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305" r:id="rId3"/>
    <p:sldId id="306" r:id="rId4"/>
    <p:sldId id="263" r:id="rId5"/>
    <p:sldId id="261" r:id="rId6"/>
    <p:sldId id="302" r:id="rId7"/>
    <p:sldId id="266" r:id="rId8"/>
    <p:sldId id="296" r:id="rId9"/>
    <p:sldId id="343" r:id="rId10"/>
    <p:sldId id="341" r:id="rId11"/>
    <p:sldId id="298" r:id="rId12"/>
    <p:sldId id="355" r:id="rId13"/>
    <p:sldId id="356" r:id="rId14"/>
    <p:sldId id="334" r:id="rId15"/>
    <p:sldId id="354" r:id="rId16"/>
    <p:sldId id="309" r:id="rId17"/>
    <p:sldId id="342" r:id="rId18"/>
    <p:sldId id="312" r:id="rId19"/>
    <p:sldId id="351" r:id="rId20"/>
    <p:sldId id="317" r:id="rId21"/>
    <p:sldId id="353" r:id="rId22"/>
    <p:sldId id="262"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589" autoAdjust="0"/>
  </p:normalViewPr>
  <p:slideViewPr>
    <p:cSldViewPr snapToGrid="0">
      <p:cViewPr varScale="1">
        <p:scale>
          <a:sx n="51" d="100"/>
          <a:sy n="51" d="100"/>
        </p:scale>
        <p:origin x="1220"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A19B7-4100-4B03-90BE-C9840C36D497}" type="datetimeFigureOut">
              <a:rPr kumimoji="1" lang="ja-JP" altLang="en-US" smtClean="0"/>
              <a:t>2021/2/18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3E3C9-285C-4BF2-A4AE-AAEFC44EC3DE}" type="slidenum">
              <a:rPr kumimoji="1" lang="ja-JP" altLang="en-US" smtClean="0"/>
              <a:t>‹#›</a:t>
            </a:fld>
            <a:endParaRPr kumimoji="1" lang="ja-JP" altLang="en-US"/>
          </a:p>
        </p:txBody>
      </p:sp>
    </p:spTree>
    <p:extLst>
      <p:ext uri="{BB962C8B-B14F-4D97-AF65-F5344CB8AC3E}">
        <p14:creationId xmlns:p14="http://schemas.microsoft.com/office/powerpoint/2010/main" val="39076461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Twitter</a:t>
            </a:r>
            <a:r>
              <a:rPr kumimoji="1" lang="ja-JP" altLang="en-US" dirty="0"/>
              <a:t>利用者の</a:t>
            </a:r>
            <a:r>
              <a:rPr lang="ja-JP" altLang="en-US" sz="1200" dirty="0"/>
              <a:t>感情・行動表現の時系列的変動」について</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久野研の吉田が発表させていただきます。よろしくお願いいたします。</a:t>
            </a:r>
            <a:endParaRPr kumimoji="1"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a:t>
            </a:fld>
            <a:endParaRPr kumimoji="1" lang="ja-JP" altLang="en-US"/>
          </a:p>
        </p:txBody>
      </p:sp>
    </p:spTree>
    <p:extLst>
      <p:ext uri="{BB962C8B-B14F-4D97-AF65-F5344CB8AC3E}">
        <p14:creationId xmlns:p14="http://schemas.microsoft.com/office/powerpoint/2010/main" val="426806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１つ目の実験として、作成した時系列データに対してクラスタリングを行いました。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127BA936-5BED-480B-AF0A-1FCA4B2F582E}" type="slidenum">
              <a:rPr kumimoji="1" lang="ja-JP" altLang="en-US" smtClean="0"/>
              <a:t>10</a:t>
            </a:fld>
            <a:endParaRPr kumimoji="1" lang="ja-JP" altLang="en-US"/>
          </a:p>
        </p:txBody>
      </p:sp>
    </p:spTree>
    <p:extLst>
      <p:ext uri="{BB962C8B-B14F-4D97-AF65-F5344CB8AC3E}">
        <p14:creationId xmlns:p14="http://schemas.microsoft.com/office/powerpoint/2010/main" val="232639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nSpc>
                <a:spcPct val="100000"/>
              </a:lnSpc>
              <a:buNone/>
            </a:pPr>
            <a:r>
              <a:rPr lang="ja-JP" altLang="en-US" sz="1400" dirty="0"/>
              <a:t>動詞、形容詞それぞれの日変動と週変動を対象とし、</a:t>
            </a:r>
            <a:r>
              <a:rPr lang="en-US" altLang="ja-JP" sz="1400" dirty="0"/>
              <a:t>K-shape</a:t>
            </a:r>
            <a:r>
              <a:rPr lang="ja-JP" altLang="en-US" sz="1400" dirty="0"/>
              <a:t>法を用いてクラスタリングを行いました。</a:t>
            </a:r>
            <a:endParaRPr lang="en-US" altLang="ja-JP" sz="1400" dirty="0"/>
          </a:p>
          <a:p>
            <a:pPr marL="0" indent="0">
              <a:lnSpc>
                <a:spcPct val="100000"/>
              </a:lnSpc>
              <a:buNone/>
            </a:pPr>
            <a:r>
              <a:rPr lang="ja-JP" altLang="en-US" sz="1400" dirty="0"/>
              <a:t>その後、エルボー法で最適クラスター数を決定し、</a:t>
            </a:r>
            <a:r>
              <a:rPr lang="ja-JP" altLang="en-US" sz="1200" dirty="0"/>
              <a:t>クラスター中心に近い単語でクラスターの解釈を行いました。</a:t>
            </a:r>
            <a:endParaRPr lang="en-US" altLang="ja-JP" sz="12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11</a:t>
            </a:fld>
            <a:endParaRPr kumimoji="1" lang="ja-JP" altLang="en-US"/>
          </a:p>
        </p:txBody>
      </p:sp>
    </p:spTree>
    <p:extLst>
      <p:ext uri="{BB962C8B-B14F-4D97-AF65-F5344CB8AC3E}">
        <p14:creationId xmlns:p14="http://schemas.microsoft.com/office/powerpoint/2010/main" val="215787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動詞の日単位での結果です。</a:t>
            </a:r>
            <a:endParaRPr lang="en-US" altLang="ja-JP" sz="1300" dirty="0"/>
          </a:p>
          <a:p>
            <a:r>
              <a:rPr lang="ja-JP" altLang="en-US" sz="1300" dirty="0"/>
              <a:t>クラスター数は４としました。</a:t>
            </a:r>
            <a:endParaRPr lang="en-US" altLang="ja-JP" sz="1300" dirty="0"/>
          </a:p>
          <a:p>
            <a:r>
              <a:rPr lang="ja-JP" altLang="en-US" sz="1300" dirty="0"/>
              <a:t>上のグラフはクラスター中心の比較となっています。</a:t>
            </a:r>
            <a:endParaRPr lang="en-US" altLang="ja-JP" sz="1300" dirty="0"/>
          </a:p>
          <a:p>
            <a:r>
              <a:rPr lang="ja-JP" altLang="en-US" sz="1300" dirty="0"/>
              <a:t>クラスター１とクラスター４は形が似ていますが、クラスター４は比較的日中に多く、クラスター１は比較的夜に多くなています。</a:t>
            </a:r>
            <a:endParaRPr lang="en-US" altLang="ja-JP" sz="1300" dirty="0"/>
          </a:p>
          <a:p>
            <a:r>
              <a:rPr lang="ja-JP" altLang="en-US" sz="1300" dirty="0"/>
              <a:t>クラスター１はクラスター４と違い、「終わる」などの瞬間動詞が含まれます。対してクラスター４には「ある」などの状態動詞が含まれます。</a:t>
            </a:r>
            <a:endParaRPr lang="en-US" altLang="ja-JP" sz="1300" dirty="0"/>
          </a:p>
          <a:p>
            <a:r>
              <a:rPr lang="ja-JP" altLang="en-US" sz="1300" dirty="0"/>
              <a:t>瞬間動詞とは、</a:t>
            </a:r>
            <a:r>
              <a:rPr lang="ja-JP" altLang="en-US" sz="3200" dirty="0"/>
              <a:t>瞬間に終わってしまう動作を表し、「ーている」をつけると「完了・結果」の意味になるものです。</a:t>
            </a:r>
            <a:endParaRPr lang="en-US" altLang="ja-JP" sz="3200" dirty="0"/>
          </a:p>
          <a:p>
            <a:r>
              <a:rPr lang="ja-JP" altLang="en-US" sz="1300" dirty="0"/>
              <a:t>対して状態動詞はその状態にあることを表します。</a:t>
            </a:r>
            <a:endParaRPr lang="en-US" altLang="ja-JP" sz="1300" dirty="0"/>
          </a:p>
          <a:p>
            <a:r>
              <a:rPr lang="ja-JP" altLang="en-US" sz="1300" dirty="0"/>
              <a:t>状態動詞と瞬間動詞のほかに「する」などの動作の継続を表す継続動詞がありますが、これらはどちらのクラスターにも含まれます。</a:t>
            </a:r>
            <a:endParaRPr lang="en-US" altLang="ja-JP" sz="1300" dirty="0"/>
          </a:p>
          <a:p>
            <a:r>
              <a:rPr lang="ja-JP" altLang="en-US" sz="1300" dirty="0"/>
              <a:t>クラスター４には移動に関する単語も含まれており、これはこのクラスターが日中に多いことと合わせて人々の行動と整合することを示しています。</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12</a:t>
            </a:fld>
            <a:endParaRPr kumimoji="1" lang="ja-JP" altLang="en-US"/>
          </a:p>
        </p:txBody>
      </p:sp>
    </p:spTree>
    <p:extLst>
      <p:ext uri="{BB962C8B-B14F-4D97-AF65-F5344CB8AC3E}">
        <p14:creationId xmlns:p14="http://schemas.microsoft.com/office/powerpoint/2010/main" val="415767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つぎに、動詞の週単位での結果です。</a:t>
            </a:r>
            <a:endParaRPr lang="en-US" altLang="ja-JP" sz="1300" dirty="0"/>
          </a:p>
          <a:p>
            <a:r>
              <a:rPr lang="ja-JP" altLang="en-US" sz="1300" dirty="0"/>
              <a:t>基本的に日単位と対応していますが、クラスター２は明らかに元旦のツイートの影響があると思われます。</a:t>
            </a:r>
            <a:endParaRPr lang="en-US" altLang="ja-JP" sz="1300" dirty="0"/>
          </a:p>
          <a:p>
            <a:r>
              <a:rPr lang="ja-JP" altLang="en-US" sz="1300" dirty="0"/>
              <a:t>より一般的な結果を出すために、挨拶メッセージの除去を検討する必要がありそうです。</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13</a:t>
            </a:fld>
            <a:endParaRPr kumimoji="1" lang="ja-JP" altLang="en-US"/>
          </a:p>
        </p:txBody>
      </p:sp>
    </p:spTree>
    <p:extLst>
      <p:ext uri="{BB962C8B-B14F-4D97-AF65-F5344CB8AC3E}">
        <p14:creationId xmlns:p14="http://schemas.microsoft.com/office/powerpoint/2010/main" val="1105186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次に、形容詞の日単位においてクラスター数３で行いました。</a:t>
            </a:r>
            <a:endParaRPr lang="en-US" altLang="ja-JP" sz="1300" dirty="0"/>
          </a:p>
          <a:p>
            <a:r>
              <a:rPr lang="ja-JP" altLang="en-US" sz="1300" dirty="0"/>
              <a:t>クラスター１とクラスター３はよく波形が似ていますが、クラスター３は朝から夕方にかけて比較的多く、クラスター１は比較的夜には多いです。</a:t>
            </a:r>
            <a:endParaRPr lang="en-US" altLang="ja-JP" sz="1300" dirty="0"/>
          </a:p>
          <a:p>
            <a:r>
              <a:rPr lang="ja-JP" altLang="en-US" sz="1300" dirty="0"/>
              <a:t>クラスター１は主観的な形容詞が多く、クラスター３は客観的な形容詞が多くなっています。</a:t>
            </a:r>
            <a:endParaRPr lang="en-US" altLang="ja-JP" sz="1300" dirty="0"/>
          </a:p>
          <a:p>
            <a:r>
              <a:rPr lang="ja-JP" altLang="en-US" sz="1300" dirty="0"/>
              <a:t>クラスター２は朝に非常に多く、温度感覚や眠気による表現が含まれます。</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14</a:t>
            </a:fld>
            <a:endParaRPr kumimoji="1" lang="ja-JP" altLang="en-US"/>
          </a:p>
        </p:txBody>
      </p:sp>
    </p:spTree>
    <p:extLst>
      <p:ext uri="{BB962C8B-B14F-4D97-AF65-F5344CB8AC3E}">
        <p14:creationId xmlns:p14="http://schemas.microsoft.com/office/powerpoint/2010/main" val="186796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最後に、形容詞の週単位の結果です。</a:t>
            </a:r>
            <a:endParaRPr lang="en-US" altLang="ja-JP" sz="1300" dirty="0"/>
          </a:p>
          <a:p>
            <a:r>
              <a:rPr lang="ja-JP" altLang="en-US" sz="1300" dirty="0"/>
              <a:t>それぞれのクラスターが日単位のクラスターと対応していますが、平日の朝に非常に多いクラスター１は土日になると他のクラスターと朝の大小関係が逆転します。</a:t>
            </a:r>
            <a:endParaRPr lang="en-US" altLang="ja-JP" sz="1300" dirty="0"/>
          </a:p>
          <a:p>
            <a:r>
              <a:rPr lang="ja-JP" altLang="en-US" sz="1300" dirty="0"/>
              <a:t>土日を休みとする人々が温度感覚や眠気にについて朝につぶやくことが少なくなるからだと考えられます。</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15</a:t>
            </a:fld>
            <a:endParaRPr kumimoji="1" lang="ja-JP" altLang="en-US"/>
          </a:p>
        </p:txBody>
      </p:sp>
    </p:spTree>
    <p:extLst>
      <p:ext uri="{BB962C8B-B14F-4D97-AF65-F5344CB8AC3E}">
        <p14:creationId xmlns:p14="http://schemas.microsoft.com/office/powerpoint/2010/main" val="1721842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実験１のまとめと考察です。</a:t>
            </a:r>
            <a:endParaRPr lang="en-US" altLang="ja-JP" sz="13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dirty="0"/>
              <a:t>週の変動から、どのクラスターも一日毎の周期があることがわかります。</a:t>
            </a:r>
            <a:endParaRPr lang="en-US" altLang="ja-JP"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dirty="0"/>
              <a:t>平日と休日で動きが異なる単語のグループもありました。</a:t>
            </a:r>
            <a:endParaRPr lang="en-US" altLang="ja-JP"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dirty="0"/>
              <a:t>行動表現が人々の行動と整合することが確かめられました。</a:t>
            </a:r>
            <a:endParaRPr lang="en-US" altLang="ja-JP"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dirty="0"/>
              <a:t>朝から夜にかけて形容詞においては主観から客観という表現の変化が、動詞においては状態から瞬間という表現の変化が現れています。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32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16</a:t>
            </a:fld>
            <a:endParaRPr kumimoji="1" lang="ja-JP" altLang="en-US"/>
          </a:p>
        </p:txBody>
      </p:sp>
    </p:spTree>
    <p:extLst>
      <p:ext uri="{BB962C8B-B14F-4D97-AF65-F5344CB8AC3E}">
        <p14:creationId xmlns:p14="http://schemas.microsoft.com/office/powerpoint/2010/main" val="2109052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実験２として、主成分分析を行いました。</a:t>
            </a:r>
          </a:p>
        </p:txBody>
      </p:sp>
      <p:sp>
        <p:nvSpPr>
          <p:cNvPr id="4" name="スライド番号プレースホルダー 3"/>
          <p:cNvSpPr>
            <a:spLocks noGrp="1"/>
          </p:cNvSpPr>
          <p:nvPr>
            <p:ph type="sldNum" sz="quarter" idx="5"/>
          </p:nvPr>
        </p:nvSpPr>
        <p:spPr/>
        <p:txBody>
          <a:bodyPr/>
          <a:lstStyle/>
          <a:p>
            <a:fld id="{127BA936-5BED-480B-AF0A-1FCA4B2F582E}" type="slidenum">
              <a:rPr kumimoji="1" lang="ja-JP" altLang="en-US" smtClean="0"/>
              <a:t>17</a:t>
            </a:fld>
            <a:endParaRPr kumimoji="1" lang="ja-JP" altLang="en-US"/>
          </a:p>
        </p:txBody>
      </p:sp>
    </p:spTree>
    <p:extLst>
      <p:ext uri="{BB962C8B-B14F-4D97-AF65-F5344CB8AC3E}">
        <p14:creationId xmlns:p14="http://schemas.microsoft.com/office/powerpoint/2010/main" val="1455885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nSpc>
                <a:spcPct val="100000"/>
              </a:lnSpc>
              <a:buNone/>
            </a:pPr>
            <a:r>
              <a:rPr lang="ja-JP" altLang="en-US" sz="3200" dirty="0"/>
              <a:t>動詞、形容詞それぞれの日周期と週周期の</a:t>
            </a:r>
            <a:r>
              <a:rPr lang="ja-JP" altLang="en-US" sz="1400" dirty="0"/>
              <a:t>時系列ベクトルに対し、主成分分析を行いました。</a:t>
            </a:r>
            <a:endParaRPr lang="en-US" altLang="ja-JP" sz="1400" dirty="0"/>
          </a:p>
          <a:p>
            <a:pPr marL="0" indent="0">
              <a:lnSpc>
                <a:spcPct val="100000"/>
              </a:lnSpc>
              <a:buNone/>
            </a:pPr>
            <a:r>
              <a:rPr lang="ja-JP" altLang="en-US" sz="1400" dirty="0"/>
              <a:t>累積寄与率を計算し、第２主成分までを主成分選択し、主成分得点を計算しました。</a:t>
            </a:r>
            <a:endParaRPr lang="en-US" altLang="ja-JP" sz="1400" dirty="0"/>
          </a:p>
          <a:p>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18</a:t>
            </a:fld>
            <a:endParaRPr kumimoji="1" lang="ja-JP" altLang="en-US"/>
          </a:p>
        </p:txBody>
      </p:sp>
    </p:spTree>
    <p:extLst>
      <p:ext uri="{BB962C8B-B14F-4D97-AF65-F5344CB8AC3E}">
        <p14:creationId xmlns:p14="http://schemas.microsoft.com/office/powerpoint/2010/main" val="2152209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主成分得点が高い形容詞の日単位の時系列変化をグラフにしました。</a:t>
            </a:r>
            <a:endParaRPr lang="en-US" altLang="ja-JP" sz="1300" dirty="0"/>
          </a:p>
          <a:p>
            <a:r>
              <a:rPr lang="ja-JP" altLang="en-US" sz="1300" dirty="0"/>
              <a:t>主成分得点１が高い単語は、朝から夜にかけて徐々に増える一般的な変化をしています。</a:t>
            </a:r>
            <a:endParaRPr lang="en-US" altLang="ja-JP" sz="1300" dirty="0"/>
          </a:p>
          <a:p>
            <a:r>
              <a:rPr lang="ja-JP" altLang="en-US" sz="1300" dirty="0"/>
              <a:t>主成分得点２が高い単語は、クラスタリングにおける朝に多いクラスター２の動きと対応しています。</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19</a:t>
            </a:fld>
            <a:endParaRPr kumimoji="1" lang="ja-JP" altLang="en-US"/>
          </a:p>
        </p:txBody>
      </p:sp>
    </p:spTree>
    <p:extLst>
      <p:ext uri="{BB962C8B-B14F-4D97-AF65-F5344CB8AC3E}">
        <p14:creationId xmlns:p14="http://schemas.microsoft.com/office/powerpoint/2010/main" val="15801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本日の目次です。</a:t>
            </a:r>
            <a:endParaRPr kumimoji="1" lang="en-US" altLang="ja-JP" dirty="0"/>
          </a:p>
          <a:p>
            <a:pPr defTabSz="966155">
              <a:defRPr/>
            </a:pPr>
            <a:r>
              <a:rPr kumimoji="1" lang="ja-JP" altLang="en-US" dirty="0"/>
              <a:t>このような流れで発表させていただきます。</a:t>
            </a:r>
            <a:endParaRPr kumimoji="1"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2</a:t>
            </a:fld>
            <a:endParaRPr kumimoji="1" lang="ja-JP" altLang="en-US"/>
          </a:p>
        </p:txBody>
      </p:sp>
    </p:spTree>
    <p:extLst>
      <p:ext uri="{BB962C8B-B14F-4D97-AF65-F5344CB8AC3E}">
        <p14:creationId xmlns:p14="http://schemas.microsoft.com/office/powerpoint/2010/main" val="3446587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まとめです。</a:t>
            </a:r>
            <a:endParaRPr lang="en-US" altLang="ja-JP" dirty="0"/>
          </a:p>
          <a:p>
            <a:r>
              <a:rPr lang="ja-JP" altLang="en-US" dirty="0"/>
              <a:t>感情、行動表現の時系列変動に周期性が認められました。行動表現が人々の行動と整合することが認められました。</a:t>
            </a:r>
            <a:endParaRPr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20</a:t>
            </a:fld>
            <a:endParaRPr kumimoji="1" lang="ja-JP" altLang="en-US"/>
          </a:p>
        </p:txBody>
      </p:sp>
    </p:spTree>
    <p:extLst>
      <p:ext uri="{BB962C8B-B14F-4D97-AF65-F5344CB8AC3E}">
        <p14:creationId xmlns:p14="http://schemas.microsoft.com/office/powerpoint/2010/main" val="2900032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今後の課題として、より一般的な結果を出すために適切な前処理をしたり、より多くのツイートを収集することが挙げられます。</a:t>
            </a:r>
            <a:endParaRPr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21</a:t>
            </a:fld>
            <a:endParaRPr kumimoji="1" lang="ja-JP" altLang="en-US"/>
          </a:p>
        </p:txBody>
      </p:sp>
    </p:spTree>
    <p:extLst>
      <p:ext uri="{BB962C8B-B14F-4D97-AF65-F5344CB8AC3E}">
        <p14:creationId xmlns:p14="http://schemas.microsoft.com/office/powerpoint/2010/main" val="4158219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参考文献です。</a:t>
            </a:r>
            <a:endParaRPr kumimoji="1" lang="en-US" altLang="ja-JP" dirty="0"/>
          </a:p>
          <a:p>
            <a:r>
              <a:rPr kumimoji="1" lang="ja-JP" altLang="en-US" dirty="0"/>
              <a:t>以上で私の発表を終わります。</a:t>
            </a:r>
            <a:endParaRPr kumimoji="1" lang="en-US" altLang="ja-JP" dirty="0"/>
          </a:p>
          <a:p>
            <a:r>
              <a:rPr kumimoji="1" lang="ja-JP" altLang="en-US" dirty="0"/>
              <a:t>ご清聴ありがとうございました。</a:t>
            </a:r>
          </a:p>
          <a:p>
            <a:endParaRPr kumimoji="1"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22</a:t>
            </a:fld>
            <a:endParaRPr kumimoji="1" lang="ja-JP" altLang="en-US"/>
          </a:p>
        </p:txBody>
      </p:sp>
    </p:spTree>
    <p:extLst>
      <p:ext uri="{BB962C8B-B14F-4D97-AF65-F5344CB8AC3E}">
        <p14:creationId xmlns:p14="http://schemas.microsoft.com/office/powerpoint/2010/main" val="393029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まず、研究背景と目的です。</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defTabSz="966155">
              <a:defRPr/>
            </a:pP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Twitter</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には、</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常に</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に多くの人々が</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短文を発信していて、リアルタイムに個々人</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の感情や行動</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が</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反映さ</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れます</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しかし、これらのデータを用いてし先に行われた研究の多くは用途が限定的であると</a:t>
            </a:r>
            <a:r>
              <a:rPr lang="ja-JP" altLang="en-US" sz="1800">
                <a:effectLst/>
                <a:latin typeface="游明朝" panose="02020400000000000000" pitchFamily="18" charset="-128"/>
                <a:ea typeface="ＭＳ Ｐ明朝" panose="02020600040205080304" pitchFamily="18" charset="-128"/>
                <a:cs typeface="Times New Roman" panose="02020603050405020304" pitchFamily="18" charset="0"/>
              </a:rPr>
              <a:t>いえます。基礎的</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な研究の１つは英国で行われていますが、日本の</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Twitter</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を対象としたものは見つけることができませんでした。</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3</a:t>
            </a:fld>
            <a:endParaRPr kumimoji="1" lang="ja-JP" altLang="en-US"/>
          </a:p>
        </p:txBody>
      </p:sp>
    </p:spTree>
    <p:extLst>
      <p:ext uri="{BB962C8B-B14F-4D97-AF65-F5344CB8AC3E}">
        <p14:creationId xmlns:p14="http://schemas.microsoft.com/office/powerpoint/2010/main" val="405317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そこで</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、日本の</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Twitter</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利用者の感情・行動表現</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に日や週を単位とした周期性があり、</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これらはユーザの感情・行動の周期性と整合するとを確かめることを目的とします。</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これを調べることで、</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Twitter</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に限らず様々な</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SNS</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を利用したマーケティングに応用できると考えられます。</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4</a:t>
            </a:fld>
            <a:endParaRPr kumimoji="1" lang="ja-JP" altLang="en-US"/>
          </a:p>
        </p:txBody>
      </p:sp>
    </p:spTree>
    <p:extLst>
      <p:ext uri="{BB962C8B-B14F-4D97-AF65-F5344CB8AC3E}">
        <p14:creationId xmlns:p14="http://schemas.microsoft.com/office/powerpoint/2010/main" val="97022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先行研究です。</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英国の</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54</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都市から</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Twitter</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に投稿された約</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70</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億の単語を分析し、英国の人々の心理状態が</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1</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日を通してどのように変化するのか</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分析しています</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↓言わない</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LIWC</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と呼ばれる語彙を抽象化してカテゴリ化するためのツール</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と、</a:t>
            </a:r>
            <a:r>
              <a:rPr kumimoji="1" lang="ja-JP" altLang="en-US" dirty="0"/>
              <a:t>それぞれが単語リストに関連付けられている７３の心理測定変数を使用しています。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5</a:t>
            </a:fld>
            <a:endParaRPr kumimoji="1" lang="ja-JP" altLang="en-US"/>
          </a:p>
        </p:txBody>
      </p:sp>
    </p:spTree>
    <p:extLst>
      <p:ext uri="{BB962C8B-B14F-4D97-AF65-F5344CB8AC3E}">
        <p14:creationId xmlns:p14="http://schemas.microsoft.com/office/powerpoint/2010/main" val="362425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心理的特徴の日周リズムを、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24</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時間周期の主成分分析により見出し</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ています</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グラフにある</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主成分の２つで全体の分散の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85%</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が説明できること</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を明らかにしました</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第</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１</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の要因は、午前</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時から午前</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6</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時までをピークとする</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あの出来事が起きたのはこういう原因があったはずだなどと分析する</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分析的</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思考、第</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２</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の要因は午前</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時から午前</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時をピークとす</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る、</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自分自身の存在意義はなんだ、なぜあれは存在するのだといった</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実存的</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思考で</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した</a:t>
            </a:r>
            <a:r>
              <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127BA936-5BED-480B-AF0A-1FCA4B2F582E}" type="slidenum">
              <a:rPr kumimoji="1" lang="ja-JP" altLang="en-US" smtClean="0"/>
              <a:t>6</a:t>
            </a:fld>
            <a:endParaRPr kumimoji="1" lang="ja-JP" altLang="en-US"/>
          </a:p>
        </p:txBody>
      </p:sp>
    </p:spTree>
    <p:extLst>
      <p:ext uri="{BB962C8B-B14F-4D97-AF65-F5344CB8AC3E}">
        <p14:creationId xmlns:p14="http://schemas.microsoft.com/office/powerpoint/2010/main" val="2876947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まず、実験準備としてコーパス構築をしました。</a:t>
            </a:r>
            <a:endParaRPr lang="en-US" altLang="ja-JP" sz="1300" dirty="0"/>
          </a:p>
          <a:p>
            <a:r>
              <a:rPr lang="en-US" altLang="ja-JP" sz="1300" dirty="0" err="1"/>
              <a:t>TwitterAPI</a:t>
            </a:r>
            <a:r>
              <a:rPr lang="ja-JP" altLang="en-US" sz="1300" dirty="0"/>
              <a:t>を用いて様々な属性情報を取得しました。</a:t>
            </a:r>
            <a:endParaRPr lang="en-US" altLang="ja-JP" sz="1300" dirty="0"/>
          </a:p>
          <a:p>
            <a:r>
              <a:rPr lang="ja-JP" altLang="en-US" sz="1300" dirty="0"/>
              <a:t>実験に使用したのはテキスト本文、作成時刻、言語設定、使用アプリケーションの４つです。</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7</a:t>
            </a:fld>
            <a:endParaRPr kumimoji="1" lang="ja-JP" altLang="en-US"/>
          </a:p>
        </p:txBody>
      </p:sp>
    </p:spTree>
    <p:extLst>
      <p:ext uri="{BB962C8B-B14F-4D97-AF65-F5344CB8AC3E}">
        <p14:creationId xmlns:p14="http://schemas.microsoft.com/office/powerpoint/2010/main" val="1236420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nSpc>
                <a:spcPct val="100000"/>
              </a:lnSpc>
              <a:buNone/>
            </a:pPr>
            <a:r>
              <a:rPr lang="ja-JP" altLang="en-US" sz="3200" dirty="0"/>
              <a:t>対象は言語設定が日本語である</a:t>
            </a:r>
            <a:r>
              <a:rPr lang="en-US" altLang="ja-JP" sz="3200" dirty="0"/>
              <a:t>Tweet</a:t>
            </a:r>
            <a:r>
              <a:rPr lang="ja-JP" altLang="en-US" sz="3200" dirty="0"/>
              <a:t>　約</a:t>
            </a:r>
            <a:r>
              <a:rPr lang="en-US" altLang="ja-JP" sz="3200" dirty="0"/>
              <a:t>3000</a:t>
            </a:r>
            <a:r>
              <a:rPr lang="ja-JP" altLang="en-US" sz="3200" dirty="0"/>
              <a:t>万個です。</a:t>
            </a:r>
            <a:endParaRPr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形容詞や動詞に感情や行動が現れると仮定して、これを蓄積しました。</a:t>
            </a:r>
            <a:endParaRPr lang="en-US" altLang="ja-JP" sz="1400" dirty="0"/>
          </a:p>
          <a:p>
            <a:pPr marL="0" indent="0">
              <a:lnSpc>
                <a:spcPct val="100000"/>
              </a:lnSpc>
              <a:buNone/>
            </a:pPr>
            <a:endParaRPr lang="en-US" altLang="ja-JP" sz="1400" dirty="0"/>
          </a:p>
          <a:p>
            <a:pPr marL="0" indent="0">
              <a:lnSpc>
                <a:spcPct val="100000"/>
              </a:lnSpc>
              <a:buNone/>
            </a:pPr>
            <a:r>
              <a:rPr lang="ja-JP" altLang="en-US" sz="1400" dirty="0"/>
              <a:t>まず、</a:t>
            </a:r>
            <a:r>
              <a:rPr lang="en-US" altLang="ja-JP" sz="1400" dirty="0"/>
              <a:t>API</a:t>
            </a:r>
            <a:r>
              <a:rPr lang="ja-JP" altLang="en-US" sz="1400" dirty="0"/>
              <a:t>で全ツイートの１％をサンプリングしました。そのうち、言語設定が日本語のもののみを取得し、</a:t>
            </a:r>
            <a:endParaRPr lang="en-US" altLang="ja-JP" sz="1400" dirty="0"/>
          </a:p>
          <a:p>
            <a:pPr marL="0" indent="0">
              <a:lnSpc>
                <a:spcPct val="100000"/>
              </a:lnSpc>
              <a:buNone/>
            </a:pPr>
            <a:r>
              <a:rPr lang="ja-JP" altLang="en-US" sz="1400" dirty="0"/>
              <a:t>定期投稿によるものと思われるツイートを除外しました。</a:t>
            </a:r>
            <a:endParaRPr lang="en-US" altLang="ja-JP" sz="1400" dirty="0"/>
          </a:p>
          <a:p>
            <a:pPr marL="0" indent="0">
              <a:lnSpc>
                <a:spcPct val="100000"/>
              </a:lnSpc>
              <a:buNone/>
            </a:pPr>
            <a:r>
              <a:rPr lang="ja-JP" altLang="en-US" sz="1400" dirty="0"/>
              <a:t>次に、</a:t>
            </a:r>
            <a:r>
              <a:rPr lang="en-US" altLang="ja-JP" sz="1400" dirty="0" err="1"/>
              <a:t>MeCab</a:t>
            </a:r>
            <a:r>
              <a:rPr lang="ja-JP" altLang="en-US" sz="1400" dirty="0"/>
              <a:t>でツイート本文に対して形態素解析を行い、頻度が一定以上の形容詞・動詞を抽出しました。</a:t>
            </a:r>
            <a:endParaRPr lang="en-US" altLang="ja-JP" sz="1400" dirty="0"/>
          </a:p>
          <a:p>
            <a:pPr marL="0" indent="0">
              <a:lnSpc>
                <a:spcPct val="100000"/>
              </a:lnSpc>
              <a:buNone/>
            </a:pPr>
            <a:r>
              <a:rPr lang="ja-JP" altLang="en-US" sz="1400" dirty="0"/>
              <a:t>最後に、出現数を長さが一週間または一日の時系列ベクトルにし、移動平均をとって標準化しました。</a:t>
            </a:r>
            <a:endParaRPr lang="en-US" altLang="ja-JP" sz="14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8</a:t>
            </a:fld>
            <a:endParaRPr kumimoji="1" lang="ja-JP" altLang="en-US"/>
          </a:p>
        </p:txBody>
      </p:sp>
    </p:spTree>
    <p:extLst>
      <p:ext uri="{BB962C8B-B14F-4D97-AF65-F5344CB8AC3E}">
        <p14:creationId xmlns:p14="http://schemas.microsoft.com/office/powerpoint/2010/main" val="2420319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300" dirty="0"/>
              <a:t>定期投稿や</a:t>
            </a:r>
            <a:r>
              <a:rPr lang="en-US" altLang="ja-JP" sz="1300" dirty="0"/>
              <a:t>bot</a:t>
            </a:r>
            <a:r>
              <a:rPr lang="ja-JP" altLang="en-US" sz="1300" dirty="0"/>
              <a:t>などに含まれる表現はリアルタイムに反映されるユーザの表現でないという点で今回の目的に反するので、</a:t>
            </a:r>
            <a:endParaRPr lang="en-US" altLang="ja-JP" sz="13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300" dirty="0"/>
              <a:t>ツイートソース属性によってそれを区別し、除外することを試みました。</a:t>
            </a:r>
            <a:endParaRPr lang="en-US" altLang="ja-JP" sz="1300" dirty="0"/>
          </a:p>
          <a:p>
            <a:r>
              <a:rPr lang="ja-JP" altLang="en-US" sz="1300" dirty="0"/>
              <a:t>そこで、ツイートソース別のツイート数の時系列変化でクラスタリングを行いました。</a:t>
            </a:r>
            <a:endParaRPr lang="en-US" altLang="ja-JP" sz="1300" dirty="0"/>
          </a:p>
          <a:p>
            <a:r>
              <a:rPr lang="ja-JP" altLang="en-US" sz="1300" dirty="0"/>
              <a:t>クラスター数</a:t>
            </a:r>
            <a:r>
              <a:rPr lang="en-US" altLang="ja-JP" sz="1300" dirty="0"/>
              <a:t>2</a:t>
            </a:r>
            <a:r>
              <a:rPr lang="ja-JP" altLang="en-US" sz="1300" dirty="0"/>
              <a:t>とした時、下のクラスターには１時間毎に強い周期性があるのでこれを除外しました。</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9</a:t>
            </a:fld>
            <a:endParaRPr kumimoji="1" lang="ja-JP" altLang="en-US"/>
          </a:p>
        </p:txBody>
      </p:sp>
    </p:spTree>
    <p:extLst>
      <p:ext uri="{BB962C8B-B14F-4D97-AF65-F5344CB8AC3E}">
        <p14:creationId xmlns:p14="http://schemas.microsoft.com/office/powerpoint/2010/main" val="423104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A446F-C558-44E8-8A55-F729671AFE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417C82F-1A1A-4CA5-9A7B-5D83C5AAA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AC6E9C-7824-4A8A-BF09-7750A4BECB61}"/>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5" name="フッター プレースホルダー 4">
            <a:extLst>
              <a:ext uri="{FF2B5EF4-FFF2-40B4-BE49-F238E27FC236}">
                <a16:creationId xmlns:a16="http://schemas.microsoft.com/office/drawing/2014/main" id="{5885691B-3C15-4836-BCA7-A500654AA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CAA9E8-7595-4BDA-82B6-10570F8065F0}"/>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298768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3ABE36-AF31-41A5-8604-7A777C0E10A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4C4DBC6-9580-4D66-92B5-2A742977F7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86C606-6F49-457D-A987-C8CF392326DC}"/>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5" name="フッター プレースホルダー 4">
            <a:extLst>
              <a:ext uri="{FF2B5EF4-FFF2-40B4-BE49-F238E27FC236}">
                <a16:creationId xmlns:a16="http://schemas.microsoft.com/office/drawing/2014/main" id="{182DE751-2549-4872-A0E2-8D123432F3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2DE004-FDF6-485A-B27A-17753DAB921F}"/>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240322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D520F7F-20BD-4DBC-9AA0-93F3064054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B63925-E526-41E9-943C-66FB1A7D413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B49880-EE9E-4C8F-85F3-36F9A17AA2C1}"/>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5" name="フッター プレースホルダー 4">
            <a:extLst>
              <a:ext uri="{FF2B5EF4-FFF2-40B4-BE49-F238E27FC236}">
                <a16:creationId xmlns:a16="http://schemas.microsoft.com/office/drawing/2014/main" id="{3986F92D-C3B2-4C7D-A9B1-0811691068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9028FE-73AE-4632-95F1-B58CBC03E503}"/>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280513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276F8-E455-4183-A46B-85B72902ED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64DA89-A491-46DF-8717-7212D87655F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582CC0-A541-4CE5-A37E-375183E95457}"/>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5" name="フッター プレースホルダー 4">
            <a:extLst>
              <a:ext uri="{FF2B5EF4-FFF2-40B4-BE49-F238E27FC236}">
                <a16:creationId xmlns:a16="http://schemas.microsoft.com/office/drawing/2014/main" id="{C20D8B30-C83F-4582-A6EC-7290ADF624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98F917-6C5C-4F22-9795-8DF5431F413C}"/>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427706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83DE8-7634-4E3C-96EA-E23FB68234B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68D7CD-7E6E-4DB9-8106-C3B696E278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8A54245-38E5-4139-9E75-5CED8D907E78}"/>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5" name="フッター プレースホルダー 4">
            <a:extLst>
              <a:ext uri="{FF2B5EF4-FFF2-40B4-BE49-F238E27FC236}">
                <a16:creationId xmlns:a16="http://schemas.microsoft.com/office/drawing/2014/main" id="{23ADB79F-F4E6-4ABA-808C-4B4F5B5B6B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087F46-3D26-4DC3-A97B-84CB3C5AF65D}"/>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201548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03535E-EF98-47F2-8244-71FABA3644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379957-2724-4E05-9267-99BC81E949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7FC1AC9-30B5-4077-9493-A31DB23F940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15464DC-DE62-489D-BC80-43F8A80CAFD8}"/>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6" name="フッター プレースホルダー 5">
            <a:extLst>
              <a:ext uri="{FF2B5EF4-FFF2-40B4-BE49-F238E27FC236}">
                <a16:creationId xmlns:a16="http://schemas.microsoft.com/office/drawing/2014/main" id="{C728DBEB-462D-48E2-9DEE-4E38F099AD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7F724A-08D7-4E2D-B0A2-1D998B280313}"/>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387737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64E81-0140-4566-8618-C7BE6BF2212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3A4AF0-DAA6-40E3-8930-9A6991E09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904C8FB-B0E0-4417-BB1D-00FF828B1F0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D89A395-DABB-44A6-868A-C80DDE7F63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BA1ADA6-8937-4F8B-8976-AEE1375301E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A109D1-DEC3-4B45-87CE-D2A6D219DBA1}"/>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8" name="フッター プレースホルダー 7">
            <a:extLst>
              <a:ext uri="{FF2B5EF4-FFF2-40B4-BE49-F238E27FC236}">
                <a16:creationId xmlns:a16="http://schemas.microsoft.com/office/drawing/2014/main" id="{C70CAF05-6D68-49DB-82C2-15F622C37B1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92047A-A7D6-4588-96D1-D0D668D85276}"/>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194501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9DE7E3-913D-42B9-935E-2EF528F745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76D9F0-395E-413B-B548-9EA26BCC1873}"/>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4" name="フッター プレースホルダー 3">
            <a:extLst>
              <a:ext uri="{FF2B5EF4-FFF2-40B4-BE49-F238E27FC236}">
                <a16:creationId xmlns:a16="http://schemas.microsoft.com/office/drawing/2014/main" id="{6FAE2B68-E15B-4B44-AE5F-44AFDE4B1E3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61D3D8-BBE0-4677-8392-9A48B8AA40A4}"/>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93494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6257966-F5BB-4966-8E6B-885877CF180B}"/>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3" name="フッター プレースホルダー 2">
            <a:extLst>
              <a:ext uri="{FF2B5EF4-FFF2-40B4-BE49-F238E27FC236}">
                <a16:creationId xmlns:a16="http://schemas.microsoft.com/office/drawing/2014/main" id="{DD4BC67D-7C6D-4492-AE9C-70EFFA2EACA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3D1571-93D6-4231-BCA8-9E2055DB1949}"/>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328454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4AC48-495F-44E1-8815-FC9662887C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6CB2FF-6336-43CA-A03B-4FB0BE309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A603E2-C46A-4B7B-A08D-807E7D6B8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8C98A-DC8B-464B-ADD9-9E6775A74032}"/>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6" name="フッター プレースホルダー 5">
            <a:extLst>
              <a:ext uri="{FF2B5EF4-FFF2-40B4-BE49-F238E27FC236}">
                <a16:creationId xmlns:a16="http://schemas.microsoft.com/office/drawing/2014/main" id="{7641E193-C460-4832-9827-0C76B26199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6A5356-5FEF-4874-9A0E-22D96C0C4EC3}"/>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304008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0B6F8-14CE-4982-BEC5-563ACFF8BD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79B20E-C71F-49CA-9F81-0F7EF0912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325DB9-53F9-4250-9689-EEF8D91BC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5600470-DADA-4C4C-81CE-D796DA0B3EA8}"/>
              </a:ext>
            </a:extLst>
          </p:cNvPr>
          <p:cNvSpPr>
            <a:spLocks noGrp="1"/>
          </p:cNvSpPr>
          <p:nvPr>
            <p:ph type="dt" sz="half" idx="10"/>
          </p:nvPr>
        </p:nvSpPr>
        <p:spPr/>
        <p:txBody>
          <a:bodyPr/>
          <a:lstStyle/>
          <a:p>
            <a:fld id="{EC45E1E3-9BCB-43F3-94E6-385ED03A65E5}" type="datetimeFigureOut">
              <a:rPr kumimoji="1" lang="ja-JP" altLang="en-US" smtClean="0"/>
              <a:t>2021/2/18</a:t>
            </a:fld>
            <a:endParaRPr kumimoji="1" lang="ja-JP" altLang="en-US"/>
          </a:p>
        </p:txBody>
      </p:sp>
      <p:sp>
        <p:nvSpPr>
          <p:cNvPr id="6" name="フッター プレースホルダー 5">
            <a:extLst>
              <a:ext uri="{FF2B5EF4-FFF2-40B4-BE49-F238E27FC236}">
                <a16:creationId xmlns:a16="http://schemas.microsoft.com/office/drawing/2014/main" id="{554B948E-A536-4CE4-B577-5816E4960C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ABE2A8-8FAB-4D6A-8691-03E1F0712B92}"/>
              </a:ext>
            </a:extLst>
          </p:cNvPr>
          <p:cNvSpPr>
            <a:spLocks noGrp="1"/>
          </p:cNvSpPr>
          <p:nvPr>
            <p:ph type="sldNum" sz="quarter" idx="12"/>
          </p:nvPr>
        </p:nvSpPr>
        <p:spPr/>
        <p:txBody>
          <a:body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127587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41EEF6-5DDA-4551-9214-6626EE888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CD0419-9A63-495E-AADD-B7B665BCD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373657-9644-4BDD-9ABE-823FE6B90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5E1E3-9BCB-43F3-94E6-385ED03A65E5}" type="datetimeFigureOut">
              <a:rPr kumimoji="1" lang="ja-JP" altLang="en-US" smtClean="0"/>
              <a:t>2021/2/18</a:t>
            </a:fld>
            <a:endParaRPr kumimoji="1" lang="ja-JP" altLang="en-US"/>
          </a:p>
        </p:txBody>
      </p:sp>
      <p:sp>
        <p:nvSpPr>
          <p:cNvPr id="5" name="フッター プレースホルダー 4">
            <a:extLst>
              <a:ext uri="{FF2B5EF4-FFF2-40B4-BE49-F238E27FC236}">
                <a16:creationId xmlns:a16="http://schemas.microsoft.com/office/drawing/2014/main" id="{5521DECD-148A-4037-B138-5F93FBCEF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EAF292-AF17-4299-A53A-6CC89DF80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0DC96-30D4-4559-840F-2431CD670AD3}" type="slidenum">
              <a:rPr kumimoji="1" lang="ja-JP" altLang="en-US" smtClean="0"/>
              <a:t>‹#›</a:t>
            </a:fld>
            <a:endParaRPr kumimoji="1" lang="ja-JP" altLang="en-US"/>
          </a:p>
        </p:txBody>
      </p:sp>
    </p:spTree>
    <p:extLst>
      <p:ext uri="{BB962C8B-B14F-4D97-AF65-F5344CB8AC3E}">
        <p14:creationId xmlns:p14="http://schemas.microsoft.com/office/powerpoint/2010/main" val="3521594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liwc.ne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github.com/tslearn-team/tslearn/blob/a3cf3bf/tslearn/clustering/kshape.py#L21-L291" TargetMode="External"/><Relationship Id="rId5" Type="http://schemas.openxmlformats.org/officeDocument/2006/relationships/hyperlink" Target="http://taku910.github.io/mecab/" TargetMode="External"/><Relationship Id="rId4" Type="http://schemas.openxmlformats.org/officeDocument/2006/relationships/hyperlink" Target="https://developer.twitter.com/en/docs/tutorials/stream-tweets-in-real-tim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journals.plos.org/plosone/article?id=10.1371/journal.pone.019700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4800" dirty="0"/>
              <a:t>Twitter</a:t>
            </a:r>
            <a:r>
              <a:rPr kumimoji="1" lang="ja-JP" altLang="en-US" sz="4800" dirty="0"/>
              <a:t>利用者の</a:t>
            </a:r>
            <a:br>
              <a:rPr kumimoji="1" lang="en-US" altLang="ja-JP" sz="4800" dirty="0"/>
            </a:br>
            <a:r>
              <a:rPr lang="ja-JP" altLang="en-US" sz="4800" dirty="0"/>
              <a:t>感情・行動表現の時系列的変動</a:t>
            </a:r>
            <a:endParaRPr kumimoji="1" lang="ja-JP" altLang="en-US" sz="4800" dirty="0"/>
          </a:p>
        </p:txBody>
      </p:sp>
      <p:sp>
        <p:nvSpPr>
          <p:cNvPr id="3" name="サブタイトル 2"/>
          <p:cNvSpPr>
            <a:spLocks noGrp="1"/>
          </p:cNvSpPr>
          <p:nvPr>
            <p:ph type="subTitle" idx="1"/>
          </p:nvPr>
        </p:nvSpPr>
        <p:spPr/>
        <p:txBody>
          <a:bodyPr>
            <a:normAutofit/>
          </a:bodyPr>
          <a:lstStyle/>
          <a:p>
            <a:pPr algn="r"/>
            <a:r>
              <a:rPr lang="ja-JP" altLang="en-US" dirty="0"/>
              <a:t>令和</a:t>
            </a:r>
            <a:r>
              <a:rPr lang="en-US" altLang="ja-JP" dirty="0"/>
              <a:t>2</a:t>
            </a:r>
            <a:r>
              <a:rPr lang="ja-JP" altLang="en-US" dirty="0"/>
              <a:t>年　</a:t>
            </a:r>
            <a:r>
              <a:rPr lang="en-US" altLang="ja-JP" dirty="0"/>
              <a:t>2</a:t>
            </a:r>
            <a:r>
              <a:rPr lang="ja-JP" altLang="en-US" dirty="0"/>
              <a:t>月</a:t>
            </a:r>
            <a:r>
              <a:rPr lang="en-US" altLang="ja-JP" dirty="0"/>
              <a:t>18</a:t>
            </a:r>
            <a:r>
              <a:rPr lang="ja-JP" altLang="en-US" dirty="0"/>
              <a:t>日</a:t>
            </a:r>
            <a:endParaRPr lang="en-US" altLang="ja-JP" dirty="0"/>
          </a:p>
          <a:p>
            <a:pPr algn="r"/>
            <a:r>
              <a:rPr lang="ja-JP" altLang="en-US" dirty="0"/>
              <a:t>情報理工学域</a:t>
            </a:r>
            <a:r>
              <a:rPr kumimoji="1" lang="ja-JP" altLang="en-US" dirty="0"/>
              <a:t>  メディア情報学プログラム </a:t>
            </a:r>
            <a:r>
              <a:rPr lang="ja-JP" altLang="en-US" dirty="0"/>
              <a:t>久野研究室</a:t>
            </a:r>
            <a:endParaRPr kumimoji="1" lang="en-US" altLang="ja-JP" dirty="0"/>
          </a:p>
          <a:p>
            <a:pPr algn="r"/>
            <a:r>
              <a:rPr kumimoji="1" lang="en-US" altLang="ja-JP" dirty="0"/>
              <a:t>4</a:t>
            </a:r>
            <a:r>
              <a:rPr kumimoji="1" lang="ja-JP" altLang="en-US" dirty="0"/>
              <a:t>年 </a:t>
            </a:r>
            <a:r>
              <a:rPr kumimoji="1" lang="en-US" altLang="ja-JP" dirty="0"/>
              <a:t>1710673 </a:t>
            </a:r>
            <a:r>
              <a:rPr kumimoji="1" lang="ja-JP" altLang="en-US" dirty="0"/>
              <a:t>吉田 周平</a:t>
            </a:r>
            <a:endParaRPr kumimoji="1"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a:t>
            </a:fld>
            <a:endParaRPr lang="en-US" sz="2400" dirty="0"/>
          </a:p>
        </p:txBody>
      </p:sp>
    </p:spTree>
    <p:extLst>
      <p:ext uri="{BB962C8B-B14F-4D97-AF65-F5344CB8AC3E}">
        <p14:creationId xmlns:p14="http://schemas.microsoft.com/office/powerpoint/2010/main" val="53802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D21B3D-E937-4DF3-B50A-48430C02D003}"/>
              </a:ext>
            </a:extLst>
          </p:cNvPr>
          <p:cNvSpPr>
            <a:spLocks noGrp="1"/>
          </p:cNvSpPr>
          <p:nvPr>
            <p:ph type="title"/>
          </p:nvPr>
        </p:nvSpPr>
        <p:spPr/>
        <p:txBody>
          <a:bodyPr/>
          <a:lstStyle/>
          <a:p>
            <a:r>
              <a:rPr kumimoji="1" lang="ja-JP" altLang="en-US" dirty="0"/>
              <a:t>実験１：クラスタリング</a:t>
            </a:r>
          </a:p>
        </p:txBody>
      </p:sp>
      <p:sp>
        <p:nvSpPr>
          <p:cNvPr id="3" name="テキスト プレースホルダー 2">
            <a:extLst>
              <a:ext uri="{FF2B5EF4-FFF2-40B4-BE49-F238E27FC236}">
                <a16:creationId xmlns:a16="http://schemas.microsoft.com/office/drawing/2014/main" id="{AA328DA4-7FB1-447C-8D13-1A17E92E291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1D55DBD-9956-4A63-99F5-FE1F6649A0C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65764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実験１：手順</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en-US" dirty="0"/>
              <a:t>対象：動詞、形容詞それぞれの日変動と週変動</a:t>
            </a:r>
            <a:endParaRPr lang="en-US" altLang="ja-JP" dirty="0"/>
          </a:p>
          <a:p>
            <a:pPr marL="0" indent="0">
              <a:lnSpc>
                <a:spcPct val="100000"/>
              </a:lnSpc>
              <a:buNone/>
            </a:pPr>
            <a:endParaRPr lang="en-US" altLang="ja-JP" dirty="0"/>
          </a:p>
          <a:p>
            <a:pPr marL="0" indent="0">
              <a:lnSpc>
                <a:spcPct val="100000"/>
              </a:lnSpc>
              <a:buNone/>
            </a:pPr>
            <a:r>
              <a:rPr lang="ja-JP" altLang="en-US" dirty="0"/>
              <a:t>①</a:t>
            </a:r>
            <a:r>
              <a:rPr lang="en-US" altLang="ja-JP" dirty="0"/>
              <a:t>K-shape</a:t>
            </a:r>
            <a:r>
              <a:rPr lang="ja-JP" altLang="en-US" dirty="0"/>
              <a:t>法を用いて、時系列ベクトルをクラスタリング</a:t>
            </a:r>
            <a:endParaRPr lang="en-US" altLang="ja-JP" dirty="0"/>
          </a:p>
          <a:p>
            <a:pPr marL="0" indent="0">
              <a:lnSpc>
                <a:spcPct val="100000"/>
              </a:lnSpc>
              <a:buNone/>
            </a:pPr>
            <a:r>
              <a:rPr lang="ja-JP" altLang="en-US" dirty="0"/>
              <a:t>②エルボー法で最適クラスター数を決定</a:t>
            </a:r>
            <a:endParaRPr lang="en-US" altLang="ja-JP" dirty="0"/>
          </a:p>
          <a:p>
            <a:pPr marL="0" indent="0">
              <a:lnSpc>
                <a:spcPct val="100000"/>
              </a:lnSpc>
              <a:buNone/>
            </a:pPr>
            <a:r>
              <a:rPr lang="ja-JP" altLang="en-US" dirty="0"/>
              <a:t>③クラスター中心に近い単語でクラスターの解釈</a:t>
            </a:r>
            <a:endParaRPr lang="en-US" altLang="ja-JP" dirty="0"/>
          </a:p>
          <a:p>
            <a:pPr marL="0" indent="0">
              <a:lnSpc>
                <a:spcPct val="100000"/>
              </a:lnSpc>
              <a:buNone/>
            </a:pPr>
            <a:endParaRPr lang="en-US" altLang="ja-JP" sz="3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11</a:t>
            </a:fld>
            <a:endParaRPr lang="en-US" sz="2400" dirty="0"/>
          </a:p>
        </p:txBody>
      </p:sp>
    </p:spTree>
    <p:extLst>
      <p:ext uri="{BB962C8B-B14F-4D97-AF65-F5344CB8AC3E}">
        <p14:creationId xmlns:p14="http://schemas.microsoft.com/office/powerpoint/2010/main" val="99979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実験１：結果　動詞</a:t>
            </a:r>
            <a:r>
              <a:rPr lang="en-US" altLang="ja-JP" dirty="0"/>
              <a:t>(</a:t>
            </a:r>
            <a:r>
              <a:rPr lang="ja-JP" altLang="en-US" dirty="0"/>
              <a:t>日単位</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12</a:t>
            </a:fld>
            <a:endParaRPr lang="en-US" sz="2400" dirty="0"/>
          </a:p>
        </p:txBody>
      </p:sp>
      <p:pic>
        <p:nvPicPr>
          <p:cNvPr id="13" name="図 12">
            <a:extLst>
              <a:ext uri="{FF2B5EF4-FFF2-40B4-BE49-F238E27FC236}">
                <a16:creationId xmlns:a16="http://schemas.microsoft.com/office/drawing/2014/main" id="{14159523-06BB-4775-A8BA-AB01E05805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93310" y="1696110"/>
            <a:ext cx="7005376" cy="2189180"/>
          </a:xfrm>
          <a:prstGeom prst="rect">
            <a:avLst/>
          </a:prstGeom>
        </p:spPr>
      </p:pic>
      <p:graphicFrame>
        <p:nvGraphicFramePr>
          <p:cNvPr id="3" name="表 2">
            <a:extLst>
              <a:ext uri="{FF2B5EF4-FFF2-40B4-BE49-F238E27FC236}">
                <a16:creationId xmlns:a16="http://schemas.microsoft.com/office/drawing/2014/main" id="{70888CFA-AB4C-480E-A054-EA8FB6099CCB}"/>
              </a:ext>
            </a:extLst>
          </p:cNvPr>
          <p:cNvGraphicFramePr>
            <a:graphicFrameLocks noGrp="1"/>
          </p:cNvGraphicFramePr>
          <p:nvPr>
            <p:extLst>
              <p:ext uri="{D42A27DB-BD31-4B8C-83A1-F6EECF244321}">
                <p14:modId xmlns:p14="http://schemas.microsoft.com/office/powerpoint/2010/main" val="318945641"/>
              </p:ext>
            </p:extLst>
          </p:nvPr>
        </p:nvGraphicFramePr>
        <p:xfrm>
          <a:off x="1395759" y="3865325"/>
          <a:ext cx="9400477" cy="2491025"/>
        </p:xfrm>
        <a:graphic>
          <a:graphicData uri="http://schemas.openxmlformats.org/drawingml/2006/table">
            <a:tbl>
              <a:tblPr>
                <a:tableStyleId>{5C22544A-7EE6-4342-B048-85BDC9FD1C3A}</a:tableStyleId>
              </a:tblPr>
              <a:tblGrid>
                <a:gridCol w="839694">
                  <a:extLst>
                    <a:ext uri="{9D8B030D-6E8A-4147-A177-3AD203B41FA5}">
                      <a16:colId xmlns:a16="http://schemas.microsoft.com/office/drawing/2014/main" val="3181961484"/>
                    </a:ext>
                  </a:extLst>
                </a:gridCol>
                <a:gridCol w="3072051">
                  <a:extLst>
                    <a:ext uri="{9D8B030D-6E8A-4147-A177-3AD203B41FA5}">
                      <a16:colId xmlns:a16="http://schemas.microsoft.com/office/drawing/2014/main" val="2013077154"/>
                    </a:ext>
                  </a:extLst>
                </a:gridCol>
                <a:gridCol w="1843231">
                  <a:extLst>
                    <a:ext uri="{9D8B030D-6E8A-4147-A177-3AD203B41FA5}">
                      <a16:colId xmlns:a16="http://schemas.microsoft.com/office/drawing/2014/main" val="3740919158"/>
                    </a:ext>
                  </a:extLst>
                </a:gridCol>
                <a:gridCol w="3645501">
                  <a:extLst>
                    <a:ext uri="{9D8B030D-6E8A-4147-A177-3AD203B41FA5}">
                      <a16:colId xmlns:a16="http://schemas.microsoft.com/office/drawing/2014/main" val="3725775100"/>
                    </a:ext>
                  </a:extLst>
                </a:gridCol>
              </a:tblGrid>
              <a:tr h="498205">
                <a:tc>
                  <a:txBody>
                    <a:bodyPr/>
                    <a:lstStyle/>
                    <a:p>
                      <a:pPr algn="l" fontAlgn="ctr"/>
                      <a:r>
                        <a:rPr lang="en-US" sz="1600" u="none" strike="noStrike" dirty="0">
                          <a:effectLst/>
                        </a:rPr>
                        <a:t>cluster</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波形の特徴</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単語の特徴</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主要な単語</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8047828"/>
                  </a:ext>
                </a:extLst>
              </a:tr>
              <a:tr h="498205">
                <a:tc>
                  <a:txBody>
                    <a:bodyPr/>
                    <a:lstStyle/>
                    <a:p>
                      <a:pPr algn="r" fontAlgn="ctr"/>
                      <a:r>
                        <a:rPr lang="en-US" altLang="ja-JP" sz="1600" u="none" strike="noStrike" dirty="0">
                          <a:solidFill>
                            <a:srgbClr val="0070C0"/>
                          </a:solidFill>
                          <a:effectLst/>
                        </a:rPr>
                        <a:t>1(</a:t>
                      </a:r>
                      <a:r>
                        <a:rPr lang="ja-JP" altLang="en-US" sz="1600" u="none" strike="noStrike" dirty="0">
                          <a:solidFill>
                            <a:srgbClr val="0070C0"/>
                          </a:solidFill>
                          <a:effectLst/>
                        </a:rPr>
                        <a:t>青</a:t>
                      </a:r>
                      <a:r>
                        <a:rPr lang="en-US" altLang="ja-JP" sz="1600" u="none" strike="noStrike" dirty="0">
                          <a:solidFill>
                            <a:srgbClr val="0070C0"/>
                          </a:solidFill>
                          <a:effectLst/>
                        </a:rPr>
                        <a:t>)</a:t>
                      </a:r>
                      <a:endPar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70C0"/>
                          </a:solidFill>
                          <a:effectLst/>
                        </a:rPr>
                        <a:t>夜に比較的多い</a:t>
                      </a:r>
                      <a:endPar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rPr>
                        <a:t>瞬間</a:t>
                      </a:r>
                      <a:r>
                        <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rPr>
                        <a:t>(</a:t>
                      </a:r>
                      <a:r>
                        <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rPr>
                        <a:t>変化</a:t>
                      </a:r>
                      <a:r>
                        <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rPr>
                        <a:t>)</a:t>
                      </a:r>
                      <a:endPar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70C0"/>
                          </a:solidFill>
                          <a:effectLst/>
                        </a:rPr>
                        <a:t>分かる</a:t>
                      </a:r>
                      <a:r>
                        <a:rPr lang="en-US" altLang="ja-JP" sz="1600" u="none" strike="noStrike" dirty="0">
                          <a:solidFill>
                            <a:srgbClr val="0070C0"/>
                          </a:solidFill>
                          <a:effectLst/>
                        </a:rPr>
                        <a:t>/</a:t>
                      </a:r>
                      <a:r>
                        <a:rPr lang="ja-JP" altLang="en-US" sz="1600" u="none" strike="noStrike" dirty="0">
                          <a:solidFill>
                            <a:srgbClr val="0070C0"/>
                          </a:solidFill>
                          <a:effectLst/>
                        </a:rPr>
                        <a:t>始める</a:t>
                      </a:r>
                      <a:r>
                        <a:rPr lang="en-US" altLang="ja-JP" sz="1600" u="none" strike="noStrike" dirty="0">
                          <a:solidFill>
                            <a:srgbClr val="0070C0"/>
                          </a:solidFill>
                          <a:effectLst/>
                        </a:rPr>
                        <a:t>/</a:t>
                      </a:r>
                      <a:r>
                        <a:rPr lang="ja-JP" altLang="en-US" sz="1600" u="none" strike="noStrike" dirty="0">
                          <a:solidFill>
                            <a:srgbClr val="0070C0"/>
                          </a:solidFill>
                          <a:effectLst/>
                        </a:rPr>
                        <a:t>やめる</a:t>
                      </a:r>
                      <a:r>
                        <a:rPr lang="en-US" altLang="ja-JP" sz="1600" u="none" strike="noStrike" dirty="0">
                          <a:solidFill>
                            <a:srgbClr val="0070C0"/>
                          </a:solidFill>
                          <a:effectLst/>
                        </a:rPr>
                        <a:t>/</a:t>
                      </a:r>
                      <a:r>
                        <a:rPr lang="ja-JP" altLang="en-US" sz="1600" u="none" strike="noStrike" dirty="0">
                          <a:solidFill>
                            <a:srgbClr val="0070C0"/>
                          </a:solidFill>
                          <a:effectLst/>
                        </a:rPr>
                        <a:t>終わる</a:t>
                      </a:r>
                      <a:r>
                        <a:rPr lang="en-US" altLang="ja-JP" sz="1600" u="none" strike="noStrike" dirty="0">
                          <a:solidFill>
                            <a:srgbClr val="0070C0"/>
                          </a:solidFill>
                          <a:effectLst/>
                        </a:rPr>
                        <a:t>/</a:t>
                      </a:r>
                      <a:r>
                        <a:rPr lang="ja-JP" altLang="en-US" sz="1600" u="none" strike="noStrike" dirty="0">
                          <a:solidFill>
                            <a:srgbClr val="0070C0"/>
                          </a:solidFill>
                          <a:effectLst/>
                        </a:rPr>
                        <a:t>疲れる</a:t>
                      </a:r>
                      <a:endParaRPr lang="en-US" altLang="ja-JP" sz="1600" u="none" strike="noStrike" dirty="0">
                        <a:solidFill>
                          <a:srgbClr val="0070C0"/>
                        </a:solidFill>
                        <a:effectLst/>
                      </a:endParaRPr>
                    </a:p>
                  </a:txBody>
                  <a:tcPr marL="6350" marR="6350" marT="6350" marB="0" anchor="ctr"/>
                </a:tc>
                <a:extLst>
                  <a:ext uri="{0D108BD9-81ED-4DB2-BD59-A6C34878D82A}">
                    <a16:rowId xmlns:a16="http://schemas.microsoft.com/office/drawing/2014/main" val="2522057190"/>
                  </a:ext>
                </a:extLst>
              </a:tr>
              <a:tr h="498205">
                <a:tc>
                  <a:txBody>
                    <a:bodyPr/>
                    <a:lstStyle/>
                    <a:p>
                      <a:pPr algn="r" fontAlgn="ctr"/>
                      <a:r>
                        <a:rPr lang="en-US" altLang="ja-JP" sz="1600" u="none" strike="noStrike" dirty="0">
                          <a:solidFill>
                            <a:srgbClr val="00B050"/>
                          </a:solidFill>
                          <a:effectLst/>
                        </a:rPr>
                        <a:t>2(</a:t>
                      </a:r>
                      <a:r>
                        <a:rPr lang="ja-JP" altLang="en-US" sz="1600" u="none" strike="noStrike" dirty="0">
                          <a:solidFill>
                            <a:srgbClr val="00B050"/>
                          </a:solidFill>
                          <a:effectLst/>
                        </a:rPr>
                        <a:t>緑</a:t>
                      </a:r>
                      <a:r>
                        <a:rPr lang="en-US" altLang="ja-JP" sz="1600" u="none" strike="noStrike" dirty="0">
                          <a:solidFill>
                            <a:srgbClr val="00B050"/>
                          </a:solidFill>
                          <a:effectLst/>
                        </a:rPr>
                        <a:t>)</a:t>
                      </a:r>
                      <a:endParaRPr lang="en-US" altLang="ja-JP"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rPr>
                        <a:t>一定の間多くなる</a:t>
                      </a:r>
                      <a:r>
                        <a:rPr lang="en-US" altLang="ja-JP" sz="1600" b="0" i="0" u="none" strike="noStrike" dirty="0">
                          <a:solidFill>
                            <a:srgbClr val="00B050"/>
                          </a:solidFill>
                          <a:effectLst/>
                          <a:latin typeface="游ゴシック" panose="020B0400000000000000" pitchFamily="50" charset="-128"/>
                          <a:ea typeface="游ゴシック" panose="020B0400000000000000" pitchFamily="50" charset="-128"/>
                        </a:rPr>
                        <a:t>(</a:t>
                      </a:r>
                      <a:r>
                        <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rPr>
                        <a:t>時刻はまばら</a:t>
                      </a:r>
                      <a:r>
                        <a:rPr lang="en-US" altLang="ja-JP" sz="1600" b="0" i="0" u="none" strike="noStrike" dirty="0">
                          <a:solidFill>
                            <a:srgbClr val="00B050"/>
                          </a:solidFill>
                          <a:effectLst/>
                          <a:latin typeface="游ゴシック" panose="020B0400000000000000" pitchFamily="50" charset="-128"/>
                          <a:ea typeface="游ゴシック" panose="020B0400000000000000" pitchFamily="50" charset="-128"/>
                        </a:rPr>
                        <a:t>)</a:t>
                      </a:r>
                      <a:endPar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rPr>
                        <a:t>挨拶</a:t>
                      </a:r>
                      <a:r>
                        <a:rPr lang="en-US" altLang="ja-JP" sz="1600" b="0" i="0" u="none" strike="noStrike" dirty="0">
                          <a:solidFill>
                            <a:srgbClr val="00B050"/>
                          </a:solidFill>
                          <a:effectLst/>
                          <a:latin typeface="游ゴシック" panose="020B0400000000000000" pitchFamily="50" charset="-128"/>
                          <a:ea typeface="游ゴシック" panose="020B0400000000000000" pitchFamily="50" charset="-128"/>
                        </a:rPr>
                        <a:t>/</a:t>
                      </a:r>
                      <a:r>
                        <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rPr>
                        <a:t>イベント</a:t>
                      </a:r>
                      <a:r>
                        <a:rPr lang="en-US" altLang="ja-JP" sz="1600" b="0" i="0" u="none" strike="noStrike" dirty="0">
                          <a:solidFill>
                            <a:srgbClr val="00B050"/>
                          </a:solidFill>
                          <a:effectLst/>
                          <a:latin typeface="游ゴシック" panose="020B0400000000000000" pitchFamily="50" charset="-128"/>
                          <a:ea typeface="游ゴシック" panose="020B0400000000000000" pitchFamily="50" charset="-128"/>
                        </a:rPr>
                        <a:t>/</a:t>
                      </a:r>
                      <a:r>
                        <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rPr>
                        <a:t>起床</a:t>
                      </a:r>
                      <a:endParaRPr lang="zh-CN" altLang="en-US"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B050"/>
                          </a:solidFill>
                          <a:effectLst/>
                        </a:rPr>
                        <a:t>あける</a:t>
                      </a:r>
                      <a:r>
                        <a:rPr lang="en-US" altLang="ja-JP" sz="1600" u="none" strike="noStrike" dirty="0">
                          <a:solidFill>
                            <a:srgbClr val="00B050"/>
                          </a:solidFill>
                          <a:effectLst/>
                        </a:rPr>
                        <a:t>/</a:t>
                      </a:r>
                      <a:r>
                        <a:rPr lang="ja-JP" altLang="en-US" sz="1600" u="none" strike="noStrike" dirty="0">
                          <a:solidFill>
                            <a:srgbClr val="00B050"/>
                          </a:solidFill>
                          <a:effectLst/>
                        </a:rPr>
                        <a:t>起きる</a:t>
                      </a:r>
                      <a:r>
                        <a:rPr lang="en-US" altLang="ja-JP" sz="1600" u="none" strike="noStrike" dirty="0">
                          <a:solidFill>
                            <a:srgbClr val="00B050"/>
                          </a:solidFill>
                          <a:effectLst/>
                        </a:rPr>
                        <a:t>/</a:t>
                      </a:r>
                      <a:r>
                        <a:rPr lang="ja-JP" altLang="en-US" sz="1600" u="none" strike="noStrike" dirty="0">
                          <a:solidFill>
                            <a:srgbClr val="00B050"/>
                          </a:solidFill>
                          <a:effectLst/>
                        </a:rPr>
                        <a:t>答える</a:t>
                      </a:r>
                      <a:endPar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1000697"/>
                  </a:ext>
                </a:extLst>
              </a:tr>
              <a:tr h="498205">
                <a:tc>
                  <a:txBody>
                    <a:bodyPr/>
                    <a:lstStyle/>
                    <a:p>
                      <a:pPr algn="r" fontAlgn="ctr"/>
                      <a:r>
                        <a:rPr lang="en-US" altLang="ja-JP" sz="1600" u="none" strike="noStrike" dirty="0">
                          <a:solidFill>
                            <a:srgbClr val="FF0000"/>
                          </a:solidFill>
                          <a:effectLst/>
                        </a:rPr>
                        <a:t>3(</a:t>
                      </a:r>
                      <a:r>
                        <a:rPr lang="ja-JP" altLang="en-US" sz="1600" u="none" strike="noStrike" dirty="0">
                          <a:solidFill>
                            <a:srgbClr val="FF0000"/>
                          </a:solidFill>
                          <a:effectLst/>
                        </a:rPr>
                        <a:t>赤</a:t>
                      </a:r>
                      <a:r>
                        <a:rPr lang="en-US" altLang="ja-JP" sz="1600" u="none" strike="noStrike" dirty="0">
                          <a:solidFill>
                            <a:srgbClr val="FF0000"/>
                          </a:solidFill>
                          <a:effectLst/>
                        </a:rPr>
                        <a:t>)</a:t>
                      </a:r>
                      <a:endParaRPr lang="en-US" altLang="ja-JP" sz="1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rPr>
                        <a:t>日付の境目で急に増える</a:t>
                      </a:r>
                    </a:p>
                  </a:txBody>
                  <a:tcPr marL="6350" marR="6350" marT="6350" marB="0" anchor="ctr"/>
                </a:tc>
                <a:tc>
                  <a:txBody>
                    <a:bodyPr/>
                    <a:lstStyle/>
                    <a:p>
                      <a:pPr algn="l" fontAlgn="ctr"/>
                      <a:r>
                        <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rPr>
                        <a:t>イベント</a:t>
                      </a:r>
                      <a:r>
                        <a:rPr lang="en-US" altLang="ja-JP" sz="1600" b="0" i="0" u="none" strike="noStrike" dirty="0">
                          <a:solidFill>
                            <a:srgbClr val="FF0000"/>
                          </a:solidFill>
                          <a:effectLst/>
                          <a:latin typeface="游ゴシック" panose="020B0400000000000000" pitchFamily="50" charset="-128"/>
                          <a:ea typeface="游ゴシック" panose="020B0400000000000000" pitchFamily="50" charset="-128"/>
                        </a:rPr>
                        <a:t>/</a:t>
                      </a:r>
                      <a:r>
                        <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rPr>
                        <a:t>就寝</a:t>
                      </a:r>
                    </a:p>
                  </a:txBody>
                  <a:tcPr marL="6350" marR="6350" marT="6350" marB="0" anchor="ctr"/>
                </a:tc>
                <a:tc>
                  <a:txBody>
                    <a:bodyPr/>
                    <a:lstStyle/>
                    <a:p>
                      <a:pPr algn="l" fontAlgn="ctr"/>
                      <a:r>
                        <a:rPr lang="ja-JP" altLang="en-US" sz="1600" u="none" strike="noStrike" dirty="0">
                          <a:solidFill>
                            <a:srgbClr val="FF0000"/>
                          </a:solidFill>
                          <a:effectLst/>
                        </a:rPr>
                        <a:t>置く</a:t>
                      </a:r>
                      <a:r>
                        <a:rPr lang="en-US" altLang="ja-JP" sz="1600" u="none" strike="noStrike" dirty="0">
                          <a:solidFill>
                            <a:srgbClr val="FF0000"/>
                          </a:solidFill>
                          <a:effectLst/>
                        </a:rPr>
                        <a:t>/</a:t>
                      </a:r>
                      <a:r>
                        <a:rPr lang="ja-JP" altLang="en-US" sz="1600" u="none" strike="noStrike" dirty="0">
                          <a:solidFill>
                            <a:srgbClr val="FF0000"/>
                          </a:solidFill>
                          <a:effectLst/>
                        </a:rPr>
                        <a:t>届く</a:t>
                      </a:r>
                      <a:r>
                        <a:rPr lang="en-US" altLang="ja-JP" sz="1600" u="none" strike="noStrike" dirty="0">
                          <a:solidFill>
                            <a:srgbClr val="FF0000"/>
                          </a:solidFill>
                          <a:effectLst/>
                        </a:rPr>
                        <a:t>/</a:t>
                      </a:r>
                      <a:r>
                        <a:rPr lang="ja-JP" altLang="en-US" sz="1600" u="none" strike="noStrike" dirty="0">
                          <a:solidFill>
                            <a:srgbClr val="FF0000"/>
                          </a:solidFill>
                          <a:effectLst/>
                        </a:rPr>
                        <a:t>当たる</a:t>
                      </a:r>
                      <a:r>
                        <a:rPr lang="en-US" altLang="ja-JP" sz="1600" u="none" strike="noStrike" dirty="0">
                          <a:solidFill>
                            <a:srgbClr val="FF0000"/>
                          </a:solidFill>
                          <a:effectLst/>
                        </a:rPr>
                        <a:t>/</a:t>
                      </a:r>
                      <a:r>
                        <a:rPr lang="ja-JP" altLang="en-US" sz="1600" u="none" strike="noStrike" dirty="0">
                          <a:solidFill>
                            <a:srgbClr val="FF0000"/>
                          </a:solidFill>
                          <a:effectLst/>
                        </a:rPr>
                        <a:t>寝る</a:t>
                      </a:r>
                      <a:endParaRPr lang="en-US" altLang="ja-JP" sz="1600" u="none" strike="noStrike" dirty="0">
                        <a:solidFill>
                          <a:srgbClr val="FF0000"/>
                        </a:solidFill>
                        <a:effectLst/>
                      </a:endParaRPr>
                    </a:p>
                  </a:txBody>
                  <a:tcPr marL="6350" marR="6350" marT="6350" marB="0" anchor="ctr"/>
                </a:tc>
                <a:extLst>
                  <a:ext uri="{0D108BD9-81ED-4DB2-BD59-A6C34878D82A}">
                    <a16:rowId xmlns:a16="http://schemas.microsoft.com/office/drawing/2014/main" val="3304634433"/>
                  </a:ext>
                </a:extLst>
              </a:tr>
              <a:tr h="498205">
                <a:tc>
                  <a:txBody>
                    <a:bodyPr/>
                    <a:lstStyle/>
                    <a:p>
                      <a:pPr algn="r" fontAlgn="ctr"/>
                      <a:r>
                        <a:rPr lang="en-US" altLang="ja-JP" sz="1600" u="none" strike="noStrike" dirty="0">
                          <a:solidFill>
                            <a:srgbClr val="00B0F0"/>
                          </a:solidFill>
                          <a:effectLst/>
                        </a:rPr>
                        <a:t>4(</a:t>
                      </a:r>
                      <a:r>
                        <a:rPr lang="ja-JP" altLang="en-US" sz="1600" u="none" strike="noStrike" dirty="0">
                          <a:solidFill>
                            <a:srgbClr val="00B0F0"/>
                          </a:solidFill>
                          <a:effectLst/>
                        </a:rPr>
                        <a:t>水</a:t>
                      </a:r>
                      <a:r>
                        <a:rPr lang="en-US" altLang="ja-JP" sz="1600" u="none" strike="noStrike" dirty="0">
                          <a:solidFill>
                            <a:srgbClr val="00B0F0"/>
                          </a:solidFill>
                          <a:effectLst/>
                        </a:rPr>
                        <a:t>)</a:t>
                      </a:r>
                      <a:endParaRPr lang="en-US" altLang="ja-JP" sz="1600" b="0" i="0" u="none" strike="noStrike" dirty="0">
                        <a:solidFill>
                          <a:srgbClr val="00B0F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B0F0"/>
                          </a:solidFill>
                          <a:effectLst/>
                        </a:rPr>
                        <a:t>日中に比較的多い</a:t>
                      </a:r>
                      <a:endParaRPr lang="ja-JP" altLang="en-US" sz="1600" b="0" i="0" u="none" strike="noStrike" dirty="0">
                        <a:solidFill>
                          <a:srgbClr val="00B0F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00B0F0"/>
                          </a:solidFill>
                          <a:effectLst/>
                          <a:latin typeface="游ゴシック" panose="020B0400000000000000" pitchFamily="50" charset="-128"/>
                          <a:ea typeface="游ゴシック" panose="020B0400000000000000" pitchFamily="50" charset="-128"/>
                        </a:rPr>
                        <a:t>状態</a:t>
                      </a:r>
                    </a:p>
                  </a:txBody>
                  <a:tcPr marL="6350" marR="6350" marT="6350" marB="0" anchor="ctr"/>
                </a:tc>
                <a:tc>
                  <a:txBody>
                    <a:bodyPr/>
                    <a:lstStyle/>
                    <a:p>
                      <a:pPr algn="l" fontAlgn="ctr"/>
                      <a:r>
                        <a:rPr lang="ja-JP" altLang="en-US" sz="1600" u="none" strike="noStrike" dirty="0">
                          <a:solidFill>
                            <a:srgbClr val="00B0F0"/>
                          </a:solidFill>
                          <a:effectLst/>
                        </a:rPr>
                        <a:t>いる</a:t>
                      </a:r>
                      <a:r>
                        <a:rPr lang="en-US" altLang="ja-JP" sz="1600" u="none" strike="noStrike" dirty="0">
                          <a:solidFill>
                            <a:srgbClr val="00B0F0"/>
                          </a:solidFill>
                          <a:effectLst/>
                        </a:rPr>
                        <a:t>/</a:t>
                      </a:r>
                      <a:r>
                        <a:rPr lang="ja-JP" altLang="en-US" sz="1600" u="none" strike="noStrike" dirty="0">
                          <a:solidFill>
                            <a:srgbClr val="00B0F0"/>
                          </a:solidFill>
                          <a:effectLst/>
                        </a:rPr>
                        <a:t>する</a:t>
                      </a:r>
                      <a:r>
                        <a:rPr lang="en-US" altLang="ja-JP" sz="1600" u="none" strike="noStrike" dirty="0">
                          <a:solidFill>
                            <a:srgbClr val="00B0F0"/>
                          </a:solidFill>
                          <a:effectLst/>
                        </a:rPr>
                        <a:t>/</a:t>
                      </a:r>
                      <a:r>
                        <a:rPr lang="ja-JP" altLang="en-US" sz="1600" u="none" strike="noStrike" dirty="0">
                          <a:solidFill>
                            <a:srgbClr val="00B0F0"/>
                          </a:solidFill>
                          <a:effectLst/>
                        </a:rPr>
                        <a:t>れる</a:t>
                      </a:r>
                      <a:r>
                        <a:rPr lang="en-US" altLang="ja-JP" sz="1600" u="none" strike="noStrike" dirty="0">
                          <a:solidFill>
                            <a:srgbClr val="00B0F0"/>
                          </a:solidFill>
                          <a:effectLst/>
                        </a:rPr>
                        <a:t>/</a:t>
                      </a:r>
                      <a:r>
                        <a:rPr lang="ja-JP" altLang="en-US" sz="1600" u="none" strike="noStrike" dirty="0">
                          <a:solidFill>
                            <a:srgbClr val="00B0F0"/>
                          </a:solidFill>
                          <a:effectLst/>
                        </a:rPr>
                        <a:t>増える</a:t>
                      </a:r>
                      <a:r>
                        <a:rPr lang="en-US" altLang="ja-JP" sz="1600" u="none" strike="noStrike" dirty="0">
                          <a:solidFill>
                            <a:srgbClr val="00B0F0"/>
                          </a:solidFill>
                          <a:effectLst/>
                        </a:rPr>
                        <a:t>/</a:t>
                      </a:r>
                      <a:r>
                        <a:rPr lang="ja-JP" altLang="en-US" sz="1600" u="none" strike="noStrike" dirty="0">
                          <a:solidFill>
                            <a:srgbClr val="00B0F0"/>
                          </a:solidFill>
                          <a:effectLst/>
                        </a:rPr>
                        <a:t>ある</a:t>
                      </a:r>
                      <a:endParaRPr lang="en-US" altLang="ja-JP" sz="1600" u="none" strike="noStrike" dirty="0">
                        <a:solidFill>
                          <a:srgbClr val="00B0F0"/>
                        </a:solidFill>
                        <a:effectLst/>
                      </a:endParaRPr>
                    </a:p>
                  </a:txBody>
                  <a:tcPr marL="6350" marR="6350" marT="6350" marB="0" anchor="ctr"/>
                </a:tc>
                <a:extLst>
                  <a:ext uri="{0D108BD9-81ED-4DB2-BD59-A6C34878D82A}">
                    <a16:rowId xmlns:a16="http://schemas.microsoft.com/office/drawing/2014/main" val="655152107"/>
                  </a:ext>
                </a:extLst>
              </a:tr>
            </a:tbl>
          </a:graphicData>
        </a:graphic>
      </p:graphicFrame>
    </p:spTree>
    <p:extLst>
      <p:ext uri="{BB962C8B-B14F-4D97-AF65-F5344CB8AC3E}">
        <p14:creationId xmlns:p14="http://schemas.microsoft.com/office/powerpoint/2010/main" val="131415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実験１：結果　動詞</a:t>
            </a:r>
            <a:r>
              <a:rPr lang="en-US" altLang="ja-JP" dirty="0"/>
              <a:t>(</a:t>
            </a:r>
            <a:r>
              <a:rPr lang="ja-JP" altLang="en-US" dirty="0"/>
              <a:t>週単位</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13</a:t>
            </a:fld>
            <a:endParaRPr lang="en-US" sz="2400" dirty="0"/>
          </a:p>
        </p:txBody>
      </p:sp>
      <p:pic>
        <p:nvPicPr>
          <p:cNvPr id="13" name="図 12">
            <a:extLst>
              <a:ext uri="{FF2B5EF4-FFF2-40B4-BE49-F238E27FC236}">
                <a16:creationId xmlns:a16="http://schemas.microsoft.com/office/drawing/2014/main" id="{14159523-06BB-4775-A8BA-AB01E05805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93310" y="1696110"/>
            <a:ext cx="7005376" cy="2189179"/>
          </a:xfrm>
          <a:prstGeom prst="rect">
            <a:avLst/>
          </a:prstGeom>
        </p:spPr>
      </p:pic>
      <p:graphicFrame>
        <p:nvGraphicFramePr>
          <p:cNvPr id="3" name="表 2">
            <a:extLst>
              <a:ext uri="{FF2B5EF4-FFF2-40B4-BE49-F238E27FC236}">
                <a16:creationId xmlns:a16="http://schemas.microsoft.com/office/drawing/2014/main" id="{70888CFA-AB4C-480E-A054-EA8FB6099CCB}"/>
              </a:ext>
            </a:extLst>
          </p:cNvPr>
          <p:cNvGraphicFramePr>
            <a:graphicFrameLocks noGrp="1"/>
          </p:cNvGraphicFramePr>
          <p:nvPr>
            <p:extLst>
              <p:ext uri="{D42A27DB-BD31-4B8C-83A1-F6EECF244321}">
                <p14:modId xmlns:p14="http://schemas.microsoft.com/office/powerpoint/2010/main" val="2470622360"/>
              </p:ext>
            </p:extLst>
          </p:nvPr>
        </p:nvGraphicFramePr>
        <p:xfrm>
          <a:off x="1395759" y="3865325"/>
          <a:ext cx="9400477" cy="2491025"/>
        </p:xfrm>
        <a:graphic>
          <a:graphicData uri="http://schemas.openxmlformats.org/drawingml/2006/table">
            <a:tbl>
              <a:tblPr>
                <a:tableStyleId>{5C22544A-7EE6-4342-B048-85BDC9FD1C3A}</a:tableStyleId>
              </a:tblPr>
              <a:tblGrid>
                <a:gridCol w="839694">
                  <a:extLst>
                    <a:ext uri="{9D8B030D-6E8A-4147-A177-3AD203B41FA5}">
                      <a16:colId xmlns:a16="http://schemas.microsoft.com/office/drawing/2014/main" val="3181961484"/>
                    </a:ext>
                  </a:extLst>
                </a:gridCol>
                <a:gridCol w="3072051">
                  <a:extLst>
                    <a:ext uri="{9D8B030D-6E8A-4147-A177-3AD203B41FA5}">
                      <a16:colId xmlns:a16="http://schemas.microsoft.com/office/drawing/2014/main" val="2013077154"/>
                    </a:ext>
                  </a:extLst>
                </a:gridCol>
                <a:gridCol w="1843231">
                  <a:extLst>
                    <a:ext uri="{9D8B030D-6E8A-4147-A177-3AD203B41FA5}">
                      <a16:colId xmlns:a16="http://schemas.microsoft.com/office/drawing/2014/main" val="3740919158"/>
                    </a:ext>
                  </a:extLst>
                </a:gridCol>
                <a:gridCol w="3645501">
                  <a:extLst>
                    <a:ext uri="{9D8B030D-6E8A-4147-A177-3AD203B41FA5}">
                      <a16:colId xmlns:a16="http://schemas.microsoft.com/office/drawing/2014/main" val="3725775100"/>
                    </a:ext>
                  </a:extLst>
                </a:gridCol>
              </a:tblGrid>
              <a:tr h="498205">
                <a:tc>
                  <a:txBody>
                    <a:bodyPr/>
                    <a:lstStyle/>
                    <a:p>
                      <a:pPr algn="l" fontAlgn="ctr"/>
                      <a:r>
                        <a:rPr lang="en-US" sz="1600" u="none" strike="noStrike" dirty="0">
                          <a:effectLst/>
                        </a:rPr>
                        <a:t>cluster</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波形の特徴</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単語の特徴</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主要な単語</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8047828"/>
                  </a:ext>
                </a:extLst>
              </a:tr>
              <a:tr h="498205">
                <a:tc>
                  <a:txBody>
                    <a:bodyPr/>
                    <a:lstStyle/>
                    <a:p>
                      <a:pPr algn="r" fontAlgn="ctr"/>
                      <a:r>
                        <a:rPr lang="en-US" altLang="ja-JP" sz="1600" u="none" strike="noStrike" dirty="0">
                          <a:solidFill>
                            <a:srgbClr val="0070C0"/>
                          </a:solidFill>
                          <a:effectLst/>
                        </a:rPr>
                        <a:t>1(</a:t>
                      </a:r>
                      <a:r>
                        <a:rPr lang="ja-JP" altLang="en-US" sz="1600" u="none" strike="noStrike" dirty="0">
                          <a:solidFill>
                            <a:srgbClr val="0070C0"/>
                          </a:solidFill>
                          <a:effectLst/>
                        </a:rPr>
                        <a:t>青</a:t>
                      </a:r>
                      <a:r>
                        <a:rPr lang="en-US" altLang="ja-JP" sz="1600" u="none" strike="noStrike" dirty="0">
                          <a:solidFill>
                            <a:srgbClr val="0070C0"/>
                          </a:solidFill>
                          <a:effectLst/>
                        </a:rPr>
                        <a:t>)</a:t>
                      </a:r>
                      <a:endPar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70C0"/>
                          </a:solidFill>
                          <a:effectLst/>
                        </a:rPr>
                        <a:t>夜に比較的多い</a:t>
                      </a:r>
                      <a:endPar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rPr>
                        <a:t>瞬間</a:t>
                      </a:r>
                      <a:r>
                        <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rPr>
                        <a:t>(</a:t>
                      </a:r>
                      <a:r>
                        <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rPr>
                        <a:t>変化</a:t>
                      </a:r>
                      <a:r>
                        <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rPr>
                        <a:t>)</a:t>
                      </a:r>
                      <a:endPar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70C0"/>
                          </a:solidFill>
                          <a:effectLst/>
                        </a:rPr>
                        <a:t>分かる</a:t>
                      </a:r>
                      <a:r>
                        <a:rPr lang="en-US" altLang="ja-JP" sz="1600" u="none" strike="noStrike" dirty="0">
                          <a:solidFill>
                            <a:srgbClr val="0070C0"/>
                          </a:solidFill>
                          <a:effectLst/>
                        </a:rPr>
                        <a:t>/</a:t>
                      </a:r>
                      <a:r>
                        <a:rPr lang="ja-JP" altLang="en-US" sz="1600" u="none" strike="noStrike" dirty="0">
                          <a:solidFill>
                            <a:srgbClr val="0070C0"/>
                          </a:solidFill>
                          <a:effectLst/>
                        </a:rPr>
                        <a:t>始める</a:t>
                      </a:r>
                      <a:r>
                        <a:rPr lang="en-US" altLang="ja-JP" sz="1600" u="none" strike="noStrike" dirty="0">
                          <a:solidFill>
                            <a:srgbClr val="0070C0"/>
                          </a:solidFill>
                          <a:effectLst/>
                        </a:rPr>
                        <a:t>/</a:t>
                      </a:r>
                      <a:r>
                        <a:rPr lang="ja-JP" altLang="en-US" sz="1600" u="none" strike="noStrike" dirty="0">
                          <a:solidFill>
                            <a:srgbClr val="0070C0"/>
                          </a:solidFill>
                          <a:effectLst/>
                        </a:rPr>
                        <a:t>やめる</a:t>
                      </a:r>
                      <a:r>
                        <a:rPr lang="en-US" altLang="ja-JP" sz="1600" u="none" strike="noStrike" dirty="0">
                          <a:solidFill>
                            <a:srgbClr val="0070C0"/>
                          </a:solidFill>
                          <a:effectLst/>
                        </a:rPr>
                        <a:t>/</a:t>
                      </a:r>
                      <a:r>
                        <a:rPr lang="ja-JP" altLang="en-US" sz="1600" u="none" strike="noStrike" dirty="0">
                          <a:solidFill>
                            <a:srgbClr val="0070C0"/>
                          </a:solidFill>
                          <a:effectLst/>
                        </a:rPr>
                        <a:t>終わる</a:t>
                      </a:r>
                      <a:r>
                        <a:rPr lang="en-US" altLang="ja-JP" sz="1600" u="none" strike="noStrike" dirty="0">
                          <a:solidFill>
                            <a:srgbClr val="0070C0"/>
                          </a:solidFill>
                          <a:effectLst/>
                        </a:rPr>
                        <a:t>/</a:t>
                      </a:r>
                      <a:r>
                        <a:rPr lang="ja-JP" altLang="en-US" sz="1600" u="none" strike="noStrike" dirty="0">
                          <a:solidFill>
                            <a:srgbClr val="0070C0"/>
                          </a:solidFill>
                          <a:effectLst/>
                        </a:rPr>
                        <a:t>疲れる</a:t>
                      </a:r>
                      <a:endParaRPr lang="en-US" altLang="ja-JP" sz="1600" u="none" strike="noStrike" dirty="0">
                        <a:solidFill>
                          <a:srgbClr val="0070C0"/>
                        </a:solidFill>
                        <a:effectLst/>
                      </a:endParaRPr>
                    </a:p>
                  </a:txBody>
                  <a:tcPr marL="6350" marR="6350" marT="6350" marB="0" anchor="ctr"/>
                </a:tc>
                <a:extLst>
                  <a:ext uri="{0D108BD9-81ED-4DB2-BD59-A6C34878D82A}">
                    <a16:rowId xmlns:a16="http://schemas.microsoft.com/office/drawing/2014/main" val="2522057190"/>
                  </a:ext>
                </a:extLst>
              </a:tr>
              <a:tr h="498205">
                <a:tc>
                  <a:txBody>
                    <a:bodyPr/>
                    <a:lstStyle/>
                    <a:p>
                      <a:pPr algn="r" fontAlgn="ctr"/>
                      <a:r>
                        <a:rPr lang="en-US" altLang="ja-JP" sz="1600" u="none" strike="noStrike" dirty="0">
                          <a:solidFill>
                            <a:srgbClr val="00B050"/>
                          </a:solidFill>
                          <a:effectLst/>
                        </a:rPr>
                        <a:t>2(</a:t>
                      </a:r>
                      <a:r>
                        <a:rPr lang="ja-JP" altLang="en-US" sz="1600" u="none" strike="noStrike" dirty="0">
                          <a:solidFill>
                            <a:srgbClr val="00B050"/>
                          </a:solidFill>
                          <a:effectLst/>
                        </a:rPr>
                        <a:t>緑</a:t>
                      </a:r>
                      <a:r>
                        <a:rPr lang="en-US" altLang="ja-JP" sz="1600" u="none" strike="noStrike" dirty="0">
                          <a:solidFill>
                            <a:srgbClr val="00B050"/>
                          </a:solidFill>
                          <a:effectLst/>
                        </a:rPr>
                        <a:t>)</a:t>
                      </a:r>
                      <a:endParaRPr lang="en-US" altLang="ja-JP"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rPr>
                        <a:t>金曜日のみ非常に多い</a:t>
                      </a:r>
                    </a:p>
                  </a:txBody>
                  <a:tcPr marL="6350" marR="6350" marT="6350" marB="0" anchor="ctr"/>
                </a:tc>
                <a:tc>
                  <a:txBody>
                    <a:bodyPr/>
                    <a:lstStyle/>
                    <a:p>
                      <a:pPr algn="l" fontAlgn="ctr"/>
                      <a:r>
                        <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rPr>
                        <a:t>新年の挨拶</a:t>
                      </a:r>
                      <a:endParaRPr lang="zh-CN" altLang="en-US"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B050"/>
                          </a:solidFill>
                          <a:effectLst/>
                        </a:rPr>
                        <a:t>あける</a:t>
                      </a:r>
                      <a:endPar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1000697"/>
                  </a:ext>
                </a:extLst>
              </a:tr>
              <a:tr h="498205">
                <a:tc>
                  <a:txBody>
                    <a:bodyPr/>
                    <a:lstStyle/>
                    <a:p>
                      <a:pPr algn="r" fontAlgn="ctr"/>
                      <a:r>
                        <a:rPr lang="en-US" altLang="ja-JP" sz="1600" u="none" strike="noStrike" dirty="0">
                          <a:solidFill>
                            <a:srgbClr val="FF0000"/>
                          </a:solidFill>
                          <a:effectLst/>
                        </a:rPr>
                        <a:t>3(</a:t>
                      </a:r>
                      <a:r>
                        <a:rPr lang="ja-JP" altLang="en-US" sz="1600" u="none" strike="noStrike" dirty="0">
                          <a:solidFill>
                            <a:srgbClr val="FF0000"/>
                          </a:solidFill>
                          <a:effectLst/>
                        </a:rPr>
                        <a:t>赤</a:t>
                      </a:r>
                      <a:r>
                        <a:rPr lang="en-US" altLang="ja-JP" sz="1600" u="none" strike="noStrike" dirty="0">
                          <a:solidFill>
                            <a:srgbClr val="FF0000"/>
                          </a:solidFill>
                          <a:effectLst/>
                        </a:rPr>
                        <a:t>)</a:t>
                      </a:r>
                      <a:endParaRPr lang="en-US" altLang="ja-JP" sz="1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rPr>
                        <a:t>朝に多い</a:t>
                      </a:r>
                    </a:p>
                  </a:txBody>
                  <a:tcPr marL="6350" marR="6350" marT="6350" marB="0" anchor="ctr"/>
                </a:tc>
                <a:tc>
                  <a:txBody>
                    <a:bodyPr/>
                    <a:lstStyle/>
                    <a:p>
                      <a:pPr algn="l" fontAlgn="ctr"/>
                      <a:r>
                        <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rPr>
                        <a:t>起床</a:t>
                      </a:r>
                      <a:r>
                        <a:rPr lang="en-US" altLang="ja-JP" sz="1600" b="0" i="0" u="none" strike="noStrike" dirty="0">
                          <a:solidFill>
                            <a:srgbClr val="FF0000"/>
                          </a:solidFill>
                          <a:effectLst/>
                          <a:latin typeface="游ゴシック" panose="020B0400000000000000" pitchFamily="50" charset="-128"/>
                          <a:ea typeface="游ゴシック" panose="020B0400000000000000" pitchFamily="50" charset="-128"/>
                        </a:rPr>
                        <a:t>/</a:t>
                      </a:r>
                      <a:r>
                        <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rPr>
                        <a:t>キャンペーン</a:t>
                      </a:r>
                      <a:endParaRPr lang="en-US" altLang="ja-JP" sz="1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FF0000"/>
                          </a:solidFill>
                          <a:effectLst/>
                        </a:rPr>
                        <a:t>頑張る</a:t>
                      </a:r>
                      <a:r>
                        <a:rPr lang="en-US" altLang="ja-JP" sz="1600" u="none" strike="noStrike" dirty="0">
                          <a:solidFill>
                            <a:srgbClr val="FF0000"/>
                          </a:solidFill>
                          <a:effectLst/>
                        </a:rPr>
                        <a:t>/</a:t>
                      </a:r>
                      <a:r>
                        <a:rPr lang="ja-JP" altLang="en-US" sz="1600" u="none" strike="noStrike" dirty="0">
                          <a:solidFill>
                            <a:srgbClr val="FF0000"/>
                          </a:solidFill>
                          <a:effectLst/>
                        </a:rPr>
                        <a:t>過ごす</a:t>
                      </a:r>
                      <a:r>
                        <a:rPr lang="en-US" altLang="ja-JP" sz="1600" u="none" strike="noStrike" dirty="0">
                          <a:solidFill>
                            <a:srgbClr val="FF0000"/>
                          </a:solidFill>
                          <a:effectLst/>
                        </a:rPr>
                        <a:t>/</a:t>
                      </a:r>
                      <a:r>
                        <a:rPr lang="ja-JP" altLang="en-US" sz="1600" u="none" strike="noStrike" dirty="0">
                          <a:solidFill>
                            <a:srgbClr val="FF0000"/>
                          </a:solidFill>
                          <a:effectLst/>
                        </a:rPr>
                        <a:t>当たる</a:t>
                      </a:r>
                      <a:r>
                        <a:rPr lang="en-US" altLang="ja-JP" sz="1600" u="none" strike="noStrike" dirty="0">
                          <a:solidFill>
                            <a:srgbClr val="FF0000"/>
                          </a:solidFill>
                          <a:effectLst/>
                        </a:rPr>
                        <a:t>/</a:t>
                      </a:r>
                      <a:r>
                        <a:rPr lang="ja-JP" altLang="en-US" sz="1600" u="none" strike="noStrike" dirty="0">
                          <a:solidFill>
                            <a:srgbClr val="FF0000"/>
                          </a:solidFill>
                          <a:effectLst/>
                        </a:rPr>
                        <a:t>置く</a:t>
                      </a:r>
                      <a:r>
                        <a:rPr lang="en-US" altLang="ja-JP" sz="1600" u="none" strike="noStrike" dirty="0">
                          <a:solidFill>
                            <a:srgbClr val="FF0000"/>
                          </a:solidFill>
                          <a:effectLst/>
                        </a:rPr>
                        <a:t>/</a:t>
                      </a:r>
                      <a:r>
                        <a:rPr lang="ja-JP" altLang="en-US" sz="1600" u="none" strike="noStrike" dirty="0">
                          <a:solidFill>
                            <a:srgbClr val="FF0000"/>
                          </a:solidFill>
                          <a:effectLst/>
                        </a:rPr>
                        <a:t>起きる</a:t>
                      </a:r>
                      <a:endParaRPr lang="en-US" altLang="ja-JP" sz="1600" u="none" strike="noStrike" dirty="0">
                        <a:solidFill>
                          <a:srgbClr val="FF0000"/>
                        </a:solidFill>
                        <a:effectLst/>
                      </a:endParaRPr>
                    </a:p>
                  </a:txBody>
                  <a:tcPr marL="6350" marR="6350" marT="6350" marB="0" anchor="ctr"/>
                </a:tc>
                <a:extLst>
                  <a:ext uri="{0D108BD9-81ED-4DB2-BD59-A6C34878D82A}">
                    <a16:rowId xmlns:a16="http://schemas.microsoft.com/office/drawing/2014/main" val="3304634433"/>
                  </a:ext>
                </a:extLst>
              </a:tr>
              <a:tr h="498205">
                <a:tc>
                  <a:txBody>
                    <a:bodyPr/>
                    <a:lstStyle/>
                    <a:p>
                      <a:pPr algn="r" fontAlgn="ctr"/>
                      <a:r>
                        <a:rPr lang="en-US" altLang="ja-JP" sz="1600" u="none" strike="noStrike" dirty="0">
                          <a:solidFill>
                            <a:srgbClr val="00B0F0"/>
                          </a:solidFill>
                          <a:effectLst/>
                        </a:rPr>
                        <a:t>4(</a:t>
                      </a:r>
                      <a:r>
                        <a:rPr lang="ja-JP" altLang="en-US" sz="1600" u="none" strike="noStrike" dirty="0">
                          <a:solidFill>
                            <a:srgbClr val="00B0F0"/>
                          </a:solidFill>
                          <a:effectLst/>
                        </a:rPr>
                        <a:t>水</a:t>
                      </a:r>
                      <a:r>
                        <a:rPr lang="en-US" altLang="ja-JP" sz="1600" u="none" strike="noStrike" dirty="0">
                          <a:solidFill>
                            <a:srgbClr val="00B0F0"/>
                          </a:solidFill>
                          <a:effectLst/>
                        </a:rPr>
                        <a:t>)</a:t>
                      </a:r>
                      <a:endParaRPr lang="en-US" altLang="ja-JP" sz="1600" b="0" i="0" u="none" strike="noStrike" dirty="0">
                        <a:solidFill>
                          <a:srgbClr val="00B0F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B0F0"/>
                          </a:solidFill>
                          <a:effectLst/>
                        </a:rPr>
                        <a:t>日中に比較的多い</a:t>
                      </a:r>
                      <a:endParaRPr lang="ja-JP" altLang="en-US" sz="1600" b="0" i="0" u="none" strike="noStrike" dirty="0">
                        <a:solidFill>
                          <a:srgbClr val="00B0F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00B0F0"/>
                          </a:solidFill>
                          <a:effectLst/>
                          <a:latin typeface="游ゴシック" panose="020B0400000000000000" pitchFamily="50" charset="-128"/>
                          <a:ea typeface="游ゴシック" panose="020B0400000000000000" pitchFamily="50" charset="-128"/>
                        </a:rPr>
                        <a:t>状態</a:t>
                      </a:r>
                    </a:p>
                  </a:txBody>
                  <a:tcPr marL="6350" marR="6350" marT="6350" marB="0" anchor="ctr"/>
                </a:tc>
                <a:tc>
                  <a:txBody>
                    <a:bodyPr/>
                    <a:lstStyle/>
                    <a:p>
                      <a:pPr algn="l" fontAlgn="ctr"/>
                      <a:r>
                        <a:rPr lang="ja-JP" altLang="en-US" sz="1600" u="none" strike="noStrike" dirty="0">
                          <a:solidFill>
                            <a:srgbClr val="00B0F0"/>
                          </a:solidFill>
                          <a:effectLst/>
                        </a:rPr>
                        <a:t>いる</a:t>
                      </a:r>
                      <a:r>
                        <a:rPr lang="en-US" altLang="ja-JP" sz="1600" u="none" strike="noStrike" dirty="0">
                          <a:solidFill>
                            <a:srgbClr val="00B0F0"/>
                          </a:solidFill>
                          <a:effectLst/>
                        </a:rPr>
                        <a:t>/</a:t>
                      </a:r>
                      <a:r>
                        <a:rPr lang="ja-JP" altLang="en-US" sz="1600" u="none" strike="noStrike" dirty="0">
                          <a:solidFill>
                            <a:srgbClr val="00B0F0"/>
                          </a:solidFill>
                          <a:effectLst/>
                        </a:rPr>
                        <a:t>する</a:t>
                      </a:r>
                      <a:r>
                        <a:rPr lang="en-US" altLang="ja-JP" sz="1600" u="none" strike="noStrike" dirty="0">
                          <a:solidFill>
                            <a:srgbClr val="00B0F0"/>
                          </a:solidFill>
                          <a:effectLst/>
                        </a:rPr>
                        <a:t>/</a:t>
                      </a:r>
                      <a:r>
                        <a:rPr lang="ja-JP" altLang="en-US" sz="1600" u="none" strike="noStrike" dirty="0">
                          <a:solidFill>
                            <a:srgbClr val="00B0F0"/>
                          </a:solidFill>
                          <a:effectLst/>
                        </a:rPr>
                        <a:t>れる</a:t>
                      </a:r>
                      <a:r>
                        <a:rPr lang="en-US" altLang="ja-JP" sz="1600" u="none" strike="noStrike" dirty="0">
                          <a:solidFill>
                            <a:srgbClr val="00B0F0"/>
                          </a:solidFill>
                          <a:effectLst/>
                        </a:rPr>
                        <a:t>/</a:t>
                      </a:r>
                      <a:r>
                        <a:rPr lang="ja-JP" altLang="en-US" sz="1600" u="none" strike="noStrike" dirty="0">
                          <a:solidFill>
                            <a:srgbClr val="00B0F0"/>
                          </a:solidFill>
                          <a:effectLst/>
                        </a:rPr>
                        <a:t>増える</a:t>
                      </a:r>
                      <a:r>
                        <a:rPr lang="en-US" altLang="ja-JP" sz="1600" u="none" strike="noStrike" dirty="0">
                          <a:solidFill>
                            <a:srgbClr val="00B0F0"/>
                          </a:solidFill>
                          <a:effectLst/>
                        </a:rPr>
                        <a:t>/</a:t>
                      </a:r>
                      <a:r>
                        <a:rPr lang="ja-JP" altLang="en-US" sz="1600" u="none" strike="noStrike" dirty="0">
                          <a:solidFill>
                            <a:srgbClr val="00B0F0"/>
                          </a:solidFill>
                          <a:effectLst/>
                        </a:rPr>
                        <a:t>ある</a:t>
                      </a:r>
                      <a:endParaRPr lang="en-US" altLang="ja-JP" sz="1600" u="none" strike="noStrike" dirty="0">
                        <a:solidFill>
                          <a:srgbClr val="00B0F0"/>
                        </a:solidFill>
                        <a:effectLst/>
                      </a:endParaRPr>
                    </a:p>
                  </a:txBody>
                  <a:tcPr marL="6350" marR="6350" marT="6350" marB="0" anchor="ctr"/>
                </a:tc>
                <a:extLst>
                  <a:ext uri="{0D108BD9-81ED-4DB2-BD59-A6C34878D82A}">
                    <a16:rowId xmlns:a16="http://schemas.microsoft.com/office/drawing/2014/main" val="655152107"/>
                  </a:ext>
                </a:extLst>
              </a:tr>
            </a:tbl>
          </a:graphicData>
        </a:graphic>
      </p:graphicFrame>
    </p:spTree>
    <p:extLst>
      <p:ext uri="{BB962C8B-B14F-4D97-AF65-F5344CB8AC3E}">
        <p14:creationId xmlns:p14="http://schemas.microsoft.com/office/powerpoint/2010/main" val="421992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実験１：結果　形容詞</a:t>
            </a:r>
            <a:r>
              <a:rPr lang="en-US" altLang="ja-JP" dirty="0"/>
              <a:t>(</a:t>
            </a:r>
            <a:r>
              <a:rPr lang="ja-JP" altLang="en-US" dirty="0"/>
              <a:t>日単位</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14</a:t>
            </a:fld>
            <a:endParaRPr lang="en-US" sz="2400" dirty="0"/>
          </a:p>
        </p:txBody>
      </p:sp>
      <p:pic>
        <p:nvPicPr>
          <p:cNvPr id="13" name="図 12">
            <a:extLst>
              <a:ext uri="{FF2B5EF4-FFF2-40B4-BE49-F238E27FC236}">
                <a16:creationId xmlns:a16="http://schemas.microsoft.com/office/drawing/2014/main" id="{14159523-06BB-4775-A8BA-AB01E058052C}"/>
              </a:ext>
            </a:extLst>
          </p:cNvPr>
          <p:cNvPicPr>
            <a:picLocks noChangeAspect="1"/>
          </p:cNvPicPr>
          <p:nvPr/>
        </p:nvPicPr>
        <p:blipFill>
          <a:blip r:embed="rId3"/>
          <a:srcRect/>
          <a:stretch/>
        </p:blipFill>
        <p:spPr>
          <a:xfrm>
            <a:off x="2194379" y="1690688"/>
            <a:ext cx="7803241" cy="2438512"/>
          </a:xfrm>
          <a:prstGeom prst="rect">
            <a:avLst/>
          </a:prstGeom>
        </p:spPr>
      </p:pic>
      <p:graphicFrame>
        <p:nvGraphicFramePr>
          <p:cNvPr id="3" name="表 2">
            <a:extLst>
              <a:ext uri="{FF2B5EF4-FFF2-40B4-BE49-F238E27FC236}">
                <a16:creationId xmlns:a16="http://schemas.microsoft.com/office/drawing/2014/main" id="{70888CFA-AB4C-480E-A054-EA8FB6099CCB}"/>
              </a:ext>
            </a:extLst>
          </p:cNvPr>
          <p:cNvGraphicFramePr>
            <a:graphicFrameLocks noGrp="1"/>
          </p:cNvGraphicFramePr>
          <p:nvPr>
            <p:extLst>
              <p:ext uri="{D42A27DB-BD31-4B8C-83A1-F6EECF244321}">
                <p14:modId xmlns:p14="http://schemas.microsoft.com/office/powerpoint/2010/main" val="3843802890"/>
              </p:ext>
            </p:extLst>
          </p:nvPr>
        </p:nvGraphicFramePr>
        <p:xfrm>
          <a:off x="1395760" y="4246365"/>
          <a:ext cx="9400477" cy="1992820"/>
        </p:xfrm>
        <a:graphic>
          <a:graphicData uri="http://schemas.openxmlformats.org/drawingml/2006/table">
            <a:tbl>
              <a:tblPr>
                <a:tableStyleId>{5C22544A-7EE6-4342-B048-85BDC9FD1C3A}</a:tableStyleId>
              </a:tblPr>
              <a:tblGrid>
                <a:gridCol w="839694">
                  <a:extLst>
                    <a:ext uri="{9D8B030D-6E8A-4147-A177-3AD203B41FA5}">
                      <a16:colId xmlns:a16="http://schemas.microsoft.com/office/drawing/2014/main" val="3181961484"/>
                    </a:ext>
                  </a:extLst>
                </a:gridCol>
                <a:gridCol w="3072051">
                  <a:extLst>
                    <a:ext uri="{9D8B030D-6E8A-4147-A177-3AD203B41FA5}">
                      <a16:colId xmlns:a16="http://schemas.microsoft.com/office/drawing/2014/main" val="2013077154"/>
                    </a:ext>
                  </a:extLst>
                </a:gridCol>
                <a:gridCol w="1843231">
                  <a:extLst>
                    <a:ext uri="{9D8B030D-6E8A-4147-A177-3AD203B41FA5}">
                      <a16:colId xmlns:a16="http://schemas.microsoft.com/office/drawing/2014/main" val="3740919158"/>
                    </a:ext>
                  </a:extLst>
                </a:gridCol>
                <a:gridCol w="3645501">
                  <a:extLst>
                    <a:ext uri="{9D8B030D-6E8A-4147-A177-3AD203B41FA5}">
                      <a16:colId xmlns:a16="http://schemas.microsoft.com/office/drawing/2014/main" val="3725775100"/>
                    </a:ext>
                  </a:extLst>
                </a:gridCol>
              </a:tblGrid>
              <a:tr h="498205">
                <a:tc>
                  <a:txBody>
                    <a:bodyPr/>
                    <a:lstStyle/>
                    <a:p>
                      <a:pPr algn="l" fontAlgn="ctr"/>
                      <a:r>
                        <a:rPr lang="en-US" sz="1600" u="none" strike="noStrike" dirty="0">
                          <a:effectLst/>
                        </a:rPr>
                        <a:t>cluster</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波形の特徴</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単語の特徴</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主要な単語</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8047828"/>
                  </a:ext>
                </a:extLst>
              </a:tr>
              <a:tr h="498205">
                <a:tc>
                  <a:txBody>
                    <a:bodyPr/>
                    <a:lstStyle/>
                    <a:p>
                      <a:pPr algn="r" fontAlgn="ctr"/>
                      <a:r>
                        <a:rPr lang="en-US" altLang="ja-JP" sz="1600" u="none" strike="noStrike" dirty="0">
                          <a:solidFill>
                            <a:srgbClr val="0070C0"/>
                          </a:solidFill>
                          <a:effectLst/>
                        </a:rPr>
                        <a:t>1(</a:t>
                      </a:r>
                      <a:r>
                        <a:rPr lang="ja-JP" altLang="en-US" sz="1600" u="none" strike="noStrike" dirty="0">
                          <a:solidFill>
                            <a:srgbClr val="0070C0"/>
                          </a:solidFill>
                          <a:effectLst/>
                        </a:rPr>
                        <a:t>青</a:t>
                      </a:r>
                      <a:r>
                        <a:rPr lang="en-US" altLang="ja-JP" sz="1600" u="none" strike="noStrike" dirty="0">
                          <a:solidFill>
                            <a:srgbClr val="0070C0"/>
                          </a:solidFill>
                          <a:effectLst/>
                        </a:rPr>
                        <a:t>)</a:t>
                      </a:r>
                      <a:endPar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70C0"/>
                          </a:solidFill>
                          <a:effectLst/>
                        </a:rPr>
                        <a:t>夜に比較的多い</a:t>
                      </a:r>
                      <a:endPar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70C0"/>
                          </a:solidFill>
                          <a:effectLst/>
                        </a:rPr>
                        <a:t>主観的</a:t>
                      </a:r>
                      <a:endPar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70C0"/>
                          </a:solidFill>
                          <a:effectLst/>
                        </a:rPr>
                        <a:t>すごい</a:t>
                      </a:r>
                      <a:r>
                        <a:rPr lang="en-US" altLang="ja-JP" sz="1600" u="none" strike="noStrike" dirty="0">
                          <a:solidFill>
                            <a:srgbClr val="0070C0"/>
                          </a:solidFill>
                          <a:effectLst/>
                        </a:rPr>
                        <a:t>/</a:t>
                      </a:r>
                      <a:r>
                        <a:rPr lang="ja-JP" altLang="en-US" sz="1600" u="none" strike="noStrike" dirty="0">
                          <a:solidFill>
                            <a:srgbClr val="0070C0"/>
                          </a:solidFill>
                          <a:effectLst/>
                        </a:rPr>
                        <a:t>いい</a:t>
                      </a:r>
                      <a:r>
                        <a:rPr lang="en-US" altLang="ja-JP" sz="1600" u="none" strike="noStrike" dirty="0">
                          <a:solidFill>
                            <a:srgbClr val="0070C0"/>
                          </a:solidFill>
                          <a:effectLst/>
                        </a:rPr>
                        <a:t>/</a:t>
                      </a:r>
                      <a:r>
                        <a:rPr lang="ja-JP" altLang="en-US" sz="1600" u="none" strike="noStrike" dirty="0">
                          <a:solidFill>
                            <a:srgbClr val="0070C0"/>
                          </a:solidFill>
                          <a:effectLst/>
                        </a:rPr>
                        <a:t>悲しい</a:t>
                      </a:r>
                      <a:r>
                        <a:rPr lang="en-US" altLang="ja-JP" sz="1600" u="none" strike="noStrike" dirty="0">
                          <a:solidFill>
                            <a:srgbClr val="0070C0"/>
                          </a:solidFill>
                          <a:effectLst/>
                        </a:rPr>
                        <a:t>/</a:t>
                      </a:r>
                      <a:r>
                        <a:rPr lang="ja-JP" altLang="en-US" sz="1600" u="none" strike="noStrike" dirty="0">
                          <a:solidFill>
                            <a:srgbClr val="0070C0"/>
                          </a:solidFill>
                          <a:effectLst/>
                        </a:rPr>
                        <a:t>仲良い</a:t>
                      </a:r>
                      <a:r>
                        <a:rPr lang="en-US" altLang="ja-JP" sz="1600" u="none" strike="noStrike" dirty="0">
                          <a:solidFill>
                            <a:srgbClr val="0070C0"/>
                          </a:solidFill>
                          <a:effectLst/>
                        </a:rPr>
                        <a:t>/</a:t>
                      </a:r>
                      <a:r>
                        <a:rPr lang="ja-JP" altLang="en-US" sz="1600" u="none" strike="noStrike" dirty="0">
                          <a:solidFill>
                            <a:srgbClr val="0070C0"/>
                          </a:solidFill>
                          <a:effectLst/>
                        </a:rPr>
                        <a:t>よい</a:t>
                      </a:r>
                      <a:endPar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1000697"/>
                  </a:ext>
                </a:extLst>
              </a:tr>
              <a:tr h="498205">
                <a:tc>
                  <a:txBody>
                    <a:bodyPr/>
                    <a:lstStyle/>
                    <a:p>
                      <a:pPr algn="r" fontAlgn="ctr"/>
                      <a:r>
                        <a:rPr lang="en-US" altLang="ja-JP" sz="1600" u="none" strike="noStrike" dirty="0">
                          <a:solidFill>
                            <a:srgbClr val="00B050"/>
                          </a:solidFill>
                          <a:effectLst/>
                        </a:rPr>
                        <a:t>2(</a:t>
                      </a:r>
                      <a:r>
                        <a:rPr lang="ja-JP" altLang="en-US" sz="1600" u="none" strike="noStrike" dirty="0">
                          <a:solidFill>
                            <a:srgbClr val="00B050"/>
                          </a:solidFill>
                          <a:effectLst/>
                        </a:rPr>
                        <a:t>緑</a:t>
                      </a:r>
                      <a:r>
                        <a:rPr lang="en-US" altLang="ja-JP" sz="1600" u="none" strike="noStrike" dirty="0">
                          <a:solidFill>
                            <a:srgbClr val="00B050"/>
                          </a:solidFill>
                          <a:effectLst/>
                        </a:rPr>
                        <a:t>)</a:t>
                      </a:r>
                      <a:endParaRPr lang="en-US" altLang="ja-JP"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B050"/>
                          </a:solidFill>
                          <a:effectLst/>
                        </a:rPr>
                        <a:t>朝に非常に多い</a:t>
                      </a:r>
                      <a:endPar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zh-CN" altLang="en-US" sz="1600" u="none" strike="noStrike" dirty="0">
                          <a:solidFill>
                            <a:srgbClr val="00B050"/>
                          </a:solidFill>
                          <a:effectLst/>
                        </a:rPr>
                        <a:t>温度感覚</a:t>
                      </a:r>
                      <a:r>
                        <a:rPr lang="en-US" altLang="zh-CN" sz="1600" u="none" strike="noStrike" dirty="0">
                          <a:solidFill>
                            <a:srgbClr val="00B050"/>
                          </a:solidFill>
                          <a:effectLst/>
                        </a:rPr>
                        <a:t>/</a:t>
                      </a:r>
                      <a:r>
                        <a:rPr lang="zh-CN" altLang="en-US" sz="1600" u="none" strike="noStrike" dirty="0">
                          <a:solidFill>
                            <a:srgbClr val="00B050"/>
                          </a:solidFill>
                          <a:effectLst/>
                        </a:rPr>
                        <a:t>眠気</a:t>
                      </a:r>
                      <a:endParaRPr lang="zh-CN" altLang="en-US"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00B050"/>
                          </a:solidFill>
                          <a:effectLst/>
                        </a:rPr>
                        <a:t>暖かい</a:t>
                      </a:r>
                      <a:r>
                        <a:rPr lang="en-US" altLang="ja-JP" sz="1600" u="none" strike="noStrike" dirty="0">
                          <a:solidFill>
                            <a:srgbClr val="00B050"/>
                          </a:solidFill>
                          <a:effectLst/>
                        </a:rPr>
                        <a:t>/</a:t>
                      </a:r>
                      <a:r>
                        <a:rPr lang="ja-JP" altLang="en-US" sz="1600" u="none" strike="noStrike" dirty="0">
                          <a:solidFill>
                            <a:srgbClr val="00B050"/>
                          </a:solidFill>
                          <a:effectLst/>
                        </a:rPr>
                        <a:t>ねむい</a:t>
                      </a:r>
                      <a:r>
                        <a:rPr lang="en-US" altLang="ja-JP" sz="1600" u="none" strike="noStrike" dirty="0">
                          <a:solidFill>
                            <a:srgbClr val="00B050"/>
                          </a:solidFill>
                          <a:effectLst/>
                        </a:rPr>
                        <a:t>/</a:t>
                      </a:r>
                      <a:r>
                        <a:rPr lang="ja-JP" altLang="en-US" sz="1600" u="none" strike="noStrike" dirty="0">
                          <a:solidFill>
                            <a:srgbClr val="00B050"/>
                          </a:solidFill>
                          <a:effectLst/>
                        </a:rPr>
                        <a:t>寒い</a:t>
                      </a:r>
                      <a:r>
                        <a:rPr lang="en-US" altLang="ja-JP" sz="1600" u="none" strike="noStrike" dirty="0">
                          <a:solidFill>
                            <a:srgbClr val="00B050"/>
                          </a:solidFill>
                          <a:effectLst/>
                        </a:rPr>
                        <a:t>/</a:t>
                      </a:r>
                      <a:r>
                        <a:rPr lang="ja-JP" altLang="en-US" sz="1600" u="none" strike="noStrike" dirty="0">
                          <a:solidFill>
                            <a:srgbClr val="00B050"/>
                          </a:solidFill>
                          <a:effectLst/>
                        </a:rPr>
                        <a:t>さむい</a:t>
                      </a:r>
                      <a:r>
                        <a:rPr lang="en-US" altLang="ja-JP" sz="1600" u="none" strike="noStrike" dirty="0">
                          <a:solidFill>
                            <a:srgbClr val="00B050"/>
                          </a:solidFill>
                          <a:effectLst/>
                        </a:rPr>
                        <a:t>/</a:t>
                      </a:r>
                      <a:r>
                        <a:rPr lang="ja-JP" altLang="en-US" sz="1600" u="none" strike="noStrike" dirty="0">
                          <a:solidFill>
                            <a:srgbClr val="00B050"/>
                          </a:solidFill>
                          <a:effectLst/>
                        </a:rPr>
                        <a:t>眠い</a:t>
                      </a:r>
                      <a:endPar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04634433"/>
                  </a:ext>
                </a:extLst>
              </a:tr>
              <a:tr h="498205">
                <a:tc>
                  <a:txBody>
                    <a:bodyPr/>
                    <a:lstStyle/>
                    <a:p>
                      <a:pPr algn="r" fontAlgn="ctr"/>
                      <a:r>
                        <a:rPr lang="en-US" altLang="ja-JP" sz="1600" u="none" strike="noStrike" dirty="0">
                          <a:solidFill>
                            <a:srgbClr val="FF0000"/>
                          </a:solidFill>
                          <a:effectLst/>
                        </a:rPr>
                        <a:t>3(</a:t>
                      </a:r>
                      <a:r>
                        <a:rPr lang="ja-JP" altLang="en-US" sz="1600" u="none" strike="noStrike" dirty="0">
                          <a:solidFill>
                            <a:srgbClr val="FF0000"/>
                          </a:solidFill>
                          <a:effectLst/>
                        </a:rPr>
                        <a:t>赤</a:t>
                      </a:r>
                      <a:r>
                        <a:rPr lang="en-US" altLang="ja-JP" sz="1600" u="none" strike="noStrike" dirty="0">
                          <a:solidFill>
                            <a:srgbClr val="FF0000"/>
                          </a:solidFill>
                          <a:effectLst/>
                        </a:rPr>
                        <a:t>)</a:t>
                      </a:r>
                      <a:endParaRPr lang="en-US" altLang="ja-JP" sz="1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FF0000"/>
                          </a:solidFill>
                          <a:effectLst/>
                        </a:rPr>
                        <a:t>日中に比較的多い</a:t>
                      </a:r>
                      <a:endPar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FF0000"/>
                          </a:solidFill>
                          <a:effectLst/>
                        </a:rPr>
                        <a:t>客観的</a:t>
                      </a:r>
                      <a:endPar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FF0000"/>
                          </a:solidFill>
                          <a:effectLst/>
                        </a:rPr>
                        <a:t>高い</a:t>
                      </a:r>
                      <a:r>
                        <a:rPr lang="en-US" altLang="ja-JP" sz="1600" u="none" strike="noStrike" dirty="0">
                          <a:solidFill>
                            <a:srgbClr val="FF0000"/>
                          </a:solidFill>
                          <a:effectLst/>
                        </a:rPr>
                        <a:t>/</a:t>
                      </a:r>
                      <a:r>
                        <a:rPr lang="ja-JP" altLang="en-US" sz="1600" u="none" strike="noStrike" dirty="0">
                          <a:solidFill>
                            <a:srgbClr val="FF0000"/>
                          </a:solidFill>
                          <a:effectLst/>
                        </a:rPr>
                        <a:t>大きい</a:t>
                      </a:r>
                      <a:r>
                        <a:rPr lang="en-US" altLang="ja-JP" sz="1600" u="none" strike="noStrike" dirty="0">
                          <a:solidFill>
                            <a:srgbClr val="FF0000"/>
                          </a:solidFill>
                          <a:effectLst/>
                        </a:rPr>
                        <a:t>/</a:t>
                      </a:r>
                      <a:r>
                        <a:rPr lang="ja-JP" altLang="en-US" sz="1600" u="none" strike="noStrike" dirty="0">
                          <a:solidFill>
                            <a:srgbClr val="FF0000"/>
                          </a:solidFill>
                          <a:effectLst/>
                        </a:rPr>
                        <a:t>多い</a:t>
                      </a:r>
                      <a:r>
                        <a:rPr lang="en-US" altLang="ja-JP" sz="1600" u="none" strike="noStrike" dirty="0">
                          <a:solidFill>
                            <a:srgbClr val="FF0000"/>
                          </a:solidFill>
                          <a:effectLst/>
                        </a:rPr>
                        <a:t>/</a:t>
                      </a:r>
                      <a:r>
                        <a:rPr lang="ja-JP" altLang="en-US" sz="1600" u="none" strike="noStrike" dirty="0">
                          <a:solidFill>
                            <a:srgbClr val="FF0000"/>
                          </a:solidFill>
                          <a:effectLst/>
                        </a:rPr>
                        <a:t>少ない</a:t>
                      </a:r>
                      <a:r>
                        <a:rPr lang="en-US" altLang="ja-JP" sz="1600" u="none" strike="noStrike" dirty="0">
                          <a:solidFill>
                            <a:srgbClr val="FF0000"/>
                          </a:solidFill>
                          <a:effectLst/>
                        </a:rPr>
                        <a:t>/</a:t>
                      </a:r>
                      <a:r>
                        <a:rPr lang="ja-JP" altLang="en-US" sz="1600" u="none" strike="noStrike" dirty="0">
                          <a:solidFill>
                            <a:srgbClr val="FF0000"/>
                          </a:solidFill>
                          <a:effectLst/>
                        </a:rPr>
                        <a:t>新しい</a:t>
                      </a:r>
                      <a:endParaRPr lang="en-US" altLang="ja-JP" sz="1600" u="none" strike="noStrike" dirty="0">
                        <a:solidFill>
                          <a:srgbClr val="FF0000"/>
                        </a:solidFill>
                        <a:effectLst/>
                      </a:endParaRPr>
                    </a:p>
                  </a:txBody>
                  <a:tcPr marL="6350" marR="6350" marT="6350" marB="0" anchor="ctr"/>
                </a:tc>
                <a:extLst>
                  <a:ext uri="{0D108BD9-81ED-4DB2-BD59-A6C34878D82A}">
                    <a16:rowId xmlns:a16="http://schemas.microsoft.com/office/drawing/2014/main" val="655152107"/>
                  </a:ext>
                </a:extLst>
              </a:tr>
            </a:tbl>
          </a:graphicData>
        </a:graphic>
      </p:graphicFrame>
    </p:spTree>
    <p:extLst>
      <p:ext uri="{BB962C8B-B14F-4D97-AF65-F5344CB8AC3E}">
        <p14:creationId xmlns:p14="http://schemas.microsoft.com/office/powerpoint/2010/main" val="89466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実験１：結果　形容詞</a:t>
            </a:r>
            <a:r>
              <a:rPr lang="en-US" altLang="ja-JP" dirty="0"/>
              <a:t>(</a:t>
            </a:r>
            <a:r>
              <a:rPr lang="ja-JP" altLang="en-US" dirty="0"/>
              <a:t>週単位</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15</a:t>
            </a:fld>
            <a:endParaRPr lang="en-US" sz="2400" dirty="0"/>
          </a:p>
        </p:txBody>
      </p:sp>
      <p:pic>
        <p:nvPicPr>
          <p:cNvPr id="13" name="図 12">
            <a:extLst>
              <a:ext uri="{FF2B5EF4-FFF2-40B4-BE49-F238E27FC236}">
                <a16:creationId xmlns:a16="http://schemas.microsoft.com/office/drawing/2014/main" id="{14159523-06BB-4775-A8BA-AB01E05805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4380" y="1690688"/>
            <a:ext cx="7803238" cy="2438512"/>
          </a:xfrm>
          <a:prstGeom prst="rect">
            <a:avLst/>
          </a:prstGeom>
        </p:spPr>
      </p:pic>
      <p:graphicFrame>
        <p:nvGraphicFramePr>
          <p:cNvPr id="3" name="表 2">
            <a:extLst>
              <a:ext uri="{FF2B5EF4-FFF2-40B4-BE49-F238E27FC236}">
                <a16:creationId xmlns:a16="http://schemas.microsoft.com/office/drawing/2014/main" id="{70888CFA-AB4C-480E-A054-EA8FB6099CCB}"/>
              </a:ext>
            </a:extLst>
          </p:cNvPr>
          <p:cNvGraphicFramePr>
            <a:graphicFrameLocks noGrp="1"/>
          </p:cNvGraphicFramePr>
          <p:nvPr>
            <p:extLst>
              <p:ext uri="{D42A27DB-BD31-4B8C-83A1-F6EECF244321}">
                <p14:modId xmlns:p14="http://schemas.microsoft.com/office/powerpoint/2010/main" val="725304666"/>
              </p:ext>
            </p:extLst>
          </p:nvPr>
        </p:nvGraphicFramePr>
        <p:xfrm>
          <a:off x="1395760" y="4246365"/>
          <a:ext cx="9400477" cy="1992820"/>
        </p:xfrm>
        <a:graphic>
          <a:graphicData uri="http://schemas.openxmlformats.org/drawingml/2006/table">
            <a:tbl>
              <a:tblPr>
                <a:tableStyleId>{5C22544A-7EE6-4342-B048-85BDC9FD1C3A}</a:tableStyleId>
              </a:tblPr>
              <a:tblGrid>
                <a:gridCol w="839694">
                  <a:extLst>
                    <a:ext uri="{9D8B030D-6E8A-4147-A177-3AD203B41FA5}">
                      <a16:colId xmlns:a16="http://schemas.microsoft.com/office/drawing/2014/main" val="3181961484"/>
                    </a:ext>
                  </a:extLst>
                </a:gridCol>
                <a:gridCol w="3072051">
                  <a:extLst>
                    <a:ext uri="{9D8B030D-6E8A-4147-A177-3AD203B41FA5}">
                      <a16:colId xmlns:a16="http://schemas.microsoft.com/office/drawing/2014/main" val="2013077154"/>
                    </a:ext>
                  </a:extLst>
                </a:gridCol>
                <a:gridCol w="1843231">
                  <a:extLst>
                    <a:ext uri="{9D8B030D-6E8A-4147-A177-3AD203B41FA5}">
                      <a16:colId xmlns:a16="http://schemas.microsoft.com/office/drawing/2014/main" val="3740919158"/>
                    </a:ext>
                  </a:extLst>
                </a:gridCol>
                <a:gridCol w="3645501">
                  <a:extLst>
                    <a:ext uri="{9D8B030D-6E8A-4147-A177-3AD203B41FA5}">
                      <a16:colId xmlns:a16="http://schemas.microsoft.com/office/drawing/2014/main" val="3725775100"/>
                    </a:ext>
                  </a:extLst>
                </a:gridCol>
              </a:tblGrid>
              <a:tr h="498205">
                <a:tc>
                  <a:txBody>
                    <a:bodyPr/>
                    <a:lstStyle/>
                    <a:p>
                      <a:pPr algn="l" fontAlgn="ctr"/>
                      <a:r>
                        <a:rPr lang="en-US" sz="1600" u="none" strike="noStrike" dirty="0">
                          <a:effectLst/>
                        </a:rPr>
                        <a:t>cluster</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波形の特徴</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単語の特徴</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effectLst/>
                        </a:rPr>
                        <a:t>主要な単語</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8047828"/>
                  </a:ext>
                </a:extLst>
              </a:tr>
              <a:tr h="498205">
                <a:tc>
                  <a:txBody>
                    <a:bodyPr/>
                    <a:lstStyle/>
                    <a:p>
                      <a:pPr algn="r" fontAlgn="ctr"/>
                      <a:r>
                        <a:rPr lang="en-US" altLang="ja-JP" sz="1600" u="none" strike="noStrike" dirty="0">
                          <a:solidFill>
                            <a:srgbClr val="0070C0"/>
                          </a:solidFill>
                          <a:effectLst/>
                        </a:rPr>
                        <a:t>1(</a:t>
                      </a:r>
                      <a:r>
                        <a:rPr lang="ja-JP" altLang="en-US" sz="1600" u="none" strike="noStrike" dirty="0">
                          <a:solidFill>
                            <a:srgbClr val="0070C0"/>
                          </a:solidFill>
                          <a:effectLst/>
                        </a:rPr>
                        <a:t>青</a:t>
                      </a:r>
                      <a:r>
                        <a:rPr lang="en-US" altLang="ja-JP" sz="1600" u="none" strike="noStrike" dirty="0">
                          <a:solidFill>
                            <a:srgbClr val="0070C0"/>
                          </a:solidFill>
                          <a:effectLst/>
                        </a:rPr>
                        <a:t>)</a:t>
                      </a:r>
                      <a:endPar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rPr>
                        <a:t>朝に非常に多い</a:t>
                      </a:r>
                      <a:r>
                        <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rPr>
                        <a:t>,</a:t>
                      </a:r>
                      <a:r>
                        <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rPr>
                        <a:t>土日は少ない</a:t>
                      </a:r>
                    </a:p>
                  </a:txBody>
                  <a:tcPr marL="6350" marR="6350" marT="6350" marB="0" anchor="ctr"/>
                </a:tc>
                <a:tc>
                  <a:txBody>
                    <a:bodyPr/>
                    <a:lstStyle/>
                    <a:p>
                      <a:pPr algn="l" fontAlgn="ctr"/>
                      <a:r>
                        <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rPr>
                        <a:t>温度感覚</a:t>
                      </a:r>
                      <a:r>
                        <a:rPr lang="en-US" altLang="ja-JP" sz="1600" b="0" i="0" u="none" strike="noStrike" dirty="0">
                          <a:solidFill>
                            <a:srgbClr val="0070C0"/>
                          </a:solidFill>
                          <a:effectLst/>
                          <a:latin typeface="游ゴシック" panose="020B0400000000000000" pitchFamily="50" charset="-128"/>
                          <a:ea typeface="游ゴシック" panose="020B0400000000000000" pitchFamily="50" charset="-128"/>
                        </a:rPr>
                        <a:t>/</a:t>
                      </a:r>
                      <a:r>
                        <a:rPr lang="ja-JP" altLang="en-US" sz="1600" b="0" i="0" u="none" strike="noStrike" dirty="0">
                          <a:solidFill>
                            <a:srgbClr val="0070C0"/>
                          </a:solidFill>
                          <a:effectLst/>
                          <a:latin typeface="游ゴシック" panose="020B0400000000000000" pitchFamily="50" charset="-128"/>
                          <a:ea typeface="游ゴシック" panose="020B0400000000000000" pitchFamily="50" charset="-128"/>
                        </a:rPr>
                        <a:t>眠気</a:t>
                      </a: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ja-JP" sz="1600" kern="1200" dirty="0">
                          <a:solidFill>
                            <a:srgbClr val="0070C0"/>
                          </a:solidFill>
                          <a:effectLst/>
                          <a:latin typeface="+mn-lt"/>
                          <a:ea typeface="+mn-ea"/>
                          <a:cs typeface="+mn-cs"/>
                        </a:rPr>
                        <a:t>暖かい</a:t>
                      </a:r>
                      <a:r>
                        <a:rPr kumimoji="1" lang="en-US" altLang="ja-JP" sz="1600" kern="1200" dirty="0">
                          <a:solidFill>
                            <a:srgbClr val="0070C0"/>
                          </a:solidFill>
                          <a:effectLst/>
                          <a:latin typeface="+mn-lt"/>
                          <a:ea typeface="+mn-ea"/>
                          <a:cs typeface="+mn-cs"/>
                        </a:rPr>
                        <a:t>/</a:t>
                      </a:r>
                      <a:r>
                        <a:rPr kumimoji="1" lang="ja-JP" altLang="ja-JP" sz="1600" kern="1200" dirty="0">
                          <a:solidFill>
                            <a:srgbClr val="0070C0"/>
                          </a:solidFill>
                          <a:effectLst/>
                          <a:latin typeface="+mn-lt"/>
                          <a:ea typeface="+mn-ea"/>
                          <a:cs typeface="+mn-cs"/>
                        </a:rPr>
                        <a:t>ねむい</a:t>
                      </a:r>
                      <a:r>
                        <a:rPr kumimoji="1" lang="en-US" altLang="ja-JP" sz="1600" kern="1200" dirty="0">
                          <a:solidFill>
                            <a:srgbClr val="0070C0"/>
                          </a:solidFill>
                          <a:effectLst/>
                          <a:latin typeface="+mn-lt"/>
                          <a:ea typeface="+mn-ea"/>
                          <a:cs typeface="+mn-cs"/>
                        </a:rPr>
                        <a:t>/</a:t>
                      </a:r>
                      <a:r>
                        <a:rPr kumimoji="1" lang="ja-JP" altLang="ja-JP" sz="1600" kern="1200" dirty="0">
                          <a:solidFill>
                            <a:srgbClr val="0070C0"/>
                          </a:solidFill>
                          <a:effectLst/>
                          <a:latin typeface="+mn-lt"/>
                          <a:ea typeface="+mn-ea"/>
                          <a:cs typeface="+mn-cs"/>
                        </a:rPr>
                        <a:t>寒い</a:t>
                      </a:r>
                      <a:r>
                        <a:rPr kumimoji="1" lang="en-US" altLang="ja-JP" sz="1600" kern="1200" dirty="0">
                          <a:solidFill>
                            <a:srgbClr val="0070C0"/>
                          </a:solidFill>
                          <a:effectLst/>
                          <a:latin typeface="+mn-lt"/>
                          <a:ea typeface="+mn-ea"/>
                          <a:cs typeface="+mn-cs"/>
                        </a:rPr>
                        <a:t>/</a:t>
                      </a:r>
                      <a:r>
                        <a:rPr kumimoji="1" lang="ja-JP" altLang="ja-JP" sz="1600" kern="1200" dirty="0">
                          <a:solidFill>
                            <a:srgbClr val="0070C0"/>
                          </a:solidFill>
                          <a:effectLst/>
                          <a:latin typeface="+mn-lt"/>
                          <a:ea typeface="+mn-ea"/>
                          <a:cs typeface="+mn-cs"/>
                        </a:rPr>
                        <a:t>さむい</a:t>
                      </a:r>
                      <a:r>
                        <a:rPr kumimoji="1" lang="en-US" altLang="ja-JP" sz="1600" kern="1200" dirty="0">
                          <a:solidFill>
                            <a:srgbClr val="0070C0"/>
                          </a:solidFill>
                          <a:effectLst/>
                          <a:latin typeface="+mn-lt"/>
                          <a:ea typeface="+mn-ea"/>
                          <a:cs typeface="+mn-cs"/>
                        </a:rPr>
                        <a:t>/</a:t>
                      </a:r>
                      <a:r>
                        <a:rPr kumimoji="1" lang="ja-JP" altLang="ja-JP" sz="1600" kern="1200" dirty="0">
                          <a:solidFill>
                            <a:srgbClr val="0070C0"/>
                          </a:solidFill>
                          <a:effectLst/>
                          <a:latin typeface="+mn-lt"/>
                          <a:ea typeface="+mn-ea"/>
                          <a:cs typeface="+mn-cs"/>
                        </a:rPr>
                        <a:t>眠い</a:t>
                      </a:r>
                      <a:endParaRPr lang="ja-JP" altLang="ja-JP" sz="1600" dirty="0">
                        <a:solidFill>
                          <a:srgbClr val="0070C0"/>
                        </a:solidFill>
                        <a:effectLst/>
                      </a:endParaRPr>
                    </a:p>
                  </a:txBody>
                  <a:tcPr marL="6350" marR="6350" marT="6350" marB="0" anchor="ctr"/>
                </a:tc>
                <a:extLst>
                  <a:ext uri="{0D108BD9-81ED-4DB2-BD59-A6C34878D82A}">
                    <a16:rowId xmlns:a16="http://schemas.microsoft.com/office/drawing/2014/main" val="421000697"/>
                  </a:ext>
                </a:extLst>
              </a:tr>
              <a:tr h="498205">
                <a:tc>
                  <a:txBody>
                    <a:bodyPr/>
                    <a:lstStyle/>
                    <a:p>
                      <a:pPr algn="r" fontAlgn="ctr"/>
                      <a:r>
                        <a:rPr lang="en-US" altLang="ja-JP" sz="1600" u="none" strike="noStrike" dirty="0">
                          <a:solidFill>
                            <a:srgbClr val="00B050"/>
                          </a:solidFill>
                          <a:effectLst/>
                        </a:rPr>
                        <a:t>2(</a:t>
                      </a:r>
                      <a:r>
                        <a:rPr lang="ja-JP" altLang="en-US" sz="1600" u="none" strike="noStrike" dirty="0">
                          <a:solidFill>
                            <a:srgbClr val="00B050"/>
                          </a:solidFill>
                          <a:effectLst/>
                        </a:rPr>
                        <a:t>緑</a:t>
                      </a:r>
                      <a:r>
                        <a:rPr lang="en-US" altLang="ja-JP" sz="1600" u="none" strike="noStrike" dirty="0">
                          <a:solidFill>
                            <a:srgbClr val="00B050"/>
                          </a:solidFill>
                          <a:effectLst/>
                        </a:rPr>
                        <a:t>)</a:t>
                      </a:r>
                      <a:endParaRPr lang="en-US" altLang="ja-JP"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rPr>
                        <a:t>夜に比較的多い</a:t>
                      </a:r>
                    </a:p>
                  </a:txBody>
                  <a:tcPr marL="6350" marR="6350" marT="6350" marB="0" anchor="ctr"/>
                </a:tc>
                <a:tc>
                  <a:txBody>
                    <a:bodyPr/>
                    <a:lstStyle/>
                    <a:p>
                      <a:pPr algn="l" fontAlgn="ctr"/>
                      <a:r>
                        <a:rPr lang="ja-JP" altLang="en-US" sz="1600" b="0" i="0" u="none" strike="noStrike" dirty="0">
                          <a:solidFill>
                            <a:srgbClr val="00B050"/>
                          </a:solidFill>
                          <a:effectLst/>
                          <a:latin typeface="游ゴシック" panose="020B0400000000000000" pitchFamily="50" charset="-128"/>
                          <a:ea typeface="游ゴシック" panose="020B0400000000000000" pitchFamily="50" charset="-128"/>
                        </a:rPr>
                        <a:t>主観的</a:t>
                      </a:r>
                      <a:endParaRPr lang="zh-CN" altLang="en-US" sz="16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ja-JP" sz="1600" kern="1200" dirty="0">
                          <a:solidFill>
                            <a:srgbClr val="00B050"/>
                          </a:solidFill>
                          <a:effectLst/>
                          <a:latin typeface="+mn-lt"/>
                          <a:ea typeface="+mn-ea"/>
                          <a:cs typeface="+mn-cs"/>
                        </a:rPr>
                        <a:t>すごい</a:t>
                      </a:r>
                      <a:r>
                        <a:rPr kumimoji="1" lang="en-US" altLang="ja-JP" sz="1600" kern="1200" dirty="0">
                          <a:solidFill>
                            <a:srgbClr val="00B050"/>
                          </a:solidFill>
                          <a:effectLst/>
                          <a:latin typeface="+mn-lt"/>
                          <a:ea typeface="+mn-ea"/>
                          <a:cs typeface="+mn-cs"/>
                        </a:rPr>
                        <a:t>/</a:t>
                      </a:r>
                      <a:r>
                        <a:rPr kumimoji="1" lang="ja-JP" altLang="ja-JP" sz="1600" kern="1200" dirty="0">
                          <a:solidFill>
                            <a:srgbClr val="00B050"/>
                          </a:solidFill>
                          <a:effectLst/>
                          <a:latin typeface="+mn-lt"/>
                          <a:ea typeface="+mn-ea"/>
                          <a:cs typeface="+mn-cs"/>
                        </a:rPr>
                        <a:t>いい</a:t>
                      </a:r>
                      <a:r>
                        <a:rPr kumimoji="1" lang="en-US" altLang="ja-JP" sz="1600" kern="1200" dirty="0">
                          <a:solidFill>
                            <a:srgbClr val="00B050"/>
                          </a:solidFill>
                          <a:effectLst/>
                          <a:latin typeface="+mn-lt"/>
                          <a:ea typeface="+mn-ea"/>
                          <a:cs typeface="+mn-cs"/>
                        </a:rPr>
                        <a:t>/</a:t>
                      </a:r>
                      <a:r>
                        <a:rPr kumimoji="1" lang="ja-JP" altLang="ja-JP" sz="1600" kern="1200" dirty="0">
                          <a:solidFill>
                            <a:srgbClr val="00B050"/>
                          </a:solidFill>
                          <a:effectLst/>
                          <a:latin typeface="+mn-lt"/>
                          <a:ea typeface="+mn-ea"/>
                          <a:cs typeface="+mn-cs"/>
                        </a:rPr>
                        <a:t>悲しい</a:t>
                      </a:r>
                      <a:r>
                        <a:rPr kumimoji="1" lang="en-US" altLang="ja-JP" sz="1600" kern="1200" dirty="0">
                          <a:solidFill>
                            <a:srgbClr val="00B050"/>
                          </a:solidFill>
                          <a:effectLst/>
                          <a:latin typeface="+mn-lt"/>
                          <a:ea typeface="+mn-ea"/>
                          <a:cs typeface="+mn-cs"/>
                        </a:rPr>
                        <a:t>/</a:t>
                      </a:r>
                      <a:r>
                        <a:rPr kumimoji="1" lang="ja-JP" altLang="ja-JP" sz="1600" kern="1200" dirty="0">
                          <a:solidFill>
                            <a:srgbClr val="00B050"/>
                          </a:solidFill>
                          <a:effectLst/>
                          <a:latin typeface="+mn-lt"/>
                          <a:ea typeface="+mn-ea"/>
                          <a:cs typeface="+mn-cs"/>
                        </a:rPr>
                        <a:t>仲良い</a:t>
                      </a:r>
                      <a:r>
                        <a:rPr kumimoji="1" lang="en-US" altLang="ja-JP" sz="1600" kern="1200" dirty="0">
                          <a:solidFill>
                            <a:srgbClr val="00B050"/>
                          </a:solidFill>
                          <a:effectLst/>
                          <a:latin typeface="+mn-lt"/>
                          <a:ea typeface="+mn-ea"/>
                          <a:cs typeface="+mn-cs"/>
                        </a:rPr>
                        <a:t>/</a:t>
                      </a:r>
                      <a:r>
                        <a:rPr kumimoji="1" lang="ja-JP" altLang="ja-JP" sz="1600" kern="1200" dirty="0">
                          <a:solidFill>
                            <a:srgbClr val="00B050"/>
                          </a:solidFill>
                          <a:effectLst/>
                          <a:latin typeface="+mn-lt"/>
                          <a:ea typeface="+mn-ea"/>
                          <a:cs typeface="+mn-cs"/>
                        </a:rPr>
                        <a:t>よい</a:t>
                      </a:r>
                      <a:endParaRPr lang="ja-JP" altLang="ja-JP" sz="1600" dirty="0">
                        <a:solidFill>
                          <a:srgbClr val="00B050"/>
                        </a:solidFill>
                        <a:effectLst/>
                      </a:endParaRPr>
                    </a:p>
                  </a:txBody>
                  <a:tcPr marL="6350" marR="6350" marT="6350" marB="0" anchor="ctr"/>
                </a:tc>
                <a:extLst>
                  <a:ext uri="{0D108BD9-81ED-4DB2-BD59-A6C34878D82A}">
                    <a16:rowId xmlns:a16="http://schemas.microsoft.com/office/drawing/2014/main" val="3304634433"/>
                  </a:ext>
                </a:extLst>
              </a:tr>
              <a:tr h="498205">
                <a:tc>
                  <a:txBody>
                    <a:bodyPr/>
                    <a:lstStyle/>
                    <a:p>
                      <a:pPr algn="r" fontAlgn="ctr"/>
                      <a:r>
                        <a:rPr lang="en-US" altLang="ja-JP" sz="1600" u="none" strike="noStrike" dirty="0">
                          <a:solidFill>
                            <a:srgbClr val="FF0000"/>
                          </a:solidFill>
                          <a:effectLst/>
                        </a:rPr>
                        <a:t>3(</a:t>
                      </a:r>
                      <a:r>
                        <a:rPr lang="ja-JP" altLang="en-US" sz="1600" u="none" strike="noStrike" dirty="0">
                          <a:solidFill>
                            <a:srgbClr val="FF0000"/>
                          </a:solidFill>
                          <a:effectLst/>
                        </a:rPr>
                        <a:t>赤</a:t>
                      </a:r>
                      <a:r>
                        <a:rPr lang="en-US" altLang="ja-JP" sz="1600" u="none" strike="noStrike" dirty="0">
                          <a:solidFill>
                            <a:srgbClr val="FF0000"/>
                          </a:solidFill>
                          <a:effectLst/>
                        </a:rPr>
                        <a:t>)</a:t>
                      </a:r>
                      <a:endParaRPr lang="en-US" altLang="ja-JP" sz="1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FF0000"/>
                          </a:solidFill>
                          <a:effectLst/>
                        </a:rPr>
                        <a:t>日中に比較的多い</a:t>
                      </a:r>
                      <a:endPar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FF0000"/>
                          </a:solidFill>
                          <a:effectLst/>
                        </a:rPr>
                        <a:t>客観的</a:t>
                      </a:r>
                      <a:endParaRPr lang="ja-JP" altLang="en-US" sz="1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600" u="none" strike="noStrike" dirty="0">
                          <a:solidFill>
                            <a:srgbClr val="FF0000"/>
                          </a:solidFill>
                          <a:effectLst/>
                        </a:rPr>
                        <a:t>高い</a:t>
                      </a:r>
                      <a:r>
                        <a:rPr lang="en-US" altLang="ja-JP" sz="1600" u="none" strike="noStrike" dirty="0">
                          <a:solidFill>
                            <a:srgbClr val="FF0000"/>
                          </a:solidFill>
                          <a:effectLst/>
                        </a:rPr>
                        <a:t>/</a:t>
                      </a:r>
                      <a:r>
                        <a:rPr lang="ja-JP" altLang="en-US" sz="1600" u="none" strike="noStrike" dirty="0">
                          <a:solidFill>
                            <a:srgbClr val="FF0000"/>
                          </a:solidFill>
                          <a:effectLst/>
                        </a:rPr>
                        <a:t>大きい</a:t>
                      </a:r>
                      <a:r>
                        <a:rPr lang="en-US" altLang="ja-JP" sz="1600" u="none" strike="noStrike" dirty="0">
                          <a:solidFill>
                            <a:srgbClr val="FF0000"/>
                          </a:solidFill>
                          <a:effectLst/>
                        </a:rPr>
                        <a:t>/</a:t>
                      </a:r>
                      <a:r>
                        <a:rPr lang="ja-JP" altLang="en-US" sz="1600" u="none" strike="noStrike" dirty="0">
                          <a:solidFill>
                            <a:srgbClr val="FF0000"/>
                          </a:solidFill>
                          <a:effectLst/>
                        </a:rPr>
                        <a:t>多い</a:t>
                      </a:r>
                      <a:r>
                        <a:rPr lang="en-US" altLang="ja-JP" sz="1600" u="none" strike="noStrike" dirty="0">
                          <a:solidFill>
                            <a:srgbClr val="FF0000"/>
                          </a:solidFill>
                          <a:effectLst/>
                        </a:rPr>
                        <a:t>/</a:t>
                      </a:r>
                      <a:r>
                        <a:rPr lang="ja-JP" altLang="en-US" sz="1600" u="none" strike="noStrike" dirty="0">
                          <a:solidFill>
                            <a:srgbClr val="FF0000"/>
                          </a:solidFill>
                          <a:effectLst/>
                        </a:rPr>
                        <a:t>少ない</a:t>
                      </a:r>
                      <a:r>
                        <a:rPr lang="en-US" altLang="ja-JP" sz="1600" u="none" strike="noStrike" dirty="0">
                          <a:solidFill>
                            <a:srgbClr val="FF0000"/>
                          </a:solidFill>
                          <a:effectLst/>
                        </a:rPr>
                        <a:t>/</a:t>
                      </a:r>
                      <a:r>
                        <a:rPr lang="ja-JP" altLang="en-US" sz="1600" u="none" strike="noStrike" dirty="0">
                          <a:solidFill>
                            <a:srgbClr val="FF0000"/>
                          </a:solidFill>
                          <a:effectLst/>
                        </a:rPr>
                        <a:t>新しい</a:t>
                      </a:r>
                      <a:endParaRPr lang="en-US" altLang="ja-JP" sz="1600" u="none" strike="noStrike" dirty="0">
                        <a:solidFill>
                          <a:srgbClr val="FF0000"/>
                        </a:solidFill>
                        <a:effectLst/>
                      </a:endParaRPr>
                    </a:p>
                  </a:txBody>
                  <a:tcPr marL="6350" marR="6350" marT="6350" marB="0" anchor="ctr"/>
                </a:tc>
                <a:extLst>
                  <a:ext uri="{0D108BD9-81ED-4DB2-BD59-A6C34878D82A}">
                    <a16:rowId xmlns:a16="http://schemas.microsoft.com/office/drawing/2014/main" val="655152107"/>
                  </a:ext>
                </a:extLst>
              </a:tr>
            </a:tbl>
          </a:graphicData>
        </a:graphic>
      </p:graphicFrame>
    </p:spTree>
    <p:extLst>
      <p:ext uri="{BB962C8B-B14F-4D97-AF65-F5344CB8AC3E}">
        <p14:creationId xmlns:p14="http://schemas.microsoft.com/office/powerpoint/2010/main" val="201448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3551"/>
            <a:ext cx="10515600" cy="1325563"/>
          </a:xfrm>
        </p:spPr>
        <p:txBody>
          <a:bodyPr/>
          <a:lstStyle/>
          <a:p>
            <a:r>
              <a:rPr lang="ja-JP" altLang="en-US" dirty="0"/>
              <a:t>実験１：まとめと考察</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16</a:t>
            </a:fld>
            <a:endParaRPr lang="en-US" sz="2400" dirty="0"/>
          </a:p>
        </p:txBody>
      </p:sp>
      <p:sp>
        <p:nvSpPr>
          <p:cNvPr id="5" name="コンテンツ プレースホルダー 4">
            <a:extLst>
              <a:ext uri="{FF2B5EF4-FFF2-40B4-BE49-F238E27FC236}">
                <a16:creationId xmlns:a16="http://schemas.microsoft.com/office/drawing/2014/main" id="{6EB68D99-EDCB-492F-9442-C218B96A3BC1}"/>
              </a:ext>
            </a:extLst>
          </p:cNvPr>
          <p:cNvSpPr>
            <a:spLocks noGrp="1"/>
          </p:cNvSpPr>
          <p:nvPr>
            <p:ph idx="1"/>
          </p:nvPr>
        </p:nvSpPr>
        <p:spPr>
          <a:xfrm>
            <a:off x="838200" y="1825625"/>
            <a:ext cx="10515600" cy="4895850"/>
          </a:xfrm>
        </p:spPr>
        <p:txBody>
          <a:bodyPr>
            <a:normAutofit/>
          </a:bodyPr>
          <a:lstStyle/>
          <a:p>
            <a:pPr>
              <a:lnSpc>
                <a:spcPct val="100000"/>
              </a:lnSpc>
            </a:pPr>
            <a:r>
              <a:rPr lang="ja-JP" altLang="en-US" dirty="0"/>
              <a:t>週の変動から、１日毎に周期があることがわかる。</a:t>
            </a:r>
            <a:endParaRPr lang="en-US" altLang="ja-JP" dirty="0"/>
          </a:p>
          <a:p>
            <a:pPr marL="0" indent="0">
              <a:lnSpc>
                <a:spcPct val="100000"/>
              </a:lnSpc>
              <a:buNone/>
            </a:pPr>
            <a:endParaRPr lang="en-US" altLang="ja-JP" dirty="0"/>
          </a:p>
          <a:p>
            <a:pPr>
              <a:lnSpc>
                <a:spcPct val="100000"/>
              </a:lnSpc>
            </a:pPr>
            <a:r>
              <a:rPr lang="ja-JP" altLang="en-US" dirty="0"/>
              <a:t>平日と休日で異なる変化をする単語が存在する。</a:t>
            </a:r>
            <a:endParaRPr lang="en-US" altLang="ja-JP" dirty="0"/>
          </a:p>
          <a:p>
            <a:pPr>
              <a:lnSpc>
                <a:spcPct val="100000"/>
              </a:lnSpc>
            </a:pPr>
            <a:endParaRPr lang="en-US" altLang="ja-JP" dirty="0"/>
          </a:p>
          <a:p>
            <a:pPr>
              <a:lnSpc>
                <a:spcPct val="100000"/>
              </a:lnSpc>
            </a:pPr>
            <a:r>
              <a:rPr lang="ja-JP" altLang="en-US" dirty="0"/>
              <a:t>行動表現と人々の行動は整合する。</a:t>
            </a:r>
            <a:endParaRPr lang="en-US" altLang="ja-JP" dirty="0"/>
          </a:p>
          <a:p>
            <a:pPr>
              <a:lnSpc>
                <a:spcPct val="100000"/>
              </a:lnSpc>
            </a:pPr>
            <a:endParaRPr lang="en-US" altLang="ja-JP" dirty="0"/>
          </a:p>
          <a:p>
            <a:pPr>
              <a:lnSpc>
                <a:spcPct val="100000"/>
              </a:lnSpc>
            </a:pPr>
            <a:r>
              <a:rPr lang="ja-JP" altLang="en-US" dirty="0"/>
              <a:t>朝から夜にかけて状態から瞬間（変化）という動作表現の変化と、客観から主観という感覚表現の変化が現れている。</a:t>
            </a:r>
            <a:endParaRPr lang="en-US" altLang="ja-JP" dirty="0"/>
          </a:p>
          <a:p>
            <a:pPr marL="0" indent="0">
              <a:lnSpc>
                <a:spcPct val="100000"/>
              </a:lnSpc>
              <a:buNone/>
            </a:pPr>
            <a:endParaRPr lang="en-US" altLang="ja-JP" dirty="0"/>
          </a:p>
        </p:txBody>
      </p:sp>
    </p:spTree>
    <p:extLst>
      <p:ext uri="{BB962C8B-B14F-4D97-AF65-F5344CB8AC3E}">
        <p14:creationId xmlns:p14="http://schemas.microsoft.com/office/powerpoint/2010/main" val="324457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D21B3D-E937-4DF3-B50A-48430C02D003}"/>
              </a:ext>
            </a:extLst>
          </p:cNvPr>
          <p:cNvSpPr>
            <a:spLocks noGrp="1"/>
          </p:cNvSpPr>
          <p:nvPr>
            <p:ph type="title"/>
          </p:nvPr>
        </p:nvSpPr>
        <p:spPr/>
        <p:txBody>
          <a:bodyPr/>
          <a:lstStyle/>
          <a:p>
            <a:r>
              <a:rPr kumimoji="1" lang="ja-JP" altLang="en-US" dirty="0"/>
              <a:t>実験２：主成分分析</a:t>
            </a:r>
          </a:p>
        </p:txBody>
      </p:sp>
      <p:sp>
        <p:nvSpPr>
          <p:cNvPr id="3" name="テキスト プレースホルダー 2">
            <a:extLst>
              <a:ext uri="{FF2B5EF4-FFF2-40B4-BE49-F238E27FC236}">
                <a16:creationId xmlns:a16="http://schemas.microsoft.com/office/drawing/2014/main" id="{AA328DA4-7FB1-447C-8D13-1A17E92E291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1D55DBD-9956-4A63-99F5-FE1F6649A0C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927020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実験２：手順</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en-US" dirty="0"/>
              <a:t>対象：動詞、形容詞それぞれの日変動と週変動</a:t>
            </a:r>
            <a:endParaRPr lang="en-US" altLang="ja-JP" dirty="0"/>
          </a:p>
          <a:p>
            <a:pPr marL="0" indent="0">
              <a:lnSpc>
                <a:spcPct val="100000"/>
              </a:lnSpc>
              <a:buNone/>
            </a:pPr>
            <a:endParaRPr lang="en-US" altLang="ja-JP" sz="3600" dirty="0"/>
          </a:p>
          <a:p>
            <a:pPr marL="0" indent="0">
              <a:lnSpc>
                <a:spcPct val="100000"/>
              </a:lnSpc>
              <a:buNone/>
            </a:pPr>
            <a:r>
              <a:rPr lang="ja-JP" altLang="en-US" sz="3600" dirty="0"/>
              <a:t>①時系列ベクトルを主成分分析</a:t>
            </a:r>
            <a:endParaRPr lang="en-US" altLang="ja-JP" sz="3600" dirty="0"/>
          </a:p>
          <a:p>
            <a:pPr marL="0" indent="0">
              <a:lnSpc>
                <a:spcPct val="100000"/>
              </a:lnSpc>
              <a:buNone/>
            </a:pPr>
            <a:r>
              <a:rPr lang="ja-JP" altLang="en-US" sz="3600" dirty="0"/>
              <a:t>②累積寄与率を計算し、主成分選択</a:t>
            </a:r>
            <a:endParaRPr lang="en-US" altLang="ja-JP" sz="3600" dirty="0"/>
          </a:p>
          <a:p>
            <a:pPr marL="0" indent="0">
              <a:lnSpc>
                <a:spcPct val="100000"/>
              </a:lnSpc>
              <a:buNone/>
            </a:pPr>
            <a:r>
              <a:rPr lang="ja-JP" altLang="en-US" sz="3600" dirty="0"/>
              <a:t>③主成分得点を計算</a:t>
            </a:r>
            <a:endParaRPr lang="en-US" altLang="ja-JP" sz="3600" dirty="0"/>
          </a:p>
          <a:p>
            <a:pPr marL="0" indent="0">
              <a:lnSpc>
                <a:spcPct val="100000"/>
              </a:lnSpc>
              <a:buNone/>
            </a:pPr>
            <a:r>
              <a:rPr lang="ja-JP" altLang="en-US" sz="3600" dirty="0"/>
              <a:t>④主成分の解釈</a:t>
            </a:r>
            <a:endParaRPr lang="en-US" altLang="ja-JP" sz="3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18</a:t>
            </a:fld>
            <a:endParaRPr lang="en-US" sz="2400" dirty="0"/>
          </a:p>
        </p:txBody>
      </p:sp>
    </p:spTree>
    <p:extLst>
      <p:ext uri="{BB962C8B-B14F-4D97-AF65-F5344CB8AC3E}">
        <p14:creationId xmlns:p14="http://schemas.microsoft.com/office/powerpoint/2010/main" val="2900836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実験２：主成分得点の高い形容詞</a:t>
            </a:r>
            <a:r>
              <a:rPr lang="en-US" altLang="ja-JP" dirty="0"/>
              <a:t>(</a:t>
            </a:r>
            <a:r>
              <a:rPr lang="ja-JP" altLang="en-US" dirty="0"/>
              <a:t>日</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19</a:t>
            </a:fld>
            <a:endParaRPr lang="en-US" sz="2400" dirty="0"/>
          </a:p>
        </p:txBody>
      </p:sp>
      <p:pic>
        <p:nvPicPr>
          <p:cNvPr id="6" name="図 5">
            <a:extLst>
              <a:ext uri="{FF2B5EF4-FFF2-40B4-BE49-F238E27FC236}">
                <a16:creationId xmlns:a16="http://schemas.microsoft.com/office/drawing/2014/main" id="{37831C06-BC33-45E7-9D3D-1F1D8E05051E}"/>
              </a:ext>
            </a:extLst>
          </p:cNvPr>
          <p:cNvPicPr>
            <a:picLocks noChangeAspect="1"/>
          </p:cNvPicPr>
          <p:nvPr/>
        </p:nvPicPr>
        <p:blipFill>
          <a:blip r:embed="rId3"/>
          <a:srcRect/>
          <a:stretch/>
        </p:blipFill>
        <p:spPr>
          <a:xfrm>
            <a:off x="1036894" y="1690688"/>
            <a:ext cx="10118211" cy="3161941"/>
          </a:xfrm>
          <a:prstGeom prst="rect">
            <a:avLst/>
          </a:prstGeom>
        </p:spPr>
      </p:pic>
      <p:sp>
        <p:nvSpPr>
          <p:cNvPr id="3" name="テキスト ボックス 2">
            <a:extLst>
              <a:ext uri="{FF2B5EF4-FFF2-40B4-BE49-F238E27FC236}">
                <a16:creationId xmlns:a16="http://schemas.microsoft.com/office/drawing/2014/main" id="{562054C0-27CD-4EE8-9286-7453E9582388}"/>
              </a:ext>
            </a:extLst>
          </p:cNvPr>
          <p:cNvSpPr txBox="1"/>
          <p:nvPr/>
        </p:nvSpPr>
        <p:spPr>
          <a:xfrm>
            <a:off x="2400561" y="5116938"/>
            <a:ext cx="7895834" cy="830997"/>
          </a:xfrm>
          <a:prstGeom prst="rect">
            <a:avLst/>
          </a:prstGeom>
          <a:noFill/>
        </p:spPr>
        <p:txBody>
          <a:bodyPr wrap="square" rtlCol="0">
            <a:spAutoFit/>
          </a:bodyPr>
          <a:lstStyle/>
          <a:p>
            <a:r>
              <a:rPr kumimoji="1" lang="ja-JP" altLang="en-US" sz="2400" dirty="0"/>
              <a:t>主成分１</a:t>
            </a:r>
            <a:r>
              <a:rPr kumimoji="1" lang="en-US" altLang="ja-JP" sz="2400" dirty="0"/>
              <a:t>(</a:t>
            </a:r>
            <a:r>
              <a:rPr kumimoji="1" lang="ja-JP" altLang="en-US" sz="2400" dirty="0"/>
              <a:t>赤</a:t>
            </a:r>
            <a:r>
              <a:rPr kumimoji="1" lang="en-US" altLang="ja-JP" sz="2400" dirty="0"/>
              <a:t>)</a:t>
            </a:r>
            <a:r>
              <a:rPr kumimoji="1" lang="ja-JP" altLang="en-US" sz="2400" dirty="0"/>
              <a:t>；朝から夜にかけて増える一般的な波形</a:t>
            </a:r>
            <a:endParaRPr kumimoji="1" lang="en-US" altLang="ja-JP" sz="2400" dirty="0"/>
          </a:p>
          <a:p>
            <a:r>
              <a:rPr lang="ja-JP" altLang="en-US" sz="2400" dirty="0"/>
              <a:t>主成分２</a:t>
            </a:r>
            <a:r>
              <a:rPr lang="en-US" altLang="ja-JP" sz="2400" dirty="0"/>
              <a:t>(</a:t>
            </a:r>
            <a:r>
              <a:rPr lang="ja-JP" altLang="en-US" sz="2400" dirty="0"/>
              <a:t>青</a:t>
            </a:r>
            <a:r>
              <a:rPr lang="en-US" altLang="ja-JP" sz="2400" dirty="0"/>
              <a:t>)</a:t>
            </a:r>
            <a:r>
              <a:rPr lang="ja-JP" altLang="en-US" sz="2400" dirty="0"/>
              <a:t>；朝に非常に多くなる波形</a:t>
            </a:r>
            <a:endParaRPr kumimoji="1" lang="ja-JP" altLang="en-US" sz="2400" dirty="0"/>
          </a:p>
        </p:txBody>
      </p:sp>
    </p:spTree>
    <p:extLst>
      <p:ext uri="{BB962C8B-B14F-4D97-AF65-F5344CB8AC3E}">
        <p14:creationId xmlns:p14="http://schemas.microsoft.com/office/powerpoint/2010/main" val="297641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normAutofit fontScale="70000" lnSpcReduction="20000"/>
          </a:bodyPr>
          <a:lstStyle/>
          <a:p>
            <a:pPr marL="0" indent="0">
              <a:lnSpc>
                <a:spcPct val="120000"/>
              </a:lnSpc>
              <a:buNone/>
            </a:pPr>
            <a:r>
              <a:rPr kumimoji="1" lang="ja-JP" altLang="en-US" sz="3600" dirty="0"/>
              <a:t>・研究背景</a:t>
            </a:r>
            <a:endParaRPr kumimoji="1" lang="en-US" altLang="ja-JP" sz="3600" dirty="0"/>
          </a:p>
          <a:p>
            <a:pPr marL="0" indent="0">
              <a:lnSpc>
                <a:spcPct val="120000"/>
              </a:lnSpc>
              <a:buNone/>
            </a:pPr>
            <a:r>
              <a:rPr lang="ja-JP" altLang="en-US" sz="3600" dirty="0"/>
              <a:t>・研究目的</a:t>
            </a:r>
            <a:endParaRPr lang="en-US" altLang="ja-JP" sz="3600" dirty="0"/>
          </a:p>
          <a:p>
            <a:pPr marL="0" indent="0">
              <a:lnSpc>
                <a:spcPct val="120000"/>
              </a:lnSpc>
              <a:buNone/>
            </a:pPr>
            <a:r>
              <a:rPr kumimoji="1" lang="ja-JP" altLang="en-US" sz="3600" dirty="0"/>
              <a:t>・先行研究</a:t>
            </a:r>
            <a:endParaRPr kumimoji="1" lang="en-US" altLang="ja-JP" sz="3600" dirty="0"/>
          </a:p>
          <a:p>
            <a:pPr marL="0" indent="0">
              <a:lnSpc>
                <a:spcPct val="120000"/>
              </a:lnSpc>
              <a:buNone/>
            </a:pPr>
            <a:r>
              <a:rPr kumimoji="1" lang="ja-JP" altLang="en-US" sz="3600" dirty="0"/>
              <a:t>・準備：コーパス構築</a:t>
            </a:r>
            <a:endParaRPr kumimoji="1" lang="en-US" altLang="ja-JP" sz="3600" dirty="0"/>
          </a:p>
          <a:p>
            <a:pPr marL="0" indent="0">
              <a:lnSpc>
                <a:spcPct val="120000"/>
              </a:lnSpc>
              <a:buNone/>
            </a:pPr>
            <a:r>
              <a:rPr lang="ja-JP" altLang="en-US" sz="3600" dirty="0"/>
              <a:t>・実験１：クラスタリング</a:t>
            </a:r>
            <a:endParaRPr lang="en-US" altLang="ja-JP" sz="3600" dirty="0"/>
          </a:p>
          <a:p>
            <a:pPr marL="0" indent="0">
              <a:lnSpc>
                <a:spcPct val="120000"/>
              </a:lnSpc>
              <a:buNone/>
            </a:pPr>
            <a:r>
              <a:rPr lang="ja-JP" altLang="en-US" sz="3600" dirty="0"/>
              <a:t>・実験２：主成分分析</a:t>
            </a:r>
            <a:endParaRPr lang="en-US" altLang="ja-JP" sz="3600" dirty="0"/>
          </a:p>
          <a:p>
            <a:pPr marL="0" indent="0">
              <a:lnSpc>
                <a:spcPct val="120000"/>
              </a:lnSpc>
              <a:buNone/>
            </a:pPr>
            <a:r>
              <a:rPr lang="ja-JP" altLang="en-US" sz="3600" dirty="0"/>
              <a:t>・まとめと今後の課題</a:t>
            </a:r>
            <a:endParaRPr lang="en-US" altLang="ja-JP" sz="3600" dirty="0"/>
          </a:p>
          <a:p>
            <a:pPr marL="0" indent="0">
              <a:lnSpc>
                <a:spcPct val="120000"/>
              </a:lnSpc>
              <a:buNone/>
            </a:pPr>
            <a:r>
              <a:rPr kumimoji="1" lang="ja-JP" altLang="en-US" sz="3600" dirty="0"/>
              <a:t>・参考文献</a:t>
            </a:r>
          </a:p>
        </p:txBody>
      </p:sp>
      <p:sp>
        <p:nvSpPr>
          <p:cNvPr id="6" name="スライド番号プレースホルダー 5"/>
          <p:cNvSpPr>
            <a:spLocks noGrp="1"/>
          </p:cNvSpPr>
          <p:nvPr>
            <p:ph type="sldNum" sz="quarter" idx="12"/>
          </p:nvPr>
        </p:nvSpPr>
        <p:spPr/>
        <p:txBody>
          <a:bodyPr/>
          <a:lstStyle/>
          <a:p>
            <a:fld id="{EE3DB209-DEBD-479C-8BB7-EABDCC48BEDB}" type="slidenum">
              <a:rPr lang="en-US" sz="2400" smtClean="0"/>
              <a:t>2</a:t>
            </a:fld>
            <a:endParaRPr lang="en-US" sz="2400" dirty="0"/>
          </a:p>
        </p:txBody>
      </p:sp>
    </p:spTree>
    <p:extLst>
      <p:ext uri="{BB962C8B-B14F-4D97-AF65-F5344CB8AC3E}">
        <p14:creationId xmlns:p14="http://schemas.microsoft.com/office/powerpoint/2010/main" val="100598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a:bodyPr>
          <a:lstStyle/>
          <a:p>
            <a:pPr marL="0" indent="0">
              <a:lnSpc>
                <a:spcPct val="100000"/>
              </a:lnSpc>
              <a:buNone/>
            </a:pPr>
            <a:endParaRPr lang="en-US" altLang="ja-JP" dirty="0"/>
          </a:p>
          <a:p>
            <a:pPr marL="0" indent="0">
              <a:lnSpc>
                <a:spcPct val="100000"/>
              </a:lnSpc>
              <a:buNone/>
            </a:pPr>
            <a:r>
              <a:rPr lang="ja-JP" altLang="en-US" dirty="0"/>
              <a:t>・感情、行動表現の時系列変動に周期性</a:t>
            </a:r>
            <a:r>
              <a:rPr lang="en-US" altLang="ja-JP" dirty="0"/>
              <a:t>(</a:t>
            </a:r>
            <a:r>
              <a:rPr lang="ja-JP" altLang="en-US" dirty="0"/>
              <a:t>日</a:t>
            </a:r>
            <a:r>
              <a:rPr lang="en-US" altLang="ja-JP" dirty="0"/>
              <a:t>/</a:t>
            </a:r>
            <a:r>
              <a:rPr lang="ja-JP" altLang="en-US" dirty="0"/>
              <a:t>週</a:t>
            </a:r>
            <a:r>
              <a:rPr lang="en-US" altLang="ja-JP" dirty="0"/>
              <a:t>)</a:t>
            </a:r>
            <a:r>
              <a:rPr lang="ja-JP" altLang="en-US" dirty="0"/>
              <a:t>が認められた。</a:t>
            </a:r>
            <a:endParaRPr lang="en-US" altLang="ja-JP" dirty="0"/>
          </a:p>
          <a:p>
            <a:pPr marL="0" indent="0">
              <a:lnSpc>
                <a:spcPct val="100000"/>
              </a:lnSpc>
              <a:buNone/>
            </a:pPr>
            <a:r>
              <a:rPr lang="en-US" altLang="ja-JP" dirty="0"/>
              <a:t>	</a:t>
            </a:r>
            <a:r>
              <a:rPr lang="ja-JP" altLang="en-US" sz="2400" dirty="0"/>
              <a:t>・状態を表す動作表現は比較的朝から昼に多い。</a:t>
            </a:r>
            <a:endParaRPr lang="en-US" altLang="ja-JP" sz="2400" dirty="0"/>
          </a:p>
          <a:p>
            <a:pPr marL="0" indent="0">
              <a:lnSpc>
                <a:spcPct val="100000"/>
              </a:lnSpc>
              <a:buNone/>
            </a:pPr>
            <a:r>
              <a:rPr lang="en-US" altLang="ja-JP" sz="2400" dirty="0"/>
              <a:t>	</a:t>
            </a:r>
            <a:r>
              <a:rPr lang="ja-JP" altLang="en-US" sz="2400" dirty="0"/>
              <a:t>・瞬間的な変化を表す動作表現は比較的夜に多い。</a:t>
            </a:r>
            <a:endParaRPr lang="en-US" altLang="ja-JP" sz="2400" dirty="0"/>
          </a:p>
          <a:p>
            <a:pPr marL="0" indent="0">
              <a:lnSpc>
                <a:spcPct val="100000"/>
              </a:lnSpc>
              <a:buNone/>
            </a:pPr>
            <a:r>
              <a:rPr lang="en-US" altLang="ja-JP" sz="2400" dirty="0"/>
              <a:t>	</a:t>
            </a:r>
            <a:r>
              <a:rPr lang="ja-JP" altLang="en-US" sz="2400" dirty="0"/>
              <a:t>・客観的な感覚表現は比較的朝から昼に多い。</a:t>
            </a:r>
            <a:endParaRPr lang="en-US" altLang="ja-JP" sz="2400" dirty="0"/>
          </a:p>
          <a:p>
            <a:pPr marL="0" indent="0">
              <a:lnSpc>
                <a:spcPct val="100000"/>
              </a:lnSpc>
              <a:buNone/>
            </a:pPr>
            <a:r>
              <a:rPr lang="en-US" altLang="ja-JP" sz="2400" dirty="0"/>
              <a:t>	</a:t>
            </a:r>
            <a:r>
              <a:rPr lang="ja-JP" altLang="en-US" sz="2400" dirty="0"/>
              <a:t>・主観的な感覚表現は比較的夜に多い。</a:t>
            </a:r>
            <a:endParaRPr lang="en-US" altLang="ja-JP" sz="2400" dirty="0"/>
          </a:p>
          <a:p>
            <a:pPr marL="0" indent="0">
              <a:lnSpc>
                <a:spcPct val="100000"/>
              </a:lnSpc>
              <a:buNone/>
            </a:pPr>
            <a:endParaRPr lang="en-US" altLang="ja-JP" sz="2400" dirty="0"/>
          </a:p>
          <a:p>
            <a:pPr marL="0" indent="0">
              <a:lnSpc>
                <a:spcPct val="100000"/>
              </a:lnSpc>
              <a:buNone/>
            </a:pPr>
            <a:r>
              <a:rPr lang="ja-JP" altLang="en-US" dirty="0"/>
              <a:t>・行動表現が人々の行動と整合することが認められた。</a:t>
            </a:r>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20</a:t>
            </a:fld>
            <a:endParaRPr lang="en-US" sz="2400" dirty="0"/>
          </a:p>
        </p:txBody>
      </p:sp>
    </p:spTree>
    <p:extLst>
      <p:ext uri="{BB962C8B-B14F-4D97-AF65-F5344CB8AC3E}">
        <p14:creationId xmlns:p14="http://schemas.microsoft.com/office/powerpoint/2010/main" val="427460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今後の課題</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endParaRPr lang="en-US" altLang="ja-JP" dirty="0"/>
          </a:p>
          <a:p>
            <a:pPr marL="0" indent="0">
              <a:lnSpc>
                <a:spcPct val="100000"/>
              </a:lnSpc>
              <a:buNone/>
            </a:pPr>
            <a:r>
              <a:rPr lang="ja-JP" altLang="en-US" dirty="0"/>
              <a:t>・挨拶メッセージの除去など、前処理を工夫する必要がある。</a:t>
            </a:r>
            <a:endParaRPr lang="en-US" altLang="ja-JP" dirty="0"/>
          </a:p>
          <a:p>
            <a:pPr marL="0" indent="0">
              <a:lnSpc>
                <a:spcPct val="100000"/>
              </a:lnSpc>
              <a:buNone/>
            </a:pPr>
            <a:endParaRPr lang="en-US" altLang="ja-JP" dirty="0"/>
          </a:p>
          <a:p>
            <a:pPr marL="0" indent="0">
              <a:lnSpc>
                <a:spcPct val="100000"/>
              </a:lnSpc>
              <a:buNone/>
            </a:pPr>
            <a:r>
              <a:rPr lang="ja-JP" altLang="en-US" dirty="0"/>
              <a:t>・単語の種類がかなり絞られてしまった。</a:t>
            </a:r>
            <a:endParaRPr lang="en-US" altLang="ja-JP" dirty="0"/>
          </a:p>
          <a:p>
            <a:pPr marL="0" indent="0">
              <a:lnSpc>
                <a:spcPct val="100000"/>
              </a:lnSpc>
              <a:buNone/>
            </a:pPr>
            <a:r>
              <a:rPr lang="ja-JP" altLang="en-US" dirty="0"/>
              <a:t>　さらに長い期間でより多くのツイートを収集する必要がある。</a:t>
            </a:r>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21</a:t>
            </a:fld>
            <a:endParaRPr lang="en-US" sz="2400" dirty="0"/>
          </a:p>
        </p:txBody>
      </p:sp>
    </p:spTree>
    <p:extLst>
      <p:ext uri="{BB962C8B-B14F-4D97-AF65-F5344CB8AC3E}">
        <p14:creationId xmlns:p14="http://schemas.microsoft.com/office/powerpoint/2010/main" val="2068858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0478"/>
            <a:ext cx="10515600" cy="1045028"/>
          </a:xfrm>
        </p:spPr>
        <p:txBody>
          <a:bodyPr/>
          <a:lstStyle/>
          <a:p>
            <a:r>
              <a:rPr kumimoji="1" lang="ja-JP" altLang="en-US" dirty="0"/>
              <a:t>参考文献</a:t>
            </a:r>
          </a:p>
        </p:txBody>
      </p:sp>
      <p:sp>
        <p:nvSpPr>
          <p:cNvPr id="3" name="コンテンツ プレースホルダー 2"/>
          <p:cNvSpPr>
            <a:spLocks noGrp="1"/>
          </p:cNvSpPr>
          <p:nvPr>
            <p:ph idx="1"/>
          </p:nvPr>
        </p:nvSpPr>
        <p:spPr>
          <a:xfrm>
            <a:off x="838200" y="1192193"/>
            <a:ext cx="10515600" cy="6808097"/>
          </a:xfrm>
        </p:spPr>
        <p:txBody>
          <a:bodyPr>
            <a:normAutofit/>
          </a:bodyPr>
          <a:lstStyle/>
          <a:p>
            <a:pPr marL="342900" lvl="0" indent="-342900">
              <a:lnSpc>
                <a:spcPct val="150000"/>
              </a:lnSpc>
              <a:spcBef>
                <a:spcPts val="1000"/>
              </a:spcBef>
              <a:spcAft>
                <a:spcPts val="1000"/>
              </a:spcAft>
              <a:buFont typeface="+mj-lt"/>
              <a:buAutoNum type="arabicPeriod"/>
            </a:pP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Fabon</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Dzogang</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Stafford Lightman, </a:t>
            </a: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Nello</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Cristianini</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(2018) Diurnal variations of psychometric indicators in Twitter content, </a:t>
            </a:r>
            <a:r>
              <a:rPr lang="en-US" altLang="ja-JP" sz="2000" i="1" kern="100" dirty="0">
                <a:effectLst/>
                <a:latin typeface="游明朝" panose="02020400000000000000" pitchFamily="18" charset="-128"/>
                <a:ea typeface="游明朝" panose="02020400000000000000" pitchFamily="18" charset="-128"/>
                <a:cs typeface="Times New Roman" panose="02020603050405020304" pitchFamily="18" charset="0"/>
              </a:rPr>
              <a:t>PLOS ONE(Open Access Journal)</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nSpc>
                <a:spcPct val="150000"/>
              </a:lnSpc>
              <a:spcBef>
                <a:spcPts val="1000"/>
              </a:spcBef>
              <a:spcAft>
                <a:spcPts val="1000"/>
              </a:spcAft>
              <a:buFont typeface="+mj-lt"/>
              <a:buAutoNum type="arabicPeriod"/>
            </a:pP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LIWC, </a:t>
            </a:r>
            <a:r>
              <a:rPr lang="en-US" altLang="ja-JP" sz="2000" u="sng" kern="100"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hlinkClick r:id="rId3"/>
              </a:rPr>
              <a:t>http://www.liwc.net/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nSpc>
                <a:spcPct val="150000"/>
              </a:lnSpc>
              <a:spcBef>
                <a:spcPts val="1000"/>
              </a:spcBef>
              <a:spcAft>
                <a:spcPts val="1000"/>
              </a:spcAft>
              <a:buFont typeface="+mj-lt"/>
              <a:buAutoNum type="arabicPeriod"/>
            </a:pPr>
            <a:r>
              <a:rPr lang="ja-JP" altLang="ja-JP" sz="2000" kern="100" dirty="0">
                <a:effectLst/>
                <a:latin typeface="游明朝" panose="02020400000000000000" pitchFamily="18" charset="-128"/>
                <a:ea typeface="ＭＳ Ｐ明朝" panose="02020600040205080304" pitchFamily="18" charset="-128"/>
                <a:cs typeface="Times New Roman" panose="02020603050405020304" pitchFamily="18" charset="0"/>
              </a:rPr>
              <a:t>ツイートをリアルタイムでストリーミング、</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Twitter</a:t>
            </a:r>
            <a:r>
              <a:rPr lang="ja-JP" altLang="ja-JP" sz="2000" kern="100" dirty="0">
                <a:effectLst/>
                <a:latin typeface="游明朝" panose="02020400000000000000" pitchFamily="18" charset="-128"/>
                <a:ea typeface="ＭＳ Ｐ明朝" panose="02020600040205080304" pitchFamily="18" charset="-128"/>
                <a:cs typeface="Times New Roman" panose="02020603050405020304" pitchFamily="18" charset="0"/>
              </a:rPr>
              <a:t>開発者チュートリアル</a:t>
            </a:r>
            <a:r>
              <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u="sng" kern="100"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hlinkClick r:id="rId4"/>
              </a:rPr>
              <a:t>https://developer.twitter.com/en/docs/tutorials/stream-tweets-in-real-time</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nSpc>
                <a:spcPct val="150000"/>
              </a:lnSpc>
              <a:spcBef>
                <a:spcPts val="1000"/>
              </a:spcBef>
              <a:spcAft>
                <a:spcPts val="1000"/>
              </a:spcAft>
              <a:buFont typeface="+mj-lt"/>
              <a:buAutoNum type="arabicPeriod"/>
            </a:pPr>
            <a:r>
              <a:rPr lang="ja-JP" altLang="ja-JP" sz="2000" kern="100" dirty="0">
                <a:effectLst/>
                <a:latin typeface="游明朝" panose="02020400000000000000" pitchFamily="18" charset="-128"/>
                <a:ea typeface="ＭＳ Ｐ明朝" panose="02020600040205080304" pitchFamily="18" charset="-128"/>
                <a:cs typeface="Times New Roman" panose="02020603050405020304" pitchFamily="18" charset="0"/>
              </a:rPr>
              <a:t>工藤拓</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(2013) </a:t>
            </a: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MeCab</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hlinkClick r:id="rId5"/>
              </a:rPr>
              <a:t>http://taku910.github.io/mecab/</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nSpc>
                <a:spcPct val="150000"/>
              </a:lnSpc>
              <a:spcBef>
                <a:spcPts val="1000"/>
              </a:spcBef>
              <a:spcAft>
                <a:spcPts val="1000"/>
              </a:spcAft>
              <a:buFont typeface="+mj-lt"/>
              <a:buAutoNum type="arabicPeriod"/>
            </a:pP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kern="100" dirty="0" err="1">
                <a:latin typeface="游明朝" panose="02020400000000000000" pitchFamily="18" charset="-128"/>
                <a:ea typeface="游明朝" panose="02020400000000000000" pitchFamily="18" charset="-128"/>
                <a:cs typeface="Times New Roman" panose="02020603050405020304" pitchFamily="18" charset="0"/>
              </a:rPr>
              <a:t>Kshape</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hlinkClick r:id="rId6"/>
              </a:rPr>
              <a:t>https://github.com/tslearn-team/tslearn/blob/a3cf3bf/tslearn/clustering/kshape.py#L21-L291</a:t>
            </a:r>
            <a:endPar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nSpc>
                <a:spcPct val="150000"/>
              </a:lnSpc>
              <a:spcBef>
                <a:spcPts val="1000"/>
              </a:spcBef>
              <a:spcAft>
                <a:spcPts val="1000"/>
              </a:spcAft>
              <a:buFont typeface="+mj-lt"/>
              <a:buAutoNum type="arabicPeriod"/>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 金田一春彦 </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(1950). </a:t>
            </a: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「国語動詞の一分類」</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言語研究</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』15, 48-63</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0000"/>
              </a:lnSpc>
            </a:pPr>
            <a:endParaRPr lang="en-US" altLang="ja-JP" sz="24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22</a:t>
            </a:fld>
            <a:endParaRPr lang="en-US" sz="2400" dirty="0"/>
          </a:p>
        </p:txBody>
      </p:sp>
    </p:spTree>
    <p:extLst>
      <p:ext uri="{BB962C8B-B14F-4D97-AF65-F5344CB8AC3E}">
        <p14:creationId xmlns:p14="http://schemas.microsoft.com/office/powerpoint/2010/main" val="207720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sz="3600" dirty="0"/>
          </a:p>
          <a:p>
            <a:pPr marL="0" indent="0">
              <a:buNone/>
            </a:pPr>
            <a:r>
              <a:rPr kumimoji="1" lang="en-US" altLang="ja-JP" sz="3600" dirty="0"/>
              <a:t>Twitter</a:t>
            </a:r>
            <a:r>
              <a:rPr kumimoji="1" lang="ja-JP" altLang="en-US" sz="3600" dirty="0"/>
              <a:t>には多くの人の感情や行動が反映される。</a:t>
            </a:r>
            <a:endParaRPr lang="en-US" altLang="ja-JP" sz="3600" dirty="0"/>
          </a:p>
          <a:p>
            <a:pPr marL="0" indent="0">
              <a:buNone/>
            </a:pPr>
            <a:endParaRPr lang="en-US" altLang="ja-JP" dirty="0"/>
          </a:p>
          <a:p>
            <a:pPr marL="0" indent="0">
              <a:lnSpc>
                <a:spcPct val="100000"/>
              </a:lnSpc>
              <a:buNone/>
            </a:pPr>
            <a:r>
              <a:rPr kumimoji="1" lang="en-US" altLang="ja-JP" sz="3600" dirty="0"/>
              <a:t>Twitter</a:t>
            </a:r>
            <a:r>
              <a:rPr lang="ja-JP" altLang="en-US" sz="3600" dirty="0"/>
              <a:t>の時系列変化に関する研究の多くは用途が限定的である</a:t>
            </a:r>
            <a:r>
              <a:rPr kumimoji="1" lang="ja-JP" altLang="en-US" sz="3600" dirty="0"/>
              <a:t>。</a:t>
            </a:r>
          </a:p>
        </p:txBody>
      </p:sp>
      <p:sp>
        <p:nvSpPr>
          <p:cNvPr id="6" name="スライド番号プレースホルダー 5"/>
          <p:cNvSpPr>
            <a:spLocks noGrp="1"/>
          </p:cNvSpPr>
          <p:nvPr>
            <p:ph type="sldNum" sz="quarter" idx="12"/>
          </p:nvPr>
        </p:nvSpPr>
        <p:spPr/>
        <p:txBody>
          <a:bodyPr/>
          <a:lstStyle/>
          <a:p>
            <a:fld id="{EE3DB209-DEBD-479C-8BB7-EABDCC48BEDB}" type="slidenum">
              <a:rPr lang="en-US" sz="2400" smtClean="0"/>
              <a:t>3</a:t>
            </a:fld>
            <a:endParaRPr lang="en-US" sz="2400" dirty="0"/>
          </a:p>
        </p:txBody>
      </p:sp>
    </p:spTree>
    <p:extLst>
      <p:ext uri="{BB962C8B-B14F-4D97-AF65-F5344CB8AC3E}">
        <p14:creationId xmlns:p14="http://schemas.microsoft.com/office/powerpoint/2010/main" val="376932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kumimoji="1" lang="ja-JP" altLang="en-US" dirty="0"/>
              <a:t>目的</a:t>
            </a:r>
          </a:p>
        </p:txBody>
      </p:sp>
      <p:sp>
        <p:nvSpPr>
          <p:cNvPr id="3" name="コンテンツ プレースホルダー 2"/>
          <p:cNvSpPr>
            <a:spLocks noGrp="1"/>
          </p:cNvSpPr>
          <p:nvPr>
            <p:ph idx="1"/>
          </p:nvPr>
        </p:nvSpPr>
        <p:spPr/>
        <p:txBody>
          <a:bodyPr>
            <a:normAutofit/>
          </a:bodyPr>
          <a:lstStyle/>
          <a:p>
            <a:pPr marL="0" indent="0">
              <a:lnSpc>
                <a:spcPct val="100000"/>
              </a:lnSpc>
              <a:buNone/>
            </a:pPr>
            <a:endParaRPr lang="en-US" altLang="ja-JP" sz="3600" dirty="0"/>
          </a:p>
          <a:p>
            <a:pPr marL="0" indent="0">
              <a:lnSpc>
                <a:spcPct val="100000"/>
              </a:lnSpc>
              <a:buNone/>
            </a:pPr>
            <a:r>
              <a:rPr lang="ja-JP" altLang="en-US" sz="3600" dirty="0"/>
              <a:t>個々の単語のツイートにおける出現数には日や週を単位した周期性があり、人々の行動・感情の周期性と整合するということを確かめる。</a:t>
            </a:r>
            <a:endParaRPr lang="en-US" altLang="ja-JP" sz="3600" dirty="0"/>
          </a:p>
          <a:p>
            <a:pPr marL="0" indent="0">
              <a:lnSpc>
                <a:spcPct val="100000"/>
              </a:lnSpc>
              <a:buNone/>
            </a:pPr>
            <a:endParaRPr lang="en-US" altLang="ja-JP" sz="3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4</a:t>
            </a:fld>
            <a:endParaRPr lang="en-US" sz="2400" dirty="0"/>
          </a:p>
        </p:txBody>
      </p:sp>
    </p:spTree>
    <p:extLst>
      <p:ext uri="{BB962C8B-B14F-4D97-AF65-F5344CB8AC3E}">
        <p14:creationId xmlns:p14="http://schemas.microsoft.com/office/powerpoint/2010/main" val="122840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dirty="0"/>
              <a:t>先行研究</a:t>
            </a:r>
          </a:p>
        </p:txBody>
      </p:sp>
      <p:sp>
        <p:nvSpPr>
          <p:cNvPr id="3" name="コンテンツ プレースホルダー 2"/>
          <p:cNvSpPr>
            <a:spLocks noGrp="1"/>
          </p:cNvSpPr>
          <p:nvPr>
            <p:ph idx="1"/>
          </p:nvPr>
        </p:nvSpPr>
        <p:spPr>
          <a:xfrm>
            <a:off x="838200" y="1449978"/>
            <a:ext cx="10515600" cy="4726986"/>
          </a:xfrm>
        </p:spPr>
        <p:txBody>
          <a:bodyPr>
            <a:normAutofit fontScale="92500" lnSpcReduction="10000"/>
          </a:bodyPr>
          <a:lstStyle/>
          <a:p>
            <a:pPr marL="0" indent="0" algn="r">
              <a:lnSpc>
                <a:spcPct val="100000"/>
              </a:lnSpc>
              <a:buNone/>
            </a:pPr>
            <a:r>
              <a:rPr lang="en-US" altLang="ja-JP" b="1" dirty="0">
                <a:effectLst/>
                <a:latin typeface="游明朝" panose="02020400000000000000" pitchFamily="18" charset="-128"/>
                <a:ea typeface="ＭＳ Ｐ明朝" panose="02020600040205080304" pitchFamily="18" charset="-128"/>
                <a:cs typeface="Times New Roman" panose="02020603050405020304" pitchFamily="18" charset="0"/>
              </a:rPr>
              <a:t>Diurnal variations of psychometric indicators in Twitter content</a:t>
            </a:r>
            <a:r>
              <a:rPr lang="en-US" altLang="ja-JP" sz="2400" b="1" dirty="0">
                <a:effectLst/>
                <a:latin typeface="游明朝" panose="02020400000000000000" pitchFamily="18" charset="-128"/>
                <a:ea typeface="ＭＳ Ｐ明朝" panose="02020600040205080304" pitchFamily="18" charset="-128"/>
                <a:cs typeface="Times New Roman" panose="02020603050405020304" pitchFamily="18" charset="0"/>
              </a:rPr>
              <a:t> </a:t>
            </a:r>
          </a:p>
          <a:p>
            <a:pPr marL="0" indent="0" algn="r">
              <a:lnSpc>
                <a:spcPct val="100000"/>
              </a:lnSpc>
              <a:buNone/>
            </a:pPr>
            <a:r>
              <a:rPr lang="en-US" altLang="ja-JP" sz="2400" b="1" dirty="0"/>
              <a:t>(</a:t>
            </a:r>
            <a:r>
              <a:rPr lang="en-US" altLang="ja-JP" sz="1800" dirty="0" err="1">
                <a:effectLst/>
                <a:latin typeface="游明朝" panose="02020400000000000000" pitchFamily="18" charset="-128"/>
                <a:ea typeface="ＭＳ Ｐ明朝" panose="02020600040205080304" pitchFamily="18" charset="-128"/>
                <a:cs typeface="Times New Roman" panose="02020603050405020304" pitchFamily="18" charset="0"/>
              </a:rPr>
              <a:t>Dzogang</a:t>
            </a:r>
            <a:r>
              <a:rPr lang="ja-JP" altLang="en-US" sz="2400" b="1" dirty="0"/>
              <a:t>ら</a:t>
            </a:r>
            <a:r>
              <a:rPr lang="en-US" altLang="ja-JP" sz="2400" b="1" dirty="0"/>
              <a:t>,2018)</a:t>
            </a:r>
          </a:p>
          <a:p>
            <a:pPr marL="0" indent="0">
              <a:lnSpc>
                <a:spcPct val="100000"/>
              </a:lnSpc>
              <a:buNone/>
            </a:pPr>
            <a:endParaRPr lang="en-US" altLang="ja-JP" sz="2400" dirty="0"/>
          </a:p>
          <a:p>
            <a:pPr marL="0" indent="0">
              <a:lnSpc>
                <a:spcPct val="100000"/>
              </a:lnSpc>
              <a:buNone/>
            </a:pPr>
            <a:r>
              <a:rPr lang="ja-JP" altLang="en-US" sz="2400" dirty="0"/>
              <a:t>対象：英国の</a:t>
            </a:r>
            <a:r>
              <a:rPr lang="en-US" altLang="ja-JP" sz="2400" dirty="0"/>
              <a:t>54</a:t>
            </a:r>
            <a:r>
              <a:rPr lang="ja-JP" altLang="en-US" sz="2400" dirty="0"/>
              <a:t>都市から</a:t>
            </a:r>
            <a:r>
              <a:rPr lang="en-US" altLang="ja-JP" sz="2400" dirty="0"/>
              <a:t>Twitter</a:t>
            </a:r>
            <a:r>
              <a:rPr lang="ja-JP" altLang="en-US" sz="2400" dirty="0"/>
              <a:t>に投稿された約</a:t>
            </a:r>
            <a:r>
              <a:rPr lang="en-US" altLang="ja-JP" sz="2400" dirty="0"/>
              <a:t>8</a:t>
            </a:r>
            <a:r>
              <a:rPr lang="ja-JP" altLang="en-US" sz="2400" dirty="0"/>
              <a:t>億件の</a:t>
            </a:r>
            <a:r>
              <a:rPr lang="en-US" altLang="ja-JP" sz="2400" dirty="0"/>
              <a:t>Tweet</a:t>
            </a:r>
            <a:r>
              <a:rPr lang="ja-JP" altLang="en-US" sz="2400" dirty="0"/>
              <a:t>、</a:t>
            </a:r>
            <a:r>
              <a:rPr lang="en-US" altLang="ja-JP" sz="2400" dirty="0"/>
              <a:t>70</a:t>
            </a:r>
            <a:r>
              <a:rPr lang="ja-JP" altLang="en-US" sz="2400" dirty="0"/>
              <a:t>億の単語</a:t>
            </a:r>
            <a:endParaRPr lang="en-US" altLang="ja-JP" sz="2400" dirty="0"/>
          </a:p>
          <a:p>
            <a:pPr marL="0" indent="0">
              <a:lnSpc>
                <a:spcPct val="100000"/>
              </a:lnSpc>
              <a:buNone/>
            </a:pPr>
            <a:r>
              <a:rPr lang="ja-JP" altLang="en-US" sz="2400" dirty="0"/>
              <a:t>期間：</a:t>
            </a:r>
            <a:r>
              <a:rPr lang="en-US" altLang="ja-JP" sz="2400" dirty="0"/>
              <a:t>2010 – 2014</a:t>
            </a:r>
          </a:p>
          <a:p>
            <a:pPr marL="0" indent="0">
              <a:lnSpc>
                <a:spcPct val="100000"/>
              </a:lnSpc>
              <a:buNone/>
            </a:pPr>
            <a:r>
              <a:rPr lang="ja-JP" altLang="en-US" sz="2400" dirty="0"/>
              <a:t>手法：</a:t>
            </a:r>
            <a:r>
              <a:rPr lang="en-US" altLang="ja-JP" sz="2400" dirty="0"/>
              <a:t>LIWC</a:t>
            </a:r>
            <a:r>
              <a:rPr lang="ja-JP" altLang="en-US" sz="2400" dirty="0"/>
              <a:t>（語彙を抽象化してカテゴリ化するためのツール）</a:t>
            </a:r>
            <a:endParaRPr lang="en-US" altLang="ja-JP" sz="2400" dirty="0"/>
          </a:p>
          <a:p>
            <a:pPr marL="0" indent="0">
              <a:lnSpc>
                <a:spcPct val="100000"/>
              </a:lnSpc>
              <a:buNone/>
            </a:pPr>
            <a:r>
              <a:rPr lang="ja-JP" altLang="en-US" sz="2400" dirty="0"/>
              <a:t>　　　　</a:t>
            </a:r>
            <a:r>
              <a:rPr lang="en-US" altLang="ja-JP" sz="2400" dirty="0"/>
              <a:t>73</a:t>
            </a:r>
            <a:r>
              <a:rPr lang="ja-JP" altLang="en-US" sz="2400" dirty="0"/>
              <a:t>の心理測定変数を測定</a:t>
            </a:r>
            <a:endParaRPr lang="en-US" altLang="ja-JP" sz="2400" dirty="0"/>
          </a:p>
          <a:p>
            <a:pPr marL="0" indent="0">
              <a:lnSpc>
                <a:spcPct val="100000"/>
              </a:lnSpc>
              <a:buNone/>
            </a:pPr>
            <a:endParaRPr lang="en-US" altLang="ja-JP" sz="2400" dirty="0"/>
          </a:p>
          <a:p>
            <a:pPr marL="0" indent="0">
              <a:lnSpc>
                <a:spcPct val="100000"/>
              </a:lnSpc>
              <a:buNone/>
            </a:pPr>
            <a:r>
              <a:rPr lang="en-US" altLang="ja-JP" dirty="0"/>
              <a:t>5:00-6:00</a:t>
            </a:r>
            <a:r>
              <a:rPr lang="ja-JP" altLang="en-US" dirty="0"/>
              <a:t>　→　</a:t>
            </a:r>
            <a:r>
              <a:rPr lang="en-US" altLang="ja-JP" dirty="0"/>
              <a:t>F1</a:t>
            </a:r>
            <a:r>
              <a:rPr lang="ja-JP" altLang="en-US" dirty="0"/>
              <a:t>：分析的思考　</a:t>
            </a:r>
            <a:endParaRPr lang="en-US" altLang="ja-JP" dirty="0"/>
          </a:p>
          <a:p>
            <a:pPr marL="0" indent="0">
              <a:lnSpc>
                <a:spcPct val="100000"/>
              </a:lnSpc>
              <a:buNone/>
            </a:pPr>
            <a:r>
              <a:rPr lang="en-US" altLang="ja-JP" dirty="0"/>
              <a:t>3:00-4:00</a:t>
            </a:r>
            <a:r>
              <a:rPr lang="ja-JP" altLang="en-US" dirty="0"/>
              <a:t>　→　</a:t>
            </a:r>
            <a:r>
              <a:rPr lang="en-US" altLang="ja-JP" dirty="0"/>
              <a:t>F2</a:t>
            </a:r>
            <a:r>
              <a:rPr lang="ja-JP" altLang="en-US" dirty="0"/>
              <a:t>：実存的思考　</a:t>
            </a:r>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5</a:t>
            </a:fld>
            <a:endParaRPr lang="en-US" sz="2400" dirty="0"/>
          </a:p>
        </p:txBody>
      </p:sp>
    </p:spTree>
    <p:extLst>
      <p:ext uri="{BB962C8B-B14F-4D97-AF65-F5344CB8AC3E}">
        <p14:creationId xmlns:p14="http://schemas.microsoft.com/office/powerpoint/2010/main" val="211430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922A915-56D4-46F1-8DBB-4225EE7B2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353" y="721053"/>
            <a:ext cx="3765176" cy="4840941"/>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47E0EE5A-E712-4CC7-A4AD-0F55339A947B}"/>
              </a:ext>
            </a:extLst>
          </p:cNvPr>
          <p:cNvSpPr>
            <a:spLocks noGrp="1" noChangeArrowheads="1"/>
          </p:cNvSpPr>
          <p:nvPr>
            <p:ph type="body" idx="4294967295"/>
          </p:nvPr>
        </p:nvSpPr>
        <p:spPr>
          <a:xfrm>
            <a:off x="1972235" y="246530"/>
            <a:ext cx="8258735" cy="287899"/>
          </a:xfrm>
          <a:noFill/>
          <a:ln/>
        </p:spPr>
        <p:txBody>
          <a:bodyPr>
            <a:spAutoFit/>
          </a:bodyPr>
          <a:lstStyle/>
          <a:p>
            <a:pPr marL="0" indent="0" algn="ctr">
              <a:spcBef>
                <a:spcPct val="0"/>
              </a:spcBef>
              <a:buNone/>
            </a:pPr>
            <a:r>
              <a:rPr lang="en-US" altLang="ja-JP" sz="1412" b="1">
                <a:solidFill>
                  <a:schemeClr val="tx2"/>
                </a:solidFill>
                <a:ea typeface="ＭＳ Ｐゴシック" panose="020B0600070205080204" pitchFamily="50" charset="-128"/>
              </a:rPr>
              <a:t>Fig 3. Leading factors behind the Diurnal Variation Profile of the 73 psychometric categories.</a:t>
            </a:r>
          </a:p>
        </p:txBody>
      </p:sp>
      <p:sp>
        <p:nvSpPr>
          <p:cNvPr id="4100" name="Text Box 4">
            <a:extLst>
              <a:ext uri="{FF2B5EF4-FFF2-40B4-BE49-F238E27FC236}">
                <a16:creationId xmlns:a16="http://schemas.microsoft.com/office/drawing/2014/main" id="{EC36DD00-0C05-4FF9-A5FB-035DB5AD5ECD}"/>
              </a:ext>
            </a:extLst>
          </p:cNvPr>
          <p:cNvSpPr txBox="1">
            <a:spLocks noChangeArrowheads="1"/>
          </p:cNvSpPr>
          <p:nvPr/>
        </p:nvSpPr>
        <p:spPr bwMode="auto">
          <a:xfrm>
            <a:off x="2050676" y="5748618"/>
            <a:ext cx="8101853" cy="5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ja-JP" sz="1059" dirty="0" err="1">
                <a:ea typeface="ＭＳ Ｐゴシック" panose="020B0600070205080204" pitchFamily="50" charset="-128"/>
              </a:rPr>
              <a:t>Dzogang</a:t>
            </a:r>
            <a:r>
              <a:rPr lang="en-US" altLang="ja-JP" sz="1059" dirty="0">
                <a:ea typeface="ＭＳ Ｐゴシック" panose="020B0600070205080204" pitchFamily="50" charset="-128"/>
              </a:rPr>
              <a:t> F, Lightman S, </a:t>
            </a:r>
            <a:r>
              <a:rPr lang="en-US" altLang="ja-JP" sz="1059" dirty="0" err="1">
                <a:ea typeface="ＭＳ Ｐゴシック" panose="020B0600070205080204" pitchFamily="50" charset="-128"/>
              </a:rPr>
              <a:t>Cristianini</a:t>
            </a:r>
            <a:r>
              <a:rPr lang="en-US" altLang="ja-JP" sz="1059" dirty="0">
                <a:ea typeface="ＭＳ Ｐゴシック" panose="020B0600070205080204" pitchFamily="50" charset="-128"/>
              </a:rPr>
              <a:t> N (2018) Diurnal variations of psychometric indicators in Twitter content. PLOS ONE 13(6): e0197002. https://doi.org/10.1371/journal.pone.0197002</a:t>
            </a:r>
          </a:p>
          <a:p>
            <a:pPr eaLnBrk="1" hangingPunct="1"/>
            <a:r>
              <a:rPr lang="en-US" altLang="ja-JP" sz="1059" dirty="0">
                <a:ea typeface="ＭＳ Ｐゴシック" panose="020B0600070205080204" pitchFamily="50" charset="-128"/>
                <a:hlinkClick r:id="rId4"/>
              </a:rPr>
              <a:t>https://journals.plos.org/plosone/article?id=10.1371/journal.pone.0197002</a:t>
            </a:r>
            <a:endParaRPr lang="en-US" altLang="ja-JP" sz="1059" dirty="0">
              <a:ea typeface="ＭＳ Ｐゴシック" panose="020B0600070205080204" pitchFamily="50" charset="-128"/>
            </a:endParaRPr>
          </a:p>
        </p:txBody>
      </p:sp>
      <p:pic>
        <p:nvPicPr>
          <p:cNvPr id="4101" name="Picture 5">
            <a:extLst>
              <a:ext uri="{FF2B5EF4-FFF2-40B4-BE49-F238E27FC236}">
                <a16:creationId xmlns:a16="http://schemas.microsoft.com/office/drawing/2014/main" id="{7378EFD5-D1E4-4C4B-9A4A-7ABCCDCCE4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3941" y="6152030"/>
            <a:ext cx="4493559" cy="649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準備（コーパス構築）：取得データ</a:t>
            </a:r>
            <a:endParaRPr kumimoji="1" lang="ja-JP" altLang="en-US" dirty="0"/>
          </a:p>
        </p:txBody>
      </p:sp>
      <p:sp>
        <p:nvSpPr>
          <p:cNvPr id="3" name="コンテンツ プレースホルダー 2"/>
          <p:cNvSpPr>
            <a:spLocks noGrp="1"/>
          </p:cNvSpPr>
          <p:nvPr>
            <p:ph idx="1"/>
          </p:nvPr>
        </p:nvSpPr>
        <p:spPr>
          <a:xfrm>
            <a:off x="838200" y="1825625"/>
            <a:ext cx="10515600" cy="4667250"/>
          </a:xfrm>
        </p:spPr>
        <p:txBody>
          <a:bodyPr>
            <a:normAutofit/>
          </a:bodyPr>
          <a:lstStyle/>
          <a:p>
            <a:pPr marL="0" indent="0">
              <a:buNone/>
            </a:pPr>
            <a:r>
              <a:rPr lang="ja-JP" altLang="en-US" sz="3200" dirty="0"/>
              <a:t>使用した属性情報</a:t>
            </a:r>
            <a:endParaRPr lang="en-US" altLang="ja-JP" sz="3200" dirty="0"/>
          </a:p>
          <a:p>
            <a:pPr marL="0" indent="0">
              <a:buNone/>
            </a:pPr>
            <a:endParaRPr lang="en-US" altLang="ja-JP" sz="3200" dirty="0"/>
          </a:p>
          <a:p>
            <a:pPr marL="0" indent="0">
              <a:buNone/>
            </a:pPr>
            <a:r>
              <a:rPr lang="en-US" altLang="ja-JP" b="0" dirty="0">
                <a:solidFill>
                  <a:srgbClr val="CE9178"/>
                </a:solidFill>
                <a:effectLst/>
                <a:latin typeface="Consolas" panose="020B0609020204030204" pitchFamily="49" charset="0"/>
              </a:rPr>
              <a:t>text				</a:t>
            </a:r>
            <a:r>
              <a:rPr lang="en-US" altLang="ja-JP" b="0" dirty="0">
                <a:effectLst/>
                <a:latin typeface="Consolas" panose="020B0609020204030204" pitchFamily="49" charset="0"/>
              </a:rPr>
              <a:t>Tweet</a:t>
            </a:r>
            <a:r>
              <a:rPr lang="ja-JP" altLang="en-US" b="0" dirty="0">
                <a:effectLst/>
                <a:latin typeface="Consolas" panose="020B0609020204030204" pitchFamily="49" charset="0"/>
              </a:rPr>
              <a:t>本文</a:t>
            </a:r>
            <a:endParaRPr lang="en-US" altLang="ja-JP" b="0" dirty="0">
              <a:effectLst/>
              <a:latin typeface="Consolas" panose="020B0609020204030204" pitchFamily="49" charset="0"/>
            </a:endParaRPr>
          </a:p>
          <a:p>
            <a:pPr marL="0" indent="0">
              <a:buNone/>
            </a:pPr>
            <a:r>
              <a:rPr lang="en-US" altLang="ja-JP" sz="2800" b="0" dirty="0">
                <a:solidFill>
                  <a:srgbClr val="CE9178"/>
                </a:solidFill>
                <a:effectLst/>
                <a:latin typeface="Consolas" panose="020B0609020204030204" pitchFamily="49" charset="0"/>
              </a:rPr>
              <a:t>created_at	</a:t>
            </a:r>
            <a:r>
              <a:rPr lang="en-US" altLang="ja-JP" dirty="0">
                <a:solidFill>
                  <a:srgbClr val="CE9178"/>
                </a:solidFill>
                <a:latin typeface="Consolas" panose="020B0609020204030204" pitchFamily="49" charset="0"/>
              </a:rPr>
              <a:t>	</a:t>
            </a:r>
            <a:r>
              <a:rPr lang="en-US" altLang="ja-JP" dirty="0">
                <a:latin typeface="Consolas" panose="020B0609020204030204" pitchFamily="49" charset="0"/>
              </a:rPr>
              <a:t>Tweet</a:t>
            </a:r>
            <a:r>
              <a:rPr lang="ja-JP" altLang="en-US" dirty="0">
                <a:latin typeface="Consolas" panose="020B0609020204030204" pitchFamily="49" charset="0"/>
              </a:rPr>
              <a:t>の作成時刻</a:t>
            </a:r>
            <a:endParaRPr lang="en-US" altLang="ja-JP" sz="2800" b="0" dirty="0">
              <a:solidFill>
                <a:srgbClr val="CE9178"/>
              </a:solidFill>
              <a:effectLst/>
              <a:latin typeface="Consolas" panose="020B0609020204030204" pitchFamily="49" charset="0"/>
            </a:endParaRPr>
          </a:p>
          <a:p>
            <a:pPr marL="0" indent="0">
              <a:buNone/>
            </a:pPr>
            <a:r>
              <a:rPr lang="en-US" altLang="ja-JP" sz="2800" b="0" dirty="0">
                <a:solidFill>
                  <a:srgbClr val="CE9178"/>
                </a:solidFill>
                <a:effectLst/>
                <a:latin typeface="Consolas" panose="020B0609020204030204" pitchFamily="49" charset="0"/>
              </a:rPr>
              <a:t>lang				</a:t>
            </a:r>
            <a:r>
              <a:rPr lang="ja-JP" altLang="en-US" sz="2800" b="0" dirty="0">
                <a:effectLst/>
                <a:latin typeface="Consolas" panose="020B0609020204030204" pitchFamily="49" charset="0"/>
              </a:rPr>
              <a:t>ユーザの言語設定（「</a:t>
            </a:r>
            <a:r>
              <a:rPr lang="en-US" altLang="ja-JP" sz="2800" b="0" dirty="0">
                <a:effectLst/>
                <a:latin typeface="Consolas" panose="020B0609020204030204" pitchFamily="49" charset="0"/>
              </a:rPr>
              <a:t>ja</a:t>
            </a:r>
            <a:r>
              <a:rPr lang="ja-JP" altLang="en-US" sz="2800" b="0" dirty="0">
                <a:effectLst/>
                <a:latin typeface="Consolas" panose="020B0609020204030204" pitchFamily="49" charset="0"/>
              </a:rPr>
              <a:t>」のみ取得）</a:t>
            </a:r>
            <a:endParaRPr lang="en-US" altLang="ja-JP" sz="2800" b="0" dirty="0">
              <a:solidFill>
                <a:srgbClr val="CE9178"/>
              </a:solidFill>
              <a:effectLst/>
              <a:latin typeface="Consolas" panose="020B0609020204030204" pitchFamily="49" charset="0"/>
            </a:endParaRPr>
          </a:p>
          <a:p>
            <a:pPr marL="0" indent="0">
              <a:buNone/>
            </a:pPr>
            <a:r>
              <a:rPr lang="en-US" altLang="ja-JP" dirty="0">
                <a:solidFill>
                  <a:srgbClr val="CE9178"/>
                </a:solidFill>
                <a:latin typeface="Consolas" panose="020B0609020204030204" pitchFamily="49" charset="0"/>
              </a:rPr>
              <a:t>s</a:t>
            </a:r>
            <a:r>
              <a:rPr lang="en-US" altLang="ja-JP" sz="2800" b="0" dirty="0">
                <a:solidFill>
                  <a:srgbClr val="CE9178"/>
                </a:solidFill>
                <a:effectLst/>
                <a:latin typeface="Consolas" panose="020B0609020204030204" pitchFamily="49" charset="0"/>
              </a:rPr>
              <a:t>ource			</a:t>
            </a:r>
            <a:r>
              <a:rPr lang="en-US" altLang="ja-JP" sz="2800" b="0" dirty="0">
                <a:effectLst/>
                <a:latin typeface="Consolas" panose="020B0609020204030204" pitchFamily="49" charset="0"/>
              </a:rPr>
              <a:t>Tweet</a:t>
            </a:r>
            <a:r>
              <a:rPr lang="ja-JP" altLang="en-US" dirty="0">
                <a:latin typeface="Consolas" panose="020B0609020204030204" pitchFamily="49" charset="0"/>
              </a:rPr>
              <a:t>するのに使用したアプリケーション</a:t>
            </a:r>
            <a:endParaRPr lang="en-US" altLang="ja-JP" sz="2800" b="0" dirty="0">
              <a:solidFill>
                <a:srgbClr val="D4D4D4"/>
              </a:solidFill>
              <a:effectLst/>
              <a:latin typeface="Consolas" panose="020B0609020204030204" pitchFamily="49" charset="0"/>
            </a:endParaRPr>
          </a:p>
          <a:p>
            <a:pPr marL="0" indent="0">
              <a:buNone/>
            </a:pPr>
            <a:endParaRPr lang="en-US" altLang="ja-JP" sz="4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7</a:t>
            </a:fld>
            <a:endParaRPr lang="en-US" sz="2400" dirty="0"/>
          </a:p>
        </p:txBody>
      </p:sp>
    </p:spTree>
    <p:extLst>
      <p:ext uri="{BB962C8B-B14F-4D97-AF65-F5344CB8AC3E}">
        <p14:creationId xmlns:p14="http://schemas.microsoft.com/office/powerpoint/2010/main" val="166350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準備</a:t>
            </a:r>
            <a:r>
              <a:rPr lang="ja-JP" altLang="en-US" dirty="0">
                <a:sym typeface="Wingdings" panose="05000000000000000000" pitchFamily="2" charset="2"/>
              </a:rPr>
              <a:t>（</a:t>
            </a:r>
            <a:r>
              <a:rPr lang="ja-JP" altLang="en-US" dirty="0"/>
              <a:t>コーパス構築）：手順</a:t>
            </a:r>
            <a:endParaRPr kumimoji="1" lang="ja-JP" altLang="en-US" dirty="0"/>
          </a:p>
        </p:txBody>
      </p:sp>
      <p:sp>
        <p:nvSpPr>
          <p:cNvPr id="3" name="コンテンツ プレースホルダー 2"/>
          <p:cNvSpPr>
            <a:spLocks noGrp="1"/>
          </p:cNvSpPr>
          <p:nvPr>
            <p:ph idx="1"/>
          </p:nvPr>
        </p:nvSpPr>
        <p:spPr>
          <a:xfrm>
            <a:off x="838200" y="1825624"/>
            <a:ext cx="10515600" cy="4806670"/>
          </a:xfrm>
        </p:spPr>
        <p:txBody>
          <a:bodyPr>
            <a:normAutofit fontScale="85000" lnSpcReduction="10000"/>
          </a:bodyPr>
          <a:lstStyle/>
          <a:p>
            <a:pPr marL="0" indent="0">
              <a:lnSpc>
                <a:spcPct val="100000"/>
              </a:lnSpc>
              <a:buNone/>
            </a:pPr>
            <a:r>
              <a:rPr lang="ja-JP" altLang="en-US" dirty="0"/>
              <a:t>対象：言語設定が日本語である</a:t>
            </a:r>
            <a:r>
              <a:rPr lang="en-US" altLang="ja-JP" dirty="0"/>
              <a:t>Tweet</a:t>
            </a:r>
            <a:r>
              <a:rPr lang="ja-JP" altLang="en-US" dirty="0"/>
              <a:t>　約</a:t>
            </a:r>
            <a:r>
              <a:rPr lang="en-US" altLang="ja-JP" dirty="0"/>
              <a:t>3000</a:t>
            </a:r>
            <a:r>
              <a:rPr lang="ja-JP" altLang="en-US" dirty="0"/>
              <a:t>万個</a:t>
            </a:r>
            <a:endParaRPr lang="en-US" altLang="ja-JP" dirty="0"/>
          </a:p>
          <a:p>
            <a:pPr marL="0" indent="0">
              <a:lnSpc>
                <a:spcPct val="100000"/>
              </a:lnSpc>
              <a:buNone/>
            </a:pPr>
            <a:r>
              <a:rPr lang="ja-JP" altLang="en-US" dirty="0"/>
              <a:t>期間：</a:t>
            </a:r>
            <a:r>
              <a:rPr lang="en-US" altLang="ja-JP" dirty="0"/>
              <a:t>2020/12/3 – 2021/2/3</a:t>
            </a:r>
          </a:p>
          <a:p>
            <a:pPr marL="0" indent="0">
              <a:lnSpc>
                <a:spcPct val="100000"/>
              </a:lnSpc>
              <a:buNone/>
            </a:pPr>
            <a:endParaRPr lang="en-US" altLang="ja-JP" sz="3000" dirty="0"/>
          </a:p>
          <a:p>
            <a:pPr marL="0" indent="0">
              <a:lnSpc>
                <a:spcPct val="100000"/>
              </a:lnSpc>
              <a:buNone/>
            </a:pPr>
            <a:r>
              <a:rPr lang="ja-JP" altLang="en-US" sz="3000" dirty="0"/>
              <a:t>①</a:t>
            </a:r>
            <a:r>
              <a:rPr lang="en-US" altLang="ja-JP" sz="3000" dirty="0"/>
              <a:t>API</a:t>
            </a:r>
            <a:r>
              <a:rPr lang="ja-JP" altLang="en-US" sz="3000" dirty="0"/>
              <a:t>で全ツイートの１％をサンプリング</a:t>
            </a:r>
            <a:endParaRPr lang="en-US" altLang="ja-JP" sz="3000" dirty="0"/>
          </a:p>
          <a:p>
            <a:pPr marL="0" indent="0">
              <a:lnSpc>
                <a:spcPct val="100000"/>
              </a:lnSpc>
              <a:buNone/>
            </a:pPr>
            <a:r>
              <a:rPr lang="ja-JP" altLang="en-US" sz="3000" dirty="0"/>
              <a:t>②言語設定が日本語のツイートのみを取得</a:t>
            </a:r>
            <a:endParaRPr lang="en-US" altLang="ja-JP" sz="3000" dirty="0"/>
          </a:p>
          <a:p>
            <a:pPr marL="0" indent="0">
              <a:lnSpc>
                <a:spcPct val="100000"/>
              </a:lnSpc>
              <a:buNone/>
            </a:pPr>
            <a:r>
              <a:rPr lang="ja-JP" altLang="en-US" sz="3000" dirty="0"/>
              <a:t>③定期投稿と思われるツイートの除外</a:t>
            </a:r>
            <a:endParaRPr lang="en-US" altLang="ja-JP" sz="3000" dirty="0"/>
          </a:p>
          <a:p>
            <a:pPr marL="0" indent="0">
              <a:lnSpc>
                <a:spcPct val="100000"/>
              </a:lnSpc>
              <a:buNone/>
            </a:pPr>
            <a:r>
              <a:rPr lang="ja-JP" altLang="en-US" sz="3000" dirty="0"/>
              <a:t>④</a:t>
            </a:r>
            <a:r>
              <a:rPr lang="en-US" altLang="ja-JP" sz="3000" dirty="0" err="1"/>
              <a:t>MeCab</a:t>
            </a:r>
            <a:r>
              <a:rPr lang="ja-JP" altLang="en-US" sz="3000" dirty="0"/>
              <a:t>でツイート本文を形態素解析</a:t>
            </a:r>
            <a:endParaRPr lang="en-US" altLang="ja-JP" sz="3000" dirty="0"/>
          </a:p>
          <a:p>
            <a:pPr marL="0" indent="0">
              <a:lnSpc>
                <a:spcPct val="100000"/>
              </a:lnSpc>
              <a:buNone/>
            </a:pPr>
            <a:r>
              <a:rPr lang="ja-JP" altLang="en-US" sz="3000" dirty="0"/>
              <a:t>⑤形容詞</a:t>
            </a:r>
            <a:r>
              <a:rPr lang="en-US" altLang="ja-JP" sz="3000" dirty="0"/>
              <a:t>(</a:t>
            </a:r>
            <a:r>
              <a:rPr lang="ja-JP" altLang="en-US" sz="3000" dirty="0"/>
              <a:t>頻度</a:t>
            </a:r>
            <a:r>
              <a:rPr lang="en-US" altLang="ja-JP" sz="3000" dirty="0"/>
              <a:t>1</a:t>
            </a:r>
            <a:r>
              <a:rPr lang="ja-JP" altLang="en-US" sz="3000" dirty="0"/>
              <a:t>万以上の</a:t>
            </a:r>
            <a:r>
              <a:rPr lang="en-US" altLang="ja-JP" sz="3000" dirty="0"/>
              <a:t>131</a:t>
            </a:r>
            <a:r>
              <a:rPr lang="ja-JP" altLang="en-US" sz="3000" dirty="0"/>
              <a:t>語</a:t>
            </a:r>
            <a:r>
              <a:rPr lang="en-US" altLang="ja-JP" sz="3000" dirty="0"/>
              <a:t>)</a:t>
            </a:r>
            <a:r>
              <a:rPr lang="ja-JP" altLang="en-US" sz="3000" dirty="0"/>
              <a:t>・動詞</a:t>
            </a:r>
            <a:r>
              <a:rPr lang="en-US" altLang="ja-JP" sz="3000" dirty="0"/>
              <a:t>(</a:t>
            </a:r>
            <a:r>
              <a:rPr lang="ja-JP" altLang="en-US" sz="3000" dirty="0"/>
              <a:t>頻度</a:t>
            </a:r>
            <a:r>
              <a:rPr lang="en-US" altLang="ja-JP" sz="3000" dirty="0"/>
              <a:t>5</a:t>
            </a:r>
            <a:r>
              <a:rPr lang="ja-JP" altLang="en-US" sz="3000" dirty="0"/>
              <a:t>万以上の</a:t>
            </a:r>
            <a:r>
              <a:rPr lang="en-US" altLang="ja-JP" sz="3000" dirty="0"/>
              <a:t>159</a:t>
            </a:r>
            <a:r>
              <a:rPr lang="ja-JP" altLang="en-US" sz="3000" dirty="0"/>
              <a:t>語</a:t>
            </a:r>
            <a:r>
              <a:rPr lang="en-US" altLang="ja-JP" sz="3000" dirty="0"/>
              <a:t>)</a:t>
            </a:r>
            <a:r>
              <a:rPr lang="ja-JP" altLang="en-US" sz="3000" dirty="0"/>
              <a:t>を抽出</a:t>
            </a:r>
            <a:endParaRPr lang="en-US" altLang="ja-JP" sz="3000" dirty="0"/>
          </a:p>
          <a:p>
            <a:pPr marL="0" indent="0">
              <a:lnSpc>
                <a:spcPct val="100000"/>
              </a:lnSpc>
              <a:buNone/>
            </a:pPr>
            <a:r>
              <a:rPr lang="ja-JP" altLang="en-US" sz="3000" dirty="0"/>
              <a:t>⑥出現数を時系列ベクトル化（週単位</a:t>
            </a:r>
            <a:r>
              <a:rPr lang="en-US" altLang="ja-JP" sz="3000" dirty="0"/>
              <a:t>/</a:t>
            </a:r>
            <a:r>
              <a:rPr lang="ja-JP" altLang="en-US" sz="3000" dirty="0"/>
              <a:t>日単位）</a:t>
            </a:r>
            <a:endParaRPr lang="en-US" altLang="ja-JP" sz="3000" dirty="0"/>
          </a:p>
          <a:p>
            <a:pPr marL="0" indent="0">
              <a:lnSpc>
                <a:spcPct val="100000"/>
              </a:lnSpc>
              <a:buNone/>
            </a:pPr>
            <a:r>
              <a:rPr lang="ja-JP" altLang="en-US" sz="3000" dirty="0"/>
              <a:t>⑦移動平均</a:t>
            </a:r>
            <a:r>
              <a:rPr lang="en-US" altLang="ja-JP" sz="3000" dirty="0"/>
              <a:t>(</a:t>
            </a:r>
            <a:r>
              <a:rPr lang="ja-JP" altLang="en-US" sz="3000" dirty="0"/>
              <a:t>前後</a:t>
            </a:r>
            <a:r>
              <a:rPr lang="en-US" altLang="ja-JP" sz="3000" dirty="0"/>
              <a:t>30</a:t>
            </a:r>
            <a:r>
              <a:rPr lang="ja-JP" altLang="en-US" sz="3000" dirty="0"/>
              <a:t>分</a:t>
            </a:r>
            <a:r>
              <a:rPr lang="en-US" altLang="ja-JP" sz="3000" dirty="0"/>
              <a:t>)</a:t>
            </a:r>
            <a:r>
              <a:rPr lang="ja-JP" altLang="en-US" sz="3000" dirty="0"/>
              <a:t>をとり、標準化</a:t>
            </a:r>
            <a:endParaRPr lang="en-US" altLang="ja-JP" sz="3000" dirty="0"/>
          </a:p>
          <a:p>
            <a:pPr marL="0" indent="0">
              <a:buNone/>
            </a:pPr>
            <a:endParaRPr lang="en-US" altLang="ja-JP" sz="4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8</a:t>
            </a:fld>
            <a:endParaRPr lang="en-US" sz="2400" dirty="0"/>
          </a:p>
        </p:txBody>
      </p:sp>
    </p:spTree>
    <p:extLst>
      <p:ext uri="{BB962C8B-B14F-4D97-AF65-F5344CB8AC3E}">
        <p14:creationId xmlns:p14="http://schemas.microsoft.com/office/powerpoint/2010/main" val="14349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準備（コーパス構築）：定期投稿の除外</a:t>
            </a:r>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9</a:t>
            </a:fld>
            <a:endParaRPr lang="en-US" sz="2400" dirty="0"/>
          </a:p>
        </p:txBody>
      </p:sp>
      <p:pic>
        <p:nvPicPr>
          <p:cNvPr id="13" name="図 12">
            <a:extLst>
              <a:ext uri="{FF2B5EF4-FFF2-40B4-BE49-F238E27FC236}">
                <a16:creationId xmlns:a16="http://schemas.microsoft.com/office/drawing/2014/main" id="{14159523-06BB-4775-A8BA-AB01E058052C}"/>
              </a:ext>
            </a:extLst>
          </p:cNvPr>
          <p:cNvPicPr>
            <a:picLocks noChangeAspect="1"/>
          </p:cNvPicPr>
          <p:nvPr/>
        </p:nvPicPr>
        <p:blipFill>
          <a:blip r:embed="rId3"/>
          <a:srcRect/>
          <a:stretch/>
        </p:blipFill>
        <p:spPr>
          <a:xfrm>
            <a:off x="1618785" y="2786342"/>
            <a:ext cx="5779335" cy="3612085"/>
          </a:xfrm>
          <a:prstGeom prst="rect">
            <a:avLst/>
          </a:prstGeom>
        </p:spPr>
      </p:pic>
      <p:sp>
        <p:nvSpPr>
          <p:cNvPr id="8" name="テキスト ボックス 7">
            <a:extLst>
              <a:ext uri="{FF2B5EF4-FFF2-40B4-BE49-F238E27FC236}">
                <a16:creationId xmlns:a16="http://schemas.microsoft.com/office/drawing/2014/main" id="{F6FF1404-D40C-4E98-9E8D-C357BC6631B2}"/>
              </a:ext>
            </a:extLst>
          </p:cNvPr>
          <p:cNvSpPr txBox="1"/>
          <p:nvPr/>
        </p:nvSpPr>
        <p:spPr>
          <a:xfrm>
            <a:off x="838200" y="1782501"/>
            <a:ext cx="8912506" cy="954107"/>
          </a:xfrm>
          <a:prstGeom prst="rect">
            <a:avLst/>
          </a:prstGeom>
          <a:noFill/>
        </p:spPr>
        <p:txBody>
          <a:bodyPr wrap="square" rtlCol="0">
            <a:spAutoFit/>
          </a:bodyPr>
          <a:lstStyle/>
          <a:p>
            <a:r>
              <a:rPr kumimoji="1" lang="ja-JP" altLang="en-US" sz="2800" dirty="0"/>
              <a:t>ツイートソースでクラスタリングを行うことにより、</a:t>
            </a:r>
            <a:endParaRPr kumimoji="1" lang="en-US" altLang="ja-JP" sz="2800" dirty="0"/>
          </a:p>
          <a:p>
            <a:r>
              <a:rPr kumimoji="1" lang="ja-JP" altLang="en-US" sz="2800" dirty="0"/>
              <a:t>１時間毎の周期性が強いツイートを除外した。</a:t>
            </a:r>
            <a:endParaRPr kumimoji="1" lang="en-US" altLang="ja-JP" sz="2800" dirty="0"/>
          </a:p>
        </p:txBody>
      </p:sp>
      <p:pic>
        <p:nvPicPr>
          <p:cNvPr id="9" name="図 8">
            <a:extLst>
              <a:ext uri="{FF2B5EF4-FFF2-40B4-BE49-F238E27FC236}">
                <a16:creationId xmlns:a16="http://schemas.microsoft.com/office/drawing/2014/main" id="{5AB7F2DD-468E-4EFB-AB5B-6405EBFAC48E}"/>
              </a:ext>
            </a:extLst>
          </p:cNvPr>
          <p:cNvPicPr>
            <a:picLocks noChangeAspect="1"/>
          </p:cNvPicPr>
          <p:nvPr/>
        </p:nvPicPr>
        <p:blipFill rotWithShape="1">
          <a:blip r:embed="rId4"/>
          <a:srcRect r="34679"/>
          <a:stretch/>
        </p:blipFill>
        <p:spPr>
          <a:xfrm>
            <a:off x="7544853" y="2796153"/>
            <a:ext cx="2131494" cy="1643634"/>
          </a:xfrm>
          <a:prstGeom prst="rect">
            <a:avLst/>
          </a:prstGeom>
        </p:spPr>
      </p:pic>
      <p:pic>
        <p:nvPicPr>
          <p:cNvPr id="10" name="図 9">
            <a:extLst>
              <a:ext uri="{FF2B5EF4-FFF2-40B4-BE49-F238E27FC236}">
                <a16:creationId xmlns:a16="http://schemas.microsoft.com/office/drawing/2014/main" id="{945DBEB6-CE01-49EE-8B46-5C1FFE0C1ADA}"/>
              </a:ext>
            </a:extLst>
          </p:cNvPr>
          <p:cNvPicPr>
            <a:picLocks noChangeAspect="1"/>
          </p:cNvPicPr>
          <p:nvPr/>
        </p:nvPicPr>
        <p:blipFill rotWithShape="1">
          <a:blip r:embed="rId5"/>
          <a:srcRect r="34679"/>
          <a:stretch/>
        </p:blipFill>
        <p:spPr>
          <a:xfrm>
            <a:off x="7544853" y="4592385"/>
            <a:ext cx="2131494" cy="1643634"/>
          </a:xfrm>
          <a:prstGeom prst="rect">
            <a:avLst/>
          </a:prstGeom>
        </p:spPr>
      </p:pic>
    </p:spTree>
    <p:extLst>
      <p:ext uri="{BB962C8B-B14F-4D97-AF65-F5344CB8AC3E}">
        <p14:creationId xmlns:p14="http://schemas.microsoft.com/office/powerpoint/2010/main" val="39925658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2751</Words>
  <Application>Microsoft Office PowerPoint</Application>
  <PresentationFormat>ワイド画面</PresentationFormat>
  <Paragraphs>303</Paragraphs>
  <Slides>22</Slides>
  <Notes>22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游ゴシック</vt:lpstr>
      <vt:lpstr>游ゴシック Light</vt:lpstr>
      <vt:lpstr>游明朝</vt:lpstr>
      <vt:lpstr>Arial</vt:lpstr>
      <vt:lpstr>Consolas</vt:lpstr>
      <vt:lpstr>Office テーマ</vt:lpstr>
      <vt:lpstr>Twitter利用者の 感情・行動表現の時系列的変動</vt:lpstr>
      <vt:lpstr>目次</vt:lpstr>
      <vt:lpstr>研究背景</vt:lpstr>
      <vt:lpstr>研究目的</vt:lpstr>
      <vt:lpstr>先行研究</vt:lpstr>
      <vt:lpstr>PowerPoint プレゼンテーション</vt:lpstr>
      <vt:lpstr>準備（コーパス構築）：取得データ</vt:lpstr>
      <vt:lpstr>準備（コーパス構築）：手順</vt:lpstr>
      <vt:lpstr>準備（コーパス構築）：定期投稿の除外</vt:lpstr>
      <vt:lpstr>実験１：クラスタリング</vt:lpstr>
      <vt:lpstr>実験１：手順</vt:lpstr>
      <vt:lpstr>実験１：結果　動詞(日単位)</vt:lpstr>
      <vt:lpstr>実験１：結果　動詞(週単位)</vt:lpstr>
      <vt:lpstr>実験１：結果　形容詞(日単位)</vt:lpstr>
      <vt:lpstr>実験１：結果　形容詞(週単位)</vt:lpstr>
      <vt:lpstr>実験１：まとめと考察</vt:lpstr>
      <vt:lpstr>実験２：主成分分析</vt:lpstr>
      <vt:lpstr>実験２：手順</vt:lpstr>
      <vt:lpstr>実験２：主成分得点の高い形容詞(日)</vt:lpstr>
      <vt:lpstr>まとめ</vt:lpstr>
      <vt:lpstr>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Twitter利用者の 感情・行動表現の時系列的変動</dc:title>
  <dc:creator>shuhei05279108@gmail.com</dc:creator>
  <cp:lastModifiedBy>shuhei05279108@gmail.com</cp:lastModifiedBy>
  <cp:revision>22</cp:revision>
  <dcterms:created xsi:type="dcterms:W3CDTF">2021-02-17T08:59:31Z</dcterms:created>
  <dcterms:modified xsi:type="dcterms:W3CDTF">2021-02-18T08:59:47Z</dcterms:modified>
</cp:coreProperties>
</file>