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Lato" panose="020B0604020202020204" charset="0"/>
      <p:regular r:id="rId25"/>
      <p:bold r:id="rId26"/>
      <p:italic r:id="rId27"/>
      <p:boldItalic r:id="rId28"/>
    </p:embeddedFont>
    <p:embeddedFont>
      <p:font typeface="Montserra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BF2BF0-EABD-4E5A-A534-E9AC756DCF80}">
  <a:tblStyle styleId="{CBBF2BF0-EABD-4E5A-A534-E9AC756DCF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7" d="100"/>
          <a:sy n="207" d="100"/>
        </p:scale>
        <p:origin x="4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b6d340e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b6d340e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09f26a8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09f26a8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09f26a8b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09f26a8b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09f26a8bc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09f26a8bc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09f26a8b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09f26a8b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09f26a8b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09f26a8b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09f26a8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09f26a8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09f26a8b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09f26a8b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09f26a8bc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09f26a8bc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09f26a8bc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09f26a8bc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21975ee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21975ee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09f26a8bc_4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09f26a8bc_4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09f26a8b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09f26a8b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09f26a8b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09f26a8b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e3f51924c0fb77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e3f51924c0fb77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e3f51924c0fb77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e3f51924c0fb77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e3f51924c0fb77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e3f51924c0fb77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09f26a8b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09f26a8b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09f26a8b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09f26a8b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09f26a8b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09f26a8b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e3f51924c0fb77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e3f51924c0fb77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uhkla/docker-dem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125" y="527825"/>
            <a:ext cx="3200400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>
            <a:spLocks noGrp="1"/>
          </p:cNvSpPr>
          <p:nvPr>
            <p:ph type="body" idx="4294967295"/>
          </p:nvPr>
        </p:nvSpPr>
        <p:spPr>
          <a:xfrm>
            <a:off x="6147975" y="3892775"/>
            <a:ext cx="3128100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Sokwhan Huh</a:t>
            </a: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/>
              <a:t>May 2nd</a:t>
            </a:r>
            <a:r>
              <a:rPr lang="en" sz="1400"/>
              <a:t>, 2019</a:t>
            </a: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Kunz, Leigh and Associates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Jira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725" y="897800"/>
            <a:ext cx="2534075" cy="390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3475" y="897800"/>
            <a:ext cx="1662764" cy="390477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 txBox="1">
            <a:spLocks noGrp="1"/>
          </p:cNvSpPr>
          <p:nvPr>
            <p:ph type="body" idx="4294967295"/>
          </p:nvPr>
        </p:nvSpPr>
        <p:spPr>
          <a:xfrm>
            <a:off x="125550" y="4790475"/>
            <a:ext cx="88929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Source: https://confluence.atlassian.com/adminjiraserver/installing-jira-applications-on-linux-938846841.html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Jira</a:t>
            </a:r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Or we can just run..</a:t>
            </a:r>
            <a:endParaRPr sz="2400"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docker run -d -p 8080:8080 cptactionhank/atlassian-jira:latest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 made easier</a:t>
            </a: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body" idx="1"/>
          </p:nvPr>
        </p:nvSpPr>
        <p:spPr>
          <a:xfrm>
            <a:off x="1297500" y="12627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Existing PHP 5.1 Application on a server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Need to install PHP 5.4 Application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  <p:sp>
        <p:nvSpPr>
          <p:cNvPr id="211" name="Google Shape;211;p24"/>
          <p:cNvSpPr txBox="1">
            <a:spLocks noGrp="1"/>
          </p:cNvSpPr>
          <p:nvPr>
            <p:ph type="body" idx="4294967295"/>
          </p:nvPr>
        </p:nvSpPr>
        <p:spPr>
          <a:xfrm>
            <a:off x="125550" y="4790475"/>
            <a:ext cx="88929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Source: https://stackoverflow.com/questions/42696856/running-two-php-versions-on-the-same-server</a:t>
            </a:r>
            <a:endParaRPr sz="1000"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850" y="2313975"/>
            <a:ext cx="69723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you could just spawn two separate containers..</a:t>
            </a:r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docker run {your first app with 5.1}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docker run {your second app with 5.4}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made easier</a:t>
            </a:r>
            <a:endParaRPr/>
          </a:p>
        </p:txBody>
      </p:sp>
      <p:sp>
        <p:nvSpPr>
          <p:cNvPr id="224" name="Google Shape;224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Quickly get a local database up and running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Messed up your database? Recreate it!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Need to install million dependencies to compile your code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Run it in docker!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Docker?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nutshell..</a:t>
            </a:r>
            <a:endParaRPr/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638" y="1419700"/>
            <a:ext cx="7366723" cy="25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8"/>
          <p:cNvSpPr txBox="1">
            <a:spLocks noGrp="1"/>
          </p:cNvSpPr>
          <p:nvPr>
            <p:ph type="body" idx="4294967295"/>
          </p:nvPr>
        </p:nvSpPr>
        <p:spPr>
          <a:xfrm>
            <a:off x="125550" y="4790475"/>
            <a:ext cx="88929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Source: https://www.slideshare.net/vincenzoferme/using-docker-containers-to-improve-reproducibility-in-software-and-web-engineering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a Dockerfile</a:t>
            </a:r>
            <a:endParaRPr/>
          </a:p>
        </p:txBody>
      </p:sp>
      <p:sp>
        <p:nvSpPr>
          <p:cNvPr id="242" name="Google Shape;242;p29"/>
          <p:cNvSpPr txBox="1"/>
          <p:nvPr/>
        </p:nvSpPr>
        <p:spPr>
          <a:xfrm>
            <a:off x="3230950" y="2078125"/>
            <a:ext cx="4746300" cy="18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FROM ubuntu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RUN apt-get update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RUN apt-get install -y nginx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COPY index.html /var/www/html/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ENTRYPOINT ["/usr/sbin/nginx","-g","daemon off;"]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9"/>
          <p:cNvSpPr txBox="1">
            <a:spLocks noGrp="1"/>
          </p:cNvSpPr>
          <p:nvPr>
            <p:ph type="body" idx="1"/>
          </p:nvPr>
        </p:nvSpPr>
        <p:spPr>
          <a:xfrm>
            <a:off x="542300" y="2086350"/>
            <a:ext cx="2567100" cy="5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1. Start from a base image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2. Execute commands with RUN</a:t>
            </a:r>
            <a:br>
              <a:rPr lang="en" sz="1200"/>
            </a:b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3. Copy any local files into the image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4. Specify default application to run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Image/Container</a:t>
            </a:r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6196800" cy="25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Build the image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docker build -t myimage:latest 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Images can be versioned (latest vs v1)</a:t>
            </a:r>
            <a:endParaRPr sz="18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Run the container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docker run -d -p 1500:80 --name webserver myimage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Docker commands in general have a lot of optional arguments. Be sure to refer to the documentation often</a:t>
            </a:r>
            <a:br>
              <a:rPr lang="en" sz="1800"/>
            </a:br>
            <a:br>
              <a:rPr lang="en" sz="1800"/>
            </a:br>
            <a:r>
              <a:rPr lang="en" sz="800"/>
              <a:t>https://docs.docker.com/v17.09/engine/reference/commandline/run/</a:t>
            </a:r>
            <a:endParaRPr sz="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useful commands</a:t>
            </a:r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6196800" cy="25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" sz="2400"/>
              <a:t>View containers</a:t>
            </a:r>
            <a:endParaRPr sz="24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docker container ls (Running containers)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docker container ls -a (All existing containers)</a:t>
            </a:r>
            <a:endParaRPr sz="18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View all images</a:t>
            </a:r>
            <a:endParaRPr sz="24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docker image ls</a:t>
            </a:r>
            <a:endParaRPr sz="18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Run bash in a running container</a:t>
            </a:r>
            <a:endParaRPr sz="24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docker exec -t -i your_container_name /bin/bash</a:t>
            </a:r>
            <a:endParaRPr sz="18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2400"/>
            </a:b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527825" y="513650"/>
            <a:ext cx="55557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 picture!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4294967295"/>
          </p:nvPr>
        </p:nvSpPr>
        <p:spPr>
          <a:xfrm>
            <a:off x="527825" y="3186600"/>
            <a:ext cx="7038900" cy="12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https://github.com/shuhkla/docker-demo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networking</a:t>
            </a:r>
            <a:endParaRPr/>
          </a:p>
        </p:txBody>
      </p:sp>
      <p:pic>
        <p:nvPicPr>
          <p:cNvPr id="261" name="Google Shape;2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50" y="1344773"/>
            <a:ext cx="1838400" cy="18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2"/>
          <p:cNvSpPr txBox="1">
            <a:spLocks noGrp="1"/>
          </p:cNvSpPr>
          <p:nvPr>
            <p:ph type="body" idx="4294967295"/>
          </p:nvPr>
        </p:nvSpPr>
        <p:spPr>
          <a:xfrm>
            <a:off x="1648800" y="3279375"/>
            <a:ext cx="15543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DockerHost</a:t>
            </a:r>
            <a:endParaRPr sz="1800"/>
          </a:p>
        </p:txBody>
      </p:sp>
      <p:graphicFrame>
        <p:nvGraphicFramePr>
          <p:cNvPr id="263" name="Google Shape;263;p32"/>
          <p:cNvGraphicFramePr/>
          <p:nvPr/>
        </p:nvGraphicFramePr>
        <p:xfrm>
          <a:off x="5085800" y="152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{CBBF2BF0-EABD-4E5A-A534-E9AC756DCF80}</a:tableStyleId>
              </a:tblPr>
              <a:tblGrid>
                <a:gridCol w="75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Port 80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Container 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4" name="Google Shape;264;p32"/>
          <p:cNvGraphicFramePr/>
          <p:nvPr/>
        </p:nvGraphicFramePr>
        <p:xfrm>
          <a:off x="5085800" y="250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{CBBF2BF0-EABD-4E5A-A534-E9AC756DCF80}</a:tableStyleId>
              </a:tblPr>
              <a:tblGrid>
                <a:gridCol w="75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Port 80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Container 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5" name="Google Shape;265;p32"/>
          <p:cNvCxnSpPr/>
          <p:nvPr/>
        </p:nvCxnSpPr>
        <p:spPr>
          <a:xfrm rot="10800000">
            <a:off x="3433850" y="1706573"/>
            <a:ext cx="1665300" cy="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32"/>
          <p:cNvCxnSpPr/>
          <p:nvPr/>
        </p:nvCxnSpPr>
        <p:spPr>
          <a:xfrm rot="10800000">
            <a:off x="3404400" y="2698150"/>
            <a:ext cx="167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Google Shape;267;p32"/>
          <p:cNvSpPr txBox="1"/>
          <p:nvPr/>
        </p:nvSpPr>
        <p:spPr>
          <a:xfrm>
            <a:off x="3345125" y="1344775"/>
            <a:ext cx="606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1500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3357650" y="2274275"/>
            <a:ext cx="606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8080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32"/>
          <p:cNvSpPr txBox="1">
            <a:spLocks noGrp="1"/>
          </p:cNvSpPr>
          <p:nvPr>
            <p:ph type="body" idx="4294967295"/>
          </p:nvPr>
        </p:nvSpPr>
        <p:spPr>
          <a:xfrm>
            <a:off x="2752575" y="4386125"/>
            <a:ext cx="28932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Default Bridge Networking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Things to look into</a:t>
            </a:r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" sz="2400"/>
              <a:t>docker-compose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Storage Driver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Don’t use AUFS (default)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Use something more modern like overlay2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" sz="2400"/>
              <a:t>Automatic Deployment / Orchestration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Kubernetes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v2tec/watchtower, ouroboros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259025" y="1567550"/>
            <a:ext cx="32562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KUBERNETES</a:t>
            </a:r>
            <a:endParaRPr sz="360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2"/>
          </p:nvPr>
        </p:nvSpPr>
        <p:spPr>
          <a:xfrm>
            <a:off x="6835224" y="3269825"/>
            <a:ext cx="21492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Multi-stage deployment</a:t>
            </a:r>
            <a:endParaRPr sz="1000"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2"/>
          </p:nvPr>
        </p:nvSpPr>
        <p:spPr>
          <a:xfrm>
            <a:off x="6508274" y="2201000"/>
            <a:ext cx="21492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DEV = PROD</a:t>
            </a:r>
            <a:endParaRPr sz="1400"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2"/>
          </p:nvPr>
        </p:nvSpPr>
        <p:spPr>
          <a:xfrm>
            <a:off x="390549" y="3700325"/>
            <a:ext cx="21492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Saving $$$</a:t>
            </a:r>
            <a:endParaRPr sz="2400"/>
          </a:p>
        </p:txBody>
      </p:sp>
      <p:sp>
        <p:nvSpPr>
          <p:cNvPr id="150" name="Google Shape;150;p15"/>
          <p:cNvSpPr txBox="1">
            <a:spLocks noGrp="1"/>
          </p:cNvSpPr>
          <p:nvPr>
            <p:ph type="body" idx="2"/>
          </p:nvPr>
        </p:nvSpPr>
        <p:spPr>
          <a:xfrm>
            <a:off x="4463999" y="2809375"/>
            <a:ext cx="21492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Orchestrators</a:t>
            </a:r>
            <a:endParaRPr sz="1400"/>
          </a:p>
        </p:txBody>
      </p:sp>
      <p:sp>
        <p:nvSpPr>
          <p:cNvPr id="151" name="Google Shape;151;p15"/>
          <p:cNvSpPr txBox="1">
            <a:spLocks noGrp="1"/>
          </p:cNvSpPr>
          <p:nvPr>
            <p:ph type="body" idx="2"/>
          </p:nvPr>
        </p:nvSpPr>
        <p:spPr>
          <a:xfrm>
            <a:off x="3742349" y="1489025"/>
            <a:ext cx="21492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AUFS</a:t>
            </a:r>
            <a:endParaRPr sz="1200"/>
          </a:p>
        </p:txBody>
      </p:sp>
      <p:sp>
        <p:nvSpPr>
          <p:cNvPr id="152" name="Google Shape;152;p15"/>
          <p:cNvSpPr txBox="1">
            <a:spLocks noGrp="1"/>
          </p:cNvSpPr>
          <p:nvPr>
            <p:ph type="body" idx="2"/>
          </p:nvPr>
        </p:nvSpPr>
        <p:spPr>
          <a:xfrm>
            <a:off x="2837224" y="3074338"/>
            <a:ext cx="21492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Swarm</a:t>
            </a:r>
            <a:endParaRPr sz="1800"/>
          </a:p>
        </p:txBody>
      </p:sp>
      <p:sp>
        <p:nvSpPr>
          <p:cNvPr id="153" name="Google Shape;153;p15"/>
          <p:cNvSpPr txBox="1">
            <a:spLocks noGrp="1"/>
          </p:cNvSpPr>
          <p:nvPr>
            <p:ph type="body" idx="2"/>
          </p:nvPr>
        </p:nvSpPr>
        <p:spPr>
          <a:xfrm>
            <a:off x="5859749" y="3783225"/>
            <a:ext cx="21492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Microservices</a:t>
            </a:r>
            <a:endParaRPr sz="2400"/>
          </a:p>
        </p:txBody>
      </p:sp>
      <p:pic>
        <p:nvPicPr>
          <p:cNvPr id="154" name="Google Shape;15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3175" y="4832675"/>
            <a:ext cx="310825" cy="31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5"/>
          <p:cNvSpPr txBox="1">
            <a:spLocks noGrp="1"/>
          </p:cNvSpPr>
          <p:nvPr>
            <p:ph type="body" idx="2"/>
          </p:nvPr>
        </p:nvSpPr>
        <p:spPr>
          <a:xfrm>
            <a:off x="5076599" y="939713"/>
            <a:ext cx="21492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Distributed Cloud Operating System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>
            <a:spLocks noGrp="1"/>
          </p:cNvSpPr>
          <p:nvPr>
            <p:ph type="title"/>
          </p:nvPr>
        </p:nvSpPr>
        <p:spPr>
          <a:xfrm>
            <a:off x="527825" y="513650"/>
            <a:ext cx="55557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small</a:t>
            </a:r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body" idx="4294967295"/>
          </p:nvPr>
        </p:nvSpPr>
        <p:spPr>
          <a:xfrm>
            <a:off x="527825" y="3186600"/>
            <a:ext cx="7038900" cy="12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is it?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Why use it?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to use it?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Docker?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Docker?</a:t>
            </a:r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Platform for performing OS level virtualization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“containerization”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Docker is </a:t>
            </a:r>
            <a:r>
              <a:rPr lang="en" sz="2400" b="1" u="sng"/>
              <a:t>NOT a VM</a:t>
            </a:r>
            <a:endParaRPr sz="2400" b="1" u="sng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chroot / cgroups / kernel namespaces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“Process Isolation”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Engine vs. Traditional VM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7850"/>
            <a:ext cx="8839202" cy="349975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>
            <a:spLocks noGrp="1"/>
          </p:cNvSpPr>
          <p:nvPr>
            <p:ph type="body" idx="4294967295"/>
          </p:nvPr>
        </p:nvSpPr>
        <p:spPr>
          <a:xfrm>
            <a:off x="125550" y="4790475"/>
            <a:ext cx="88929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Source: https://devblogs.nvidia.com/nvidia-docker-gpu-server-application-deployment-made-easy/vm_vs_docker/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Docker?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made easier</a:t>
            </a:r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New web app with cutting edge technology!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Angular, .NET Core, MongoDB, Redis, etc.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do you sell this?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Microsoft Office PowerPoint</Application>
  <PresentationFormat>On-screen Show (16:9)</PresentationFormat>
  <Paragraphs>100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Lato</vt:lpstr>
      <vt:lpstr>Montserrat</vt:lpstr>
      <vt:lpstr>Arial</vt:lpstr>
      <vt:lpstr>Focus</vt:lpstr>
      <vt:lpstr>PowerPoint Presentation</vt:lpstr>
      <vt:lpstr>Take a picture!</vt:lpstr>
      <vt:lpstr>PowerPoint Presentation</vt:lpstr>
      <vt:lpstr>Let’s start small</vt:lpstr>
      <vt:lpstr>What is Docker?</vt:lpstr>
      <vt:lpstr>What is Docker?</vt:lpstr>
      <vt:lpstr>Docker Engine vs. Traditional VM</vt:lpstr>
      <vt:lpstr>Why use Docker?</vt:lpstr>
      <vt:lpstr>Deployment made easier</vt:lpstr>
      <vt:lpstr>Installing Jira</vt:lpstr>
      <vt:lpstr>Installing Jira</vt:lpstr>
      <vt:lpstr>Isolation made easier</vt:lpstr>
      <vt:lpstr>Or you could just spawn two separate containers..</vt:lpstr>
      <vt:lpstr>Development made easier</vt:lpstr>
      <vt:lpstr>How to use Docker?</vt:lpstr>
      <vt:lpstr>In a nutshell..</vt:lpstr>
      <vt:lpstr>Writing a Dockerfile</vt:lpstr>
      <vt:lpstr>Image/Container</vt:lpstr>
      <vt:lpstr>More useful commands</vt:lpstr>
      <vt:lpstr>Docker networking</vt:lpstr>
      <vt:lpstr>Further Things to look into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Sokwhan Huh</cp:lastModifiedBy>
  <cp:revision>1</cp:revision>
  <dcterms:modified xsi:type="dcterms:W3CDTF">2019-05-02T21:24:54Z</dcterms:modified>
</cp:coreProperties>
</file>