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69"/>
  </p:handoutMasterIdLst>
  <p:sldIdLst>
    <p:sldId id="325" r:id="rId4"/>
    <p:sldId id="264" r:id="rId6"/>
    <p:sldId id="476" r:id="rId7"/>
    <p:sldId id="328" r:id="rId8"/>
    <p:sldId id="327" r:id="rId9"/>
    <p:sldId id="477" r:id="rId10"/>
    <p:sldId id="309" r:id="rId11"/>
    <p:sldId id="259" r:id="rId12"/>
    <p:sldId id="351" r:id="rId13"/>
    <p:sldId id="478" r:id="rId14"/>
    <p:sldId id="479" r:id="rId15"/>
    <p:sldId id="426" r:id="rId16"/>
    <p:sldId id="480" r:id="rId17"/>
    <p:sldId id="482" r:id="rId18"/>
    <p:sldId id="483" r:id="rId19"/>
    <p:sldId id="485" r:id="rId20"/>
    <p:sldId id="486" r:id="rId21"/>
    <p:sldId id="487" r:id="rId22"/>
    <p:sldId id="488" r:id="rId23"/>
    <p:sldId id="489" r:id="rId24"/>
    <p:sldId id="484" r:id="rId25"/>
    <p:sldId id="491" r:id="rId26"/>
    <p:sldId id="492" r:id="rId27"/>
    <p:sldId id="493" r:id="rId28"/>
    <p:sldId id="490" r:id="rId29"/>
    <p:sldId id="494" r:id="rId30"/>
    <p:sldId id="496" r:id="rId31"/>
    <p:sldId id="497" r:id="rId32"/>
    <p:sldId id="502" r:id="rId33"/>
    <p:sldId id="503" r:id="rId34"/>
    <p:sldId id="504" r:id="rId35"/>
    <p:sldId id="505" r:id="rId36"/>
    <p:sldId id="506" r:id="rId37"/>
    <p:sldId id="507" r:id="rId38"/>
    <p:sldId id="501" r:id="rId39"/>
    <p:sldId id="508" r:id="rId40"/>
    <p:sldId id="509" r:id="rId41"/>
    <p:sldId id="500" r:id="rId42"/>
    <p:sldId id="499" r:id="rId43"/>
    <p:sldId id="498" r:id="rId44"/>
    <p:sldId id="510" r:id="rId45"/>
    <p:sldId id="515" r:id="rId46"/>
    <p:sldId id="516" r:id="rId47"/>
    <p:sldId id="517" r:id="rId48"/>
    <p:sldId id="518" r:id="rId49"/>
    <p:sldId id="514" r:id="rId50"/>
    <p:sldId id="519" r:id="rId51"/>
    <p:sldId id="520" r:id="rId52"/>
    <p:sldId id="521" r:id="rId53"/>
    <p:sldId id="522" r:id="rId54"/>
    <p:sldId id="523" r:id="rId55"/>
    <p:sldId id="524" r:id="rId56"/>
    <p:sldId id="513" r:id="rId57"/>
    <p:sldId id="512" r:id="rId58"/>
    <p:sldId id="511" r:id="rId59"/>
    <p:sldId id="525" r:id="rId60"/>
    <p:sldId id="527" r:id="rId61"/>
    <p:sldId id="526" r:id="rId62"/>
    <p:sldId id="529" r:id="rId63"/>
    <p:sldId id="530" r:id="rId64"/>
    <p:sldId id="531" r:id="rId65"/>
    <p:sldId id="528" r:id="rId66"/>
    <p:sldId id="338" r:id="rId67"/>
    <p:sldId id="326" r:id="rId68"/>
  </p:sldIdLst>
  <p:sldSz cx="12190095" cy="6859270"/>
  <p:notesSz cx="6858000" cy="9144000"/>
  <p:custDataLst>
    <p:tags r:id="rId7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  <a:srgbClr val="595959"/>
    <a:srgbClr val="1369B2"/>
    <a:srgbClr val="FAFAFA"/>
    <a:srgbClr val="F2F2F2"/>
    <a:srgbClr val="006BBC"/>
    <a:srgbClr val="008DF6"/>
    <a:srgbClr val="005DA2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55672" autoAdjust="0"/>
  </p:normalViewPr>
  <p:slideViewPr>
    <p:cSldViewPr>
      <p:cViewPr varScale="1">
        <p:scale>
          <a:sx n="63" d="100"/>
          <a:sy n="63" d="100"/>
        </p:scale>
        <p:origin x="78" y="1158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4" Type="http://schemas.openxmlformats.org/officeDocument/2006/relationships/tags" Target="tags/tag3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3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sv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062758" y="259879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4</a:t>
            </a:r>
            <a:r>
              <a:rPr lang="zh-CN" altLang="en-US" sz="48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程序</a:t>
            </a:r>
            <a:r>
              <a:rPr lang="zh-CN" altLang="en-US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活动单元</a:t>
            </a:r>
            <a:r>
              <a:rPr lang="en-US" altLang="zh-CN" sz="4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Activity</a:t>
            </a:r>
            <a:endParaRPr lang="zh-CN" altLang="en-US" sz="48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574926" y="3861589"/>
            <a:ext cx="6337955" cy="4303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《Android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移动开发基础案例教程（第</a:t>
            </a:r>
            <a:r>
              <a: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66827" y="837506"/>
            <a:ext cx="95050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与人一样也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是有“生命”的，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从创建到销毁的整个过程就是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的生命周期包含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种状态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种状态好比人类生命过程中经历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阶段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生命周期状态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箭头: 右 1"/>
          <p:cNvSpPr/>
          <p:nvPr/>
        </p:nvSpPr>
        <p:spPr>
          <a:xfrm>
            <a:off x="1083133" y="3920017"/>
            <a:ext cx="10618095" cy="91984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70982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369551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68120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966689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765260" y="4278338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: 形状 5"/>
          <p:cNvSpPr/>
          <p:nvPr/>
        </p:nvSpPr>
        <p:spPr>
          <a:xfrm>
            <a:off x="1665589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: 圆角 6"/>
          <p:cNvSpPr/>
          <p:nvPr/>
        </p:nvSpPr>
        <p:spPr>
          <a:xfrm>
            <a:off x="2199978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9"/>
          <p:cNvSpPr txBox="1"/>
          <p:nvPr/>
        </p:nvSpPr>
        <p:spPr>
          <a:xfrm>
            <a:off x="2408259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启动状态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79344" y="3086641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的启动状态很短暂。当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启动之后便会进入运行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状态。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任意多边形: 形状 19"/>
          <p:cNvSpPr/>
          <p:nvPr/>
        </p:nvSpPr>
        <p:spPr>
          <a:xfrm flipV="1">
            <a:off x="3478677" y="4668410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: 圆角 22"/>
          <p:cNvSpPr/>
          <p:nvPr/>
        </p:nvSpPr>
        <p:spPr>
          <a:xfrm>
            <a:off x="4024942" y="5936676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4233223" y="5920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运行状态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84339" y="5013970"/>
            <a:ext cx="2324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处于屏幕最前端，可与用户进行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交互。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任意多边形: 形状 29"/>
          <p:cNvSpPr/>
          <p:nvPr/>
        </p:nvSpPr>
        <p:spPr>
          <a:xfrm>
            <a:off x="5268016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: 圆角 31"/>
          <p:cNvSpPr/>
          <p:nvPr/>
        </p:nvSpPr>
        <p:spPr>
          <a:xfrm>
            <a:off x="5802405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17"/>
          <p:cNvSpPr txBox="1"/>
          <p:nvPr/>
        </p:nvSpPr>
        <p:spPr>
          <a:xfrm>
            <a:off x="6010686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暂停状态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11551" y="3082670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仍然可见，但无法获取焦点，用户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对它操作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没有响应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任意多边形: 形状 34"/>
          <p:cNvSpPr/>
          <p:nvPr/>
        </p:nvSpPr>
        <p:spPr>
          <a:xfrm>
            <a:off x="8870445" y="2654635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0" name="矩形: 圆角 36"/>
          <p:cNvSpPr/>
          <p:nvPr/>
        </p:nvSpPr>
        <p:spPr>
          <a:xfrm>
            <a:off x="9404834" y="2485354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21"/>
          <p:cNvSpPr txBox="1"/>
          <p:nvPr/>
        </p:nvSpPr>
        <p:spPr>
          <a:xfrm>
            <a:off x="9613115" y="24692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销毁状态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084200" y="3163585"/>
            <a:ext cx="2369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将被清理出内存。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任意多边形: 形状 41"/>
          <p:cNvSpPr/>
          <p:nvPr/>
        </p:nvSpPr>
        <p:spPr>
          <a:xfrm flipV="1">
            <a:off x="7081105" y="4668410"/>
            <a:ext cx="427511" cy="1448789"/>
          </a:xfrm>
          <a:custGeom>
            <a:avLst/>
            <a:gdLst>
              <a:gd name="connsiteX0" fmla="*/ 0 w 427511"/>
              <a:gd name="connsiteY0" fmla="*/ 1448789 h 1448789"/>
              <a:gd name="connsiteX1" fmla="*/ 0 w 427511"/>
              <a:gd name="connsiteY1" fmla="*/ 427511 h 1448789"/>
              <a:gd name="connsiteX2" fmla="*/ 427511 w 427511"/>
              <a:gd name="connsiteY2" fmla="*/ 0 h 144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511" h="1448789">
                <a:moveTo>
                  <a:pt x="0" y="1448789"/>
                </a:moveTo>
                <a:lnTo>
                  <a:pt x="0" y="427511"/>
                </a:lnTo>
                <a:lnTo>
                  <a:pt x="427511" y="0"/>
                </a:lnTo>
              </a:path>
            </a:pathLst>
          </a:custGeom>
          <a:noFill/>
          <a:ln>
            <a:solidFill>
              <a:srgbClr val="004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7" name="矩形: 圆角 44"/>
          <p:cNvSpPr/>
          <p:nvPr/>
        </p:nvSpPr>
        <p:spPr>
          <a:xfrm>
            <a:off x="7627370" y="5936676"/>
            <a:ext cx="1524558" cy="3371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8" name="文本框 25"/>
          <p:cNvSpPr txBox="1"/>
          <p:nvPr/>
        </p:nvSpPr>
        <p:spPr>
          <a:xfrm>
            <a:off x="7835651" y="59205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停止状态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6617" y="4839860"/>
            <a:ext cx="2324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完全不可见，系统内存不足时会销毁该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Activity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909514"/>
            <a:ext cx="950505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包括创建、可见、获取焦点、失去焦点、不可见、重新可见、销毁等环节，针对每个环节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都定义了相关的回调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中的回调方法具体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，通常做一些初始化设置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即将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onResume()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获取焦点时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onPause()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：当前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被其他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覆盖或屏幕锁屏时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onStop()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对用户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onRestart()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从停止状态到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再次启动时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onDestroy()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销毁时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198662" y="837506"/>
            <a:ext cx="950505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为了帮助开发者更好地理解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的生命周期，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Google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公司提供了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生命周期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，如下图所示。</a:t>
            </a:r>
            <a:endParaRPr lang="en-US" altLang="zh-CN" sz="2000" smtClean="0"/>
          </a:p>
        </p:txBody>
      </p:sp>
      <p:pic>
        <p:nvPicPr>
          <p:cNvPr id="2051" name="图片 7" descr="说明: 06122121-9ee211a699584ea8b071e1fce93e5fe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1413570"/>
            <a:ext cx="3960440" cy="52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生命周期方法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1064859" y="1269554"/>
            <a:ext cx="102182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第一次运行程序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的生命周期方法为：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onCreate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</a:t>
            </a:r>
            <a:r>
              <a:rPr lang="en-US" altLang="zh-CN" sz="2000" smtClean="0">
                <a:sym typeface="Wingdings" panose="05000000000000000000"/>
              </a:rPr>
              <a:t>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onStart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onResume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退出程序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的生命周期方法为：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onPause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onStop()</a:t>
            </a:r>
            <a:r>
              <a:rPr lang="en-US" altLang="zh-CN" sz="2000">
                <a:sym typeface="Wingdings" panose="05000000000000000000"/>
              </a:rPr>
              <a:t>  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onDestory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571675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252906" y="3947816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7100902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300" y="975267"/>
            <a:ext cx="944034" cy="9440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81897" y="1112004"/>
            <a:ext cx="2514185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35"/>
          <p:cNvSpPr txBox="1"/>
          <p:nvPr/>
        </p:nvSpPr>
        <p:spPr>
          <a:xfrm>
            <a:off x="2291861" y="1112004"/>
            <a:ext cx="2294256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横竖屏切换时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的生命周期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0684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8413" y="1112004"/>
            <a:ext cx="83127" cy="670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47334" y="1989634"/>
            <a:ext cx="844780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当手机横竖屏切换时，程序会根据AndroidManifest.xml文件中Activity的configChanges属性值的不同而调用相应的生命周期方法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设置configChanges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8480" indent="-273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由竖屏切换为横屏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时，调用的方法依次是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onPause()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onStop()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onDestory()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onCreate()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onStart()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onResume()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configChanges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430" indent="-265430"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打开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程序时同样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onCreate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onStart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onResume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方法，但是当进行横竖屏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切换时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不会再执行其他的生命周期方法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2168267" y="4653930"/>
            <a:ext cx="8005940" cy="967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&lt;activity android:name=".MainActivity" 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android:configChanges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orientation|keyboardHidden"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/&gt;  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5631" y="266933"/>
            <a:ext cx="7100902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18" y="1125538"/>
            <a:ext cx="9088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如果希望某一个界面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一直处于竖屏或者横屏状态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，并且此状态不随手机的晃动而改变，此效果可以通过在清单文件中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screenOrientation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84274" y="2853730"/>
            <a:ext cx="8925328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竖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屏：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android:screenOrientation="portrait"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横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屏：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android:screenOrientation="landscape"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</a:t>
            </a:r>
            <a:r>
              <a:rPr lang="zh-CN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40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关闭</a:t>
            </a:r>
            <a:endParaRPr lang="en-GB" altLang="zh-CN" sz="40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的创建、配置、启动和关闭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3000855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的创建、配置、启动和关闭方式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，能够完成创建、配置、开启和关闭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3162438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内容占位符 2"/>
          <p:cNvSpPr txBox="1"/>
          <p:nvPr/>
        </p:nvSpPr>
        <p:spPr bwMode="auto">
          <a:xfrm>
            <a:off x="1414686" y="1010170"/>
            <a:ext cx="9865096" cy="10842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选中程序的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右击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Empty Activity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】选项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填写</a:t>
            </a:r>
            <a:r>
              <a:rPr lang="en-US" altLang="zh-CN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2000" dirty="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信息，完成创建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3" descr="hu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20" y="2373399"/>
            <a:ext cx="5505854" cy="39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18" y="2094443"/>
            <a:ext cx="4935007" cy="415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5663158" y="3253944"/>
            <a:ext cx="1728191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967554" y="3159221"/>
            <a:ext cx="1955210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7391350" y="3358662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5662621" y="3661982"/>
            <a:ext cx="17287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7391350" y="3783523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圆角矩形 29"/>
          <p:cNvSpPr/>
          <p:nvPr/>
        </p:nvSpPr>
        <p:spPr>
          <a:xfrm>
            <a:off x="7967554" y="3601651"/>
            <a:ext cx="1955210" cy="37266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局名称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2621" y="4244842"/>
            <a:ext cx="17287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7391349" y="4366034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>
          <a:xfrm>
            <a:off x="7967554" y="4174345"/>
            <a:ext cx="1962884" cy="36004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1200490" y="981522"/>
            <a:ext cx="9577064" cy="1224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程序中，创建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类继承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的方式实现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。使用此种方式创建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时，需要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在清单文件的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&lt;application&gt;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标签中配置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Acitivity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050" y="4077866"/>
            <a:ext cx="9746144" cy="58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1724955" y="2133650"/>
            <a:ext cx="8882620" cy="1100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 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android:name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="cn.itcast.activitybasic.SecondActivity" /&gt;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1198662" y="3337510"/>
            <a:ext cx="9577064" cy="7403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不配置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，则运行程序时，程序会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抛出运行时异常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191762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生命周期的方法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，能够解释每个方法的作用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295367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的创建、配置、开启和关闭的方式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建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、配置、开启和关闭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6814" y="3965853"/>
            <a:ext cx="7632848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IntentFilter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的内容，能够归纳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Intent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与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IntentFilter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的用法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48111" y="5013970"/>
            <a:ext cx="7632848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熟悉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的任务栈和四种启动模式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的内容，能够归纳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任务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栈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和四种启动模式的作用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5631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50622" y="1176572"/>
            <a:ext cx="251418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260586" y="1197546"/>
            <a:ext cx="229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在清单文件中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</a:t>
            </a:r>
            <a:endParaRPr lang="en-US" altLang="zh-CN" sz="1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/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940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57138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5405" y="2133650"/>
            <a:ext cx="916331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所在的包与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&lt;manifest&gt;&lt;/manifest&gt;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属性指定的包名一致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属性的值可以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直接设置为“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.Activity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名称”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为例，示例代码如下：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7"/>
          <p:cNvSpPr>
            <a:spLocks noChangeArrowheads="1"/>
          </p:cNvSpPr>
          <p:nvPr/>
        </p:nvSpPr>
        <p:spPr bwMode="auto">
          <a:xfrm>
            <a:off x="2062758" y="3789834"/>
            <a:ext cx="8568952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android:name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.SecondActivity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&lt;/activity&gt;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启动和关闭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Freeform 274"/>
          <p:cNvSpPr/>
          <p:nvPr/>
        </p:nvSpPr>
        <p:spPr bwMode="auto">
          <a:xfrm>
            <a:off x="1704784" y="1269554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Freeform 369"/>
          <p:cNvSpPr/>
          <p:nvPr/>
        </p:nvSpPr>
        <p:spPr bwMode="auto">
          <a:xfrm>
            <a:off x="1705481" y="4077866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046368" y="2133650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" name="直接连接符 5"/>
          <p:cNvCxnSpPr/>
          <p:nvPr/>
        </p:nvCxnSpPr>
        <p:spPr>
          <a:xfrm>
            <a:off x="2047066" y="4942975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12630" y="1551931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b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b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startActivity()</a:t>
            </a:r>
            <a:r>
              <a:rPr lang="zh-CN" altLang="en-US" b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2630" y="4365898"/>
            <a:ext cx="4461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8464" y="2344019"/>
            <a:ext cx="440887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以启动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为例，示例代码如下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7"/>
          <p:cNvSpPr>
            <a:spLocks noChangeArrowheads="1"/>
          </p:cNvSpPr>
          <p:nvPr/>
        </p:nvSpPr>
        <p:spPr bwMode="auto">
          <a:xfrm>
            <a:off x="2059786" y="2854793"/>
            <a:ext cx="6758763" cy="980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 intent = new Intent(MainActivity.this,SecondActivity.class);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startActivity(intent);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9762" y="5229992"/>
            <a:ext cx="620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如果想要关闭当前的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，可以调用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finish()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  Intent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类型的使用方式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，能够灵活使用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的两种类型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IntentFilter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属性的匹配规则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，能够独立配置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IntentFilter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Freeform 274"/>
          <p:cNvSpPr/>
          <p:nvPr/>
        </p:nvSpPr>
        <p:spPr bwMode="auto">
          <a:xfrm>
            <a:off x="3934966" y="3306770"/>
            <a:ext cx="1440000" cy="144000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369"/>
          <p:cNvSpPr/>
          <p:nvPr/>
        </p:nvSpPr>
        <p:spPr bwMode="auto">
          <a:xfrm>
            <a:off x="6276616" y="3250211"/>
            <a:ext cx="1440000" cy="144000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692238" y="3111578"/>
            <a:ext cx="1728192" cy="0"/>
          </a:xfrm>
          <a:prstGeom prst="straightConnector1">
            <a:avLst/>
          </a:prstGeom>
          <a:ln>
            <a:solidFill>
              <a:srgbClr val="009BD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5" idx="1"/>
          </p:cNvCxnSpPr>
          <p:nvPr/>
        </p:nvCxnSpPr>
        <p:spPr>
          <a:xfrm>
            <a:off x="3420430" y="3111578"/>
            <a:ext cx="725419" cy="406075"/>
          </a:xfrm>
          <a:prstGeom prst="line">
            <a:avLst/>
          </a:prstGeom>
          <a:ln>
            <a:solidFill>
              <a:srgbClr val="009B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108782" y="3037635"/>
            <a:ext cx="1728000" cy="0"/>
          </a:xfrm>
          <a:prstGeom prst="line">
            <a:avLst/>
          </a:prstGeom>
          <a:ln>
            <a:solidFill>
              <a:srgbClr val="7BC143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7"/>
          </p:cNvCxnSpPr>
          <p:nvPr/>
        </p:nvCxnSpPr>
        <p:spPr>
          <a:xfrm flipH="1">
            <a:off x="7505733" y="3037635"/>
            <a:ext cx="597518" cy="423459"/>
          </a:xfrm>
          <a:prstGeom prst="line">
            <a:avLst/>
          </a:prstGeom>
          <a:ln>
            <a:solidFill>
              <a:srgbClr val="7B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91672" y="3462379"/>
            <a:ext cx="1971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显式意图可以直接通过名称开启指定的目标组件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32800" y="3366772"/>
            <a:ext cx="3291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意图通过指定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系统根据这些信息进行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分析后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寻找目标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053530"/>
            <a:ext cx="973746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被称为意图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不仅可以指定当前组件要执行的动作，还可以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在不同组件之间进行数据传递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开启目标组件的方式不同，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被分为两种类型，分别为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和隐式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74726" y="1557586"/>
            <a:ext cx="8640960" cy="374441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2278782" y="1968686"/>
            <a:ext cx="763284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指的是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直接指定目标组件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，例如，使用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显式指定要跳转的目标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，示例代码如下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6"/>
          <p:cNvSpPr/>
          <p:nvPr/>
        </p:nvSpPr>
        <p:spPr>
          <a:xfrm>
            <a:off x="2494806" y="1297738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7"/>
          <p:cNvSpPr>
            <a:spLocks noChangeArrowheads="1"/>
          </p:cNvSpPr>
          <p:nvPr/>
        </p:nvSpPr>
        <p:spPr bwMode="auto">
          <a:xfrm>
            <a:off x="2312495" y="3213769"/>
            <a:ext cx="7599135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 = new Intent(this, SecondActivity.class);          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startActivity(intent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5694" y="3285778"/>
            <a:ext cx="2276458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87223" y="3246059"/>
            <a:ext cx="1844487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要启动的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8222152" y="3465359"/>
            <a:ext cx="565071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2494806" y="3717825"/>
            <a:ext cx="2276458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98091" y="4505384"/>
            <a:ext cx="155366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574926" y="4077512"/>
            <a:ext cx="0" cy="43240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5447134" y="3285778"/>
            <a:ext cx="498560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88839" y="3918805"/>
            <a:ext cx="141514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696414" y="3636935"/>
            <a:ext cx="0" cy="288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原创设计师QQ598969553          _3"/>
          <p:cNvSpPr/>
          <p:nvPr/>
        </p:nvSpPr>
        <p:spPr>
          <a:xfrm>
            <a:off x="1774726" y="1557586"/>
            <a:ext cx="8640960" cy="374441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2278782" y="1968686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隐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式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不会明确指出需要激活的目标组件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，它被广泛地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应用在不同应用程序之间传递消息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系统会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匹配属性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，这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个属性的具体介绍如下：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对象要完成的动作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对象中传递的数据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717550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：表示为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添加的额外信息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原创设计师QQ598969553          _6"/>
          <p:cNvSpPr/>
          <p:nvPr/>
        </p:nvSpPr>
        <p:spPr>
          <a:xfrm>
            <a:off x="2494806" y="1297738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1890984" y="2925738"/>
            <a:ext cx="9073008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&lt;activity android:name=".SecondActivity"&gt;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 android:name="cn.itcast.START_ACTIVITY"/&gt;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 android:name="android.intent.category.DEFAULT"/&gt;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&lt;/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&lt;/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0984" y="1845618"/>
            <a:ext cx="902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在清单文件中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cn.itcast.START_ACTIVITY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的代码如下所示：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0830" y="3790711"/>
            <a:ext cx="5400600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0990" y="4590104"/>
            <a:ext cx="3430756" cy="63989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动作，当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与该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时启动该组件。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411130" y="4150398"/>
            <a:ext cx="0" cy="43240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原创设计师QQ598969553          _3"/>
          <p:cNvSpPr/>
          <p:nvPr/>
        </p:nvSpPr>
        <p:spPr>
          <a:xfrm>
            <a:off x="1359714" y="1313378"/>
            <a:ext cx="9920068" cy="449268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079794" y="1053530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Intent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2278782" y="2891950"/>
            <a:ext cx="7862338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 intent = new Intent();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intent.setAction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("cn.itcast.START_ACTIVITY");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startActivity(intent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06774" y="2061642"/>
            <a:ext cx="8064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的示例代码如下：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22798" y="3396883"/>
            <a:ext cx="5184576" cy="359163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12522" y="4512046"/>
            <a:ext cx="3430756" cy="63989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设置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动作，当与清单文件中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相匹配时启动目标组件。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015086" y="3756046"/>
            <a:ext cx="0" cy="75600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原创设计师QQ598969553          _3"/>
          <p:cNvSpPr/>
          <p:nvPr/>
        </p:nvSpPr>
        <p:spPr>
          <a:xfrm>
            <a:off x="1630710" y="1529402"/>
            <a:ext cx="8856984" cy="398862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6"/>
          <p:cNvSpPr/>
          <p:nvPr/>
        </p:nvSpPr>
        <p:spPr>
          <a:xfrm>
            <a:off x="2278782" y="1269555"/>
            <a:ext cx="165618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意图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2555875" y="5193665"/>
            <a:ext cx="7931785" cy="1580515"/>
          </a:xfrm>
          <a:prstGeom prst="wedgeRoundRectCallout">
            <a:avLst>
              <a:gd name="adj1" fmla="val 16647"/>
              <a:gd name="adj2" fmla="val -71414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altLang="en-US" sz="18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在使用隐式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Intent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Activity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时，系统会默认为该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Intent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category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的属性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的值为“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android.intent.category.DEFAULT”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，所以将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SecondActivity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&lt;category/&gt;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标签中，属性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android:name</a:t>
            </a:r>
            <a:r>
              <a:rPr lang="zh-CN" alt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的值设置为“</a:t>
            </a:r>
            <a:r>
              <a:rPr lang="en-US" altLang="zh-CN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android.intent.category.DEFAULT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58702" y="981522"/>
            <a:ext cx="9289032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当发送一个隐式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系统会将它与程序中的每一个组件的过滤器进行匹配，匹配属性有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，需要这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个属性都匹配成功才能唤起相应的组件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用来指定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对象的动作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只要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携带的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与其中一个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&lt;intent-filter&gt;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标签中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的声明相同，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属性就匹配成功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630710" y="2648017"/>
            <a:ext cx="9073008" cy="2086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 android:name="android.intent.action.EDIT"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 android:name="android.intent.action.VIEW"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206773" y="5458172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：在清单文件中为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&lt;intent-filter&gt;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标签时，必须添加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属性，否则隐式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无法开启该</a:t>
            </a:r>
            <a:r>
              <a:rPr lang="en-US" altLang="zh-CN" sz="1600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6814" y="2211846"/>
            <a:ext cx="7632848" cy="688075"/>
            <a:chOff x="978872" y="1800500"/>
            <a:chExt cx="5509329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509329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之间的跳转方式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，能够独立实现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之间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endPara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转功能</a:t>
              </a:r>
              <a:endParaRPr lang="en-GB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6814" y="3247891"/>
            <a:ext cx="7632848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Fragment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，能够完成在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中添加</a:t>
              </a:r>
              <a:r>
                <a:rPr lang="en-US" altLang="zh-CN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Fragment</a:t>
              </a:r>
              <a:endParaRPr lang="en-GB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58702" y="1193185"/>
            <a:ext cx="9289032" cy="41088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属性用来指定数据的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URI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或者数据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MIME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，它的值通常与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属性有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携带的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数据只要与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中的任意一个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声明相同，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属性就匹配成功。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581782" y="2633345"/>
            <a:ext cx="907300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android:mimeType="video/mpeg" android:scheme="http......"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android:mimeType="audio/mpeg" android:scheme="http......"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IntentFilter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4"/>
          <p:cNvSpPr/>
          <p:nvPr/>
        </p:nvSpPr>
        <p:spPr>
          <a:xfrm>
            <a:off x="1541286" y="1053530"/>
            <a:ext cx="9289032" cy="44781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规则</a:t>
            </a:r>
            <a:endParaRPr lang="en-US" altLang="zh-CN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属性用于为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action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添加额外信息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可以不声明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属性，也可以声明多个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具体示例代码如下：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可以不声明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属性，也可以声明多个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属性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式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中声明的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必须全部能够与某一个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IntentFilter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category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匹配才算匹配成功。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564366" y="2493690"/>
            <a:ext cx="907300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 android:name="android.intent.category.DEFAULT"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 android:name="android.intent.category.BROWSABLE" /&gt;</a:t>
            </a:r>
            <a:endParaRPr lang="en-US" altLang="zh-CN" sz="16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&lt;/intent-filter&gt;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987211" y="5446018"/>
            <a:ext cx="8004539" cy="1162937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中罗列的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属性数量必须大于或者等于隐式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携带的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属性数量时，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属性才能匹配成功。如果一个隐式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没有设置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属性，那么他可以通过任何一个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IntentFilter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（过滤器）的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category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8543479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</a:t>
            </a:r>
            <a:r>
              <a:rPr lang="zh-CN" altLang="en-US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Activity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之间的跳转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之间的数据传递方式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类传递数据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数据回传方式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，能够完成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之间的数据回传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6694" y="1291620"/>
            <a:ext cx="97374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可以在界面跳转时传递数据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传递数据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74"/>
          <p:cNvSpPr/>
          <p:nvPr/>
        </p:nvSpPr>
        <p:spPr bwMode="auto">
          <a:xfrm>
            <a:off x="2279048" y="2558701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Freeform 369"/>
          <p:cNvSpPr/>
          <p:nvPr/>
        </p:nvSpPr>
        <p:spPr bwMode="auto">
          <a:xfrm>
            <a:off x="2279745" y="4197920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620632" y="3422797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直接连接符 19"/>
          <p:cNvCxnSpPr/>
          <p:nvPr/>
        </p:nvCxnSpPr>
        <p:spPr>
          <a:xfrm>
            <a:off x="2621330" y="5063029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86894" y="2841078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Intent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putExtra()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方法传递数据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86895" y="44859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类传递数据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188662"/>
            <a:ext cx="9289032" cy="533747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4"/>
          <p:cNvSpPr/>
          <p:nvPr/>
        </p:nvSpPr>
        <p:spPr>
          <a:xfrm>
            <a:off x="2167843" y="1485578"/>
            <a:ext cx="8103827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之间需要传递不同类型的数据，所以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系统提供了</a:t>
            </a:r>
            <a:r>
              <a:rPr lang="zh-CN" altLang="en-US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多个重载的</a:t>
            </a:r>
            <a:r>
              <a:rPr lang="en-US" altLang="zh-CN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928815"/>
            <a:ext cx="471652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1947243"/>
            <a:ext cx="4367014" cy="450060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5447134" y="2709714"/>
            <a:ext cx="303285" cy="17958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64610" y="3091777"/>
            <a:ext cx="1268331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数据名称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598776" y="2889295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矩形 20"/>
          <p:cNvSpPr/>
          <p:nvPr/>
        </p:nvSpPr>
        <p:spPr>
          <a:xfrm>
            <a:off x="6158983" y="2709713"/>
            <a:ext cx="303285" cy="17958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71271" y="2600392"/>
            <a:ext cx="1080120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6097" y="2799503"/>
            <a:ext cx="205173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188663"/>
            <a:ext cx="9289032" cy="504944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928815"/>
            <a:ext cx="4716524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Intent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putExtra()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1918742" y="1557586"/>
            <a:ext cx="842493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intent = new Intent();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intent.setClass(MainActivity.this,SecondActivity.class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("studentName","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王晓明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("englishScore",98);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("isPassed",true);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startActivity(intent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9127" y="2421682"/>
            <a:ext cx="4220095" cy="100811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641265" y="2573988"/>
            <a:ext cx="2406269" cy="70349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中将数据传递给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245267" y="2925737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882738" y="4086250"/>
            <a:ext cx="8424936" cy="1719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 intent = getIntent();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String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 = intent.getStringExtra("studentName");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englishScore = intent.getIntExtra("englishScore",0);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boolean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isPassed = intent.getBooleanExtra("isPassed",true);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0750" y="4509914"/>
            <a:ext cx="5991195" cy="1152128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377945" y="4734230"/>
            <a:ext cx="2541797" cy="70349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中获取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传递来的数据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981945" y="508597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14" grpId="0" animBg="1"/>
      <p:bldP spid="16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50690" y="1332679"/>
            <a:ext cx="9289032" cy="418534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原创设计师QQ598969553          _6"/>
          <p:cNvSpPr/>
          <p:nvPr/>
        </p:nvSpPr>
        <p:spPr>
          <a:xfrm>
            <a:off x="2170770" y="1072831"/>
            <a:ext cx="3060340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Bundle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类传递数据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之间的数据传递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7"/>
          <p:cNvSpPr>
            <a:spLocks noChangeArrowheads="1"/>
          </p:cNvSpPr>
          <p:nvPr/>
        </p:nvSpPr>
        <p:spPr bwMode="auto">
          <a:xfrm>
            <a:off x="1918742" y="1701602"/>
            <a:ext cx="8424936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 intent = new Intent();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intent.setClass(this,SecondActivity.class);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Bundle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bundle = new Bundle();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bundle.putString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("account", "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王小明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intent.putExtras(bundle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        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startActivity(intent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6908" y="2883706"/>
            <a:ext cx="3747266" cy="379321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40174" y="2827287"/>
            <a:ext cx="3311416" cy="49215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将用户名数据封装到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5844174" y="307336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882738" y="4230266"/>
            <a:ext cx="8424936" cy="9997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Bundle bundle = getIntent().getExtras();      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String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account = bundle.getString("account"); 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0751" y="4645640"/>
            <a:ext cx="4608512" cy="36833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95262" y="4561849"/>
            <a:ext cx="3204399" cy="53591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通过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对象获取用户名信息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599263" y="4829805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2" grpId="0" animBg="1"/>
      <p:bldP spid="14" grpId="0" animBg="1"/>
      <p:bldP spid="16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itcast\Desktop\图片2_副本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485" y="1845618"/>
            <a:ext cx="203186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itcast\Desktop\图片1_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68" y="1845618"/>
            <a:ext cx="202576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71" y="1845618"/>
            <a:ext cx="202486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206773" y="2709714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29965" y="2509970"/>
            <a:ext cx="2471450" cy="7688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点击“所在位置”跳转新的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进行选择</a:t>
            </a:r>
            <a:endParaRPr lang="en-US" altLang="zh-CN" sz="18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5770" y="4285491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200634" y="4470157"/>
            <a:ext cx="864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8"/>
          <p:cNvSpPr/>
          <p:nvPr/>
        </p:nvSpPr>
        <p:spPr>
          <a:xfrm>
            <a:off x="8055148" y="4112612"/>
            <a:ext cx="2211015" cy="71508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800" b="1" dirty="0">
                <a:solidFill>
                  <a:schemeClr val="bg1"/>
                </a:solidFill>
                <a:ea typeface="宋体" panose="02010600030101010101" pitchFamily="2" charset="-122"/>
              </a:rPr>
              <a:t>将所选位置信息回传给上个</a:t>
            </a: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8135" y="2709714"/>
            <a:ext cx="2024863" cy="36933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231636" y="2894380"/>
            <a:ext cx="698329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9" grpId="0" animBg="1"/>
      <p:bldP spid="9" grpId="1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2718" y="1053530"/>
            <a:ext cx="9289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之间进行数据回传时包含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个方法，分别是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startActivityForResult()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setResult()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法和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onActivityResult()</a:t>
            </a:r>
            <a:r>
              <a:rPr lang="zh-CN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startActivityForResult()</a:t>
            </a:r>
            <a:r>
              <a:rPr lang="zh-CN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，当开启的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销毁时，会从销毁的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中返回数据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17"/>
          <p:cNvSpPr>
            <a:spLocks noChangeArrowheads="1"/>
          </p:cNvSpPr>
          <p:nvPr/>
        </p:nvSpPr>
        <p:spPr bwMode="auto">
          <a:xfrm>
            <a:off x="1918742" y="3173596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startActivityForResult(Intent 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int requestCode)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71070" y="3288928"/>
            <a:ext cx="68400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578904" y="3757129"/>
            <a:ext cx="1268331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意图对象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5213070" y="3540928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5902124" y="3315328"/>
            <a:ext cx="1273201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07374" y="3172078"/>
            <a:ext cx="1908474" cy="59456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表示请求码，用于标识请求的来源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7175325" y="3441328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1728468" y="4177004"/>
            <a:ext cx="928903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setResult()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用于携带数据进行回传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，该方法的语法格式如下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17"/>
          <p:cNvSpPr>
            <a:spLocks noChangeArrowheads="1"/>
          </p:cNvSpPr>
          <p:nvPr/>
        </p:nvSpPr>
        <p:spPr bwMode="auto">
          <a:xfrm>
            <a:off x="1754218" y="5257124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setResult(int resultCode, Intent intent)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14886" y="5381056"/>
            <a:ext cx="1080120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483757" y="5846380"/>
            <a:ext cx="2542378" cy="60775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表示返回码，用于标识返回的数据来自哪一个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739690" y="5630179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Summary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中的四大组件分别是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BroadcastReceiver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是一个负责与用户交互的组件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应用中都会用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来显示界面以及处理界面上一些控件的事件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。本章将针对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组件进行详细讲解，其他组件的介绍会在后续章节中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讲解。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59912" y="3571675"/>
            <a:ext cx="4551518" cy="27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52906" y="3947816"/>
            <a:ext cx="3210452" cy="1800200"/>
          </a:xfrm>
          <a:prstGeom prst="rect">
            <a:avLst/>
          </a:prstGeom>
          <a:blipFill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2718" y="1174894"/>
            <a:ext cx="84506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用于接收回传的数据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，该方法的语法格式如下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会根据传递的参数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requestCode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resultCode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来识别数据的来源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28468" y="2399030"/>
            <a:ext cx="8424936" cy="499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onActivityResult(int requestCode, int resultCode, Intent data)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2958" y="2522962"/>
            <a:ext cx="1296144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06974" y="3008260"/>
            <a:ext cx="1008112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4490342" y="2774960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5519142" y="2522962"/>
            <a:ext cx="1152128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63158" y="3008260"/>
            <a:ext cx="980299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6153308" y="2774961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7319342" y="2522962"/>
            <a:ext cx="576064" cy="252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1220" y="3008260"/>
            <a:ext cx="1052307" cy="398882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回传数据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7607374" y="2774962"/>
            <a:ext cx="0" cy="21620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之间的数据回传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560246" y="1004037"/>
            <a:ext cx="842493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Intent intent = new Intent(MainActivity.this,SecondActivity.class);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startActivityForResult(intent,1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1560246" y="1989634"/>
            <a:ext cx="8424936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Intent intent = new Intent();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intent.putExtra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("data","Hello MainActivity");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setResult(2,intent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finish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7"/>
          <p:cNvSpPr>
            <a:spLocks noChangeArrowheads="1"/>
          </p:cNvSpPr>
          <p:nvPr/>
        </p:nvSpPr>
        <p:spPr bwMode="auto">
          <a:xfrm>
            <a:off x="1560246" y="3717826"/>
            <a:ext cx="842493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@Override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 void onActivityResult(int requestCode, int resultCode, Intent data)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super.onActivityResult(requestCode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resultCode, data);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if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(requestCode == 1&amp;&amp;resultCode == 2){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 acquiredData= data.getStringExtra("data");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Toast.makeText(MainActivity.this,acquiredData,Toast.LENGTH_SHORT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).show();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02719" y="1436085"/>
            <a:ext cx="313018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64947" y="1394299"/>
            <a:ext cx="2054395" cy="4513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开启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832898" y="1616085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1702718" y="2784353"/>
            <a:ext cx="1978051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12818" y="2742567"/>
            <a:ext cx="3278532" cy="451319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中添加返回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680769" y="2964353"/>
            <a:ext cx="432049" cy="0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>
          <a:xfrm>
            <a:off x="3123792" y="4149874"/>
            <a:ext cx="5995750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40809" y="4797946"/>
            <a:ext cx="4070619" cy="936104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被销毁之后在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MainActivity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中回调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onActivityResult()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方法，接收回传的数据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076119" y="4509874"/>
            <a:ext cx="0" cy="28807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92228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本节我们将通过一个小猴子摘桃的案例来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之间是如何进行数据回传的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，本案例的界面效果如下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80009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83114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789875"/>
            <a:ext cx="207414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搭建首页界面布局：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0750" y="4034786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搭建桃园界面布局：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22297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直接连接符 13"/>
          <p:cNvCxnSpPr/>
          <p:nvPr/>
        </p:nvCxnSpPr>
        <p:spPr>
          <a:xfrm>
            <a:off x="1953223" y="4425522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078982" y="1701602"/>
            <a:ext cx="3753231" cy="148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PickPeach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 rot="574600">
            <a:off x="1488782" y="403260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530157" y="40636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49" y="4955595"/>
            <a:ext cx="273630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实现小猴子摘桃的功能：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394427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88782" y="5053100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508415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小猴子摘桃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66250" y="4623447"/>
            <a:ext cx="3265963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实现首页界面的显示效果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实现桃园界面的摘桃效果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86" y="1550649"/>
            <a:ext cx="2979131" cy="467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4087680" y="3285778"/>
            <a:ext cx="376954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创建桃园界面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/>
      <p:bldP spid="27" grpId="0"/>
      <p:bldP spid="28" grpId="0" animBg="1"/>
      <p:bldP spid="29" grpId="0"/>
      <p:bldP spid="21" grpId="0"/>
      <p:bldP spid="31" grpId="0" animBg="1"/>
      <p:bldP spid="32" grpId="0"/>
      <p:bldP spid="38" grpId="0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650823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栈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启动模式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任务栈和启动模式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481936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中的任务栈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在任务栈中的存放情况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45691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474036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的启动模式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，能够解释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种启动模式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37791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	Android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中的任务栈 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734" y="1033084"/>
            <a:ext cx="68957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任务栈：一种用来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实例的容器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特点：“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先进后出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” 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压栈和出栈</a:t>
            </a:r>
            <a:endParaRPr lang="zh-CN" altLang="en-US" sz="20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06578" y="362173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06578" y="364605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941688" y="418680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939778" y="4186806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2666" y="3646050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939778" y="514154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上弧形箭头 20"/>
          <p:cNvSpPr/>
          <p:nvPr/>
        </p:nvSpPr>
        <p:spPr>
          <a:xfrm>
            <a:off x="4001978" y="2997746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939778" y="4665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上弧形箭头 24"/>
          <p:cNvSpPr/>
          <p:nvPr/>
        </p:nvSpPr>
        <p:spPr>
          <a:xfrm>
            <a:off x="4001978" y="2997746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7525618" y="362174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上弧形箭头 26"/>
          <p:cNvSpPr/>
          <p:nvPr/>
        </p:nvSpPr>
        <p:spPr>
          <a:xfrm>
            <a:off x="6684218" y="3010173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3881268" y="3127535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6586485" y="3143320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1" grpId="0" animBg="1"/>
      <p:bldP spid="21" grpId="1" animBg="1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28" grpId="1"/>
      <p:bldP spid="28" grpId="2"/>
      <p:bldP spid="28" grpId="3"/>
      <p:bldP spid="29" grpId="0"/>
      <p:bldP spid="2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启动模式有四种，分别是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模式是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默认启动方式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就会在栈顶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个新的实例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40395" y="40210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6483" y="4045602"/>
            <a:ext cx="2160000" cy="208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36483" y="4045602"/>
            <a:ext cx="2160000" cy="208800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75505" y="554110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40395" y="40210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5135795" y="3409725"/>
            <a:ext cx="1280160" cy="487680"/>
          </a:xfrm>
          <a:prstGeom prst="curved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075505" y="506529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>
            <a:off x="5135795" y="3409725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075505" y="458635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5015086" y="3474619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/>
      <p:bldP spid="13" grpId="1"/>
      <p:bldP spid="13" grpId="2"/>
      <p:bldP spid="13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singleTop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判断要启动的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实例是否位于栈顶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位于栈顶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则直接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否则创建新的实例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16159" y="331681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51708" y="3117949"/>
            <a:ext cx="2629739" cy="112371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不在栈顶，需要创建新的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90159" y="3742466"/>
            <a:ext cx="1881956" cy="374571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90159" y="3156841"/>
            <a:ext cx="1881956" cy="13280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位于栈顶，直接复用，不需要创建新的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7273" y="3160375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06295" y="496067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1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006295" y="4484864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06295" y="4005930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3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006295" y="3517137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Activity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 2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" name="上弧形箭头 22"/>
          <p:cNvSpPr/>
          <p:nvPr/>
        </p:nvSpPr>
        <p:spPr>
          <a:xfrm flipH="1">
            <a:off x="6504985" y="2463538"/>
            <a:ext cx="127000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内容占位符 2"/>
          <p:cNvSpPr txBox="1"/>
          <p:nvPr/>
        </p:nvSpPr>
        <p:spPr bwMode="auto">
          <a:xfrm>
            <a:off x="6438612" y="2593327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singleTask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模式下每次启动该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时，系统首先会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检查栈中是否存在当前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存在则直接使用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把当前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之上的所有实例全部出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965953" y="394231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65953" y="3934214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965953" y="3454638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65953" y="3461367"/>
            <a:ext cx="1881956" cy="40862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549817" y="3450259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428468" y="2962807"/>
            <a:ext cx="2095725" cy="1634490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任务栈中有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，则直接使用，并将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2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之上的所有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移除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26931" y="3121131"/>
            <a:ext cx="2160000" cy="2303984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965953" y="4897061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65953" y="4421253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上弧形箭头 33"/>
          <p:cNvSpPr/>
          <p:nvPr/>
        </p:nvSpPr>
        <p:spPr>
          <a:xfrm>
            <a:off x="6715315" y="2545067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629817" y="3265147"/>
            <a:ext cx="1777757" cy="715089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3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4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内容占位符 2"/>
          <p:cNvSpPr txBox="1"/>
          <p:nvPr/>
        </p:nvSpPr>
        <p:spPr bwMode="auto">
          <a:xfrm>
            <a:off x="6569398" y="2609961"/>
            <a:ext cx="1060419" cy="357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	Activity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的启动模式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742" y="90951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000" smtClean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singleInstance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启动一个新的任务栈来管理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，无论从哪个任务栈中启动该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该实例在整个系统中只有一个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5506" y="3191121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34528" y="51175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1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434528" y="4580316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2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9734" y="3191121"/>
            <a:ext cx="1976622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28466" y="3191121"/>
            <a:ext cx="2160000" cy="2448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t" anchorCtr="0">
            <a:noAutofit/>
          </a:bodyPr>
          <a:lstStyle/>
          <a:p>
            <a:pPr algn="ctr"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749734" y="3599744"/>
            <a:ext cx="1976622" cy="2039377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创建新任务栈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用于管理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Activity3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6204868" y="2559447"/>
            <a:ext cx="1280160" cy="487680"/>
          </a:xfrm>
          <a:prstGeom prst="curvedDownArrow">
            <a:avLst/>
          </a:prstGeom>
          <a:ln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7067488" y="5117542"/>
            <a:ext cx="1881956" cy="408623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3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055708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9761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90668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033529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生命周期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9592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创建、配置、启动和关闭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885031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Intent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IntentFilter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59962" y="4891607"/>
            <a:ext cx="1192190" cy="614525"/>
            <a:chOff x="2215144" y="3084852"/>
            <a:chExt cx="1244730" cy="844793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65514" y="4869954"/>
            <a:ext cx="5142331" cy="613062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Activity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之间的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跳转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19417" y="3014256"/>
            <a:ext cx="6508237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 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243207" y="2781722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的简介和生命周期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，能够解释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的定义和生命周期中的方法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06962" y="294330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235307" y="3775321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99062" y="3936904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243207" y="4728244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，能够独立完成在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806962" y="4889827"/>
            <a:ext cx="405130" cy="405130"/>
            <a:chOff x="8881" y="4685"/>
            <a:chExt cx="638" cy="638"/>
          </a:xfrm>
        </p:grpSpPr>
        <p:sp>
          <p:nvSpPr>
            <p:cNvPr id="19" name="椭圆 18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6734" y="1033084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（碎片）是一种嵌入在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，它可以用来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中的一部分布局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68" y="2133649"/>
            <a:ext cx="2337882" cy="3547973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图片 19" descr="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5" y="2142892"/>
            <a:ext cx="2341035" cy="3549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 bwMode="auto">
          <a:xfrm>
            <a:off x="3782229" y="5822527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Fragment_1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103318" y="5823944"/>
            <a:ext cx="1279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D6EC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Fragment_2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D6EC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0160" y="1413570"/>
            <a:ext cx="89340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不能独立存在，必须嵌入到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中使用，所以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生命周期直接受所在的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被暂停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时，其中的所有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被销毁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时，所有在该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也被销毁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处于运行状态时，可以单独地对每一个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进行操作，如添加或删除，当添加时，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处于启动状态。当删除时，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处于销毁状态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422798" y="964853"/>
            <a:ext cx="3476625" cy="5743575"/>
            <a:chOff x="250824" y="1045010"/>
            <a:chExt cx="3475194" cy="5743822"/>
          </a:xfrm>
        </p:grpSpPr>
        <p:sp>
          <p:nvSpPr>
            <p:cNvPr id="3" name="TextBox 5"/>
            <p:cNvSpPr txBox="1">
              <a:spLocks noChangeArrowheads="1"/>
            </p:cNvSpPr>
            <p:nvPr/>
          </p:nvSpPr>
          <p:spPr bwMode="auto">
            <a:xfrm>
              <a:off x="550486" y="1045010"/>
              <a:ext cx="9220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Activity State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 flipV="1">
              <a:off x="250824" y="1249807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TextBox 8"/>
            <p:cNvSpPr txBox="1">
              <a:spLocks noChangeArrowheads="1"/>
            </p:cNvSpPr>
            <p:nvPr/>
          </p:nvSpPr>
          <p:spPr bwMode="auto">
            <a:xfrm>
              <a:off x="656990" y="2085011"/>
              <a:ext cx="63831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Created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V="1">
              <a:off x="250824" y="3250143"/>
              <a:ext cx="34624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674955" y="3402159"/>
              <a:ext cx="595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Started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2345142" y="1048114"/>
              <a:ext cx="1321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Fragment Callbacks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345461" y="129584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onAttach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345461" y="1814981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345461" y="234046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onCreateView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343875" y="2865951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onActivityCreated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 flipV="1">
              <a:off x="263519" y="3772452"/>
              <a:ext cx="3449804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圆角矩形 13"/>
            <p:cNvSpPr/>
            <p:nvPr/>
          </p:nvSpPr>
          <p:spPr>
            <a:xfrm>
              <a:off x="2345461" y="3389849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onStart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345461" y="3901046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onResume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602008" y="3914682"/>
              <a:ext cx="7312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Resumed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 flipV="1">
              <a:off x="250824" y="4285237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659716" y="4431648"/>
              <a:ext cx="61587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Paused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345461" y="441859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onPaused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263519" y="4802785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646694" y="4967793"/>
              <a:ext cx="65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Stopped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345461" y="4945666"/>
              <a:ext cx="1320256" cy="271474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onStop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 flipV="1">
              <a:off x="257171" y="5345733"/>
              <a:ext cx="3462499" cy="0"/>
            </a:xfrm>
            <a:prstGeom prst="line">
              <a:avLst/>
            </a:prstGeom>
            <a:noFill/>
            <a:ln w="12700" cap="rnd" cmpd="sng" algn="ctr">
              <a:solidFill>
                <a:sysClr val="window" lastClr="FFFFFF">
                  <a:lumMod val="75000"/>
                </a:sys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589193" y="5998662"/>
              <a:ext cx="7665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Destroyed</a:t>
              </a: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348635" y="5480676"/>
              <a:ext cx="1320256" cy="271475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onDestriyView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2351809" y="5998223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onDesttroy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342288" y="6515770"/>
              <a:ext cx="1320256" cy="273062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</p:spPr>
          <p:txBody>
            <a:bodyPr anchor="ctr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onDetach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()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3002416" y="1580021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005590" y="2111856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3004003" y="2632578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002416" y="3154889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3002416" y="366767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3004003" y="4191570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3005590" y="4709118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3007177" y="5250479"/>
              <a:ext cx="3174" cy="22067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3010351" y="5763263"/>
              <a:ext cx="3174" cy="2206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999242" y="6277635"/>
              <a:ext cx="3174" cy="21908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矩形 37"/>
          <p:cNvSpPr/>
          <p:nvPr/>
        </p:nvSpPr>
        <p:spPr bwMode="auto">
          <a:xfrm>
            <a:off x="4456386" y="1166606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6653486" y="983547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459561" y="2214356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656661" y="2184530"/>
            <a:ext cx="296693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加载布局时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62736" y="27398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6659836" y="2576999"/>
            <a:ext cx="2747738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456386" y="53560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6653487" y="5172960"/>
            <a:ext cx="24070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联的视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图被移除时调用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459561" y="6384718"/>
            <a:ext cx="1430337" cy="369332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6653486" y="6106455"/>
            <a:ext cx="240385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解除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关联时</a:t>
            </a:r>
            <a:r>
              <a:rPr lang="zh-CN" altLang="en-US" sz="1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994220" y="135140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>
            <a:off x="5994220" y="2396778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>
            <a:off x="5994220" y="2899815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/>
          <p:nvPr/>
        </p:nvCxnSpPr>
        <p:spPr bwMode="auto">
          <a:xfrm>
            <a:off x="5994219" y="5541369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>
            <a:off x="5994218" y="6534074"/>
            <a:ext cx="522785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	Fragment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0160" y="1120374"/>
            <a:ext cx="89340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类似，创建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时必须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创建一个类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774726" y="1840454"/>
            <a:ext cx="8424936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public class NewsListFragment extends Fragment{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@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public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 onCreateView(LayoutInflater inflater, ViewGroup container,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Bundle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savedInstanceState) {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View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 = inflater.inflate(R.layout.fragment, container, false);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return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014" y="3357786"/>
            <a:ext cx="417646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97034" y="4005858"/>
            <a:ext cx="4483582" cy="108012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对应的布局资源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参数表示存放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视图的父视图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</a:t>
            </a:r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参数表示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是否将生成的视图添加个父视图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527254" y="3717786"/>
            <a:ext cx="0" cy="288072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8" descr="灯泡和齿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3169" y="975493"/>
            <a:ext cx="943911" cy="944253"/>
          </a:xfrm>
          <a:prstGeom prst="rect">
            <a:avLst/>
          </a:prstGeom>
        </p:spPr>
      </p:pic>
      <p:sp>
        <p:nvSpPr>
          <p:cNvPr id="14" name="原创设计师QQ598969553          _6"/>
          <p:cNvSpPr/>
          <p:nvPr/>
        </p:nvSpPr>
        <p:spPr>
          <a:xfrm>
            <a:off x="2006214" y="1184511"/>
            <a:ext cx="1352688" cy="46216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2062758" y="1197546"/>
            <a:ext cx="125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 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/>
          <p:nvPr>
            <p:custDataLst>
              <p:tags r:id="rId3"/>
            </p:custDataLst>
          </p:nvPr>
        </p:nvSpPr>
        <p:spPr>
          <a:xfrm>
            <a:off x="2006214" y="1976274"/>
            <a:ext cx="879523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系统中提供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了</a:t>
            </a:r>
            <a:r>
              <a:rPr lang="en-US" altLang="zh-CN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类，这两个类分别是</a:t>
            </a:r>
            <a:r>
              <a:rPr lang="en-US" altLang="zh-CN" sz="20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android.app.Fragment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android.support.v4.app.Fragment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kern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）如果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NewsListFragment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的是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android.app.Fragment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类，则程序只能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3.0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版本以上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系统。</a:t>
            </a:r>
            <a:endParaRPr lang="en-US" altLang="zh-CN" sz="1800" kern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）如果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NewsListFragment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继承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的是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android.support.v4.app.Fragment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类，则程序可以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兼容</a:t>
            </a:r>
            <a:r>
              <a:rPr lang="en-US" altLang="zh-CN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</a:t>
            </a:r>
            <a:r>
              <a:rPr lang="zh-CN" altLang="en-US" sz="1800" ker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版本以上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en-US" altLang="zh-CN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18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系统。</a:t>
            </a:r>
            <a:endParaRPr lang="zh-CN" altLang="en-US" sz="18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4.6.3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0710" y="1053530"/>
            <a:ext cx="8934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创建完成后并不能单独使用，还需要将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274"/>
          <p:cNvSpPr/>
          <p:nvPr/>
        </p:nvSpPr>
        <p:spPr bwMode="auto">
          <a:xfrm>
            <a:off x="2289812" y="2459171"/>
            <a:ext cx="827360" cy="827360"/>
          </a:xfrm>
          <a:prstGeom prst="flowChartConnector">
            <a:avLst/>
          </a:prstGeom>
          <a:solidFill>
            <a:srgbClr val="36B2E6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Freeform 369"/>
          <p:cNvSpPr/>
          <p:nvPr/>
        </p:nvSpPr>
        <p:spPr bwMode="auto">
          <a:xfrm>
            <a:off x="2290509" y="4098390"/>
            <a:ext cx="827360" cy="827360"/>
          </a:xfrm>
          <a:prstGeom prst="flowChartConnector">
            <a:avLst/>
          </a:prstGeom>
          <a:solidFill>
            <a:srgbClr val="7BC143"/>
          </a:solidFill>
          <a:ln>
            <a:noFill/>
          </a:ln>
          <a:effectLst>
            <a:reflection endPos="21000" dist="508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631396" y="3323267"/>
            <a:ext cx="6156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直接连接符 6"/>
          <p:cNvCxnSpPr/>
          <p:nvPr/>
        </p:nvCxnSpPr>
        <p:spPr>
          <a:xfrm>
            <a:off x="2632094" y="4963499"/>
            <a:ext cx="6156000" cy="0"/>
          </a:xfrm>
          <a:prstGeom prst="line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33830" y="2741548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179070" algn="l"/>
              </a:tabLst>
            </a:pPr>
            <a:r>
              <a:rPr lang="zh-CN" altLang="en-US" b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布局文件中添加</a:t>
            </a:r>
            <a:r>
              <a:rPr lang="en-US" altLang="zh-CN" b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Fragment</a:t>
            </a:r>
            <a:endParaRPr lang="zh-CN" altLang="en-US" b="1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6" y="4386421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中动态加载</a:t>
            </a:r>
            <a:r>
              <a:rPr lang="en-US" altLang="zh-CN" b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810730" y="1548703"/>
            <a:ext cx="8460940" cy="31772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530811" y="1288855"/>
            <a:ext cx="3852427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在布局文件中添加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2340954" y="1989634"/>
            <a:ext cx="742666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&lt;fragment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android:name="cn.itcast.NewsListFragment"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android:id="@+id/newslist"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android:layout_width="match_parent"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android:layout_height="match_parent"/&gt;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9022" y="2421682"/>
            <a:ext cx="2952328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87350" y="2372797"/>
            <a:ext cx="2406269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Fragment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的全路径名称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391350" y="2601682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14685" y="1385387"/>
            <a:ext cx="8928993" cy="434866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134766" y="1125538"/>
            <a:ext cx="4068451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中动态加载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/>
          <p:nvPr>
            <p:custDataLst>
              <p:tags r:id="rId1"/>
            </p:custDataLst>
          </p:nvPr>
        </p:nvSpPr>
        <p:spPr>
          <a:xfrm>
            <a:off x="1846734" y="1961378"/>
            <a:ext cx="813690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运行时，也可以将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动态添加到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中，具体步骤如下：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创建一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的实例对象。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获取</a:t>
            </a:r>
            <a:r>
              <a:rPr lang="en-US" altLang="zh-CN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FragmentManager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</a:t>
            </a:r>
            <a:r>
              <a:rPr lang="zh-CN" altLang="en-US" sz="20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开启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FragmentTransaction(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事务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向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的布局容器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一般为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FrameLayout)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	通过</a:t>
            </a:r>
            <a:r>
              <a:rPr lang="en-US" altLang="zh-CN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commit()</a:t>
            </a:r>
            <a:r>
              <a:rPr lang="zh-CN" altLang="en-US" sz="2000" ker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方法提交事务。</a:t>
            </a:r>
            <a:endParaRPr lang="zh-CN" altLang="en-US" sz="2000" ker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467054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7452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444875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栈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zh-CN" altLang="en-US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启动模式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70626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313345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2000">
                  <a:solidFill>
                    <a:srgbClr val="0075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Fragment</a:t>
              </a:r>
              <a:endParaRPr lang="en-GB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_3"/>
          <p:cNvSpPr/>
          <p:nvPr/>
        </p:nvSpPr>
        <p:spPr>
          <a:xfrm>
            <a:off x="1414685" y="1529403"/>
            <a:ext cx="9001001" cy="341255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原创设计师QQ598969553          _6"/>
          <p:cNvSpPr/>
          <p:nvPr/>
        </p:nvSpPr>
        <p:spPr>
          <a:xfrm>
            <a:off x="2134766" y="1269554"/>
            <a:ext cx="4068451" cy="51969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50340"/>
            <a:r>
              <a:rPr lang="zh-CN" altLang="en-US" sz="2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中动态加载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US" altLang="zh-CN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88762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4.6.4	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fr-FR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中添加</a:t>
            </a:r>
            <a:r>
              <a:rPr lang="fr-FR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Fragment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1888016" y="2133650"/>
            <a:ext cx="7951606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NewsListFragment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 = new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NewsListFragment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FragmentManager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fm = getFragmentManager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FragmentTransaction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beginTransaction = fm.beginTransaction();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beginTransaction.replace(R.id.ll,fragment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beginTransaction.commit();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6774" y="2925738"/>
            <a:ext cx="6336704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39478" y="2875848"/>
            <a:ext cx="1116124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开启事务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8543478" y="310573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206774" y="3308028"/>
            <a:ext cx="4464496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67270" y="3258138"/>
            <a:ext cx="1980264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添加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671270" y="3488028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187722" y="3667976"/>
            <a:ext cx="2899371" cy="3600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83094" y="3618086"/>
            <a:ext cx="1044160" cy="45978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0075CC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提交事务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087094" y="3847976"/>
            <a:ext cx="396000" cy="1"/>
          </a:xfrm>
          <a:prstGeom prst="straightConnector1">
            <a:avLst/>
          </a:prstGeom>
          <a:noFill/>
          <a:ln w="25400" cap="flat" cmpd="sng" algn="ctr">
            <a:solidFill>
              <a:srgbClr val="006BA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691" y="837506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本节我们以仿美团外卖菜单的案例为例来演示如何在一个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中展示两个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，并实现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之间的通信功能。本案例的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界面效果如下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1488782" y="2954871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30157" y="2985927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7347" y="2944655"/>
            <a:ext cx="2074148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搭建菜单界面布局：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08996" y="3377755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矩形 26"/>
          <p:cNvSpPr/>
          <p:nvPr/>
        </p:nvSpPr>
        <p:spPr>
          <a:xfrm>
            <a:off x="4183007" y="2237719"/>
            <a:ext cx="4032448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搭建左侧菜单栏界面布局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右侧菜单列表界面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菜单列表界面的条目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0749" y="4739571"/>
            <a:ext cx="223224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实现菜单界面功能：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932884" y="5271519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椭圆 30"/>
          <p:cNvSpPr/>
          <p:nvPr/>
        </p:nvSpPr>
        <p:spPr bwMode="auto">
          <a:xfrm rot="574600">
            <a:off x="1488782" y="4837076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30157" y="486813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仿美团菜单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83007" y="3440029"/>
            <a:ext cx="32659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菜品信息的实体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左侧菜单栏界面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菜单列表的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右侧菜单栏界面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显示菜单的效果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06" y="1703897"/>
            <a:ext cx="4067847" cy="38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27" grpId="0"/>
      <p:bldP spid="21" grpId="0"/>
      <p:bldP spid="31" grpId="0" animBg="1"/>
      <p:bldP spid="32" grpId="0"/>
      <p:bldP spid="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 rot="574600">
            <a:off x="2150257" y="1855834"/>
            <a:ext cx="432000" cy="43200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91632" y="188689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8822" y="1845618"/>
            <a:ext cx="207414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运行程序：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570471" y="2278718"/>
            <a:ext cx="5904000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矩形 5"/>
          <p:cNvSpPr/>
          <p:nvPr/>
        </p:nvSpPr>
        <p:spPr>
          <a:xfrm>
            <a:off x="3862958" y="1501400"/>
            <a:ext cx="5139156" cy="77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运行程序，显示推荐选项的界面效果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点击“进店必买选项”，显示其对应的界面效果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815611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4.6.5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实战演练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仿美团菜单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43" y="2565698"/>
            <a:ext cx="2495708" cy="394557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45" y="2565698"/>
            <a:ext cx="2513121" cy="39456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7895" y="1804894"/>
            <a:ext cx="9794240" cy="31370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本章主要介绍了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的相关知识，包括了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的生命周期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，如何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启动和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关闭单个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Intent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IntentFilter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之间的跳转与数据传递和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的启动模式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Fragment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Android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程序中用到最多的就是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以及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Activity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之间数据的传递，因此要求读者必须掌握这部分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章</a:t>
            </a:r>
            <a:endParaRPr lang="zh-CN" altLang="en-US" sz="2800" b="1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小</a:t>
            </a:r>
            <a:endParaRPr lang="zh-CN" altLang="en-US" sz="2800" b="1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Activity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4800" b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</a:t>
            </a:r>
            <a:endParaRPr lang="en-GB" altLang="zh-CN" sz="4800" b="1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  <a:endParaRPr lang="en-US" altLang="en-GB" sz="6600" b="1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Activity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的生命周期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67355" y="2853730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生命周期的状态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种状态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31110" y="3015313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667355" y="3851165"/>
            <a:ext cx="498348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生命周期的方法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生命周期的</a:t>
            </a:r>
            <a:r>
              <a:rPr lang="en-US" altLang="zh-CN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个方法</a:t>
            </a: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31110" y="4012748"/>
            <a:ext cx="405130" cy="405130"/>
            <a:chOff x="8881" y="4685"/>
            <a:chExt cx="638" cy="638"/>
          </a:xfrm>
        </p:grpSpPr>
        <p:sp>
          <p:nvSpPr>
            <p:cNvPr id="15" name="椭圆 14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/>
          <p:nvPr/>
        </p:nvSpPr>
        <p:spPr bwMode="auto">
          <a:xfrm>
            <a:off x="1198662" y="1233550"/>
            <a:ext cx="9505056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每个人都是有生命的，在每个人出生到老去的过程中需要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经历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幼儿期、少年期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青春期、成年期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smtClean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老年期</a:t>
            </a:r>
            <a:r>
              <a:rPr lang="en-US" altLang="zh-CN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个阶段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4.1.1	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生命周期状态</a:t>
            </a:r>
            <a:endParaRPr lang="en-GB" altLang="zh-CN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7" name="Picture 3" descr="C:\Users\Public\Desktop\欢迎界面背景图\新建文件夹 (2)\幼儿-removebg-previe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51" y="2641923"/>
            <a:ext cx="1857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ublic\Desktop\欢迎界面背景图\新建文件夹 (2)\少年期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2637707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ublic\Desktop\欢迎界面背景图\新建文件夹 (2)\青春期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34" y="264192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ublic\Desktop\欢迎界面背景图\新建文件夹 (2)\成年期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81" y="2641924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Public\Desktop\欢迎界面背景图\新建文件夹 (2)\老年期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695" y="2637706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7656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幼儿期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74556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46764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青春期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61610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39324" y="486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老年期</a:t>
            </a:r>
            <a:endParaRPr lang="zh-CN" altLang="en-US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430910" y="3717826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5231110" y="3717826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7103318" y="3731568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9076511" y="3713659"/>
            <a:ext cx="643646" cy="2880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8" grpId="0"/>
      <p:bldP spid="49" grpId="0"/>
      <p:bldP spid="3" grpId="0" animBg="1"/>
      <p:bldP spid="51" grpId="0" animBg="1"/>
      <p:bldP spid="52" grpId="0" animBg="1"/>
      <p:bldP spid="53" grpId="0" animBg="1"/>
    </p:bldLst>
  </p:timing>
</p:sld>
</file>

<file path=ppt/tags/tag1.xml><?xml version="1.0" encoding="utf-8"?>
<p:tagLst xmlns:p="http://schemas.openxmlformats.org/presentationml/2006/main">
  <p:tag name="PA" val="v5.2.7"/>
  <p:tag name="RESOURCELIBID_ANIM" val="450"/>
</p:tagLst>
</file>

<file path=ppt/tags/tag2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12914</Words>
  <Application>WPS 演示</Application>
  <PresentationFormat>自定义</PresentationFormat>
  <Paragraphs>857</Paragraphs>
  <Slides>64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思源黑体 CN Regular</vt:lpstr>
      <vt:lpstr>U.S. 101</vt:lpstr>
      <vt:lpstr>Segoe Print</vt:lpstr>
      <vt:lpstr>Roboto</vt:lpstr>
      <vt:lpstr>Open Sans Light</vt:lpstr>
      <vt:lpstr>Open Sans</vt:lpstr>
      <vt:lpstr>字魂105号-简雅黑</vt:lpstr>
      <vt:lpstr>Arial Unicode MS</vt:lpstr>
      <vt:lpstr>Wingdings</vt:lpstr>
      <vt:lpstr>Times New Roman</vt:lpstr>
      <vt:lpstr>Verdana</vt:lpstr>
      <vt:lpstr>Yu Gothic UI Semibold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菲</cp:lastModifiedBy>
  <cp:revision>2293</cp:revision>
  <dcterms:created xsi:type="dcterms:W3CDTF">2020-11-11T09:29:00Z</dcterms:created>
  <dcterms:modified xsi:type="dcterms:W3CDTF">2021-07-19T08:15:42Z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4D3B4F4C629944D491E52E1A4D4419E1</vt:lpwstr>
  </property>
</Properties>
</file>