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2"/>
  </p:sldMasterIdLst>
  <p:notesMasterIdLst>
    <p:notesMasterId r:id="rId36"/>
  </p:notesMasterIdLst>
  <p:handoutMasterIdLst>
    <p:handoutMasterId r:id="rId37"/>
  </p:handoutMasterIdLst>
  <p:sldIdLst>
    <p:sldId id="325" r:id="rId3"/>
    <p:sldId id="264" r:id="rId4"/>
    <p:sldId id="328" r:id="rId5"/>
    <p:sldId id="327" r:id="rId6"/>
    <p:sldId id="309" r:id="rId7"/>
    <p:sldId id="259" r:id="rId8"/>
    <p:sldId id="532" r:id="rId9"/>
    <p:sldId id="618" r:id="rId10"/>
    <p:sldId id="617" r:id="rId11"/>
    <p:sldId id="534" r:id="rId12"/>
    <p:sldId id="535" r:id="rId13"/>
    <p:sldId id="619" r:id="rId14"/>
    <p:sldId id="621" r:id="rId15"/>
    <p:sldId id="622" r:id="rId16"/>
    <p:sldId id="623" r:id="rId17"/>
    <p:sldId id="624" r:id="rId18"/>
    <p:sldId id="620" r:id="rId19"/>
    <p:sldId id="628" r:id="rId20"/>
    <p:sldId id="627" r:id="rId21"/>
    <p:sldId id="629" r:id="rId22"/>
    <p:sldId id="626" r:id="rId23"/>
    <p:sldId id="625" r:id="rId24"/>
    <p:sldId id="631" r:id="rId25"/>
    <p:sldId id="632" r:id="rId26"/>
    <p:sldId id="633" r:id="rId27"/>
    <p:sldId id="630" r:id="rId28"/>
    <p:sldId id="636" r:id="rId29"/>
    <p:sldId id="637" r:id="rId30"/>
    <p:sldId id="638" r:id="rId31"/>
    <p:sldId id="560" r:id="rId32"/>
    <p:sldId id="639" r:id="rId33"/>
    <p:sldId id="338" r:id="rId34"/>
    <p:sldId id="326" r:id="rId35"/>
  </p:sldIdLst>
  <p:sldSz cx="12190413" cy="6859588"/>
  <p:notesSz cx="6858000" cy="9144000"/>
  <p:custDataLst>
    <p:tags r:id="rId38"/>
  </p:custDataLst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0">
          <p15:clr>
            <a:srgbClr val="A4A3A4"/>
          </p15:clr>
        </p15:guide>
        <p15:guide id="2" pos="256">
          <p15:clr>
            <a:srgbClr val="A4A3A4"/>
          </p15:clr>
        </p15:guide>
        <p15:guide id="3" pos="65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26">
          <p15:clr>
            <a:srgbClr val="A4A3A4"/>
          </p15:clr>
        </p15:guide>
        <p15:guide id="2" pos="208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0075CC"/>
    <a:srgbClr val="1369B2"/>
    <a:srgbClr val="FAFAFA"/>
    <a:srgbClr val="F2F2F2"/>
    <a:srgbClr val="006BBC"/>
    <a:srgbClr val="008DF6"/>
    <a:srgbClr val="005DA2"/>
    <a:srgbClr val="F5F5F5"/>
    <a:srgbClr val="3992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72" autoAdjust="0"/>
    <p:restoredTop sz="55672" autoAdjust="0"/>
  </p:normalViewPr>
  <p:slideViewPr>
    <p:cSldViewPr>
      <p:cViewPr varScale="1">
        <p:scale>
          <a:sx n="85" d="100"/>
          <a:sy n="85" d="100"/>
        </p:scale>
        <p:origin x="307" y="72"/>
      </p:cViewPr>
      <p:guideLst>
        <p:guide orient="horz" pos="2120"/>
        <p:guide pos="256"/>
        <p:guide pos="65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26"/>
        <p:guide pos="208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2021-7-14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2021-7-14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777" y="2309308"/>
            <a:ext cx="10850541" cy="899333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820" y="3566185"/>
            <a:ext cx="10850454" cy="801518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304" y="834057"/>
            <a:ext cx="10463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15" y="390618"/>
            <a:ext cx="520428" cy="274702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305731" y="6526138"/>
            <a:ext cx="2909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yx.ityxb.com</a:t>
            </a:r>
            <a:endParaRPr lang="zh-CN" altLang="en-US" sz="1200" b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6794447"/>
            <a:ext cx="10631710" cy="8463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3717" y="6794446"/>
            <a:ext cx="1486695" cy="8463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518" y="294845"/>
            <a:ext cx="2595061" cy="4050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2"/>
            <a:ext cx="10361851" cy="1362390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2021-7-14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2021-7-14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2" y="2175378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2021-7-14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2021-7-14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2021-7-14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flipH="1" flipV="1">
            <a:off x="-767029" y="-29126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H="1" flipV="1">
            <a:off x="1413539" y="0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6085438" y="4298493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693670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 userDrawn="1"/>
        </p:nvSpPr>
        <p:spPr>
          <a:xfrm>
            <a:off x="9998623" y="3693670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90" y="5045086"/>
            <a:ext cx="3952633" cy="6169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634" y="1413103"/>
            <a:ext cx="10198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7120" y="654595"/>
            <a:ext cx="575989" cy="577246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79153" y="655120"/>
            <a:ext cx="575989" cy="576197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3137" y="654595"/>
            <a:ext cx="577036" cy="577246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1187" y="654595"/>
            <a:ext cx="577036" cy="577246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5170" y="654595"/>
            <a:ext cx="577036" cy="577246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998" y="3789834"/>
            <a:ext cx="3952633" cy="616956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2021-7-14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H="1" flipV="1">
            <a:off x="-766394" y="-28491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flipH="1" flipV="1">
            <a:off x="1414174" y="635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6086073" y="4299128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437345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椭圆 9"/>
          <p:cNvSpPr/>
          <p:nvPr userDrawn="1"/>
        </p:nvSpPr>
        <p:spPr>
          <a:xfrm>
            <a:off x="10011958" y="3437345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寄语(1)"/>
          <p:cNvPicPr>
            <a:picLocks noChangeAspect="1"/>
          </p:cNvPicPr>
          <p:nvPr userDrawn="1"/>
        </p:nvPicPr>
        <p:blipFill>
          <a:blip r:embed="rId3"/>
          <a:srcRect l="114" t="60287" r="-114" b="572"/>
          <a:stretch>
            <a:fillRect/>
          </a:stretch>
        </p:blipFill>
        <p:spPr>
          <a:xfrm>
            <a:off x="2480310" y="2508250"/>
            <a:ext cx="7532370" cy="1657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2021-7-14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9974" y="727845"/>
            <a:ext cx="3931306" cy="1115266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7617" y="727845"/>
            <a:ext cx="6171235" cy="5404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39974" y="2240060"/>
            <a:ext cx="3931306" cy="3892636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单击此处编辑正文</a:t>
            </a:r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820" y="5606183"/>
            <a:ext cx="10850454" cy="558268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820" y="641469"/>
            <a:ext cx="10850454" cy="4556969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4539" cy="686943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22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6787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623706"/>
            <a:ext cx="10850541" cy="899333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 userDrawn="1"/>
        </p:nvGrpSpPr>
        <p:grpSpPr>
          <a:xfrm>
            <a:off x="0" y="2202951"/>
            <a:ext cx="12190413" cy="242026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7919172" y="1700153"/>
            <a:ext cx="575989" cy="577246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6191205" y="1700678"/>
            <a:ext cx="575989" cy="576197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7055189" y="1700153"/>
            <a:ext cx="577036" cy="577246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4463238" y="1700153"/>
            <a:ext cx="577036" cy="577246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5327222" y="1700153"/>
            <a:ext cx="577036" cy="577246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605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  <a:t>2021-7-14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5357" y="6351009"/>
            <a:ext cx="3959381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254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6765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2021-7-14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ctr" defTabSz="121920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18"/>
          <p:cNvSpPr txBox="1"/>
          <p:nvPr/>
        </p:nvSpPr>
        <p:spPr>
          <a:xfrm>
            <a:off x="2062758" y="2598797"/>
            <a:ext cx="82809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第</a:t>
            </a:r>
            <a:r>
              <a:rPr lang="en-US" altLang="zh-CN" sz="480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6</a:t>
            </a:r>
            <a:r>
              <a:rPr lang="zh-CN" altLang="en-US" sz="480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章  内容提供者</a:t>
            </a:r>
          </a:p>
        </p:txBody>
      </p:sp>
      <p:sp>
        <p:nvSpPr>
          <p:cNvPr id="68" name="Rectangle 4"/>
          <p:cNvSpPr txBox="1">
            <a:spLocks noChangeArrowheads="1"/>
          </p:cNvSpPr>
          <p:nvPr/>
        </p:nvSpPr>
        <p:spPr>
          <a:xfrm>
            <a:off x="3574926" y="3861589"/>
            <a:ext cx="6337955" cy="430312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《Android</a:t>
            </a:r>
            <a:r>
              <a:rPr lang="zh-CN" altLang="en-US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移动开发基础案例教程（第</a:t>
            </a:r>
            <a:r>
              <a:rPr lang="en-US" altLang="zh-CN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版）</a:t>
            </a:r>
            <a:r>
              <a:rPr lang="en-US" altLang="zh-CN" sz="24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》</a:t>
            </a:r>
            <a:endParaRPr lang="zh-CN" altLang="en-US" sz="2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</a:t>
            </a:r>
            <a:r>
              <a:rPr lang="zh-CN" altLang="en-US" sz="48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内容提供者</a:t>
            </a: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6.2</a:t>
            </a:r>
            <a:endParaRPr lang="en-US" altLang="en-GB" sz="6600" b="1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6.2  </a:t>
            </a:r>
            <a:r>
              <a:rPr lang="zh-CN" alt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创建内容提供者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4985385" y="3212465"/>
            <a:ext cx="6308725" cy="535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sz="180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内容提供者的创建</a:t>
            </a:r>
            <a:r>
              <a:rPr sz="1800">
                <a:latin typeface="微软雅黑" panose="020B0503020204020204" pitchFamily="34" charset="-122"/>
                <a:ea typeface="微软雅黑" panose="020B0503020204020204" pitchFamily="34" charset="-122"/>
              </a:rPr>
              <a:t>方式，能够独立完成创建内容提供者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4549121" y="3306441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内容占位符 2"/>
          <p:cNvSpPr txBox="1"/>
          <p:nvPr/>
        </p:nvSpPr>
        <p:spPr bwMode="auto">
          <a:xfrm>
            <a:off x="1557655" y="2275205"/>
            <a:ext cx="9312275" cy="280797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）选中程序包名右击选择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【New】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/>
              </a:rPr>
              <a:t>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【Other】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/>
              </a:rPr>
              <a:t>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【Content Provider】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选项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输入内容提供者的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Class Name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（类名称）和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URI Authorities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（唯一标识，通常使用包名）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点击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“Finish”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按钮完成创建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6.2  </a:t>
            </a:r>
            <a:r>
              <a:rPr lang="zh-CN" alt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创建内容提供者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原创设计师QQ598969553          _3"/>
          <p:cNvSpPr/>
          <p:nvPr/>
        </p:nvSpPr>
        <p:spPr>
          <a:xfrm>
            <a:off x="1245870" y="1771650"/>
            <a:ext cx="10223500" cy="3653155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原创设计师QQ598969553          _6"/>
          <p:cNvSpPr/>
          <p:nvPr/>
        </p:nvSpPr>
        <p:spPr>
          <a:xfrm>
            <a:off x="1750060" y="1490980"/>
            <a:ext cx="3278505" cy="519430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zh-CN" altLang="en-US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创建内容提供者的步骤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6.2  </a:t>
            </a:r>
            <a:r>
              <a:rPr lang="zh-CN" alt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创建内容提供者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1343025" y="1125855"/>
            <a:ext cx="9664065" cy="97599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内容提供者创建完成后，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 Studio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会自动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</a:t>
            </a:r>
            <a:r>
              <a:rPr lang="en-US" altLang="zh-CN" sz="20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AndroidManifest.xml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中对内容提供者进行注册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74825" y="2277745"/>
            <a:ext cx="9043035" cy="4151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800" dirty="0"/>
              <a:t>  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&lt;application ......&gt;</a:t>
            </a: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......	</a:t>
            </a: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&lt;provider</a:t>
            </a:r>
          </a:p>
          <a:p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android:name=".MyContentProvider"</a:t>
            </a:r>
            <a:endParaRPr lang="zh-CN" altLang="zh-CN" sz="1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android:authorities="cn.itcast.mycontentprovider"</a:t>
            </a:r>
            <a:endParaRPr lang="zh-CN" altLang="zh-CN" sz="1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android:enabled="true"</a:t>
            </a:r>
            <a:endParaRPr lang="zh-CN" altLang="zh-CN" sz="1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android:exported="true" &gt;</a:t>
            </a:r>
            <a:endParaRPr lang="zh-CN" altLang="zh-CN" sz="1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&lt;/provider&gt;</a:t>
            </a: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&lt;/application&gt;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访问其他</a:t>
            </a:r>
            <a:r>
              <a:rPr lang="zh-CN" altLang="en-US" sz="4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应用</a:t>
            </a:r>
            <a:r>
              <a:rPr lang="zh-CN" altLang="en-US" sz="4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</a:t>
            </a: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6.3</a:t>
            </a:r>
            <a:endParaRPr lang="en-US" altLang="en-GB" sz="6600" b="1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6.3 </a:t>
            </a:r>
            <a:r>
              <a:rPr lang="zh-CN" alt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访问其他应用程序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4985385" y="3212465"/>
            <a:ext cx="6308725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sz="180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使用内容提供者访问其他应用程序</a:t>
            </a:r>
            <a:r>
              <a:rPr sz="1800">
                <a:latin typeface="微软雅黑" panose="020B0503020204020204" pitchFamily="34" charset="-122"/>
                <a:ea typeface="微软雅黑" panose="020B0503020204020204" pitchFamily="34" charset="-122"/>
              </a:rPr>
              <a:t>的步骤，能够实现读取手机通讯录的功能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4549121" y="3306441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内容占位符 2"/>
          <p:cNvSpPr txBox="1"/>
          <p:nvPr/>
        </p:nvSpPr>
        <p:spPr bwMode="auto">
          <a:xfrm>
            <a:off x="1558925" y="1053465"/>
            <a:ext cx="9806940" cy="546290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通过</a:t>
            </a:r>
            <a:r>
              <a:rPr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ContentProvider查询其他程序数据</a:t>
            </a: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的具体步骤如下：</a:t>
            </a: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通过parse()方法解析Uri</a:t>
            </a:r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通过query()方法查询数据</a:t>
            </a:r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6.3.1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查询其他程序的数据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18970" y="2349500"/>
            <a:ext cx="9043035" cy="5975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800" dirty="0"/>
              <a:t>  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Uri uri = Uri.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parse(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"content://cn.itcast.mycontentprovider/person"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  <p:sp>
        <p:nvSpPr>
          <p:cNvPr id="2" name="TextBox 7"/>
          <p:cNvSpPr txBox="1"/>
          <p:nvPr/>
        </p:nvSpPr>
        <p:spPr>
          <a:xfrm>
            <a:off x="1918970" y="3789680"/>
            <a:ext cx="9043035" cy="2082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800" dirty="0"/>
              <a:t>  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//获取ContentResolver对象</a:t>
            </a:r>
            <a:endParaRPr lang="en-US" altLang="zh-CN" sz="1800" dirty="0"/>
          </a:p>
          <a:p>
            <a:r>
              <a:rPr lang="en-US" altLang="zh-CN" sz="1800" dirty="0"/>
              <a:t> 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ContentResolver resolver = context.getContentResolver();</a:t>
            </a: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Cursor cursor = resolver.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query(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Uri 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uri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String[] 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projection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String 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selection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String[] 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selectionArgs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String 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sortOrder)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内容占位符 2"/>
          <p:cNvSpPr txBox="1"/>
          <p:nvPr/>
        </p:nvSpPr>
        <p:spPr bwMode="auto">
          <a:xfrm>
            <a:off x="1558925" y="1197610"/>
            <a:ext cx="9806940" cy="7105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 通过while()循环语句遍历查询到的数据</a:t>
            </a:r>
          </a:p>
        </p:txBody>
      </p:sp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6.3.1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查询其他程序的数据</a:t>
            </a:r>
          </a:p>
        </p:txBody>
      </p:sp>
      <p:sp>
        <p:nvSpPr>
          <p:cNvPr id="2" name="TextBox 7"/>
          <p:cNvSpPr txBox="1"/>
          <p:nvPr/>
        </p:nvSpPr>
        <p:spPr>
          <a:xfrm>
            <a:off x="1941195" y="2061845"/>
            <a:ext cx="8286115" cy="28403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800" dirty="0"/>
              <a:t>  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while (cursor.moveToNext()) {</a:t>
            </a: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String address = cursor.getString(0); </a:t>
            </a:r>
          </a:p>
          <a:p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long date = cursor.getLong(1);</a:t>
            </a:r>
          </a:p>
          <a:p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int type = cursor.getInt(2);</a:t>
            </a: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}</a:t>
            </a: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cursor.close(); //关闭cursor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5482" y="266995"/>
            <a:ext cx="3894127" cy="506086"/>
          </a:xfrm>
          <a:prstGeom prst="rect">
            <a:avLst/>
          </a:prstGeom>
        </p:spPr>
        <p:txBody>
          <a:bodyPr lIns="0" tIns="60944" rIns="0" bIns="6094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多学一招</a:t>
            </a:r>
          </a:p>
        </p:txBody>
      </p:sp>
      <p:pic>
        <p:nvPicPr>
          <p:cNvPr id="3" name="图形 22" descr="讲故事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12786" y="966819"/>
            <a:ext cx="1015869" cy="101623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150110" y="1176655"/>
            <a:ext cx="2063115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25"/>
          <p:cNvSpPr txBox="1"/>
          <p:nvPr/>
        </p:nvSpPr>
        <p:spPr>
          <a:xfrm>
            <a:off x="2206625" y="1313180"/>
            <a:ext cx="19907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UriMatcher类</a:t>
            </a:r>
          </a:p>
        </p:txBody>
      </p:sp>
      <p:sp>
        <p:nvSpPr>
          <p:cNvPr id="6" name="矩形 5"/>
          <p:cNvSpPr/>
          <p:nvPr/>
        </p:nvSpPr>
        <p:spPr>
          <a:xfrm>
            <a:off x="4442402" y="1176845"/>
            <a:ext cx="83116" cy="67071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47227" y="1176844"/>
            <a:ext cx="83116" cy="67071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5665" y="2124075"/>
            <a:ext cx="9236710" cy="2953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None/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如果一个ContentProvider中含有多个数据源（比如多个表）时，就需要对不同的Uri进行区分，此时可以</a:t>
            </a:r>
            <a:r>
              <a:rPr lang="zh-CN" altLang="en-US" sz="20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用UriMatcher类对Uri进行匹配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，匹配步骤如下：</a:t>
            </a:r>
          </a:p>
          <a:p>
            <a:pPr indent="0">
              <a:lnSpc>
                <a:spcPct val="150000"/>
              </a:lnSpc>
              <a:buNone/>
            </a:pPr>
            <a:r>
              <a:rPr lang="en-US" altLang="zh-CN"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初始化UriMatcher类</a:t>
            </a:r>
          </a:p>
          <a:p>
            <a:pPr indent="0">
              <a:lnSpc>
                <a:spcPct val="150000"/>
              </a:lnSpc>
              <a:buNone/>
            </a:pPr>
            <a:endParaRPr lang="en-US" altLang="zh-CN" sz="1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None/>
            </a:pPr>
            <a:endParaRPr lang="en-US" altLang="zh-CN" sz="1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None/>
            </a:pPr>
            <a:endParaRPr lang="en-US" altLang="zh-CN" sz="1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2.注册需要的Uri</a:t>
            </a:r>
          </a:p>
        </p:txBody>
      </p:sp>
      <p:sp>
        <p:nvSpPr>
          <p:cNvPr id="9" name="矩形 17"/>
          <p:cNvSpPr>
            <a:spLocks noChangeArrowheads="1"/>
          </p:cNvSpPr>
          <p:nvPr/>
        </p:nvSpPr>
        <p:spPr bwMode="auto">
          <a:xfrm>
            <a:off x="2279015" y="3789680"/>
            <a:ext cx="8629650" cy="6375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UriMatcher matcher = new UriMatcher(UriMatcher.NO_MATCH);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 </a:t>
            </a:r>
          </a:p>
        </p:txBody>
      </p:sp>
      <p:sp>
        <p:nvSpPr>
          <p:cNvPr id="10" name="矩形 17"/>
          <p:cNvSpPr>
            <a:spLocks noChangeArrowheads="1"/>
          </p:cNvSpPr>
          <p:nvPr/>
        </p:nvSpPr>
        <p:spPr bwMode="auto">
          <a:xfrm>
            <a:off x="2206625" y="5302250"/>
            <a:ext cx="8629650" cy="1047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matcher.</a:t>
            </a:r>
            <a:r>
              <a:rPr lang="en-US" altLang="zh-CN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addURI(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"cn.itcast.contentprovider", "people", PEOPLE</a:t>
            </a:r>
            <a:r>
              <a:rPr lang="en-US" altLang="zh-CN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  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matcher.</a:t>
            </a:r>
            <a:r>
              <a:rPr lang="en-US" altLang="zh-CN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addURI(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"cn.itcast.contentprovider", "person/#", PEOPLE_ID</a:t>
            </a:r>
            <a:r>
              <a:rPr lang="en-US" altLang="zh-CN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5482" y="266995"/>
            <a:ext cx="3894127" cy="506086"/>
          </a:xfrm>
          <a:prstGeom prst="rect">
            <a:avLst/>
          </a:prstGeom>
        </p:spPr>
        <p:txBody>
          <a:bodyPr lIns="0" tIns="60944" rIns="0" bIns="6094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多学一招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90725" y="1197610"/>
            <a:ext cx="923671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None/>
            </a:pPr>
            <a:r>
              <a:rPr lang="en-US" altLang="zh-CN"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与已经注册的Uri进行匹配</a:t>
            </a:r>
          </a:p>
        </p:txBody>
      </p:sp>
      <p:sp>
        <p:nvSpPr>
          <p:cNvPr id="10" name="矩形 17"/>
          <p:cNvSpPr>
            <a:spLocks noChangeArrowheads="1"/>
          </p:cNvSpPr>
          <p:nvPr/>
        </p:nvSpPr>
        <p:spPr bwMode="auto">
          <a:xfrm>
            <a:off x="2063115" y="1917700"/>
            <a:ext cx="8629650" cy="42487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Uri uri = Uri.parse("content://" + "cn.itcast.contentprovider" + "/people");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int match = matcher.</a:t>
            </a:r>
            <a:r>
              <a:rPr lang="en-US" altLang="zh-CN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match(uri)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switch (match){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case PEOPLE: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//匹配成功后做的相关操作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case PEOPLE_ID: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//匹配成功后做的相关操作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default: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return null;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308" y="572758"/>
            <a:ext cx="4775842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2566814" y="2061136"/>
            <a:ext cx="7632848" cy="688075"/>
            <a:chOff x="978872" y="1800500"/>
            <a:chExt cx="5509329" cy="515937"/>
          </a:xfrm>
        </p:grpSpPr>
        <p:sp>
          <p:nvSpPr>
            <p:cNvPr id="81" name="Pentagon 3"/>
            <p:cNvSpPr/>
            <p:nvPr/>
          </p:nvSpPr>
          <p:spPr bwMode="auto">
            <a:xfrm>
              <a:off x="978872" y="1800500"/>
              <a:ext cx="5509329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</a:t>
              </a:r>
              <a:r>
                <a:rPr lang="zh-CN" altLang="en-US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内容提供者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的创建方式，能够独立完成创建内容提供者</a:t>
              </a:r>
            </a:p>
          </p:txBody>
        </p:sp>
        <p:sp>
          <p:nvSpPr>
            <p:cNvPr id="82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2566814" y="3097181"/>
            <a:ext cx="7632848" cy="685959"/>
            <a:chOff x="978872" y="2570437"/>
            <a:chExt cx="5437064" cy="514350"/>
          </a:xfrm>
        </p:grpSpPr>
        <p:sp>
          <p:nvSpPr>
            <p:cNvPr id="84" name="Pentagon 5"/>
            <p:cNvSpPr/>
            <p:nvPr/>
          </p:nvSpPr>
          <p:spPr bwMode="auto">
            <a:xfrm>
              <a:off x="978872" y="2570437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</a:t>
              </a:r>
              <a:r>
                <a: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</a:t>
              </a:r>
              <a:r>
                <a:rPr lang="zh-CN" altLang="en-US" sz="20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使用内容提供者访问其他应用程序的步骤</a:t>
              </a:r>
              <a:r>
                <a: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，能够实现读取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</a:t>
              </a:r>
              <a:r>
                <a:rPr lang="en-US" altLang="zh-CN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手机通讯录的功能</a:t>
              </a:r>
            </a:p>
          </p:txBody>
        </p:sp>
        <p:sp>
          <p:nvSpPr>
            <p:cNvPr id="85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2566814" y="4109363"/>
            <a:ext cx="7632848" cy="688077"/>
            <a:chOff x="978872" y="3338787"/>
            <a:chExt cx="5437064" cy="515938"/>
          </a:xfrm>
        </p:grpSpPr>
        <p:sp>
          <p:nvSpPr>
            <p:cNvPr id="87" name="Pentagon 6"/>
            <p:cNvSpPr/>
            <p:nvPr/>
          </p:nvSpPr>
          <p:spPr bwMode="auto">
            <a:xfrm>
              <a:off x="978872" y="3338787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</a:t>
              </a:r>
              <a:r>
                <a:rPr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</a:t>
              </a:r>
              <a:r>
                <a:rPr sz="20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内容观察者的使用方式</a:t>
              </a:r>
              <a:r>
                <a:rPr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，能够使用内容观察者观察其他程</a:t>
              </a:r>
            </a:p>
            <a:p>
              <a:pPr>
                <a:lnSpc>
                  <a:spcPct val="120000"/>
                </a:lnSpc>
                <a:defRPr/>
              </a:pPr>
              <a:r>
                <a:rPr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</a:t>
              </a:r>
              <a:r>
                <a:rPr 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序的数据变化</a:t>
              </a:r>
              <a:r>
                <a: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</a:t>
              </a:r>
            </a:p>
          </p:txBody>
        </p:sp>
        <p:sp>
          <p:nvSpPr>
            <p:cNvPr id="88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43691" y="850280"/>
            <a:ext cx="9793088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sz="1800">
                <a:latin typeface="微软雅黑" panose="020B0503020204020204" pitchFamily="34" charset="-122"/>
                <a:ea typeface="微软雅黑" panose="020B0503020204020204" pitchFamily="34" charset="-122"/>
              </a:rPr>
              <a:t>本节我们会通过一个读取手机通讯录的案例来演示</a:t>
            </a:r>
            <a:r>
              <a:rPr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如何使用ContentResolver操作Android设备的通讯录中暴露的数据</a:t>
            </a:r>
            <a:r>
              <a:rPr sz="18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案例的界面效果如下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图所示。</a:t>
            </a:r>
          </a:p>
        </p:txBody>
      </p:sp>
      <p:sp>
        <p:nvSpPr>
          <p:cNvPr id="3" name="椭圆 2"/>
          <p:cNvSpPr/>
          <p:nvPr/>
        </p:nvSpPr>
        <p:spPr bwMode="auto">
          <a:xfrm rot="574600">
            <a:off x="1490955" y="2363520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32330" y="2394576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79520" y="2353304"/>
            <a:ext cx="1381554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创建程序：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64043" y="3152378"/>
            <a:ext cx="16224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添加列表库：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877981" y="2810350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8" name="直接连接符 7"/>
          <p:cNvCxnSpPr/>
          <p:nvPr/>
        </p:nvCxnSpPr>
        <p:spPr>
          <a:xfrm>
            <a:off x="1926516" y="3573810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9" name="矩形 8"/>
          <p:cNvSpPr/>
          <p:nvPr/>
        </p:nvSpPr>
        <p:spPr>
          <a:xfrm>
            <a:off x="3791277" y="2003578"/>
            <a:ext cx="3753231" cy="769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创建名为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Contacts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的程序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指定包名为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cn.itcast.contacts</a:t>
            </a:r>
          </a:p>
        </p:txBody>
      </p:sp>
      <p:sp>
        <p:nvSpPr>
          <p:cNvPr id="10" name="椭圆 9"/>
          <p:cNvSpPr/>
          <p:nvPr/>
        </p:nvSpPr>
        <p:spPr bwMode="auto">
          <a:xfrm rot="574600">
            <a:off x="1462075" y="3150196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503450" y="3181252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62545" y="4173560"/>
            <a:ext cx="1728193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zh-CN" altLang="en-US" sz="1800" b="1" kern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放置界面控件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904680" y="4612392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4" name="椭圆 13"/>
          <p:cNvSpPr/>
          <p:nvPr/>
        </p:nvSpPr>
        <p:spPr bwMode="auto">
          <a:xfrm rot="574600">
            <a:off x="1460578" y="4271065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501953" y="4302121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Title 1"/>
          <p:cNvSpPr txBox="1"/>
          <p:nvPr/>
        </p:nvSpPr>
        <p:spPr>
          <a:xfrm>
            <a:off x="1143690" y="266995"/>
            <a:ext cx="5815611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6.3.2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实战演练—读取手机通讯录</a:t>
            </a:r>
          </a:p>
        </p:txBody>
      </p:sp>
      <p:sp>
        <p:nvSpPr>
          <p:cNvPr id="17" name="矩形 16"/>
          <p:cNvSpPr/>
          <p:nvPr/>
        </p:nvSpPr>
        <p:spPr>
          <a:xfrm>
            <a:off x="3718560" y="3808095"/>
            <a:ext cx="4135755" cy="769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放置</a:t>
            </a: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个TextView控件</a:t>
            </a: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放置</a:t>
            </a: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个RecyclerView控件</a:t>
            </a:r>
          </a:p>
        </p:txBody>
      </p:sp>
      <p:sp>
        <p:nvSpPr>
          <p:cNvPr id="19" name="矩形 18"/>
          <p:cNvSpPr/>
          <p:nvPr/>
        </p:nvSpPr>
        <p:spPr>
          <a:xfrm>
            <a:off x="3430905" y="3130550"/>
            <a:ext cx="4439285" cy="410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recyclerview-v7库添加到程序中</a:t>
            </a:r>
          </a:p>
        </p:txBody>
      </p:sp>
      <p:sp>
        <p:nvSpPr>
          <p:cNvPr id="21" name="矩形 20"/>
          <p:cNvSpPr/>
          <p:nvPr/>
        </p:nvSpPr>
        <p:spPr>
          <a:xfrm>
            <a:off x="1880521" y="5270547"/>
            <a:ext cx="20796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去掉默认标题栏：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1842994" y="5661283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4" name="椭圆 23"/>
          <p:cNvSpPr/>
          <p:nvPr/>
        </p:nvSpPr>
        <p:spPr bwMode="auto">
          <a:xfrm rot="574600">
            <a:off x="1450308" y="5268365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491683" y="5299421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4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18" name="图片 17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5680" y="1629410"/>
            <a:ext cx="2966759" cy="4680000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2" name="矩形 21"/>
          <p:cNvSpPr/>
          <p:nvPr/>
        </p:nvSpPr>
        <p:spPr>
          <a:xfrm>
            <a:off x="3863340" y="4889500"/>
            <a:ext cx="4352290" cy="730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30000"/>
              </a:lnSpc>
              <a:spcAft>
                <a:spcPts val="300"/>
              </a:spcAft>
              <a:buFont typeface="+mj-ea"/>
              <a:buNone/>
            </a:pPr>
            <a:r>
              <a:rPr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修改theme属性的值为“@style/Theme.AppCompat.NoActionBar”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5" grpId="0"/>
      <p:bldP spid="6" grpId="0"/>
      <p:bldP spid="9" grpId="0"/>
      <p:bldP spid="10" grpId="0" bldLvl="0" animBg="1"/>
      <p:bldP spid="11" grpId="0"/>
      <p:bldP spid="12" grpId="0"/>
      <p:bldP spid="14" grpId="0" bldLvl="0" animBg="1"/>
      <p:bldP spid="15" grpId="0"/>
      <p:bldP spid="17" grpId="0"/>
      <p:bldP spid="19" grpId="0"/>
      <p:bldP spid="21" grpId="0"/>
      <p:bldP spid="24" grpId="0" bldLvl="0" animBg="1"/>
      <p:bldP spid="25" grpId="0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 bwMode="auto">
          <a:xfrm rot="574600">
            <a:off x="1849730" y="2384475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891105" y="2415531"/>
            <a:ext cx="34544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5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38070" y="2374265"/>
            <a:ext cx="2026920" cy="450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搭建列表条目：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43138" y="3213973"/>
            <a:ext cx="16224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封装实体类：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236756" y="2831305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8" name="直接连接符 7"/>
          <p:cNvCxnSpPr/>
          <p:nvPr/>
        </p:nvCxnSpPr>
        <p:spPr>
          <a:xfrm>
            <a:off x="2305611" y="3635405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0" name="椭圆 9"/>
          <p:cNvSpPr/>
          <p:nvPr/>
        </p:nvSpPr>
        <p:spPr bwMode="auto">
          <a:xfrm rot="574600">
            <a:off x="1841170" y="3211791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882545" y="3242847"/>
            <a:ext cx="34544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6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93315" y="4156075"/>
            <a:ext cx="1939925" cy="450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zh-CN" altLang="en-US" sz="1800" b="1" kern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编写列表适配器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260915" y="4677797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4" name="椭圆 13"/>
          <p:cNvSpPr/>
          <p:nvPr/>
        </p:nvSpPr>
        <p:spPr bwMode="auto">
          <a:xfrm rot="574600">
            <a:off x="1891108" y="4253285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932483" y="4284341"/>
            <a:ext cx="34544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7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Title 1"/>
          <p:cNvSpPr txBox="1"/>
          <p:nvPr/>
        </p:nvSpPr>
        <p:spPr>
          <a:xfrm>
            <a:off x="1143690" y="266995"/>
            <a:ext cx="5815611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6.3.2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实战演练—读取手机通讯录</a:t>
            </a:r>
          </a:p>
        </p:txBody>
      </p:sp>
      <p:sp>
        <p:nvSpPr>
          <p:cNvPr id="17" name="矩形 16"/>
          <p:cNvSpPr/>
          <p:nvPr/>
        </p:nvSpPr>
        <p:spPr>
          <a:xfrm>
            <a:off x="4149090" y="3790315"/>
            <a:ext cx="4135755" cy="769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放置</a:t>
            </a: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个TextView控件</a:t>
            </a: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放置</a:t>
            </a: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个RecyclerView控件</a:t>
            </a:r>
          </a:p>
        </p:txBody>
      </p:sp>
      <p:sp>
        <p:nvSpPr>
          <p:cNvPr id="21" name="矩形 20"/>
          <p:cNvSpPr/>
          <p:nvPr/>
        </p:nvSpPr>
        <p:spPr>
          <a:xfrm>
            <a:off x="2308511" y="5192442"/>
            <a:ext cx="18510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显示界面数据：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2270984" y="5583178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4" name="椭圆 23"/>
          <p:cNvSpPr/>
          <p:nvPr/>
        </p:nvSpPr>
        <p:spPr bwMode="auto">
          <a:xfrm rot="574600">
            <a:off x="1878298" y="5190260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919673" y="5221316"/>
            <a:ext cx="34544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8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366895" y="4820285"/>
            <a:ext cx="4135755" cy="769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申请读取手机通讯录的权限</a:t>
            </a: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将数据显示到通讯录界面上</a:t>
            </a:r>
          </a:p>
        </p:txBody>
      </p:sp>
      <p:sp>
        <p:nvSpPr>
          <p:cNvPr id="22" name="矩形 21"/>
          <p:cNvSpPr/>
          <p:nvPr/>
        </p:nvSpPr>
        <p:spPr>
          <a:xfrm>
            <a:off x="4080202" y="2880513"/>
            <a:ext cx="3753231" cy="769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ContactInfo类</a:t>
            </a: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在该类中创建联系人信息的属性</a:t>
            </a:r>
          </a:p>
        </p:txBody>
      </p:sp>
      <p:sp>
        <p:nvSpPr>
          <p:cNvPr id="26" name="矩形 25"/>
          <p:cNvSpPr/>
          <p:nvPr/>
        </p:nvSpPr>
        <p:spPr>
          <a:xfrm>
            <a:off x="4006850" y="1352550"/>
            <a:ext cx="4135755" cy="148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创建布局文件contact_item.xml</a:t>
            </a: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导入界面图片</a:t>
            </a: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放置界面控件</a:t>
            </a: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创建条目界面的背景文件</a:t>
            </a:r>
          </a:p>
        </p:txBody>
      </p:sp>
      <p:pic>
        <p:nvPicPr>
          <p:cNvPr id="27" name="图片 26" descr="图片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3290" y="2980055"/>
            <a:ext cx="3327400" cy="8102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5" grpId="0"/>
      <p:bldP spid="6" grpId="0"/>
      <p:bldP spid="10" grpId="0" bldLvl="0" animBg="1"/>
      <p:bldP spid="11" grpId="0"/>
      <p:bldP spid="12" grpId="0"/>
      <p:bldP spid="14" grpId="0" bldLvl="0" animBg="1"/>
      <p:bldP spid="15" grpId="0"/>
      <p:bldP spid="17" grpId="0"/>
      <p:bldP spid="21" grpId="0"/>
      <p:bldP spid="24" grpId="0" bldLvl="0" animBg="1"/>
      <p:bldP spid="25" grpId="0"/>
      <p:bldP spid="20" grpId="0"/>
      <p:bldP spid="22" grpId="0"/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 bwMode="auto">
          <a:xfrm rot="574600">
            <a:off x="2496160" y="1305610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537535" y="1336666"/>
            <a:ext cx="34544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9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84500" y="1295400"/>
            <a:ext cx="2026920" cy="450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添加权限：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89568" y="2135108"/>
            <a:ext cx="13938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运行程序：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883186" y="1752440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8" name="直接连接符 7"/>
          <p:cNvCxnSpPr/>
          <p:nvPr/>
        </p:nvCxnSpPr>
        <p:spPr>
          <a:xfrm>
            <a:off x="2952041" y="2556540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0" name="椭圆 9"/>
          <p:cNvSpPr/>
          <p:nvPr/>
        </p:nvSpPr>
        <p:spPr bwMode="auto">
          <a:xfrm rot="574600">
            <a:off x="2487600" y="2132926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457220" y="2163982"/>
            <a:ext cx="50800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16" name="Title 1"/>
          <p:cNvSpPr txBox="1"/>
          <p:nvPr/>
        </p:nvSpPr>
        <p:spPr>
          <a:xfrm>
            <a:off x="1143690" y="266995"/>
            <a:ext cx="5815611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6.3.2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实战演练—读取手机通讯录</a:t>
            </a:r>
          </a:p>
        </p:txBody>
      </p:sp>
      <p:sp>
        <p:nvSpPr>
          <p:cNvPr id="22" name="矩形 21"/>
          <p:cNvSpPr/>
          <p:nvPr/>
        </p:nvSpPr>
        <p:spPr>
          <a:xfrm>
            <a:off x="4293870" y="2092325"/>
            <a:ext cx="4450715" cy="410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30000"/>
              </a:lnSpc>
              <a:spcAft>
                <a:spcPts val="300"/>
              </a:spcAft>
              <a:buFont typeface="+mj-ea"/>
              <a:buNone/>
            </a:pPr>
            <a:r>
              <a:rPr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运行Contacts程序</a:t>
            </a:r>
            <a:r>
              <a:rPr 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，查看通讯录界面效果</a:t>
            </a:r>
          </a:p>
        </p:txBody>
      </p:sp>
      <p:sp>
        <p:nvSpPr>
          <p:cNvPr id="26" name="矩形 25"/>
          <p:cNvSpPr/>
          <p:nvPr/>
        </p:nvSpPr>
        <p:spPr>
          <a:xfrm>
            <a:off x="4221480" y="982980"/>
            <a:ext cx="4634230" cy="730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30000"/>
              </a:lnSpc>
              <a:spcAft>
                <a:spcPts val="300"/>
              </a:spcAft>
              <a:buFont typeface="+mj-ea"/>
              <a:buNone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在AndroidMainfest.xml文件中添加读取系统通讯录的权限</a:t>
            </a:r>
          </a:p>
        </p:txBody>
      </p:sp>
      <p:pic>
        <p:nvPicPr>
          <p:cNvPr id="2" name="图片 1" descr="图片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150" y="2925445"/>
            <a:ext cx="2286788" cy="3600000"/>
          </a:xfrm>
          <a:prstGeom prst="rect">
            <a:avLst/>
          </a:prstGeom>
        </p:spPr>
      </p:pic>
      <p:pic>
        <p:nvPicPr>
          <p:cNvPr id="9" name="图片 8" descr="图片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365" y="2929255"/>
            <a:ext cx="2282122" cy="3600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5" grpId="0"/>
      <p:bldP spid="6" grpId="0"/>
      <p:bldP spid="10" grpId="0" bldLvl="0" animBg="1"/>
      <p:bldP spid="11" grpId="0"/>
      <p:bldP spid="22" grpId="0"/>
      <p:bldP spid="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内容观察者</a:t>
            </a: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6.4</a:t>
            </a:r>
            <a:endParaRPr lang="en-US" altLang="en-GB" sz="6600" b="1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6.4 </a:t>
            </a:r>
            <a:r>
              <a:rPr lang="zh-CN" alt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内容观察者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4985385" y="3212465"/>
            <a:ext cx="6308725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sz="180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内容观察者的使用</a:t>
            </a:r>
            <a:r>
              <a:rPr sz="1800">
                <a:latin typeface="微软雅黑" panose="020B0503020204020204" pitchFamily="34" charset="-122"/>
                <a:ea typeface="微软雅黑" panose="020B0503020204020204" pitchFamily="34" charset="-122"/>
              </a:rPr>
              <a:t>方式，能够使用内容观察者观察其他程序的数据变化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4549121" y="3306441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6.4.1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什么是内容观察者</a:t>
            </a:r>
          </a:p>
        </p:txBody>
      </p:sp>
      <p:sp>
        <p:nvSpPr>
          <p:cNvPr id="18" name="内容占位符 2"/>
          <p:cNvSpPr txBox="1"/>
          <p:nvPr/>
        </p:nvSpPr>
        <p:spPr bwMode="auto">
          <a:xfrm>
            <a:off x="1470660" y="1485900"/>
            <a:ext cx="9249410" cy="303911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内容观察者（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ContentObserver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）用于观察指定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Uri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所代表的数据的变化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，当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ContentObserver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观察到指定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Uri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代表的数据发生变化时，就会触发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onChange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，此时在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onChange()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方法中使用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ContentResovler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可以查询到变化的数据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要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ContentObserver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观察数据变化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，就必须在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ContentProvider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调用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ContentResolver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notifyChange()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流程图: 可选过程 20"/>
          <p:cNvSpPr/>
          <p:nvPr/>
        </p:nvSpPr>
        <p:spPr>
          <a:xfrm>
            <a:off x="2134870" y="2566027"/>
            <a:ext cx="2244090" cy="2249185"/>
          </a:xfrm>
          <a:prstGeom prst="flowChartAlternateProcess">
            <a:avLst/>
          </a:prstGeom>
          <a:solidFill>
            <a:srgbClr val="006BA9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程序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ContentProvider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暴露数据并调用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ContentResolver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notifyChange()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5770614" y="2151947"/>
            <a:ext cx="1080000" cy="1080000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rgbClr val="006BA9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</a:rPr>
              <a:t>消息中心</a:t>
            </a:r>
          </a:p>
        </p:txBody>
      </p:sp>
      <p:cxnSp>
        <p:nvCxnSpPr>
          <p:cNvPr id="23" name="直接箭头连接符 22"/>
          <p:cNvCxnSpPr/>
          <p:nvPr/>
        </p:nvCxnSpPr>
        <p:spPr bwMode="auto">
          <a:xfrm>
            <a:off x="6989053" y="2926973"/>
            <a:ext cx="1416288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箭头连接符 23"/>
          <p:cNvCxnSpPr/>
          <p:nvPr/>
        </p:nvCxnSpPr>
        <p:spPr bwMode="auto">
          <a:xfrm flipH="1">
            <a:off x="4516911" y="4683214"/>
            <a:ext cx="3888430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流程图: 可选过程 24"/>
          <p:cNvSpPr/>
          <p:nvPr/>
        </p:nvSpPr>
        <p:spPr>
          <a:xfrm>
            <a:off x="8521065" y="3970377"/>
            <a:ext cx="2404800" cy="1331516"/>
          </a:xfrm>
          <a:prstGeom prst="flowChartAlternateProcess">
            <a:avLst/>
          </a:prstGeom>
          <a:solidFill>
            <a:srgbClr val="006BA9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程序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ContentResolver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6" name="流程图: 可选过程 25"/>
          <p:cNvSpPr/>
          <p:nvPr/>
        </p:nvSpPr>
        <p:spPr>
          <a:xfrm>
            <a:off x="8615680" y="2026007"/>
            <a:ext cx="2405380" cy="1331516"/>
          </a:xfrm>
          <a:prstGeom prst="flowChartAlternateProcess">
            <a:avLst/>
          </a:prstGeom>
          <a:solidFill>
            <a:srgbClr val="006BA9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程序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注册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ContentObserver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40023" y="4323173"/>
            <a:ext cx="1910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操作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A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程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序中的数据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  <p:cxnSp>
        <p:nvCxnSpPr>
          <p:cNvPr id="28" name="直接箭头连接符 27"/>
          <p:cNvCxnSpPr/>
          <p:nvPr/>
        </p:nvCxnSpPr>
        <p:spPr bwMode="auto">
          <a:xfrm flipV="1">
            <a:off x="4504409" y="2791179"/>
            <a:ext cx="1173161" cy="888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4378960" y="1917700"/>
            <a:ext cx="14281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当数据发生变化时，向消息中心发送消息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 bwMode="auto">
          <a:xfrm flipH="1" flipV="1">
            <a:off x="6945927" y="2422030"/>
            <a:ext cx="1459414" cy="3977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Box 30"/>
          <p:cNvSpPr txBox="1"/>
          <p:nvPr/>
        </p:nvSpPr>
        <p:spPr>
          <a:xfrm>
            <a:off x="6821170" y="1558290"/>
            <a:ext cx="19043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观察消息中心的消息，通过消息观察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程序的数据变化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43065" y="2997835"/>
            <a:ext cx="22053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观察到变化的数据触发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onChange()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6.4.1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什么是内容观察者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22" grpId="0" bldLvl="0" animBg="1"/>
      <p:bldP spid="25" grpId="0" bldLvl="0" animBg="1"/>
      <p:bldP spid="26" grpId="0" bldLvl="0" animBg="1"/>
      <p:bldP spid="27" grpId="0"/>
      <p:bldP spid="29" grpId="0"/>
      <p:bldP spid="31" grpId="0"/>
      <p:bldP spid="3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6.4.1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什么是内容观察者</a:t>
            </a:r>
          </a:p>
        </p:txBody>
      </p:sp>
      <p:sp>
        <p:nvSpPr>
          <p:cNvPr id="18" name="内容占位符 2"/>
          <p:cNvSpPr txBox="1"/>
          <p:nvPr/>
        </p:nvSpPr>
        <p:spPr bwMode="auto">
          <a:xfrm>
            <a:off x="982345" y="1053465"/>
            <a:ext cx="10495915" cy="123063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通过ContentObserver中的onChange()方法</a:t>
            </a:r>
            <a:r>
              <a:rPr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观察特定的Uri代表的数据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的具体步骤如下：</a:t>
            </a: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zh-CN" sz="1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创建内容观察者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58925" y="2205355"/>
            <a:ext cx="9526905" cy="34975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 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private class MyObserver extends ContentObserver{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public MyObserver(Handler handler) {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super(handler);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}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public void onChange(boolean selfChange) {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super.onChange(selfChange);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}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911350" y="2376488"/>
            <a:ext cx="5215255" cy="460375"/>
          </a:xfrm>
          <a:prstGeom prst="rect">
            <a:avLst/>
          </a:prstGeom>
          <a:ln w="19050">
            <a:solidFill>
              <a:srgbClr val="0075CC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7592060" y="2405065"/>
            <a:ext cx="2118360" cy="441956"/>
          </a:xfrm>
          <a:prstGeom prst="roundRect">
            <a:avLst/>
          </a:prstGeom>
          <a:solidFill>
            <a:srgbClr val="0075CC"/>
          </a:solidFill>
          <a:ln>
            <a:solidFill>
              <a:srgbClr val="0075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容观察者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箭头连接符 25"/>
          <p:cNvCxnSpPr/>
          <p:nvPr/>
        </p:nvCxnSpPr>
        <p:spPr bwMode="auto">
          <a:xfrm flipV="1">
            <a:off x="7145287" y="2617938"/>
            <a:ext cx="446937" cy="1"/>
          </a:xfrm>
          <a:prstGeom prst="straightConnector1">
            <a:avLst/>
          </a:prstGeom>
          <a:noFill/>
          <a:ln w="28575" cap="flat" cmpd="sng" algn="ctr">
            <a:solidFill>
              <a:srgbClr val="0075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矩形 26"/>
          <p:cNvSpPr/>
          <p:nvPr/>
        </p:nvSpPr>
        <p:spPr>
          <a:xfrm>
            <a:off x="2063165" y="3933830"/>
            <a:ext cx="4500000" cy="1080000"/>
          </a:xfrm>
          <a:prstGeom prst="rect">
            <a:avLst/>
          </a:prstGeom>
          <a:ln w="19050">
            <a:solidFill>
              <a:srgbClr val="0075CC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 bwMode="auto">
          <a:xfrm flipV="1">
            <a:off x="6563446" y="4438015"/>
            <a:ext cx="396044" cy="0"/>
          </a:xfrm>
          <a:prstGeom prst="straightConnector1">
            <a:avLst/>
          </a:prstGeom>
          <a:noFill/>
          <a:ln w="28575" cap="flat" cmpd="sng" algn="ctr">
            <a:solidFill>
              <a:srgbClr val="0075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圆角矩形 27"/>
          <p:cNvSpPr/>
          <p:nvPr/>
        </p:nvSpPr>
        <p:spPr>
          <a:xfrm>
            <a:off x="6959490" y="3911728"/>
            <a:ext cx="3960000" cy="1124508"/>
          </a:xfrm>
          <a:prstGeom prst="roundRect">
            <a:avLst/>
          </a:prstGeom>
          <a:solidFill>
            <a:srgbClr val="0075CC"/>
          </a:solidFill>
          <a:ln>
            <a:solidFill>
              <a:srgbClr val="0075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当观察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到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Uri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代表的数据发生变化时调用此方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法，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并在该方法中处理相关逻辑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24" grpId="1" bldLvl="0" animBg="1"/>
      <p:bldP spid="25" grpId="0" bldLvl="0" animBg="1"/>
      <p:bldP spid="25" grpId="1" bldLvl="0" animBg="1"/>
      <p:bldP spid="27" grpId="0" bldLvl="0" animBg="1"/>
      <p:bldP spid="28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6.4.1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什么是内容观察者</a:t>
            </a:r>
          </a:p>
        </p:txBody>
      </p:sp>
      <p:sp>
        <p:nvSpPr>
          <p:cNvPr id="18" name="内容占位符 2"/>
          <p:cNvSpPr txBox="1"/>
          <p:nvPr/>
        </p:nvSpPr>
        <p:spPr bwMode="auto">
          <a:xfrm>
            <a:off x="982345" y="1053465"/>
            <a:ext cx="10495915" cy="65214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zh-CN" sz="1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注册内容观察者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58925" y="1772920"/>
            <a:ext cx="9341485" cy="16230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ContentResolver resolver = getContentResolver();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Uri uri = Uri.parse("content://aaa.bbb.ccc");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resolver.registerContentObserver(uri, true, new MyObserver(new Handler()));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46580" y="2808288"/>
            <a:ext cx="8613775" cy="460375"/>
          </a:xfrm>
          <a:prstGeom prst="rect">
            <a:avLst/>
          </a:prstGeom>
          <a:ln w="19050">
            <a:solidFill>
              <a:srgbClr val="0075CC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7679690" y="2091592"/>
            <a:ext cx="1882140" cy="411042"/>
          </a:xfrm>
          <a:prstGeom prst="roundRect">
            <a:avLst/>
          </a:prstGeom>
          <a:solidFill>
            <a:srgbClr val="3992DB"/>
          </a:solidFill>
          <a:ln>
            <a:solidFill>
              <a:srgbClr val="3992D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注册内容观察者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 bwMode="auto">
          <a:xfrm flipV="1">
            <a:off x="8615727" y="2501469"/>
            <a:ext cx="0" cy="307436"/>
          </a:xfrm>
          <a:prstGeom prst="straightConnector1">
            <a:avLst/>
          </a:prstGeom>
          <a:noFill/>
          <a:ln w="28575" cap="flat" cmpd="sng" algn="ctr">
            <a:solidFill>
              <a:srgbClr val="0075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文本框 2"/>
          <p:cNvSpPr txBox="1"/>
          <p:nvPr/>
        </p:nvSpPr>
        <p:spPr>
          <a:xfrm>
            <a:off x="1604645" y="3463290"/>
            <a:ext cx="925322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注册内容观察者的方法原型为：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public final void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registerContentObserver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(Uri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uri,boolean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notifyForDescendents,ContentObserver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observer)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功能：为指定的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Uri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注册一个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ContentObserver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派生类实例，当指定的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Uri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发生改变时，回调该实例对象去处理。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参数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uri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需要观察的</a:t>
            </a:r>
            <a:r>
              <a:rPr lang="en-US" altLang="zh-CN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Uri</a:t>
            </a:r>
            <a:endParaRPr lang="en-US" altLang="zh-CN" sz="16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参数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notifyForDescendents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r>
              <a:rPr lang="en-US" altLang="zh-CN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false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表示只匹配该</a:t>
            </a:r>
            <a:r>
              <a:rPr lang="en-US" altLang="zh-CN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Uri  true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表示可以同时匹配其派生的</a:t>
            </a:r>
            <a:r>
              <a:rPr lang="en-US" altLang="zh-CN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Uri    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                            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参数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observer    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创建的内容观察者对象</a:t>
            </a:r>
            <a:r>
              <a:rPr lang="en-US" altLang="zh-CN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2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6.4.1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什么是内容观察者</a:t>
            </a:r>
          </a:p>
        </p:txBody>
      </p:sp>
      <p:sp>
        <p:nvSpPr>
          <p:cNvPr id="18" name="内容占位符 2"/>
          <p:cNvSpPr txBox="1"/>
          <p:nvPr/>
        </p:nvSpPr>
        <p:spPr bwMode="auto">
          <a:xfrm>
            <a:off x="982345" y="1053465"/>
            <a:ext cx="10495915" cy="65214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zh-CN" sz="1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 </a:t>
            </a: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取消</a:t>
            </a:r>
            <a:r>
              <a:rPr lang="en-US" altLang="zh-CN" sz="1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内容观察者</a:t>
            </a:r>
          </a:p>
        </p:txBody>
      </p:sp>
      <p:sp>
        <p:nvSpPr>
          <p:cNvPr id="4" name="TextBox 14"/>
          <p:cNvSpPr txBox="1"/>
          <p:nvPr/>
        </p:nvSpPr>
        <p:spPr>
          <a:xfrm>
            <a:off x="1486535" y="1701800"/>
            <a:ext cx="9476105" cy="26092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@Override</a:t>
            </a: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protected void onDestroy() {</a:t>
            </a: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super.onDestroy();</a:t>
            </a:r>
          </a:p>
          <a:p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getContentResolver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().unregisterContentObserver(new MyObserver(</a:t>
            </a: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  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new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Handler()));</a:t>
            </a: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</p:txBody>
      </p:sp>
      <p:sp>
        <p:nvSpPr>
          <p:cNvPr id="5" name="矩形 4"/>
          <p:cNvSpPr/>
          <p:nvPr/>
        </p:nvSpPr>
        <p:spPr>
          <a:xfrm>
            <a:off x="2134870" y="3199130"/>
            <a:ext cx="8671560" cy="900000"/>
          </a:xfrm>
          <a:prstGeom prst="rect">
            <a:avLst/>
          </a:prstGeom>
          <a:ln w="19050">
            <a:solidFill>
              <a:srgbClr val="3992DB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086985" y="2487959"/>
            <a:ext cx="2644140" cy="410788"/>
          </a:xfrm>
          <a:prstGeom prst="roundRect">
            <a:avLst/>
          </a:prstGeom>
          <a:solidFill>
            <a:srgbClr val="0075CC"/>
          </a:solidFill>
          <a:ln>
            <a:solidFill>
              <a:srgbClr val="0075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取消注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册的内容观察者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/>
          <p:cNvCxnSpPr/>
          <p:nvPr/>
        </p:nvCxnSpPr>
        <p:spPr bwMode="auto">
          <a:xfrm flipV="1">
            <a:off x="6383896" y="2898532"/>
            <a:ext cx="0" cy="300314"/>
          </a:xfrm>
          <a:prstGeom prst="straightConnector1">
            <a:avLst/>
          </a:prstGeom>
          <a:noFill/>
          <a:ln w="28575" cap="flat" cmpd="sng" algn="ctr">
            <a:solidFill>
              <a:srgbClr val="0075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圆角矩形标注 10"/>
          <p:cNvSpPr/>
          <p:nvPr/>
        </p:nvSpPr>
        <p:spPr bwMode="auto">
          <a:xfrm>
            <a:off x="1846580" y="4725670"/>
            <a:ext cx="8434705" cy="1057275"/>
          </a:xfrm>
          <a:prstGeom prst="wedgeRoundRectCallout">
            <a:avLst>
              <a:gd name="adj1" fmla="val 15982"/>
              <a:gd name="adj2" fmla="val -81426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lvl="0">
              <a:lnSpc>
                <a:spcPct val="150000"/>
              </a:lnSpc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EA157A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注意</a:t>
            </a:r>
            <a:r>
              <a:rPr lang="zh-CN" altLang="en-US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：在内容观察者监听的</a:t>
            </a:r>
            <a:r>
              <a:rPr lang="en-US" altLang="zh-CN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ContentProvider</a:t>
            </a:r>
            <a:r>
              <a:rPr lang="zh-CN" altLang="en-US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中，重写的</a:t>
            </a:r>
            <a:r>
              <a:rPr lang="en-US" altLang="zh-CN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insert()</a:t>
            </a:r>
            <a:r>
              <a:rPr lang="zh-CN" altLang="en-US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方法、</a:t>
            </a:r>
            <a:r>
              <a:rPr lang="en-US" altLang="zh-CN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delete()</a:t>
            </a:r>
            <a:r>
              <a:rPr lang="zh-CN" altLang="en-US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方法、</a:t>
            </a:r>
            <a:r>
              <a:rPr lang="en-US" altLang="zh-CN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update()</a:t>
            </a:r>
            <a:r>
              <a:rPr lang="zh-CN" altLang="en-US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</a:t>
            </a:r>
            <a:r>
              <a:rPr lang="zh-CN" altLang="en-US" sz="1600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中会调用</a:t>
            </a:r>
            <a:r>
              <a:rPr lang="en-US" altLang="zh-CN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ContentResolver</a:t>
            </a:r>
            <a:r>
              <a:rPr lang="zh-CN" altLang="en-US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lang="en-US" altLang="zh-CN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notifyChange()</a:t>
            </a:r>
            <a:r>
              <a:rPr lang="zh-CN" altLang="en-US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11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71292" y="572758"/>
            <a:ext cx="3911746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章节概述</a:t>
            </a:r>
            <a:r>
              <a:rPr lang="en-US" altLang="zh-CN" b="1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Summary</a:t>
            </a:r>
            <a:endParaRPr lang="en-GB" sz="240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0" name="TextBox 35"/>
          <p:cNvSpPr txBox="1">
            <a:spLocks noChangeArrowheads="1"/>
          </p:cNvSpPr>
          <p:nvPr/>
        </p:nvSpPr>
        <p:spPr bwMode="auto">
          <a:xfrm>
            <a:off x="1009935" y="1504975"/>
            <a:ext cx="10151132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在第5章数据存储中学习了Android数据持久化技术，包括文件存储、SharedPreferences存储以及数据库存储，这些持久化技术所保存的数据都只能在当前应用程序中访问。但在Android开发中，有时也会</a:t>
            </a:r>
            <a:r>
              <a:rPr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访问其他应用程序的数据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为了实现这种跨程序共享数据的功能，Android系统提供了一个组件ContentProvider（内容提供者）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本章将针对内容提供者进行详细地讲解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2" descr="C:\Users\Administrator\Desktop\ppt展示模板-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6952" y="3933749"/>
            <a:ext cx="4551518" cy="273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4699946" y="4309890"/>
            <a:ext cx="3210452" cy="1800200"/>
          </a:xfrm>
          <a:prstGeom prst="rect">
            <a:avLst/>
          </a:prstGeom>
          <a:blipFill>
            <a:blip r:embed="rId4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800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43691" y="850280"/>
            <a:ext cx="9793088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sz="1800">
                <a:latin typeface="微软雅黑" panose="020B0503020204020204" pitchFamily="34" charset="-122"/>
                <a:ea typeface="微软雅黑" panose="020B0503020204020204" pitchFamily="34" charset="-122"/>
              </a:rPr>
              <a:t>本节就通过检测数据变化的案例来讲解</a:t>
            </a:r>
            <a:r>
              <a:rPr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如何使用内容观察者</a:t>
            </a:r>
            <a:r>
              <a:rPr sz="18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案例的界面效果如下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图所示。</a:t>
            </a:r>
          </a:p>
        </p:txBody>
      </p:sp>
      <p:sp>
        <p:nvSpPr>
          <p:cNvPr id="3" name="椭圆 2"/>
          <p:cNvSpPr/>
          <p:nvPr/>
        </p:nvSpPr>
        <p:spPr bwMode="auto">
          <a:xfrm rot="574600">
            <a:off x="1562710" y="1932990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604085" y="1964046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51275" y="1922774"/>
            <a:ext cx="1381554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创建程序：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35798" y="2721848"/>
            <a:ext cx="1869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导入界面图片：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949736" y="2379820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8" name="直接连接符 7"/>
          <p:cNvCxnSpPr/>
          <p:nvPr/>
        </p:nvCxnSpPr>
        <p:spPr>
          <a:xfrm>
            <a:off x="1998271" y="3143280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9" name="矩形 8"/>
          <p:cNvSpPr/>
          <p:nvPr/>
        </p:nvSpPr>
        <p:spPr>
          <a:xfrm>
            <a:off x="3646805" y="1558925"/>
            <a:ext cx="4298315" cy="769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创建名为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ContentObserverDB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的程序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指定包名为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cn.itcast.contentobserverdb</a:t>
            </a:r>
          </a:p>
        </p:txBody>
      </p:sp>
      <p:sp>
        <p:nvSpPr>
          <p:cNvPr id="10" name="椭圆 9"/>
          <p:cNvSpPr/>
          <p:nvPr/>
        </p:nvSpPr>
        <p:spPr bwMode="auto">
          <a:xfrm rot="574600">
            <a:off x="1533830" y="2719666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575205" y="2750722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34300" y="3527765"/>
            <a:ext cx="1728193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zh-CN" altLang="en-US" sz="1800" b="1" kern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放置界面控件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976435" y="3966597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4" name="椭圆 13"/>
          <p:cNvSpPr/>
          <p:nvPr/>
        </p:nvSpPr>
        <p:spPr bwMode="auto">
          <a:xfrm rot="574600">
            <a:off x="1532333" y="3625270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573708" y="3656326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Title 1"/>
          <p:cNvSpPr txBox="1"/>
          <p:nvPr/>
        </p:nvSpPr>
        <p:spPr>
          <a:xfrm>
            <a:off x="1143690" y="266995"/>
            <a:ext cx="5815611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6.4.2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实战演练—监测数据变化</a:t>
            </a:r>
          </a:p>
        </p:txBody>
      </p:sp>
      <p:sp>
        <p:nvSpPr>
          <p:cNvPr id="17" name="矩形 16"/>
          <p:cNvSpPr/>
          <p:nvPr/>
        </p:nvSpPr>
        <p:spPr>
          <a:xfrm>
            <a:off x="3647018" y="3528357"/>
            <a:ext cx="4476095" cy="410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30000"/>
              </a:lnSpc>
              <a:spcAft>
                <a:spcPts val="300"/>
              </a:spcAft>
              <a:buFont typeface="+mj-ea"/>
              <a:buNone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放置</a:t>
            </a: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4个Button控件</a:t>
            </a:r>
          </a:p>
        </p:txBody>
      </p:sp>
      <p:sp>
        <p:nvSpPr>
          <p:cNvPr id="19" name="矩形 18"/>
          <p:cNvSpPr/>
          <p:nvPr/>
        </p:nvSpPr>
        <p:spPr>
          <a:xfrm>
            <a:off x="3763990" y="2692920"/>
            <a:ext cx="4536504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将界面需要的图片导入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drawable-hdpi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文件夹中</a:t>
            </a:r>
            <a:endParaRPr lang="en-US" altLang="zh-CN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024031" y="4481242"/>
            <a:ext cx="16224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创建数据库：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1986504" y="4871978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4" name="椭圆 23"/>
          <p:cNvSpPr/>
          <p:nvPr/>
        </p:nvSpPr>
        <p:spPr bwMode="auto">
          <a:xfrm rot="574600">
            <a:off x="1522063" y="4479060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563438" y="4510116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4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408893" y="4142645"/>
            <a:ext cx="4536504" cy="730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类PersonDBOpenHelper</a:t>
            </a: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，在该类中创建数据库及数据库表</a:t>
            </a:r>
          </a:p>
        </p:txBody>
      </p:sp>
      <p:pic>
        <p:nvPicPr>
          <p:cNvPr id="18" name="图片 17" descr="图片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725" y="1557655"/>
            <a:ext cx="2724617" cy="46764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2" name="矩形 21"/>
          <p:cNvSpPr/>
          <p:nvPr/>
        </p:nvSpPr>
        <p:spPr>
          <a:xfrm>
            <a:off x="1999266" y="5229907"/>
            <a:ext cx="20796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创建内容提供者：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1961739" y="5620643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9" name="椭圆 28"/>
          <p:cNvSpPr/>
          <p:nvPr/>
        </p:nvSpPr>
        <p:spPr bwMode="auto">
          <a:xfrm rot="574600">
            <a:off x="1497298" y="5227725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" name="TextBox 24"/>
          <p:cNvSpPr txBox="1">
            <a:spLocks noChangeArrowheads="1"/>
          </p:cNvSpPr>
          <p:nvPr/>
        </p:nvSpPr>
        <p:spPr bwMode="auto">
          <a:xfrm>
            <a:off x="1538673" y="5258781"/>
            <a:ext cx="34544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5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862918" y="5187220"/>
            <a:ext cx="4536504" cy="410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创建一个名为PersonProvider的内容提供者</a:t>
            </a:r>
          </a:p>
        </p:txBody>
      </p:sp>
      <p:sp>
        <p:nvSpPr>
          <p:cNvPr id="33" name="矩形 32"/>
          <p:cNvSpPr/>
          <p:nvPr/>
        </p:nvSpPr>
        <p:spPr>
          <a:xfrm>
            <a:off x="1991011" y="6079537"/>
            <a:ext cx="23082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编写界面交互代码：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1953484" y="6470273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5" name="椭圆 34"/>
          <p:cNvSpPr/>
          <p:nvPr/>
        </p:nvSpPr>
        <p:spPr bwMode="auto">
          <a:xfrm rot="574600">
            <a:off x="1489043" y="6077355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6" name="TextBox 24"/>
          <p:cNvSpPr txBox="1">
            <a:spLocks noChangeArrowheads="1"/>
          </p:cNvSpPr>
          <p:nvPr/>
        </p:nvSpPr>
        <p:spPr bwMode="auto">
          <a:xfrm>
            <a:off x="1530418" y="6108411"/>
            <a:ext cx="34544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6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974043" y="5737765"/>
            <a:ext cx="4536504" cy="730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在MainActivity中对数据库中的数据进行增、删、改、查的操作。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5" grpId="0"/>
      <p:bldP spid="6" grpId="0"/>
      <p:bldP spid="9" grpId="0"/>
      <p:bldP spid="10" grpId="0" bldLvl="0" animBg="1"/>
      <p:bldP spid="11" grpId="0"/>
      <p:bldP spid="12" grpId="0"/>
      <p:bldP spid="14" grpId="0" bldLvl="0" animBg="1"/>
      <p:bldP spid="15" grpId="0"/>
      <p:bldP spid="17" grpId="0"/>
      <p:bldP spid="19" grpId="0"/>
      <p:bldP spid="21" grpId="0"/>
      <p:bldP spid="24" grpId="0" bldLvl="0" animBg="1"/>
      <p:bldP spid="25" grpId="0"/>
      <p:bldP spid="26" grpId="0"/>
      <p:bldP spid="22" grpId="0"/>
      <p:bldP spid="29" grpId="0" bldLvl="0" animBg="1"/>
      <p:bldP spid="30" grpId="0"/>
      <p:bldP spid="31" grpId="0"/>
      <p:bldP spid="33" grpId="0"/>
      <p:bldP spid="35" grpId="0" bldLvl="0" animBg="1"/>
      <p:bldP spid="36" grpId="0"/>
      <p:bldP spid="3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43691" y="922035"/>
            <a:ext cx="9793088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sz="1800">
                <a:latin typeface="微软雅黑" panose="020B0503020204020204" pitchFamily="34" charset="-122"/>
                <a:ea typeface="微软雅黑" panose="020B0503020204020204" pitchFamily="34" charset="-122"/>
              </a:rPr>
              <a:t>至此，操作数据库的程序就创建完成了，接下来</a:t>
            </a:r>
            <a:r>
              <a:rPr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创建监测数据库变化的程序</a:t>
            </a:r>
            <a:r>
              <a:rPr sz="1800">
                <a:latin typeface="微软雅黑" panose="020B0503020204020204" pitchFamily="34" charset="-122"/>
                <a:ea typeface="微软雅黑" panose="020B0503020204020204" pitchFamily="34" charset="-122"/>
              </a:rPr>
              <a:t>，具体步骤如下：</a:t>
            </a:r>
          </a:p>
        </p:txBody>
      </p:sp>
      <p:sp>
        <p:nvSpPr>
          <p:cNvPr id="3" name="椭圆 2"/>
          <p:cNvSpPr/>
          <p:nvPr/>
        </p:nvSpPr>
        <p:spPr bwMode="auto">
          <a:xfrm rot="574600">
            <a:off x="2280260" y="2291765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321635" y="2322821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68825" y="2281549"/>
            <a:ext cx="1381554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创建程序：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53348" y="3295888"/>
            <a:ext cx="13938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运行程序：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667286" y="2810350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8" name="直接连接符 7"/>
          <p:cNvCxnSpPr/>
          <p:nvPr/>
        </p:nvCxnSpPr>
        <p:spPr>
          <a:xfrm>
            <a:off x="2715821" y="3717320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9" name="矩形 8"/>
          <p:cNvSpPr/>
          <p:nvPr/>
        </p:nvSpPr>
        <p:spPr>
          <a:xfrm>
            <a:off x="4364355" y="1917700"/>
            <a:ext cx="4298315" cy="769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创建名为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MonitorData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的程序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指定包名为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cn.itcast.monitordata</a:t>
            </a:r>
          </a:p>
        </p:txBody>
      </p:sp>
      <p:sp>
        <p:nvSpPr>
          <p:cNvPr id="10" name="椭圆 9"/>
          <p:cNvSpPr/>
          <p:nvPr/>
        </p:nvSpPr>
        <p:spPr bwMode="auto">
          <a:xfrm rot="574600">
            <a:off x="2251380" y="3293706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292755" y="3324762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Title 1"/>
          <p:cNvSpPr txBox="1"/>
          <p:nvPr/>
        </p:nvSpPr>
        <p:spPr>
          <a:xfrm>
            <a:off x="1143690" y="266995"/>
            <a:ext cx="5815611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6.4.2</a:t>
            </a:r>
            <a:r>
              <a:rPr 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实战演练—监测数据变化</a:t>
            </a:r>
          </a:p>
        </p:txBody>
      </p:sp>
      <p:sp>
        <p:nvSpPr>
          <p:cNvPr id="20" name="矩形 19"/>
          <p:cNvSpPr/>
          <p:nvPr/>
        </p:nvSpPr>
        <p:spPr>
          <a:xfrm>
            <a:off x="4436745" y="2924175"/>
            <a:ext cx="4298315" cy="769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首先运行ContentObserverDB程序</a:t>
            </a: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</a:t>
            </a: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运行MonitorData程序</a:t>
            </a:r>
          </a:p>
        </p:txBody>
      </p:sp>
      <p:sp>
        <p:nvSpPr>
          <p:cNvPr id="28" name="圆角矩形标注 27"/>
          <p:cNvSpPr/>
          <p:nvPr/>
        </p:nvSpPr>
        <p:spPr bwMode="auto">
          <a:xfrm>
            <a:off x="1774825" y="4438015"/>
            <a:ext cx="8434705" cy="1057275"/>
          </a:xfrm>
          <a:prstGeom prst="wedgeRoundRectCallout">
            <a:avLst>
              <a:gd name="adj1" fmla="val 15982"/>
              <a:gd name="adj2" fmla="val -81426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lvl="0">
              <a:lnSpc>
                <a:spcPct val="150000"/>
              </a:lnSpc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EA157A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注意</a:t>
            </a:r>
            <a:r>
              <a:rPr lang="zh-CN" altLang="en-US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内容观察者的目的是观察特定Uri引起的数据库的变化，继而做一些相应的处理，这种方式效率高内存消耗少，需要初学者掌握。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5" grpId="0"/>
      <p:bldP spid="6" grpId="0"/>
      <p:bldP spid="9" grpId="0"/>
      <p:bldP spid="10" grpId="0" bldLvl="0" animBg="1"/>
      <p:bldP spid="11" grpId="0"/>
      <p:bldP spid="20" grpId="0"/>
      <p:bldP spid="28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5671595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None/>
            </a:pP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本章小结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108075" y="1804670"/>
            <a:ext cx="9794240" cy="335407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TextBox 38"/>
          <p:cNvSpPr txBox="1"/>
          <p:nvPr/>
        </p:nvSpPr>
        <p:spPr>
          <a:xfrm>
            <a:off x="1486694" y="2375729"/>
            <a:ext cx="9001000" cy="23082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本章详细地讲解了内容提供者的相关知识，首先简单地介绍了内容提供者，然后讲解了如何</a:t>
            </a:r>
            <a:r>
              <a:rPr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创建内容提供者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以及如何</a:t>
            </a:r>
            <a:r>
              <a:rPr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使用内容提供者访问其他程序暴露的数据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，最后讲解内容观察者，</a:t>
            </a:r>
            <a:r>
              <a:rPr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通过内容观察者观察数据的变化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。本章所讲的ContentProvider是Android四大组件之一，在后续遇到程序之间需要共享数据时，会经常用到该组件，因此要求初学者一定要熟练掌握本章内容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。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329250" y="1395954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b="1"/>
              <a:t>本</a:t>
            </a:r>
          </a:p>
        </p:txBody>
      </p:sp>
      <p:sp>
        <p:nvSpPr>
          <p:cNvPr id="6" name="椭圆 5"/>
          <p:cNvSpPr/>
          <p:nvPr/>
        </p:nvSpPr>
        <p:spPr>
          <a:xfrm>
            <a:off x="5048070" y="1395954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zh-CN" altLang="en-US" sz="2800" b="1">
                <a:sym typeface="+mn-ea"/>
              </a:rPr>
              <a:t>章</a:t>
            </a:r>
          </a:p>
        </p:txBody>
      </p:sp>
      <p:sp>
        <p:nvSpPr>
          <p:cNvPr id="7" name="椭圆 6"/>
          <p:cNvSpPr/>
          <p:nvPr/>
        </p:nvSpPr>
        <p:spPr>
          <a:xfrm>
            <a:off x="5766890" y="1395954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zh-CN" altLang="en-US" sz="2800" b="1">
                <a:sym typeface="+mn-ea"/>
              </a:rPr>
              <a:t>小</a:t>
            </a:r>
          </a:p>
        </p:txBody>
      </p:sp>
      <p:sp>
        <p:nvSpPr>
          <p:cNvPr id="8" name="椭圆 7"/>
          <p:cNvSpPr/>
          <p:nvPr/>
        </p:nvSpPr>
        <p:spPr>
          <a:xfrm>
            <a:off x="6485710" y="1395954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zh-CN" altLang="en-US" sz="2800" b="1">
                <a:sym typeface="+mn-ea"/>
              </a:rPr>
              <a:t>结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863" y="572758"/>
            <a:ext cx="3007988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119265" y="2055708"/>
            <a:ext cx="1192190" cy="613062"/>
            <a:chOff x="2215144" y="982844"/>
            <a:chExt cx="1244730" cy="842780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119265" y="2976106"/>
            <a:ext cx="1192190" cy="618406"/>
            <a:chOff x="2215144" y="2026500"/>
            <a:chExt cx="1244730" cy="850129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119265" y="3906684"/>
            <a:ext cx="1192190" cy="614525"/>
            <a:chOff x="2215144" y="3084852"/>
            <a:chExt cx="1244730" cy="844793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03</a:t>
              </a:r>
              <a:endPara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024817" y="2033529"/>
            <a:ext cx="5142331" cy="613062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36090"/>
              <a:ext cx="2827147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内容提供者</a:t>
              </a:r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概述</a:t>
              </a: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024817" y="2959280"/>
            <a:ext cx="5142331" cy="613062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30243"/>
              <a:ext cx="3133456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创建内容提供者</a:t>
              </a: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024817" y="3885031"/>
            <a:ext cx="5142331" cy="613062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841197" y="2424395"/>
              <a:ext cx="2827146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sz="20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访问其他</a:t>
              </a:r>
              <a:r>
                <a:rPr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应用</a:t>
              </a:r>
              <a:r>
                <a:rPr sz="20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程序</a:t>
              </a: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059962" y="4891607"/>
            <a:ext cx="1192190" cy="614525"/>
            <a:chOff x="2215144" y="3084852"/>
            <a:chExt cx="1244730" cy="844793"/>
          </a:xfrm>
        </p:grpSpPr>
        <p:sp>
          <p:nvSpPr>
            <p:cNvPr id="25" name="平行四边形 24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6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04</a:t>
              </a:r>
              <a:endPara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965514" y="4869954"/>
            <a:ext cx="5142331" cy="613062"/>
            <a:chOff x="4315150" y="2341731"/>
            <a:chExt cx="3857250" cy="540057"/>
          </a:xfrm>
        </p:grpSpPr>
        <p:sp>
          <p:nvSpPr>
            <p:cNvPr id="28" name="矩形 27"/>
            <p:cNvSpPr/>
            <p:nvPr/>
          </p:nvSpPr>
          <p:spPr>
            <a:xfrm>
              <a:off x="4841197" y="2424395"/>
              <a:ext cx="2827146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sz="20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  <a:r>
                <a:rPr sz="20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内容观察者</a:t>
              </a:r>
            </a:p>
          </p:txBody>
        </p:sp>
        <p:sp>
          <p:nvSpPr>
            <p:cNvPr id="29" name="平行四边形 28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内容提供者</a:t>
            </a:r>
            <a:r>
              <a:rPr lang="zh-CN" altLang="en-US" sz="4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概述</a:t>
            </a:r>
            <a:endParaRPr lang="en-GB" altLang="zh-CN" sz="4800" b="1">
              <a:solidFill>
                <a:srgbClr val="0075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</a:t>
            </a:r>
            <a:endParaRPr lang="en-US" altLang="en-GB" sz="6600" b="1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  </a:t>
            </a:r>
            <a:r>
              <a:rPr lang="zh-CN" alt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内容提供者概述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5272385" y="3151433"/>
            <a:ext cx="5972467" cy="535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熟悉内容提供者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能够归纳</a:t>
            </a:r>
            <a:r>
              <a:rPr lang="zh-CN" altLang="en-US" sz="18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内容提供者的工作原理</a:t>
            </a:r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836141" y="3245116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内容占位符 2"/>
          <p:cNvSpPr txBox="1"/>
          <p:nvPr/>
        </p:nvSpPr>
        <p:spPr bwMode="auto">
          <a:xfrm>
            <a:off x="1715135" y="1269365"/>
            <a:ext cx="9412605" cy="19678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内容提供者（</a:t>
            </a:r>
            <a:r>
              <a:rPr lang="en-US" altLang="zh-CN" sz="20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ContentProvider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）是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系统四大组件之一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，它是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不同应用程序之间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进行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数据共享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的标准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API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，通过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ContentResolver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类可以访问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ContentProvider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中共享的数据。</a:t>
            </a:r>
            <a:r>
              <a:rPr lang="en-US" altLang="zh-CN" sz="20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ContentProvider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的工作原理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如下：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1" name="流程图: 可选过程 30"/>
          <p:cNvSpPr/>
          <p:nvPr/>
        </p:nvSpPr>
        <p:spPr>
          <a:xfrm>
            <a:off x="1631617" y="3576716"/>
            <a:ext cx="1620000" cy="1620000"/>
          </a:xfrm>
          <a:prstGeom prst="flowChartAlternateProcess">
            <a:avLst/>
          </a:prstGeom>
          <a:solidFill>
            <a:srgbClr val="006BA9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程序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2852420" y="3910200"/>
            <a:ext cx="1980000" cy="900000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rgbClr val="006BA9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ContentProvider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暴露的数据</a:t>
            </a:r>
          </a:p>
        </p:txBody>
      </p:sp>
      <p:cxnSp>
        <p:nvCxnSpPr>
          <p:cNvPr id="33" name="直接箭头连接符 32"/>
          <p:cNvCxnSpPr/>
          <p:nvPr/>
        </p:nvCxnSpPr>
        <p:spPr bwMode="auto">
          <a:xfrm flipV="1">
            <a:off x="4919540" y="4558124"/>
            <a:ext cx="1224000" cy="888"/>
          </a:xfrm>
          <a:prstGeom prst="straightConnector1">
            <a:avLst/>
          </a:prstGeom>
          <a:noFill/>
          <a:ln w="3175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箭头连接符 33"/>
          <p:cNvCxnSpPr/>
          <p:nvPr/>
        </p:nvCxnSpPr>
        <p:spPr bwMode="auto">
          <a:xfrm flipH="1" flipV="1">
            <a:off x="4904389" y="4198083"/>
            <a:ext cx="1260000" cy="445"/>
          </a:xfrm>
          <a:prstGeom prst="straightConnector1">
            <a:avLst/>
          </a:prstGeom>
          <a:noFill/>
          <a:ln w="3175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圆角矩形 34"/>
          <p:cNvSpPr/>
          <p:nvPr/>
        </p:nvSpPr>
        <p:spPr>
          <a:xfrm>
            <a:off x="6287646" y="3910084"/>
            <a:ext cx="1980000" cy="900000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rgbClr val="006BA9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ContentResolver</a:t>
            </a:r>
          </a:p>
        </p:txBody>
      </p:sp>
      <p:cxnSp>
        <p:nvCxnSpPr>
          <p:cNvPr id="36" name="直接箭头连接符 35"/>
          <p:cNvCxnSpPr/>
          <p:nvPr/>
        </p:nvCxnSpPr>
        <p:spPr bwMode="auto">
          <a:xfrm>
            <a:off x="8321910" y="4566915"/>
            <a:ext cx="1332000" cy="1"/>
          </a:xfrm>
          <a:prstGeom prst="straightConnector1">
            <a:avLst/>
          </a:prstGeom>
          <a:noFill/>
          <a:ln w="3175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接箭头连接符 36"/>
          <p:cNvCxnSpPr/>
          <p:nvPr/>
        </p:nvCxnSpPr>
        <p:spPr bwMode="auto">
          <a:xfrm flipH="1">
            <a:off x="8286741" y="4198083"/>
            <a:ext cx="1404000" cy="0"/>
          </a:xfrm>
          <a:prstGeom prst="straightConnector1">
            <a:avLst/>
          </a:prstGeom>
          <a:noFill/>
          <a:ln w="3175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流程图: 可选过程 37"/>
          <p:cNvSpPr/>
          <p:nvPr/>
        </p:nvSpPr>
        <p:spPr>
          <a:xfrm>
            <a:off x="9870265" y="3550011"/>
            <a:ext cx="1620000" cy="1620000"/>
          </a:xfrm>
          <a:prstGeom prst="flowChartAlternateProcess">
            <a:avLst/>
          </a:prstGeom>
          <a:solidFill>
            <a:srgbClr val="006BA9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</a:rPr>
              <a:t>B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</a:rPr>
              <a:t>程序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796557" y="3766035"/>
            <a:ext cx="1605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暴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露的数据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126706" y="3766035"/>
            <a:ext cx="174815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操作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程序的数据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831070" y="4610386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返回操作结果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196593" y="4609498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返回操作结果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  </a:t>
            </a:r>
            <a:r>
              <a:rPr lang="zh-CN" alt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内容提供者概述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ldLvl="0" animBg="1"/>
      <p:bldP spid="32" grpId="0" bldLvl="0" animBg="1"/>
      <p:bldP spid="35" grpId="0" bldLvl="0" animBg="1"/>
      <p:bldP spid="38" grpId="0" bldLvl="0" animBg="1"/>
      <p:bldP spid="39" grpId="0"/>
      <p:bldP spid="40" grpId="0"/>
      <p:bldP spid="41" grpId="0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  </a:t>
            </a:r>
            <a:r>
              <a:rPr lang="zh-CN" alt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内容提供者概述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内容占位符 2"/>
          <p:cNvSpPr txBox="1"/>
          <p:nvPr/>
        </p:nvSpPr>
        <p:spPr bwMode="auto">
          <a:xfrm>
            <a:off x="1343025" y="1627505"/>
            <a:ext cx="9979025" cy="149098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ContentProvider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基于数据库模型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的简单表格来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提供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需要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共享的数据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，在该表格中，每一行表示一条记录，而每一列代表特定类型和含义的数据，并且其中每一条数据记录都包含一个名为“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_ID”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的字段类标识每条数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据。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2446214" y="4137779"/>
          <a:ext cx="6185148" cy="2110531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999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8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6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65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10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_ID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NAME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NUMBER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EMAIL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8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张华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135*****233</a:t>
                      </a:r>
                      <a:endParaRPr lang="zh-CN" sz="105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345**@qq.com</a:t>
                      </a:r>
                      <a:endParaRPr lang="zh-CN" sz="105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8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李白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134*****345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456**@163.com</a:t>
                      </a:r>
                      <a:endParaRPr lang="zh-CN" sz="105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8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赵龙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136*****335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445**@126.com</a:t>
                      </a:r>
                      <a:endParaRPr lang="zh-CN" sz="105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8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4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王冠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138*****445</a:t>
                      </a:r>
                      <a:endParaRPr lang="zh-CN" sz="105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332**@sina.com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2639917" y="4209787"/>
            <a:ext cx="576064" cy="2016224"/>
          </a:xfrm>
          <a:prstGeom prst="rect">
            <a:avLst/>
          </a:prstGeom>
          <a:noFill/>
          <a:ln w="19050">
            <a:solidFill>
              <a:srgbClr val="0075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39917" y="4209787"/>
            <a:ext cx="5234306" cy="288032"/>
          </a:xfrm>
          <a:prstGeom prst="rect">
            <a:avLst/>
          </a:prstGeom>
          <a:noFill/>
          <a:ln w="19050">
            <a:solidFill>
              <a:srgbClr val="0075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/>
          <p:nvPr/>
        </p:nvCxnSpPr>
        <p:spPr bwMode="auto">
          <a:xfrm flipV="1">
            <a:off x="2927985" y="3788410"/>
            <a:ext cx="0" cy="432000"/>
          </a:xfrm>
          <a:prstGeom prst="straightConnector1">
            <a:avLst/>
          </a:prstGeom>
          <a:noFill/>
          <a:ln w="28575" cap="flat" cmpd="sng" algn="ctr">
            <a:solidFill>
              <a:srgbClr val="0075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圆角矩形 2"/>
          <p:cNvSpPr/>
          <p:nvPr/>
        </p:nvSpPr>
        <p:spPr>
          <a:xfrm>
            <a:off x="1317625" y="3073104"/>
            <a:ext cx="3220720" cy="714968"/>
          </a:xfrm>
          <a:prstGeom prst="roundRect">
            <a:avLst/>
          </a:prstGeom>
          <a:solidFill>
            <a:srgbClr val="0075CC"/>
          </a:solidFill>
          <a:ln>
            <a:solidFill>
              <a:srgbClr val="0075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唯一标识，可以根据同一个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ID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查询几个相关表中的信息</a:t>
            </a:r>
          </a:p>
        </p:txBody>
      </p:sp>
      <p:cxnSp>
        <p:nvCxnSpPr>
          <p:cNvPr id="34" name="直接箭头连接符 33"/>
          <p:cNvCxnSpPr/>
          <p:nvPr/>
        </p:nvCxnSpPr>
        <p:spPr bwMode="auto">
          <a:xfrm flipV="1">
            <a:off x="7896860" y="4353560"/>
            <a:ext cx="360045" cy="0"/>
          </a:xfrm>
          <a:prstGeom prst="straightConnector1">
            <a:avLst/>
          </a:prstGeom>
          <a:noFill/>
          <a:ln w="28575" cap="flat" cmpd="sng" algn="ctr">
            <a:solidFill>
              <a:srgbClr val="0075CC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圆角矩形 35"/>
          <p:cNvSpPr/>
          <p:nvPr/>
        </p:nvSpPr>
        <p:spPr>
          <a:xfrm>
            <a:off x="8256905" y="3534868"/>
            <a:ext cx="3326765" cy="1636115"/>
          </a:xfrm>
          <a:prstGeom prst="roundRect">
            <a:avLst/>
          </a:prstGeom>
          <a:solidFill>
            <a:srgbClr val="0075CC"/>
          </a:solidFill>
          <a:ln>
            <a:solidFill>
              <a:srgbClr val="0075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知道各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个字段对应的数据类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型后，可根据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Cursor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象提供的相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关的方法，如，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getInt()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getString()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getLong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()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等查询字段对应的值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原创设计师QQ598969553          _3"/>
          <p:cNvSpPr/>
          <p:nvPr/>
        </p:nvSpPr>
        <p:spPr>
          <a:xfrm>
            <a:off x="1055370" y="1334135"/>
            <a:ext cx="10681335" cy="5269230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原创设计师QQ598969553          _6"/>
          <p:cNvSpPr/>
          <p:nvPr/>
        </p:nvSpPr>
        <p:spPr>
          <a:xfrm>
            <a:off x="1560303" y="1053269"/>
            <a:ext cx="1656184" cy="519694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zh-CN" altLang="en-US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数据模型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" grpId="1" bldLvl="0" animBg="1"/>
      <p:bldP spid="9" grpId="0" bldLvl="0" animBg="1"/>
      <p:bldP spid="3" grpId="0" bldLvl="0" animBg="1"/>
      <p:bldP spid="3" grpId="1" bldLvl="0" animBg="1"/>
      <p:bldP spid="36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  </a:t>
            </a:r>
            <a:r>
              <a:rPr lang="zh-CN" alt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内容提供者概述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内容占位符 2"/>
          <p:cNvSpPr txBox="1"/>
          <p:nvPr/>
        </p:nvSpPr>
        <p:spPr bwMode="auto">
          <a:xfrm>
            <a:off x="1270635" y="1699260"/>
            <a:ext cx="10057130" cy="17043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zh-CN" sz="18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ContentResolver</a:t>
            </a: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提供一系列增删改查的方法对数据进行操作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，并且这些方法以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Uri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的形式对外提供数据。</a:t>
            </a:r>
            <a:r>
              <a:rPr lang="en-US" altLang="zh-CN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Uri</a:t>
            </a: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为内容提供者中的数据建立了唯一标识符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。它主要由三部分组成，</a:t>
            </a:r>
            <a:r>
              <a:rPr lang="en-US" altLang="zh-CN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scheme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authorities</a:t>
            </a: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en-US" altLang="zh-CN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path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2" name="Line 6"/>
          <p:cNvSpPr>
            <a:spLocks noChangeShapeType="1"/>
          </p:cNvSpPr>
          <p:nvPr/>
        </p:nvSpPr>
        <p:spPr bwMode="auto">
          <a:xfrm flipV="1">
            <a:off x="2740515" y="3505523"/>
            <a:ext cx="8792" cy="1080000"/>
          </a:xfrm>
          <a:prstGeom prst="line">
            <a:avLst/>
          </a:prstGeom>
          <a:noFill/>
          <a:ln w="19050">
            <a:solidFill>
              <a:srgbClr val="006BA9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  <p:sp>
        <p:nvSpPr>
          <p:cNvPr id="63" name="Line 8"/>
          <p:cNvSpPr>
            <a:spLocks noChangeShapeType="1"/>
          </p:cNvSpPr>
          <p:nvPr/>
        </p:nvSpPr>
        <p:spPr bwMode="auto">
          <a:xfrm flipV="1">
            <a:off x="3996994" y="5086316"/>
            <a:ext cx="0" cy="1080000"/>
          </a:xfrm>
          <a:prstGeom prst="line">
            <a:avLst/>
          </a:prstGeom>
          <a:noFill/>
          <a:ln w="19050">
            <a:solidFill>
              <a:srgbClr val="006BA9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  <p:grpSp>
        <p:nvGrpSpPr>
          <p:cNvPr id="64" name="组合 63"/>
          <p:cNvGrpSpPr/>
          <p:nvPr/>
        </p:nvGrpSpPr>
        <p:grpSpPr bwMode="auto">
          <a:xfrm>
            <a:off x="2749307" y="3649419"/>
            <a:ext cx="3384376" cy="792088"/>
            <a:chOff x="744155" y="2228812"/>
            <a:chExt cx="4084069" cy="792088"/>
          </a:xfrm>
        </p:grpSpPr>
        <p:sp>
          <p:nvSpPr>
            <p:cNvPr id="65" name="Rectangle 5"/>
            <p:cNvSpPr>
              <a:spLocks noChangeArrowheads="1"/>
            </p:cNvSpPr>
            <p:nvPr/>
          </p:nvSpPr>
          <p:spPr bwMode="auto">
            <a:xfrm>
              <a:off x="754765" y="2283589"/>
              <a:ext cx="3921833" cy="720000"/>
            </a:xfrm>
            <a:prstGeom prst="rect">
              <a:avLst/>
            </a:prstGeom>
            <a:gradFill rotWithShape="1">
              <a:gsLst>
                <a:gs pos="0">
                  <a:srgbClr val="D6E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微软雅黑" panose="020B0503020204020204" pitchFamily="34" charset="-122"/>
              </a:endParaRPr>
            </a:p>
          </p:txBody>
        </p:sp>
        <p:sp>
          <p:nvSpPr>
            <p:cNvPr id="66" name="Rectangle 10"/>
            <p:cNvSpPr>
              <a:spLocks noChangeArrowheads="1"/>
            </p:cNvSpPr>
            <p:nvPr/>
          </p:nvSpPr>
          <p:spPr bwMode="auto">
            <a:xfrm>
              <a:off x="744155" y="2228812"/>
              <a:ext cx="4084069" cy="7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scheme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部</a:t>
              </a: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分，“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content://”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是一个标准的前</a:t>
              </a: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缀</a:t>
              </a: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anose="02010600030101010101" pitchFamily="2" charset="-122"/>
                </a:rPr>
                <a:t>。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ea typeface="微软雅黑" panose="020B0503020204020204" pitchFamily="34" charset="-122"/>
              </a:endParaRPr>
            </a:p>
          </p:txBody>
        </p:sp>
      </p:grpSp>
      <p:sp>
        <p:nvSpPr>
          <p:cNvPr id="67" name="AutoShape 15"/>
          <p:cNvSpPr>
            <a:spLocks noChangeArrowheads="1"/>
          </p:cNvSpPr>
          <p:nvPr/>
        </p:nvSpPr>
        <p:spPr bwMode="auto">
          <a:xfrm>
            <a:off x="2621206" y="4619621"/>
            <a:ext cx="1224136" cy="360000"/>
          </a:xfrm>
          <a:prstGeom prst="homePlate">
            <a:avLst>
              <a:gd name="adj" fmla="val 0"/>
            </a:avLst>
          </a:prstGeom>
          <a:solidFill>
            <a:srgbClr val="006BA9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0" cap="none" spc="0" normalizeH="0" baseline="0" noProof="0" dirty="0" smtClean="0">
                <a:ln w="9525">
                  <a:solidFill>
                    <a:sysClr val="window" lastClr="FFFFFF"/>
                  </a:solidFill>
                  <a:round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content://</a:t>
            </a:r>
            <a:endParaRPr kumimoji="0" lang="zh-CN" altLang="en-US" sz="1800" b="0" i="0" u="none" strike="noStrike" kern="10" cap="none" spc="0" normalizeH="0" baseline="0" noProof="0" dirty="0">
              <a:ln w="9525">
                <a:solidFill>
                  <a:sysClr val="window" lastClr="FFFFFF"/>
                </a:solidFill>
                <a:round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AutoShape 16"/>
          <p:cNvSpPr>
            <a:spLocks noChangeArrowheads="1"/>
          </p:cNvSpPr>
          <p:nvPr/>
        </p:nvSpPr>
        <p:spPr bwMode="auto">
          <a:xfrm>
            <a:off x="3827757" y="4619621"/>
            <a:ext cx="3168352" cy="360000"/>
          </a:xfrm>
          <a:prstGeom prst="chevron">
            <a:avLst>
              <a:gd name="adj" fmla="val 0"/>
            </a:avLst>
          </a:prstGeom>
          <a:solidFill>
            <a:srgbClr val="006BA9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0" cap="none" spc="0" normalizeH="0" baseline="0" noProof="0" dirty="0" smtClean="0">
                <a:ln w="9525">
                  <a:solidFill>
                    <a:sysClr val="window" lastClr="FFFFFF"/>
                  </a:solidFill>
                  <a:round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cn.itcast.mycontentprovider</a:t>
            </a:r>
            <a:endParaRPr kumimoji="0" lang="zh-CN" altLang="en-US" sz="1800" b="0" i="0" u="none" strike="noStrike" kern="10" cap="none" spc="0" normalizeH="0" baseline="0" noProof="0" dirty="0">
              <a:ln w="9525">
                <a:solidFill>
                  <a:sysClr val="window" lastClr="FFFFFF"/>
                </a:solidFill>
                <a:round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AutoShape 17"/>
          <p:cNvSpPr>
            <a:spLocks noChangeArrowheads="1"/>
          </p:cNvSpPr>
          <p:nvPr/>
        </p:nvSpPr>
        <p:spPr bwMode="auto">
          <a:xfrm>
            <a:off x="6997779" y="4619621"/>
            <a:ext cx="936104" cy="360000"/>
          </a:xfrm>
          <a:prstGeom prst="chevron">
            <a:avLst>
              <a:gd name="adj" fmla="val 0"/>
            </a:avLst>
          </a:prstGeom>
          <a:solidFill>
            <a:srgbClr val="006BA9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0" cap="none" spc="0" normalizeH="0" baseline="0" noProof="0" dirty="0">
                <a:ln w="9525">
                  <a:solidFill>
                    <a:sysClr val="window" lastClr="FFFFFF"/>
                  </a:solidFill>
                  <a:round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0" lang="en-US" altLang="zh-CN" sz="1600" b="0" i="0" u="none" strike="noStrike" kern="10" cap="none" spc="0" normalizeH="0" baseline="0" noProof="0" dirty="0" smtClean="0">
                <a:ln w="9525">
                  <a:solidFill>
                    <a:sysClr val="window" lastClr="FFFFFF"/>
                  </a:solidFill>
                  <a:round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person</a:t>
            </a:r>
            <a:endParaRPr kumimoji="0" lang="zh-CN" altLang="en-US" sz="1600" b="0" i="0" u="none" strike="noStrike" kern="10" cap="none" spc="0" normalizeH="0" baseline="0" noProof="0" dirty="0">
              <a:ln w="9525">
                <a:solidFill>
                  <a:sysClr val="window" lastClr="FFFFFF"/>
                </a:solidFill>
                <a:round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0" name="组合 69"/>
          <p:cNvGrpSpPr/>
          <p:nvPr/>
        </p:nvGrpSpPr>
        <p:grpSpPr bwMode="auto">
          <a:xfrm>
            <a:off x="4006518" y="5158201"/>
            <a:ext cx="4863469" cy="936107"/>
            <a:chOff x="5487987" y="4927131"/>
            <a:chExt cx="3097212" cy="1039152"/>
          </a:xfrm>
        </p:grpSpPr>
        <p:sp>
          <p:nvSpPr>
            <p:cNvPr id="71" name="Rectangle 3"/>
            <p:cNvSpPr>
              <a:spLocks noChangeArrowheads="1"/>
            </p:cNvSpPr>
            <p:nvPr/>
          </p:nvSpPr>
          <p:spPr bwMode="auto">
            <a:xfrm>
              <a:off x="5487987" y="5043042"/>
              <a:ext cx="3005137" cy="799256"/>
            </a:xfrm>
            <a:prstGeom prst="rect">
              <a:avLst/>
            </a:prstGeom>
            <a:gradFill rotWithShape="1">
              <a:gsLst>
                <a:gs pos="0">
                  <a:srgbClr val="D6E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微软雅黑" panose="020B0503020204020204" pitchFamily="34" charset="-122"/>
              </a:endParaRPr>
            </a:p>
          </p:txBody>
        </p:sp>
        <p:sp>
          <p:nvSpPr>
            <p:cNvPr id="72" name="Rectangle 13"/>
            <p:cNvSpPr>
              <a:spLocks noChangeArrowheads="1"/>
            </p:cNvSpPr>
            <p:nvPr/>
          </p:nvSpPr>
          <p:spPr bwMode="auto">
            <a:xfrm>
              <a:off x="5508624" y="4927131"/>
              <a:ext cx="3076575" cy="1039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authority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部</a:t>
              </a: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分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是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在创建内容提供者时指定的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authorities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属性值</a:t>
              </a: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，通常采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用程序包名的方</a:t>
              </a: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式命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名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anose="02010600030101010101" pitchFamily="2" charset="-122"/>
                </a:rPr>
                <a:t>。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ea typeface="微软雅黑" panose="020B0503020204020204" pitchFamily="34" charset="-122"/>
              </a:endParaRPr>
            </a:p>
          </p:txBody>
        </p:sp>
      </p:grpSp>
      <p:sp>
        <p:nvSpPr>
          <p:cNvPr id="73" name="Line 6"/>
          <p:cNvSpPr>
            <a:spLocks noChangeShapeType="1"/>
          </p:cNvSpPr>
          <p:nvPr/>
        </p:nvSpPr>
        <p:spPr bwMode="auto">
          <a:xfrm flipV="1">
            <a:off x="7131428" y="3505523"/>
            <a:ext cx="0" cy="1080000"/>
          </a:xfrm>
          <a:prstGeom prst="line">
            <a:avLst/>
          </a:prstGeom>
          <a:noFill/>
          <a:ln w="19050">
            <a:solidFill>
              <a:srgbClr val="006BA9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  <p:grpSp>
        <p:nvGrpSpPr>
          <p:cNvPr id="74" name="组合 73"/>
          <p:cNvGrpSpPr/>
          <p:nvPr/>
        </p:nvGrpSpPr>
        <p:grpSpPr bwMode="auto">
          <a:xfrm>
            <a:off x="7141795" y="3682138"/>
            <a:ext cx="3024336" cy="726770"/>
            <a:chOff x="755649" y="2266004"/>
            <a:chExt cx="4106693" cy="726770"/>
          </a:xfrm>
        </p:grpSpPr>
        <p:sp>
          <p:nvSpPr>
            <p:cNvPr id="75" name="Rectangle 5"/>
            <p:cNvSpPr>
              <a:spLocks noChangeArrowheads="1"/>
            </p:cNvSpPr>
            <p:nvPr/>
          </p:nvSpPr>
          <p:spPr bwMode="auto">
            <a:xfrm>
              <a:off x="755649" y="2266004"/>
              <a:ext cx="4084069" cy="720000"/>
            </a:xfrm>
            <a:prstGeom prst="rect">
              <a:avLst/>
            </a:prstGeom>
            <a:gradFill rotWithShape="1">
              <a:gsLst>
                <a:gs pos="0">
                  <a:srgbClr val="D6E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微软雅黑" panose="020B0503020204020204" pitchFamily="34" charset="-122"/>
              </a:endParaRPr>
            </a:p>
          </p:txBody>
        </p:sp>
        <p:sp>
          <p:nvSpPr>
            <p:cNvPr id="76" name="Rectangle 10"/>
            <p:cNvSpPr>
              <a:spLocks noChangeArrowheads="1"/>
            </p:cNvSpPr>
            <p:nvPr/>
          </p:nvSpPr>
          <p:spPr bwMode="auto">
            <a:xfrm>
              <a:off x="778273" y="2272774"/>
              <a:ext cx="4084069" cy="7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path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部分</a:t>
              </a: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，“</a:t>
              </a: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/person”</a:t>
              </a: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代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表资源（或者数据</a:t>
              </a: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），可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以动态改变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anose="02010600030101010101" pitchFamily="2" charset="-122"/>
                </a:rPr>
                <a:t>。</a:t>
              </a:r>
            </a:p>
          </p:txBody>
        </p:sp>
      </p:grpSp>
      <p:sp>
        <p:nvSpPr>
          <p:cNvPr id="6" name="原创设计师QQ598969553          _3"/>
          <p:cNvSpPr/>
          <p:nvPr/>
        </p:nvSpPr>
        <p:spPr>
          <a:xfrm>
            <a:off x="958850" y="1269365"/>
            <a:ext cx="10681335" cy="5269230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原创设计师QQ598969553          _6"/>
          <p:cNvSpPr/>
          <p:nvPr/>
        </p:nvSpPr>
        <p:spPr>
          <a:xfrm>
            <a:off x="1463148" y="988499"/>
            <a:ext cx="1656184" cy="519694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en-US" altLang="zh-CN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Uri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3f15e6573a385e41c33bb97e7105a62faa5c484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ud0ofpxa">
      <a:majorFont>
        <a:latin typeface="字魂105号-简雅黑"/>
        <a:ea typeface="字魂105号-简雅黑"/>
        <a:cs typeface=""/>
      </a:majorFont>
      <a:minorFont>
        <a:latin typeface="字魂105号-简雅黑"/>
        <a:ea typeface="字魂105号-简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1616</Words>
  <Application>Microsoft Office PowerPoint</Application>
  <PresentationFormat>自定义</PresentationFormat>
  <Paragraphs>292</Paragraphs>
  <Slides>33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47" baseType="lpstr">
      <vt:lpstr>Source Han Sans K Bold</vt:lpstr>
      <vt:lpstr>思源黑体 CN Medium</vt:lpstr>
      <vt:lpstr>思源黑体 CN Regular</vt:lpstr>
      <vt:lpstr>宋体</vt:lpstr>
      <vt:lpstr>微软雅黑</vt:lpstr>
      <vt:lpstr>字魂105号-简雅黑</vt:lpstr>
      <vt:lpstr>字魂58号-创中黑</vt:lpstr>
      <vt:lpstr>Arial</vt:lpstr>
      <vt:lpstr>Calibri</vt:lpstr>
      <vt:lpstr>Times New Roman</vt:lpstr>
      <vt:lpstr>Verdana</vt:lpstr>
      <vt:lpstr>Wingdings</vt:lpstr>
      <vt:lpstr>webwppDefTheme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蓝白商务述职报告工作总结ppt模板</dc:title>
  <dc:creator>常董</dc:creator>
  <cp:lastModifiedBy>薛蒙蒙</cp:lastModifiedBy>
  <cp:revision>3189</cp:revision>
  <dcterms:created xsi:type="dcterms:W3CDTF">2020-11-11T09:29:00Z</dcterms:created>
  <dcterms:modified xsi:type="dcterms:W3CDTF">2021-07-14T06:02:55Z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FE437F9F86A745AD859CCB5F16D557E8</vt:lpwstr>
  </property>
</Properties>
</file>