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6"/>
  </p:handoutMasterIdLst>
  <p:sldIdLst>
    <p:sldId id="325" r:id="rId4"/>
    <p:sldId id="264" r:id="rId6"/>
    <p:sldId id="328" r:id="rId7"/>
    <p:sldId id="327" r:id="rId8"/>
    <p:sldId id="309" r:id="rId9"/>
    <p:sldId id="259" r:id="rId10"/>
    <p:sldId id="721" r:id="rId11"/>
    <p:sldId id="754" r:id="rId12"/>
    <p:sldId id="757" r:id="rId13"/>
    <p:sldId id="758" r:id="rId14"/>
    <p:sldId id="759" r:id="rId15"/>
    <p:sldId id="756" r:id="rId16"/>
    <p:sldId id="761" r:id="rId17"/>
    <p:sldId id="762" r:id="rId18"/>
    <p:sldId id="763" r:id="rId19"/>
    <p:sldId id="760" r:id="rId20"/>
    <p:sldId id="766" r:id="rId21"/>
    <p:sldId id="767" r:id="rId22"/>
    <p:sldId id="768" r:id="rId23"/>
    <p:sldId id="769" r:id="rId24"/>
    <p:sldId id="765" r:id="rId25"/>
    <p:sldId id="764" r:id="rId26"/>
    <p:sldId id="770" r:id="rId27"/>
    <p:sldId id="755" r:id="rId28"/>
    <p:sldId id="771" r:id="rId29"/>
    <p:sldId id="772" r:id="rId30"/>
    <p:sldId id="773" r:id="rId31"/>
    <p:sldId id="774" r:id="rId32"/>
    <p:sldId id="702" r:id="rId33"/>
    <p:sldId id="338" r:id="rId34"/>
    <p:sldId id="326" r:id="rId35"/>
  </p:sldIdLst>
  <p:sldSz cx="12190095" cy="6859270"/>
  <p:notesSz cx="6858000" cy="9144000"/>
  <p:custDataLst>
    <p:tags r:id="rId41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zhe" initials="w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 varScale="1">
        <p:scale>
          <a:sx n="54" d="100"/>
          <a:sy n="54" d="100"/>
        </p:scale>
        <p:origin x="84" y="364"/>
      </p:cViewPr>
      <p:guideLst>
        <p:guide orient="horz" pos="2196"/>
        <p:guide pos="256"/>
        <p:guide pos="6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28"/>
        <p:guide pos="20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gs" Target="tags/tag1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8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服务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服务的创建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03500" y="3129208"/>
            <a:ext cx="597246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服务的创建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方式，能够独立创建一个服务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服务的创建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846580" y="1323340"/>
            <a:ext cx="8608695" cy="325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服务的创建是选中程序包名，接着右击选择【New】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【Service】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【Service】选项，在弹出窗口中输入服务的名称即可完成创建。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服务创建完成后，Android Studio会自动在AndroidManifest.xml文件中对服务进行注册。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若采用创建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类继承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类的方式创建服务，则需要手动在清单文件中对服务进行注册。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服务的创建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21535" y="1567815"/>
            <a:ext cx="7493000" cy="494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&lt;?xml version="1.0" encoding="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-8"?&gt;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&lt;manifest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xmlns:android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="http://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schemas.android.com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/res/android"…&gt;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&lt;application …… 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&lt;service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android:name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MyService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android:enabled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="true"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android:exported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="true" 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&lt;/service&gt;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&lt;/application&gt;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&lt;/manifest&gt;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01415" y="3899535"/>
            <a:ext cx="3162935" cy="33718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864333" y="4056151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319645" y="3864689"/>
            <a:ext cx="1514475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服务的路径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01415" y="4294505"/>
            <a:ext cx="3162935" cy="33718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64204" y="4462617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247255" y="4259024"/>
            <a:ext cx="3074035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系统是否能够实例化该组件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90620" y="4735513"/>
            <a:ext cx="3177540" cy="33718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868035" y="5079365"/>
            <a:ext cx="0" cy="36004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4871085" y="5445452"/>
            <a:ext cx="2557145" cy="71499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表示该服务是否能够被其他应用程序组件调用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486535" y="1197610"/>
            <a:ext cx="9158605" cy="547497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52040" y="920750"/>
            <a:ext cx="184467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注册服务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bldLvl="0" animBg="1"/>
      <p:bldP spid="15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20" grpId="0" bldLvl="0" animBg="1"/>
      <p:bldP spid="20" grpId="1" bldLvl="0" animBg="1"/>
      <p:bldP spid="21" grpId="0" bldLvl="0" animBg="1"/>
      <p:bldP spid="2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服务的生命周期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03520" y="3129280"/>
            <a:ext cx="636778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服务的生命周期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，能够阐述服务生命周期中的方法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服务的生命周期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15415" y="1818640"/>
            <a:ext cx="2952750" cy="165960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startService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方法启动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11675" y="1818640"/>
            <a:ext cx="6715125" cy="165989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当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方法启动服务时，需要自身调用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stopSelf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方法或者其他组件调用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stopService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方法时服务才能停止。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4511675" y="3834765"/>
            <a:ext cx="6715125" cy="166052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当通过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bindService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方法启动服务时，需要调用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onUnbind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方法解除绑定之后服务才会被销毁。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416050" y="3811270"/>
            <a:ext cx="2952115" cy="166052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Tx/>
              <a:buSzTx/>
              <a:buFontTx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通过bindService()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方法启动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buClrTx/>
              <a:buSzTx/>
              <a:buFontTx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3070860" y="5734050"/>
            <a:ext cx="6178550" cy="811530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使用不同的方法启动服务，其生命周期也是不同的。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838835" y="1340485"/>
            <a:ext cx="10778490" cy="433514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704340" y="1063625"/>
            <a:ext cx="231711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服务的启动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48" y="1629271"/>
            <a:ext cx="4233739" cy="507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服务的生命周期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98880" y="981710"/>
            <a:ext cx="7505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sz="2000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不同方式启动服务的生命周期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，具体如下图所示。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启动方式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服务的启动方式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75275" y="3069590"/>
            <a:ext cx="636778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startService()方法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，能够实现启动服务的功能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5375275" y="3990340"/>
            <a:ext cx="636778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bindService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()方法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，能够实现启动服务的功能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36141" y="4165866"/>
            <a:ext cx="405130" cy="405130"/>
            <a:chOff x="8881" y="4685"/>
            <a:chExt cx="638" cy="638"/>
          </a:xfrm>
        </p:grpSpPr>
        <p:sp>
          <p:nvSpPr>
            <p:cNvPr id="4" name="椭圆 3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椭圆 4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调用startService()方法启动服务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703070" y="1053465"/>
            <a:ext cx="8608695" cy="1568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在程序中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通过startService()方法启动的服务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，会长期在后台运行，并且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启动服务的组件与服务之间没有关联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，即使启动服务的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组件被销毁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服务依旧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91687" y="350321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484681" y="387936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184594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服务的概述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，能够说出什么是服务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273840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服务的创建方式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，能够独立创建一个服务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36284" y="3607078"/>
            <a:ext cx="8317230" cy="688340"/>
            <a:chOff x="978872" y="3338787"/>
            <a:chExt cx="5924566" cy="516135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服务的生命周期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，能够阐述服务生命周期中的方法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35014" y="4477663"/>
            <a:ext cx="8317230" cy="688340"/>
            <a:chOff x="978872" y="3338787"/>
            <a:chExt cx="5924566" cy="516135"/>
          </a:xfrm>
        </p:grpSpPr>
        <p:sp>
          <p:nvSpPr>
            <p:cNvPr id="3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服务的两种启动方式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，能够实现服务的启动与关闭功能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24854" y="5348248"/>
            <a:ext cx="8317230" cy="688340"/>
            <a:chOff x="978872" y="3338787"/>
            <a:chExt cx="5924566" cy="516135"/>
          </a:xfrm>
        </p:grpSpPr>
        <p:sp>
          <p:nvSpPr>
            <p:cNvPr id="6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服务的通信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，能够完成仿网易音乐播放器案例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接下来将通过一个开灯与关灯的案例演示如何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通过startService()方法与stopService()方法来启动和关闭服务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322458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32556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3214370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415694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实现界面功能：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6714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45783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646805" y="1843405"/>
            <a:ext cx="4298315" cy="184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cn.itcast.switches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修改默认标题栏名称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415476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418582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5106375"/>
            <a:ext cx="1728193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554520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520388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52349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6805" y="377444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创建MyService服务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开灯与关灯效果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46805" y="476885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调用startService()方法启动服务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7" name="图片 16" descr="C:\Users\Administrator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59825" y="1557467"/>
            <a:ext cx="2947591" cy="46551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图片 19" descr="C:\Users\Administrator\Desktop\图片1.pn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59825" y="1557785"/>
            <a:ext cx="2947591" cy="46685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28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调用startService()方法启动服务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2" name="图片 21" descr="C:\Users\Administrator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89300" y="1485265"/>
            <a:ext cx="3051175" cy="48329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图片 22" descr="C:\Users\Administrator\Desktop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9070" y="1496060"/>
            <a:ext cx="3053080" cy="482219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4" name="图片 23" descr="C:\Users\Administrator\Desktop\图片3.png图片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74085" y="2493645"/>
            <a:ext cx="5763895" cy="1196340"/>
          </a:xfrm>
          <a:prstGeom prst="rect">
            <a:avLst/>
          </a:prstGeom>
        </p:spPr>
      </p:pic>
      <p:pic>
        <p:nvPicPr>
          <p:cNvPr id="2" name="图片 1" descr="C:\Users\Administrator\Desktop\图片4.png图片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59848" y="3933825"/>
            <a:ext cx="4906010" cy="1196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487805" y="1414145"/>
            <a:ext cx="9530715" cy="1368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bindService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方法启动服务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时，服务会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与组件绑定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onUnbind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时，这个服务就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会被销毁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917700" y="2721610"/>
            <a:ext cx="9032875" cy="753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(Intent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service,ServiceConnection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conn,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flags)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63975" y="2929890"/>
            <a:ext cx="1649095" cy="33718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584214" y="3280534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2855595" y="3592098"/>
            <a:ext cx="3173095" cy="408500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用于指定要启动的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91810" y="2942590"/>
            <a:ext cx="3024505" cy="33718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7031891" y="3280534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35970" y="3573619"/>
            <a:ext cx="2664296" cy="714964"/>
          </a:xfrm>
          <a:prstGeom prst="roundRect">
            <a:avLst/>
          </a:prstGeom>
          <a:solidFill>
            <a:srgbClr val="0075CC"/>
          </a:solidFill>
          <a:ln>
            <a:solidFill>
              <a:srgbClr val="0075CC">
                <a:alpha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用于监听调用者与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之间的连接状态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649970" y="2941955"/>
            <a:ext cx="989965" cy="33718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9122797" y="330148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 bwMode="auto">
          <a:xfrm>
            <a:off x="8040370" y="3589679"/>
            <a:ext cx="2325370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用于指定绑定时是否自动创建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调用bindService()方法启动服务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3" grpId="0" bldLvl="0" animBg="1"/>
      <p:bldP spid="13" grpId="1" bldLvl="0" animBg="1"/>
      <p:bldP spid="14" grpId="0" bldLvl="0" animBg="1"/>
      <p:bldP spid="1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接下来通过一个绑定服务的案例来演示如何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通过bindService()方法与unbindService()方法来绑定与解绑服务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315282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318388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314261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408519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实现界面功能：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5996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45066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646805" y="2130425"/>
            <a:ext cx="4298315" cy="148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cn.itcast.bindservice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408301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411406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5178130"/>
            <a:ext cx="1728193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561696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527563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530669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6805" y="370268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创建MyService服务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实现绑定服务界面上按钮的点击事件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46805" y="4481830"/>
            <a:ext cx="4354830" cy="108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绑定服务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调用服务中的方法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“解绑服务”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C:\Users\Administrator\Desktop\图片5.png图片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64230" y="1557467"/>
            <a:ext cx="2938780" cy="46551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调用bindService()方法启动服务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28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1270318" y="1359137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绑定服务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43318" y="3429506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调用服务中的方法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35" y="1917700"/>
            <a:ext cx="1002474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4077970"/>
            <a:ext cx="1007237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调用bindService()方法启动服务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1558608" y="1341992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解绑服务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 descr="C:\Users\Administrator\Desktop\图片8.png图片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86535" y="1989455"/>
            <a:ext cx="955738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调用bindService()方法启动服务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通信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8.5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服务的通信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75275" y="3069590"/>
            <a:ext cx="636778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服务的通信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，能够完成仿网易音乐播放器案例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473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8.5.1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本地服务通信和远程服务通信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006215" y="1485900"/>
            <a:ext cx="5688330" cy="1193165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本地服务通信是指应用程序内部的通信，需要使用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对象进行本地服务通信。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4006215" y="3862070"/>
            <a:ext cx="5688330" cy="121158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远程服务通信是指两个应用程序之间的通信，远程服务通信是通过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AIDL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实现的。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5900" y="3851275"/>
            <a:ext cx="2367280" cy="119888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远程服务通信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06075" y="2972174"/>
            <a:ext cx="1692000" cy="509217"/>
          </a:xfrm>
          <a:prstGeom prst="roundRect">
            <a:avLst/>
          </a:prstGeom>
          <a:solidFill>
            <a:srgbClr val="0075CC"/>
          </a:solidFill>
          <a:ln>
            <a:solidFill>
              <a:srgbClr val="0075CC">
                <a:alpha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en-US" altLang="zh-CN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921084" y="3269963"/>
            <a:ext cx="1410501" cy="0"/>
          </a:xfrm>
          <a:prstGeom prst="straightConnector1">
            <a:avLst/>
          </a:prstGeom>
          <a:noFill/>
          <a:ln w="3492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圆角矩形 3"/>
          <p:cNvSpPr/>
          <p:nvPr/>
        </p:nvSpPr>
        <p:spPr>
          <a:xfrm>
            <a:off x="6454140" y="2971341"/>
            <a:ext cx="3321685" cy="510187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ServiceConnection</a:t>
            </a:r>
            <a:r>
              <a: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en-US" altLang="zh-CN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5185" y="2754313"/>
            <a:ext cx="1955165" cy="46037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IBinder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06075" y="5363952"/>
            <a:ext cx="1692000" cy="509217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</a:t>
            </a:r>
            <a:r>
              <a:rPr lang="en-US" altLang="zh-CN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951898" y="5662376"/>
            <a:ext cx="1410501" cy="0"/>
          </a:xfrm>
          <a:prstGeom prst="straightConnector1">
            <a:avLst/>
          </a:prstGeom>
          <a:noFill/>
          <a:ln w="3492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6454259" y="5363951"/>
            <a:ext cx="1692000" cy="509217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</a:t>
            </a:r>
            <a:r>
              <a:rPr lang="en-US" altLang="zh-CN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0917" y="5158026"/>
            <a:ext cx="1610561" cy="460375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AIDL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485900" y="1485900"/>
            <a:ext cx="2367280" cy="119888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本地服务通信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4" grpId="0" bldLvl="0" animBg="1"/>
      <p:bldP spid="13" grpId="0"/>
      <p:bldP spid="14" grpId="0" bldLvl="0" animBg="1"/>
      <p:bldP spid="16" grpId="0" bldLvl="0" animBg="1"/>
      <p:bldP spid="17" grpId="0"/>
      <p:bldP spid="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接下来通过一个仿网易音乐播放器的案例来演示</a:t>
            </a:r>
            <a:r>
              <a:rPr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如何使用服务进行本地通信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315282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318388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314261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437221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实现界面功能：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5996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47936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646805" y="1771650"/>
            <a:ext cx="4298315" cy="184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MusicPlayer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导入音乐文件与界面图片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创建图片与控件的样式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创建界面按钮的背景选择器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437003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440108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1120" y="5301955"/>
            <a:ext cx="1728193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33255" y="574078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489153" y="53994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30528" y="54305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8.5.2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实战演练—仿网易音乐播放器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04260" y="402399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创建MusicService服务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实现播放音乐的功能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03625" y="4964430"/>
            <a:ext cx="49460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点击“播放”按钮、“暂停”按钮、“继续”按钮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C:\Users\Administrator\Desktop\图片9.png图片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71535" y="1486348"/>
            <a:ext cx="2964477" cy="4675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28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通常在程序中下载一些大文件时，程序突然退出，此时下载文件的任务会中断。为了避免出现下载任务中断的问题，我们可以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使用Android系统提供的服务来下载大文件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服务是一个长期运行在后台的用户组件，没有用户界面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。它除了可以在后台下载文件之外，还可以在后台执行很多任务，比如处理网络事务、播放音乐或者与一个内容提供者交互，本章将针对服务进行详细讲解。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6952" y="393374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30989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354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447484"/>
            <a:ext cx="9001000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本章主要讲解了Android中的服务，针对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服务的概述、创建、生命周期、启动方式以及在程序中如何进行通信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进行了详细讲解。在Android程序中，经常会有下载文件、播放音乐等功能，这些功能的实现都需要通过Service来完成，因此需要初学者对本章的知识熟练掌握并运用。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概述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服务的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创建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674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服务的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生命周期</a:t>
              </a:r>
              <a:endPara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55460" y="4778236"/>
            <a:ext cx="1192190" cy="618406"/>
            <a:chOff x="2215144" y="2026500"/>
            <a:chExt cx="1244730" cy="850129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55460" y="5708814"/>
            <a:ext cx="1192190" cy="613315"/>
            <a:chOff x="2215144" y="3084852"/>
            <a:chExt cx="1244730" cy="843130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1"/>
            <p:cNvSpPr txBox="1"/>
            <p:nvPr/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1012" y="4761410"/>
            <a:ext cx="5142331" cy="613062"/>
            <a:chOff x="4315150" y="1647579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975992" y="1773875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服务的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启动方式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61012" y="5687161"/>
            <a:ext cx="5142331" cy="613062"/>
            <a:chOff x="4315150" y="2341731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502981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服务的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通信</a:t>
              </a:r>
              <a:endPara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服务的概述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41270" y="3138098"/>
            <a:ext cx="5972467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服务的概述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，能够说出什么是服务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服务的概述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1486535" y="2132330"/>
            <a:ext cx="9093835" cy="2194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Service（服务）是Android四大组件之一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能够在后台长时间执行操作并且不提供用户界面的应用程序组件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。Service可以与其他组件进行交互，一般是由Activity启动，但是并不依赖于Activity。当Activity的生命周期结束时，Service仍然会继续运行，直到自己的生命周期结束为止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630680" y="1628140"/>
            <a:ext cx="9145905" cy="295592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496185" y="1351280"/>
            <a:ext cx="184467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服务的概述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807720" y="1125220"/>
            <a:ext cx="10392410" cy="11766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Service还具有较长的时间运行特性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，它的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主要有两个，分别是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后台运行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跨进程访问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具体如下：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原创设计师QQ598969553          _3"/>
          <p:cNvSpPr/>
          <p:nvPr/>
        </p:nvSpPr>
        <p:spPr>
          <a:xfrm>
            <a:off x="1198880" y="2493645"/>
            <a:ext cx="4590415" cy="318770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4"/>
          <p:cNvSpPr/>
          <p:nvPr/>
        </p:nvSpPr>
        <p:spPr>
          <a:xfrm>
            <a:off x="1430020" y="2902585"/>
            <a:ext cx="4187190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Service可以在后台长时间进行操作而不用提供界面信息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，只有当系统必须要回收内存资源时，才会被销毁，否则Service会一直在后台运行。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原创设计师QQ598969553          _5"/>
          <p:cNvSpPr/>
          <p:nvPr/>
        </p:nvSpPr>
        <p:spPr>
          <a:xfrm>
            <a:off x="6595745" y="2467610"/>
            <a:ext cx="4590415" cy="32137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846551" y="2277438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原创设计师QQ598969553          _7"/>
          <p:cNvSpPr txBox="1"/>
          <p:nvPr/>
        </p:nvSpPr>
        <p:spPr>
          <a:xfrm>
            <a:off x="2077797" y="2327236"/>
            <a:ext cx="27979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后台运行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原创设计师QQ598969553          _8"/>
          <p:cNvSpPr/>
          <p:nvPr/>
        </p:nvSpPr>
        <p:spPr>
          <a:xfrm>
            <a:off x="7251036" y="2274973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/>
          <p:cNvSpPr txBox="1"/>
          <p:nvPr/>
        </p:nvSpPr>
        <p:spPr>
          <a:xfrm>
            <a:off x="7463232" y="2327251"/>
            <a:ext cx="27979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跨进程访问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原创设计师QQ598969553          _10"/>
          <p:cNvSpPr/>
          <p:nvPr/>
        </p:nvSpPr>
        <p:spPr>
          <a:xfrm>
            <a:off x="6928805" y="2865398"/>
            <a:ext cx="3923980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Service被其他应用组件启动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即使用户切换到其他应用，服务仍将在后台继续运行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Service可以在符合上述两种场景的很多应用中使用，比如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播放多媒体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时，用户启动了其他Activity，此时程序在后台继续播放，或者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程序需要在后台记录地理位置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信息的改变等。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标注 27"/>
          <p:cNvSpPr/>
          <p:nvPr/>
        </p:nvSpPr>
        <p:spPr bwMode="auto">
          <a:xfrm>
            <a:off x="2134870" y="5734050"/>
            <a:ext cx="7482205" cy="997585"/>
          </a:xfrm>
          <a:prstGeom prst="wedgeRoundRectCallout">
            <a:avLst>
              <a:gd name="adj1" fmla="val -18989"/>
              <a:gd name="adj2" fmla="val -8036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0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总之，Service总是在后台运行，其运行并不是在子线程中，而是在主线程中进行的，只是它没有界面而已，它要处理的耗时操作需要开启子线程进行处理，否则程序会出现ANR（程序没有响应）异常。</a:t>
            </a:r>
            <a:endParaRPr kumimoji="0" sz="1600" b="0" i="0" u="none" strike="noStrike" kern="0" cap="none" spc="0" normalizeH="0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3501</Words>
  <Application>WPS 演示</Application>
  <PresentationFormat>自定义</PresentationFormat>
  <Paragraphs>327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Lato Light</vt:lpstr>
      <vt:lpstr>Times New Roman</vt:lpstr>
      <vt:lpstr>字魂105号-简雅黑</vt:lpstr>
      <vt:lpstr>Arial Unicode MS</vt:lpstr>
      <vt:lpstr>Wingdings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3803</cp:revision>
  <dcterms:created xsi:type="dcterms:W3CDTF">2020-11-11T09:29:00Z</dcterms:created>
  <dcterms:modified xsi:type="dcterms:W3CDTF">2021-07-19T08:41:33Z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FE437F9F86A745AD859CCB5F16D557E8</vt:lpwstr>
  </property>
</Properties>
</file>