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55"/>
  </p:handoutMasterIdLst>
  <p:sldIdLst>
    <p:sldId id="325" r:id="rId4"/>
    <p:sldId id="264" r:id="rId6"/>
    <p:sldId id="328" r:id="rId7"/>
    <p:sldId id="327" r:id="rId8"/>
    <p:sldId id="309" r:id="rId9"/>
    <p:sldId id="259" r:id="rId10"/>
    <p:sldId id="781" r:id="rId11"/>
    <p:sldId id="783" r:id="rId12"/>
    <p:sldId id="782" r:id="rId13"/>
    <p:sldId id="785" r:id="rId14"/>
    <p:sldId id="786" r:id="rId15"/>
    <p:sldId id="788" r:id="rId16"/>
    <p:sldId id="787" r:id="rId17"/>
    <p:sldId id="843" r:id="rId18"/>
    <p:sldId id="844" r:id="rId19"/>
    <p:sldId id="845" r:id="rId20"/>
    <p:sldId id="846" r:id="rId21"/>
    <p:sldId id="847" r:id="rId22"/>
    <p:sldId id="848" r:id="rId23"/>
    <p:sldId id="816" r:id="rId24"/>
    <p:sldId id="850" r:id="rId25"/>
    <p:sldId id="849" r:id="rId26"/>
    <p:sldId id="853" r:id="rId27"/>
    <p:sldId id="851" r:id="rId28"/>
    <p:sldId id="854" r:id="rId29"/>
    <p:sldId id="852" r:id="rId30"/>
    <p:sldId id="855" r:id="rId31"/>
    <p:sldId id="856" r:id="rId32"/>
    <p:sldId id="857" r:id="rId33"/>
    <p:sldId id="784" r:id="rId34"/>
    <p:sldId id="859" r:id="rId35"/>
    <p:sldId id="861" r:id="rId36"/>
    <p:sldId id="860" r:id="rId37"/>
    <p:sldId id="865" r:id="rId38"/>
    <p:sldId id="864" r:id="rId39"/>
    <p:sldId id="863" r:id="rId40"/>
    <p:sldId id="862" r:id="rId41"/>
    <p:sldId id="871" r:id="rId42"/>
    <p:sldId id="872" r:id="rId43"/>
    <p:sldId id="873" r:id="rId44"/>
    <p:sldId id="874" r:id="rId45"/>
    <p:sldId id="876" r:id="rId46"/>
    <p:sldId id="877" r:id="rId47"/>
    <p:sldId id="878" r:id="rId48"/>
    <p:sldId id="879" r:id="rId49"/>
    <p:sldId id="880" r:id="rId50"/>
    <p:sldId id="881" r:id="rId51"/>
    <p:sldId id="882" r:id="rId52"/>
    <p:sldId id="338" r:id="rId53"/>
    <p:sldId id="326" r:id="rId54"/>
  </p:sldIdLst>
  <p:sldSz cx="12190095" cy="6859270"/>
  <p:notesSz cx="6858000" cy="9144000"/>
  <p:custDataLst>
    <p:tags r:id="rId60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75CC"/>
    <a:srgbClr val="1369B2"/>
    <a:srgbClr val="FAFAFA"/>
    <a:srgbClr val="F2F2F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2" autoAdjust="0"/>
    <p:restoredTop sz="55672" autoAdjust="0"/>
  </p:normalViewPr>
  <p:slideViewPr>
    <p:cSldViewPr>
      <p:cViewPr>
        <p:scale>
          <a:sx n="75" d="100"/>
          <a:sy n="75" d="100"/>
        </p:scale>
        <p:origin x="-66" y="-570"/>
      </p:cViewPr>
      <p:guideLst>
        <p:guide orient="horz" pos="2174"/>
        <p:guide pos="256"/>
        <p:guide pos="64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98"/>
        <p:guide pos="20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0" Type="http://schemas.openxmlformats.org/officeDocument/2006/relationships/tags" Target="tags/tag5.xml"/><Relationship Id="rId6" Type="http://schemas.openxmlformats.org/officeDocument/2006/relationships/slide" Target="slides/slide2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.xml"/><Relationship Id="rId2" Type="http://schemas.openxmlformats.org/officeDocument/2006/relationships/image" Target="../media/image1.sv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0.png"/><Relationship Id="rId2" Type="http://schemas.openxmlformats.org/officeDocument/2006/relationships/image" Target="../media/image2.svg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758" y="2598797"/>
            <a:ext cx="8280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9</a:t>
            </a:r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网络编程</a:t>
            </a:r>
            <a:endParaRPr lang="en-US" altLang="zh-CN" sz="480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移动开发基础案例教程（第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14780" y="2204085"/>
            <a:ext cx="9580880" cy="3169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url = new URL("http://www.itcast.cn");   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HttpURLConnection conn = (HttpURLConnection)url.openConnection();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conn.setRequestMethod("GET");                  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conn.setConnectTimeout(5000);                  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InputStream is = conn.getInputStream();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conn.disconnect();                               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5572760" y="1934845"/>
            <a:ext cx="0" cy="42545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圆角矩形 28"/>
          <p:cNvSpPr/>
          <p:nvPr/>
        </p:nvSpPr>
        <p:spPr>
          <a:xfrm>
            <a:off x="3359150" y="1510744"/>
            <a:ext cx="4630420" cy="40814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的构造方法中传入要访问资源的路径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58285" y="2375535"/>
            <a:ext cx="3028950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9047480" y="2420620"/>
            <a:ext cx="0" cy="44831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圆角矩形 31"/>
          <p:cNvSpPr/>
          <p:nvPr/>
        </p:nvSpPr>
        <p:spPr>
          <a:xfrm>
            <a:off x="7535682" y="1985852"/>
            <a:ext cx="3384376" cy="435178"/>
          </a:xfrm>
          <a:prstGeom prst="roundRect">
            <a:avLst/>
          </a:prstGeom>
          <a:solidFill>
            <a:srgbClr val="0075CC">
              <a:alpha val="97000"/>
            </a:srgbClr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HttpURLConnection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03070" y="2868613"/>
            <a:ext cx="886142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6850851" y="3932529"/>
            <a:ext cx="756083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7607032" y="3285378"/>
            <a:ext cx="2918599" cy="132859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设置请求方式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设置超时时间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获取服务器返回的输入流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关闭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连接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02867" y="3321039"/>
            <a:ext cx="5148000" cy="1332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26490" y="261620"/>
            <a:ext cx="622554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使用HttpURLConnection访问网络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054735" y="1339850"/>
            <a:ext cx="10406380" cy="479171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1920240" y="1062990"/>
            <a:ext cx="371919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HttpURLConnection</a:t>
            </a:r>
            <a:r>
              <a:rPr 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的用法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圆角矩形标注 36"/>
          <p:cNvSpPr/>
          <p:nvPr/>
        </p:nvSpPr>
        <p:spPr bwMode="auto">
          <a:xfrm>
            <a:off x="2494915" y="5444490"/>
            <a:ext cx="7795895" cy="1238250"/>
          </a:xfrm>
          <a:prstGeom prst="wedgeRoundRectCallout">
            <a:avLst>
              <a:gd name="adj1" fmla="val 20546"/>
              <a:gd name="adj2" fmla="val -72205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注意：使用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HttpURLConnection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对象访问网络时，需要设置超时时间，防止连接被阻塞时无响应，影响用户体验。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29" grpId="1" bldLvl="0" animBg="1"/>
      <p:bldP spid="30" grpId="0" bldLvl="0" animBg="1"/>
      <p:bldP spid="30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106170" y="1545590"/>
            <a:ext cx="9474200" cy="42564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方式是以实体的方式得到由请求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所指向的资源信息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，它向服务器提交的参数跟在请求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后面。使用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方式访问网络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的长度一般要小于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1KB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POST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方式向服务器发出请求时需要在请求后附加实体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。它向服务器提交的参数在请求后的实体中，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方式对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的长度是没有限制的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方式提交数据时，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用户在浏览器中看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到向服务器提交的请求参数，因此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方式要比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方式相对安全</a:t>
            </a:r>
            <a:r>
              <a:rPr lang="zh-CN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26490" y="261620"/>
            <a:ext cx="622554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使用HttpURLConnection访问网络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951230" y="1278255"/>
            <a:ext cx="10320020" cy="460311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1705610" y="1026160"/>
            <a:ext cx="244792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GET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POST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430655" y="1822450"/>
            <a:ext cx="7888605" cy="4273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path = "http://192.168.1.100:8080/web/LoginServlet?username="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+ URLEncoder.encode("zhangsan")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+"&amp;password="+ URLEncoder.encode("123");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URL url =  new  URL(path);                  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HttpURLConnection  conn  =  (HttpURLConnection)url.openConnection();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conn.setRequestMethod("GET");              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conn.setConnectTimeout(5000);              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responseCode = conn.getResponseCode();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if(responseCode == 200){                    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InputStream is = conn.getInputStream();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9048750" y="2410460"/>
            <a:ext cx="43243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矩形 36"/>
          <p:cNvSpPr/>
          <p:nvPr/>
        </p:nvSpPr>
        <p:spPr>
          <a:xfrm>
            <a:off x="1633017" y="1846232"/>
            <a:ext cx="7416000" cy="1133243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823921" y="5036436"/>
            <a:ext cx="3224724" cy="71496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状态码为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，表示访问成功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获取返回内容的输入流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33017" y="4856366"/>
            <a:ext cx="4644000" cy="1075438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26490" y="261620"/>
            <a:ext cx="622554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使用HttpURLConnection访问网络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6312984" y="4676628"/>
            <a:ext cx="548656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圆角矩形 3"/>
          <p:cNvSpPr/>
          <p:nvPr/>
        </p:nvSpPr>
        <p:spPr>
          <a:xfrm>
            <a:off x="6862436" y="4446012"/>
            <a:ext cx="1728192" cy="41297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获取到状态码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7505" y="4492308"/>
            <a:ext cx="466407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6276789" y="5374233"/>
            <a:ext cx="547200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原创设计师QQ598969553          _3"/>
          <p:cNvSpPr/>
          <p:nvPr/>
        </p:nvSpPr>
        <p:spPr>
          <a:xfrm>
            <a:off x="838200" y="1328420"/>
            <a:ext cx="9244965" cy="516763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6"/>
          <p:cNvSpPr/>
          <p:nvPr/>
        </p:nvSpPr>
        <p:spPr>
          <a:xfrm>
            <a:off x="1703070" y="1035685"/>
            <a:ext cx="258572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GET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方式提交数据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9481185" y="1751628"/>
            <a:ext cx="2265680" cy="1322744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将用户名和密码拼在指定资源路径后面，并对用户名和密码进行编码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2" grpId="0" animBg="1"/>
      <p:bldP spid="43" grpId="0" animBg="1"/>
      <p:bldP spid="4" grpId="0" animBg="1"/>
      <p:bldP spid="4" grpId="1" animBg="1"/>
      <p:bldP spid="5" grpId="0" animBg="1"/>
      <p:bldP spid="5" grpId="1" animBg="1"/>
      <p:bldP spid="36" grpId="0" animBg="1"/>
      <p:bldP spid="3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630680" y="1053465"/>
            <a:ext cx="8865235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dirty="0"/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url = new URL("http://192.168.1.100:8080/web/LoginServlet");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HttpURLConnection conn = (HttpURLConnection) url.openConnection();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conn.setConnectTimeout(5000);            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conn.setRequestMethod("POST");           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String data = "username=" + URLEncoder.encode("zhangsan")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+ "&amp;password=" + URLEncoder.encode("123");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conn.setRequestProperty("Content-Type",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"application/x-www-form-urlencoded");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conn.setRequestProperty("Content-Length", data.length() + "");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conn.setDoOutput(true);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OutputStream os = conn.getOutputStream();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os.write(data.getBytes());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code = conn.getResponseCode();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(code == 200)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InputStream is = conn.getInputStream();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8209848" y="2960079"/>
            <a:ext cx="497529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>
          <a:xfrm>
            <a:off x="8699500" y="2739407"/>
            <a:ext cx="3306445" cy="441926"/>
          </a:xfrm>
          <a:prstGeom prst="roundRect">
            <a:avLst/>
          </a:prstGeom>
          <a:solidFill>
            <a:srgbClr val="0075CC"/>
          </a:solidFill>
          <a:ln w="28575"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准备数据并给参数进行编码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18970" y="2593340"/>
            <a:ext cx="6267450" cy="720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18970" y="3313113"/>
            <a:ext cx="8016875" cy="75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8543547" y="4069112"/>
            <a:ext cx="0" cy="38231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/>
          <p:cNvSpPr/>
          <p:nvPr/>
        </p:nvSpPr>
        <p:spPr>
          <a:xfrm>
            <a:off x="6815455" y="4456747"/>
            <a:ext cx="3521710" cy="112776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设置请求头数据提交方式以及提交数据的长度，这里是以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表单的方式提交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18767" y="4069280"/>
            <a:ext cx="4572000" cy="1080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5927090" y="5158105"/>
            <a:ext cx="0" cy="432435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33"/>
          <p:cNvSpPr/>
          <p:nvPr/>
        </p:nvSpPr>
        <p:spPr>
          <a:xfrm>
            <a:off x="4973955" y="5590113"/>
            <a:ext cx="2116455" cy="779999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ea typeface="宋体" panose="02010600030101010101" pitchFamily="2" charset="-122"/>
              </a:rPr>
              <a:t>以流的形式将数据写到服务器上</a:t>
            </a:r>
            <a:endParaRPr lang="en-US" alt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26490" y="261620"/>
            <a:ext cx="622554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使用HttpURLConnection访问网络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原创设计师QQ598969553          _3"/>
          <p:cNvSpPr/>
          <p:nvPr/>
        </p:nvSpPr>
        <p:spPr>
          <a:xfrm>
            <a:off x="838835" y="988695"/>
            <a:ext cx="10386695" cy="572198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6"/>
          <p:cNvSpPr/>
          <p:nvPr/>
        </p:nvSpPr>
        <p:spPr>
          <a:xfrm>
            <a:off x="1703705" y="695960"/>
            <a:ext cx="281241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POST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方式提交数据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4" grpId="0" bldLvl="0" animBg="1"/>
      <p:bldP spid="34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3169" y="975493"/>
            <a:ext cx="943911" cy="944253"/>
          </a:xfrm>
          <a:prstGeom prst="rect">
            <a:avLst/>
          </a:prstGeom>
        </p:spPr>
      </p:pic>
      <p:sp>
        <p:nvSpPr>
          <p:cNvPr id="14" name="原创设计师QQ598969553          _6"/>
          <p:cNvSpPr/>
          <p:nvPr/>
        </p:nvSpPr>
        <p:spPr>
          <a:xfrm>
            <a:off x="2006214" y="1184511"/>
            <a:ext cx="1352688" cy="462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原创设计师QQ598969553          _7"/>
          <p:cNvSpPr txBox="1"/>
          <p:nvPr/>
        </p:nvSpPr>
        <p:spPr>
          <a:xfrm>
            <a:off x="2062758" y="1197546"/>
            <a:ext cx="125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 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3"/>
            </p:custDataLst>
          </p:nvPr>
        </p:nvSpPr>
        <p:spPr>
          <a:xfrm>
            <a:off x="2206625" y="1989455"/>
            <a:ext cx="8483600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在实际开发中，手机端与服务器端进行交互的过程中避免不了要提交中文到服务器，这时就会出现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中文乱码的情况</a:t>
            </a:r>
            <a:r>
              <a:rPr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。无论是GET方式还是POST方式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提交参数时都要给参数进行编码</a:t>
            </a:r>
            <a:r>
              <a:rPr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编码方式</a:t>
            </a:r>
            <a:r>
              <a:rPr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必须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与服务器解码方式一致</a:t>
            </a:r>
            <a:r>
              <a:rPr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。同样在获取服务器返回的中文字符时，也需要用指定格式进行解码。</a:t>
            </a:r>
            <a:endParaRPr sz="2000" ker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26490" y="261620"/>
            <a:ext cx="622554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使用HttpURLConnection访问网络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18560" y="3014980"/>
            <a:ext cx="809815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WebView进行网络开发</a:t>
            </a:r>
            <a:endParaRPr lang="zh-CN" altLang="en-US" sz="48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2387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使用WebView进行网络开发 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882515" y="2997835"/>
            <a:ext cx="624967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方式，能够使用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浏览不同网页、执行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代码和支持JavaScript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477366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使用WebView浏览网页 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343660" y="981710"/>
            <a:ext cx="9300845" cy="1646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程序中，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布局文件中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标签来添加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文件中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关键字来创建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通常会采用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布局文件中添加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，具体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代码如下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1920240" y="2771775"/>
            <a:ext cx="8358505" cy="217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WebView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="@+id/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android:layout_width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android:layout_height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V="1">
            <a:off x="4656966" y="3363781"/>
            <a:ext cx="43204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3"/>
          <p:cNvSpPr txBox="1"/>
          <p:nvPr/>
        </p:nvSpPr>
        <p:spPr>
          <a:xfrm>
            <a:off x="1920240" y="2771775"/>
            <a:ext cx="8358505" cy="217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WebView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="@+id/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android:layout_width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android:layout_height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5808856" y="3579681"/>
            <a:ext cx="43204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圆角矩形 27"/>
          <p:cNvSpPr/>
          <p:nvPr/>
        </p:nvSpPr>
        <p:spPr>
          <a:xfrm>
            <a:off x="6240903" y="3375369"/>
            <a:ext cx="219688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ea typeface="宋体" panose="02010600030101010101" pitchFamily="2" charset="-122"/>
              </a:rPr>
              <a:t>WebView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控件的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id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919605" y="2771775"/>
            <a:ext cx="8358505" cy="217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WebView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="@+id/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android:layout_width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android:layout_height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flipV="1">
            <a:off x="5808221" y="3579681"/>
            <a:ext cx="432048" cy="1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6240145" y="3358834"/>
            <a:ext cx="2399030" cy="44195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96160" y="3395345"/>
            <a:ext cx="351218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35" grpId="0" bldLvl="0" animBg="1"/>
      <p:bldP spid="3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使用WebView浏览网页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342390" y="916940"/>
            <a:ext cx="9300845" cy="6400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的常用方法如下表所示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74190" y="1557020"/>
          <a:ext cx="9095740" cy="4704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90540"/>
                <a:gridCol w="3505200"/>
              </a:tblGrid>
              <a:tr h="621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  <a:endParaRPr lang="zh-CN" alt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en-US" altLang="zh-CN" sz="18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92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loadUrl(String url)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用于加载指定URL对应的网页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loadData(String data, String mimeType, String encoding)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用于将指定的字符串数据加载到浏览器中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loadDataWithBaseURL(String baseUrl, String data, String mimeType, String encoding,String historyUrl)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基于URL加载指定的数据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86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capturePicture()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用于创建当前屏幕的快照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goBack()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用于执行后退操作，相当于浏览器上后退按钮的功能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9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goForward()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用于执行前进操作，相当于浏览器上前进按钮的功能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86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stopLoading()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用于停止加载当前页面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reload()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用于刷新当前页面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22035"/>
            <a:ext cx="979308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接下来通过一个案例来演示如何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使用WebView控件加载网页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43527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46633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425065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336764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88210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78907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358515" y="209613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cn.itcast.webview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36546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39651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4540" y="4317365"/>
            <a:ext cx="206502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编写界面交互代码：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76435" y="475590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32333" y="441457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73708" y="444563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46805" y="3305810"/>
            <a:ext cx="42983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放置1个WebView控件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11320" y="3978910"/>
            <a:ext cx="446468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通过findViewById()方法获取WebView控件</a:t>
            </a:r>
            <a:endParaRPr 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loadUrl()方法来加载指定的网页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itcast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759190" y="1629540"/>
            <a:ext cx="2947591" cy="46431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使用WebView浏览网页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28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136140" y="1845945"/>
            <a:ext cx="8260080" cy="688340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HTTP协议通信简介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，能够说出什么是HTTP协议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36284" y="2738406"/>
            <a:ext cx="8294370" cy="685959"/>
            <a:chOff x="978872" y="2570437"/>
            <a:chExt cx="5908282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908282" cy="51423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HttpURLConnection的使用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方法，能够使用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HttpURLConnection访问网络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136284" y="3607078"/>
            <a:ext cx="8317230" cy="688340"/>
            <a:chOff x="978872" y="3338787"/>
            <a:chExt cx="5924566" cy="516135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WebView控件的使用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方式，能够使用WebView控件加载不同</a:t>
              </a: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的网页</a:t>
              </a: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35014" y="4477663"/>
            <a:ext cx="8317230" cy="688340"/>
            <a:chOff x="978872" y="3338787"/>
            <a:chExt cx="5924566" cy="516135"/>
          </a:xfrm>
        </p:grpSpPr>
        <p:sp>
          <p:nvSpPr>
            <p:cNvPr id="3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JSON数据的解析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，能够通过不同的方式解析JSON数据</a:t>
              </a: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24854" y="5348248"/>
            <a:ext cx="8317230" cy="688340"/>
            <a:chOff x="978872" y="3338787"/>
            <a:chExt cx="5924566" cy="516135"/>
          </a:xfrm>
        </p:grpSpPr>
        <p:sp>
          <p:nvSpPr>
            <p:cNvPr id="6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熟悉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Handler消息机制</a:t>
              </a:r>
              <a:r>
                <a:rPr 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的概述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，能够</a:t>
              </a:r>
              <a:r>
                <a:rPr 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归纳</a:t>
              </a:r>
              <a:r>
                <a:rPr lang="en-US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Handler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消息机制的原理</a:t>
              </a: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3"/>
          <p:cNvSpPr txBox="1"/>
          <p:nvPr/>
        </p:nvSpPr>
        <p:spPr>
          <a:xfrm>
            <a:off x="2134235" y="2133600"/>
            <a:ext cx="7639050" cy="1204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 err="1">
                <a:sym typeface="+mn-ea"/>
              </a:rPr>
              <a:t>WebView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webview</a:t>
            </a:r>
            <a:r>
              <a:rPr lang="en-US" altLang="zh-CN" sz="2000" dirty="0">
                <a:sym typeface="+mn-ea"/>
              </a:rPr>
              <a:t>=(</a:t>
            </a:r>
            <a:r>
              <a:rPr lang="en-US" altLang="zh-CN" sz="2000" dirty="0" err="1">
                <a:sym typeface="+mn-ea"/>
              </a:rPr>
              <a:t>WebView</a:t>
            </a:r>
            <a:r>
              <a:rPr lang="en-US" altLang="zh-CN" sz="2000" dirty="0">
                <a:sym typeface="+mn-ea"/>
              </a:rPr>
              <a:t>)</a:t>
            </a:r>
            <a:r>
              <a:rPr lang="en-US" altLang="zh-CN" sz="2000" dirty="0" err="1">
                <a:sym typeface="+mn-ea"/>
              </a:rPr>
              <a:t>findViewById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 err="1">
                <a:sym typeface="+mn-ea"/>
              </a:rPr>
              <a:t>R.id.webView</a:t>
            </a:r>
            <a:r>
              <a:rPr lang="en-US" altLang="zh-CN" sz="2000" dirty="0">
                <a:sym typeface="+mn-ea"/>
              </a:rPr>
              <a:t>);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webview.loadUrl</a:t>
            </a:r>
            <a:r>
              <a:rPr lang="en-US" altLang="zh-CN" sz="2000" dirty="0">
                <a:sym typeface="+mn-ea"/>
              </a:rPr>
              <a:t>("http://</a:t>
            </a:r>
            <a:r>
              <a:rPr lang="en-US" altLang="zh-CN" sz="2000" dirty="0" err="1">
                <a:sym typeface="+mn-ea"/>
              </a:rPr>
              <a:t>www.itheima.com</a:t>
            </a:r>
            <a:r>
              <a:rPr lang="en-US" altLang="zh-CN" sz="2000" dirty="0">
                <a:sym typeface="+mn-ea"/>
              </a:rPr>
              <a:t>/");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558290" y="909320"/>
            <a:ext cx="9137015" cy="1158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控件浏览网页的功能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方法来加载指定的网页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，主要代码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4635328" y="3141574"/>
            <a:ext cx="0" cy="334247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3140710" y="3458277"/>
            <a:ext cx="2988945" cy="40817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通过加载网页地址加载网页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6625" y="2770823"/>
            <a:ext cx="485838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1846580" y="4365625"/>
            <a:ext cx="8305800" cy="1644650"/>
          </a:xfrm>
          <a:prstGeom prst="wedgeRoundRectCallout">
            <a:avLst>
              <a:gd name="adj1" fmla="val 17461"/>
              <a:gd name="adj2" fmla="val -73127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需要在清单文件（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AndroidManifest.xml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 manifest&gt;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标签中添加允许访问网络资源的权限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&lt;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uses-permission 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android:name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="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android.permission.INTERNET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"/&gt;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使用WebView浏览网页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3169" y="975493"/>
            <a:ext cx="943911" cy="944253"/>
          </a:xfrm>
          <a:prstGeom prst="rect">
            <a:avLst/>
          </a:prstGeom>
        </p:spPr>
      </p:pic>
      <p:sp>
        <p:nvSpPr>
          <p:cNvPr id="14" name="原创设计师QQ598969553          _6"/>
          <p:cNvSpPr/>
          <p:nvPr/>
        </p:nvSpPr>
        <p:spPr>
          <a:xfrm>
            <a:off x="2006214" y="1184511"/>
            <a:ext cx="1352688" cy="462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原创设计师QQ598969553          _7"/>
          <p:cNvSpPr txBox="1"/>
          <p:nvPr/>
        </p:nvSpPr>
        <p:spPr>
          <a:xfrm>
            <a:off x="2062758" y="1197546"/>
            <a:ext cx="125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 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3"/>
            </p:custDataLst>
          </p:nvPr>
        </p:nvSpPr>
        <p:spPr>
          <a:xfrm>
            <a:off x="2206625" y="1989455"/>
            <a:ext cx="848360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如果想让上述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WebView控件具备放大和缩小网页的功能</a:t>
            </a:r>
            <a:r>
              <a:rPr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，则需要对该控件进行如下设置：</a:t>
            </a:r>
            <a:endParaRPr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使用WebView浏览网页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2278380" y="3141345"/>
            <a:ext cx="8712835" cy="206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>
                <a:sym typeface="+mn-ea"/>
              </a:rPr>
              <a:t>  //</a:t>
            </a:r>
            <a:r>
              <a:rPr lang="zh-CN" altLang="en-US" sz="2000">
                <a:sym typeface="+mn-ea"/>
              </a:rPr>
              <a:t>设置WebView控件支持使用屏幕控件或手势进行缩放</a:t>
            </a:r>
            <a:endParaRPr lang="zh-CN" altLang="en-US" sz="2000"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ym typeface="+mn-ea"/>
              </a:rPr>
              <a:t>  </a:t>
            </a:r>
            <a:r>
              <a:rPr lang="en-US" altLang="zh-CN" sz="2000">
                <a:solidFill>
                  <a:srgbClr val="0070C0"/>
                </a:solidFill>
                <a:sym typeface="+mn-ea"/>
              </a:rPr>
              <a:t>webview.getSettings().setSupportZoom(true);</a:t>
            </a:r>
            <a:endParaRPr lang="en-US" altLang="zh-CN" sz="200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ym typeface="+mn-ea"/>
              </a:rPr>
              <a:t>  //设置WebView</a:t>
            </a:r>
            <a:r>
              <a:rPr lang="zh-CN" altLang="en-US" sz="2000">
                <a:sym typeface="+mn-ea"/>
              </a:rPr>
              <a:t>控件</a:t>
            </a:r>
            <a:r>
              <a:rPr lang="en-US" altLang="zh-CN" sz="2000">
                <a:sym typeface="+mn-ea"/>
              </a:rPr>
              <a:t>使用其内置的变焦机制，该机制集合屏幕缩放控件使用</a:t>
            </a: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ym typeface="+mn-ea"/>
              </a:rPr>
              <a:t> </a:t>
            </a:r>
            <a:r>
              <a:rPr lang="en-US" altLang="zh-CN" sz="2000">
                <a:solidFill>
                  <a:srgbClr val="0070C0"/>
                </a:solidFill>
                <a:sym typeface="+mn-ea"/>
              </a:rPr>
              <a:t> webview.getSettings().setBuiltInZoomControls(true);</a:t>
            </a:r>
            <a:endParaRPr lang="en-US" altLang="zh-CN" sz="200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使用WebView执行HTML代码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1"/>
            </p:custDataLst>
          </p:nvPr>
        </p:nvSpPr>
        <p:spPr>
          <a:xfrm>
            <a:off x="1630680" y="909320"/>
            <a:ext cx="909637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WebView类提供了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loadData()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 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loadDataWithBaseURL()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方法加载HTML代码。当使用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loadData()方法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加载带中文的HTML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内容时会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产生乱码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，但是使用loadDataWithBaseURL()方法就不会出现这种情况。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loadDataWithBaseURL()方法的定义方式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如下：</a:t>
            </a:r>
            <a:endParaRPr sz="2000" ker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630680" y="3423390"/>
            <a:ext cx="8684895" cy="1172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>
                <a:sym typeface="+mn-ea"/>
              </a:rPr>
              <a:t> 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loadDataWithBaseURL(String baseUrl, String data, String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mimeType,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 encoding,String historyUrl)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5521960" y="3255115"/>
            <a:ext cx="0" cy="28800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4006850" y="2844299"/>
            <a:ext cx="3043555" cy="41078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指定当前页使用的基本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3755" y="3543405"/>
            <a:ext cx="1739900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7174889" y="3924302"/>
            <a:ext cx="0" cy="31577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1"/>
          <p:cNvSpPr/>
          <p:nvPr/>
        </p:nvSpPr>
        <p:spPr>
          <a:xfrm>
            <a:off x="5989365" y="4232099"/>
            <a:ext cx="2372925" cy="40857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要显示的字符串数据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54775" y="3543405"/>
            <a:ext cx="1441450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2" name="直接箭头连接符 1"/>
          <p:cNvCxnSpPr/>
          <p:nvPr/>
        </p:nvCxnSpPr>
        <p:spPr bwMode="auto">
          <a:xfrm>
            <a:off x="9047731" y="3914824"/>
            <a:ext cx="0" cy="311913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>
          <a:xfrm>
            <a:off x="8327390" y="4215592"/>
            <a:ext cx="1638300" cy="71493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显示内容的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MIME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0990" y="3543405"/>
            <a:ext cx="226123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4716484" y="4419168"/>
            <a:ext cx="0" cy="296367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23"/>
          <p:cNvSpPr/>
          <p:nvPr/>
        </p:nvSpPr>
        <p:spPr>
          <a:xfrm>
            <a:off x="3834130" y="4728162"/>
            <a:ext cx="1766570" cy="71785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进入该页前显示页的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02685" y="4038070"/>
            <a:ext cx="202882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566873" y="4416768"/>
            <a:ext cx="0" cy="28800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圆角矩形 3"/>
          <p:cNvSpPr/>
          <p:nvPr/>
        </p:nvSpPr>
        <p:spPr>
          <a:xfrm>
            <a:off x="1342390" y="4705024"/>
            <a:ext cx="2366010" cy="41107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指定数据的编码方式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2115" y="4038070"/>
            <a:ext cx="203771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9" grpId="0" bldLvl="0" animBg="1"/>
      <p:bldP spid="9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4" grpId="0" bldLvl="0" animBg="1"/>
      <p:bldP spid="4" grpId="1" bldLvl="0" animBg="1"/>
      <p:bldP spid="5" grpId="0" bldLvl="0" animBg="1"/>
      <p:bldP spid="5" grpId="1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22035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接下来通过一个案例来演示如何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使用WebView控件加载HTML代码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57878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60984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568575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3654663"/>
            <a:ext cx="27705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实现加载</a:t>
            </a:r>
            <a:r>
              <a:rPr lang="en-US" altLang="zh-CN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的功能：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02561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407609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358515" y="223964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WebViewHtml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cn.itcast.webviewhtml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6524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68353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82795" y="3378200"/>
            <a:ext cx="357060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在MainActivity中实现WebView控件加载HTML代码的功能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itcast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765500" y="1629540"/>
            <a:ext cx="2934970" cy="46431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使用WebView执行HTML代码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1374775" y="1095375"/>
            <a:ext cx="9525000" cy="16078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在默认情况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问题，我们需要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setJavaScriptEnabled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来设置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29000" y="4272304"/>
            <a:ext cx="2915285" cy="71496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使WebView控件显示带有JavaScript代码的提示框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1990725" y="2780665"/>
            <a:ext cx="8775700" cy="1414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dirty="0" smtClean="0"/>
              <a:t> 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WebSettings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settings=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webview.getSettings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(); //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WebSettings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settings.setJavaScriptEnabled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(true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webview.setWebChromeClient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(new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WebChromeClient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6625" y="3234373"/>
            <a:ext cx="354520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6625" y="3621405"/>
            <a:ext cx="560133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4942729" y="3989432"/>
            <a:ext cx="0" cy="294226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>
            <a:off x="5751437" y="3410245"/>
            <a:ext cx="530004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8"/>
          <p:cNvSpPr/>
          <p:nvPr/>
        </p:nvSpPr>
        <p:spPr>
          <a:xfrm>
            <a:off x="6281420" y="3194446"/>
            <a:ext cx="2316480" cy="40814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设置WebView支持JavaScript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4" grpId="0" bldLvl="0" animBg="1"/>
      <p:bldP spid="4" grpId="1" bldLvl="0" animBg="1"/>
      <p:bldP spid="6" grpId="0" bldLvl="0" animBg="1"/>
      <p:bldP spid="6" grpId="1" bldLvl="0" animBg="1"/>
      <p:bldP spid="9" grpId="0" bldLvl="0" animBg="1"/>
      <p:bldP spid="9" grpId="1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3283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接下来通过一个案例来演示如何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使用WebView控件支持一个带有JavaScript代码的网页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07650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10755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066290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2937113"/>
            <a:ext cx="25654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en-US" altLang="zh-CN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52333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35854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358515" y="173736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WebViewJS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cn.itcast.webviewjs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293493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296598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38650" y="2604770"/>
            <a:ext cx="357060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文件导入到程序中创建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assets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Public\Desktop\77.png7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881705" y="1689865"/>
            <a:ext cx="2702560" cy="4522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使用WebView执行HTML代码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372006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90016" y="414150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371788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374894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98968" y="443761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创建背景选择器：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89381" y="484698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497000" y="443543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38375" y="446649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0078" y="5155168"/>
            <a:ext cx="37084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实现加载JavaScript代码的功能：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1441" y="558803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488110" y="515298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29485" y="518404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83860" y="4850130"/>
            <a:ext cx="339915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在MainActivity中实现WebView控件支持JavaScript代码的功能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8580" y="410972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导入背景图片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创建背景选择器btn_dialog_selector.xml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79215" y="3381375"/>
            <a:ext cx="402526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61503" y="5938123"/>
            <a:ext cx="1393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运行程序：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923976" y="63595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" name="椭圆 33"/>
          <p:cNvSpPr/>
          <p:nvPr/>
        </p:nvSpPr>
        <p:spPr bwMode="auto">
          <a:xfrm rot="574600">
            <a:off x="1459535" y="593594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1500910" y="596699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6260" y="5599430"/>
            <a:ext cx="495427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点击“执行JAVASCRIPT代码并弹出提示框”按钮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28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29" grpId="0"/>
      <p:bldP spid="30" grpId="0"/>
      <p:bldP spid="31" grpId="0"/>
      <p:bldP spid="32" grpId="0"/>
      <p:bldP spid="34" grpId="0" bldLvl="0" animBg="1"/>
      <p:bldP spid="35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设置WebView支持JavaScript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" name="图片 19" descr="C:\Users\itcast\Desktop\图片4.png图片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94465" y="1341250"/>
            <a:ext cx="2702560" cy="42633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18560" y="3014980"/>
            <a:ext cx="604964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解析</a:t>
            </a:r>
            <a:endParaRPr lang="zh-CN" altLang="en-US" sz="48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2387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JSON数据解析 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882515" y="2997835"/>
            <a:ext cx="624967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JSON数据的解析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，能够通过不同的方式解析JSON数据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477366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2435" y="1916430"/>
            <a:ext cx="8924925" cy="31489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Object Notation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（对象表示法），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是一种轻量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级的数据交换格式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是基于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纯文本的数据格式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，它可以传输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Number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Boolean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类型的数据，也可以传输数组或者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文件的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扩展名为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分为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两种数据结构。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558290" y="1556385"/>
            <a:ext cx="9409430" cy="397700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2423160" y="1263650"/>
            <a:ext cx="281241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数据的特点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433220"/>
            <a:ext cx="10151132" cy="289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移动互联网时代，手机联网实现信息互通是最基本的功能体验。例如，在上下班的途中或旅行时，只要有时间人们就会拿出手机上网，通过手机接收新资讯、搜索网络资源。Android作为智能手机市场中主流的操作系统，它的强大离不开其对网络功能的支持。Android系统提供了多种实现网络通信的方式。接下来，我们从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最基础的HTTP协议开始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到Android中原生的HttpURLConnection、WebView控件的使用以及网络数据的解析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06952" y="393374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699946" y="4309890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496695" y="1721485"/>
            <a:ext cx="8306435" cy="11169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“｛”开始，以“｝”结束。中间部分由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个或多个以“，”分隔的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key:value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对构成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，注意关键字和值之间以“：”分隔。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01" y="2854326"/>
            <a:ext cx="5896892" cy="119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原创设计师QQ598969553          _3"/>
          <p:cNvSpPr/>
          <p:nvPr/>
        </p:nvSpPr>
        <p:spPr>
          <a:xfrm>
            <a:off x="1502410" y="1464945"/>
            <a:ext cx="8625840" cy="430911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原创设计师QQ598969553          _6"/>
          <p:cNvSpPr/>
          <p:nvPr/>
        </p:nvSpPr>
        <p:spPr>
          <a:xfrm>
            <a:off x="2207260" y="1172210"/>
            <a:ext cx="303530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对象结构的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2638425" y="4149725"/>
            <a:ext cx="5899785" cy="141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400" dirty="0" smtClean="0"/>
              <a:t> </a:t>
            </a:r>
            <a:r>
              <a:rPr altLang="zh-CN" sz="1600"/>
              <a:t>{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        </a:t>
            </a:r>
            <a:r>
              <a:rPr altLang="zh-CN" sz="1600"/>
              <a:t>key1:value1,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        </a:t>
            </a:r>
            <a:r>
              <a:rPr altLang="zh-CN" sz="1600"/>
              <a:t>key2:value2,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        </a:t>
            </a:r>
            <a:r>
              <a:rPr altLang="zh-CN" sz="1600"/>
              <a:t>......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</a:t>
            </a:r>
            <a:r>
              <a:rPr altLang="zh-CN" sz="1600"/>
              <a:t>}</a:t>
            </a:r>
            <a:endParaRPr altLang="zh-CN" sz="1600"/>
          </a:p>
        </p:txBody>
      </p:sp>
      <p:sp>
        <p:nvSpPr>
          <p:cNvPr id="8" name="圆角矩形标注 7"/>
          <p:cNvSpPr/>
          <p:nvPr/>
        </p:nvSpPr>
        <p:spPr bwMode="auto">
          <a:xfrm>
            <a:off x="2422525" y="5659120"/>
            <a:ext cx="6751955" cy="955040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必须为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类型，值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value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可以是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Number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Array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等数据类型。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原创设计师QQ598969553          _3"/>
          <p:cNvSpPr/>
          <p:nvPr/>
        </p:nvSpPr>
        <p:spPr>
          <a:xfrm>
            <a:off x="1487170" y="1448435"/>
            <a:ext cx="8625840" cy="430911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原创设计师QQ598969553          _6"/>
          <p:cNvSpPr/>
          <p:nvPr/>
        </p:nvSpPr>
        <p:spPr>
          <a:xfrm>
            <a:off x="2207260" y="1172210"/>
            <a:ext cx="303530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数组结构的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774190" y="1773555"/>
            <a:ext cx="8051165" cy="1123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”开始，以“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”结束。中间部分由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个或多个以“，”分隔的值的列表组成。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172" y="2853244"/>
            <a:ext cx="6214829" cy="11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Box 21"/>
          <p:cNvSpPr txBox="1"/>
          <p:nvPr/>
        </p:nvSpPr>
        <p:spPr>
          <a:xfrm>
            <a:off x="2692400" y="4202430"/>
            <a:ext cx="6221730" cy="141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400" dirty="0" smtClean="0"/>
              <a:t> </a:t>
            </a:r>
            <a:r>
              <a:rPr altLang="zh-CN" sz="1600"/>
              <a:t>[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       </a:t>
            </a:r>
            <a:r>
              <a:rPr altLang="zh-CN" sz="1600"/>
              <a:t>value1,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       </a:t>
            </a:r>
            <a:r>
              <a:rPr altLang="zh-CN" sz="1600"/>
              <a:t>value2,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       </a:t>
            </a:r>
            <a:r>
              <a:rPr altLang="zh-CN" sz="1600"/>
              <a:t>...</a:t>
            </a:r>
            <a:r>
              <a:rPr lang="en-US" sz="1600"/>
              <a:t>...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altLang="zh-CN" sz="1600"/>
              <a:t>]</a:t>
            </a:r>
            <a:endParaRPr altLang="zh-CN" sz="1600"/>
          </a:p>
        </p:txBody>
      </p:sp>
      <p:sp>
        <p:nvSpPr>
          <p:cNvPr id="2" name="圆角矩形标注 1"/>
          <p:cNvSpPr/>
          <p:nvPr/>
        </p:nvSpPr>
        <p:spPr bwMode="auto">
          <a:xfrm>
            <a:off x="2538095" y="5877560"/>
            <a:ext cx="6523355" cy="763905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value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Number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Boolean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等数据类型。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342390" y="1557655"/>
            <a:ext cx="3998595" cy="3665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"name":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zhangsan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"address":{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city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:"Beijing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"street":"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Xisanqi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postcode":100096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}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}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6022975" y="1557655"/>
            <a:ext cx="4333240" cy="3665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"name":"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zhangsan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"hobby":["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篮球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","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羽毛球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","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游泳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"]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2272797" y="5498683"/>
            <a:ext cx="7219950" cy="955288"/>
          </a:xfrm>
          <a:prstGeom prst="wedgeRoundRectCallout">
            <a:avLst>
              <a:gd name="adj1" fmla="val 297"/>
              <a:gd name="adj2" fmla="val -7132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存储单个数据（如“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”），一定使用数组结构，因为对象结构必须是由“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key:value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”的形式构成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原创设计师QQ598969553          _3"/>
          <p:cNvSpPr/>
          <p:nvPr/>
        </p:nvSpPr>
        <p:spPr>
          <a:xfrm>
            <a:off x="982345" y="1270000"/>
            <a:ext cx="4590415" cy="405511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1630016" y="1053793"/>
            <a:ext cx="3279515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原创设计师QQ598969553          _7"/>
          <p:cNvSpPr txBox="1"/>
          <p:nvPr/>
        </p:nvSpPr>
        <p:spPr>
          <a:xfrm>
            <a:off x="1846022" y="1083271"/>
            <a:ext cx="27979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对象包含对象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原创设计师QQ598969553          _3"/>
          <p:cNvSpPr/>
          <p:nvPr/>
        </p:nvSpPr>
        <p:spPr>
          <a:xfrm>
            <a:off x="5879465" y="1240155"/>
            <a:ext cx="4590415" cy="408559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原创设计师QQ598969553          _6"/>
          <p:cNvSpPr/>
          <p:nvPr/>
        </p:nvSpPr>
        <p:spPr>
          <a:xfrm>
            <a:off x="6527136" y="1023948"/>
            <a:ext cx="3279515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原创设计师QQ598969553          _7"/>
          <p:cNvSpPr txBox="1"/>
          <p:nvPr/>
        </p:nvSpPr>
        <p:spPr>
          <a:xfrm>
            <a:off x="6743142" y="1053426"/>
            <a:ext cx="27979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对象包含数组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15160" y="2061845"/>
            <a:ext cx="1994535" cy="953135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org.json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3909695" y="2052320"/>
            <a:ext cx="5926455" cy="9540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SDK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中为开发者提供的，通过使用</a:t>
            </a:r>
            <a:r>
              <a:rPr lang="en-US" altLang="zh-CN" sz="1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JSONObject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JSONArray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两个类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完成对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JSON数据的解析。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3909695" y="3425190"/>
            <a:ext cx="5926455" cy="95400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由Google公司提供的，在使用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Gson库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之前，首先需要将gson.jar添加到项目中，然后才能调用其提供的方法。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15160" y="3425190"/>
            <a:ext cx="1994535" cy="953135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Gson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JSON解析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原创设计师QQ598969553          _3"/>
          <p:cNvSpPr/>
          <p:nvPr/>
        </p:nvSpPr>
        <p:spPr>
          <a:xfrm>
            <a:off x="1487170" y="1448435"/>
            <a:ext cx="8815070" cy="388874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原创设计师QQ598969553          _6"/>
          <p:cNvSpPr/>
          <p:nvPr/>
        </p:nvSpPr>
        <p:spPr>
          <a:xfrm>
            <a:off x="2207260" y="1172210"/>
            <a:ext cx="204152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两种解析方式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1569403" y="1269524"/>
            <a:ext cx="8051428" cy="24287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例如，要解析的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数据如下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200" dirty="0" smtClean="0"/>
          </a:p>
          <a:p>
            <a:pPr marL="457200" lvl="1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JSONObject解析JSON对象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739265" y="1845310"/>
            <a:ext cx="8853805" cy="1151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"name":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zhangsan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 "age": 27,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married":true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}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//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[{"name":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","age": 25},{"name":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Jason","age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": 20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}]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1775460" y="3645535"/>
            <a:ext cx="8817610" cy="1800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JSONObject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jsonObj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=  new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String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jsonObj.optString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("name");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age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jsonObj.optInt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("age");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boolean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married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jsonObj.optBoolean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("married");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JSON解析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原创设计师QQ598969553          _3"/>
          <p:cNvSpPr/>
          <p:nvPr/>
        </p:nvSpPr>
        <p:spPr>
          <a:xfrm>
            <a:off x="1187450" y="1196975"/>
            <a:ext cx="9807575" cy="448119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原创设计师QQ598969553          _6"/>
          <p:cNvSpPr/>
          <p:nvPr/>
        </p:nvSpPr>
        <p:spPr>
          <a:xfrm>
            <a:off x="1907540" y="920750"/>
            <a:ext cx="238379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解析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1902133" y="5661377"/>
            <a:ext cx="7812685" cy="949021"/>
          </a:xfrm>
          <a:prstGeom prst="wedgeRoundRectCallout">
            <a:avLst>
              <a:gd name="adj1" fmla="val 15463"/>
              <a:gd name="adj2" fmla="val -6482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optXXX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方法在解析数据时比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getXXX()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法更安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全，如果对应字段不存在，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optXXX()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方法会返回空值或者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getXXX()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抛出异常。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1712595" y="1557020"/>
            <a:ext cx="8051165" cy="6464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JSONArray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2305685" y="2205355"/>
            <a:ext cx="7244080" cy="2795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JSONArray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jsonArray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new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JSONArray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for(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0;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jsonArray.length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++) {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JSONObject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jsonObj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jsonArray.getJSONObject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String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jsonObj.optString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("name");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age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jsonObj.optInt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("age");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2638425" y="5229225"/>
            <a:ext cx="6724015" cy="659765"/>
          </a:xfrm>
          <a:prstGeom prst="wedgeRoundRectCallout">
            <a:avLst>
              <a:gd name="adj1" fmla="val 14878"/>
              <a:gd name="adj2" fmla="val -85611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的解析方法和对象类似，只是将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值替换为数组中的下标。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原创设计师QQ598969553          _3"/>
          <p:cNvSpPr/>
          <p:nvPr/>
        </p:nvSpPr>
        <p:spPr>
          <a:xfrm>
            <a:off x="1583690" y="1362710"/>
            <a:ext cx="8641715" cy="482536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原创设计师QQ598969553          _6"/>
          <p:cNvSpPr/>
          <p:nvPr/>
        </p:nvSpPr>
        <p:spPr>
          <a:xfrm>
            <a:off x="2206625" y="1086485"/>
            <a:ext cx="238379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解析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JSON解析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1499235" y="1671320"/>
            <a:ext cx="9040495" cy="39604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，要解析的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数据如下（与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org.json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解析数据相同）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Gson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前，首先需要将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gson.jar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添加到项目中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，并且创建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数据对应的实体类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Person1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Person2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需要注意的是，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实体类中的成员名称要与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数据中的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值一致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776730" y="2421255"/>
            <a:ext cx="8669020" cy="1283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zhangsan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 "age": 27,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married":true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}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//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[{"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","age": 25},{"name":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Jason","age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": 20}]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JSON解析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原创设计师QQ598969553          _3"/>
          <p:cNvSpPr/>
          <p:nvPr/>
        </p:nvSpPr>
        <p:spPr>
          <a:xfrm>
            <a:off x="1488440" y="1413510"/>
            <a:ext cx="9182100" cy="416941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原创设计师QQ598969553          _6"/>
          <p:cNvSpPr/>
          <p:nvPr/>
        </p:nvSpPr>
        <p:spPr>
          <a:xfrm>
            <a:off x="2111375" y="1137285"/>
            <a:ext cx="314769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库解析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1712278" y="1599079"/>
            <a:ext cx="8051428" cy="20162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32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2033270" y="2205355"/>
            <a:ext cx="7493000" cy="1238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Gson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new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Person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person1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gson.fromJson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Person1.class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2033270" y="3975100"/>
            <a:ext cx="7493000" cy="1656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Gson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new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Type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new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TypeToken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&lt;List&lt;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Person2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&gt;&gt;(){}.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Person2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person2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gson.fromJson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2525" y="2828925"/>
            <a:ext cx="6130290" cy="38354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5302766" y="2451239"/>
            <a:ext cx="0" cy="37267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圆角矩形 9"/>
          <p:cNvSpPr/>
          <p:nvPr/>
        </p:nvSpPr>
        <p:spPr>
          <a:xfrm>
            <a:off x="4030345" y="2045848"/>
            <a:ext cx="2715895" cy="411090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数据转换成对象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0770" y="4653915"/>
            <a:ext cx="7006590" cy="38354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7319003" y="4293201"/>
            <a:ext cx="5971" cy="349246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5845877" y="3566745"/>
            <a:ext cx="2952328" cy="71496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TypeToken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Google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提供的一个解析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数据的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JSON解析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原创设计师QQ598969553          _3"/>
          <p:cNvSpPr/>
          <p:nvPr/>
        </p:nvSpPr>
        <p:spPr>
          <a:xfrm>
            <a:off x="1504950" y="1269365"/>
            <a:ext cx="8624570" cy="47688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原创设计师QQ598969553          _6"/>
          <p:cNvSpPr/>
          <p:nvPr/>
        </p:nvSpPr>
        <p:spPr>
          <a:xfrm>
            <a:off x="2155190" y="981075"/>
            <a:ext cx="314769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库解析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 bldLvl="0" animBg="1"/>
      <p:bldP spid="14" grpId="0" bldLvl="0" animBg="1"/>
      <p:bldP spid="1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50745" y="1176655"/>
            <a:ext cx="323151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06625" y="1327785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 Studio添加库文件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95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7468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105" y="2061260"/>
            <a:ext cx="9163317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在Android程序中添加库文件进行讲解，具体操作步骤如下：</a:t>
            </a:r>
            <a:endParaRPr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在Android Studio中，选择【File】</a:t>
            </a:r>
            <a:r>
              <a:rPr lang="en-US" sz="1600">
                <a:solidFill>
                  <a:srgbClr val="000000"/>
                </a:solidFill>
                <a:latin typeface="Wingdings" panose="05000000000000000000" charset="0"/>
                <a:sym typeface="+mn-ea"/>
              </a:rPr>
              <a:t>à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【Project Structure...】选项，此时会弹出一个</a:t>
            </a:r>
            <a:r>
              <a:rPr 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Structure窗口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图片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615" y="3429635"/>
            <a:ext cx="6596380" cy="3112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06625" y="1327785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 Studio添加库文件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3960" y="981125"/>
            <a:ext cx="916331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选中Project Structure窗口中的【Dependencies】选项卡，接着单击该窗口右上角的“   ”，选择Library dependency选项，此时会弹出一个</a:t>
            </a:r>
            <a:r>
              <a:rPr 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Choose Library Dependency窗口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，在该窗口中</a:t>
            </a:r>
            <a:r>
              <a:rPr 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找到Gson库com.google.code.gson:gson:2.8.5并选中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C:\Users\itcast\Desktop\图片6.png图片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46805" y="2251075"/>
            <a:ext cx="5067300" cy="4213225"/>
          </a:xfrm>
          <a:prstGeom prst="rect">
            <a:avLst/>
          </a:prstGeom>
        </p:spPr>
      </p:pic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53" y="1125220"/>
            <a:ext cx="127000" cy="12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127463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047861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978439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105284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通过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HTTP访问网络</a:t>
              </a:r>
              <a:endPara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031035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673" y="1730243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WebView进行网络开发</a:t>
              </a:r>
              <a:endPara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956786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674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JSON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解析</a:t>
              </a:r>
              <a:endPara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35140" y="4849991"/>
            <a:ext cx="1192190" cy="618406"/>
            <a:chOff x="2215144" y="2026500"/>
            <a:chExt cx="1244730" cy="850129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2393075" y="2026500"/>
              <a:ext cx="1066799" cy="80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40692" y="4833165"/>
            <a:ext cx="5142331" cy="613062"/>
            <a:chOff x="4315150" y="1647579"/>
            <a:chExt cx="3857250" cy="540057"/>
          </a:xfrm>
        </p:grpSpPr>
        <p:sp>
          <p:nvSpPr>
            <p:cNvPr id="9" name="矩形 8"/>
            <p:cNvSpPr/>
            <p:nvPr/>
          </p:nvSpPr>
          <p:spPr>
            <a:xfrm>
              <a:off x="4975992" y="1773875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Handler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消息机制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3283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本节我们将通过仿拼多多砍价界面的案例来演示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如何解析JSON数据并将数据显示到界面上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387450" y="323664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28825" y="326770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5790" y="3226435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搭建界面布局：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774476" y="368347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589020" y="1832610"/>
            <a:ext cx="4298315" cy="184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Pinduoduo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与添加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recyclerview-v7库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搭建商品列表的条目布局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修改默认标题栏的名称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itcast\Desktop\图片7.png图片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06788" y="1689865"/>
            <a:ext cx="2652395" cy="4522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9.3.3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实战演练—仿拼多多砍价界面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90053" y="5827633"/>
            <a:ext cx="1393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运行程序：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752526" y="624906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" name="椭圆 33"/>
          <p:cNvSpPr/>
          <p:nvPr/>
        </p:nvSpPr>
        <p:spPr bwMode="auto">
          <a:xfrm rot="574600">
            <a:off x="1359840" y="582545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1401215" y="585650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39415" y="5805805"/>
            <a:ext cx="473900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将程序运行到第三方模拟器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1353160" y="504258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1394535" y="5073641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41500" y="5032375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实现界面功能：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774476" y="551672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9" name="矩形 38"/>
          <p:cNvSpPr/>
          <p:nvPr/>
        </p:nvSpPr>
        <p:spPr>
          <a:xfrm>
            <a:off x="3574415" y="3662680"/>
            <a:ext cx="4298315" cy="184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添加okhttp库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、gson库和glide-3.7.0.jar库</a:t>
            </a:r>
            <a:endParaRPr 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准备商品信息数据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封装商品信息的实体类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编写商品列表的适配器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实现显示商品列表数据的功能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9" grpId="0"/>
      <p:bldP spid="32" grpId="0"/>
      <p:bldP spid="34" grpId="0" bldLvl="0" animBg="1"/>
      <p:bldP spid="35" grpId="0"/>
      <p:bldP spid="37" grpId="0"/>
      <p:bldP spid="16" grpId="0" bldLvl="0" animBg="1"/>
      <p:bldP spid="23" grpId="0"/>
      <p:bldP spid="36" grpId="0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50745" y="1176655"/>
            <a:ext cx="323151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06625" y="1327785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安装配置Tomcat服务器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95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7468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105" y="1917115"/>
            <a:ext cx="9163317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Tomcat运行稳定、可靠、效率高，不仅可以和目前大部分主流的Web服务器（如Apache、IIS服务器）一起工作，还可以作为独立的Web服务器软件。</a:t>
            </a:r>
            <a:endParaRPr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1.下载Tomcat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在Tomcat官网上下载apache-tomcat-8.5.59-windows-x64.zip文件，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解压该文件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可以看到Tomcat的目录结构，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片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40" y="3717290"/>
            <a:ext cx="3494405" cy="2902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06625" y="1327785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安装配置Tomcat服务器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8060" y="909370"/>
            <a:ext cx="916331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安装目录的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bin目录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下，存放了许多脚本文件，其中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startup.bat就是启动Tomcat的脚本文件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:\Users\itcast\Desktop\图片9.png图片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862705" y="2108200"/>
            <a:ext cx="5522595" cy="393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06625" y="1327785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安装配置Tomcat服务器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0450" y="1125270"/>
            <a:ext cx="91633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双击startup.bat文件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，便会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启动Tomcat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服务器，Tomcat启动信息窗口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:\Users\itcast\Desktop\图片10.png图片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51225" y="1917065"/>
            <a:ext cx="5522595" cy="3605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06625" y="1327785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安装配置Tomcat服务器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8060" y="909370"/>
            <a:ext cx="9163317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Tomcat服务器启动后，在浏览器的地址栏中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输入http://localhost:8080访问Tomcat服务器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，如果浏览器中的显示Tomcat页面如</a:t>
            </a:r>
            <a:r>
              <a:rPr 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图所示，则说明Tomcat 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服务器安装部署成功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在Tomcat根目录下的bin文件夹中，</a:t>
            </a: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运行shutdown.bat脚本文件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关闭Tomcat或者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关闭Tomcat启动信息窗口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:\Users\itcast\Desktop\图片11.png图片1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02660" y="1845310"/>
            <a:ext cx="4627245" cy="3513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18560" y="3014980"/>
            <a:ext cx="604964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Handler消息机制</a:t>
            </a:r>
            <a:endParaRPr lang="zh-CN" altLang="en-US" sz="48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2387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Handler消息机制 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882515" y="2997835"/>
            <a:ext cx="624967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Handler消息机制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的概述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归纳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消息机制的原理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477366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35" y="266700"/>
            <a:ext cx="52387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Handler消息机制 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702435" y="1125220"/>
            <a:ext cx="9202420" cy="4994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Handler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是一种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异步回调机制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，主要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负责与子线程进行通信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Handler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机制主要包括四个关键对象：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Message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是在线程之间传递的消息，它可以在内部携带少量的信息，用于在不同线程之间交换数据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Handler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是处理者的意思，它主要用于发送消息和处理消息。</a:t>
            </a:r>
            <a:endParaRPr sz="16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MessageQueue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是消息队列的意思，它主要用来存放通过Handler发送的消息。通过Handler发送的消息会存在MessageQueue中等待处理，每个线程中只会有一个MessageQueue对象。</a:t>
            </a:r>
            <a:endParaRPr sz="16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Looper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是每个线程中的MessageQueue的管家。调用Looper的loop()方法后，就会进入到一个无限循环中。每当发现MessageQueue中存在一条消息，就会将它取出，并传递到Handler的handleMessage()方法中。</a:t>
            </a:r>
            <a:endParaRPr sz="16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35" y="266700"/>
            <a:ext cx="52387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Handler消息机制 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156888" y="1907373"/>
            <a:ext cx="2088232" cy="3600000"/>
          </a:xfrm>
          <a:prstGeom prst="roundRect">
            <a:avLst>
              <a:gd name="adj" fmla="val 16158"/>
            </a:avLst>
          </a:prstGeom>
          <a:solidFill>
            <a:srgbClr val="D6ECFF"/>
          </a:solidFill>
          <a:ln w="19050">
            <a:solidFill>
              <a:srgbClr val="006BA9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458567" y="2514561"/>
            <a:ext cx="1325589" cy="408194"/>
          </a:xfrm>
          <a:prstGeom prst="roundRect">
            <a:avLst/>
          </a:prstGeom>
          <a:solidFill>
            <a:srgbClr val="0075CC"/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Message1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 bwMode="auto">
          <a:xfrm>
            <a:off x="4121997" y="2922969"/>
            <a:ext cx="0" cy="416877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4121406" y="3745827"/>
            <a:ext cx="0" cy="414245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4121361" y="4507145"/>
            <a:ext cx="0" cy="414245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179440" y="2946741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9439" y="3745827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90190" y="4451897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94345" y="1938282"/>
            <a:ext cx="1877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MessageQueue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下弧形箭头 38"/>
          <p:cNvSpPr/>
          <p:nvPr/>
        </p:nvSpPr>
        <p:spPr>
          <a:xfrm flipV="1">
            <a:off x="4078783" y="1125508"/>
            <a:ext cx="2936032" cy="668758"/>
          </a:xfrm>
          <a:prstGeom prst="curvedUpArrow">
            <a:avLst/>
          </a:prstGeom>
          <a:solidFill>
            <a:srgbClr val="0075CC"/>
          </a:solidFill>
          <a:ln w="19050">
            <a:solidFill>
              <a:srgbClr val="0075CC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下弧形箭头 39"/>
          <p:cNvSpPr/>
          <p:nvPr/>
        </p:nvSpPr>
        <p:spPr>
          <a:xfrm flipH="1">
            <a:off x="4121362" y="5610690"/>
            <a:ext cx="2736304" cy="648072"/>
          </a:xfrm>
          <a:prstGeom prst="curvedUpArrow">
            <a:avLst/>
          </a:prstGeom>
          <a:solidFill>
            <a:srgbClr val="0075CC"/>
          </a:solidFill>
          <a:ln w="19050">
            <a:solidFill>
              <a:srgbClr val="0075CC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857666" y="2410615"/>
            <a:ext cx="0" cy="2482369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 flipV="1">
            <a:off x="7532005" y="5166929"/>
            <a:ext cx="693813" cy="1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圆角矩形 42"/>
          <p:cNvSpPr/>
          <p:nvPr/>
        </p:nvSpPr>
        <p:spPr>
          <a:xfrm>
            <a:off x="8258175" y="4961284"/>
            <a:ext cx="2178050" cy="410788"/>
          </a:xfrm>
          <a:prstGeom prst="roundRect">
            <a:avLst/>
          </a:prstGeom>
          <a:solidFill>
            <a:srgbClr val="0075CC"/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HandleMessage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09129" y="5684639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发送新消息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31136" y="1314939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取出待处理的消息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37204" y="4162040"/>
            <a:ext cx="492443" cy="3039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458567" y="3337419"/>
            <a:ext cx="1325589" cy="408194"/>
          </a:xfrm>
          <a:prstGeom prst="roundRect">
            <a:avLst/>
          </a:prstGeom>
          <a:solidFill>
            <a:srgbClr val="0075CC"/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Message2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430905" y="4962554"/>
            <a:ext cx="1420495" cy="410788"/>
          </a:xfrm>
          <a:prstGeom prst="roundRect">
            <a:avLst/>
          </a:prstGeom>
          <a:solidFill>
            <a:srgbClr val="0075CC"/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MessageN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194871" y="1952883"/>
            <a:ext cx="1325589" cy="408194"/>
          </a:xfrm>
          <a:prstGeom prst="roundRect">
            <a:avLst/>
          </a:prstGeom>
          <a:solidFill>
            <a:srgbClr val="0075CC"/>
          </a:solidFill>
          <a:ln w="19050">
            <a:solidFill>
              <a:srgbClr val="0075CC"/>
            </a:solidFill>
          </a:ln>
        </p:spPr>
        <p:txBody>
          <a:bodyPr rtlCol="0" anchor="ctr">
            <a:spAutoFit/>
          </a:bodyPr>
          <a:lstStyle/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Looper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194871" y="4962833"/>
            <a:ext cx="1325589" cy="408194"/>
          </a:xfrm>
          <a:prstGeom prst="roundRect">
            <a:avLst/>
          </a:prstGeom>
          <a:solidFill>
            <a:srgbClr val="0075CC"/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5" grpId="0"/>
      <p:bldP spid="36" grpId="0"/>
      <p:bldP spid="37" grpId="0"/>
      <p:bldP spid="38" grpId="0"/>
      <p:bldP spid="39" grpId="0" bldLvl="0" animBg="1"/>
      <p:bldP spid="40" grpId="0" bldLvl="0" animBg="1"/>
      <p:bldP spid="43" grpId="0" bldLvl="0" animBg="1"/>
      <p:bldP spid="45" grpId="0"/>
      <p:bldP spid="46" grpId="0"/>
      <p:bldP spid="47" grpId="0"/>
      <p:bldP spid="48" grpId="0" bldLvl="0" animBg="1"/>
      <p:bldP spid="49" grpId="0" bldLvl="0" animBg="1"/>
      <p:bldP spid="50" grpId="0" bldLvl="0" animBg="1"/>
      <p:bldP spid="51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37471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625759" y="2349694"/>
            <a:ext cx="9001000" cy="2769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本章详细地讲解了Android中的网络编程。包括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HTTP协议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如何使用HttpURLConnection访问网络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提交数据的方式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使用WebView控件浏览网页、WebView控件执行HTML代码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WebView控件支持JavaScript代码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解析JSON数据以及Handler消息机制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。在实际开发中大多数应用程序中都需要联网与解析数据，因此希望读者可以熟练掌握本章内容，能更有效率地进行客户端与服务端之间的通信。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  <a:endParaRPr lang="zh-CN" altLang="en-US" sz="2800" b="1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HTTP访问网络</a:t>
            </a:r>
            <a:endParaRPr lang="zh-CN" altLang="en-US" sz="48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通过HTTP访问网络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41290" y="3138170"/>
            <a:ext cx="624967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HTTP协议通信简介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，能够说出什么是HTTP协议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extBox 35"/>
          <p:cNvSpPr txBox="1">
            <a:spLocks noChangeArrowheads="1"/>
          </p:cNvSpPr>
          <p:nvPr/>
        </p:nvSpPr>
        <p:spPr bwMode="auto">
          <a:xfrm>
            <a:off x="5241290" y="3789680"/>
            <a:ext cx="624967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HttpURLConnection的使用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方法，能够使用HttpURLConnection访问网络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36141" y="3896626"/>
            <a:ext cx="405130" cy="405130"/>
            <a:chOff x="8881" y="4685"/>
            <a:chExt cx="638" cy="638"/>
          </a:xfrm>
        </p:grpSpPr>
        <p:sp>
          <p:nvSpPr>
            <p:cNvPr id="4" name="椭圆 3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椭圆 4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702435" y="1197610"/>
            <a:ext cx="8869045" cy="31489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(Hyper Text Transfer Protocol)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超文本传输协议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，它规定了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浏览器和服务器之间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相互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通信的规则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是一种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响应式的协议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当客户端与服务器端建立连接后，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向服务器端发送的请求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，称作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接收到请求后会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做出响应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，称为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HTTP协议通信简介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702435" y="1197610"/>
            <a:ext cx="8869045" cy="31489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(Hyper Text Transfer Protocol)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超文本传输协议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，它规定了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浏览器和服务器之间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相互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通信的规则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是一种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响应式的协议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当客户端与服务器端建立连接后，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向服务器端发送的请求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，称作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接收到请求后会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做出响应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，称为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HTTP协议通信简介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C:\Users\admin\Desktop\123_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95" y="1269266"/>
            <a:ext cx="1792089" cy="35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668" y="1846412"/>
            <a:ext cx="1698873" cy="2260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箭头连接符 18"/>
          <p:cNvCxnSpPr/>
          <p:nvPr/>
        </p:nvCxnSpPr>
        <p:spPr bwMode="auto">
          <a:xfrm flipV="1">
            <a:off x="4908441" y="2351189"/>
            <a:ext cx="2376264" cy="88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304436" y="1940444"/>
            <a:ext cx="158427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8466" y="2443962"/>
            <a:ext cx="147621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访问百度网站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>
            <a:off x="4908441" y="3790628"/>
            <a:ext cx="237626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590664" y="3395808"/>
            <a:ext cx="1103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5629" y="3862636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返回百度首页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标注 24"/>
          <p:cNvSpPr/>
          <p:nvPr/>
        </p:nvSpPr>
        <p:spPr bwMode="auto">
          <a:xfrm>
            <a:off x="2828290" y="4942840"/>
            <a:ext cx="7219950" cy="1626870"/>
          </a:xfrm>
          <a:prstGeom prst="wedgeRoundRectCallout">
            <a:avLst>
              <a:gd name="adj1" fmla="val 16833"/>
              <a:gd name="adj2" fmla="val -6506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使用手机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户端访问百度时，会发送一个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请求，当服务器端接收到请求后，会做出响应并将百度页面（数据）返回给客户端浏览器，这个请求响应的过程就是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通信的过程。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26546" y="26191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HTTP协议通信简介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 bldLvl="0" animBg="1"/>
    </p:bldLst>
  </p:timing>
</p:sld>
</file>

<file path=ppt/tags/tag1.xml><?xml version="1.0" encoding="utf-8"?>
<p:tagLst xmlns:p="http://schemas.openxmlformats.org/presentationml/2006/main">
  <p:tag name="PA" val="v5.2.7"/>
  <p:tag name="RESOURCELIBID_ANIM" val="450"/>
</p:tagLst>
</file>

<file path=ppt/tags/tag2.xml><?xml version="1.0" encoding="utf-8"?>
<p:tagLst xmlns:p="http://schemas.openxmlformats.org/presentationml/2006/main">
  <p:tag name="KSO_WM_UNIT_TABLE_BEAUTIFY" val="smartTable{ad992a81-324a-4ce3-8e4e-de97fa86770e}"/>
  <p:tag name="TABLE_ENDDRAG_ORIGIN_RECT" val="597*355"/>
  <p:tag name="TABLE_ENDDRAG_RECT" val="207*156*597*355"/>
</p:tagLst>
</file>

<file path=ppt/tags/tag3.xml><?xml version="1.0" encoding="utf-8"?>
<p:tagLst xmlns:p="http://schemas.openxmlformats.org/presentationml/2006/main">
  <p:tag name="PA" val="v5.2.7"/>
  <p:tag name="RESOURCELIBID_ANIM" val="450"/>
</p:tagLst>
</file>

<file path=ppt/tags/tag4.xml><?xml version="1.0" encoding="utf-8"?>
<p:tagLst xmlns:p="http://schemas.openxmlformats.org/presentationml/2006/main">
  <p:tag name="PA" val="v5.2.7"/>
  <p:tag name="RESOURCELIBID_ANIM" val="450"/>
</p:tagLst>
</file>

<file path=ppt/tags/tag5.xml><?xml version="1.0" encoding="utf-8"?>
<p:tagLst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10982</Words>
  <Application>WPS 演示</Application>
  <PresentationFormat>自定义</PresentationFormat>
  <Paragraphs>715</Paragraphs>
  <Slides>50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73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思源黑体 CN Regular</vt:lpstr>
      <vt:lpstr>U.S. 101</vt:lpstr>
      <vt:lpstr>Segoe Print</vt:lpstr>
      <vt:lpstr>Roboto</vt:lpstr>
      <vt:lpstr>Open Sans Light</vt:lpstr>
      <vt:lpstr>Open Sans</vt:lpstr>
      <vt:lpstr>Wingdings</vt:lpstr>
      <vt:lpstr>Times New Roman</vt:lpstr>
      <vt:lpstr>字魂105号-简雅黑</vt:lpstr>
      <vt:lpstr>Arial Unicode MS</vt:lpstr>
      <vt:lpstr>Verdana</vt:lpstr>
      <vt:lpstr>Yu Gothic UI Semibold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菲</cp:lastModifiedBy>
  <cp:revision>4380</cp:revision>
  <dcterms:created xsi:type="dcterms:W3CDTF">2020-11-11T09:29:00Z</dcterms:created>
  <dcterms:modified xsi:type="dcterms:W3CDTF">2021-07-19T08:48:53Z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FE437F9F86A745AD859CCB5F16D557E8</vt:lpwstr>
  </property>
</Properties>
</file>