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51"/>
  </p:notesMasterIdLst>
  <p:handoutMasterIdLst>
    <p:handoutMasterId r:id="rId52"/>
  </p:handoutMasterIdLst>
  <p:sldIdLst>
    <p:sldId id="462" r:id="rId8"/>
    <p:sldId id="463" r:id="rId9"/>
    <p:sldId id="465" r:id="rId10"/>
    <p:sldId id="621" r:id="rId11"/>
    <p:sldId id="622" r:id="rId12"/>
    <p:sldId id="627" r:id="rId13"/>
    <p:sldId id="628" r:id="rId14"/>
    <p:sldId id="629" r:id="rId15"/>
    <p:sldId id="653" r:id="rId16"/>
    <p:sldId id="565" r:id="rId17"/>
    <p:sldId id="519" r:id="rId18"/>
    <p:sldId id="630" r:id="rId19"/>
    <p:sldId id="631" r:id="rId20"/>
    <p:sldId id="632" r:id="rId21"/>
    <p:sldId id="633" r:id="rId22"/>
    <p:sldId id="634" r:id="rId23"/>
    <p:sldId id="635" r:id="rId24"/>
    <p:sldId id="636" r:id="rId25"/>
    <p:sldId id="637" r:id="rId26"/>
    <p:sldId id="638" r:id="rId27"/>
    <p:sldId id="640" r:id="rId28"/>
    <p:sldId id="641" r:id="rId29"/>
    <p:sldId id="642" r:id="rId30"/>
    <p:sldId id="626" r:id="rId31"/>
    <p:sldId id="572" r:id="rId32"/>
    <p:sldId id="567" r:id="rId33"/>
    <p:sldId id="577" r:id="rId34"/>
    <p:sldId id="578" r:id="rId35"/>
    <p:sldId id="643" r:id="rId36"/>
    <p:sldId id="644" r:id="rId37"/>
    <p:sldId id="645" r:id="rId38"/>
    <p:sldId id="646" r:id="rId39"/>
    <p:sldId id="647" r:id="rId40"/>
    <p:sldId id="648" r:id="rId41"/>
    <p:sldId id="587" r:id="rId42"/>
    <p:sldId id="589" r:id="rId43"/>
    <p:sldId id="602" r:id="rId44"/>
    <p:sldId id="608" r:id="rId45"/>
    <p:sldId id="651" r:id="rId46"/>
    <p:sldId id="652" r:id="rId47"/>
    <p:sldId id="649" r:id="rId48"/>
    <p:sldId id="654" r:id="rId49"/>
    <p:sldId id="26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206"/>
    <a:srgbClr val="AD2B26"/>
    <a:srgbClr val="49504F"/>
    <a:srgbClr val="B70006"/>
    <a:srgbClr val="FFFFE4"/>
    <a:srgbClr val="919191"/>
    <a:srgbClr val="333333"/>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65650" autoAdjust="0"/>
  </p:normalViewPr>
  <p:slideViewPr>
    <p:cSldViewPr snapToGrid="0">
      <p:cViewPr varScale="1">
        <p:scale>
          <a:sx n="65" d="100"/>
          <a:sy n="65" d="100"/>
        </p:scale>
        <p:origin x="56" y="376"/>
      </p:cViewPr>
      <p:guideLst/>
    </p:cSldViewPr>
  </p:slideViewPr>
  <p:outlineViewPr>
    <p:cViewPr>
      <p:scale>
        <a:sx n="33" d="100"/>
        <a:sy n="33" d="100"/>
      </p:scale>
      <p:origin x="0" y="-3122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2021/9/29</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2461963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4.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6.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1"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netty.i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netty.io/wiki/related-projects.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lang="zh-CN" altLang="en-US" dirty="0"/>
              <a:t>地图专题课程</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lang="zh-CN" altLang="en-US" dirty="0"/>
              <a:t>地图数据收集与存储</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39173" y="2677478"/>
            <a:ext cx="6725920" cy="548322"/>
          </a:xfrm>
        </p:spPr>
        <p:txBody>
          <a:bodyPr>
            <a:normAutofit fontScale="90000"/>
          </a:bodyPr>
          <a:lstStyle/>
          <a:p>
            <a:r>
              <a:rPr lang="en-US" altLang="zh-CN" dirty="0" err="1"/>
              <a:t>Netty</a:t>
            </a:r>
            <a:r>
              <a:rPr lang="zh-CN" altLang="en-US" dirty="0"/>
              <a:t>快速入门</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39504635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en-US" altLang="zh-CN" dirty="0" err="1"/>
              <a:t>Netty</a:t>
            </a:r>
            <a:r>
              <a:rPr lang="zh-CN" altLang="en-US" dirty="0"/>
              <a:t>简介</a:t>
            </a:r>
          </a:p>
        </p:txBody>
      </p:sp>
      <p:sp>
        <p:nvSpPr>
          <p:cNvPr id="10" name="文本占位符 1">
            <a:extLst>
              <a:ext uri="{FF2B5EF4-FFF2-40B4-BE49-F238E27FC236}">
                <a16:creationId xmlns:a16="http://schemas.microsoft.com/office/drawing/2014/main" id="{7A09DB97-A27E-478C-9661-92C466A81083}"/>
              </a:ext>
            </a:extLst>
          </p:cNvPr>
          <p:cNvSpPr>
            <a:spLocks noGrp="1"/>
          </p:cNvSpPr>
          <p:nvPr>
            <p:ph type="body" sz="quarter" idx="11"/>
          </p:nvPr>
        </p:nvSpPr>
        <p:spPr>
          <a:xfrm>
            <a:off x="710881" y="1590102"/>
            <a:ext cx="10749598" cy="2828149"/>
          </a:xfrm>
        </p:spPr>
        <p:txBody>
          <a:bodyPr/>
          <a:lstStyle/>
          <a:p>
            <a:r>
              <a:rPr lang="en-US" altLang="zh-CN" dirty="0" err="1">
                <a:sym typeface="Wingdings" panose="05000000000000000000" pitchFamily="2" charset="2"/>
              </a:rPr>
              <a:t>Netty</a:t>
            </a:r>
            <a:r>
              <a:rPr lang="zh-CN" altLang="en-US" dirty="0">
                <a:sym typeface="Wingdings" panose="05000000000000000000" pitchFamily="2" charset="2"/>
              </a:rPr>
              <a:t>是一个高性能的、异步的、基于事件驱动的网络应用框架。官网：</a:t>
            </a:r>
            <a:r>
              <a:rPr lang="en-US" altLang="zh-CN" dirty="0">
                <a:sym typeface="Wingdings" panose="05000000000000000000" pitchFamily="2" charset="2"/>
                <a:hlinkClick r:id="rId2"/>
              </a:rPr>
              <a:t>https://netty.io/</a:t>
            </a:r>
            <a:endParaRPr lang="en-US" altLang="zh-CN" dirty="0">
              <a:sym typeface="Wingdings" panose="05000000000000000000" pitchFamily="2" charset="2"/>
            </a:endParaRPr>
          </a:p>
          <a:p>
            <a:r>
              <a:rPr lang="en-US" altLang="zh-CN" dirty="0" err="1">
                <a:sym typeface="Wingdings" panose="05000000000000000000" pitchFamily="2" charset="2"/>
              </a:rPr>
              <a:t>Netty</a:t>
            </a:r>
            <a:r>
              <a:rPr lang="zh-CN" altLang="en-US" dirty="0">
                <a:sym typeface="Wingdings" panose="05000000000000000000" pitchFamily="2" charset="2"/>
              </a:rPr>
              <a:t>是基于</a:t>
            </a:r>
            <a:r>
              <a:rPr lang="en-US" altLang="zh-CN" dirty="0">
                <a:sym typeface="Wingdings" panose="05000000000000000000" pitchFamily="2" charset="2"/>
              </a:rPr>
              <a:t>Java</a:t>
            </a:r>
            <a:r>
              <a:rPr lang="zh-CN" altLang="en-US" dirty="0">
                <a:sym typeface="Wingdings" panose="05000000000000000000" pitchFamily="2" charset="2"/>
              </a:rPr>
              <a:t>的</a:t>
            </a:r>
            <a:r>
              <a:rPr lang="en-US" altLang="zh-CN" dirty="0">
                <a:sym typeface="Wingdings" panose="05000000000000000000" pitchFamily="2" charset="2"/>
              </a:rPr>
              <a:t>NIO</a:t>
            </a:r>
            <a:r>
              <a:rPr lang="zh-CN" altLang="en-US" dirty="0">
                <a:sym typeface="Wingdings" panose="05000000000000000000" pitchFamily="2" charset="2"/>
              </a:rPr>
              <a:t>实现的，</a:t>
            </a:r>
            <a:r>
              <a:rPr lang="en-US" altLang="zh-CN" dirty="0" err="1">
                <a:sym typeface="Wingdings" panose="05000000000000000000" pitchFamily="2" charset="2"/>
              </a:rPr>
              <a:t>Netty</a:t>
            </a:r>
            <a:r>
              <a:rPr lang="zh-CN" altLang="en-US" dirty="0">
                <a:sym typeface="Wingdings" panose="05000000000000000000" pitchFamily="2" charset="2"/>
              </a:rPr>
              <a:t>将各种传输类型、协议的实现</a:t>
            </a:r>
            <a:r>
              <a:rPr lang="en-US" altLang="zh-CN" dirty="0">
                <a:sym typeface="Wingdings" panose="05000000000000000000" pitchFamily="2" charset="2"/>
              </a:rPr>
              <a:t>API</a:t>
            </a:r>
            <a:r>
              <a:rPr lang="zh-CN" altLang="en-US" dirty="0">
                <a:sym typeface="Wingdings" panose="05000000000000000000" pitchFamily="2" charset="2"/>
              </a:rPr>
              <a:t>进行了统一封装，实现了阻塞和非阻塞</a:t>
            </a:r>
            <a:r>
              <a:rPr lang="en-US" altLang="zh-CN" dirty="0">
                <a:sym typeface="Wingdings" panose="05000000000000000000" pitchFamily="2" charset="2"/>
              </a:rPr>
              <a:t>Socket</a:t>
            </a:r>
            <a:r>
              <a:rPr lang="zh-CN" altLang="en-US" dirty="0">
                <a:sym typeface="Wingdings" panose="05000000000000000000" pitchFamily="2" charset="2"/>
              </a:rPr>
              <a:t>。</a:t>
            </a:r>
            <a:endParaRPr lang="en-US" altLang="zh-CN" dirty="0">
              <a:sym typeface="Wingdings" panose="05000000000000000000" pitchFamily="2" charset="2"/>
            </a:endParaRPr>
          </a:p>
          <a:p>
            <a:r>
              <a:rPr lang="en-US" altLang="zh-CN" dirty="0" err="1">
                <a:sym typeface="Wingdings" panose="05000000000000000000" pitchFamily="2" charset="2"/>
              </a:rPr>
              <a:t>Netty</a:t>
            </a:r>
            <a:r>
              <a:rPr lang="zh-CN" altLang="en-US" dirty="0">
                <a:sym typeface="Wingdings" panose="05000000000000000000" pitchFamily="2" charset="2"/>
              </a:rPr>
              <a:t>在网络通信方面更加的高性能、低延迟，尽可能的减少不必要的内存拷贝，提高性能。</a:t>
            </a:r>
            <a:endParaRPr lang="en-US" altLang="zh-CN" dirty="0">
              <a:sym typeface="Wingdings" panose="05000000000000000000" pitchFamily="2" charset="2"/>
            </a:endParaRPr>
          </a:p>
          <a:p>
            <a:r>
              <a:rPr lang="en-US" altLang="zh-CN" dirty="0" err="1">
                <a:sym typeface="Wingdings" panose="05000000000000000000" pitchFamily="2" charset="2"/>
              </a:rPr>
              <a:t>Netty</a:t>
            </a:r>
            <a:r>
              <a:rPr lang="zh-CN" altLang="en-US" dirty="0">
                <a:sym typeface="Wingdings" panose="05000000000000000000" pitchFamily="2" charset="2"/>
              </a:rPr>
              <a:t>只依赖了</a:t>
            </a:r>
            <a:r>
              <a:rPr lang="en-US" altLang="zh-CN" dirty="0">
                <a:sym typeface="Wingdings" panose="05000000000000000000" pitchFamily="2" charset="2"/>
              </a:rPr>
              <a:t>JDK</a:t>
            </a:r>
            <a:r>
              <a:rPr lang="zh-CN" altLang="en-US" dirty="0">
                <a:sym typeface="Wingdings" panose="05000000000000000000" pitchFamily="2" charset="2"/>
              </a:rPr>
              <a:t>底层</a:t>
            </a:r>
            <a:r>
              <a:rPr lang="en-US" altLang="zh-CN" dirty="0" err="1">
                <a:sym typeface="Wingdings" panose="05000000000000000000" pitchFamily="2" charset="2"/>
              </a:rPr>
              <a:t>api</a:t>
            </a:r>
            <a:r>
              <a:rPr lang="zh-CN" altLang="en-US" dirty="0">
                <a:sym typeface="Wingdings" panose="05000000000000000000" pitchFamily="2" charset="2"/>
              </a:rPr>
              <a:t>，没有其他的依赖，如：</a:t>
            </a:r>
            <a:r>
              <a:rPr lang="en-US" altLang="zh-CN" dirty="0" err="1">
                <a:sym typeface="Wingdings" panose="05000000000000000000" pitchFamily="2" charset="2"/>
              </a:rPr>
              <a:t>Netty</a:t>
            </a:r>
            <a:r>
              <a:rPr lang="en-US" altLang="zh-CN" dirty="0">
                <a:sym typeface="Wingdings" panose="05000000000000000000" pitchFamily="2" charset="2"/>
              </a:rPr>
              <a:t> 3.X</a:t>
            </a:r>
            <a:r>
              <a:rPr lang="zh-CN" altLang="en-US" dirty="0">
                <a:sym typeface="Wingdings" panose="05000000000000000000" pitchFamily="2" charset="2"/>
              </a:rPr>
              <a:t>依赖</a:t>
            </a:r>
            <a:r>
              <a:rPr lang="en-US" altLang="zh-CN" dirty="0">
                <a:sym typeface="Wingdings" panose="05000000000000000000" pitchFamily="2" charset="2"/>
              </a:rPr>
              <a:t>JDK5</a:t>
            </a:r>
            <a:r>
              <a:rPr lang="zh-CN" altLang="en-US" dirty="0">
                <a:sym typeface="Wingdings" panose="05000000000000000000" pitchFamily="2" charset="2"/>
              </a:rPr>
              <a:t>以上，</a:t>
            </a:r>
            <a:r>
              <a:rPr lang="en-US" altLang="zh-CN" dirty="0">
                <a:sym typeface="Wingdings" panose="05000000000000000000" pitchFamily="2" charset="2"/>
              </a:rPr>
              <a:t>Netty4.x</a:t>
            </a:r>
            <a:r>
              <a:rPr lang="zh-CN" altLang="en-US" dirty="0">
                <a:sym typeface="Wingdings" panose="05000000000000000000" pitchFamily="2" charset="2"/>
              </a:rPr>
              <a:t>依赖</a:t>
            </a:r>
            <a:r>
              <a:rPr lang="en-US" altLang="zh-CN" dirty="0">
                <a:sym typeface="Wingdings" panose="05000000000000000000" pitchFamily="2" charset="2"/>
              </a:rPr>
              <a:t>JDK6</a:t>
            </a:r>
            <a:r>
              <a:rPr lang="zh-CN" altLang="en-US" dirty="0">
                <a:sym typeface="Wingdings" panose="05000000000000000000" pitchFamily="2" charset="2"/>
              </a:rPr>
              <a:t>以上。</a:t>
            </a:r>
            <a:endParaRPr lang="en-US" altLang="zh-CN" dirty="0">
              <a:sym typeface="Wingdings" panose="05000000000000000000" pitchFamily="2" charset="2"/>
            </a:endParaRPr>
          </a:p>
          <a:p>
            <a:r>
              <a:rPr lang="en-US" altLang="zh-CN" dirty="0" err="1">
                <a:sym typeface="Wingdings" panose="05000000000000000000" pitchFamily="2" charset="2"/>
              </a:rPr>
              <a:t>Netty</a:t>
            </a:r>
            <a:r>
              <a:rPr lang="zh-CN" altLang="en-US" dirty="0">
                <a:sym typeface="Wingdings" panose="05000000000000000000" pitchFamily="2" charset="2"/>
              </a:rPr>
              <a:t>的社区比较活跃，版本迭代周期短，发现</a:t>
            </a:r>
            <a:r>
              <a:rPr lang="en-US" altLang="zh-CN" dirty="0">
                <a:sym typeface="Wingdings" panose="05000000000000000000" pitchFamily="2" charset="2"/>
              </a:rPr>
              <a:t>bug</a:t>
            </a:r>
            <a:r>
              <a:rPr lang="zh-CN" altLang="en-US" dirty="0">
                <a:sym typeface="Wingdings" panose="05000000000000000000" pitchFamily="2" charset="2"/>
              </a:rPr>
              <a:t>可以快速修复，新版本也会不断的加入。</a:t>
            </a:r>
            <a:endParaRPr lang="en-US" altLang="zh-CN" dirty="0">
              <a:sym typeface="Wingdings" panose="05000000000000000000" pitchFamily="2" charset="2"/>
            </a:endParaRPr>
          </a:p>
        </p:txBody>
      </p:sp>
    </p:spTree>
    <p:extLst>
      <p:ext uri="{BB962C8B-B14F-4D97-AF65-F5344CB8AC3E}">
        <p14:creationId xmlns:p14="http://schemas.microsoft.com/office/powerpoint/2010/main" val="529335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核心架构</a:t>
            </a:r>
          </a:p>
        </p:txBody>
      </p:sp>
      <p:pic>
        <p:nvPicPr>
          <p:cNvPr id="5" name="图片 4">
            <a:extLst>
              <a:ext uri="{FF2B5EF4-FFF2-40B4-BE49-F238E27FC236}">
                <a16:creationId xmlns:a16="http://schemas.microsoft.com/office/drawing/2014/main" id="{539F2FE0-276F-4295-99BA-575851DCFEA2}"/>
              </a:ext>
            </a:extLst>
          </p:cNvPr>
          <p:cNvPicPr>
            <a:picLocks noChangeAspect="1"/>
          </p:cNvPicPr>
          <p:nvPr/>
        </p:nvPicPr>
        <p:blipFill>
          <a:blip r:embed="rId2"/>
          <a:stretch>
            <a:fillRect/>
          </a:stretch>
        </p:blipFill>
        <p:spPr>
          <a:xfrm>
            <a:off x="0" y="1675694"/>
            <a:ext cx="7426071" cy="4391216"/>
          </a:xfrm>
          <a:prstGeom prst="rect">
            <a:avLst/>
          </a:prstGeom>
        </p:spPr>
      </p:pic>
      <p:sp>
        <p:nvSpPr>
          <p:cNvPr id="6" name="文本框 5">
            <a:extLst>
              <a:ext uri="{FF2B5EF4-FFF2-40B4-BE49-F238E27FC236}">
                <a16:creationId xmlns:a16="http://schemas.microsoft.com/office/drawing/2014/main" id="{3F5C474E-074D-417C-961A-AA30C3B74F90}"/>
              </a:ext>
            </a:extLst>
          </p:cNvPr>
          <p:cNvSpPr txBox="1"/>
          <p:nvPr/>
        </p:nvSpPr>
        <p:spPr>
          <a:xfrm>
            <a:off x="7200900" y="762515"/>
            <a:ext cx="4852242" cy="5941691"/>
          </a:xfrm>
          <a:prstGeom prst="rect">
            <a:avLst/>
          </a:prstGeom>
          <a:noFill/>
        </p:spPr>
        <p:txBody>
          <a:bodyPr wrap="square" rtlCol="0">
            <a:spAutoFit/>
          </a:bodyPr>
          <a:lstStyle/>
          <a:p>
            <a:pPr marL="171450" indent="-171450" fontAlgn="auto">
              <a:lnSpc>
                <a:spcPct val="150000"/>
              </a:lnSpc>
              <a:spcBef>
                <a:spcPts val="0"/>
              </a:spcBef>
              <a:spcAft>
                <a:spcPts val="0"/>
              </a:spcAft>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传输服务</a:t>
            </a: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支持</a:t>
            </a:r>
            <a:r>
              <a:rPr lang="en-US" altLang="zh-CN" sz="1500" dirty="0">
                <a:solidFill>
                  <a:schemeClr val="tx1">
                    <a:lumMod val="85000"/>
                    <a:lumOff val="15000"/>
                  </a:schemeClr>
                </a:solidFill>
                <a:latin typeface="Alibaba PuHuiTi B"/>
                <a:ea typeface="Alibaba PuHuiTi R" pitchFamily="18" charset="-122"/>
              </a:rPr>
              <a:t>socket</a:t>
            </a:r>
            <a:r>
              <a:rPr lang="zh-CN" altLang="en-US" sz="1500" dirty="0">
                <a:solidFill>
                  <a:schemeClr val="tx1">
                    <a:lumMod val="85000"/>
                    <a:lumOff val="15000"/>
                  </a:schemeClr>
                </a:solidFill>
                <a:latin typeface="Alibaba PuHuiTi B"/>
                <a:ea typeface="Alibaba PuHuiTi R" pitchFamily="18" charset="-122"/>
              </a:rPr>
              <a:t>以及</a:t>
            </a:r>
            <a:r>
              <a:rPr lang="en-US" altLang="zh-CN" sz="1500" dirty="0">
                <a:solidFill>
                  <a:schemeClr val="tx1">
                    <a:lumMod val="85000"/>
                    <a:lumOff val="15000"/>
                  </a:schemeClr>
                </a:solidFill>
                <a:latin typeface="Alibaba PuHuiTi B"/>
                <a:ea typeface="Alibaba PuHuiTi R" pitchFamily="18" charset="-122"/>
              </a:rPr>
              <a:t>datagram</a:t>
            </a:r>
            <a:r>
              <a:rPr lang="zh-CN" altLang="en-US" sz="1500" dirty="0">
                <a:solidFill>
                  <a:schemeClr val="tx1">
                    <a:lumMod val="85000"/>
                    <a:lumOff val="15000"/>
                  </a:schemeClr>
                </a:solidFill>
                <a:latin typeface="Alibaba PuHuiTi B"/>
                <a:ea typeface="Alibaba PuHuiTi R" pitchFamily="18" charset="-122"/>
              </a:rPr>
              <a:t>（数据报）</a:t>
            </a: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支持</a:t>
            </a:r>
            <a:r>
              <a:rPr lang="en-US" altLang="zh-CN" sz="1500" dirty="0">
                <a:solidFill>
                  <a:schemeClr val="tx1">
                    <a:lumMod val="85000"/>
                    <a:lumOff val="15000"/>
                  </a:schemeClr>
                </a:solidFill>
                <a:latin typeface="Alibaba PuHuiTi B"/>
                <a:ea typeface="Alibaba PuHuiTi R" pitchFamily="18" charset="-122"/>
              </a:rPr>
              <a:t>http</a:t>
            </a:r>
            <a:r>
              <a:rPr lang="zh-CN" altLang="en-US" sz="1500" dirty="0">
                <a:solidFill>
                  <a:schemeClr val="tx1">
                    <a:lumMod val="85000"/>
                    <a:lumOff val="15000"/>
                  </a:schemeClr>
                </a:solidFill>
                <a:latin typeface="Alibaba PuHuiTi B"/>
                <a:ea typeface="Alibaba PuHuiTi R" pitchFamily="18" charset="-122"/>
              </a:rPr>
              <a:t>协议</a:t>
            </a:r>
          </a:p>
          <a:p>
            <a:pPr marL="628650" lvl="1" indent="-171450">
              <a:lnSpc>
                <a:spcPct val="150000"/>
              </a:lnSpc>
              <a:buFont typeface="Arial" panose="020B0604020202020204" pitchFamily="34" charset="0"/>
              <a:buChar char="•"/>
            </a:pPr>
            <a:r>
              <a:rPr lang="en-US" altLang="zh-CN" sz="1500" dirty="0">
                <a:solidFill>
                  <a:schemeClr val="tx1">
                    <a:lumMod val="85000"/>
                    <a:lumOff val="15000"/>
                  </a:schemeClr>
                </a:solidFill>
                <a:latin typeface="Alibaba PuHuiTi B"/>
                <a:ea typeface="Alibaba PuHuiTi R" pitchFamily="18" charset="-122"/>
              </a:rPr>
              <a:t>In-VM Pipe </a:t>
            </a:r>
            <a:r>
              <a:rPr lang="zh-CN" altLang="en-US" sz="1500" dirty="0">
                <a:solidFill>
                  <a:schemeClr val="tx1">
                    <a:lumMod val="85000"/>
                    <a:lumOff val="15000"/>
                  </a:schemeClr>
                </a:solidFill>
                <a:latin typeface="Alibaba PuHuiTi B"/>
                <a:ea typeface="Alibaba PuHuiTi R" pitchFamily="18" charset="-122"/>
              </a:rPr>
              <a:t>（管道协议）</a:t>
            </a:r>
            <a:endParaRPr lang="en-US" altLang="zh-CN" sz="1500" dirty="0">
              <a:solidFill>
                <a:schemeClr val="tx1">
                  <a:lumMod val="85000"/>
                  <a:lumOff val="15000"/>
                </a:schemeClr>
              </a:solidFill>
              <a:latin typeface="Alibaba PuHuiTi B"/>
              <a:ea typeface="Alibaba PuHuiTi R" pitchFamily="18" charset="-122"/>
            </a:endParaRPr>
          </a:p>
          <a:p>
            <a:pPr marL="171450" indent="-171450" fontAlgn="auto">
              <a:lnSpc>
                <a:spcPct val="150000"/>
              </a:lnSpc>
              <a:spcBef>
                <a:spcPts val="0"/>
              </a:spcBef>
              <a:spcAft>
                <a:spcPts val="0"/>
              </a:spcAft>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协议支持</a:t>
            </a:r>
          </a:p>
          <a:p>
            <a:pPr marL="628650" lvl="1" indent="-171450">
              <a:lnSpc>
                <a:spcPct val="150000"/>
              </a:lnSpc>
              <a:buFont typeface="Arial" panose="020B0604020202020204" pitchFamily="34" charset="0"/>
              <a:buChar char="•"/>
            </a:pPr>
            <a:r>
              <a:rPr lang="en-US" altLang="zh-CN" sz="1500" dirty="0">
                <a:solidFill>
                  <a:schemeClr val="tx1">
                    <a:lumMod val="85000"/>
                    <a:lumOff val="15000"/>
                  </a:schemeClr>
                </a:solidFill>
                <a:latin typeface="Alibaba PuHuiTi B"/>
                <a:ea typeface="Alibaba PuHuiTi R" pitchFamily="18" charset="-122"/>
              </a:rPr>
              <a:t>http </a:t>
            </a:r>
            <a:r>
              <a:rPr lang="zh-CN" altLang="en-US" sz="1500" dirty="0">
                <a:solidFill>
                  <a:schemeClr val="tx1">
                    <a:lumMod val="85000"/>
                    <a:lumOff val="15000"/>
                  </a:schemeClr>
                </a:solidFill>
                <a:latin typeface="Alibaba PuHuiTi B"/>
                <a:ea typeface="Alibaba PuHuiTi R" pitchFamily="18" charset="-122"/>
              </a:rPr>
              <a:t>以及 </a:t>
            </a:r>
            <a:r>
              <a:rPr lang="en-US" altLang="zh-CN" sz="1500" dirty="0" err="1">
                <a:solidFill>
                  <a:schemeClr val="tx1">
                    <a:lumMod val="85000"/>
                    <a:lumOff val="15000"/>
                  </a:schemeClr>
                </a:solidFill>
                <a:latin typeface="Alibaba PuHuiTi B"/>
                <a:ea typeface="Alibaba PuHuiTi R" pitchFamily="18" charset="-122"/>
              </a:rPr>
              <a:t>websocket</a:t>
            </a:r>
            <a:endParaRPr lang="en-US" altLang="zh-CN" sz="1500" dirty="0">
              <a:solidFill>
                <a:schemeClr val="tx1">
                  <a:lumMod val="85000"/>
                  <a:lumOff val="15000"/>
                </a:schemeClr>
              </a:solidFill>
              <a:latin typeface="Alibaba PuHuiTi B"/>
              <a:ea typeface="Alibaba PuHuiTi R" pitchFamily="18" charset="-122"/>
            </a:endParaRPr>
          </a:p>
          <a:p>
            <a:pPr marL="628650" lvl="1" indent="-171450">
              <a:lnSpc>
                <a:spcPct val="150000"/>
              </a:lnSpc>
              <a:buFont typeface="Arial" panose="020B0604020202020204" pitchFamily="34" charset="0"/>
              <a:buChar char="•"/>
            </a:pPr>
            <a:r>
              <a:rPr lang="en-US" altLang="zh-CN" sz="1500" dirty="0">
                <a:solidFill>
                  <a:schemeClr val="tx1">
                    <a:lumMod val="85000"/>
                    <a:lumOff val="15000"/>
                  </a:schemeClr>
                </a:solidFill>
                <a:latin typeface="Alibaba PuHuiTi B"/>
                <a:ea typeface="Alibaba PuHuiTi R" pitchFamily="18" charset="-122"/>
              </a:rPr>
              <a:t>SSL </a:t>
            </a:r>
            <a:r>
              <a:rPr lang="zh-CN" altLang="en-US" sz="1500" dirty="0">
                <a:solidFill>
                  <a:schemeClr val="tx1">
                    <a:lumMod val="85000"/>
                    <a:lumOff val="15000"/>
                  </a:schemeClr>
                </a:solidFill>
                <a:latin typeface="Alibaba PuHuiTi B"/>
                <a:ea typeface="Alibaba PuHuiTi R" pitchFamily="18" charset="-122"/>
              </a:rPr>
              <a:t>安全套接字协议支持</a:t>
            </a:r>
          </a:p>
          <a:p>
            <a:pPr marL="628650" lvl="1" indent="-171450">
              <a:lnSpc>
                <a:spcPct val="150000"/>
              </a:lnSpc>
              <a:buFont typeface="Arial" panose="020B0604020202020204" pitchFamily="34" charset="0"/>
              <a:buChar char="•"/>
            </a:pPr>
            <a:r>
              <a:rPr lang="en-US" altLang="zh-CN" sz="1500" dirty="0">
                <a:solidFill>
                  <a:schemeClr val="tx1">
                    <a:lumMod val="85000"/>
                    <a:lumOff val="15000"/>
                  </a:schemeClr>
                </a:solidFill>
                <a:latin typeface="Alibaba PuHuiTi B"/>
                <a:ea typeface="Alibaba PuHuiTi R" pitchFamily="18" charset="-122"/>
              </a:rPr>
              <a:t>Google </a:t>
            </a:r>
            <a:r>
              <a:rPr lang="en-US" altLang="zh-CN" sz="1500" dirty="0" err="1">
                <a:solidFill>
                  <a:schemeClr val="tx1">
                    <a:lumMod val="85000"/>
                    <a:lumOff val="15000"/>
                  </a:schemeClr>
                </a:solidFill>
                <a:latin typeface="Alibaba PuHuiTi B"/>
                <a:ea typeface="Alibaba PuHuiTi R" pitchFamily="18" charset="-122"/>
              </a:rPr>
              <a:t>Protobuf</a:t>
            </a:r>
            <a:r>
              <a:rPr lang="en-US" altLang="zh-CN" sz="1500" dirty="0">
                <a:solidFill>
                  <a:schemeClr val="tx1">
                    <a:lumMod val="85000"/>
                    <a:lumOff val="15000"/>
                  </a:schemeClr>
                </a:solidFill>
                <a:latin typeface="Alibaba PuHuiTi B"/>
                <a:ea typeface="Alibaba PuHuiTi R" pitchFamily="18" charset="-122"/>
              </a:rPr>
              <a:t> </a:t>
            </a:r>
            <a:r>
              <a:rPr lang="zh-CN" altLang="en-US" sz="1500" dirty="0">
                <a:solidFill>
                  <a:schemeClr val="tx1">
                    <a:lumMod val="85000"/>
                    <a:lumOff val="15000"/>
                  </a:schemeClr>
                </a:solidFill>
                <a:latin typeface="Alibaba PuHuiTi B"/>
                <a:ea typeface="Alibaba PuHuiTi R" pitchFamily="18" charset="-122"/>
              </a:rPr>
              <a:t>（序列化框架）</a:t>
            </a: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支持</a:t>
            </a:r>
            <a:r>
              <a:rPr lang="en-US" altLang="zh-CN" sz="1500" dirty="0" err="1">
                <a:solidFill>
                  <a:schemeClr val="tx1">
                    <a:lumMod val="85000"/>
                    <a:lumOff val="15000"/>
                  </a:schemeClr>
                </a:solidFill>
                <a:latin typeface="Alibaba PuHuiTi B"/>
                <a:ea typeface="Alibaba PuHuiTi R" pitchFamily="18" charset="-122"/>
              </a:rPr>
              <a:t>zlib</a:t>
            </a:r>
            <a:r>
              <a:rPr lang="zh-CN" altLang="en-US" sz="1500" dirty="0">
                <a:solidFill>
                  <a:schemeClr val="tx1">
                    <a:lumMod val="85000"/>
                    <a:lumOff val="15000"/>
                  </a:schemeClr>
                </a:solidFill>
                <a:latin typeface="Alibaba PuHuiTi B"/>
                <a:ea typeface="Alibaba PuHuiTi R" pitchFamily="18" charset="-122"/>
              </a:rPr>
              <a:t>、</a:t>
            </a:r>
            <a:r>
              <a:rPr lang="en-US" altLang="zh-CN" sz="1500" dirty="0" err="1">
                <a:solidFill>
                  <a:schemeClr val="tx1">
                    <a:lumMod val="85000"/>
                    <a:lumOff val="15000"/>
                  </a:schemeClr>
                </a:solidFill>
                <a:latin typeface="Alibaba PuHuiTi B"/>
                <a:ea typeface="Alibaba PuHuiTi R" pitchFamily="18" charset="-122"/>
              </a:rPr>
              <a:t>gzip</a:t>
            </a:r>
            <a:r>
              <a:rPr lang="zh-CN" altLang="en-US" sz="1500" dirty="0">
                <a:solidFill>
                  <a:schemeClr val="tx1">
                    <a:lumMod val="85000"/>
                    <a:lumOff val="15000"/>
                  </a:schemeClr>
                </a:solidFill>
                <a:latin typeface="Alibaba PuHuiTi B"/>
                <a:ea typeface="Alibaba PuHuiTi R" pitchFamily="18" charset="-122"/>
              </a:rPr>
              <a:t>压缩</a:t>
            </a: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支持大文件的传输</a:t>
            </a:r>
          </a:p>
          <a:p>
            <a:pPr marL="628650" lvl="1" indent="-171450">
              <a:lnSpc>
                <a:spcPct val="150000"/>
              </a:lnSpc>
              <a:buFont typeface="Arial" panose="020B0604020202020204" pitchFamily="34" charset="0"/>
              <a:buChar char="•"/>
            </a:pPr>
            <a:r>
              <a:rPr lang="en-US" altLang="zh-CN" sz="1500" dirty="0">
                <a:solidFill>
                  <a:schemeClr val="tx1">
                    <a:lumMod val="85000"/>
                    <a:lumOff val="15000"/>
                  </a:schemeClr>
                </a:solidFill>
                <a:latin typeface="Alibaba PuHuiTi B"/>
                <a:ea typeface="Alibaba PuHuiTi R" pitchFamily="18" charset="-122"/>
              </a:rPr>
              <a:t>RTSP</a:t>
            </a:r>
            <a:r>
              <a:rPr lang="zh-CN" altLang="en-US" sz="1500" dirty="0">
                <a:solidFill>
                  <a:schemeClr val="tx1">
                    <a:lumMod val="85000"/>
                    <a:lumOff val="15000"/>
                  </a:schemeClr>
                </a:solidFill>
                <a:latin typeface="Alibaba PuHuiTi B"/>
                <a:ea typeface="Alibaba PuHuiTi R" pitchFamily="18" charset="-122"/>
              </a:rPr>
              <a:t>（实时流传输协议，是</a:t>
            </a:r>
            <a:r>
              <a:rPr lang="en-US" altLang="zh-CN" sz="1500" dirty="0">
                <a:solidFill>
                  <a:schemeClr val="tx1">
                    <a:lumMod val="85000"/>
                    <a:lumOff val="15000"/>
                  </a:schemeClr>
                </a:solidFill>
                <a:latin typeface="Alibaba PuHuiTi B"/>
                <a:ea typeface="Alibaba PuHuiTi R" pitchFamily="18" charset="-122"/>
              </a:rPr>
              <a:t>TCP/IP</a:t>
            </a:r>
            <a:r>
              <a:rPr lang="zh-CN" altLang="en-US" sz="1500" dirty="0">
                <a:solidFill>
                  <a:schemeClr val="tx1">
                    <a:lumMod val="85000"/>
                    <a:lumOff val="15000"/>
                  </a:schemeClr>
                </a:solidFill>
                <a:latin typeface="Alibaba PuHuiTi B"/>
                <a:ea typeface="Alibaba PuHuiTi R" pitchFamily="18" charset="-122"/>
              </a:rPr>
              <a:t>协议体系中的一个应用层协议）</a:t>
            </a: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支持二进制协议并且提供了完整的单元测试</a:t>
            </a:r>
            <a:endParaRPr lang="en-US" altLang="zh-CN" sz="1500" dirty="0">
              <a:solidFill>
                <a:schemeClr val="tx1">
                  <a:lumMod val="85000"/>
                  <a:lumOff val="15000"/>
                </a:schemeClr>
              </a:solidFill>
              <a:latin typeface="Alibaba PuHuiTi B"/>
              <a:ea typeface="Alibaba PuHuiTi R" pitchFamily="18" charset="-122"/>
            </a:endParaRPr>
          </a:p>
          <a:p>
            <a:pPr marL="171450" indent="-171450" fontAlgn="auto">
              <a:lnSpc>
                <a:spcPct val="150000"/>
              </a:lnSpc>
              <a:spcBef>
                <a:spcPts val="0"/>
              </a:spcBef>
              <a:spcAft>
                <a:spcPts val="0"/>
              </a:spcAft>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核心</a:t>
            </a:r>
            <a:endParaRPr lang="en-US" altLang="zh-CN" sz="1500" dirty="0">
              <a:solidFill>
                <a:schemeClr val="tx1">
                  <a:lumMod val="85000"/>
                  <a:lumOff val="15000"/>
                </a:schemeClr>
              </a:solidFill>
              <a:latin typeface="Alibaba PuHuiTi B"/>
              <a:ea typeface="Alibaba PuHuiTi R" pitchFamily="18" charset="-122"/>
            </a:endParaRP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可扩展的事件模型</a:t>
            </a:r>
            <a:endParaRPr lang="en-US" altLang="zh-CN" sz="1500" dirty="0">
              <a:solidFill>
                <a:schemeClr val="tx1">
                  <a:lumMod val="85000"/>
                  <a:lumOff val="15000"/>
                </a:schemeClr>
              </a:solidFill>
              <a:latin typeface="Alibaba PuHuiTi B"/>
              <a:ea typeface="Alibaba PuHuiTi R" pitchFamily="18" charset="-122"/>
            </a:endParaRP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统一的通信</a:t>
            </a:r>
            <a:r>
              <a:rPr lang="en-US" altLang="zh-CN" sz="1500" dirty="0" err="1">
                <a:solidFill>
                  <a:schemeClr val="tx1">
                    <a:lumMod val="85000"/>
                    <a:lumOff val="15000"/>
                  </a:schemeClr>
                </a:solidFill>
                <a:latin typeface="Alibaba PuHuiTi B"/>
                <a:ea typeface="Alibaba PuHuiTi R" pitchFamily="18" charset="-122"/>
              </a:rPr>
              <a:t>api</a:t>
            </a:r>
            <a:endParaRPr lang="en-US" altLang="zh-CN" sz="1500" dirty="0">
              <a:solidFill>
                <a:schemeClr val="tx1">
                  <a:lumMod val="85000"/>
                  <a:lumOff val="15000"/>
                </a:schemeClr>
              </a:solidFill>
              <a:latin typeface="Alibaba PuHuiTi B"/>
              <a:ea typeface="Alibaba PuHuiTi R" pitchFamily="18" charset="-122"/>
            </a:endParaRPr>
          </a:p>
          <a:p>
            <a:pPr marL="628650" lvl="1" indent="-171450">
              <a:lnSpc>
                <a:spcPct val="150000"/>
              </a:lnSpc>
              <a:buFont typeface="Arial" panose="020B0604020202020204" pitchFamily="34" charset="0"/>
              <a:buChar char="•"/>
            </a:pPr>
            <a:r>
              <a:rPr lang="zh-CN" altLang="en-US" sz="1500" dirty="0">
                <a:solidFill>
                  <a:schemeClr val="tx1">
                    <a:lumMod val="85000"/>
                    <a:lumOff val="15000"/>
                  </a:schemeClr>
                </a:solidFill>
                <a:latin typeface="Alibaba PuHuiTi B"/>
                <a:ea typeface="Alibaba PuHuiTi R" pitchFamily="18" charset="-122"/>
              </a:rPr>
              <a:t>零拷贝机制与字节缓冲区</a:t>
            </a:r>
          </a:p>
        </p:txBody>
      </p:sp>
      <p:sp>
        <p:nvSpPr>
          <p:cNvPr id="2" name="矩形 1">
            <a:extLst>
              <a:ext uri="{FF2B5EF4-FFF2-40B4-BE49-F238E27FC236}">
                <a16:creationId xmlns:a16="http://schemas.microsoft.com/office/drawing/2014/main" id="{05C1823A-035C-4D79-A8CB-A0B3BE540C76}"/>
              </a:ext>
            </a:extLst>
          </p:cNvPr>
          <p:cNvSpPr/>
          <p:nvPr/>
        </p:nvSpPr>
        <p:spPr>
          <a:xfrm>
            <a:off x="334297" y="1675694"/>
            <a:ext cx="2163097" cy="2414525"/>
          </a:xfrm>
          <a:prstGeom prst="rect">
            <a:avLst/>
          </a:prstGeom>
          <a:noFill/>
          <a:ln>
            <a:solidFill>
              <a:srgbClr val="B6020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A1E2C84-CDB9-4709-BBD8-C143834F19FA}"/>
              </a:ext>
            </a:extLst>
          </p:cNvPr>
          <p:cNvSpPr/>
          <p:nvPr/>
        </p:nvSpPr>
        <p:spPr>
          <a:xfrm>
            <a:off x="2497394" y="1825907"/>
            <a:ext cx="4703506" cy="2264312"/>
          </a:xfrm>
          <a:prstGeom prst="rect">
            <a:avLst/>
          </a:prstGeom>
          <a:noFill/>
          <a:ln>
            <a:solidFill>
              <a:srgbClr val="B6020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97B63D5-65F3-4C5B-AFBD-571BDCF6D95B}"/>
              </a:ext>
            </a:extLst>
          </p:cNvPr>
          <p:cNvSpPr/>
          <p:nvPr/>
        </p:nvSpPr>
        <p:spPr>
          <a:xfrm>
            <a:off x="334296" y="4075953"/>
            <a:ext cx="6866603" cy="1841966"/>
          </a:xfrm>
          <a:prstGeom prst="rect">
            <a:avLst/>
          </a:prstGeom>
          <a:noFill/>
          <a:ln>
            <a:solidFill>
              <a:srgbClr val="B6020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2555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 calcmode="lin" valueType="num">
                                      <p:cBhvr additive="base">
                                        <p:cTn id="20"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6" presetID="16" presetClass="entr" presetSubtype="21"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additive="base">
                                        <p:cTn id="4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 calcmode="lin" valueType="num">
                                      <p:cBhvr additive="base">
                                        <p:cTn id="4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 calcmode="lin" valueType="num">
                                      <p:cBhvr additive="base">
                                        <p:cTn id="5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9" end="9"/>
                                            </p:txEl>
                                          </p:spTgt>
                                        </p:tgtEl>
                                        <p:attrNameLst>
                                          <p:attrName>style.visibility</p:attrName>
                                        </p:attrNameLst>
                                      </p:cBhvr>
                                      <p:to>
                                        <p:strVal val="visible"/>
                                      </p:to>
                                    </p:set>
                                    <p:anim calcmode="lin" valueType="num">
                                      <p:cBhvr additive="base">
                                        <p:cTn id="5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 calcmode="lin" valueType="num">
                                      <p:cBhvr additive="base">
                                        <p:cTn id="6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xEl>
                                              <p:pRg st="11" end="11"/>
                                            </p:txEl>
                                          </p:spTgt>
                                        </p:tgtEl>
                                        <p:attrNameLst>
                                          <p:attrName>style.visibility</p:attrName>
                                        </p:attrNameLst>
                                      </p:cBhvr>
                                      <p:to>
                                        <p:strVal val="visible"/>
                                      </p:to>
                                    </p:set>
                                    <p:anim calcmode="lin" valueType="num">
                                      <p:cBhvr additive="base">
                                        <p:cTn id="6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67" presetID="16" presetClass="entr" presetSubtype="21"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barn(inVertical)">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6">
                                            <p:txEl>
                                              <p:pRg st="12" end="12"/>
                                            </p:txEl>
                                          </p:spTgt>
                                        </p:tgtEl>
                                        <p:attrNameLst>
                                          <p:attrName>style.visibility</p:attrName>
                                        </p:attrNameLst>
                                      </p:cBhvr>
                                      <p:to>
                                        <p:strVal val="visible"/>
                                      </p:to>
                                    </p:set>
                                    <p:anim calcmode="lin" valueType="num">
                                      <p:cBhvr additive="base">
                                        <p:cTn id="78"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6">
                                            <p:txEl>
                                              <p:pRg st="13" end="13"/>
                                            </p:txEl>
                                          </p:spTgt>
                                        </p:tgtEl>
                                        <p:attrNameLst>
                                          <p:attrName>style.visibility</p:attrName>
                                        </p:attrNameLst>
                                      </p:cBhvr>
                                      <p:to>
                                        <p:strVal val="visible"/>
                                      </p:to>
                                    </p:set>
                                    <p:anim calcmode="lin" valueType="num">
                                      <p:cBhvr additive="base">
                                        <p:cTn id="82"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6">
                                            <p:txEl>
                                              <p:pRg st="14" end="14"/>
                                            </p:txEl>
                                          </p:spTgt>
                                        </p:tgtEl>
                                        <p:attrNameLst>
                                          <p:attrName>style.visibility</p:attrName>
                                        </p:attrNameLst>
                                      </p:cBhvr>
                                      <p:to>
                                        <p:strVal val="visible"/>
                                      </p:to>
                                    </p:set>
                                    <p:anim calcmode="lin" valueType="num">
                                      <p:cBhvr additive="base">
                                        <p:cTn id="86"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6">
                                            <p:txEl>
                                              <p:pRg st="15" end="15"/>
                                            </p:txEl>
                                          </p:spTgt>
                                        </p:tgtEl>
                                        <p:attrNameLst>
                                          <p:attrName>style.visibility</p:attrName>
                                        </p:attrNameLst>
                                      </p:cBhvr>
                                      <p:to>
                                        <p:strVal val="visible"/>
                                      </p:to>
                                    </p:set>
                                    <p:anim calcmode="lin" valueType="num">
                                      <p:cBhvr additive="base">
                                        <p:cTn id="90"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92" presetID="16" presetClass="entr" presetSubtype="21"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barn(inVertical)">
                                      <p:cBhvr>
                                        <p:cTn id="94" dur="500"/>
                                        <p:tgtEl>
                                          <p:spTgt spid="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版本说明</a:t>
            </a:r>
          </a:p>
        </p:txBody>
      </p:sp>
      <p:sp>
        <p:nvSpPr>
          <p:cNvPr id="5" name="文本占位符 4">
            <a:extLst>
              <a:ext uri="{FF2B5EF4-FFF2-40B4-BE49-F238E27FC236}">
                <a16:creationId xmlns:a16="http://schemas.microsoft.com/office/drawing/2014/main" id="{2BD64C08-B542-429E-BD0B-45AF4D6AF60E}"/>
              </a:ext>
            </a:extLst>
          </p:cNvPr>
          <p:cNvSpPr>
            <a:spLocks noGrp="1"/>
          </p:cNvSpPr>
          <p:nvPr>
            <p:ph type="body" sz="quarter" idx="11"/>
          </p:nvPr>
        </p:nvSpPr>
        <p:spPr>
          <a:xfrm>
            <a:off x="710881" y="1590102"/>
            <a:ext cx="10749598" cy="2153223"/>
          </a:xfrm>
        </p:spPr>
        <p:txBody>
          <a:bodyPr>
            <a:noAutofit/>
          </a:bodyPr>
          <a:lstStyle/>
          <a:p>
            <a:r>
              <a:rPr lang="en-US" altLang="zh-CN" dirty="0" err="1"/>
              <a:t>Netty</a:t>
            </a:r>
            <a:r>
              <a:rPr lang="zh-CN" altLang="en-US" dirty="0"/>
              <a:t>的版本分为，</a:t>
            </a:r>
            <a:r>
              <a:rPr lang="en-US" altLang="zh-CN" dirty="0"/>
              <a:t>3.x</a:t>
            </a:r>
            <a:r>
              <a:rPr lang="zh-CN" altLang="en-US" dirty="0"/>
              <a:t>、</a:t>
            </a:r>
            <a:r>
              <a:rPr lang="en-US" altLang="zh-CN" dirty="0"/>
              <a:t>4.x</a:t>
            </a:r>
            <a:r>
              <a:rPr lang="zh-CN" altLang="en-US" dirty="0"/>
              <a:t>和</a:t>
            </a:r>
            <a:r>
              <a:rPr lang="en-US" altLang="zh-CN" dirty="0"/>
              <a:t>5.x</a:t>
            </a:r>
            <a:r>
              <a:rPr lang="zh-CN" altLang="en-US" dirty="0"/>
              <a:t>，其中</a:t>
            </a:r>
            <a:r>
              <a:rPr lang="en-US" altLang="zh-CN" dirty="0"/>
              <a:t>5.x</a:t>
            </a:r>
            <a:r>
              <a:rPr lang="zh-CN" altLang="en-US" dirty="0"/>
              <a:t>版本已经被官方废弃。</a:t>
            </a:r>
            <a:endParaRPr lang="en-US" altLang="zh-CN" dirty="0"/>
          </a:p>
          <a:p>
            <a:r>
              <a:rPr lang="zh-CN" altLang="en-US" dirty="0"/>
              <a:t>废弃</a:t>
            </a:r>
            <a:r>
              <a:rPr lang="en-US" altLang="zh-CN" dirty="0"/>
              <a:t>5.x</a:t>
            </a:r>
            <a:r>
              <a:rPr lang="zh-CN" altLang="en-US" dirty="0"/>
              <a:t>的主要原因是，使用</a:t>
            </a:r>
            <a:r>
              <a:rPr lang="en-US" altLang="zh-CN" dirty="0" err="1"/>
              <a:t>ForkJoinPool</a:t>
            </a:r>
            <a:r>
              <a:rPr lang="zh-CN" altLang="en-US" dirty="0"/>
              <a:t>后复杂度提升了，但是性能方面并没有明显的优势，反而给项目的维护带来了很大的工作量，因此还有到发布新版本的时机，所以将</a:t>
            </a:r>
            <a:r>
              <a:rPr lang="en-US" altLang="zh-CN" dirty="0"/>
              <a:t>5.x</a:t>
            </a:r>
            <a:r>
              <a:rPr lang="zh-CN" altLang="en-US" dirty="0"/>
              <a:t>废弃。</a:t>
            </a:r>
            <a:endParaRPr lang="en-US" altLang="zh-CN" dirty="0"/>
          </a:p>
          <a:p>
            <a:r>
              <a:rPr lang="zh-CN" altLang="en-US" dirty="0"/>
              <a:t>目前</a:t>
            </a:r>
            <a:r>
              <a:rPr lang="en-US" altLang="zh-CN" dirty="0" err="1"/>
              <a:t>Netty</a:t>
            </a:r>
            <a:r>
              <a:rPr lang="zh-CN" altLang="en-US" dirty="0"/>
              <a:t>的最新版本为</a:t>
            </a:r>
            <a:r>
              <a:rPr lang="en-US" altLang="zh-CN" dirty="0">
                <a:solidFill>
                  <a:srgbClr val="B60004"/>
                </a:solidFill>
              </a:rPr>
              <a:t>4.1.66.Final</a:t>
            </a:r>
            <a:r>
              <a:rPr lang="zh-CN" altLang="en-US" dirty="0"/>
              <a:t>，我们将基于此版本学习。</a:t>
            </a:r>
            <a:endParaRPr lang="en-US" altLang="zh-CN" dirty="0"/>
          </a:p>
          <a:p>
            <a:endParaRPr lang="zh-CN" altLang="en-US" dirty="0"/>
          </a:p>
        </p:txBody>
      </p:sp>
      <p:pic>
        <p:nvPicPr>
          <p:cNvPr id="6" name="图片 5">
            <a:extLst>
              <a:ext uri="{FF2B5EF4-FFF2-40B4-BE49-F238E27FC236}">
                <a16:creationId xmlns:a16="http://schemas.microsoft.com/office/drawing/2014/main" id="{A6322DD3-F264-44F2-8604-0A437F1A4462}"/>
              </a:ext>
            </a:extLst>
          </p:cNvPr>
          <p:cNvPicPr>
            <a:picLocks noChangeAspect="1"/>
          </p:cNvPicPr>
          <p:nvPr/>
        </p:nvPicPr>
        <p:blipFill>
          <a:blip r:embed="rId2"/>
          <a:stretch>
            <a:fillRect/>
          </a:stretch>
        </p:blipFill>
        <p:spPr>
          <a:xfrm>
            <a:off x="1115245" y="3318575"/>
            <a:ext cx="4415790" cy="3276600"/>
          </a:xfrm>
          <a:prstGeom prst="rect">
            <a:avLst/>
          </a:prstGeom>
        </p:spPr>
      </p:pic>
    </p:spTree>
    <p:extLst>
      <p:ext uri="{BB962C8B-B14F-4D97-AF65-F5344CB8AC3E}">
        <p14:creationId xmlns:p14="http://schemas.microsoft.com/office/powerpoint/2010/main" val="1553302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应用场景</a:t>
            </a:r>
          </a:p>
        </p:txBody>
      </p:sp>
      <p:sp>
        <p:nvSpPr>
          <p:cNvPr id="5" name="文本占位符 4">
            <a:extLst>
              <a:ext uri="{FF2B5EF4-FFF2-40B4-BE49-F238E27FC236}">
                <a16:creationId xmlns:a16="http://schemas.microsoft.com/office/drawing/2014/main" id="{EFAD9A21-F43C-4724-A130-7B414F7A4D5E}"/>
              </a:ext>
            </a:extLst>
          </p:cNvPr>
          <p:cNvSpPr>
            <a:spLocks noGrp="1"/>
          </p:cNvSpPr>
          <p:nvPr>
            <p:ph type="body" sz="quarter" idx="11"/>
          </p:nvPr>
        </p:nvSpPr>
        <p:spPr>
          <a:xfrm>
            <a:off x="710881" y="1590102"/>
            <a:ext cx="10749598" cy="3711363"/>
          </a:xfrm>
        </p:spPr>
        <p:txBody>
          <a:bodyPr/>
          <a:lstStyle/>
          <a:p>
            <a:r>
              <a:rPr lang="en-US" altLang="zh-CN" dirty="0" err="1"/>
              <a:t>Netty</a:t>
            </a:r>
            <a:r>
              <a:rPr lang="zh-CN" altLang="en-US" dirty="0"/>
              <a:t>的应用场景是非常广泛的，比如：互联网行业的、游戏行业、大数据行业、医疗行业、金融等行业。</a:t>
            </a:r>
            <a:endParaRPr lang="en-US" altLang="zh-CN" dirty="0"/>
          </a:p>
          <a:p>
            <a:r>
              <a:rPr lang="zh-CN" altLang="en-US" dirty="0"/>
              <a:t>互联网行业</a:t>
            </a:r>
          </a:p>
          <a:p>
            <a:pPr lvl="1"/>
            <a:r>
              <a:rPr lang="en-US" altLang="zh-CN" dirty="0"/>
              <a:t> </a:t>
            </a:r>
            <a:r>
              <a:rPr lang="zh-CN" altLang="en-US" dirty="0"/>
              <a:t>在互联网行业项目中，最具代表性的就是分布式系统架构的远程服务调用，通过</a:t>
            </a:r>
            <a:r>
              <a:rPr lang="en-US" altLang="zh-CN" dirty="0"/>
              <a:t>RPC</a:t>
            </a:r>
            <a:r>
              <a:rPr lang="zh-CN" altLang="en-US" dirty="0"/>
              <a:t>的方式进行高性能的服务调用，目前主流的</a:t>
            </a:r>
            <a:r>
              <a:rPr lang="en-US" altLang="zh-CN" dirty="0"/>
              <a:t>RPC</a:t>
            </a:r>
            <a:r>
              <a:rPr lang="zh-CN" altLang="en-US" dirty="0"/>
              <a:t>框架底层均采用了</a:t>
            </a:r>
            <a:r>
              <a:rPr lang="en-US" altLang="zh-CN" dirty="0" err="1"/>
              <a:t>Netty</a:t>
            </a:r>
            <a:r>
              <a:rPr lang="zh-CN" altLang="en-US" dirty="0"/>
              <a:t>作为网络通信组件。</a:t>
            </a:r>
          </a:p>
          <a:p>
            <a:pPr lvl="1"/>
            <a:r>
              <a:rPr lang="zh-CN" altLang="en-US" dirty="0"/>
              <a:t>比如：阿里巴巴的分布式服务治理框架</a:t>
            </a:r>
            <a:r>
              <a:rPr lang="en-US" altLang="zh-CN" dirty="0"/>
              <a:t>Dubbo</a:t>
            </a:r>
            <a:r>
              <a:rPr lang="zh-CN" altLang="en-US" dirty="0"/>
              <a:t>，底层就是使用</a:t>
            </a:r>
            <a:r>
              <a:rPr lang="en-US" altLang="zh-CN" dirty="0" err="1"/>
              <a:t>Netty</a:t>
            </a:r>
            <a:r>
              <a:rPr lang="zh-CN" altLang="en-US" dirty="0"/>
              <a:t>作为通信组件。</a:t>
            </a:r>
          </a:p>
          <a:p>
            <a:pPr lvl="1"/>
            <a:r>
              <a:rPr lang="en-US" altLang="zh-CN" dirty="0" err="1"/>
              <a:t>gRPC</a:t>
            </a:r>
            <a:r>
              <a:rPr lang="zh-CN" altLang="en-US" dirty="0"/>
              <a:t>，是</a:t>
            </a:r>
            <a:r>
              <a:rPr lang="en-US" altLang="zh-CN" dirty="0"/>
              <a:t>Google</a:t>
            </a:r>
            <a:r>
              <a:rPr lang="zh-CN" altLang="en-US" dirty="0"/>
              <a:t>提供的高性能</a:t>
            </a:r>
            <a:r>
              <a:rPr lang="en-US" altLang="zh-CN" dirty="0"/>
              <a:t>RPC</a:t>
            </a:r>
            <a:r>
              <a:rPr lang="zh-CN" altLang="en-US" dirty="0"/>
              <a:t>框架，底层也使用了</a:t>
            </a:r>
            <a:r>
              <a:rPr lang="en-US" altLang="zh-CN" dirty="0" err="1"/>
              <a:t>Netty</a:t>
            </a:r>
            <a:r>
              <a:rPr lang="zh-CN" altLang="en-US" dirty="0"/>
              <a:t>。</a:t>
            </a:r>
            <a:endParaRPr lang="en-US" altLang="zh-CN" dirty="0"/>
          </a:p>
          <a:p>
            <a:r>
              <a:rPr lang="zh-CN" altLang="en-US" dirty="0"/>
              <a:t>大数据行业</a:t>
            </a:r>
            <a:endParaRPr lang="en-US" altLang="zh-CN" dirty="0"/>
          </a:p>
          <a:p>
            <a:pPr lvl="1"/>
            <a:r>
              <a:rPr lang="zh-CN" altLang="en-US" dirty="0"/>
              <a:t>大数据行业中的许多技术也采用了</a:t>
            </a:r>
            <a:r>
              <a:rPr lang="en-US" altLang="zh-CN" dirty="0" err="1"/>
              <a:t>Netty</a:t>
            </a:r>
            <a:r>
              <a:rPr lang="zh-CN" altLang="en-US" dirty="0"/>
              <a:t>作为通信组件，如：</a:t>
            </a:r>
            <a:r>
              <a:rPr lang="en-US" altLang="zh-CN" dirty="0" err="1"/>
              <a:t>Flink</a:t>
            </a:r>
            <a:r>
              <a:rPr lang="zh-CN" altLang="en-US" dirty="0"/>
              <a:t>、</a:t>
            </a:r>
            <a:r>
              <a:rPr lang="en-US" altLang="zh-CN" dirty="0"/>
              <a:t>Spark</a:t>
            </a:r>
            <a:r>
              <a:rPr lang="zh-CN" altLang="en-US" dirty="0"/>
              <a:t>、</a:t>
            </a:r>
            <a:r>
              <a:rPr lang="en-US" altLang="zh-CN" dirty="0"/>
              <a:t>Elasticsearch</a:t>
            </a:r>
            <a:r>
              <a:rPr lang="zh-CN" altLang="en-US" dirty="0"/>
              <a:t>等。</a:t>
            </a:r>
            <a:endParaRPr lang="en-US" altLang="zh-CN" dirty="0"/>
          </a:p>
          <a:p>
            <a:r>
              <a:rPr lang="zh-CN" altLang="en-US" dirty="0"/>
              <a:t>官方列出了使用</a:t>
            </a:r>
            <a:r>
              <a:rPr lang="en-US" altLang="zh-CN" dirty="0" err="1"/>
              <a:t>Netty</a:t>
            </a:r>
            <a:r>
              <a:rPr lang="zh-CN" altLang="en-US" dirty="0"/>
              <a:t>的一些项目：</a:t>
            </a:r>
            <a:r>
              <a:rPr lang="en-US" altLang="zh-CN" dirty="0">
                <a:hlinkClick r:id="rId2"/>
              </a:rPr>
              <a:t>https://netty.io/wiki/related-projects.html</a:t>
            </a:r>
            <a:endParaRPr lang="en-US" altLang="zh-CN" dirty="0"/>
          </a:p>
        </p:txBody>
      </p:sp>
    </p:spTree>
    <p:extLst>
      <p:ext uri="{BB962C8B-B14F-4D97-AF65-F5344CB8AC3E}">
        <p14:creationId xmlns:p14="http://schemas.microsoft.com/office/powerpoint/2010/main" val="1920752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en-US" altLang="zh-CN" dirty="0"/>
              <a:t>Reactor</a:t>
            </a:r>
            <a:r>
              <a:rPr lang="zh-CN" altLang="en-US" dirty="0"/>
              <a:t>线程模型</a:t>
            </a:r>
          </a:p>
        </p:txBody>
      </p:sp>
      <p:sp>
        <p:nvSpPr>
          <p:cNvPr id="5" name="文本占位符 1">
            <a:extLst>
              <a:ext uri="{FF2B5EF4-FFF2-40B4-BE49-F238E27FC236}">
                <a16:creationId xmlns:a16="http://schemas.microsoft.com/office/drawing/2014/main" id="{3F121B01-51CA-41F3-A3DA-F0E8CA374E92}"/>
              </a:ext>
            </a:extLst>
          </p:cNvPr>
          <p:cNvSpPr>
            <a:spLocks noGrp="1"/>
          </p:cNvSpPr>
          <p:nvPr>
            <p:ph type="body" sz="quarter" idx="11"/>
          </p:nvPr>
        </p:nvSpPr>
        <p:spPr>
          <a:xfrm>
            <a:off x="710880" y="1590102"/>
            <a:ext cx="10861687" cy="3850540"/>
          </a:xfrm>
        </p:spPr>
        <p:txBody>
          <a:bodyPr/>
          <a:lstStyle/>
          <a:p>
            <a:r>
              <a:rPr lang="en-US" altLang="zh-CN" dirty="0">
                <a:sym typeface="Wingdings" panose="05000000000000000000" pitchFamily="2" charset="2"/>
              </a:rPr>
              <a:t>Reactor</a:t>
            </a:r>
            <a:r>
              <a:rPr lang="zh-CN" altLang="en-US" dirty="0">
                <a:sym typeface="Wingdings" panose="05000000000000000000" pitchFamily="2" charset="2"/>
              </a:rPr>
              <a:t>线程模型不是</a:t>
            </a:r>
            <a:r>
              <a:rPr lang="en-US" altLang="zh-CN" dirty="0">
                <a:sym typeface="Wingdings" panose="05000000000000000000" pitchFamily="2" charset="2"/>
              </a:rPr>
              <a:t>Java</a:t>
            </a:r>
            <a:r>
              <a:rPr lang="zh-CN" altLang="en-US" dirty="0">
                <a:sym typeface="Wingdings" panose="05000000000000000000" pitchFamily="2" charset="2"/>
              </a:rPr>
              <a:t>专属，也不是</a:t>
            </a:r>
            <a:r>
              <a:rPr lang="en-US" altLang="zh-CN" dirty="0" err="1">
                <a:sym typeface="Wingdings" panose="05000000000000000000" pitchFamily="2" charset="2"/>
              </a:rPr>
              <a:t>Netty</a:t>
            </a:r>
            <a:r>
              <a:rPr lang="zh-CN" altLang="en-US" dirty="0">
                <a:sym typeface="Wingdings" panose="05000000000000000000" pitchFamily="2" charset="2"/>
              </a:rPr>
              <a:t>专属，它其实是一种并发编程模型，是一种思想，具有指导意义。比如，</a:t>
            </a:r>
            <a:r>
              <a:rPr lang="en-US" altLang="zh-CN" dirty="0" err="1">
                <a:sym typeface="Wingdings" panose="05000000000000000000" pitchFamily="2" charset="2"/>
              </a:rPr>
              <a:t>Netty</a:t>
            </a:r>
            <a:r>
              <a:rPr lang="zh-CN" altLang="en-US" dirty="0">
                <a:sym typeface="Wingdings" panose="05000000000000000000" pitchFamily="2" charset="2"/>
              </a:rPr>
              <a:t>就是结合了</a:t>
            </a:r>
            <a:r>
              <a:rPr lang="en-US" altLang="zh-CN" dirty="0">
                <a:sym typeface="Wingdings" panose="05000000000000000000" pitchFamily="2" charset="2"/>
              </a:rPr>
              <a:t>NIO</a:t>
            </a:r>
            <a:r>
              <a:rPr lang="zh-CN" altLang="en-US" dirty="0">
                <a:sym typeface="Wingdings" panose="05000000000000000000" pitchFamily="2" charset="2"/>
              </a:rPr>
              <a:t>的特点，应用了</a:t>
            </a:r>
            <a:r>
              <a:rPr lang="en-US" altLang="zh-CN" dirty="0">
                <a:sym typeface="Wingdings" panose="05000000000000000000" pitchFamily="2" charset="2"/>
              </a:rPr>
              <a:t>Reactor</a:t>
            </a:r>
            <a:r>
              <a:rPr lang="zh-CN" altLang="en-US" dirty="0">
                <a:sym typeface="Wingdings" panose="05000000000000000000" pitchFamily="2" charset="2"/>
              </a:rPr>
              <a:t>线程模型所实现的。</a:t>
            </a:r>
            <a:endParaRPr lang="en-US" altLang="zh-CN" dirty="0">
              <a:sym typeface="Wingdings" panose="05000000000000000000" pitchFamily="2" charset="2"/>
            </a:endParaRPr>
          </a:p>
          <a:p>
            <a:r>
              <a:rPr lang="en-US" altLang="zh-CN" dirty="0">
                <a:sym typeface="Wingdings" panose="05000000000000000000" pitchFamily="2" charset="2"/>
              </a:rPr>
              <a:t>Reactor</a:t>
            </a:r>
            <a:r>
              <a:rPr lang="zh-CN" altLang="en-US" dirty="0">
                <a:sym typeface="Wingdings" panose="05000000000000000000" pitchFamily="2" charset="2"/>
              </a:rPr>
              <a:t>模型中定义的三种角色：</a:t>
            </a:r>
          </a:p>
          <a:p>
            <a:pPr lvl="1"/>
            <a:r>
              <a:rPr lang="en-US" altLang="zh-CN" dirty="0">
                <a:solidFill>
                  <a:srgbClr val="C00000"/>
                </a:solidFill>
                <a:sym typeface="Wingdings" panose="05000000000000000000" pitchFamily="2" charset="2"/>
              </a:rPr>
              <a:t>Reactor</a:t>
            </a:r>
            <a:r>
              <a:rPr lang="zh-CN" altLang="en-US" dirty="0">
                <a:sym typeface="Wingdings" panose="05000000000000000000" pitchFamily="2" charset="2"/>
              </a:rPr>
              <a:t>：负责监听和分配事件，将</a:t>
            </a:r>
            <a:r>
              <a:rPr lang="en-US" altLang="zh-CN" dirty="0">
                <a:sym typeface="Wingdings" panose="05000000000000000000" pitchFamily="2" charset="2"/>
              </a:rPr>
              <a:t>I/O</a:t>
            </a:r>
            <a:r>
              <a:rPr lang="zh-CN" altLang="en-US" dirty="0">
                <a:sym typeface="Wingdings" panose="05000000000000000000" pitchFamily="2" charset="2"/>
              </a:rPr>
              <a:t>事件分派给对应的</a:t>
            </a:r>
            <a:r>
              <a:rPr lang="en-US" altLang="zh-CN" dirty="0">
                <a:sym typeface="Wingdings" panose="05000000000000000000" pitchFamily="2" charset="2"/>
              </a:rPr>
              <a:t>Handler</a:t>
            </a:r>
            <a:r>
              <a:rPr lang="zh-CN" altLang="en-US" dirty="0">
                <a:sym typeface="Wingdings" panose="05000000000000000000" pitchFamily="2" charset="2"/>
              </a:rPr>
              <a:t>。新的事件包含连接建立就绪、读就绪、写就绪等。</a:t>
            </a:r>
          </a:p>
          <a:p>
            <a:pPr lvl="1"/>
            <a:r>
              <a:rPr lang="en-US" altLang="zh-CN" dirty="0">
                <a:solidFill>
                  <a:srgbClr val="C00000"/>
                </a:solidFill>
                <a:sym typeface="Wingdings" panose="05000000000000000000" pitchFamily="2" charset="2"/>
              </a:rPr>
              <a:t>Acceptor</a:t>
            </a:r>
            <a:r>
              <a:rPr lang="zh-CN" altLang="en-US" dirty="0">
                <a:sym typeface="Wingdings" panose="05000000000000000000" pitchFamily="2" charset="2"/>
              </a:rPr>
              <a:t>：处理客户端新连接，并分派请求到处理器链中。</a:t>
            </a:r>
          </a:p>
          <a:p>
            <a:pPr lvl="1"/>
            <a:r>
              <a:rPr lang="en-US" altLang="zh-CN" dirty="0">
                <a:solidFill>
                  <a:srgbClr val="C00000"/>
                </a:solidFill>
                <a:sym typeface="Wingdings" panose="05000000000000000000" pitchFamily="2" charset="2"/>
              </a:rPr>
              <a:t>Handler</a:t>
            </a:r>
            <a:r>
              <a:rPr lang="zh-CN" altLang="en-US" dirty="0">
                <a:sym typeface="Wingdings" panose="05000000000000000000" pitchFamily="2" charset="2"/>
              </a:rPr>
              <a:t>：将自身与事件绑定，执行非阻塞读</a:t>
            </a:r>
            <a:r>
              <a:rPr lang="en-US" altLang="zh-CN" dirty="0">
                <a:sym typeface="Wingdings" panose="05000000000000000000" pitchFamily="2" charset="2"/>
              </a:rPr>
              <a:t>/</a:t>
            </a:r>
            <a:r>
              <a:rPr lang="zh-CN" altLang="en-US" dirty="0">
                <a:sym typeface="Wingdings" panose="05000000000000000000" pitchFamily="2" charset="2"/>
              </a:rPr>
              <a:t>写任务，完成</a:t>
            </a:r>
            <a:r>
              <a:rPr lang="en-US" altLang="zh-CN" dirty="0">
                <a:sym typeface="Wingdings" panose="05000000000000000000" pitchFamily="2" charset="2"/>
              </a:rPr>
              <a:t>channel</a:t>
            </a:r>
            <a:r>
              <a:rPr lang="zh-CN" altLang="en-US" dirty="0">
                <a:sym typeface="Wingdings" panose="05000000000000000000" pitchFamily="2" charset="2"/>
              </a:rPr>
              <a:t>的读入，完成处理业务逻辑后，负责将结果写出</a:t>
            </a:r>
            <a:r>
              <a:rPr lang="en-US" altLang="zh-CN" dirty="0">
                <a:sym typeface="Wingdings" panose="05000000000000000000" pitchFamily="2" charset="2"/>
              </a:rPr>
              <a:t>channel</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常见的</a:t>
            </a:r>
            <a:r>
              <a:rPr lang="en-US" altLang="zh-CN" dirty="0">
                <a:sym typeface="Wingdings" panose="05000000000000000000" pitchFamily="2" charset="2"/>
              </a:rPr>
              <a:t>Reactor</a:t>
            </a:r>
            <a:r>
              <a:rPr lang="zh-CN" altLang="en-US" dirty="0">
                <a:sym typeface="Wingdings" panose="05000000000000000000" pitchFamily="2" charset="2"/>
              </a:rPr>
              <a:t>线程模型有三种，如下：</a:t>
            </a:r>
          </a:p>
          <a:p>
            <a:pPr lvl="1"/>
            <a:r>
              <a:rPr lang="en-US" altLang="zh-CN" dirty="0">
                <a:sym typeface="Wingdings" panose="05000000000000000000" pitchFamily="2" charset="2"/>
              </a:rPr>
              <a:t>Reactor</a:t>
            </a:r>
            <a:r>
              <a:rPr lang="zh-CN" altLang="en-US" dirty="0">
                <a:sym typeface="Wingdings" panose="05000000000000000000" pitchFamily="2" charset="2"/>
              </a:rPr>
              <a:t>单线程模型</a:t>
            </a:r>
          </a:p>
          <a:p>
            <a:pPr lvl="1"/>
            <a:r>
              <a:rPr lang="en-US" altLang="zh-CN" dirty="0">
                <a:sym typeface="Wingdings" panose="05000000000000000000" pitchFamily="2" charset="2"/>
              </a:rPr>
              <a:t>Reactor</a:t>
            </a:r>
            <a:r>
              <a:rPr lang="zh-CN" altLang="en-US" dirty="0">
                <a:sym typeface="Wingdings" panose="05000000000000000000" pitchFamily="2" charset="2"/>
              </a:rPr>
              <a:t>多线程模型</a:t>
            </a:r>
          </a:p>
          <a:p>
            <a:pPr lvl="1"/>
            <a:r>
              <a:rPr lang="zh-CN" altLang="en-US" dirty="0">
                <a:sym typeface="Wingdings" panose="05000000000000000000" pitchFamily="2" charset="2"/>
              </a:rPr>
              <a:t>主从</a:t>
            </a:r>
            <a:r>
              <a:rPr lang="en-US" altLang="zh-CN" dirty="0">
                <a:sym typeface="Wingdings" panose="05000000000000000000" pitchFamily="2" charset="2"/>
              </a:rPr>
              <a:t>Reactor</a:t>
            </a:r>
            <a:r>
              <a:rPr lang="zh-CN" altLang="en-US" dirty="0">
                <a:sym typeface="Wingdings" panose="05000000000000000000" pitchFamily="2" charset="2"/>
              </a:rPr>
              <a:t>多线程模型</a:t>
            </a:r>
            <a:endParaRPr lang="en-US" altLang="zh-CN" dirty="0">
              <a:sym typeface="Wingdings" panose="05000000000000000000" pitchFamily="2" charset="2"/>
            </a:endParaRPr>
          </a:p>
        </p:txBody>
      </p:sp>
    </p:spTree>
    <p:extLst>
      <p:ext uri="{BB962C8B-B14F-4D97-AF65-F5344CB8AC3E}">
        <p14:creationId xmlns:p14="http://schemas.microsoft.com/office/powerpoint/2010/main" val="29431083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单</a:t>
            </a:r>
            <a:r>
              <a:rPr lang="en-US" altLang="zh-CN" dirty="0"/>
              <a:t>Reactor</a:t>
            </a:r>
            <a:r>
              <a:rPr lang="zh-CN" altLang="en-US" dirty="0"/>
              <a:t>单线程模型</a:t>
            </a:r>
          </a:p>
        </p:txBody>
      </p:sp>
      <p:pic>
        <p:nvPicPr>
          <p:cNvPr id="5" name="图片 4">
            <a:extLst>
              <a:ext uri="{FF2B5EF4-FFF2-40B4-BE49-F238E27FC236}">
                <a16:creationId xmlns:a16="http://schemas.microsoft.com/office/drawing/2014/main" id="{10808746-529C-41B7-A98E-A5270396071E}"/>
              </a:ext>
            </a:extLst>
          </p:cNvPr>
          <p:cNvPicPr>
            <a:picLocks noChangeAspect="1"/>
          </p:cNvPicPr>
          <p:nvPr/>
        </p:nvPicPr>
        <p:blipFill>
          <a:blip r:embed="rId2"/>
          <a:stretch>
            <a:fillRect/>
          </a:stretch>
        </p:blipFill>
        <p:spPr>
          <a:xfrm>
            <a:off x="710883" y="1519311"/>
            <a:ext cx="7634287" cy="2947035"/>
          </a:xfrm>
          <a:prstGeom prst="rect">
            <a:avLst/>
          </a:prstGeom>
          <a:ln>
            <a:solidFill>
              <a:srgbClr val="B60004"/>
            </a:solidFill>
            <a:prstDash val="dash"/>
          </a:ln>
        </p:spPr>
      </p:pic>
      <p:sp>
        <p:nvSpPr>
          <p:cNvPr id="6" name="文本占位符 1">
            <a:extLst>
              <a:ext uri="{FF2B5EF4-FFF2-40B4-BE49-F238E27FC236}">
                <a16:creationId xmlns:a16="http://schemas.microsoft.com/office/drawing/2014/main" id="{EBF62B87-7F96-43A8-9CCA-99B38D4ACACA}"/>
              </a:ext>
            </a:extLst>
          </p:cNvPr>
          <p:cNvSpPr>
            <a:spLocks noGrp="1"/>
          </p:cNvSpPr>
          <p:nvPr>
            <p:ph type="body" sz="quarter" idx="11"/>
          </p:nvPr>
        </p:nvSpPr>
        <p:spPr>
          <a:xfrm>
            <a:off x="710880" y="4676871"/>
            <a:ext cx="10749598" cy="1775299"/>
          </a:xfrm>
        </p:spPr>
        <p:txBody>
          <a:bodyPr/>
          <a:lstStyle/>
          <a:p>
            <a:r>
              <a:rPr lang="zh-CN" altLang="en-US" dirty="0">
                <a:sym typeface="Wingdings" panose="05000000000000000000" pitchFamily="2" charset="2"/>
              </a:rPr>
              <a:t>说明：</a:t>
            </a:r>
            <a:endParaRPr lang="en-US" altLang="zh-CN" dirty="0">
              <a:sym typeface="Wingdings" panose="05000000000000000000" pitchFamily="2" charset="2"/>
            </a:endParaRPr>
          </a:p>
          <a:p>
            <a:r>
              <a:rPr lang="en-US" altLang="zh-CN" dirty="0">
                <a:sym typeface="Wingdings" panose="05000000000000000000" pitchFamily="2" charset="2"/>
              </a:rPr>
              <a:t>Reactor</a:t>
            </a:r>
            <a:r>
              <a:rPr lang="zh-CN" altLang="en-US" dirty="0">
                <a:sym typeface="Wingdings" panose="05000000000000000000" pitchFamily="2" charset="2"/>
              </a:rPr>
              <a:t>充当多路复用器角色，监听多路连接的请求，由单线程完成</a:t>
            </a:r>
          </a:p>
          <a:p>
            <a:r>
              <a:rPr lang="en-US" altLang="zh-CN" dirty="0">
                <a:sym typeface="Wingdings" panose="05000000000000000000" pitchFamily="2" charset="2"/>
              </a:rPr>
              <a:t>Reactor</a:t>
            </a:r>
            <a:r>
              <a:rPr lang="zh-CN" altLang="en-US" dirty="0">
                <a:sym typeface="Wingdings" panose="05000000000000000000" pitchFamily="2" charset="2"/>
              </a:rPr>
              <a:t>收到客户端发来的请求时，如果是新建连接通过</a:t>
            </a:r>
            <a:r>
              <a:rPr lang="en-US" altLang="zh-CN" dirty="0">
                <a:sym typeface="Wingdings" panose="05000000000000000000" pitchFamily="2" charset="2"/>
              </a:rPr>
              <a:t>Acceptor</a:t>
            </a:r>
            <a:r>
              <a:rPr lang="zh-CN" altLang="en-US" dirty="0">
                <a:sym typeface="Wingdings" panose="05000000000000000000" pitchFamily="2" charset="2"/>
              </a:rPr>
              <a:t>完成，其他的请求由</a:t>
            </a:r>
            <a:r>
              <a:rPr lang="en-US" altLang="zh-CN" dirty="0">
                <a:sym typeface="Wingdings" panose="05000000000000000000" pitchFamily="2" charset="2"/>
              </a:rPr>
              <a:t>Handler</a:t>
            </a:r>
            <a:r>
              <a:rPr lang="zh-CN" altLang="en-US" dirty="0">
                <a:sym typeface="Wingdings" panose="05000000000000000000" pitchFamily="2" charset="2"/>
              </a:rPr>
              <a:t>完成。</a:t>
            </a:r>
          </a:p>
          <a:p>
            <a:r>
              <a:rPr lang="en-US" altLang="zh-CN" dirty="0">
                <a:sym typeface="Wingdings" panose="05000000000000000000" pitchFamily="2" charset="2"/>
              </a:rPr>
              <a:t>Handler</a:t>
            </a:r>
            <a:r>
              <a:rPr lang="zh-CN" altLang="en-US" dirty="0">
                <a:sym typeface="Wingdings" panose="05000000000000000000" pitchFamily="2" charset="2"/>
              </a:rPr>
              <a:t>完成业务逻辑的处理，基本的流程是：</a:t>
            </a:r>
            <a:r>
              <a:rPr lang="en-US" altLang="zh-CN" dirty="0">
                <a:sym typeface="Wingdings" panose="05000000000000000000" pitchFamily="2" charset="2"/>
              </a:rPr>
              <a:t>Read --&gt; </a:t>
            </a:r>
            <a:r>
              <a:rPr lang="zh-CN" altLang="en-US" dirty="0">
                <a:sym typeface="Wingdings" panose="05000000000000000000" pitchFamily="2" charset="2"/>
              </a:rPr>
              <a:t>业务处理 </a:t>
            </a:r>
            <a:r>
              <a:rPr lang="en-US" altLang="zh-CN" dirty="0">
                <a:sym typeface="Wingdings" panose="05000000000000000000" pitchFamily="2" charset="2"/>
              </a:rPr>
              <a:t>--&gt; Send </a:t>
            </a:r>
            <a:r>
              <a:rPr lang="zh-CN" altLang="en-US" dirty="0">
                <a:sym typeface="Wingdings" panose="05000000000000000000" pitchFamily="2" charset="2"/>
              </a:rPr>
              <a:t>。</a:t>
            </a:r>
            <a:endParaRPr lang="en-US" altLang="zh-CN" dirty="0">
              <a:sym typeface="Wingdings" panose="05000000000000000000" pitchFamily="2" charset="2"/>
            </a:endParaRPr>
          </a:p>
        </p:txBody>
      </p:sp>
    </p:spTree>
    <p:extLst>
      <p:ext uri="{BB962C8B-B14F-4D97-AF65-F5344CB8AC3E}">
        <p14:creationId xmlns:p14="http://schemas.microsoft.com/office/powerpoint/2010/main" val="4233270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单</a:t>
            </a:r>
            <a:r>
              <a:rPr lang="en-US" altLang="zh-CN" dirty="0"/>
              <a:t>Reactor</a:t>
            </a:r>
            <a:r>
              <a:rPr lang="zh-CN" altLang="en-US" dirty="0"/>
              <a:t>单线程模型 </a:t>
            </a:r>
            <a:r>
              <a:rPr lang="en-US" altLang="zh-CN" dirty="0"/>
              <a:t>– </a:t>
            </a:r>
            <a:r>
              <a:rPr lang="zh-CN" altLang="en-US" dirty="0"/>
              <a:t>优缺点</a:t>
            </a:r>
          </a:p>
        </p:txBody>
      </p:sp>
      <p:sp>
        <p:nvSpPr>
          <p:cNvPr id="5" name="文本占位符 1">
            <a:extLst>
              <a:ext uri="{FF2B5EF4-FFF2-40B4-BE49-F238E27FC236}">
                <a16:creationId xmlns:a16="http://schemas.microsoft.com/office/drawing/2014/main" id="{808A9DB6-2A9D-41DD-8088-4D2113C78C92}"/>
              </a:ext>
            </a:extLst>
          </p:cNvPr>
          <p:cNvSpPr>
            <a:spLocks noGrp="1"/>
          </p:cNvSpPr>
          <p:nvPr>
            <p:ph type="body" sz="quarter" idx="11"/>
          </p:nvPr>
        </p:nvSpPr>
        <p:spPr>
          <a:xfrm>
            <a:off x="710880" y="1519309"/>
            <a:ext cx="10749598" cy="3124253"/>
          </a:xfrm>
        </p:spPr>
        <p:txBody>
          <a:bodyPr/>
          <a:lstStyle/>
          <a:p>
            <a:r>
              <a:rPr lang="zh-CN" altLang="en-US" dirty="0">
                <a:sym typeface="Wingdings" panose="05000000000000000000" pitchFamily="2" charset="2"/>
              </a:rPr>
              <a:t>优点</a:t>
            </a:r>
          </a:p>
          <a:p>
            <a:pPr lvl="1"/>
            <a:r>
              <a:rPr lang="zh-CN" altLang="en-US" dirty="0">
                <a:sym typeface="Wingdings" panose="05000000000000000000" pitchFamily="2" charset="2"/>
              </a:rPr>
              <a:t>结构简单，由单线程完成，没有多线程、进程通信等问题。</a:t>
            </a:r>
          </a:p>
          <a:p>
            <a:pPr lvl="1"/>
            <a:r>
              <a:rPr lang="zh-CN" altLang="en-US" dirty="0">
                <a:sym typeface="Wingdings" panose="05000000000000000000" pitchFamily="2" charset="2"/>
              </a:rPr>
              <a:t>适合用在一些业务逻辑比较简单、对于性能要求不高的应用场景。</a:t>
            </a:r>
          </a:p>
          <a:p>
            <a:r>
              <a:rPr lang="zh-CN" altLang="en-US" dirty="0">
                <a:sym typeface="Wingdings" panose="05000000000000000000" pitchFamily="2" charset="2"/>
              </a:rPr>
              <a:t>缺点</a:t>
            </a:r>
          </a:p>
          <a:p>
            <a:pPr lvl="1"/>
            <a:r>
              <a:rPr lang="zh-CN" altLang="en-US" dirty="0">
                <a:sym typeface="Wingdings" panose="05000000000000000000" pitchFamily="2" charset="2"/>
              </a:rPr>
              <a:t>由于是单线程操作，不能充分发挥多核</a:t>
            </a:r>
            <a:r>
              <a:rPr lang="en-US" altLang="zh-CN" dirty="0">
                <a:sym typeface="Wingdings" panose="05000000000000000000" pitchFamily="2" charset="2"/>
              </a:rPr>
              <a:t>CPU</a:t>
            </a:r>
            <a:r>
              <a:rPr lang="zh-CN" altLang="en-US" dirty="0">
                <a:sym typeface="Wingdings" panose="05000000000000000000" pitchFamily="2" charset="2"/>
              </a:rPr>
              <a:t>的性能。</a:t>
            </a:r>
          </a:p>
          <a:p>
            <a:pPr lvl="1"/>
            <a:r>
              <a:rPr lang="zh-CN" altLang="en-US" dirty="0">
                <a:sym typeface="Wingdings" panose="05000000000000000000" pitchFamily="2" charset="2"/>
              </a:rPr>
              <a:t>当</a:t>
            </a:r>
            <a:r>
              <a:rPr lang="en-US" altLang="zh-CN" dirty="0">
                <a:sym typeface="Wingdings" panose="05000000000000000000" pitchFamily="2" charset="2"/>
              </a:rPr>
              <a:t>Reactor</a:t>
            </a:r>
            <a:r>
              <a:rPr lang="zh-CN" altLang="en-US" dirty="0">
                <a:sym typeface="Wingdings" panose="05000000000000000000" pitchFamily="2" charset="2"/>
              </a:rPr>
              <a:t>线程负载过重之后，处理速度将变慢，这会导致大量客户端连接超时，超时之后往往会进行重发，这更加重</a:t>
            </a:r>
            <a:r>
              <a:rPr lang="en-US" altLang="zh-CN" dirty="0">
                <a:sym typeface="Wingdings" panose="05000000000000000000" pitchFamily="2" charset="2"/>
              </a:rPr>
              <a:t>Reactor</a:t>
            </a:r>
            <a:r>
              <a:rPr lang="zh-CN" altLang="en-US" dirty="0">
                <a:sym typeface="Wingdings" panose="05000000000000000000" pitchFamily="2" charset="2"/>
              </a:rPr>
              <a:t>线程的负载，最终会导致大量消息积压和处理超时，成为系统的性能瓶颈。</a:t>
            </a:r>
          </a:p>
          <a:p>
            <a:pPr lvl="1"/>
            <a:r>
              <a:rPr lang="zh-CN" altLang="en-US" dirty="0">
                <a:sym typeface="Wingdings" panose="05000000000000000000" pitchFamily="2" charset="2"/>
              </a:rPr>
              <a:t>可靠性差，如果该线程进入死循环或意外终止，就会导致整个通信系统不可用，容易造成单点故障。</a:t>
            </a:r>
            <a:endParaRPr lang="en-US" altLang="zh-CN" dirty="0">
              <a:sym typeface="Wingdings" panose="05000000000000000000" pitchFamily="2" charset="2"/>
            </a:endParaRPr>
          </a:p>
        </p:txBody>
      </p:sp>
    </p:spTree>
    <p:extLst>
      <p:ext uri="{BB962C8B-B14F-4D97-AF65-F5344CB8AC3E}">
        <p14:creationId xmlns:p14="http://schemas.microsoft.com/office/powerpoint/2010/main" val="2524082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单</a:t>
            </a:r>
            <a:r>
              <a:rPr lang="en-US" altLang="zh-CN" dirty="0"/>
              <a:t>Reactor</a:t>
            </a:r>
            <a:r>
              <a:rPr lang="zh-CN" altLang="en-US" dirty="0"/>
              <a:t>多线程模型</a:t>
            </a:r>
          </a:p>
        </p:txBody>
      </p:sp>
      <p:pic>
        <p:nvPicPr>
          <p:cNvPr id="5" name="图片 4">
            <a:extLst>
              <a:ext uri="{FF2B5EF4-FFF2-40B4-BE49-F238E27FC236}">
                <a16:creationId xmlns:a16="http://schemas.microsoft.com/office/drawing/2014/main" id="{EDE9DAC1-F542-4F55-98F6-E4642091C7EC}"/>
              </a:ext>
            </a:extLst>
          </p:cNvPr>
          <p:cNvPicPr>
            <a:picLocks noChangeAspect="1"/>
          </p:cNvPicPr>
          <p:nvPr/>
        </p:nvPicPr>
        <p:blipFill>
          <a:blip r:embed="rId2"/>
          <a:stretch>
            <a:fillRect/>
          </a:stretch>
        </p:blipFill>
        <p:spPr>
          <a:xfrm>
            <a:off x="710881" y="1519309"/>
            <a:ext cx="5858447" cy="3482150"/>
          </a:xfrm>
          <a:prstGeom prst="rect">
            <a:avLst/>
          </a:prstGeom>
          <a:ln>
            <a:solidFill>
              <a:srgbClr val="B60004"/>
            </a:solidFill>
            <a:prstDash val="dash"/>
          </a:ln>
        </p:spPr>
      </p:pic>
      <p:sp>
        <p:nvSpPr>
          <p:cNvPr id="6" name="文本占位符 1">
            <a:extLst>
              <a:ext uri="{FF2B5EF4-FFF2-40B4-BE49-F238E27FC236}">
                <a16:creationId xmlns:a16="http://schemas.microsoft.com/office/drawing/2014/main" id="{BE8374A6-D811-4074-B69C-3F9E5AF515D6}"/>
              </a:ext>
            </a:extLst>
          </p:cNvPr>
          <p:cNvSpPr>
            <a:spLocks noGrp="1"/>
          </p:cNvSpPr>
          <p:nvPr>
            <p:ph type="body" sz="quarter" idx="11"/>
          </p:nvPr>
        </p:nvSpPr>
        <p:spPr>
          <a:xfrm>
            <a:off x="710880" y="5174305"/>
            <a:ext cx="10749598" cy="1255992"/>
          </a:xfrm>
        </p:spPr>
        <p:txBody>
          <a:bodyPr/>
          <a:lstStyle/>
          <a:p>
            <a:r>
              <a:rPr lang="zh-CN" altLang="en-US" dirty="0">
                <a:sym typeface="Wingdings" panose="05000000000000000000" pitchFamily="2" charset="2"/>
              </a:rPr>
              <a:t>在</a:t>
            </a:r>
            <a:r>
              <a:rPr lang="en-US" altLang="zh-CN" dirty="0">
                <a:sym typeface="Wingdings" panose="05000000000000000000" pitchFamily="2" charset="2"/>
              </a:rPr>
              <a:t>Reactor</a:t>
            </a:r>
            <a:r>
              <a:rPr lang="zh-CN" altLang="en-US" dirty="0">
                <a:sym typeface="Wingdings" panose="05000000000000000000" pitchFamily="2" charset="2"/>
              </a:rPr>
              <a:t>多线程模型相比较单线程模型而言，不同点在于，</a:t>
            </a:r>
            <a:r>
              <a:rPr lang="en-US" altLang="zh-CN" dirty="0">
                <a:sym typeface="Wingdings" panose="05000000000000000000" pitchFamily="2" charset="2"/>
              </a:rPr>
              <a:t>Handler</a:t>
            </a:r>
            <a:r>
              <a:rPr lang="zh-CN" altLang="en-US" dirty="0">
                <a:sym typeface="Wingdings" panose="05000000000000000000" pitchFamily="2" charset="2"/>
              </a:rPr>
              <a:t>不会处理业务逻辑，只是负责响应用户请求，真正的业务逻辑，在另外的线程中完成。</a:t>
            </a:r>
          </a:p>
          <a:p>
            <a:r>
              <a:rPr lang="zh-CN" altLang="en-US" dirty="0">
                <a:sym typeface="Wingdings" panose="05000000000000000000" pitchFamily="2" charset="2"/>
              </a:rPr>
              <a:t>这样可以降低</a:t>
            </a:r>
            <a:r>
              <a:rPr lang="en-US" altLang="zh-CN" dirty="0">
                <a:sym typeface="Wingdings" panose="05000000000000000000" pitchFamily="2" charset="2"/>
              </a:rPr>
              <a:t>Reactor</a:t>
            </a:r>
            <a:r>
              <a:rPr lang="zh-CN" altLang="en-US" dirty="0">
                <a:sym typeface="Wingdings" panose="05000000000000000000" pitchFamily="2" charset="2"/>
              </a:rPr>
              <a:t>的性能开销，充分利用</a:t>
            </a:r>
            <a:r>
              <a:rPr lang="en-US" altLang="zh-CN" dirty="0">
                <a:sym typeface="Wingdings" panose="05000000000000000000" pitchFamily="2" charset="2"/>
              </a:rPr>
              <a:t>CPU</a:t>
            </a:r>
            <a:r>
              <a:rPr lang="zh-CN" altLang="en-US" dirty="0">
                <a:sym typeface="Wingdings" panose="05000000000000000000" pitchFamily="2" charset="2"/>
              </a:rPr>
              <a:t>资源，从而更专注的做事件分发工作了，提升整个应用的吞吐。</a:t>
            </a:r>
            <a:endParaRPr lang="en-US" altLang="zh-CN" dirty="0">
              <a:sym typeface="Wingdings" panose="05000000000000000000" pitchFamily="2" charset="2"/>
            </a:endParaRPr>
          </a:p>
        </p:txBody>
      </p:sp>
    </p:spTree>
    <p:extLst>
      <p:ext uri="{BB962C8B-B14F-4D97-AF65-F5344CB8AC3E}">
        <p14:creationId xmlns:p14="http://schemas.microsoft.com/office/powerpoint/2010/main" val="1577907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单</a:t>
            </a:r>
            <a:r>
              <a:rPr lang="en-US" altLang="zh-CN" dirty="0"/>
              <a:t>Reactor</a:t>
            </a:r>
            <a:r>
              <a:rPr lang="zh-CN" altLang="en-US" dirty="0"/>
              <a:t>多线程模型 </a:t>
            </a:r>
            <a:r>
              <a:rPr lang="en-US" altLang="zh-CN" dirty="0"/>
              <a:t>– </a:t>
            </a:r>
            <a:r>
              <a:rPr lang="zh-CN" altLang="en-US" dirty="0"/>
              <a:t>存在的问题</a:t>
            </a:r>
          </a:p>
        </p:txBody>
      </p:sp>
      <p:sp>
        <p:nvSpPr>
          <p:cNvPr id="5" name="文本占位符 1">
            <a:extLst>
              <a:ext uri="{FF2B5EF4-FFF2-40B4-BE49-F238E27FC236}">
                <a16:creationId xmlns:a16="http://schemas.microsoft.com/office/drawing/2014/main" id="{4F7B4725-662B-4FD2-A51B-A9947AAEF90B}"/>
              </a:ext>
            </a:extLst>
          </p:cNvPr>
          <p:cNvSpPr>
            <a:spLocks noGrp="1"/>
          </p:cNvSpPr>
          <p:nvPr>
            <p:ph type="body" sz="quarter" idx="11"/>
          </p:nvPr>
        </p:nvSpPr>
        <p:spPr>
          <a:xfrm>
            <a:off x="731522" y="1519309"/>
            <a:ext cx="10749598" cy="1695839"/>
          </a:xfrm>
        </p:spPr>
        <p:txBody>
          <a:bodyPr/>
          <a:lstStyle/>
          <a:p>
            <a:r>
              <a:rPr lang="zh-CN" altLang="en-US" dirty="0">
                <a:sym typeface="Wingdings" panose="05000000000000000000" pitchFamily="2" charset="2"/>
              </a:rPr>
              <a:t>多线程数据共享和访问比较复杂。如果子线程完成业务处理后，把结果传递给主线程</a:t>
            </a:r>
            <a:r>
              <a:rPr lang="en-US" altLang="zh-CN" dirty="0">
                <a:sym typeface="Wingdings" panose="05000000000000000000" pitchFamily="2" charset="2"/>
              </a:rPr>
              <a:t>Reactor</a:t>
            </a:r>
            <a:r>
              <a:rPr lang="zh-CN" altLang="en-US" dirty="0">
                <a:sym typeface="Wingdings" panose="05000000000000000000" pitchFamily="2" charset="2"/>
              </a:rPr>
              <a:t>进行发送，就会涉及共享数据的互斥和保护机制。</a:t>
            </a:r>
          </a:p>
          <a:p>
            <a:r>
              <a:rPr lang="en-US" altLang="zh-CN" dirty="0">
                <a:sym typeface="Wingdings" panose="05000000000000000000" pitchFamily="2" charset="2"/>
              </a:rPr>
              <a:t>Reactor</a:t>
            </a:r>
            <a:r>
              <a:rPr lang="zh-CN" altLang="en-US" dirty="0">
                <a:sym typeface="Wingdings" panose="05000000000000000000" pitchFamily="2" charset="2"/>
              </a:rPr>
              <a:t>承担所有事件的监听和响应，只在主线程中运行，可能会存在性能问题。例如并发百万客户端连接，或者服务端需要对客户端握手进行安全认证，但是认证本身非常损耗性能。</a:t>
            </a:r>
            <a:endParaRPr lang="en-US" altLang="zh-CN" dirty="0">
              <a:sym typeface="Wingdings" panose="05000000000000000000" pitchFamily="2" charset="2"/>
            </a:endParaRPr>
          </a:p>
        </p:txBody>
      </p:sp>
    </p:spTree>
    <p:extLst>
      <p:ext uri="{BB962C8B-B14F-4D97-AF65-F5344CB8AC3E}">
        <p14:creationId xmlns:p14="http://schemas.microsoft.com/office/powerpoint/2010/main" val="3970113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50436" y="896891"/>
            <a:ext cx="5439737" cy="4319752"/>
          </a:xfrm>
        </p:spPr>
        <p:txBody>
          <a:bodyPr/>
          <a:lstStyle/>
          <a:p>
            <a:r>
              <a:rPr lang="zh-CN" altLang="en-US" dirty="0"/>
              <a:t>地图数据收集与存储方案分析</a:t>
            </a:r>
            <a:endParaRPr lang="en-US" altLang="zh-CN" dirty="0"/>
          </a:p>
          <a:p>
            <a:r>
              <a:rPr lang="en-US" altLang="zh-CN" dirty="0" err="1"/>
              <a:t>Netty</a:t>
            </a:r>
            <a:r>
              <a:rPr lang="zh-CN" altLang="en-US" dirty="0"/>
              <a:t>快速入门</a:t>
            </a:r>
            <a:endParaRPr lang="en-US" altLang="zh-CN" dirty="0"/>
          </a:p>
          <a:p>
            <a:r>
              <a:rPr lang="zh-CN" altLang="en-US" dirty="0"/>
              <a:t>实现地图数据的收集方案</a:t>
            </a:r>
            <a:endParaRPr lang="en-US" altLang="zh-CN" dirty="0"/>
          </a:p>
          <a:p>
            <a:r>
              <a:rPr lang="en-US" altLang="zh-CN" dirty="0"/>
              <a:t>MongoDB</a:t>
            </a:r>
            <a:r>
              <a:rPr lang="zh-CN" altLang="en-US" dirty="0"/>
              <a:t>分片式集群</a:t>
            </a:r>
            <a:endParaRPr lang="en-US" altLang="zh-CN" dirty="0"/>
          </a:p>
          <a:p>
            <a:r>
              <a:rPr lang="zh-CN" altLang="en-US" dirty="0"/>
              <a:t>实现地图数据的存储方案</a:t>
            </a:r>
            <a:endParaRPr lang="en-US" altLang="zh-CN" dirty="0"/>
          </a:p>
          <a:p>
            <a:r>
              <a:rPr lang="zh-CN" altLang="en-US" dirty="0"/>
              <a:t>压力测试</a:t>
            </a:r>
            <a:endParaRPr lang="en-US" altLang="zh-CN" dirty="0"/>
          </a:p>
        </p:txBody>
      </p:sp>
    </p:spTree>
    <p:extLst>
      <p:ext uri="{BB962C8B-B14F-4D97-AF65-F5344CB8AC3E}">
        <p14:creationId xmlns:p14="http://schemas.microsoft.com/office/powerpoint/2010/main" val="3710185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主从</a:t>
            </a:r>
            <a:r>
              <a:rPr lang="en-US" altLang="zh-CN" dirty="0"/>
              <a:t>Reactor</a:t>
            </a:r>
            <a:r>
              <a:rPr lang="zh-CN" altLang="en-US" dirty="0"/>
              <a:t>多线程模型</a:t>
            </a:r>
          </a:p>
        </p:txBody>
      </p:sp>
      <p:sp>
        <p:nvSpPr>
          <p:cNvPr id="5" name="文本占位符 1">
            <a:extLst>
              <a:ext uri="{FF2B5EF4-FFF2-40B4-BE49-F238E27FC236}">
                <a16:creationId xmlns:a16="http://schemas.microsoft.com/office/drawing/2014/main" id="{5CC07B02-4ED2-478A-A20C-280A22624ECC}"/>
              </a:ext>
            </a:extLst>
          </p:cNvPr>
          <p:cNvSpPr>
            <a:spLocks noGrp="1"/>
          </p:cNvSpPr>
          <p:nvPr>
            <p:ph type="body" sz="quarter" idx="11"/>
          </p:nvPr>
        </p:nvSpPr>
        <p:spPr>
          <a:xfrm>
            <a:off x="721201" y="4886629"/>
            <a:ext cx="10749598" cy="1651823"/>
          </a:xfrm>
        </p:spPr>
        <p:txBody>
          <a:bodyPr/>
          <a:lstStyle/>
          <a:p>
            <a:r>
              <a:rPr lang="zh-CN" altLang="en-US" dirty="0">
                <a:sym typeface="Wingdings" panose="05000000000000000000" pitchFamily="2" charset="2"/>
              </a:rPr>
              <a:t>在主从模型中，将</a:t>
            </a:r>
            <a:r>
              <a:rPr lang="en-US" altLang="zh-CN" dirty="0">
                <a:sym typeface="Wingdings" panose="05000000000000000000" pitchFamily="2" charset="2"/>
              </a:rPr>
              <a:t>Reactor</a:t>
            </a:r>
            <a:r>
              <a:rPr lang="zh-CN" altLang="en-US" dirty="0">
                <a:sym typeface="Wingdings" panose="05000000000000000000" pitchFamily="2" charset="2"/>
              </a:rPr>
              <a:t>分成</a:t>
            </a:r>
            <a:r>
              <a:rPr lang="en-US" altLang="zh-CN" dirty="0">
                <a:sym typeface="Wingdings" panose="05000000000000000000" pitchFamily="2" charset="2"/>
              </a:rPr>
              <a:t>2</a:t>
            </a:r>
            <a:r>
              <a:rPr lang="zh-CN" altLang="en-US" dirty="0">
                <a:sym typeface="Wingdings" panose="05000000000000000000" pitchFamily="2" charset="2"/>
              </a:rPr>
              <a:t>部分：</a:t>
            </a:r>
          </a:p>
          <a:p>
            <a:r>
              <a:rPr lang="en-US" altLang="zh-CN" dirty="0" err="1">
                <a:sym typeface="Wingdings" panose="05000000000000000000" pitchFamily="2" charset="2"/>
              </a:rPr>
              <a:t>MainReactor</a:t>
            </a:r>
            <a:r>
              <a:rPr lang="zh-CN" altLang="en-US" dirty="0">
                <a:sym typeface="Wingdings" panose="05000000000000000000" pitchFamily="2" charset="2"/>
              </a:rPr>
              <a:t>负责监听</a:t>
            </a:r>
            <a:r>
              <a:rPr lang="en-US" altLang="zh-CN" dirty="0">
                <a:sym typeface="Wingdings" panose="05000000000000000000" pitchFamily="2" charset="2"/>
              </a:rPr>
              <a:t>server socket</a:t>
            </a:r>
            <a:r>
              <a:rPr lang="zh-CN" altLang="en-US" dirty="0">
                <a:sym typeface="Wingdings" panose="05000000000000000000" pitchFamily="2" charset="2"/>
              </a:rPr>
              <a:t>，用来处理网络</a:t>
            </a:r>
            <a:r>
              <a:rPr lang="en-US" altLang="zh-CN" dirty="0">
                <a:sym typeface="Wingdings" panose="05000000000000000000" pitchFamily="2" charset="2"/>
              </a:rPr>
              <a:t>IO</a:t>
            </a:r>
            <a:r>
              <a:rPr lang="zh-CN" altLang="en-US" dirty="0">
                <a:sym typeface="Wingdings" panose="05000000000000000000" pitchFamily="2" charset="2"/>
              </a:rPr>
              <a:t>连接建立操作，将建立的</a:t>
            </a:r>
            <a:r>
              <a:rPr lang="en-US" altLang="zh-CN" dirty="0" err="1">
                <a:sym typeface="Wingdings" panose="05000000000000000000" pitchFamily="2" charset="2"/>
              </a:rPr>
              <a:t>socketChannel</a:t>
            </a:r>
            <a:r>
              <a:rPr lang="zh-CN" altLang="en-US" dirty="0">
                <a:sym typeface="Wingdings" panose="05000000000000000000" pitchFamily="2" charset="2"/>
              </a:rPr>
              <a:t>指定注册给</a:t>
            </a:r>
            <a:r>
              <a:rPr lang="en-US" altLang="zh-CN" dirty="0" err="1">
                <a:sym typeface="Wingdings" panose="05000000000000000000" pitchFamily="2" charset="2"/>
              </a:rPr>
              <a:t>SubReactor</a:t>
            </a:r>
            <a:r>
              <a:rPr lang="zh-CN" altLang="en-US" dirty="0">
                <a:sym typeface="Wingdings" panose="05000000000000000000" pitchFamily="2" charset="2"/>
              </a:rPr>
              <a:t>。</a:t>
            </a:r>
          </a:p>
          <a:p>
            <a:r>
              <a:rPr lang="en-US" altLang="zh-CN" dirty="0" err="1">
                <a:sym typeface="Wingdings" panose="05000000000000000000" pitchFamily="2" charset="2"/>
              </a:rPr>
              <a:t>SubReactor</a:t>
            </a:r>
            <a:r>
              <a:rPr lang="zh-CN" altLang="en-US" dirty="0">
                <a:sym typeface="Wingdings" panose="05000000000000000000" pitchFamily="2" charset="2"/>
              </a:rPr>
              <a:t>主要完成和建立起来的</a:t>
            </a:r>
            <a:r>
              <a:rPr lang="en-US" altLang="zh-CN" dirty="0">
                <a:sym typeface="Wingdings" panose="05000000000000000000" pitchFamily="2" charset="2"/>
              </a:rPr>
              <a:t>socket</a:t>
            </a:r>
            <a:r>
              <a:rPr lang="zh-CN" altLang="en-US" dirty="0">
                <a:sym typeface="Wingdings" panose="05000000000000000000" pitchFamily="2" charset="2"/>
              </a:rPr>
              <a:t>的数据交互和事件业务处理操作。</a:t>
            </a:r>
            <a:endParaRPr lang="en-US" altLang="zh-CN" dirty="0">
              <a:sym typeface="Wingdings" panose="05000000000000000000" pitchFamily="2" charset="2"/>
            </a:endParaRPr>
          </a:p>
        </p:txBody>
      </p:sp>
      <p:pic>
        <p:nvPicPr>
          <p:cNvPr id="6" name="图片 5">
            <a:extLst>
              <a:ext uri="{FF2B5EF4-FFF2-40B4-BE49-F238E27FC236}">
                <a16:creationId xmlns:a16="http://schemas.microsoft.com/office/drawing/2014/main" id="{12D6F498-141C-4213-AD51-7BD07B13B518}"/>
              </a:ext>
            </a:extLst>
          </p:cNvPr>
          <p:cNvPicPr>
            <a:picLocks noChangeAspect="1"/>
          </p:cNvPicPr>
          <p:nvPr/>
        </p:nvPicPr>
        <p:blipFill>
          <a:blip r:embed="rId2"/>
          <a:stretch>
            <a:fillRect/>
          </a:stretch>
        </p:blipFill>
        <p:spPr>
          <a:xfrm>
            <a:off x="710880" y="1519309"/>
            <a:ext cx="7286054" cy="3174683"/>
          </a:xfrm>
          <a:prstGeom prst="rect">
            <a:avLst/>
          </a:prstGeom>
          <a:ln>
            <a:solidFill>
              <a:srgbClr val="B60004"/>
            </a:solidFill>
            <a:prstDash val="dash"/>
          </a:ln>
        </p:spPr>
      </p:pic>
    </p:spTree>
    <p:extLst>
      <p:ext uri="{BB962C8B-B14F-4D97-AF65-F5344CB8AC3E}">
        <p14:creationId xmlns:p14="http://schemas.microsoft.com/office/powerpoint/2010/main" val="950973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en-US" altLang="zh-CN" dirty="0" err="1"/>
              <a:t>Netty</a:t>
            </a:r>
            <a:r>
              <a:rPr lang="zh-CN" altLang="en-US" dirty="0"/>
              <a:t>模型</a:t>
            </a:r>
          </a:p>
        </p:txBody>
      </p:sp>
      <p:sp>
        <p:nvSpPr>
          <p:cNvPr id="5" name="文本占位符 1">
            <a:extLst>
              <a:ext uri="{FF2B5EF4-FFF2-40B4-BE49-F238E27FC236}">
                <a16:creationId xmlns:a16="http://schemas.microsoft.com/office/drawing/2014/main" id="{DA3EFD99-4217-40A5-9679-943CF4A18CC3}"/>
              </a:ext>
            </a:extLst>
          </p:cNvPr>
          <p:cNvSpPr>
            <a:spLocks noGrp="1"/>
          </p:cNvSpPr>
          <p:nvPr>
            <p:ph type="body" sz="quarter" idx="11"/>
          </p:nvPr>
        </p:nvSpPr>
        <p:spPr>
          <a:xfrm>
            <a:off x="823943" y="4804436"/>
            <a:ext cx="10749598" cy="1979822"/>
          </a:xfrm>
        </p:spPr>
        <p:txBody>
          <a:bodyPr/>
          <a:lstStyle/>
          <a:p>
            <a:r>
              <a:rPr lang="zh-CN" altLang="en-US" dirty="0">
                <a:sym typeface="Wingdings" panose="05000000000000000000" pitchFamily="2" charset="2"/>
              </a:rPr>
              <a:t>在</a:t>
            </a:r>
            <a:r>
              <a:rPr lang="en-US" altLang="zh-CN" dirty="0" err="1">
                <a:sym typeface="Wingdings" panose="05000000000000000000" pitchFamily="2" charset="2"/>
              </a:rPr>
              <a:t>Netty</a:t>
            </a:r>
            <a:r>
              <a:rPr lang="zh-CN" altLang="en-US" dirty="0">
                <a:sym typeface="Wingdings" panose="05000000000000000000" pitchFamily="2" charset="2"/>
              </a:rPr>
              <a:t>模型中，负责处理新连接事件的是</a:t>
            </a:r>
            <a:r>
              <a:rPr lang="en-US" altLang="zh-CN" dirty="0" err="1">
                <a:sym typeface="Wingdings" panose="05000000000000000000" pitchFamily="2" charset="2"/>
              </a:rPr>
              <a:t>BossGroup</a:t>
            </a:r>
            <a:r>
              <a:rPr lang="zh-CN" altLang="en-US" dirty="0">
                <a:sym typeface="Wingdings" panose="05000000000000000000" pitchFamily="2" charset="2"/>
              </a:rPr>
              <a:t>，负责处理其他事件的是</a:t>
            </a:r>
            <a:r>
              <a:rPr lang="en-US" altLang="zh-CN" dirty="0" err="1">
                <a:sym typeface="Wingdings" panose="05000000000000000000" pitchFamily="2" charset="2"/>
              </a:rPr>
              <a:t>WorkGroup</a:t>
            </a:r>
            <a:r>
              <a:rPr lang="zh-CN" altLang="en-US" dirty="0">
                <a:sym typeface="Wingdings" panose="05000000000000000000" pitchFamily="2" charset="2"/>
              </a:rPr>
              <a:t>。</a:t>
            </a:r>
            <a:r>
              <a:rPr lang="en-US" altLang="zh-CN" dirty="0">
                <a:sym typeface="Wingdings" panose="05000000000000000000" pitchFamily="2" charset="2"/>
              </a:rPr>
              <a:t>Group</a:t>
            </a:r>
            <a:r>
              <a:rPr lang="zh-CN" altLang="en-US" dirty="0">
                <a:sym typeface="Wingdings" panose="05000000000000000000" pitchFamily="2" charset="2"/>
              </a:rPr>
              <a:t>就是线程池的概念。</a:t>
            </a:r>
          </a:p>
          <a:p>
            <a:r>
              <a:rPr lang="en-US" altLang="zh-CN" dirty="0" err="1">
                <a:sym typeface="Wingdings" panose="05000000000000000000" pitchFamily="2" charset="2"/>
              </a:rPr>
              <a:t>NioEventLoop</a:t>
            </a:r>
            <a:r>
              <a:rPr lang="zh-CN" altLang="en-US" dirty="0">
                <a:sym typeface="Wingdings" panose="05000000000000000000" pitchFamily="2" charset="2"/>
              </a:rPr>
              <a:t>表示一个不断循环的执行处理任务的线程，用于监听绑定在其上的读</a:t>
            </a:r>
            <a:r>
              <a:rPr lang="en-US" altLang="zh-CN" dirty="0">
                <a:sym typeface="Wingdings" panose="05000000000000000000" pitchFamily="2" charset="2"/>
              </a:rPr>
              <a:t>/</a:t>
            </a:r>
            <a:r>
              <a:rPr lang="zh-CN" altLang="en-US" dirty="0">
                <a:sym typeface="Wingdings" panose="05000000000000000000" pitchFamily="2" charset="2"/>
              </a:rPr>
              <a:t>写事件。</a:t>
            </a:r>
          </a:p>
          <a:p>
            <a:r>
              <a:rPr lang="zh-CN" altLang="en-US" dirty="0">
                <a:sym typeface="Wingdings" panose="05000000000000000000" pitchFamily="2" charset="2"/>
              </a:rPr>
              <a:t>通过</a:t>
            </a:r>
            <a:r>
              <a:rPr lang="en-US" altLang="zh-CN" dirty="0">
                <a:sym typeface="Wingdings" panose="05000000000000000000" pitchFamily="2" charset="2"/>
              </a:rPr>
              <a:t>Pipeline</a:t>
            </a:r>
            <a:r>
              <a:rPr lang="zh-CN" altLang="en-US" dirty="0">
                <a:sym typeface="Wingdings" panose="05000000000000000000" pitchFamily="2" charset="2"/>
              </a:rPr>
              <a:t>（管道）执行业务逻辑的处理，</a:t>
            </a:r>
            <a:r>
              <a:rPr lang="en-US" altLang="zh-CN" dirty="0">
                <a:sym typeface="Wingdings" panose="05000000000000000000" pitchFamily="2" charset="2"/>
              </a:rPr>
              <a:t>Pipeline</a:t>
            </a:r>
            <a:r>
              <a:rPr lang="zh-CN" altLang="en-US" dirty="0">
                <a:sym typeface="Wingdings" panose="05000000000000000000" pitchFamily="2" charset="2"/>
              </a:rPr>
              <a:t>中会有多个</a:t>
            </a:r>
            <a:r>
              <a:rPr lang="en-US" altLang="zh-CN" dirty="0" err="1">
                <a:sym typeface="Wingdings" panose="05000000000000000000" pitchFamily="2" charset="2"/>
              </a:rPr>
              <a:t>ChannelHandler</a:t>
            </a:r>
            <a:r>
              <a:rPr lang="zh-CN" altLang="en-US" dirty="0">
                <a:sym typeface="Wingdings" panose="05000000000000000000" pitchFamily="2" charset="2"/>
              </a:rPr>
              <a:t>，真正的业务逻辑是在</a:t>
            </a:r>
            <a:r>
              <a:rPr lang="en-US" altLang="zh-CN" dirty="0" err="1">
                <a:sym typeface="Wingdings" panose="05000000000000000000" pitchFamily="2" charset="2"/>
              </a:rPr>
              <a:t>ChannelHandler</a:t>
            </a:r>
            <a:r>
              <a:rPr lang="zh-CN" altLang="en-US" dirty="0">
                <a:sym typeface="Wingdings" panose="05000000000000000000" pitchFamily="2" charset="2"/>
              </a:rPr>
              <a:t>中完成的。</a:t>
            </a:r>
            <a:endParaRPr lang="en-US" altLang="zh-CN" dirty="0">
              <a:sym typeface="Wingdings" panose="05000000000000000000" pitchFamily="2" charset="2"/>
            </a:endParaRPr>
          </a:p>
        </p:txBody>
      </p:sp>
      <p:pic>
        <p:nvPicPr>
          <p:cNvPr id="6" name="图片 5">
            <a:extLst>
              <a:ext uri="{FF2B5EF4-FFF2-40B4-BE49-F238E27FC236}">
                <a16:creationId xmlns:a16="http://schemas.microsoft.com/office/drawing/2014/main" id="{9EF38E7E-7965-44C3-9FD0-01E97DBAD112}"/>
              </a:ext>
            </a:extLst>
          </p:cNvPr>
          <p:cNvPicPr>
            <a:picLocks noChangeAspect="1"/>
          </p:cNvPicPr>
          <p:nvPr/>
        </p:nvPicPr>
        <p:blipFill>
          <a:blip r:embed="rId2"/>
          <a:stretch>
            <a:fillRect/>
          </a:stretch>
        </p:blipFill>
        <p:spPr>
          <a:xfrm>
            <a:off x="823943" y="1519309"/>
            <a:ext cx="8204454" cy="3129534"/>
          </a:xfrm>
          <a:prstGeom prst="rect">
            <a:avLst/>
          </a:prstGeom>
          <a:ln>
            <a:solidFill>
              <a:srgbClr val="B60004"/>
            </a:solidFill>
            <a:prstDash val="dash"/>
          </a:ln>
        </p:spPr>
      </p:pic>
    </p:spTree>
    <p:extLst>
      <p:ext uri="{BB962C8B-B14F-4D97-AF65-F5344CB8AC3E}">
        <p14:creationId xmlns:p14="http://schemas.microsoft.com/office/powerpoint/2010/main" val="1232691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实例：使用</a:t>
            </a:r>
            <a:r>
              <a:rPr lang="en-US" altLang="zh-CN" dirty="0" err="1"/>
              <a:t>Netty</a:t>
            </a:r>
            <a:r>
              <a:rPr lang="zh-CN" altLang="en-US" dirty="0"/>
              <a:t>实现</a:t>
            </a:r>
            <a:r>
              <a:rPr lang="en-US" altLang="zh-CN" dirty="0"/>
              <a:t>socket</a:t>
            </a:r>
            <a:r>
              <a:rPr lang="zh-CN" altLang="en-US" dirty="0"/>
              <a:t>服务</a:t>
            </a:r>
          </a:p>
        </p:txBody>
      </p:sp>
      <p:sp>
        <p:nvSpPr>
          <p:cNvPr id="5" name="文本占位符 1">
            <a:extLst>
              <a:ext uri="{FF2B5EF4-FFF2-40B4-BE49-F238E27FC236}">
                <a16:creationId xmlns:a16="http://schemas.microsoft.com/office/drawing/2014/main" id="{72480019-F996-484F-87AB-DB81D15F231C}"/>
              </a:ext>
            </a:extLst>
          </p:cNvPr>
          <p:cNvSpPr>
            <a:spLocks noGrp="1"/>
          </p:cNvSpPr>
          <p:nvPr>
            <p:ph type="body" sz="quarter" idx="11"/>
          </p:nvPr>
        </p:nvSpPr>
        <p:spPr>
          <a:xfrm>
            <a:off x="731522" y="1519309"/>
            <a:ext cx="10749598" cy="2364322"/>
          </a:xfrm>
        </p:spPr>
        <p:txBody>
          <a:bodyPr/>
          <a:lstStyle/>
          <a:p>
            <a:r>
              <a:rPr lang="zh-CN" altLang="en-US" dirty="0">
                <a:sym typeface="Wingdings" panose="05000000000000000000" pitchFamily="2" charset="2"/>
              </a:rPr>
              <a:t>使用</a:t>
            </a:r>
            <a:r>
              <a:rPr lang="en-US" altLang="zh-CN" dirty="0" err="1">
                <a:sym typeface="Wingdings" panose="05000000000000000000" pitchFamily="2" charset="2"/>
              </a:rPr>
              <a:t>Netty</a:t>
            </a:r>
            <a:r>
              <a:rPr lang="zh-CN" altLang="en-US" dirty="0">
                <a:sym typeface="Wingdings" panose="05000000000000000000" pitchFamily="2" charset="2"/>
              </a:rPr>
              <a:t>既可以编写服务端，也可以编写客户端，但是我们学习的重点是服务端的实现。</a:t>
            </a:r>
            <a:endParaRPr lang="en-US" altLang="zh-CN" dirty="0">
              <a:sym typeface="Wingdings" panose="05000000000000000000" pitchFamily="2" charset="2"/>
            </a:endParaRPr>
          </a:p>
          <a:p>
            <a:r>
              <a:rPr lang="zh-CN" altLang="en-US" dirty="0">
                <a:sym typeface="Wingdings" panose="05000000000000000000" pitchFamily="2" charset="2"/>
              </a:rPr>
              <a:t>下面我们将使用</a:t>
            </a:r>
            <a:r>
              <a:rPr lang="en-US" altLang="zh-CN" dirty="0" err="1">
                <a:sym typeface="Wingdings" panose="05000000000000000000" pitchFamily="2" charset="2"/>
              </a:rPr>
              <a:t>Netty</a:t>
            </a:r>
            <a:r>
              <a:rPr lang="zh-CN" altLang="en-US" dirty="0">
                <a:sym typeface="Wingdings" panose="05000000000000000000" pitchFamily="2" charset="2"/>
              </a:rPr>
              <a:t>实现简单的</a:t>
            </a:r>
            <a:r>
              <a:rPr lang="en-US" altLang="zh-CN" dirty="0">
                <a:sym typeface="Wingdings" panose="05000000000000000000" pitchFamily="2" charset="2"/>
              </a:rPr>
              <a:t>socket</a:t>
            </a:r>
            <a:r>
              <a:rPr lang="zh-CN" altLang="en-US" dirty="0">
                <a:sym typeface="Wingdings" panose="05000000000000000000" pitchFamily="2" charset="2"/>
              </a:rPr>
              <a:t>服务端，具体实现功能如下：</a:t>
            </a:r>
            <a:endParaRPr lang="en-US" altLang="zh-CN" dirty="0">
              <a:sym typeface="Wingdings" panose="05000000000000000000" pitchFamily="2" charset="2"/>
            </a:endParaRPr>
          </a:p>
          <a:p>
            <a:pPr lvl="1"/>
            <a:r>
              <a:rPr lang="zh-CN" altLang="en-US" dirty="0">
                <a:sym typeface="Wingdings" panose="05000000000000000000" pitchFamily="2" charset="2"/>
              </a:rPr>
              <a:t>服务端启动后，监听</a:t>
            </a:r>
            <a:r>
              <a:rPr lang="en-US" altLang="zh-CN" dirty="0">
                <a:sym typeface="Wingdings" panose="05000000000000000000" pitchFamily="2" charset="2"/>
              </a:rPr>
              <a:t>6666</a:t>
            </a:r>
            <a:r>
              <a:rPr lang="zh-CN" altLang="en-US" dirty="0">
                <a:sym typeface="Wingdings" panose="05000000000000000000" pitchFamily="2" charset="2"/>
              </a:rPr>
              <a:t>端口</a:t>
            </a:r>
            <a:endParaRPr lang="en-US" altLang="zh-CN" dirty="0">
              <a:sym typeface="Wingdings" panose="05000000000000000000" pitchFamily="2" charset="2"/>
            </a:endParaRPr>
          </a:p>
          <a:p>
            <a:pPr lvl="1"/>
            <a:r>
              <a:rPr lang="zh-CN" altLang="en-US" dirty="0">
                <a:sym typeface="Wingdings" panose="05000000000000000000" pitchFamily="2" charset="2"/>
              </a:rPr>
              <a:t>服务端接收到请求后，在控制台将接收到的数据打印出来</a:t>
            </a:r>
            <a:endParaRPr lang="en-US" altLang="zh-CN" dirty="0">
              <a:sym typeface="Wingdings" panose="05000000000000000000" pitchFamily="2" charset="2"/>
            </a:endParaRPr>
          </a:p>
          <a:p>
            <a:pPr lvl="1"/>
            <a:r>
              <a:rPr lang="zh-CN" altLang="en-US" dirty="0">
                <a:sym typeface="Wingdings" panose="05000000000000000000" pitchFamily="2" charset="2"/>
              </a:rPr>
              <a:t>最后给客户端响应</a:t>
            </a:r>
            <a:r>
              <a:rPr lang="en-US" altLang="zh-CN" dirty="0">
                <a:sym typeface="Wingdings" panose="05000000000000000000" pitchFamily="2" charset="2"/>
              </a:rPr>
              <a:t>”ok”</a:t>
            </a:r>
          </a:p>
          <a:p>
            <a:r>
              <a:rPr lang="zh-CN" altLang="en-US" dirty="0">
                <a:sym typeface="Wingdings" panose="05000000000000000000" pitchFamily="2" charset="2"/>
              </a:rPr>
              <a:t>最终实现效果如下：</a:t>
            </a:r>
            <a:endParaRPr lang="en-US" altLang="zh-CN" dirty="0">
              <a:sym typeface="Wingdings" panose="05000000000000000000" pitchFamily="2" charset="2"/>
            </a:endParaRPr>
          </a:p>
        </p:txBody>
      </p:sp>
      <p:pic>
        <p:nvPicPr>
          <p:cNvPr id="6" name="图片 5">
            <a:extLst>
              <a:ext uri="{FF2B5EF4-FFF2-40B4-BE49-F238E27FC236}">
                <a16:creationId xmlns:a16="http://schemas.microsoft.com/office/drawing/2014/main" id="{5F187462-20DA-4CCF-80E7-E76B7C39F064}"/>
              </a:ext>
            </a:extLst>
          </p:cNvPr>
          <p:cNvPicPr>
            <a:picLocks noChangeAspect="1"/>
          </p:cNvPicPr>
          <p:nvPr/>
        </p:nvPicPr>
        <p:blipFill>
          <a:blip r:embed="rId2"/>
          <a:stretch>
            <a:fillRect/>
          </a:stretch>
        </p:blipFill>
        <p:spPr>
          <a:xfrm>
            <a:off x="3167437" y="3497048"/>
            <a:ext cx="4679442" cy="3194113"/>
          </a:xfrm>
          <a:prstGeom prst="rect">
            <a:avLst/>
          </a:prstGeom>
        </p:spPr>
      </p:pic>
    </p:spTree>
    <p:extLst>
      <p:ext uri="{BB962C8B-B14F-4D97-AF65-F5344CB8AC3E}">
        <p14:creationId xmlns:p14="http://schemas.microsoft.com/office/powerpoint/2010/main" val="745973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err="1"/>
              <a:t>Netty</a:t>
            </a:r>
            <a:r>
              <a:rPr lang="zh-CN" altLang="en-US" dirty="0"/>
              <a:t>快速入门</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en-US" altLang="zh-CN" dirty="0" err="1"/>
              <a:t>Netty</a:t>
            </a:r>
            <a:r>
              <a:rPr lang="zh-CN" altLang="en-US" dirty="0"/>
              <a:t>编解码器（了解）</a:t>
            </a:r>
          </a:p>
        </p:txBody>
      </p:sp>
      <p:sp>
        <p:nvSpPr>
          <p:cNvPr id="5" name="文本占位符 1">
            <a:extLst>
              <a:ext uri="{FF2B5EF4-FFF2-40B4-BE49-F238E27FC236}">
                <a16:creationId xmlns:a16="http://schemas.microsoft.com/office/drawing/2014/main" id="{C56777D2-46D7-407E-BF5C-918012E90872}"/>
              </a:ext>
            </a:extLst>
          </p:cNvPr>
          <p:cNvSpPr>
            <a:spLocks noGrp="1"/>
          </p:cNvSpPr>
          <p:nvPr>
            <p:ph type="body" sz="quarter" idx="11"/>
          </p:nvPr>
        </p:nvSpPr>
        <p:spPr>
          <a:xfrm>
            <a:off x="710881" y="1590101"/>
            <a:ext cx="10749598" cy="5010724"/>
          </a:xfrm>
        </p:spPr>
        <p:txBody>
          <a:bodyPr/>
          <a:lstStyle/>
          <a:p>
            <a:r>
              <a:rPr lang="zh-CN" altLang="en-US" dirty="0">
                <a:sym typeface="Wingdings" panose="05000000000000000000" pitchFamily="2" charset="2"/>
              </a:rPr>
              <a:t>在网络中传输数据时，无论以什么的格式发送（</a:t>
            </a:r>
            <a:r>
              <a:rPr lang="en-US" altLang="zh-CN" dirty="0">
                <a:sym typeface="Wingdings" panose="05000000000000000000" pitchFamily="2" charset="2"/>
              </a:rPr>
              <a:t>int</a:t>
            </a:r>
            <a:r>
              <a:rPr lang="zh-CN" altLang="en-US" dirty="0">
                <a:sym typeface="Wingdings" panose="05000000000000000000" pitchFamily="2" charset="2"/>
              </a:rPr>
              <a:t>、</a:t>
            </a:r>
            <a:r>
              <a:rPr lang="en-US" altLang="zh-CN" dirty="0">
                <a:sym typeface="Wingdings" panose="05000000000000000000" pitchFamily="2" charset="2"/>
              </a:rPr>
              <a:t>String</a:t>
            </a:r>
            <a:r>
              <a:rPr lang="zh-CN" altLang="en-US" dirty="0">
                <a:sym typeface="Wingdings" panose="05000000000000000000" pitchFamily="2" charset="2"/>
              </a:rPr>
              <a:t>、</a:t>
            </a:r>
            <a:r>
              <a:rPr lang="en-US" altLang="zh-CN" dirty="0">
                <a:sym typeface="Wingdings" panose="05000000000000000000" pitchFamily="2" charset="2"/>
              </a:rPr>
              <a:t>Long</a:t>
            </a:r>
            <a:r>
              <a:rPr lang="zh-CN" altLang="en-US" dirty="0">
                <a:sym typeface="Wingdings" panose="05000000000000000000" pitchFamily="2" charset="2"/>
              </a:rPr>
              <a:t>等）都会以字节流的方式进行传递。</a:t>
            </a:r>
            <a:endParaRPr lang="en-US" altLang="zh-CN" dirty="0">
              <a:sym typeface="Wingdings" panose="05000000000000000000" pitchFamily="2" charset="2"/>
            </a:endParaRPr>
          </a:p>
          <a:p>
            <a:r>
              <a:rPr lang="zh-CN" altLang="en-US" dirty="0">
                <a:sym typeface="Wingdings" panose="05000000000000000000" pitchFamily="2" charset="2"/>
              </a:rPr>
              <a:t>客户端将原来的格式数据转化为字节，称之为编码（</a:t>
            </a:r>
            <a:r>
              <a:rPr lang="en-US" altLang="zh-CN" dirty="0">
                <a:sym typeface="Wingdings" panose="05000000000000000000" pitchFamily="2" charset="2"/>
              </a:rPr>
              <a:t>encode</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服务端将字节形式转化为原来的格式，称之为解码（</a:t>
            </a:r>
            <a:r>
              <a:rPr lang="en-US" altLang="zh-CN" dirty="0">
                <a:sym typeface="Wingdings" panose="05000000000000000000" pitchFamily="2" charset="2"/>
              </a:rPr>
              <a:t>decode</a:t>
            </a:r>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编解码统称为</a:t>
            </a:r>
            <a:r>
              <a:rPr lang="en-US" altLang="zh-CN" dirty="0">
                <a:sym typeface="Wingdings" panose="05000000000000000000" pitchFamily="2" charset="2"/>
              </a:rPr>
              <a:t>codec </a:t>
            </a:r>
            <a:r>
              <a:rPr lang="zh-CN" altLang="en-US" dirty="0">
                <a:sym typeface="Wingdings" panose="05000000000000000000" pitchFamily="2" charset="2"/>
              </a:rPr>
              <a:t>，编码器负责出站数据操作，解码器负责入站数据操作。</a:t>
            </a:r>
            <a:endParaRPr lang="en-US" altLang="zh-CN" dirty="0">
              <a:sym typeface="Wingdings" panose="05000000000000000000" pitchFamily="2" charset="2"/>
            </a:endParaRPr>
          </a:p>
          <a:p>
            <a:r>
              <a:rPr lang="en-US" altLang="zh-CN" dirty="0" err="1">
                <a:sym typeface="Wingdings" panose="05000000000000000000" pitchFamily="2" charset="2"/>
              </a:rPr>
              <a:t>Netty</a:t>
            </a:r>
            <a:r>
              <a:rPr lang="zh-CN" altLang="en-US" dirty="0">
                <a:sym typeface="Wingdings" panose="05000000000000000000" pitchFamily="2" charset="2"/>
              </a:rPr>
              <a:t>提供的常用解码器有：</a:t>
            </a:r>
            <a:endParaRPr lang="en-US" altLang="zh-CN" dirty="0">
              <a:sym typeface="Wingdings" panose="05000000000000000000" pitchFamily="2" charset="2"/>
            </a:endParaRPr>
          </a:p>
          <a:p>
            <a:pPr lvl="1"/>
            <a:r>
              <a:rPr lang="en-US" altLang="zh-CN" dirty="0" err="1">
                <a:sym typeface="Wingdings" panose="05000000000000000000" pitchFamily="2" charset="2"/>
              </a:rPr>
              <a:t>RedisDecoder</a:t>
            </a:r>
            <a:r>
              <a:rPr lang="en-US" altLang="zh-CN" dirty="0">
                <a:sym typeface="Wingdings" panose="05000000000000000000" pitchFamily="2" charset="2"/>
              </a:rPr>
              <a:t>  </a:t>
            </a:r>
            <a:r>
              <a:rPr lang="zh-CN" altLang="en-US" dirty="0">
                <a:sym typeface="Wingdings" panose="05000000000000000000" pitchFamily="2" charset="2"/>
              </a:rPr>
              <a:t>基于</a:t>
            </a:r>
            <a:r>
              <a:rPr lang="en-US" altLang="zh-CN" dirty="0">
                <a:sym typeface="Wingdings" panose="05000000000000000000" pitchFamily="2" charset="2"/>
              </a:rPr>
              <a:t>Redis</a:t>
            </a:r>
            <a:r>
              <a:rPr lang="zh-CN" altLang="en-US" dirty="0">
                <a:sym typeface="Wingdings" panose="05000000000000000000" pitchFamily="2" charset="2"/>
              </a:rPr>
              <a:t>协议的解码器</a:t>
            </a:r>
            <a:endParaRPr lang="en-US" altLang="zh-CN" dirty="0">
              <a:sym typeface="Wingdings" panose="05000000000000000000" pitchFamily="2" charset="2"/>
            </a:endParaRPr>
          </a:p>
          <a:p>
            <a:pPr lvl="1"/>
            <a:r>
              <a:rPr lang="en-US" altLang="zh-CN" dirty="0" err="1">
                <a:sym typeface="Wingdings" panose="05000000000000000000" pitchFamily="2" charset="2"/>
              </a:rPr>
              <a:t>HttpObjectDecoder</a:t>
            </a:r>
            <a:r>
              <a:rPr lang="en-US" altLang="zh-CN" dirty="0">
                <a:sym typeface="Wingdings" panose="05000000000000000000" pitchFamily="2" charset="2"/>
              </a:rPr>
              <a:t>  </a:t>
            </a:r>
            <a:r>
              <a:rPr lang="zh-CN" altLang="en-US" dirty="0">
                <a:sym typeface="Wingdings" panose="05000000000000000000" pitchFamily="2" charset="2"/>
              </a:rPr>
              <a:t>基于</a:t>
            </a:r>
            <a:r>
              <a:rPr lang="en-US" altLang="zh-CN" dirty="0">
                <a:sym typeface="Wingdings" panose="05000000000000000000" pitchFamily="2" charset="2"/>
              </a:rPr>
              <a:t>http</a:t>
            </a:r>
            <a:r>
              <a:rPr lang="zh-CN" altLang="en-US" dirty="0">
                <a:sym typeface="Wingdings" panose="05000000000000000000" pitchFamily="2" charset="2"/>
              </a:rPr>
              <a:t>协议的解码器</a:t>
            </a:r>
            <a:endParaRPr lang="en-US" altLang="zh-CN" dirty="0">
              <a:sym typeface="Wingdings" panose="05000000000000000000" pitchFamily="2" charset="2"/>
            </a:endParaRPr>
          </a:p>
          <a:p>
            <a:pPr lvl="1"/>
            <a:r>
              <a:rPr lang="en-US" altLang="zh-CN" dirty="0" err="1">
                <a:sym typeface="Wingdings" panose="05000000000000000000" pitchFamily="2" charset="2"/>
              </a:rPr>
              <a:t>XmlDecoder</a:t>
            </a:r>
            <a:r>
              <a:rPr lang="en-US" altLang="zh-CN" dirty="0">
                <a:sym typeface="Wingdings" panose="05000000000000000000" pitchFamily="2" charset="2"/>
              </a:rPr>
              <a:t>  </a:t>
            </a:r>
            <a:r>
              <a:rPr lang="zh-CN" altLang="en-US" dirty="0">
                <a:sym typeface="Wingdings" panose="05000000000000000000" pitchFamily="2" charset="2"/>
              </a:rPr>
              <a:t>基于</a:t>
            </a:r>
            <a:r>
              <a:rPr lang="en-US" altLang="zh-CN" dirty="0">
                <a:sym typeface="Wingdings" panose="05000000000000000000" pitchFamily="2" charset="2"/>
              </a:rPr>
              <a:t>XML</a:t>
            </a:r>
            <a:r>
              <a:rPr lang="zh-CN" altLang="en-US" dirty="0">
                <a:sym typeface="Wingdings" panose="05000000000000000000" pitchFamily="2" charset="2"/>
              </a:rPr>
              <a:t>格式的解码器</a:t>
            </a:r>
            <a:endParaRPr lang="en-US" altLang="zh-CN" dirty="0">
              <a:sym typeface="Wingdings" panose="05000000000000000000" pitchFamily="2" charset="2"/>
            </a:endParaRPr>
          </a:p>
          <a:p>
            <a:r>
              <a:rPr lang="en-US" altLang="zh-CN" dirty="0" err="1">
                <a:sym typeface="Wingdings" panose="05000000000000000000" pitchFamily="2" charset="2"/>
              </a:rPr>
              <a:t>Netty</a:t>
            </a:r>
            <a:r>
              <a:rPr lang="zh-CN" altLang="en-US" dirty="0">
                <a:sym typeface="Wingdings" panose="05000000000000000000" pitchFamily="2" charset="2"/>
              </a:rPr>
              <a:t>提供的常用编码器有：</a:t>
            </a:r>
            <a:endParaRPr lang="en-US" altLang="zh-CN" dirty="0">
              <a:sym typeface="Wingdings" panose="05000000000000000000" pitchFamily="2" charset="2"/>
            </a:endParaRPr>
          </a:p>
          <a:p>
            <a:pPr lvl="1"/>
            <a:r>
              <a:rPr lang="en-US" altLang="zh-CN" dirty="0" err="1">
                <a:sym typeface="Wingdings" panose="05000000000000000000" pitchFamily="2" charset="2"/>
              </a:rPr>
              <a:t>ObjectEncoder</a:t>
            </a:r>
            <a:r>
              <a:rPr lang="en-US" altLang="zh-CN" dirty="0">
                <a:sym typeface="Wingdings" panose="05000000000000000000" pitchFamily="2" charset="2"/>
              </a:rPr>
              <a:t>  </a:t>
            </a:r>
            <a:r>
              <a:rPr lang="zh-CN" altLang="en-US" dirty="0">
                <a:sym typeface="Wingdings" panose="05000000000000000000" pitchFamily="2" charset="2"/>
              </a:rPr>
              <a:t>将对象（需要实现</a:t>
            </a:r>
            <a:r>
              <a:rPr lang="en-US" altLang="zh-CN" dirty="0">
                <a:sym typeface="Wingdings" panose="05000000000000000000" pitchFamily="2" charset="2"/>
              </a:rPr>
              <a:t>Serializable</a:t>
            </a:r>
            <a:r>
              <a:rPr lang="zh-CN" altLang="en-US" dirty="0">
                <a:sym typeface="Wingdings" panose="05000000000000000000" pitchFamily="2" charset="2"/>
              </a:rPr>
              <a:t>接口）编码为字节流</a:t>
            </a:r>
            <a:endParaRPr lang="en-US" altLang="zh-CN" dirty="0">
              <a:sym typeface="Wingdings" panose="05000000000000000000" pitchFamily="2" charset="2"/>
            </a:endParaRPr>
          </a:p>
          <a:p>
            <a:pPr lvl="1"/>
            <a:r>
              <a:rPr lang="en-US" altLang="zh-CN" dirty="0" err="1">
                <a:sym typeface="Wingdings" panose="05000000000000000000" pitchFamily="2" charset="2"/>
              </a:rPr>
              <a:t>StringEncoder</a:t>
            </a:r>
            <a:r>
              <a:rPr lang="en-US" altLang="zh-CN" dirty="0">
                <a:sym typeface="Wingdings" panose="05000000000000000000" pitchFamily="2" charset="2"/>
              </a:rPr>
              <a:t> </a:t>
            </a:r>
            <a:r>
              <a:rPr lang="zh-CN" altLang="en-US" dirty="0">
                <a:sym typeface="Wingdings" panose="05000000000000000000" pitchFamily="2" charset="2"/>
              </a:rPr>
              <a:t>将字符串进行编码操作</a:t>
            </a:r>
            <a:endParaRPr lang="en-US" altLang="zh-CN" dirty="0">
              <a:sym typeface="Wingdings" panose="05000000000000000000" pitchFamily="2" charset="2"/>
            </a:endParaRPr>
          </a:p>
          <a:p>
            <a:pPr lvl="1"/>
            <a:r>
              <a:rPr lang="en-US" altLang="zh-CN" dirty="0" err="1">
                <a:sym typeface="Wingdings" panose="05000000000000000000" pitchFamily="2" charset="2"/>
              </a:rPr>
              <a:t>RedisEncoder</a:t>
            </a:r>
            <a:r>
              <a:rPr lang="en-US" altLang="zh-CN" dirty="0">
                <a:sym typeface="Wingdings" panose="05000000000000000000" pitchFamily="2" charset="2"/>
              </a:rPr>
              <a:t> </a:t>
            </a:r>
            <a:r>
              <a:rPr lang="zh-CN" altLang="en-US" dirty="0">
                <a:sym typeface="Wingdings" panose="05000000000000000000" pitchFamily="2" charset="2"/>
              </a:rPr>
              <a:t>将</a:t>
            </a:r>
            <a:r>
              <a:rPr lang="en-US" altLang="zh-CN" dirty="0">
                <a:sym typeface="Wingdings" panose="05000000000000000000" pitchFamily="2" charset="2"/>
              </a:rPr>
              <a:t>Redis</a:t>
            </a:r>
            <a:r>
              <a:rPr lang="zh-CN" altLang="en-US" dirty="0">
                <a:sym typeface="Wingdings" panose="05000000000000000000" pitchFamily="2" charset="2"/>
              </a:rPr>
              <a:t>协议的对象进行编码</a:t>
            </a:r>
            <a:endParaRPr lang="en-US" altLang="zh-CN" dirty="0">
              <a:sym typeface="Wingdings" panose="05000000000000000000" pitchFamily="2" charset="2"/>
            </a:endParaRPr>
          </a:p>
          <a:p>
            <a:endParaRPr lang="en-US" altLang="zh-CN" dirty="0">
              <a:sym typeface="Wingdings" panose="05000000000000000000" pitchFamily="2" charset="2"/>
            </a:endParaRPr>
          </a:p>
        </p:txBody>
      </p:sp>
    </p:spTree>
    <p:extLst>
      <p:ext uri="{BB962C8B-B14F-4D97-AF65-F5344CB8AC3E}">
        <p14:creationId xmlns:p14="http://schemas.microsoft.com/office/powerpoint/2010/main" val="2631346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 calcmode="lin" valueType="num">
                                      <p:cBhvr additive="base">
                                        <p:cTn id="5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 calcmode="lin" valueType="num">
                                      <p:cBhvr additive="base">
                                        <p:cTn id="5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 calcmode="lin" valueType="num">
                                      <p:cBhvr additive="base">
                                        <p:cTn id="6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FAD210B-8694-43A4-891A-E8DB3482E724}"/>
              </a:ext>
            </a:extLst>
          </p:cNvPr>
          <p:cNvSpPr>
            <a:spLocks noGrp="1"/>
          </p:cNvSpPr>
          <p:nvPr>
            <p:ph type="body" sz="quarter" idx="10"/>
          </p:nvPr>
        </p:nvSpPr>
        <p:spPr>
          <a:xfrm>
            <a:off x="5103847" y="1173480"/>
            <a:ext cx="5760538" cy="4511040"/>
          </a:xfrm>
        </p:spPr>
        <p:txBody>
          <a:bodyPr/>
          <a:lstStyle/>
          <a:p>
            <a:r>
              <a:rPr lang="en-US" altLang="zh-CN" dirty="0" err="1"/>
              <a:t>Netty</a:t>
            </a:r>
            <a:r>
              <a:rPr lang="zh-CN" altLang="en-US" dirty="0"/>
              <a:t>简介</a:t>
            </a:r>
            <a:endParaRPr lang="en-US" altLang="zh-CN" dirty="0"/>
          </a:p>
          <a:p>
            <a:r>
              <a:rPr lang="en-US" altLang="zh-CN" dirty="0" err="1"/>
              <a:t>Netty</a:t>
            </a:r>
            <a:r>
              <a:rPr lang="zh-CN" altLang="en-US" dirty="0"/>
              <a:t>核心架构</a:t>
            </a:r>
          </a:p>
          <a:p>
            <a:r>
              <a:rPr lang="en-US" altLang="zh-CN" dirty="0"/>
              <a:t>Reactor</a:t>
            </a:r>
            <a:r>
              <a:rPr lang="zh-CN" altLang="en-US" dirty="0"/>
              <a:t>线程模型</a:t>
            </a:r>
          </a:p>
          <a:p>
            <a:r>
              <a:rPr lang="zh-CN" altLang="en-US" dirty="0"/>
              <a:t>简单</a:t>
            </a:r>
            <a:r>
              <a:rPr lang="en-US" altLang="zh-CN" dirty="0"/>
              <a:t>Socket</a:t>
            </a:r>
            <a:r>
              <a:rPr lang="zh-CN" altLang="en-US" dirty="0"/>
              <a:t>服务端案例</a:t>
            </a:r>
            <a:endParaRPr lang="en-US" altLang="zh-CN" dirty="0"/>
          </a:p>
          <a:p>
            <a:r>
              <a:rPr lang="en-US" altLang="zh-CN" dirty="0" err="1"/>
              <a:t>Netty</a:t>
            </a:r>
            <a:r>
              <a:rPr lang="zh-CN" altLang="en-US" dirty="0"/>
              <a:t>编解码器</a:t>
            </a:r>
            <a:endParaRPr lang="en-US" altLang="zh-CN" dirty="0"/>
          </a:p>
          <a:p>
            <a:endParaRPr lang="zh-CN" altLang="en-US" dirty="0"/>
          </a:p>
        </p:txBody>
      </p:sp>
    </p:spTree>
    <p:extLst>
      <p:ext uri="{BB962C8B-B14F-4D97-AF65-F5344CB8AC3E}">
        <p14:creationId xmlns:p14="http://schemas.microsoft.com/office/powerpoint/2010/main" val="3446239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39173" y="2677478"/>
            <a:ext cx="3484041" cy="548322"/>
          </a:xfrm>
        </p:spPr>
        <p:txBody>
          <a:bodyPr>
            <a:normAutofit fontScale="90000"/>
          </a:bodyPr>
          <a:lstStyle/>
          <a:p>
            <a:r>
              <a:rPr lang="zh-CN" altLang="en-US" dirty="0"/>
              <a:t>部署</a:t>
            </a:r>
            <a:r>
              <a:rPr lang="en-US" altLang="zh-CN" dirty="0" err="1"/>
              <a:t>kafka</a:t>
            </a:r>
            <a:r>
              <a:rPr lang="zh-CN" altLang="en-US" dirty="0"/>
              <a:t>集群</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354515983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a:t>Kafka</a:t>
            </a:r>
            <a:r>
              <a:rPr lang="zh-CN" altLang="en-US" dirty="0"/>
              <a:t>的集群部署</a:t>
            </a:r>
          </a:p>
        </p:txBody>
      </p:sp>
      <p:sp>
        <p:nvSpPr>
          <p:cNvPr id="7" name="文本占位符 1">
            <a:extLst>
              <a:ext uri="{FF2B5EF4-FFF2-40B4-BE49-F238E27FC236}">
                <a16:creationId xmlns:a16="http://schemas.microsoft.com/office/drawing/2014/main" id="{4B3AF75D-F37E-4066-9481-BF546DC7F04C}"/>
              </a:ext>
            </a:extLst>
          </p:cNvPr>
          <p:cNvSpPr txBox="1">
            <a:spLocks/>
          </p:cNvSpPr>
          <p:nvPr/>
        </p:nvSpPr>
        <p:spPr>
          <a:xfrm>
            <a:off x="710880" y="1028461"/>
            <a:ext cx="11157269" cy="99045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dirty="0"/>
              <a:t>参考资料中的</a:t>
            </a:r>
            <a:r>
              <a:rPr lang="en-US" altLang="zh-CN" dirty="0"/>
              <a:t>《</a:t>
            </a:r>
            <a:r>
              <a:rPr lang="zh-CN" altLang="en-US" dirty="0"/>
              <a:t>部署</a:t>
            </a:r>
            <a:r>
              <a:rPr lang="en-US" altLang="zh-CN" dirty="0" err="1"/>
              <a:t>kafka</a:t>
            </a:r>
            <a:r>
              <a:rPr lang="zh-CN" altLang="en-US" dirty="0"/>
              <a:t>集群</a:t>
            </a:r>
            <a:r>
              <a:rPr lang="en-US" altLang="zh-CN" dirty="0"/>
              <a:t>.md》</a:t>
            </a:r>
            <a:r>
              <a:rPr lang="zh-CN" altLang="en-US" dirty="0"/>
              <a:t>文档，进行部署。</a:t>
            </a:r>
          </a:p>
          <a:p>
            <a:r>
              <a:rPr lang="zh-CN" altLang="en-US" dirty="0"/>
              <a:t>通过</a:t>
            </a:r>
            <a:r>
              <a:rPr lang="en-US" altLang="zh-CN" dirty="0" err="1"/>
              <a:t>kafka</a:t>
            </a:r>
            <a:r>
              <a:rPr lang="zh-CN" altLang="en-US" dirty="0"/>
              <a:t> </a:t>
            </a:r>
            <a:r>
              <a:rPr lang="en-US" altLang="zh-CN" dirty="0"/>
              <a:t>manager</a:t>
            </a:r>
            <a:r>
              <a:rPr lang="zh-CN" altLang="en-US" dirty="0"/>
              <a:t>进行管理、查看集群信息。</a:t>
            </a:r>
          </a:p>
        </p:txBody>
      </p:sp>
      <p:pic>
        <p:nvPicPr>
          <p:cNvPr id="10" name="图片 9">
            <a:extLst>
              <a:ext uri="{FF2B5EF4-FFF2-40B4-BE49-F238E27FC236}">
                <a16:creationId xmlns:a16="http://schemas.microsoft.com/office/drawing/2014/main" id="{CD8B35E1-0525-4A1A-A314-FCD057E2263A}"/>
              </a:ext>
            </a:extLst>
          </p:cNvPr>
          <p:cNvPicPr>
            <a:picLocks noChangeAspect="1"/>
          </p:cNvPicPr>
          <p:nvPr/>
        </p:nvPicPr>
        <p:blipFill>
          <a:blip r:embed="rId2"/>
          <a:stretch>
            <a:fillRect/>
          </a:stretch>
        </p:blipFill>
        <p:spPr>
          <a:xfrm>
            <a:off x="816077" y="2083700"/>
            <a:ext cx="9629775" cy="3609975"/>
          </a:xfrm>
          <a:prstGeom prst="rect">
            <a:avLst/>
          </a:prstGeom>
          <a:ln>
            <a:solidFill>
              <a:srgbClr val="B60004"/>
            </a:solidFill>
            <a:prstDash val="dash"/>
          </a:ln>
        </p:spPr>
      </p:pic>
    </p:spTree>
    <p:extLst>
      <p:ext uri="{BB962C8B-B14F-4D97-AF65-F5344CB8AC3E}">
        <p14:creationId xmlns:p14="http://schemas.microsoft.com/office/powerpoint/2010/main" val="3194861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39173" y="2677478"/>
            <a:ext cx="6725920" cy="548322"/>
          </a:xfrm>
        </p:spPr>
        <p:txBody>
          <a:bodyPr>
            <a:normAutofit fontScale="90000"/>
          </a:bodyPr>
          <a:lstStyle/>
          <a:p>
            <a:r>
              <a:rPr lang="zh-CN" altLang="en-US" dirty="0"/>
              <a:t>实现地图数据的收集方案</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97568055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实现地图数据的收集方案</a:t>
            </a:r>
            <a:endParaRPr lang="en-US" altLang="zh-CN" dirty="0"/>
          </a:p>
        </p:txBody>
      </p:sp>
      <p:sp>
        <p:nvSpPr>
          <p:cNvPr id="13" name="文本占位符 1">
            <a:extLst>
              <a:ext uri="{FF2B5EF4-FFF2-40B4-BE49-F238E27FC236}">
                <a16:creationId xmlns:a16="http://schemas.microsoft.com/office/drawing/2014/main" id="{B1BCFC77-3512-498E-BB8B-6DC8B63CE804}"/>
              </a:ext>
            </a:extLst>
          </p:cNvPr>
          <p:cNvSpPr>
            <a:spLocks noGrp="1"/>
          </p:cNvSpPr>
          <p:nvPr>
            <p:ph type="body" sz="quarter" idx="11"/>
          </p:nvPr>
        </p:nvSpPr>
        <p:spPr>
          <a:xfrm>
            <a:off x="721201" y="1031750"/>
            <a:ext cx="10749598" cy="3483605"/>
          </a:xfrm>
        </p:spPr>
        <p:txBody>
          <a:bodyPr/>
          <a:lstStyle/>
          <a:p>
            <a:pPr marL="0" indent="0">
              <a:lnSpc>
                <a:spcPct val="200000"/>
              </a:lnSpc>
              <a:buNone/>
            </a:pPr>
            <a:r>
              <a:rPr lang="zh-CN" altLang="en-US" dirty="0"/>
              <a:t>下面我们将通过</a:t>
            </a:r>
            <a:r>
              <a:rPr lang="en-US" altLang="zh-CN" dirty="0" err="1"/>
              <a:t>Netty</a:t>
            </a:r>
            <a:r>
              <a:rPr lang="zh-CN" altLang="en-US" dirty="0"/>
              <a:t>、</a:t>
            </a:r>
            <a:r>
              <a:rPr lang="en-US" altLang="zh-CN" dirty="0"/>
              <a:t>Kafka</a:t>
            </a:r>
            <a:r>
              <a:rPr lang="zh-CN" altLang="en-US" dirty="0"/>
              <a:t>实现高性能的服务端应用，主要是步骤如下：</a:t>
            </a:r>
            <a:endParaRPr lang="en-US" altLang="zh-CN" dirty="0"/>
          </a:p>
          <a:p>
            <a:pPr>
              <a:lnSpc>
                <a:spcPct val="200000"/>
              </a:lnSpc>
            </a:pPr>
            <a:r>
              <a:rPr lang="zh-CN" altLang="en-US" dirty="0"/>
              <a:t>创建</a:t>
            </a:r>
            <a:r>
              <a:rPr lang="en-US" altLang="zh-CN" dirty="0"/>
              <a:t>my-</a:t>
            </a:r>
            <a:r>
              <a:rPr lang="en-US" altLang="zh-CN" dirty="0" err="1"/>
              <a:t>geoserver</a:t>
            </a:r>
            <a:r>
              <a:rPr lang="zh-CN" altLang="en-US" dirty="0"/>
              <a:t>工程，导入所需的依赖包。</a:t>
            </a:r>
            <a:endParaRPr lang="en-US" altLang="zh-CN" dirty="0"/>
          </a:p>
          <a:p>
            <a:pPr>
              <a:lnSpc>
                <a:spcPct val="200000"/>
              </a:lnSpc>
            </a:pPr>
            <a:r>
              <a:rPr lang="zh-CN" altLang="en-US" dirty="0"/>
              <a:t>编写配置文件</a:t>
            </a:r>
            <a:r>
              <a:rPr lang="en-US" altLang="zh-CN" dirty="0" err="1"/>
              <a:t>my.setting</a:t>
            </a:r>
            <a:r>
              <a:rPr lang="zh-CN" altLang="en-US" dirty="0"/>
              <a:t>，通过</a:t>
            </a:r>
            <a:r>
              <a:rPr lang="en-US" altLang="zh-CN" dirty="0" err="1"/>
              <a:t>hutool</a:t>
            </a:r>
            <a:r>
              <a:rPr lang="zh-CN" altLang="en-US" dirty="0"/>
              <a:t>工具包中的</a:t>
            </a:r>
            <a:r>
              <a:rPr lang="en-US" altLang="zh-CN" dirty="0"/>
              <a:t>Setting</a:t>
            </a:r>
            <a:r>
              <a:rPr lang="zh-CN" altLang="en-US" dirty="0"/>
              <a:t>类型读取配置文件信息。</a:t>
            </a:r>
            <a:endParaRPr lang="en-US" altLang="zh-CN" dirty="0"/>
          </a:p>
          <a:p>
            <a:pPr>
              <a:lnSpc>
                <a:spcPct val="200000"/>
              </a:lnSpc>
            </a:pPr>
            <a:r>
              <a:rPr lang="zh-CN" altLang="en-US" dirty="0"/>
              <a:t>编写</a:t>
            </a:r>
            <a:r>
              <a:rPr lang="en-US" altLang="zh-CN" dirty="0" err="1"/>
              <a:t>MyGeoHttpServer</a:t>
            </a:r>
            <a:r>
              <a:rPr lang="zh-CN" altLang="en-US" dirty="0"/>
              <a:t>类，负责启动</a:t>
            </a:r>
            <a:r>
              <a:rPr lang="en-US" altLang="zh-CN" dirty="0" err="1"/>
              <a:t>Netty</a:t>
            </a:r>
            <a:r>
              <a:rPr lang="zh-CN" altLang="en-US" dirty="0"/>
              <a:t>服务，添加</a:t>
            </a:r>
            <a:r>
              <a:rPr lang="en-US" altLang="zh-CN" dirty="0"/>
              <a:t>http</a:t>
            </a:r>
            <a:r>
              <a:rPr lang="zh-CN" altLang="en-US" dirty="0"/>
              <a:t>相关的编解码器。</a:t>
            </a:r>
            <a:endParaRPr lang="en-US" altLang="zh-CN" dirty="0"/>
          </a:p>
          <a:p>
            <a:pPr>
              <a:lnSpc>
                <a:spcPct val="200000"/>
              </a:lnSpc>
            </a:pPr>
            <a:r>
              <a:rPr lang="zh-CN" altLang="en-US" dirty="0"/>
              <a:t>编写</a:t>
            </a:r>
            <a:r>
              <a:rPr lang="en-US" altLang="zh-CN" dirty="0" err="1"/>
              <a:t>ServerHandler</a:t>
            </a:r>
            <a:r>
              <a:rPr lang="zh-CN" altLang="en-US" dirty="0"/>
              <a:t>类，负责接收用户请求，以及发送</a:t>
            </a:r>
            <a:r>
              <a:rPr lang="en-US" altLang="zh-CN" dirty="0" err="1"/>
              <a:t>kafka</a:t>
            </a:r>
            <a:r>
              <a:rPr lang="zh-CN" altLang="en-US" dirty="0"/>
              <a:t>消息。</a:t>
            </a:r>
            <a:endParaRPr lang="en-US" altLang="zh-CN" dirty="0"/>
          </a:p>
          <a:p>
            <a:pPr>
              <a:lnSpc>
                <a:spcPct val="200000"/>
              </a:lnSpc>
            </a:pPr>
            <a:r>
              <a:rPr lang="zh-CN" altLang="en-US" dirty="0"/>
              <a:t>编写</a:t>
            </a:r>
            <a:r>
              <a:rPr lang="en-US" altLang="zh-CN" dirty="0" err="1"/>
              <a:t>KafkaService</a:t>
            </a:r>
            <a:r>
              <a:rPr lang="zh-CN" altLang="en-US" dirty="0"/>
              <a:t>类，完成发送</a:t>
            </a:r>
            <a:r>
              <a:rPr lang="en-US" altLang="zh-CN" dirty="0" err="1"/>
              <a:t>kafka</a:t>
            </a:r>
            <a:r>
              <a:rPr lang="zh-CN" altLang="en-US" dirty="0"/>
              <a:t>消息的业务逻辑。</a:t>
            </a:r>
            <a:endParaRPr lang="en-US" altLang="zh-CN" dirty="0"/>
          </a:p>
          <a:p>
            <a:pPr>
              <a:lnSpc>
                <a:spcPct val="200000"/>
              </a:lnSpc>
            </a:pPr>
            <a:endParaRPr lang="en-US" altLang="zh-CN" dirty="0"/>
          </a:p>
        </p:txBody>
      </p:sp>
    </p:spTree>
    <p:extLst>
      <p:ext uri="{BB962C8B-B14F-4D97-AF65-F5344CB8AC3E}">
        <p14:creationId xmlns:p14="http://schemas.microsoft.com/office/powerpoint/2010/main" val="2058685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 calcmode="lin" valueType="num">
                                      <p:cBhvr additive="base">
                                        <p:cTn id="25"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xEl>
                                              <p:pRg st="5" end="5"/>
                                            </p:txEl>
                                          </p:spTgt>
                                        </p:tgtEl>
                                        <p:attrNameLst>
                                          <p:attrName>style.visibility</p:attrName>
                                        </p:attrNameLst>
                                      </p:cBhvr>
                                      <p:to>
                                        <p:strVal val="visible"/>
                                      </p:to>
                                    </p:set>
                                    <p:anim calcmode="lin" valueType="num">
                                      <p:cBhvr additive="base">
                                        <p:cTn id="31"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39173" y="2677478"/>
            <a:ext cx="6725920" cy="548322"/>
          </a:xfrm>
        </p:spPr>
        <p:txBody>
          <a:bodyPr>
            <a:normAutofit fontScale="90000"/>
          </a:bodyPr>
          <a:lstStyle/>
          <a:p>
            <a:r>
              <a:rPr lang="en-US" altLang="zh-CN" dirty="0"/>
              <a:t>MongoDB</a:t>
            </a:r>
            <a:r>
              <a:rPr lang="zh-CN" altLang="en-US" dirty="0"/>
              <a:t>分片式集群</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05</a:t>
            </a:r>
            <a:endParaRPr lang="zh-CN" altLang="en-US" dirty="0"/>
          </a:p>
        </p:txBody>
      </p:sp>
    </p:spTree>
    <p:extLst>
      <p:ext uri="{BB962C8B-B14F-4D97-AF65-F5344CB8AC3E}">
        <p14:creationId xmlns:p14="http://schemas.microsoft.com/office/powerpoint/2010/main" val="297987887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39173" y="2677478"/>
            <a:ext cx="6725920" cy="548322"/>
          </a:xfrm>
        </p:spPr>
        <p:txBody>
          <a:bodyPr>
            <a:noAutofit/>
          </a:bodyPr>
          <a:lstStyle/>
          <a:p>
            <a:r>
              <a:rPr lang="zh-CN" altLang="en-US" sz="2800" dirty="0"/>
              <a:t>地图数据收集与存储方案分析</a:t>
            </a:r>
            <a:endParaRPr lang="en-US" altLang="zh-CN" sz="2800"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704169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a:t>MongoDB</a:t>
            </a:r>
            <a:r>
              <a:rPr lang="zh-CN" altLang="en-US" dirty="0"/>
              <a:t>分片集群</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集群介绍</a:t>
            </a:r>
          </a:p>
        </p:txBody>
      </p:sp>
      <p:sp>
        <p:nvSpPr>
          <p:cNvPr id="5" name="文本占位符 1">
            <a:extLst>
              <a:ext uri="{FF2B5EF4-FFF2-40B4-BE49-F238E27FC236}">
                <a16:creationId xmlns:a16="http://schemas.microsoft.com/office/drawing/2014/main" id="{AD172C0A-EB31-4A26-85AE-E0240C6D29F6}"/>
              </a:ext>
            </a:extLst>
          </p:cNvPr>
          <p:cNvSpPr>
            <a:spLocks noGrp="1"/>
          </p:cNvSpPr>
          <p:nvPr>
            <p:ph type="body" sz="quarter" idx="11"/>
          </p:nvPr>
        </p:nvSpPr>
        <p:spPr>
          <a:xfrm>
            <a:off x="710881" y="1590102"/>
            <a:ext cx="10749598" cy="1648398"/>
          </a:xfrm>
        </p:spPr>
        <p:txBody>
          <a:bodyPr/>
          <a:lstStyle/>
          <a:p>
            <a:r>
              <a:rPr lang="zh-CN" altLang="en-US" dirty="0"/>
              <a:t>分片（</a:t>
            </a:r>
            <a:r>
              <a:rPr lang="en-US" altLang="zh-CN" dirty="0" err="1"/>
              <a:t>sharding</a:t>
            </a:r>
            <a:r>
              <a:rPr lang="zh-CN" altLang="en-US" dirty="0"/>
              <a:t>）是</a:t>
            </a:r>
            <a:r>
              <a:rPr lang="en-US" altLang="zh-CN" dirty="0"/>
              <a:t>MongoDB</a:t>
            </a:r>
            <a:r>
              <a:rPr lang="zh-CN" altLang="en-US" dirty="0"/>
              <a:t>用来将大型集合分割到不同服务器（或者说一个集群）上所采用的方法。</a:t>
            </a:r>
            <a:endParaRPr lang="en-US" altLang="zh-CN" dirty="0"/>
          </a:p>
          <a:p>
            <a:r>
              <a:rPr lang="zh-CN" altLang="en-US" dirty="0"/>
              <a:t>使用分片减少了每个分片需要处理的请求数，通过水平扩展，集群可以提高自己的存储容量和吞吐量。</a:t>
            </a:r>
            <a:endParaRPr lang="en-US" altLang="zh-CN" dirty="0"/>
          </a:p>
          <a:p>
            <a:r>
              <a:rPr lang="zh-CN" altLang="en-US" dirty="0"/>
              <a:t>例如，如果数据库</a:t>
            </a:r>
            <a:r>
              <a:rPr lang="en-US" altLang="zh-CN" dirty="0"/>
              <a:t>1tb</a:t>
            </a:r>
            <a:r>
              <a:rPr lang="zh-CN" altLang="en-US" dirty="0"/>
              <a:t>的数据集，并有</a:t>
            </a:r>
            <a:r>
              <a:rPr lang="en-US" altLang="zh-CN" dirty="0"/>
              <a:t>4</a:t>
            </a:r>
            <a:r>
              <a:rPr lang="zh-CN" altLang="en-US" dirty="0"/>
              <a:t>个分片，然后每个分片可能仅持有</a:t>
            </a:r>
            <a:r>
              <a:rPr lang="en-US" altLang="zh-CN" dirty="0"/>
              <a:t>256 GB</a:t>
            </a:r>
            <a:r>
              <a:rPr lang="zh-CN" altLang="en-US" dirty="0"/>
              <a:t>的数据。如果有</a:t>
            </a:r>
            <a:r>
              <a:rPr lang="en-US" altLang="zh-CN" dirty="0"/>
              <a:t>40</a:t>
            </a:r>
            <a:r>
              <a:rPr lang="zh-CN" altLang="en-US" dirty="0"/>
              <a:t>个分片，那么每个切分可能只有</a:t>
            </a:r>
            <a:r>
              <a:rPr lang="en-US" altLang="zh-CN" dirty="0"/>
              <a:t>25GB</a:t>
            </a:r>
            <a:r>
              <a:rPr lang="zh-CN" altLang="en-US" dirty="0"/>
              <a:t>的数据。</a:t>
            </a:r>
            <a:endParaRPr lang="en-US" altLang="zh-CN" dirty="0"/>
          </a:p>
        </p:txBody>
      </p:sp>
      <p:pic>
        <p:nvPicPr>
          <p:cNvPr id="6" name="图片 5">
            <a:extLst>
              <a:ext uri="{FF2B5EF4-FFF2-40B4-BE49-F238E27FC236}">
                <a16:creationId xmlns:a16="http://schemas.microsoft.com/office/drawing/2014/main" id="{94CD9D1B-3BCB-4F53-82CF-4A7D1ABFA4D0}"/>
              </a:ext>
            </a:extLst>
          </p:cNvPr>
          <p:cNvPicPr>
            <a:picLocks noChangeAspect="1"/>
          </p:cNvPicPr>
          <p:nvPr/>
        </p:nvPicPr>
        <p:blipFill>
          <a:blip r:embed="rId2"/>
          <a:stretch>
            <a:fillRect/>
          </a:stretch>
        </p:blipFill>
        <p:spPr>
          <a:xfrm>
            <a:off x="1154366" y="3309296"/>
            <a:ext cx="5458206" cy="3320225"/>
          </a:xfrm>
          <a:prstGeom prst="rect">
            <a:avLst/>
          </a:prstGeom>
          <a:ln>
            <a:solidFill>
              <a:srgbClr val="B60004"/>
            </a:solidFill>
            <a:prstDash val="dash"/>
          </a:ln>
        </p:spPr>
      </p:pic>
    </p:spTree>
    <p:extLst>
      <p:ext uri="{BB962C8B-B14F-4D97-AF65-F5344CB8AC3E}">
        <p14:creationId xmlns:p14="http://schemas.microsoft.com/office/powerpoint/2010/main" val="11787187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a:t>MongoDB</a:t>
            </a:r>
            <a:r>
              <a:rPr lang="zh-CN" altLang="en-US" dirty="0"/>
              <a:t>分片集群</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分片集群的优势</a:t>
            </a:r>
          </a:p>
        </p:txBody>
      </p:sp>
      <p:sp>
        <p:nvSpPr>
          <p:cNvPr id="5" name="文本占位符 1">
            <a:extLst>
              <a:ext uri="{FF2B5EF4-FFF2-40B4-BE49-F238E27FC236}">
                <a16:creationId xmlns:a16="http://schemas.microsoft.com/office/drawing/2014/main" id="{39FA9407-AD7F-414B-A147-BB00CB09E52D}"/>
              </a:ext>
            </a:extLst>
          </p:cNvPr>
          <p:cNvSpPr>
            <a:spLocks noGrp="1"/>
          </p:cNvSpPr>
          <p:nvPr>
            <p:ph type="body" sz="quarter" idx="11"/>
          </p:nvPr>
        </p:nvSpPr>
        <p:spPr>
          <a:xfrm>
            <a:off x="710881" y="1590102"/>
            <a:ext cx="10749598" cy="3532504"/>
          </a:xfrm>
        </p:spPr>
        <p:txBody>
          <a:bodyPr/>
          <a:lstStyle/>
          <a:p>
            <a:r>
              <a:rPr lang="en-US" altLang="zh-CN" dirty="0"/>
              <a:t>MongoDB</a:t>
            </a:r>
            <a:r>
              <a:rPr lang="zh-CN" altLang="en-US" dirty="0"/>
              <a:t>自带了一个叫做</a:t>
            </a:r>
            <a:r>
              <a:rPr lang="en-US" altLang="zh-CN" dirty="0"/>
              <a:t>mongos</a:t>
            </a:r>
            <a:r>
              <a:rPr lang="zh-CN" altLang="en-US" dirty="0"/>
              <a:t>的专有路由进程。</a:t>
            </a:r>
            <a:r>
              <a:rPr lang="en-US" altLang="zh-CN" dirty="0"/>
              <a:t>mongos</a:t>
            </a:r>
            <a:r>
              <a:rPr lang="zh-CN" altLang="en-US" dirty="0"/>
              <a:t>就是掌握统一路口的路由器，其会将客户端发来的请求准确无误的路由到集群中的一个或者一组服务器上，同时会把接收到的响应拼装起来发回到客户端。</a:t>
            </a:r>
          </a:p>
          <a:p>
            <a:r>
              <a:rPr lang="zh-CN" altLang="en-US" dirty="0"/>
              <a:t>保证集群总是可读写</a:t>
            </a:r>
          </a:p>
          <a:p>
            <a:pPr lvl="1"/>
            <a:r>
              <a:rPr lang="zh-CN" altLang="en-US" sz="1600" dirty="0">
                <a:solidFill>
                  <a:schemeClr val="tx1">
                    <a:lumMod val="85000"/>
                    <a:lumOff val="15000"/>
                  </a:schemeClr>
                </a:solidFill>
              </a:rPr>
              <a:t>将</a:t>
            </a:r>
            <a:r>
              <a:rPr lang="en-US" altLang="zh-CN" sz="1600" dirty="0">
                <a:solidFill>
                  <a:schemeClr val="tx1">
                    <a:lumMod val="85000"/>
                    <a:lumOff val="15000"/>
                  </a:schemeClr>
                </a:solidFill>
              </a:rPr>
              <a:t>MongoDB</a:t>
            </a:r>
            <a:r>
              <a:rPr lang="zh-CN" altLang="en-US" sz="1600" dirty="0">
                <a:solidFill>
                  <a:schemeClr val="tx1">
                    <a:lumMod val="85000"/>
                    <a:lumOff val="15000"/>
                  </a:schemeClr>
                </a:solidFill>
              </a:rPr>
              <a:t>的分片和复制功能结合使用，在确保数据分片到多台服务器的同时，也确保了每分数据都有相应的备份，这样就可以确保有服务器坏掉时，其他的从库可以立即接替坏掉的部分继续工作。</a:t>
            </a:r>
            <a:endParaRPr lang="en-US" altLang="zh-CN" sz="1600" dirty="0">
              <a:solidFill>
                <a:schemeClr val="tx1">
                  <a:lumMod val="85000"/>
                  <a:lumOff val="15000"/>
                </a:schemeClr>
              </a:solidFill>
            </a:endParaRPr>
          </a:p>
          <a:p>
            <a:r>
              <a:rPr lang="zh-CN" altLang="en-US" dirty="0"/>
              <a:t>集群易于扩展</a:t>
            </a:r>
            <a:endParaRPr lang="en-US" altLang="zh-CN" dirty="0"/>
          </a:p>
          <a:p>
            <a:pPr lvl="1"/>
            <a:r>
              <a:rPr lang="zh-CN" altLang="en-US" sz="1600" dirty="0">
                <a:solidFill>
                  <a:schemeClr val="tx1">
                    <a:lumMod val="85000"/>
                    <a:lumOff val="15000"/>
                  </a:schemeClr>
                </a:solidFill>
              </a:rPr>
              <a:t>当系统需要更多的空间和资源的时候，</a:t>
            </a:r>
            <a:r>
              <a:rPr lang="en-US" altLang="zh-CN" sz="1600" dirty="0">
                <a:solidFill>
                  <a:schemeClr val="tx1">
                    <a:lumMod val="85000"/>
                    <a:lumOff val="15000"/>
                  </a:schemeClr>
                </a:solidFill>
              </a:rPr>
              <a:t>MongoDB</a:t>
            </a:r>
            <a:r>
              <a:rPr lang="zh-CN" altLang="en-US" sz="1600" dirty="0">
                <a:solidFill>
                  <a:schemeClr val="tx1">
                    <a:lumMod val="85000"/>
                    <a:lumOff val="15000"/>
                  </a:schemeClr>
                </a:solidFill>
              </a:rPr>
              <a:t>使我们可以按需方便的扩充系统容量。</a:t>
            </a:r>
            <a:endParaRPr lang="en-US" altLang="zh-CN" sz="1600" dirty="0">
              <a:solidFill>
                <a:schemeClr val="tx1">
                  <a:lumMod val="85000"/>
                  <a:lumOff val="15000"/>
                </a:schemeClr>
              </a:solidFill>
            </a:endParaRPr>
          </a:p>
        </p:txBody>
      </p:sp>
    </p:spTree>
    <p:extLst>
      <p:ext uri="{BB962C8B-B14F-4D97-AF65-F5344CB8AC3E}">
        <p14:creationId xmlns:p14="http://schemas.microsoft.com/office/powerpoint/2010/main" val="3559924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a:t>MongoDB</a:t>
            </a:r>
            <a:r>
              <a:rPr lang="zh-CN" altLang="en-US" dirty="0"/>
              <a:t>分片集群</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分片集群的架构</a:t>
            </a:r>
          </a:p>
        </p:txBody>
      </p:sp>
      <p:sp>
        <p:nvSpPr>
          <p:cNvPr id="5" name="文本占位符 1">
            <a:extLst>
              <a:ext uri="{FF2B5EF4-FFF2-40B4-BE49-F238E27FC236}">
                <a16:creationId xmlns:a16="http://schemas.microsoft.com/office/drawing/2014/main" id="{B12CD2C6-E6F4-45AA-AD8F-7A694C40C487}"/>
              </a:ext>
            </a:extLst>
          </p:cNvPr>
          <p:cNvSpPr>
            <a:spLocks noGrp="1"/>
          </p:cNvSpPr>
          <p:nvPr>
            <p:ph type="body" sz="quarter" idx="11"/>
          </p:nvPr>
        </p:nvSpPr>
        <p:spPr>
          <a:xfrm>
            <a:off x="6008920" y="1519308"/>
            <a:ext cx="5911817" cy="3915721"/>
          </a:xfrm>
        </p:spPr>
        <p:txBody>
          <a:bodyPr/>
          <a:lstStyle/>
          <a:p>
            <a:r>
              <a:rPr lang="en-US" altLang="zh-CN" dirty="0"/>
              <a:t>Mongos</a:t>
            </a:r>
          </a:p>
          <a:p>
            <a:pPr lvl="1"/>
            <a:r>
              <a:rPr lang="zh-CN" altLang="en-US" sz="1600" dirty="0">
                <a:solidFill>
                  <a:schemeClr val="tx1">
                    <a:lumMod val="85000"/>
                    <a:lumOff val="15000"/>
                  </a:schemeClr>
                </a:solidFill>
              </a:rPr>
              <a:t>提供对外应用访问，所有操作均通过</a:t>
            </a:r>
            <a:r>
              <a:rPr lang="en-US" altLang="zh-CN" sz="1600" dirty="0">
                <a:solidFill>
                  <a:schemeClr val="tx1">
                    <a:lumMod val="85000"/>
                    <a:lumOff val="15000"/>
                  </a:schemeClr>
                </a:solidFill>
              </a:rPr>
              <a:t>mongos</a:t>
            </a:r>
            <a:r>
              <a:rPr lang="zh-CN" altLang="en-US" sz="1600" dirty="0">
                <a:solidFill>
                  <a:schemeClr val="tx1">
                    <a:lumMod val="85000"/>
                    <a:lumOff val="15000"/>
                  </a:schemeClr>
                </a:solidFill>
              </a:rPr>
              <a:t>执行。</a:t>
            </a:r>
            <a:endParaRPr lang="en-US" altLang="zh-CN" sz="1600" dirty="0">
              <a:solidFill>
                <a:schemeClr val="tx1">
                  <a:lumMod val="85000"/>
                  <a:lumOff val="15000"/>
                </a:schemeClr>
              </a:solidFill>
            </a:endParaRPr>
          </a:p>
          <a:p>
            <a:r>
              <a:rPr lang="en-US" altLang="zh-CN" dirty="0"/>
              <a:t>Config Server</a:t>
            </a:r>
          </a:p>
          <a:p>
            <a:pPr lvl="1"/>
            <a:r>
              <a:rPr lang="zh-CN" altLang="en-US" sz="1600" dirty="0">
                <a:solidFill>
                  <a:schemeClr val="tx1">
                    <a:lumMod val="85000"/>
                    <a:lumOff val="15000"/>
                  </a:schemeClr>
                </a:solidFill>
              </a:rPr>
              <a:t>存储集群所有节点、分片数据路由信息，默认需要配置</a:t>
            </a:r>
            <a:r>
              <a:rPr lang="en-US" altLang="zh-CN" sz="1600" dirty="0">
                <a:solidFill>
                  <a:schemeClr val="tx1">
                    <a:lumMod val="85000"/>
                    <a:lumOff val="15000"/>
                  </a:schemeClr>
                </a:solidFill>
              </a:rPr>
              <a:t>3</a:t>
            </a:r>
            <a:r>
              <a:rPr lang="zh-CN" altLang="en-US" sz="1600" dirty="0">
                <a:solidFill>
                  <a:schemeClr val="tx1">
                    <a:lumMod val="85000"/>
                    <a:lumOff val="15000"/>
                  </a:schemeClr>
                </a:solidFill>
              </a:rPr>
              <a:t>个</a:t>
            </a:r>
            <a:r>
              <a:rPr lang="en-US" altLang="zh-CN" sz="1600" dirty="0">
                <a:solidFill>
                  <a:schemeClr val="tx1">
                    <a:lumMod val="85000"/>
                    <a:lumOff val="15000"/>
                  </a:schemeClr>
                </a:solidFill>
              </a:rPr>
              <a:t>Config Server</a:t>
            </a:r>
            <a:r>
              <a:rPr lang="zh-CN" altLang="en-US" sz="1600" dirty="0">
                <a:solidFill>
                  <a:schemeClr val="tx1">
                    <a:lumMod val="85000"/>
                    <a:lumOff val="15000"/>
                  </a:schemeClr>
                </a:solidFill>
              </a:rPr>
              <a:t>节点。</a:t>
            </a:r>
            <a:endParaRPr lang="en-US" altLang="zh-CN" sz="1600" dirty="0">
              <a:solidFill>
                <a:schemeClr val="tx1">
                  <a:lumMod val="85000"/>
                  <a:lumOff val="15000"/>
                </a:schemeClr>
              </a:solidFill>
            </a:endParaRPr>
          </a:p>
          <a:p>
            <a:r>
              <a:rPr lang="en-US" altLang="zh-CN" dirty="0"/>
              <a:t>Shard</a:t>
            </a:r>
          </a:p>
          <a:p>
            <a:pPr lvl="1"/>
            <a:r>
              <a:rPr lang="zh-CN" altLang="en-US" sz="1600" dirty="0">
                <a:solidFill>
                  <a:schemeClr val="tx1">
                    <a:lumMod val="85000"/>
                    <a:lumOff val="15000"/>
                  </a:schemeClr>
                </a:solidFill>
              </a:rPr>
              <a:t>数据分片，存储应用数据记录，一般有多个</a:t>
            </a:r>
            <a:r>
              <a:rPr lang="en-US" altLang="zh-CN" sz="1600" dirty="0">
                <a:solidFill>
                  <a:schemeClr val="tx1">
                    <a:lumMod val="85000"/>
                    <a:lumOff val="15000"/>
                  </a:schemeClr>
                </a:solidFill>
              </a:rPr>
              <a:t>MongoDB</a:t>
            </a:r>
            <a:r>
              <a:rPr lang="zh-CN" altLang="en-US" sz="1600" dirty="0">
                <a:solidFill>
                  <a:schemeClr val="tx1">
                    <a:lumMod val="85000"/>
                    <a:lumOff val="15000"/>
                  </a:schemeClr>
                </a:solidFill>
              </a:rPr>
              <a:t>服务节点，达到数据分片目的。</a:t>
            </a:r>
            <a:endParaRPr lang="en-US" altLang="zh-CN" sz="1600" dirty="0">
              <a:solidFill>
                <a:schemeClr val="tx1">
                  <a:lumMod val="85000"/>
                  <a:lumOff val="15000"/>
                </a:schemeClr>
              </a:solidFill>
            </a:endParaRPr>
          </a:p>
        </p:txBody>
      </p:sp>
      <p:pic>
        <p:nvPicPr>
          <p:cNvPr id="6" name="图片 5">
            <a:extLst>
              <a:ext uri="{FF2B5EF4-FFF2-40B4-BE49-F238E27FC236}">
                <a16:creationId xmlns:a16="http://schemas.microsoft.com/office/drawing/2014/main" id="{7647D82A-D19E-41D8-8551-66417C4CA922}"/>
              </a:ext>
            </a:extLst>
          </p:cNvPr>
          <p:cNvPicPr>
            <a:picLocks noChangeAspect="1"/>
          </p:cNvPicPr>
          <p:nvPr/>
        </p:nvPicPr>
        <p:blipFill>
          <a:blip r:embed="rId2"/>
          <a:stretch>
            <a:fillRect/>
          </a:stretch>
        </p:blipFill>
        <p:spPr>
          <a:xfrm>
            <a:off x="291810" y="1519309"/>
            <a:ext cx="5480304" cy="4005262"/>
          </a:xfrm>
          <a:prstGeom prst="rect">
            <a:avLst/>
          </a:prstGeom>
          <a:ln>
            <a:solidFill>
              <a:srgbClr val="B60004"/>
            </a:solidFill>
            <a:prstDash val="dash"/>
          </a:ln>
        </p:spPr>
      </p:pic>
    </p:spTree>
    <p:extLst>
      <p:ext uri="{BB962C8B-B14F-4D97-AF65-F5344CB8AC3E}">
        <p14:creationId xmlns:p14="http://schemas.microsoft.com/office/powerpoint/2010/main" val="299643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additive="base">
                                        <p:cTn id="1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a:t>MongoDB</a:t>
            </a:r>
            <a:r>
              <a:rPr lang="zh-CN" altLang="en-US" dirty="0"/>
              <a:t>分片集群</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集群中的数据分布</a:t>
            </a:r>
          </a:p>
        </p:txBody>
      </p:sp>
      <p:sp>
        <p:nvSpPr>
          <p:cNvPr id="5" name="文本占位符 1">
            <a:extLst>
              <a:ext uri="{FF2B5EF4-FFF2-40B4-BE49-F238E27FC236}">
                <a16:creationId xmlns:a16="http://schemas.microsoft.com/office/drawing/2014/main" id="{A23C3B4E-72BD-4C49-8CF4-F750EC06C9CC}"/>
              </a:ext>
            </a:extLst>
          </p:cNvPr>
          <p:cNvSpPr>
            <a:spLocks noGrp="1"/>
          </p:cNvSpPr>
          <p:nvPr>
            <p:ph type="body" sz="quarter" idx="11"/>
          </p:nvPr>
        </p:nvSpPr>
        <p:spPr>
          <a:xfrm>
            <a:off x="710880" y="1611777"/>
            <a:ext cx="11189216" cy="2405420"/>
          </a:xfrm>
        </p:spPr>
        <p:txBody>
          <a:bodyPr/>
          <a:lstStyle/>
          <a:p>
            <a:r>
              <a:rPr lang="zh-CN" altLang="en-US" sz="1600" dirty="0">
                <a:solidFill>
                  <a:schemeClr val="tx1">
                    <a:lumMod val="85000"/>
                    <a:lumOff val="15000"/>
                  </a:schemeClr>
                </a:solidFill>
              </a:rPr>
              <a:t>在一个</a:t>
            </a:r>
            <a:r>
              <a:rPr lang="en-US" altLang="zh-CN" sz="1600" dirty="0">
                <a:solidFill>
                  <a:schemeClr val="tx1">
                    <a:lumMod val="85000"/>
                    <a:lumOff val="15000"/>
                  </a:schemeClr>
                </a:solidFill>
              </a:rPr>
              <a:t>shard server</a:t>
            </a:r>
            <a:r>
              <a:rPr lang="zh-CN" altLang="en-US" sz="1600" dirty="0">
                <a:solidFill>
                  <a:schemeClr val="tx1">
                    <a:lumMod val="85000"/>
                    <a:lumOff val="15000"/>
                  </a:schemeClr>
                </a:solidFill>
              </a:rPr>
              <a:t>内部，</a:t>
            </a:r>
            <a:r>
              <a:rPr lang="en-US" altLang="zh-CN" sz="1600" dirty="0">
                <a:solidFill>
                  <a:schemeClr val="tx1">
                    <a:lumMod val="85000"/>
                    <a:lumOff val="15000"/>
                  </a:schemeClr>
                </a:solidFill>
              </a:rPr>
              <a:t>MongoDB</a:t>
            </a:r>
            <a:r>
              <a:rPr lang="zh-CN" altLang="en-US" sz="1600" dirty="0">
                <a:solidFill>
                  <a:schemeClr val="tx1">
                    <a:lumMod val="85000"/>
                    <a:lumOff val="15000"/>
                  </a:schemeClr>
                </a:solidFill>
              </a:rPr>
              <a:t>会把数据分为</a:t>
            </a:r>
            <a:r>
              <a:rPr lang="en-US" altLang="zh-CN" sz="1600" dirty="0">
                <a:solidFill>
                  <a:schemeClr val="tx1">
                    <a:lumMod val="85000"/>
                    <a:lumOff val="15000"/>
                  </a:schemeClr>
                </a:solidFill>
              </a:rPr>
              <a:t>chunks</a:t>
            </a:r>
            <a:r>
              <a:rPr lang="zh-CN" altLang="en-US" sz="1600" dirty="0">
                <a:solidFill>
                  <a:schemeClr val="tx1">
                    <a:lumMod val="85000"/>
                    <a:lumOff val="15000"/>
                  </a:schemeClr>
                </a:solidFill>
              </a:rPr>
              <a:t>，每个</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代表这个</a:t>
            </a:r>
            <a:r>
              <a:rPr lang="en-US" altLang="zh-CN" sz="1600" dirty="0">
                <a:solidFill>
                  <a:schemeClr val="tx1">
                    <a:lumMod val="85000"/>
                    <a:lumOff val="15000"/>
                  </a:schemeClr>
                </a:solidFill>
              </a:rPr>
              <a:t>shard server</a:t>
            </a:r>
            <a:r>
              <a:rPr lang="zh-CN" altLang="en-US" sz="1600" dirty="0">
                <a:solidFill>
                  <a:schemeClr val="tx1">
                    <a:lumMod val="85000"/>
                    <a:lumOff val="15000"/>
                  </a:schemeClr>
                </a:solidFill>
              </a:rPr>
              <a:t>内部一部分数据。</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的产生，会有以下两个用途：</a:t>
            </a:r>
          </a:p>
          <a:p>
            <a:r>
              <a:rPr lang="en-US" altLang="zh-CN" sz="1600" dirty="0">
                <a:solidFill>
                  <a:schemeClr val="tx1">
                    <a:lumMod val="85000"/>
                    <a:lumOff val="15000"/>
                  </a:schemeClr>
                </a:solidFill>
              </a:rPr>
              <a:t>Splitting</a:t>
            </a:r>
            <a:r>
              <a:rPr lang="zh-CN" altLang="en-US" sz="1600" dirty="0">
                <a:solidFill>
                  <a:schemeClr val="tx1">
                    <a:lumMod val="85000"/>
                    <a:lumOff val="15000"/>
                  </a:schemeClr>
                </a:solidFill>
              </a:rPr>
              <a:t>：当一个</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的大小超过配置中的</a:t>
            </a:r>
            <a:r>
              <a:rPr lang="en-US" altLang="zh-CN" sz="1600" dirty="0">
                <a:solidFill>
                  <a:schemeClr val="tx1">
                    <a:lumMod val="85000"/>
                    <a:lumOff val="15000"/>
                  </a:schemeClr>
                </a:solidFill>
              </a:rPr>
              <a:t>chunk size</a:t>
            </a:r>
            <a:r>
              <a:rPr lang="zh-CN" altLang="en-US" sz="1600" dirty="0">
                <a:solidFill>
                  <a:schemeClr val="tx1">
                    <a:lumMod val="85000"/>
                    <a:lumOff val="15000"/>
                  </a:schemeClr>
                </a:solidFill>
              </a:rPr>
              <a:t>（默认</a:t>
            </a:r>
            <a:r>
              <a:rPr lang="en-US" altLang="zh-CN" sz="1600" dirty="0">
                <a:solidFill>
                  <a:schemeClr val="tx1">
                    <a:lumMod val="85000"/>
                    <a:lumOff val="15000"/>
                  </a:schemeClr>
                </a:solidFill>
              </a:rPr>
              <a:t>64M</a:t>
            </a:r>
            <a:r>
              <a:rPr lang="zh-CN" altLang="en-US" sz="1600" dirty="0">
                <a:solidFill>
                  <a:schemeClr val="tx1">
                    <a:lumMod val="85000"/>
                    <a:lumOff val="15000"/>
                  </a:schemeClr>
                </a:solidFill>
              </a:rPr>
              <a:t>）时，</a:t>
            </a:r>
            <a:r>
              <a:rPr lang="en-US" altLang="zh-CN" sz="1600" dirty="0">
                <a:solidFill>
                  <a:schemeClr val="tx1">
                    <a:lumMod val="85000"/>
                    <a:lumOff val="15000"/>
                  </a:schemeClr>
                </a:solidFill>
              </a:rPr>
              <a:t>MongoDB</a:t>
            </a:r>
            <a:r>
              <a:rPr lang="zh-CN" altLang="en-US" sz="1600" dirty="0">
                <a:solidFill>
                  <a:schemeClr val="tx1">
                    <a:lumMod val="85000"/>
                    <a:lumOff val="15000"/>
                  </a:schemeClr>
                </a:solidFill>
              </a:rPr>
              <a:t>的后台进程会把这个</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切分成更小的</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，从而避免</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过大的情况。</a:t>
            </a:r>
          </a:p>
          <a:p>
            <a:r>
              <a:rPr lang="en-US" altLang="zh-CN" sz="1600" dirty="0">
                <a:solidFill>
                  <a:schemeClr val="tx1">
                    <a:lumMod val="85000"/>
                    <a:lumOff val="15000"/>
                  </a:schemeClr>
                </a:solidFill>
              </a:rPr>
              <a:t>Balancing</a:t>
            </a:r>
            <a:r>
              <a:rPr lang="zh-CN" altLang="en-US" sz="1600" dirty="0">
                <a:solidFill>
                  <a:schemeClr val="tx1">
                    <a:lumMod val="85000"/>
                    <a:lumOff val="15000"/>
                  </a:schemeClr>
                </a:solidFill>
              </a:rPr>
              <a:t>：</a:t>
            </a:r>
            <a:r>
              <a:rPr lang="en-US" altLang="zh-CN" sz="1600" dirty="0">
                <a:solidFill>
                  <a:schemeClr val="tx1">
                    <a:lumMod val="85000"/>
                    <a:lumOff val="15000"/>
                  </a:schemeClr>
                </a:solidFill>
              </a:rPr>
              <a:t>balancer</a:t>
            </a:r>
            <a:r>
              <a:rPr lang="zh-CN" altLang="en-US" sz="1600" dirty="0">
                <a:solidFill>
                  <a:schemeClr val="tx1">
                    <a:lumMod val="85000"/>
                    <a:lumOff val="15000"/>
                  </a:schemeClr>
                </a:solidFill>
              </a:rPr>
              <a:t>是一个后台进程，负责</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的迁移，从而均衡各个</a:t>
            </a:r>
            <a:r>
              <a:rPr lang="en-US" altLang="zh-CN" sz="1600" dirty="0">
                <a:solidFill>
                  <a:schemeClr val="tx1">
                    <a:lumMod val="85000"/>
                    <a:lumOff val="15000"/>
                  </a:schemeClr>
                </a:solidFill>
              </a:rPr>
              <a:t>shard server</a:t>
            </a:r>
            <a:r>
              <a:rPr lang="zh-CN" altLang="en-US" sz="1600" dirty="0">
                <a:solidFill>
                  <a:schemeClr val="tx1">
                    <a:lumMod val="85000"/>
                    <a:lumOff val="15000"/>
                  </a:schemeClr>
                </a:solidFill>
              </a:rPr>
              <a:t>的负载，系统初始</a:t>
            </a:r>
            <a:r>
              <a:rPr lang="en-US" altLang="zh-CN" sz="1600" dirty="0">
                <a:solidFill>
                  <a:schemeClr val="tx1">
                    <a:lumMod val="85000"/>
                    <a:lumOff val="15000"/>
                  </a:schemeClr>
                </a:solidFill>
              </a:rPr>
              <a:t>1</a:t>
            </a:r>
            <a:r>
              <a:rPr lang="zh-CN" altLang="en-US" sz="1600" dirty="0">
                <a:solidFill>
                  <a:schemeClr val="tx1">
                    <a:lumMod val="85000"/>
                    <a:lumOff val="15000"/>
                  </a:schemeClr>
                </a:solidFill>
              </a:rPr>
              <a:t>个</a:t>
            </a:r>
            <a:r>
              <a:rPr lang="en-US" altLang="zh-CN" sz="1600" dirty="0">
                <a:solidFill>
                  <a:schemeClr val="tx1">
                    <a:lumMod val="85000"/>
                    <a:lumOff val="15000"/>
                  </a:schemeClr>
                </a:solidFill>
              </a:rPr>
              <a:t>chunk</a:t>
            </a:r>
            <a:r>
              <a:rPr lang="zh-CN" altLang="en-US" sz="1600" dirty="0">
                <a:solidFill>
                  <a:schemeClr val="tx1">
                    <a:lumMod val="85000"/>
                    <a:lumOff val="15000"/>
                  </a:schemeClr>
                </a:solidFill>
              </a:rPr>
              <a:t>，</a:t>
            </a:r>
            <a:r>
              <a:rPr lang="en-US" altLang="zh-CN" sz="1600" dirty="0" err="1">
                <a:solidFill>
                  <a:schemeClr val="tx1">
                    <a:lumMod val="85000"/>
                    <a:lumOff val="15000"/>
                  </a:schemeClr>
                </a:solidFill>
              </a:rPr>
              <a:t>mongoDB</a:t>
            </a:r>
            <a:r>
              <a:rPr lang="zh-CN" altLang="en-US" sz="1600" dirty="0">
                <a:solidFill>
                  <a:schemeClr val="tx1">
                    <a:lumMod val="85000"/>
                    <a:lumOff val="15000"/>
                  </a:schemeClr>
                </a:solidFill>
              </a:rPr>
              <a:t>会自动拆分和迁移</a:t>
            </a:r>
            <a:r>
              <a:rPr lang="en-US" altLang="zh-CN" sz="1600" dirty="0">
                <a:solidFill>
                  <a:schemeClr val="tx1">
                    <a:lumMod val="85000"/>
                    <a:lumOff val="15000"/>
                  </a:schemeClr>
                </a:solidFill>
              </a:rPr>
              <a:t>chunks</a:t>
            </a:r>
            <a:r>
              <a:rPr lang="zh-CN" altLang="en-US" sz="1600" dirty="0">
                <a:solidFill>
                  <a:schemeClr val="tx1">
                    <a:lumMod val="85000"/>
                    <a:lumOff val="15000"/>
                  </a:schemeClr>
                </a:solidFill>
              </a:rPr>
              <a:t>。</a:t>
            </a:r>
            <a:endParaRPr lang="en-US" altLang="zh-CN" sz="1600" dirty="0">
              <a:solidFill>
                <a:schemeClr val="tx1">
                  <a:lumMod val="85000"/>
                  <a:lumOff val="15000"/>
                </a:schemeClr>
              </a:solidFill>
            </a:endParaRPr>
          </a:p>
        </p:txBody>
      </p:sp>
      <p:pic>
        <p:nvPicPr>
          <p:cNvPr id="6" name="图片 5">
            <a:extLst>
              <a:ext uri="{FF2B5EF4-FFF2-40B4-BE49-F238E27FC236}">
                <a16:creationId xmlns:a16="http://schemas.microsoft.com/office/drawing/2014/main" id="{BAD57B36-E25F-4512-8DD3-D99F937BDFE0}"/>
              </a:ext>
            </a:extLst>
          </p:cNvPr>
          <p:cNvPicPr>
            <a:picLocks noChangeAspect="1"/>
          </p:cNvPicPr>
          <p:nvPr/>
        </p:nvPicPr>
        <p:blipFill>
          <a:blip r:embed="rId2"/>
          <a:stretch>
            <a:fillRect/>
          </a:stretch>
        </p:blipFill>
        <p:spPr>
          <a:xfrm>
            <a:off x="710880" y="4017197"/>
            <a:ext cx="3698367" cy="2603754"/>
          </a:xfrm>
          <a:prstGeom prst="rect">
            <a:avLst/>
          </a:prstGeom>
          <a:ln>
            <a:solidFill>
              <a:srgbClr val="B60004"/>
            </a:solidFill>
            <a:prstDash val="dash"/>
          </a:ln>
        </p:spPr>
      </p:pic>
      <p:pic>
        <p:nvPicPr>
          <p:cNvPr id="7" name="图片 6">
            <a:extLst>
              <a:ext uri="{FF2B5EF4-FFF2-40B4-BE49-F238E27FC236}">
                <a16:creationId xmlns:a16="http://schemas.microsoft.com/office/drawing/2014/main" id="{EC2682C6-48F5-432B-8384-CDB0C66781E8}"/>
              </a:ext>
            </a:extLst>
          </p:cNvPr>
          <p:cNvPicPr>
            <a:picLocks noChangeAspect="1"/>
          </p:cNvPicPr>
          <p:nvPr/>
        </p:nvPicPr>
        <p:blipFill>
          <a:blip r:embed="rId3"/>
          <a:stretch>
            <a:fillRect/>
          </a:stretch>
        </p:blipFill>
        <p:spPr>
          <a:xfrm>
            <a:off x="4672720" y="4017498"/>
            <a:ext cx="7315200" cy="2457450"/>
          </a:xfrm>
          <a:prstGeom prst="rect">
            <a:avLst/>
          </a:prstGeom>
          <a:ln>
            <a:solidFill>
              <a:srgbClr val="B60004"/>
            </a:solidFill>
            <a:prstDash val="dash"/>
          </a:ln>
        </p:spPr>
      </p:pic>
    </p:spTree>
    <p:extLst>
      <p:ext uri="{BB962C8B-B14F-4D97-AF65-F5344CB8AC3E}">
        <p14:creationId xmlns:p14="http://schemas.microsoft.com/office/powerpoint/2010/main" val="1718893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arn(inVertic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en-US" altLang="zh-CN" dirty="0"/>
              <a:t>MongoDB</a:t>
            </a:r>
            <a:r>
              <a:rPr lang="zh-CN" altLang="en-US" dirty="0"/>
              <a:t>分片集群</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搭建分片式集群</a:t>
            </a:r>
          </a:p>
        </p:txBody>
      </p:sp>
      <p:sp>
        <p:nvSpPr>
          <p:cNvPr id="5" name="文本占位符 1">
            <a:extLst>
              <a:ext uri="{FF2B5EF4-FFF2-40B4-BE49-F238E27FC236}">
                <a16:creationId xmlns:a16="http://schemas.microsoft.com/office/drawing/2014/main" id="{D24F2D44-3148-43CC-840E-0AC462CDF709}"/>
              </a:ext>
            </a:extLst>
          </p:cNvPr>
          <p:cNvSpPr>
            <a:spLocks noGrp="1"/>
          </p:cNvSpPr>
          <p:nvPr>
            <p:ph type="body" sz="quarter" idx="11"/>
          </p:nvPr>
        </p:nvSpPr>
        <p:spPr>
          <a:xfrm>
            <a:off x="501392" y="1377180"/>
            <a:ext cx="11189216" cy="940923"/>
          </a:xfrm>
        </p:spPr>
        <p:txBody>
          <a:bodyPr/>
          <a:lstStyle/>
          <a:p>
            <a:pPr marL="0" indent="0">
              <a:buNone/>
            </a:pPr>
            <a:r>
              <a:rPr lang="zh-CN" altLang="en-US" dirty="0"/>
              <a:t>下面我们搭建一个分片式的集群，包括：</a:t>
            </a:r>
            <a:r>
              <a:rPr lang="en-US" altLang="zh-CN" dirty="0"/>
              <a:t>1</a:t>
            </a:r>
            <a:r>
              <a:rPr lang="zh-CN" altLang="en-US" dirty="0"/>
              <a:t>个</a:t>
            </a:r>
            <a:r>
              <a:rPr lang="en-US" altLang="zh-CN" dirty="0"/>
              <a:t>Mongos</a:t>
            </a:r>
            <a:r>
              <a:rPr lang="zh-CN" altLang="en-US" dirty="0"/>
              <a:t>服务，</a:t>
            </a:r>
            <a:r>
              <a:rPr lang="en-US" altLang="zh-CN" dirty="0"/>
              <a:t>3</a:t>
            </a:r>
            <a:r>
              <a:rPr lang="zh-CN" altLang="en-US" dirty="0"/>
              <a:t>个</a:t>
            </a:r>
            <a:r>
              <a:rPr lang="en-US" altLang="zh-CN" dirty="0"/>
              <a:t>Config Server</a:t>
            </a:r>
            <a:r>
              <a:rPr lang="zh-CN" altLang="en-US" dirty="0"/>
              <a:t>，</a:t>
            </a:r>
            <a:r>
              <a:rPr lang="en-US" altLang="zh-CN" dirty="0"/>
              <a:t>2</a:t>
            </a:r>
            <a:r>
              <a:rPr lang="zh-CN" altLang="en-US" dirty="0"/>
              <a:t>个</a:t>
            </a:r>
            <a:r>
              <a:rPr lang="en-US" altLang="zh-CN" dirty="0"/>
              <a:t>Shard</a:t>
            </a:r>
            <a:r>
              <a:rPr lang="zh-CN" altLang="en-US" dirty="0"/>
              <a:t>，每个</a:t>
            </a:r>
            <a:r>
              <a:rPr lang="en-US" altLang="zh-CN" dirty="0"/>
              <a:t>Shard</a:t>
            </a:r>
            <a:r>
              <a:rPr lang="zh-CN" altLang="en-US" dirty="0"/>
              <a:t>中包含</a:t>
            </a:r>
            <a:r>
              <a:rPr lang="en-US" altLang="zh-CN" dirty="0"/>
              <a:t>3</a:t>
            </a:r>
            <a:r>
              <a:rPr lang="zh-CN" altLang="en-US" dirty="0"/>
              <a:t>个</a:t>
            </a:r>
            <a:r>
              <a:rPr lang="en-US" altLang="zh-CN" dirty="0"/>
              <a:t>MongoDB</a:t>
            </a:r>
            <a:r>
              <a:rPr lang="zh-CN" altLang="en-US" dirty="0"/>
              <a:t>实例，其为副本集，保障数据的安全。具体方法参考</a:t>
            </a:r>
            <a:r>
              <a:rPr lang="en-US" altLang="zh-CN" dirty="0"/>
              <a:t>《</a:t>
            </a:r>
            <a:r>
              <a:rPr lang="zh-CN" altLang="en-US" dirty="0"/>
              <a:t>搭建</a:t>
            </a:r>
            <a:r>
              <a:rPr lang="en-US" altLang="zh-CN" dirty="0"/>
              <a:t>MongoDB</a:t>
            </a:r>
            <a:r>
              <a:rPr lang="zh-CN" altLang="en-US" dirty="0"/>
              <a:t>分片式集群</a:t>
            </a:r>
            <a:r>
              <a:rPr lang="en-US" altLang="zh-CN" dirty="0"/>
              <a:t>.md》</a:t>
            </a:r>
            <a:r>
              <a:rPr lang="zh-CN" altLang="en-US" dirty="0"/>
              <a:t>文档。</a:t>
            </a:r>
            <a:endParaRPr lang="en-US" altLang="zh-CN" dirty="0"/>
          </a:p>
        </p:txBody>
      </p:sp>
      <p:pic>
        <p:nvPicPr>
          <p:cNvPr id="6" name="图片 5">
            <a:extLst>
              <a:ext uri="{FF2B5EF4-FFF2-40B4-BE49-F238E27FC236}">
                <a16:creationId xmlns:a16="http://schemas.microsoft.com/office/drawing/2014/main" id="{078CD9BD-F87F-4752-B1BD-FB4301AF13E5}"/>
              </a:ext>
            </a:extLst>
          </p:cNvPr>
          <p:cNvPicPr>
            <a:picLocks noChangeAspect="1"/>
          </p:cNvPicPr>
          <p:nvPr/>
        </p:nvPicPr>
        <p:blipFill>
          <a:blip r:embed="rId2"/>
          <a:stretch>
            <a:fillRect/>
          </a:stretch>
        </p:blipFill>
        <p:spPr>
          <a:xfrm>
            <a:off x="664171" y="2402594"/>
            <a:ext cx="10601325" cy="3893344"/>
          </a:xfrm>
          <a:prstGeom prst="rect">
            <a:avLst/>
          </a:prstGeom>
          <a:ln>
            <a:solidFill>
              <a:srgbClr val="B60004"/>
            </a:solidFill>
            <a:prstDash val="dash"/>
          </a:ln>
        </p:spPr>
      </p:pic>
    </p:spTree>
    <p:extLst>
      <p:ext uri="{BB962C8B-B14F-4D97-AF65-F5344CB8AC3E}">
        <p14:creationId xmlns:p14="http://schemas.microsoft.com/office/powerpoint/2010/main" val="8509971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39173" y="2677478"/>
            <a:ext cx="6725920" cy="548322"/>
          </a:xfrm>
        </p:spPr>
        <p:txBody>
          <a:bodyPr>
            <a:normAutofit fontScale="90000"/>
          </a:bodyPr>
          <a:lstStyle/>
          <a:p>
            <a:r>
              <a:rPr lang="zh-CN" altLang="en-US" dirty="0"/>
              <a:t>接收消息存储到</a:t>
            </a:r>
            <a:r>
              <a:rPr lang="en-US" altLang="zh-CN" dirty="0"/>
              <a:t>MongoDB</a:t>
            </a: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06</a:t>
            </a:r>
            <a:endParaRPr lang="zh-CN" altLang="en-US" dirty="0"/>
          </a:p>
        </p:txBody>
      </p:sp>
    </p:spTree>
    <p:extLst>
      <p:ext uri="{BB962C8B-B14F-4D97-AF65-F5344CB8AC3E}">
        <p14:creationId xmlns:p14="http://schemas.microsoft.com/office/powerpoint/2010/main" val="39326382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接收消息存储到</a:t>
            </a:r>
            <a:r>
              <a:rPr lang="en-US" altLang="zh-CN" dirty="0"/>
              <a:t>MongoDB</a:t>
            </a:r>
            <a:endParaRPr lang="zh-CN" altLang="en-US" dirty="0"/>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接收消息</a:t>
            </a:r>
          </a:p>
        </p:txBody>
      </p:sp>
      <p:sp>
        <p:nvSpPr>
          <p:cNvPr id="8" name="文本占位符 1">
            <a:extLst>
              <a:ext uri="{FF2B5EF4-FFF2-40B4-BE49-F238E27FC236}">
                <a16:creationId xmlns:a16="http://schemas.microsoft.com/office/drawing/2014/main" id="{4D727BE2-0899-41B1-A385-F164FF6A9E80}"/>
              </a:ext>
            </a:extLst>
          </p:cNvPr>
          <p:cNvSpPr>
            <a:spLocks noGrp="1"/>
          </p:cNvSpPr>
          <p:nvPr>
            <p:ph type="body" sz="quarter" idx="11"/>
          </p:nvPr>
        </p:nvSpPr>
        <p:spPr>
          <a:xfrm>
            <a:off x="710881" y="1590102"/>
            <a:ext cx="10749598" cy="1838898"/>
          </a:xfrm>
        </p:spPr>
        <p:txBody>
          <a:bodyPr/>
          <a:lstStyle/>
          <a:p>
            <a:pPr marL="0" indent="0">
              <a:buNone/>
            </a:pPr>
            <a:r>
              <a:rPr lang="zh-CN" altLang="en-US" dirty="0"/>
              <a:t>下面我们完成接收消息，并且存储数据到</a:t>
            </a:r>
            <a:r>
              <a:rPr lang="en-US" altLang="zh-CN" dirty="0"/>
              <a:t>MongoDB</a:t>
            </a:r>
            <a:r>
              <a:rPr lang="zh-CN" altLang="en-US" dirty="0"/>
              <a:t>的逻辑，主要的步骤如下：</a:t>
            </a:r>
            <a:endParaRPr lang="en-US" altLang="zh-CN" dirty="0"/>
          </a:p>
          <a:p>
            <a:r>
              <a:rPr lang="zh-CN" altLang="en-US" dirty="0"/>
              <a:t>导入</a:t>
            </a:r>
            <a:r>
              <a:rPr lang="en-US" altLang="zh-CN" dirty="0"/>
              <a:t>my-</a:t>
            </a:r>
            <a:r>
              <a:rPr lang="en-US" altLang="zh-CN" dirty="0" err="1"/>
              <a:t>geoserver</a:t>
            </a:r>
            <a:r>
              <a:rPr lang="en-US" altLang="zh-CN" dirty="0"/>
              <a:t>-consumer</a:t>
            </a:r>
            <a:r>
              <a:rPr lang="zh-CN" altLang="en-US" dirty="0"/>
              <a:t>工程。</a:t>
            </a:r>
            <a:endParaRPr lang="en-US" altLang="zh-CN" dirty="0"/>
          </a:p>
          <a:p>
            <a:r>
              <a:rPr lang="en-US" altLang="zh-CN" dirty="0" err="1"/>
              <a:t>RoutePoint</a:t>
            </a:r>
            <a:r>
              <a:rPr lang="zh-CN" altLang="en-US" dirty="0"/>
              <a:t>实体类，其中存储了用户的地理位置数据。</a:t>
            </a:r>
            <a:endParaRPr lang="en-US" altLang="zh-CN" dirty="0"/>
          </a:p>
          <a:p>
            <a:r>
              <a:rPr lang="en-US" altLang="zh-CN" dirty="0" err="1"/>
              <a:t>GeoServerConsumer</a:t>
            </a:r>
            <a:r>
              <a:rPr lang="zh-CN" altLang="en-US" dirty="0"/>
              <a:t>类，接收消息并且存储到</a:t>
            </a:r>
            <a:r>
              <a:rPr lang="en-US" altLang="zh-CN" dirty="0"/>
              <a:t>MongoDB</a:t>
            </a:r>
            <a:r>
              <a:rPr lang="zh-CN" altLang="en-US" dirty="0"/>
              <a:t>。</a:t>
            </a:r>
            <a:endParaRPr lang="en-US" altLang="zh-CN" dirty="0"/>
          </a:p>
          <a:p>
            <a:endParaRPr lang="en-US" altLang="zh-CN" dirty="0"/>
          </a:p>
          <a:p>
            <a:endParaRPr lang="zh-CN" altLang="en-US" dirty="0"/>
          </a:p>
        </p:txBody>
      </p:sp>
      <p:pic>
        <p:nvPicPr>
          <p:cNvPr id="9" name="图片 8">
            <a:extLst>
              <a:ext uri="{FF2B5EF4-FFF2-40B4-BE49-F238E27FC236}">
                <a16:creationId xmlns:a16="http://schemas.microsoft.com/office/drawing/2014/main" id="{984BCF2C-0CB8-4B97-B7D9-A8A21F2FACF5}"/>
              </a:ext>
            </a:extLst>
          </p:cNvPr>
          <p:cNvPicPr>
            <a:picLocks noChangeAspect="1"/>
          </p:cNvPicPr>
          <p:nvPr/>
        </p:nvPicPr>
        <p:blipFill>
          <a:blip r:embed="rId2"/>
          <a:stretch>
            <a:fillRect/>
          </a:stretch>
        </p:blipFill>
        <p:spPr>
          <a:xfrm>
            <a:off x="710880" y="3691080"/>
            <a:ext cx="9677400" cy="1552575"/>
          </a:xfrm>
          <a:prstGeom prst="rect">
            <a:avLst/>
          </a:prstGeom>
          <a:ln>
            <a:solidFill>
              <a:srgbClr val="B60004"/>
            </a:solidFill>
            <a:prstDash val="dash"/>
          </a:ln>
        </p:spPr>
      </p:pic>
    </p:spTree>
    <p:extLst>
      <p:ext uri="{BB962C8B-B14F-4D97-AF65-F5344CB8AC3E}">
        <p14:creationId xmlns:p14="http://schemas.microsoft.com/office/powerpoint/2010/main" val="22183085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39173" y="2677478"/>
            <a:ext cx="6725920" cy="548322"/>
          </a:xfrm>
        </p:spPr>
        <p:txBody>
          <a:bodyPr>
            <a:normAutofit fontScale="90000"/>
          </a:bodyPr>
          <a:lstStyle/>
          <a:p>
            <a:r>
              <a:rPr lang="zh-CN" altLang="en-US" dirty="0"/>
              <a:t>压力测试</a:t>
            </a:r>
            <a:endParaRPr lang="en-US" altLang="zh-CN"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07</a:t>
            </a:r>
          </a:p>
        </p:txBody>
      </p:sp>
    </p:spTree>
    <p:extLst>
      <p:ext uri="{BB962C8B-B14F-4D97-AF65-F5344CB8AC3E}">
        <p14:creationId xmlns:p14="http://schemas.microsoft.com/office/powerpoint/2010/main" val="284598095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压力测试</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安装</a:t>
            </a:r>
            <a:r>
              <a:rPr lang="en-US" altLang="zh-CN" dirty="0"/>
              <a:t>JMeter</a:t>
            </a:r>
          </a:p>
        </p:txBody>
      </p:sp>
      <p:sp>
        <p:nvSpPr>
          <p:cNvPr id="5" name="文本占位符 1">
            <a:extLst>
              <a:ext uri="{FF2B5EF4-FFF2-40B4-BE49-F238E27FC236}">
                <a16:creationId xmlns:a16="http://schemas.microsoft.com/office/drawing/2014/main" id="{0207AE22-3ED8-4D1E-9579-C3D3368154B2}"/>
              </a:ext>
            </a:extLst>
          </p:cNvPr>
          <p:cNvSpPr>
            <a:spLocks noGrp="1"/>
          </p:cNvSpPr>
          <p:nvPr>
            <p:ph type="body" sz="quarter" idx="11"/>
          </p:nvPr>
        </p:nvSpPr>
        <p:spPr>
          <a:xfrm>
            <a:off x="710881" y="1590102"/>
            <a:ext cx="10749598" cy="894153"/>
          </a:xfrm>
        </p:spPr>
        <p:txBody>
          <a:bodyPr/>
          <a:lstStyle/>
          <a:p>
            <a:r>
              <a:rPr lang="zh-CN" altLang="en-US" dirty="0"/>
              <a:t>将资料目录中的</a:t>
            </a:r>
            <a:r>
              <a:rPr lang="en-US" altLang="zh-CN" dirty="0"/>
              <a:t>apache-jmeter-5.4.1.tgz</a:t>
            </a:r>
            <a:r>
              <a:rPr lang="zh-CN" altLang="en-US" dirty="0"/>
              <a:t>压缩包解压到任意目录，双击在</a:t>
            </a:r>
            <a:r>
              <a:rPr lang="en-US" altLang="zh-CN" dirty="0"/>
              <a:t>bin</a:t>
            </a:r>
            <a:r>
              <a:rPr lang="zh-CN" altLang="en-US" dirty="0"/>
              <a:t>目录下的</a:t>
            </a:r>
            <a:r>
              <a:rPr lang="en-US" altLang="zh-CN" dirty="0"/>
              <a:t>jmeter.bat</a:t>
            </a:r>
            <a:r>
              <a:rPr lang="zh-CN" altLang="en-US" dirty="0"/>
              <a:t>启动即可。</a:t>
            </a:r>
            <a:endParaRPr lang="en-US" altLang="zh-CN" dirty="0"/>
          </a:p>
          <a:p>
            <a:r>
              <a:rPr lang="zh-CN" altLang="en-US" dirty="0"/>
              <a:t>按照下图创建测试用例：</a:t>
            </a:r>
            <a:endParaRPr lang="en-US" altLang="zh-CN" dirty="0"/>
          </a:p>
          <a:p>
            <a:endParaRPr lang="zh-CN" altLang="en-US" dirty="0"/>
          </a:p>
        </p:txBody>
      </p:sp>
      <p:pic>
        <p:nvPicPr>
          <p:cNvPr id="8" name="图片 7">
            <a:extLst>
              <a:ext uri="{FF2B5EF4-FFF2-40B4-BE49-F238E27FC236}">
                <a16:creationId xmlns:a16="http://schemas.microsoft.com/office/drawing/2014/main" id="{B0762144-E6ED-483E-BAD4-924747DAB072}"/>
              </a:ext>
            </a:extLst>
          </p:cNvPr>
          <p:cNvPicPr>
            <a:picLocks noChangeAspect="1"/>
          </p:cNvPicPr>
          <p:nvPr/>
        </p:nvPicPr>
        <p:blipFill>
          <a:blip r:embed="rId2"/>
          <a:stretch>
            <a:fillRect/>
          </a:stretch>
        </p:blipFill>
        <p:spPr>
          <a:xfrm>
            <a:off x="710880" y="2617086"/>
            <a:ext cx="4086225" cy="2171700"/>
          </a:xfrm>
          <a:prstGeom prst="rect">
            <a:avLst/>
          </a:prstGeom>
          <a:solidFill>
            <a:schemeClr val="accent1"/>
          </a:solidFill>
          <a:ln>
            <a:solidFill>
              <a:srgbClr val="B60206"/>
            </a:solidFill>
            <a:prstDash val="dash"/>
          </a:ln>
        </p:spPr>
      </p:pic>
    </p:spTree>
    <p:extLst>
      <p:ext uri="{BB962C8B-B14F-4D97-AF65-F5344CB8AC3E}">
        <p14:creationId xmlns:p14="http://schemas.microsoft.com/office/powerpoint/2010/main" val="246007774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压力测试</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en-US" altLang="zh-CN" dirty="0" err="1"/>
              <a:t>Jmeter</a:t>
            </a:r>
            <a:r>
              <a:rPr lang="en-US" altLang="zh-CN" dirty="0"/>
              <a:t> – </a:t>
            </a:r>
            <a:r>
              <a:rPr lang="zh-CN" altLang="en-US" dirty="0"/>
              <a:t>线程组</a:t>
            </a:r>
            <a:endParaRPr lang="en-US" altLang="zh-CN" dirty="0"/>
          </a:p>
        </p:txBody>
      </p:sp>
      <p:pic>
        <p:nvPicPr>
          <p:cNvPr id="9" name="图片 8">
            <a:extLst>
              <a:ext uri="{FF2B5EF4-FFF2-40B4-BE49-F238E27FC236}">
                <a16:creationId xmlns:a16="http://schemas.microsoft.com/office/drawing/2014/main" id="{B2091D1F-AFC6-4EFD-AAB5-BCFD2F20C103}"/>
              </a:ext>
            </a:extLst>
          </p:cNvPr>
          <p:cNvPicPr>
            <a:picLocks noChangeAspect="1"/>
          </p:cNvPicPr>
          <p:nvPr/>
        </p:nvPicPr>
        <p:blipFill>
          <a:blip r:embed="rId2"/>
          <a:stretch>
            <a:fillRect/>
          </a:stretch>
        </p:blipFill>
        <p:spPr>
          <a:xfrm>
            <a:off x="710880" y="1457271"/>
            <a:ext cx="8328660" cy="4739640"/>
          </a:xfrm>
          <a:prstGeom prst="rect">
            <a:avLst/>
          </a:prstGeom>
          <a:ln>
            <a:solidFill>
              <a:srgbClr val="B60206"/>
            </a:solidFill>
            <a:prstDash val="dash"/>
          </a:ln>
        </p:spPr>
      </p:pic>
    </p:spTree>
    <p:extLst>
      <p:ext uri="{BB962C8B-B14F-4D97-AF65-F5344CB8AC3E}">
        <p14:creationId xmlns:p14="http://schemas.microsoft.com/office/powerpoint/2010/main" val="2573058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问题说明</a:t>
            </a:r>
          </a:p>
        </p:txBody>
      </p:sp>
      <p:sp>
        <p:nvSpPr>
          <p:cNvPr id="10" name="标题 1">
            <a:extLst>
              <a:ext uri="{FF2B5EF4-FFF2-40B4-BE49-F238E27FC236}">
                <a16:creationId xmlns:a16="http://schemas.microsoft.com/office/drawing/2014/main" id="{436AAE2A-C73E-437A-BBE3-808606A43CDC}"/>
              </a:ext>
            </a:extLst>
          </p:cNvPr>
          <p:cNvSpPr txBox="1">
            <a:spLocks/>
          </p:cNvSpPr>
          <p:nvPr/>
        </p:nvSpPr>
        <p:spPr>
          <a:xfrm>
            <a:off x="1077129" y="3265389"/>
            <a:ext cx="10748056" cy="517190"/>
          </a:xfrm>
          <a:prstGeom prst="rect">
            <a:avLst/>
          </a:prstGeom>
        </p:spPr>
        <p:txBody>
          <a:bodyPr anchor="ctr" anchorCtr="0"/>
          <a:lstStyle>
            <a:lvl1pPr algn="l" rtl="0" eaLnBrk="0" fontAlgn="base" hangingPunct="0">
              <a:spcBef>
                <a:spcPct val="0"/>
              </a:spcBef>
              <a:spcAft>
                <a:spcPct val="0"/>
              </a:spcAft>
              <a:defRPr lang="zh-CN" altLang="en-US" sz="2400" b="1" i="0" kern="120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800" dirty="0">
                <a:solidFill>
                  <a:srgbClr val="B60206"/>
                </a:solidFill>
              </a:rPr>
              <a:t>如果不使用百度地图鹰眼服务，我们该如何存储轨迹坐标数据？</a:t>
            </a:r>
          </a:p>
        </p:txBody>
      </p:sp>
    </p:spTree>
    <p:extLst>
      <p:ext uri="{BB962C8B-B14F-4D97-AF65-F5344CB8AC3E}">
        <p14:creationId xmlns:p14="http://schemas.microsoft.com/office/powerpoint/2010/main" val="996722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8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压力测试</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en-US" altLang="zh-CN" dirty="0" err="1"/>
              <a:t>Jmeter</a:t>
            </a:r>
            <a:r>
              <a:rPr lang="en-US" altLang="zh-CN" dirty="0"/>
              <a:t> – http</a:t>
            </a:r>
            <a:r>
              <a:rPr lang="zh-CN" altLang="en-US" dirty="0"/>
              <a:t>请求设置</a:t>
            </a:r>
            <a:endParaRPr lang="en-US" altLang="zh-CN" dirty="0"/>
          </a:p>
        </p:txBody>
      </p:sp>
      <p:pic>
        <p:nvPicPr>
          <p:cNvPr id="5" name="图片 4">
            <a:extLst>
              <a:ext uri="{FF2B5EF4-FFF2-40B4-BE49-F238E27FC236}">
                <a16:creationId xmlns:a16="http://schemas.microsoft.com/office/drawing/2014/main" id="{B3E6CD86-DEC2-4114-98FB-E4042F4F9570}"/>
              </a:ext>
            </a:extLst>
          </p:cNvPr>
          <p:cNvPicPr>
            <a:picLocks noChangeAspect="1"/>
          </p:cNvPicPr>
          <p:nvPr/>
        </p:nvPicPr>
        <p:blipFill>
          <a:blip r:embed="rId2"/>
          <a:stretch>
            <a:fillRect/>
          </a:stretch>
        </p:blipFill>
        <p:spPr>
          <a:xfrm>
            <a:off x="710880" y="1635973"/>
            <a:ext cx="10798016" cy="4259009"/>
          </a:xfrm>
          <a:prstGeom prst="rect">
            <a:avLst/>
          </a:prstGeom>
          <a:ln>
            <a:solidFill>
              <a:srgbClr val="B60206"/>
            </a:solidFill>
            <a:prstDash val="dash"/>
          </a:ln>
        </p:spPr>
      </p:pic>
    </p:spTree>
    <p:extLst>
      <p:ext uri="{BB962C8B-B14F-4D97-AF65-F5344CB8AC3E}">
        <p14:creationId xmlns:p14="http://schemas.microsoft.com/office/powerpoint/2010/main" val="28355548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压力测试</a:t>
            </a:r>
          </a:p>
        </p:txBody>
      </p:sp>
      <p:sp>
        <p:nvSpPr>
          <p:cNvPr id="4" name="文本占位符 3">
            <a:extLst>
              <a:ext uri="{FF2B5EF4-FFF2-40B4-BE49-F238E27FC236}">
                <a16:creationId xmlns:a16="http://schemas.microsoft.com/office/drawing/2014/main" id="{B6092E30-F78C-4F5C-9949-9A497D9839C9}"/>
              </a:ext>
            </a:extLst>
          </p:cNvPr>
          <p:cNvSpPr>
            <a:spLocks noGrp="1"/>
          </p:cNvSpPr>
          <p:nvPr>
            <p:ph type="body" sz="quarter" idx="10"/>
          </p:nvPr>
        </p:nvSpPr>
        <p:spPr/>
        <p:txBody>
          <a:bodyPr/>
          <a:lstStyle/>
          <a:p>
            <a:r>
              <a:rPr lang="zh-CN" altLang="en-US" dirty="0"/>
              <a:t>测试结果</a:t>
            </a:r>
          </a:p>
        </p:txBody>
      </p:sp>
      <p:grpSp>
        <p:nvGrpSpPr>
          <p:cNvPr id="14" name="组合 13">
            <a:extLst>
              <a:ext uri="{FF2B5EF4-FFF2-40B4-BE49-F238E27FC236}">
                <a16:creationId xmlns:a16="http://schemas.microsoft.com/office/drawing/2014/main" id="{657724AC-432B-4C2A-AA66-59C19CC992CB}"/>
              </a:ext>
            </a:extLst>
          </p:cNvPr>
          <p:cNvGrpSpPr/>
          <p:nvPr/>
        </p:nvGrpSpPr>
        <p:grpSpPr>
          <a:xfrm>
            <a:off x="595265" y="1536072"/>
            <a:ext cx="11297412" cy="1034657"/>
            <a:chOff x="595266" y="1635973"/>
            <a:chExt cx="11297412" cy="1034657"/>
          </a:xfrm>
        </p:grpSpPr>
        <p:pic>
          <p:nvPicPr>
            <p:cNvPr id="7" name="图片 6">
              <a:extLst>
                <a:ext uri="{FF2B5EF4-FFF2-40B4-BE49-F238E27FC236}">
                  <a16:creationId xmlns:a16="http://schemas.microsoft.com/office/drawing/2014/main" id="{AB3D0650-27EF-4777-9B3D-587F067BEDC9}"/>
                </a:ext>
              </a:extLst>
            </p:cNvPr>
            <p:cNvPicPr>
              <a:picLocks noChangeAspect="1"/>
            </p:cNvPicPr>
            <p:nvPr/>
          </p:nvPicPr>
          <p:blipFill>
            <a:blip r:embed="rId2"/>
            <a:stretch>
              <a:fillRect/>
            </a:stretch>
          </p:blipFill>
          <p:spPr>
            <a:xfrm>
              <a:off x="595266" y="1966542"/>
              <a:ext cx="11297412" cy="704088"/>
            </a:xfrm>
            <a:prstGeom prst="rect">
              <a:avLst/>
            </a:prstGeom>
          </p:spPr>
        </p:pic>
        <p:sp>
          <p:nvSpPr>
            <p:cNvPr id="8" name="文本框 7">
              <a:extLst>
                <a:ext uri="{FF2B5EF4-FFF2-40B4-BE49-F238E27FC236}">
                  <a16:creationId xmlns:a16="http://schemas.microsoft.com/office/drawing/2014/main" id="{0BC4AE41-156D-479A-A056-CA3B60760F2F}"/>
                </a:ext>
              </a:extLst>
            </p:cNvPr>
            <p:cNvSpPr txBox="1"/>
            <p:nvPr/>
          </p:nvSpPr>
          <p:spPr>
            <a:xfrm>
              <a:off x="595266" y="1635973"/>
              <a:ext cx="3079531" cy="338554"/>
            </a:xfrm>
            <a:prstGeom prst="rect">
              <a:avLst/>
            </a:prstGeom>
            <a:noFill/>
          </p:spPr>
          <p:txBody>
            <a:bodyPr wrap="square" rtlCol="0">
              <a:spAutoFit/>
            </a:bodyPr>
            <a:lstStyle/>
            <a:p>
              <a:r>
                <a:rPr lang="zh-CN" altLang="en-US" sz="1600" b="1" dirty="0">
                  <a:solidFill>
                    <a:srgbClr val="B60206"/>
                  </a:solidFill>
                  <a:ea typeface="Alibaba PuHuiTi B"/>
                </a:rPr>
                <a:t>并发</a:t>
              </a:r>
              <a:r>
                <a:rPr lang="en-US" altLang="zh-CN" sz="1600" b="1" dirty="0">
                  <a:solidFill>
                    <a:srgbClr val="B60206"/>
                  </a:solidFill>
                  <a:ea typeface="Alibaba PuHuiTi B"/>
                </a:rPr>
                <a:t>500</a:t>
              </a:r>
              <a:r>
                <a:rPr lang="zh-CN" altLang="en-US" sz="1600" b="1" dirty="0">
                  <a:solidFill>
                    <a:srgbClr val="B60206"/>
                  </a:solidFill>
                  <a:ea typeface="Alibaba PuHuiTi B"/>
                </a:rPr>
                <a:t>：</a:t>
              </a:r>
              <a:r>
                <a:rPr lang="en-US" altLang="zh-CN" sz="1600" b="1" dirty="0">
                  <a:solidFill>
                    <a:srgbClr val="B60206"/>
                  </a:solidFill>
                  <a:ea typeface="Alibaba PuHuiTi B"/>
                </a:rPr>
                <a:t> </a:t>
              </a:r>
              <a:endParaRPr lang="zh-CN" altLang="en-US" sz="1600" b="1" dirty="0">
                <a:solidFill>
                  <a:srgbClr val="B60206"/>
                </a:solidFill>
                <a:ea typeface="Alibaba PuHuiTi B"/>
              </a:endParaRPr>
            </a:p>
          </p:txBody>
        </p:sp>
      </p:grpSp>
      <p:sp>
        <p:nvSpPr>
          <p:cNvPr id="12" name="文本占位符 1">
            <a:extLst>
              <a:ext uri="{FF2B5EF4-FFF2-40B4-BE49-F238E27FC236}">
                <a16:creationId xmlns:a16="http://schemas.microsoft.com/office/drawing/2014/main" id="{E14D2392-E175-475B-A3A2-1595697DE6B6}"/>
              </a:ext>
            </a:extLst>
          </p:cNvPr>
          <p:cNvSpPr>
            <a:spLocks noGrp="1"/>
          </p:cNvSpPr>
          <p:nvPr>
            <p:ph type="body" sz="quarter" idx="11"/>
          </p:nvPr>
        </p:nvSpPr>
        <p:spPr>
          <a:xfrm>
            <a:off x="637379" y="5250632"/>
            <a:ext cx="10749598" cy="1334574"/>
          </a:xfrm>
        </p:spPr>
        <p:txBody>
          <a:bodyPr/>
          <a:lstStyle/>
          <a:p>
            <a:pPr marL="0" indent="0">
              <a:buNone/>
            </a:pPr>
            <a:r>
              <a:rPr lang="zh-CN" altLang="en-US" dirty="0"/>
              <a:t>说明：</a:t>
            </a:r>
            <a:endParaRPr lang="en-US" altLang="zh-CN" dirty="0"/>
          </a:p>
          <a:p>
            <a:r>
              <a:rPr lang="zh-CN" altLang="en-US" dirty="0"/>
              <a:t>由于硬件条件的限制，只是针对单点服务进行测试。</a:t>
            </a:r>
            <a:endParaRPr lang="en-US" altLang="zh-CN" dirty="0"/>
          </a:p>
          <a:p>
            <a:r>
              <a:rPr lang="zh-CN" altLang="en-US" dirty="0"/>
              <a:t>从测试结论可以看出，通过</a:t>
            </a:r>
            <a:r>
              <a:rPr lang="en-US" altLang="zh-CN" dirty="0" err="1"/>
              <a:t>Netty</a:t>
            </a:r>
            <a:r>
              <a:rPr lang="zh-CN" altLang="en-US" dirty="0"/>
              <a:t>实现的服务可以应对高并发的场景。</a:t>
            </a:r>
            <a:endParaRPr lang="en-US" altLang="zh-CN" dirty="0"/>
          </a:p>
          <a:p>
            <a:endParaRPr lang="en-US" altLang="zh-CN" dirty="0"/>
          </a:p>
          <a:p>
            <a:endParaRPr lang="zh-CN" altLang="en-US" dirty="0"/>
          </a:p>
        </p:txBody>
      </p:sp>
      <p:grpSp>
        <p:nvGrpSpPr>
          <p:cNvPr id="15" name="组合 14">
            <a:extLst>
              <a:ext uri="{FF2B5EF4-FFF2-40B4-BE49-F238E27FC236}">
                <a16:creationId xmlns:a16="http://schemas.microsoft.com/office/drawing/2014/main" id="{23E2A857-FEAB-429E-AA65-D0338A8DCF70}"/>
              </a:ext>
            </a:extLst>
          </p:cNvPr>
          <p:cNvGrpSpPr/>
          <p:nvPr/>
        </p:nvGrpSpPr>
        <p:grpSpPr>
          <a:xfrm>
            <a:off x="595264" y="2742085"/>
            <a:ext cx="11395425" cy="1013381"/>
            <a:chOff x="595265" y="2975377"/>
            <a:chExt cx="11395425" cy="1013381"/>
          </a:xfrm>
        </p:grpSpPr>
        <p:pic>
          <p:nvPicPr>
            <p:cNvPr id="11" name="图片 10">
              <a:extLst>
                <a:ext uri="{FF2B5EF4-FFF2-40B4-BE49-F238E27FC236}">
                  <a16:creationId xmlns:a16="http://schemas.microsoft.com/office/drawing/2014/main" id="{4C9FDE19-D68F-4EDD-AC4A-02F11987C047}"/>
                </a:ext>
              </a:extLst>
            </p:cNvPr>
            <p:cNvPicPr>
              <a:picLocks noChangeAspect="1"/>
            </p:cNvPicPr>
            <p:nvPr/>
          </p:nvPicPr>
          <p:blipFill>
            <a:blip r:embed="rId3"/>
            <a:stretch>
              <a:fillRect/>
            </a:stretch>
          </p:blipFill>
          <p:spPr>
            <a:xfrm>
              <a:off x="595266" y="3286670"/>
              <a:ext cx="11395424" cy="702088"/>
            </a:xfrm>
            <a:prstGeom prst="rect">
              <a:avLst/>
            </a:prstGeom>
          </p:spPr>
        </p:pic>
        <p:sp>
          <p:nvSpPr>
            <p:cNvPr id="13" name="文本框 12">
              <a:extLst>
                <a:ext uri="{FF2B5EF4-FFF2-40B4-BE49-F238E27FC236}">
                  <a16:creationId xmlns:a16="http://schemas.microsoft.com/office/drawing/2014/main" id="{D370CB6A-FEAF-4CE1-BA8E-02028753C159}"/>
                </a:ext>
              </a:extLst>
            </p:cNvPr>
            <p:cNvSpPr txBox="1"/>
            <p:nvPr/>
          </p:nvSpPr>
          <p:spPr>
            <a:xfrm>
              <a:off x="595265" y="2975377"/>
              <a:ext cx="3079531" cy="338554"/>
            </a:xfrm>
            <a:prstGeom prst="rect">
              <a:avLst/>
            </a:prstGeom>
            <a:noFill/>
          </p:spPr>
          <p:txBody>
            <a:bodyPr wrap="square" rtlCol="0">
              <a:spAutoFit/>
            </a:bodyPr>
            <a:lstStyle/>
            <a:p>
              <a:pPr fontAlgn="auto">
                <a:spcBef>
                  <a:spcPts val="0"/>
                </a:spcBef>
                <a:spcAft>
                  <a:spcPts val="0"/>
                </a:spcAft>
              </a:pPr>
              <a:r>
                <a:rPr lang="zh-CN" altLang="en-US" sz="1600" b="1" dirty="0">
                  <a:solidFill>
                    <a:srgbClr val="B60206"/>
                  </a:solidFill>
                  <a:ea typeface="Alibaba PuHuiTi B"/>
                </a:rPr>
                <a:t>并发</a:t>
              </a:r>
              <a:r>
                <a:rPr lang="en-US" altLang="zh-CN" sz="1600" b="1" dirty="0">
                  <a:solidFill>
                    <a:srgbClr val="B60206"/>
                  </a:solidFill>
                  <a:ea typeface="Alibaba PuHuiTi B"/>
                </a:rPr>
                <a:t>1000</a:t>
              </a:r>
              <a:r>
                <a:rPr lang="zh-CN" altLang="en-US" sz="1600" b="1" dirty="0">
                  <a:solidFill>
                    <a:srgbClr val="B60206"/>
                  </a:solidFill>
                  <a:ea typeface="Alibaba PuHuiTi B"/>
                </a:rPr>
                <a:t>：</a:t>
              </a:r>
              <a:r>
                <a:rPr lang="en-US" altLang="zh-CN" sz="1600" b="1" dirty="0">
                  <a:solidFill>
                    <a:srgbClr val="B60206"/>
                  </a:solidFill>
                  <a:ea typeface="Alibaba PuHuiTi B"/>
                </a:rPr>
                <a:t> </a:t>
              </a:r>
              <a:endParaRPr lang="zh-CN" altLang="en-US" sz="1600" b="1" dirty="0">
                <a:solidFill>
                  <a:srgbClr val="B60206"/>
                </a:solidFill>
                <a:ea typeface="Alibaba PuHuiTi B"/>
              </a:endParaRPr>
            </a:p>
          </p:txBody>
        </p:sp>
      </p:grpSp>
      <p:grpSp>
        <p:nvGrpSpPr>
          <p:cNvPr id="18" name="组合 17">
            <a:extLst>
              <a:ext uri="{FF2B5EF4-FFF2-40B4-BE49-F238E27FC236}">
                <a16:creationId xmlns:a16="http://schemas.microsoft.com/office/drawing/2014/main" id="{B8263B5E-560D-4577-9623-016F1E9A8416}"/>
              </a:ext>
            </a:extLst>
          </p:cNvPr>
          <p:cNvGrpSpPr/>
          <p:nvPr/>
        </p:nvGrpSpPr>
        <p:grpSpPr>
          <a:xfrm>
            <a:off x="595265" y="4061212"/>
            <a:ext cx="10938714" cy="1089487"/>
            <a:chOff x="595265" y="4241295"/>
            <a:chExt cx="10938714" cy="1089487"/>
          </a:xfrm>
        </p:grpSpPr>
        <p:sp>
          <p:nvSpPr>
            <p:cNvPr id="9" name="文本框 8">
              <a:extLst>
                <a:ext uri="{FF2B5EF4-FFF2-40B4-BE49-F238E27FC236}">
                  <a16:creationId xmlns:a16="http://schemas.microsoft.com/office/drawing/2014/main" id="{D75EFDAD-F939-4006-B68D-CB785B37274E}"/>
                </a:ext>
              </a:extLst>
            </p:cNvPr>
            <p:cNvSpPr txBox="1"/>
            <p:nvPr/>
          </p:nvSpPr>
          <p:spPr>
            <a:xfrm>
              <a:off x="595265" y="4241295"/>
              <a:ext cx="3079531" cy="338554"/>
            </a:xfrm>
            <a:prstGeom prst="rect">
              <a:avLst/>
            </a:prstGeom>
            <a:noFill/>
            <a:ln>
              <a:noFill/>
              <a:prstDash val="dashDot"/>
            </a:ln>
          </p:spPr>
          <p:txBody>
            <a:bodyPr wrap="square" rtlCol="0">
              <a:spAutoFit/>
            </a:bodyPr>
            <a:lstStyle/>
            <a:p>
              <a:pPr fontAlgn="auto">
                <a:spcBef>
                  <a:spcPts val="0"/>
                </a:spcBef>
                <a:spcAft>
                  <a:spcPts val="0"/>
                </a:spcAft>
              </a:pPr>
              <a:r>
                <a:rPr lang="zh-CN" altLang="en-US" sz="1600" b="1" dirty="0">
                  <a:solidFill>
                    <a:srgbClr val="B60206"/>
                  </a:solidFill>
                  <a:ea typeface="Alibaba PuHuiTi B"/>
                </a:rPr>
                <a:t>数据：</a:t>
              </a:r>
              <a:r>
                <a:rPr lang="en-US" altLang="zh-CN" sz="1600" b="1" dirty="0">
                  <a:solidFill>
                    <a:srgbClr val="B60206"/>
                  </a:solidFill>
                  <a:ea typeface="Alibaba PuHuiTi B"/>
                </a:rPr>
                <a:t> </a:t>
              </a:r>
              <a:endParaRPr lang="zh-CN" altLang="en-US" sz="1600" b="1" dirty="0">
                <a:solidFill>
                  <a:srgbClr val="B60206"/>
                </a:solidFill>
                <a:ea typeface="Alibaba PuHuiTi B"/>
              </a:endParaRPr>
            </a:p>
          </p:txBody>
        </p:sp>
        <p:pic>
          <p:nvPicPr>
            <p:cNvPr id="17" name="图片 16">
              <a:extLst>
                <a:ext uri="{FF2B5EF4-FFF2-40B4-BE49-F238E27FC236}">
                  <a16:creationId xmlns:a16="http://schemas.microsoft.com/office/drawing/2014/main" id="{5B734165-1CEC-4B4D-AB20-D91B56024971}"/>
                </a:ext>
              </a:extLst>
            </p:cNvPr>
            <p:cNvPicPr>
              <a:picLocks noChangeAspect="1"/>
            </p:cNvPicPr>
            <p:nvPr/>
          </p:nvPicPr>
          <p:blipFill>
            <a:blip r:embed="rId4"/>
            <a:stretch>
              <a:fillRect/>
            </a:stretch>
          </p:blipFill>
          <p:spPr>
            <a:xfrm>
              <a:off x="637379" y="4616407"/>
              <a:ext cx="10896600" cy="714375"/>
            </a:xfrm>
            <a:prstGeom prst="rect">
              <a:avLst/>
            </a:prstGeom>
            <a:ln>
              <a:solidFill>
                <a:srgbClr val="B60206"/>
              </a:solidFill>
              <a:prstDash val="dash"/>
            </a:ln>
          </p:spPr>
        </p:pic>
      </p:grpSp>
    </p:spTree>
    <p:extLst>
      <p:ext uri="{BB962C8B-B14F-4D97-AF65-F5344CB8AC3E}">
        <p14:creationId xmlns:p14="http://schemas.microsoft.com/office/powerpoint/2010/main" val="2908355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arn(inVertical)">
                                      <p:cBhvr>
                                        <p:cTn id="22" dur="500"/>
                                        <p:tgtEl>
                                          <p:spTgt spid="12">
                                            <p:txEl>
                                              <p:pRg st="0" end="0"/>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barn(inVertical)">
                                      <p:cBhvr>
                                        <p:cTn id="25" dur="500"/>
                                        <p:tgtEl>
                                          <p:spTgt spid="12">
                                            <p:txEl>
                                              <p:pRg st="1" end="1"/>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barn(inVertical)">
                                      <p:cBhvr>
                                        <p:cTn id="28"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FAD210B-8694-43A4-891A-E8DB3482E724}"/>
              </a:ext>
            </a:extLst>
          </p:cNvPr>
          <p:cNvSpPr>
            <a:spLocks noGrp="1"/>
          </p:cNvSpPr>
          <p:nvPr>
            <p:ph type="body" sz="quarter" idx="10"/>
          </p:nvPr>
        </p:nvSpPr>
        <p:spPr>
          <a:xfrm>
            <a:off x="5103847" y="1173480"/>
            <a:ext cx="5760538" cy="4511040"/>
          </a:xfrm>
        </p:spPr>
        <p:txBody>
          <a:bodyPr/>
          <a:lstStyle/>
          <a:p>
            <a:r>
              <a:rPr lang="zh-CN" altLang="en-US" dirty="0"/>
              <a:t>地图数据收集与存储方案分析</a:t>
            </a:r>
          </a:p>
          <a:p>
            <a:r>
              <a:rPr lang="en-US" altLang="zh-CN" dirty="0" err="1"/>
              <a:t>Netty</a:t>
            </a:r>
            <a:r>
              <a:rPr lang="zh-CN" altLang="en-US" dirty="0"/>
              <a:t>快速入门</a:t>
            </a:r>
          </a:p>
          <a:p>
            <a:r>
              <a:rPr lang="zh-CN" altLang="en-US" dirty="0"/>
              <a:t>实现地图数据的收集方案</a:t>
            </a:r>
          </a:p>
          <a:p>
            <a:r>
              <a:rPr lang="en-US" altLang="zh-CN" dirty="0"/>
              <a:t>MongoDB</a:t>
            </a:r>
            <a:r>
              <a:rPr lang="zh-CN" altLang="en-US" dirty="0"/>
              <a:t>分片式集群</a:t>
            </a:r>
          </a:p>
          <a:p>
            <a:r>
              <a:rPr lang="zh-CN" altLang="en-US" dirty="0"/>
              <a:t>实现地图数据的存储方案</a:t>
            </a:r>
          </a:p>
          <a:p>
            <a:r>
              <a:rPr lang="zh-CN" altLang="en-US" dirty="0"/>
              <a:t>压力测试</a:t>
            </a:r>
          </a:p>
        </p:txBody>
      </p:sp>
    </p:spTree>
    <p:extLst>
      <p:ext uri="{BB962C8B-B14F-4D97-AF65-F5344CB8AC3E}">
        <p14:creationId xmlns:p14="http://schemas.microsoft.com/office/powerpoint/2010/main" val="1724443716"/>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问题解决</a:t>
            </a:r>
          </a:p>
        </p:txBody>
      </p:sp>
      <p:sp>
        <p:nvSpPr>
          <p:cNvPr id="4" name="文本占位符 3">
            <a:extLst>
              <a:ext uri="{FF2B5EF4-FFF2-40B4-BE49-F238E27FC236}">
                <a16:creationId xmlns:a16="http://schemas.microsoft.com/office/drawing/2014/main" id="{444FC8E1-D7CC-453A-839E-3CE18AF84BE5}"/>
              </a:ext>
            </a:extLst>
          </p:cNvPr>
          <p:cNvSpPr>
            <a:spLocks noGrp="1"/>
          </p:cNvSpPr>
          <p:nvPr>
            <p:ph type="body" sz="quarter" idx="10"/>
          </p:nvPr>
        </p:nvSpPr>
        <p:spPr>
          <a:xfrm>
            <a:off x="710880" y="940081"/>
            <a:ext cx="10749599" cy="517190"/>
          </a:xfrm>
        </p:spPr>
        <p:txBody>
          <a:bodyPr/>
          <a:lstStyle/>
          <a:p>
            <a:r>
              <a:rPr lang="zh-CN" altLang="en-US" dirty="0"/>
              <a:t>自己存储轨迹坐标数据面临的困难</a:t>
            </a:r>
          </a:p>
        </p:txBody>
      </p:sp>
      <p:sp>
        <p:nvSpPr>
          <p:cNvPr id="10" name="文本占位符 1">
            <a:extLst>
              <a:ext uri="{FF2B5EF4-FFF2-40B4-BE49-F238E27FC236}">
                <a16:creationId xmlns:a16="http://schemas.microsoft.com/office/drawing/2014/main" id="{8512EDBA-B805-4EE1-A0CC-D7A96E733198}"/>
              </a:ext>
            </a:extLst>
          </p:cNvPr>
          <p:cNvSpPr>
            <a:spLocks noGrp="1"/>
          </p:cNvSpPr>
          <p:nvPr>
            <p:ph type="body" sz="quarter" idx="11"/>
          </p:nvPr>
        </p:nvSpPr>
        <p:spPr>
          <a:xfrm>
            <a:off x="710881" y="1590103"/>
            <a:ext cx="10749598" cy="1838898"/>
          </a:xfrm>
        </p:spPr>
        <p:txBody>
          <a:bodyPr/>
          <a:lstStyle/>
          <a:p>
            <a:r>
              <a:rPr lang="zh-CN" altLang="en-US" dirty="0"/>
              <a:t>自己存储轨迹坐标数据面临的困难主要有两个：</a:t>
            </a:r>
            <a:endParaRPr lang="en-US" altLang="zh-CN" dirty="0"/>
          </a:p>
          <a:p>
            <a:r>
              <a:rPr lang="zh-CN" altLang="en-US" dirty="0"/>
              <a:t>第一，高并发上报地理位置的请求如何解决</a:t>
            </a:r>
            <a:r>
              <a:rPr lang="en-US" altLang="zh-CN" dirty="0"/>
              <a:t>?</a:t>
            </a:r>
          </a:p>
          <a:p>
            <a:r>
              <a:rPr lang="zh-CN" altLang="en-US" dirty="0"/>
              <a:t>第二，海量的坐标数据该如何存储</a:t>
            </a:r>
            <a:r>
              <a:rPr lang="en-US" altLang="zh-CN" dirty="0"/>
              <a:t>?</a:t>
            </a:r>
          </a:p>
          <a:p>
            <a:r>
              <a:rPr lang="zh-CN" altLang="en-US" dirty="0"/>
              <a:t>针对以上问题我们给出相应的解决方案，这也就是今天课程的主要内容。</a:t>
            </a:r>
            <a:endParaRPr lang="en-US" altLang="zh-CN" dirty="0"/>
          </a:p>
          <a:p>
            <a:endParaRPr lang="zh-CN" altLang="en-US" dirty="0"/>
          </a:p>
        </p:txBody>
      </p:sp>
    </p:spTree>
    <p:extLst>
      <p:ext uri="{BB962C8B-B14F-4D97-AF65-F5344CB8AC3E}">
        <p14:creationId xmlns:p14="http://schemas.microsoft.com/office/powerpoint/2010/main" val="1469317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问题解决</a:t>
            </a:r>
          </a:p>
        </p:txBody>
      </p:sp>
      <p:sp>
        <p:nvSpPr>
          <p:cNvPr id="4" name="文本占位符 3">
            <a:extLst>
              <a:ext uri="{FF2B5EF4-FFF2-40B4-BE49-F238E27FC236}">
                <a16:creationId xmlns:a16="http://schemas.microsoft.com/office/drawing/2014/main" id="{444FC8E1-D7CC-453A-839E-3CE18AF84BE5}"/>
              </a:ext>
            </a:extLst>
          </p:cNvPr>
          <p:cNvSpPr>
            <a:spLocks noGrp="1"/>
          </p:cNvSpPr>
          <p:nvPr>
            <p:ph type="body" sz="quarter" idx="10"/>
          </p:nvPr>
        </p:nvSpPr>
        <p:spPr>
          <a:xfrm>
            <a:off x="710880" y="940081"/>
            <a:ext cx="10749599" cy="517190"/>
          </a:xfrm>
        </p:spPr>
        <p:txBody>
          <a:bodyPr/>
          <a:lstStyle/>
          <a:p>
            <a:r>
              <a:rPr lang="zh-CN" altLang="en-US" dirty="0"/>
              <a:t>解决高并发的解决方案</a:t>
            </a:r>
          </a:p>
        </p:txBody>
      </p:sp>
      <p:grpSp>
        <p:nvGrpSpPr>
          <p:cNvPr id="5" name="组合 4">
            <a:extLst>
              <a:ext uri="{FF2B5EF4-FFF2-40B4-BE49-F238E27FC236}">
                <a16:creationId xmlns:a16="http://schemas.microsoft.com/office/drawing/2014/main" id="{AFF26CCA-481C-463F-B737-84BE4EB97342}"/>
              </a:ext>
            </a:extLst>
          </p:cNvPr>
          <p:cNvGrpSpPr/>
          <p:nvPr/>
        </p:nvGrpSpPr>
        <p:grpSpPr>
          <a:xfrm>
            <a:off x="1095375" y="1580011"/>
            <a:ext cx="9689305" cy="1063960"/>
            <a:chOff x="1095375" y="1580011"/>
            <a:chExt cx="9689305" cy="1063960"/>
          </a:xfrm>
        </p:grpSpPr>
        <p:sp>
          <p:nvSpPr>
            <p:cNvPr id="6" name="矩形 5">
              <a:extLst>
                <a:ext uri="{FF2B5EF4-FFF2-40B4-BE49-F238E27FC236}">
                  <a16:creationId xmlns:a16="http://schemas.microsoft.com/office/drawing/2014/main" id="{B8D55E58-9844-4A8F-9659-C087D2B68480}"/>
                </a:ext>
              </a:extLst>
            </p:cNvPr>
            <p:cNvSpPr/>
            <p:nvPr/>
          </p:nvSpPr>
          <p:spPr>
            <a:xfrm>
              <a:off x="1095375" y="1580011"/>
              <a:ext cx="9689305" cy="1063960"/>
            </a:xfrm>
            <a:prstGeom prst="rect">
              <a:avLst/>
            </a:prstGeom>
            <a:noFill/>
            <a:ln w="9525">
              <a:solidFill>
                <a:srgbClr val="B6000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1F895674-1065-4B0E-91D1-CAA0CBF86E3C}"/>
                </a:ext>
              </a:extLst>
            </p:cNvPr>
            <p:cNvSpPr/>
            <p:nvPr/>
          </p:nvSpPr>
          <p:spPr>
            <a:xfrm>
              <a:off x="2598857" y="1723598"/>
              <a:ext cx="1438275" cy="745367"/>
            </a:xfrm>
            <a:prstGeom prst="roundRect">
              <a:avLst/>
            </a:prstGeom>
            <a:solidFill>
              <a:schemeClr val="accent3">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2060"/>
                  </a:solidFill>
                </a:rPr>
                <a:t>APP</a:t>
              </a:r>
              <a:endParaRPr lang="zh-CN" altLang="en-US" dirty="0">
                <a:solidFill>
                  <a:srgbClr val="002060"/>
                </a:solidFill>
              </a:endParaRPr>
            </a:p>
          </p:txBody>
        </p:sp>
        <p:sp>
          <p:nvSpPr>
            <p:cNvPr id="8" name="文本框 7">
              <a:extLst>
                <a:ext uri="{FF2B5EF4-FFF2-40B4-BE49-F238E27FC236}">
                  <a16:creationId xmlns:a16="http://schemas.microsoft.com/office/drawing/2014/main" id="{84ECFA37-B232-4A19-AE21-43A1264E7452}"/>
                </a:ext>
              </a:extLst>
            </p:cNvPr>
            <p:cNvSpPr txBox="1"/>
            <p:nvPr/>
          </p:nvSpPr>
          <p:spPr>
            <a:xfrm>
              <a:off x="1292285" y="1896226"/>
              <a:ext cx="867545" cy="369332"/>
            </a:xfrm>
            <a:prstGeom prst="rect">
              <a:avLst/>
            </a:prstGeom>
            <a:noFill/>
            <a:ln w="9525">
              <a:noFill/>
            </a:ln>
          </p:spPr>
          <p:txBody>
            <a:bodyPr wrap="none" rtlCol="0">
              <a:spAutoFit/>
            </a:bodyPr>
            <a:lstStyle/>
            <a:p>
              <a:pPr fontAlgn="auto">
                <a:spcBef>
                  <a:spcPts val="0"/>
                </a:spcBef>
                <a:spcAft>
                  <a:spcPts val="0"/>
                </a:spcAft>
              </a:pPr>
              <a:r>
                <a:rPr lang="zh-CN" altLang="en-US" dirty="0">
                  <a:solidFill>
                    <a:srgbClr val="B60004"/>
                  </a:solidFill>
                  <a:latin typeface="Alibaba PuHuiTi Medium" pitchFamily="18" charset="-122"/>
                  <a:ea typeface="Alibaba PuHuiTi Medium" pitchFamily="18" charset="-122"/>
                  <a:cs typeface="Alibaba PuHuiTi Medium" pitchFamily="18" charset="-122"/>
                </a:rPr>
                <a:t>客户端</a:t>
              </a:r>
            </a:p>
          </p:txBody>
        </p:sp>
        <p:sp>
          <p:nvSpPr>
            <p:cNvPr id="9" name="矩形: 圆角 8">
              <a:extLst>
                <a:ext uri="{FF2B5EF4-FFF2-40B4-BE49-F238E27FC236}">
                  <a16:creationId xmlns:a16="http://schemas.microsoft.com/office/drawing/2014/main" id="{3D60E2F2-AFA1-44A9-A832-80ED2F4BFC0F}"/>
                </a:ext>
              </a:extLst>
            </p:cNvPr>
            <p:cNvSpPr/>
            <p:nvPr/>
          </p:nvSpPr>
          <p:spPr>
            <a:xfrm>
              <a:off x="4686299" y="1723598"/>
              <a:ext cx="1438275" cy="745367"/>
            </a:xfrm>
            <a:prstGeom prst="roundRect">
              <a:avLst/>
            </a:prstGeom>
            <a:solidFill>
              <a:schemeClr val="accent3">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2060"/>
                  </a:solidFill>
                </a:rPr>
                <a:t>小程序</a:t>
              </a:r>
            </a:p>
          </p:txBody>
        </p:sp>
        <p:sp>
          <p:nvSpPr>
            <p:cNvPr id="10" name="矩形: 圆角 9">
              <a:extLst>
                <a:ext uri="{FF2B5EF4-FFF2-40B4-BE49-F238E27FC236}">
                  <a16:creationId xmlns:a16="http://schemas.microsoft.com/office/drawing/2014/main" id="{FE9ED3B6-E27C-4724-93A2-DD6F79601114}"/>
                </a:ext>
              </a:extLst>
            </p:cNvPr>
            <p:cNvSpPr/>
            <p:nvPr/>
          </p:nvSpPr>
          <p:spPr>
            <a:xfrm>
              <a:off x="6773741" y="1723598"/>
              <a:ext cx="1438275" cy="745367"/>
            </a:xfrm>
            <a:prstGeom prst="roundRect">
              <a:avLst/>
            </a:prstGeom>
            <a:solidFill>
              <a:schemeClr val="accent3">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2060"/>
                  </a:solidFill>
                </a:rPr>
                <a:t>web</a:t>
              </a:r>
              <a:endParaRPr lang="zh-CN" altLang="en-US" sz="1600" dirty="0">
                <a:solidFill>
                  <a:srgbClr val="002060"/>
                </a:solidFill>
              </a:endParaRPr>
            </a:p>
          </p:txBody>
        </p:sp>
        <p:sp>
          <p:nvSpPr>
            <p:cNvPr id="11" name="矩形: 圆角 10">
              <a:extLst>
                <a:ext uri="{FF2B5EF4-FFF2-40B4-BE49-F238E27FC236}">
                  <a16:creationId xmlns:a16="http://schemas.microsoft.com/office/drawing/2014/main" id="{D42CEF65-B163-4135-8216-480706224C17}"/>
                </a:ext>
              </a:extLst>
            </p:cNvPr>
            <p:cNvSpPr/>
            <p:nvPr/>
          </p:nvSpPr>
          <p:spPr>
            <a:xfrm>
              <a:off x="8861183" y="1723598"/>
              <a:ext cx="1438275" cy="745367"/>
            </a:xfrm>
            <a:prstGeom prst="roundRect">
              <a:avLst/>
            </a:prstGeom>
            <a:solidFill>
              <a:schemeClr val="accent3">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2060"/>
                  </a:solidFill>
                </a:rPr>
                <a:t>……</a:t>
              </a:r>
              <a:endParaRPr lang="zh-CN" altLang="en-US" sz="1600" dirty="0">
                <a:solidFill>
                  <a:srgbClr val="002060"/>
                </a:solidFill>
              </a:endParaRPr>
            </a:p>
          </p:txBody>
        </p:sp>
      </p:grpSp>
      <p:grpSp>
        <p:nvGrpSpPr>
          <p:cNvPr id="12" name="组合 11">
            <a:extLst>
              <a:ext uri="{FF2B5EF4-FFF2-40B4-BE49-F238E27FC236}">
                <a16:creationId xmlns:a16="http://schemas.microsoft.com/office/drawing/2014/main" id="{0590D42C-E6CB-4A93-A750-EFD5BBDA7BAF}"/>
              </a:ext>
            </a:extLst>
          </p:cNvPr>
          <p:cNvGrpSpPr/>
          <p:nvPr/>
        </p:nvGrpSpPr>
        <p:grpSpPr>
          <a:xfrm>
            <a:off x="1095374" y="3504061"/>
            <a:ext cx="9689305" cy="1063960"/>
            <a:chOff x="1066800" y="1564940"/>
            <a:chExt cx="9689305" cy="1063960"/>
          </a:xfrm>
        </p:grpSpPr>
        <p:sp>
          <p:nvSpPr>
            <p:cNvPr id="13" name="矩形 12">
              <a:extLst>
                <a:ext uri="{FF2B5EF4-FFF2-40B4-BE49-F238E27FC236}">
                  <a16:creationId xmlns:a16="http://schemas.microsoft.com/office/drawing/2014/main" id="{FEE540E7-545D-4E77-8157-3CC19A2C9756}"/>
                </a:ext>
              </a:extLst>
            </p:cNvPr>
            <p:cNvSpPr/>
            <p:nvPr/>
          </p:nvSpPr>
          <p:spPr>
            <a:xfrm>
              <a:off x="1066800" y="1564940"/>
              <a:ext cx="9689305" cy="1063960"/>
            </a:xfrm>
            <a:prstGeom prst="rect">
              <a:avLst/>
            </a:prstGeom>
            <a:noFill/>
            <a:ln w="9525">
              <a:solidFill>
                <a:srgbClr val="B6000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0E32527C-1E46-4D4F-9E9C-99284F3BC263}"/>
                </a:ext>
              </a:extLst>
            </p:cNvPr>
            <p:cNvSpPr/>
            <p:nvPr/>
          </p:nvSpPr>
          <p:spPr>
            <a:xfrm>
              <a:off x="2570282" y="1708527"/>
              <a:ext cx="1438275" cy="745367"/>
            </a:xfrm>
            <a:prstGeom prst="roundRect">
              <a:avLst/>
            </a:prstGeom>
            <a:solidFill>
              <a:srgbClr val="E1BEE7"/>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Netty</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15" name="文本框 14">
              <a:extLst>
                <a:ext uri="{FF2B5EF4-FFF2-40B4-BE49-F238E27FC236}">
                  <a16:creationId xmlns:a16="http://schemas.microsoft.com/office/drawing/2014/main" id="{4D9FA333-5DB0-4C7B-B6EE-BBC7DB0B02E6}"/>
                </a:ext>
              </a:extLst>
            </p:cNvPr>
            <p:cNvSpPr txBox="1"/>
            <p:nvPr/>
          </p:nvSpPr>
          <p:spPr>
            <a:xfrm>
              <a:off x="1263710" y="1881155"/>
              <a:ext cx="867545" cy="369332"/>
            </a:xfrm>
            <a:prstGeom prst="rect">
              <a:avLst/>
            </a:prstGeom>
            <a:noFill/>
            <a:ln w="9525">
              <a:noFill/>
            </a:ln>
          </p:spPr>
          <p:txBody>
            <a:bodyPr wrap="none" rtlCol="0">
              <a:spAutoFit/>
            </a:bodyPr>
            <a:lstStyle/>
            <a:p>
              <a:pPr fontAlgn="auto">
                <a:spcBef>
                  <a:spcPts val="0"/>
                </a:spcBef>
                <a:spcAft>
                  <a:spcPts val="0"/>
                </a:spcAft>
              </a:pPr>
              <a:r>
                <a:rPr lang="zh-CN" altLang="en-US" dirty="0">
                  <a:solidFill>
                    <a:srgbClr val="B60004"/>
                  </a:solidFill>
                  <a:latin typeface="Alibaba PuHuiTi Medium" pitchFamily="18" charset="-122"/>
                  <a:ea typeface="Alibaba PuHuiTi Medium" pitchFamily="18" charset="-122"/>
                  <a:cs typeface="Alibaba PuHuiTi Medium" pitchFamily="18" charset="-122"/>
                </a:rPr>
                <a:t>服务端</a:t>
              </a:r>
            </a:p>
          </p:txBody>
        </p:sp>
        <p:sp>
          <p:nvSpPr>
            <p:cNvPr id="16" name="矩形: 圆角 15">
              <a:extLst>
                <a:ext uri="{FF2B5EF4-FFF2-40B4-BE49-F238E27FC236}">
                  <a16:creationId xmlns:a16="http://schemas.microsoft.com/office/drawing/2014/main" id="{13486A98-52C6-456F-B1CB-6B55BB2D3445}"/>
                </a:ext>
              </a:extLst>
            </p:cNvPr>
            <p:cNvSpPr/>
            <p:nvPr/>
          </p:nvSpPr>
          <p:spPr>
            <a:xfrm>
              <a:off x="4657724" y="1708527"/>
              <a:ext cx="1438275" cy="745367"/>
            </a:xfrm>
            <a:prstGeom prst="roundRect">
              <a:avLst/>
            </a:prstGeom>
            <a:solidFill>
              <a:srgbClr val="E1BEE7"/>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Netty</a:t>
              </a:r>
              <a:endParaRPr lang="zh-CN" altLang="en-US" sz="1600" dirty="0">
                <a:solidFill>
                  <a:schemeClr val="tx1"/>
                </a:solidFill>
              </a:endParaRPr>
            </a:p>
          </p:txBody>
        </p:sp>
        <p:sp>
          <p:nvSpPr>
            <p:cNvPr id="17" name="矩形: 圆角 16">
              <a:extLst>
                <a:ext uri="{FF2B5EF4-FFF2-40B4-BE49-F238E27FC236}">
                  <a16:creationId xmlns:a16="http://schemas.microsoft.com/office/drawing/2014/main" id="{EB5E7237-9E79-454D-9DD0-CE05FD6C27FD}"/>
                </a:ext>
              </a:extLst>
            </p:cNvPr>
            <p:cNvSpPr/>
            <p:nvPr/>
          </p:nvSpPr>
          <p:spPr>
            <a:xfrm>
              <a:off x="6745166" y="1708527"/>
              <a:ext cx="1438275" cy="745367"/>
            </a:xfrm>
            <a:prstGeom prst="roundRect">
              <a:avLst/>
            </a:prstGeom>
            <a:solidFill>
              <a:srgbClr val="E1BEE7"/>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Netty</a:t>
              </a:r>
              <a:endParaRPr lang="zh-CN" altLang="en-US" sz="1600" dirty="0">
                <a:solidFill>
                  <a:schemeClr val="tx1"/>
                </a:solidFill>
              </a:endParaRPr>
            </a:p>
          </p:txBody>
        </p:sp>
        <p:sp>
          <p:nvSpPr>
            <p:cNvPr id="18" name="矩形: 圆角 17">
              <a:extLst>
                <a:ext uri="{FF2B5EF4-FFF2-40B4-BE49-F238E27FC236}">
                  <a16:creationId xmlns:a16="http://schemas.microsoft.com/office/drawing/2014/main" id="{424A292C-48A0-4A84-9213-6E06D4267AAF}"/>
                </a:ext>
              </a:extLst>
            </p:cNvPr>
            <p:cNvSpPr/>
            <p:nvPr/>
          </p:nvSpPr>
          <p:spPr>
            <a:xfrm>
              <a:off x="8832608" y="1708527"/>
              <a:ext cx="1438275" cy="745367"/>
            </a:xfrm>
            <a:prstGeom prst="roundRect">
              <a:avLst/>
            </a:prstGeom>
            <a:solidFill>
              <a:srgbClr val="E1BEE7"/>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a:t>
              </a:r>
              <a:endParaRPr lang="zh-CN" altLang="en-US" sz="1600" dirty="0">
                <a:solidFill>
                  <a:schemeClr val="tx1"/>
                </a:solidFill>
              </a:endParaRPr>
            </a:p>
          </p:txBody>
        </p:sp>
      </p:grpSp>
      <p:grpSp>
        <p:nvGrpSpPr>
          <p:cNvPr id="19" name="组合 18">
            <a:extLst>
              <a:ext uri="{FF2B5EF4-FFF2-40B4-BE49-F238E27FC236}">
                <a16:creationId xmlns:a16="http://schemas.microsoft.com/office/drawing/2014/main" id="{AAEC78CC-33A6-4710-A5EB-0042A1B26D1E}"/>
              </a:ext>
            </a:extLst>
          </p:cNvPr>
          <p:cNvGrpSpPr/>
          <p:nvPr/>
        </p:nvGrpSpPr>
        <p:grpSpPr>
          <a:xfrm>
            <a:off x="1098489" y="5428111"/>
            <a:ext cx="9689305" cy="1063960"/>
            <a:chOff x="1098489" y="5428111"/>
            <a:chExt cx="9689305" cy="1063960"/>
          </a:xfrm>
        </p:grpSpPr>
        <p:grpSp>
          <p:nvGrpSpPr>
            <p:cNvPr id="20" name="组合 19">
              <a:extLst>
                <a:ext uri="{FF2B5EF4-FFF2-40B4-BE49-F238E27FC236}">
                  <a16:creationId xmlns:a16="http://schemas.microsoft.com/office/drawing/2014/main" id="{DC4DD032-FF18-41B6-89E0-848E90E02402}"/>
                </a:ext>
              </a:extLst>
            </p:cNvPr>
            <p:cNvGrpSpPr/>
            <p:nvPr/>
          </p:nvGrpSpPr>
          <p:grpSpPr>
            <a:xfrm>
              <a:off x="1098489" y="5428111"/>
              <a:ext cx="9689305" cy="1063960"/>
              <a:chOff x="1066800" y="1564940"/>
              <a:chExt cx="9689305" cy="1063960"/>
            </a:xfrm>
          </p:grpSpPr>
          <p:sp>
            <p:nvSpPr>
              <p:cNvPr id="22" name="矩形 21">
                <a:extLst>
                  <a:ext uri="{FF2B5EF4-FFF2-40B4-BE49-F238E27FC236}">
                    <a16:creationId xmlns:a16="http://schemas.microsoft.com/office/drawing/2014/main" id="{A3436BF7-176C-467A-B9A1-31D8278B95E1}"/>
                  </a:ext>
                </a:extLst>
              </p:cNvPr>
              <p:cNvSpPr/>
              <p:nvPr/>
            </p:nvSpPr>
            <p:spPr>
              <a:xfrm>
                <a:off x="1066800" y="1564940"/>
                <a:ext cx="9689305" cy="1063960"/>
              </a:xfrm>
              <a:prstGeom prst="rect">
                <a:avLst/>
              </a:prstGeom>
              <a:noFill/>
              <a:ln w="9525">
                <a:solidFill>
                  <a:srgbClr val="B6000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A1B335F-3D5F-4336-96C2-93F0E0B81AC1}"/>
                  </a:ext>
                </a:extLst>
              </p:cNvPr>
              <p:cNvSpPr txBox="1"/>
              <p:nvPr/>
            </p:nvSpPr>
            <p:spPr>
              <a:xfrm>
                <a:off x="1117067" y="1896865"/>
                <a:ext cx="1282723" cy="369332"/>
              </a:xfrm>
              <a:prstGeom prst="rect">
                <a:avLst/>
              </a:prstGeom>
              <a:noFill/>
              <a:ln w="9525">
                <a:noFill/>
              </a:ln>
            </p:spPr>
            <p:txBody>
              <a:bodyPr wrap="none" rtlCol="0">
                <a:spAutoFit/>
              </a:bodyPr>
              <a:lstStyle/>
              <a:p>
                <a:pPr fontAlgn="auto">
                  <a:spcBef>
                    <a:spcPts val="0"/>
                  </a:spcBef>
                  <a:spcAft>
                    <a:spcPts val="0"/>
                  </a:spcAft>
                </a:pPr>
                <a:r>
                  <a:rPr lang="en-US" altLang="zh-CN" dirty="0">
                    <a:solidFill>
                      <a:srgbClr val="B60004"/>
                    </a:solidFill>
                    <a:latin typeface="Alibaba PuHuiTi Medium" pitchFamily="18" charset="-122"/>
                    <a:ea typeface="Alibaba PuHuiTi Medium" pitchFamily="18" charset="-122"/>
                    <a:cs typeface="Alibaba PuHuiTi Medium" pitchFamily="18" charset="-122"/>
                  </a:rPr>
                  <a:t>Kafka</a:t>
                </a:r>
                <a:r>
                  <a:rPr lang="zh-CN" altLang="en-US" dirty="0">
                    <a:solidFill>
                      <a:srgbClr val="B60004"/>
                    </a:solidFill>
                    <a:latin typeface="Alibaba PuHuiTi Medium" pitchFamily="18" charset="-122"/>
                    <a:ea typeface="Alibaba PuHuiTi Medium" pitchFamily="18" charset="-122"/>
                    <a:cs typeface="Alibaba PuHuiTi Medium" pitchFamily="18" charset="-122"/>
                  </a:rPr>
                  <a:t>集群</a:t>
                </a:r>
              </a:p>
            </p:txBody>
          </p:sp>
        </p:grpSp>
        <p:sp>
          <p:nvSpPr>
            <p:cNvPr id="21" name="矩形: 圆角 20">
              <a:extLst>
                <a:ext uri="{FF2B5EF4-FFF2-40B4-BE49-F238E27FC236}">
                  <a16:creationId xmlns:a16="http://schemas.microsoft.com/office/drawing/2014/main" id="{AA95376C-60FE-4154-8EAB-B594E30579E4}"/>
                </a:ext>
              </a:extLst>
            </p:cNvPr>
            <p:cNvSpPr/>
            <p:nvPr/>
          </p:nvSpPr>
          <p:spPr>
            <a:xfrm>
              <a:off x="2718285" y="5628497"/>
              <a:ext cx="7511565" cy="696425"/>
            </a:xfrm>
            <a:prstGeom prst="roundRect">
              <a:avLst/>
            </a:prstGeom>
            <a:solidFill>
              <a:srgbClr val="81C784"/>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Kafka Server</a:t>
              </a:r>
              <a:endParaRPr lang="zh-CN" altLang="en-US" dirty="0">
                <a:ln w="0"/>
                <a:solidFill>
                  <a:schemeClr val="accent1"/>
                </a:solidFill>
                <a:effectLst>
                  <a:outerShdw blurRad="38100" dist="25400" dir="5400000" algn="ctr" rotWithShape="0">
                    <a:srgbClr val="6E747A">
                      <a:alpha val="43000"/>
                    </a:srgbClr>
                  </a:outerShdw>
                </a:effectLst>
              </a:endParaRPr>
            </a:p>
          </p:txBody>
        </p:sp>
      </p:grpSp>
      <p:grpSp>
        <p:nvGrpSpPr>
          <p:cNvPr id="24" name="组合 23">
            <a:extLst>
              <a:ext uri="{FF2B5EF4-FFF2-40B4-BE49-F238E27FC236}">
                <a16:creationId xmlns:a16="http://schemas.microsoft.com/office/drawing/2014/main" id="{2A461FC1-E12D-42E2-84FF-BFAFD4C5859F}"/>
              </a:ext>
            </a:extLst>
          </p:cNvPr>
          <p:cNvGrpSpPr/>
          <p:nvPr/>
        </p:nvGrpSpPr>
        <p:grpSpPr>
          <a:xfrm>
            <a:off x="5728126" y="4682888"/>
            <a:ext cx="1662157" cy="734061"/>
            <a:chOff x="5728126" y="4682888"/>
            <a:chExt cx="1662157" cy="734061"/>
          </a:xfrm>
        </p:grpSpPr>
        <p:sp>
          <p:nvSpPr>
            <p:cNvPr id="25" name="箭头: 下 24">
              <a:extLst>
                <a:ext uri="{FF2B5EF4-FFF2-40B4-BE49-F238E27FC236}">
                  <a16:creationId xmlns:a16="http://schemas.microsoft.com/office/drawing/2014/main" id="{D4DB5FAE-8DA0-4497-BCD6-C1FB0A5AD4A2}"/>
                </a:ext>
              </a:extLst>
            </p:cNvPr>
            <p:cNvSpPr/>
            <p:nvPr/>
          </p:nvSpPr>
          <p:spPr>
            <a:xfrm>
              <a:off x="5728126" y="4682888"/>
              <a:ext cx="715105" cy="734061"/>
            </a:xfrm>
            <a:prstGeom prst="downArrow">
              <a:avLst/>
            </a:prstGeom>
            <a:solidFill>
              <a:srgbClr val="B2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文本框 25">
              <a:extLst>
                <a:ext uri="{FF2B5EF4-FFF2-40B4-BE49-F238E27FC236}">
                  <a16:creationId xmlns:a16="http://schemas.microsoft.com/office/drawing/2014/main" id="{9F32DAFD-80B2-49E0-A2F8-C6D22EE78BAF}"/>
                </a:ext>
              </a:extLst>
            </p:cNvPr>
            <p:cNvSpPr txBox="1"/>
            <p:nvPr/>
          </p:nvSpPr>
          <p:spPr>
            <a:xfrm>
              <a:off x="6384880" y="4891630"/>
              <a:ext cx="1005403" cy="338554"/>
            </a:xfrm>
            <a:prstGeom prst="rect">
              <a:avLst/>
            </a:prstGeom>
            <a:noFill/>
          </p:spPr>
          <p:txBody>
            <a:bodyPr wrap="none" rtlCol="0">
              <a:spAutoFit/>
            </a:bodyPr>
            <a:lstStyle/>
            <a:p>
              <a:pPr fontAlgn="auto">
                <a:spcBef>
                  <a:spcPts val="0"/>
                </a:spcBef>
                <a:spcAft>
                  <a:spcPts val="0"/>
                </a:spcAft>
              </a:pPr>
              <a:r>
                <a:rPr lang="zh-CN" altLang="en-US" sz="1600" dirty="0">
                  <a:solidFill>
                    <a:schemeClr val="tx1">
                      <a:lumMod val="65000"/>
                      <a:lumOff val="35000"/>
                    </a:schemeClr>
                  </a:solidFill>
                  <a:latin typeface="+mn-lt"/>
                  <a:ea typeface="+mn-ea"/>
                </a:rPr>
                <a:t>发送消息</a:t>
              </a:r>
            </a:p>
          </p:txBody>
        </p:sp>
      </p:grpSp>
      <p:grpSp>
        <p:nvGrpSpPr>
          <p:cNvPr id="27" name="组合 26">
            <a:extLst>
              <a:ext uri="{FF2B5EF4-FFF2-40B4-BE49-F238E27FC236}">
                <a16:creationId xmlns:a16="http://schemas.microsoft.com/office/drawing/2014/main" id="{AC72DA81-FF17-4F07-ABCB-7E53EA3D0E04}"/>
              </a:ext>
            </a:extLst>
          </p:cNvPr>
          <p:cNvGrpSpPr/>
          <p:nvPr/>
        </p:nvGrpSpPr>
        <p:grpSpPr>
          <a:xfrm>
            <a:off x="3084262" y="2698561"/>
            <a:ext cx="6738947" cy="790324"/>
            <a:chOff x="3084262" y="2698561"/>
            <a:chExt cx="6738947" cy="790324"/>
          </a:xfrm>
        </p:grpSpPr>
        <p:grpSp>
          <p:nvGrpSpPr>
            <p:cNvPr id="28" name="组合 27">
              <a:extLst>
                <a:ext uri="{FF2B5EF4-FFF2-40B4-BE49-F238E27FC236}">
                  <a16:creationId xmlns:a16="http://schemas.microsoft.com/office/drawing/2014/main" id="{986B42A3-B31B-4845-80D6-A7A24FD25907}"/>
                </a:ext>
              </a:extLst>
            </p:cNvPr>
            <p:cNvGrpSpPr/>
            <p:nvPr/>
          </p:nvGrpSpPr>
          <p:grpSpPr>
            <a:xfrm>
              <a:off x="3084262" y="2698561"/>
              <a:ext cx="6738947" cy="790324"/>
              <a:chOff x="3084262" y="2698561"/>
              <a:chExt cx="6738947" cy="790324"/>
            </a:xfrm>
          </p:grpSpPr>
          <p:sp>
            <p:nvSpPr>
              <p:cNvPr id="30" name="箭头: 下 29">
                <a:extLst>
                  <a:ext uri="{FF2B5EF4-FFF2-40B4-BE49-F238E27FC236}">
                    <a16:creationId xmlns:a16="http://schemas.microsoft.com/office/drawing/2014/main" id="{2E844048-7361-48B6-ABF5-BD87E5E5F323}"/>
                  </a:ext>
                </a:extLst>
              </p:cNvPr>
              <p:cNvSpPr/>
              <p:nvPr/>
            </p:nvSpPr>
            <p:spPr>
              <a:xfrm>
                <a:off x="3084262" y="2698561"/>
                <a:ext cx="467461" cy="745367"/>
              </a:xfrm>
              <a:prstGeom prst="downArrow">
                <a:avLst/>
              </a:prstGeom>
              <a:solidFill>
                <a:srgbClr val="B2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1A19E2F1-E2B8-4A00-ACF0-03041A62058E}"/>
                  </a:ext>
                </a:extLst>
              </p:cNvPr>
              <p:cNvSpPr/>
              <p:nvPr/>
            </p:nvSpPr>
            <p:spPr>
              <a:xfrm>
                <a:off x="5162544" y="2728342"/>
                <a:ext cx="467461" cy="745367"/>
              </a:xfrm>
              <a:prstGeom prst="downArrow">
                <a:avLst/>
              </a:prstGeom>
              <a:solidFill>
                <a:srgbClr val="B2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F5665165-6010-487D-91CC-6FC2A4B8174D}"/>
                  </a:ext>
                </a:extLst>
              </p:cNvPr>
              <p:cNvSpPr/>
              <p:nvPr/>
            </p:nvSpPr>
            <p:spPr>
              <a:xfrm>
                <a:off x="7259146" y="2743518"/>
                <a:ext cx="467461" cy="745367"/>
              </a:xfrm>
              <a:prstGeom prst="downArrow">
                <a:avLst/>
              </a:prstGeom>
              <a:solidFill>
                <a:srgbClr val="B2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24431322-F77E-4CC2-AAAE-701D73CCCBE4}"/>
                  </a:ext>
                </a:extLst>
              </p:cNvPr>
              <p:cNvSpPr/>
              <p:nvPr/>
            </p:nvSpPr>
            <p:spPr>
              <a:xfrm>
                <a:off x="9355748" y="2728662"/>
                <a:ext cx="467461" cy="745367"/>
              </a:xfrm>
              <a:prstGeom prst="downArrow">
                <a:avLst/>
              </a:prstGeom>
              <a:solidFill>
                <a:srgbClr val="B2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a:extLst>
                <a:ext uri="{FF2B5EF4-FFF2-40B4-BE49-F238E27FC236}">
                  <a16:creationId xmlns:a16="http://schemas.microsoft.com/office/drawing/2014/main" id="{435EAFEB-B9C5-48BF-9C9C-2ADC580AC4F4}"/>
                </a:ext>
              </a:extLst>
            </p:cNvPr>
            <p:cNvSpPr txBox="1"/>
            <p:nvPr/>
          </p:nvSpPr>
          <p:spPr>
            <a:xfrm>
              <a:off x="5831978" y="2942475"/>
              <a:ext cx="1005403" cy="338554"/>
            </a:xfrm>
            <a:prstGeom prst="rect">
              <a:avLst/>
            </a:prstGeom>
            <a:noFill/>
          </p:spPr>
          <p:txBody>
            <a:bodyPr wrap="none" rtlCol="0">
              <a:spAutoFit/>
            </a:bodyPr>
            <a:lstStyle/>
            <a:p>
              <a:pPr fontAlgn="auto">
                <a:spcBef>
                  <a:spcPts val="0"/>
                </a:spcBef>
                <a:spcAft>
                  <a:spcPts val="0"/>
                </a:spcAft>
              </a:pPr>
              <a:r>
                <a:rPr lang="zh-CN" altLang="en-US" sz="1600" dirty="0">
                  <a:solidFill>
                    <a:schemeClr val="tx1">
                      <a:lumMod val="65000"/>
                      <a:lumOff val="35000"/>
                    </a:schemeClr>
                  </a:solidFill>
                  <a:latin typeface="+mn-lt"/>
                  <a:ea typeface="+mn-ea"/>
                </a:rPr>
                <a:t>发送</a:t>
              </a:r>
              <a:r>
                <a:rPr lang="zh-CN" altLang="en-US" sz="1600" dirty="0">
                  <a:solidFill>
                    <a:schemeClr val="tx1">
                      <a:lumMod val="65000"/>
                      <a:lumOff val="35000"/>
                    </a:schemeClr>
                  </a:solidFill>
                </a:rPr>
                <a:t>请求</a:t>
              </a:r>
              <a:endParaRPr lang="zh-CN" altLang="en-US" sz="1600" dirty="0">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2736658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问题解决</a:t>
            </a:r>
          </a:p>
        </p:txBody>
      </p:sp>
      <p:sp>
        <p:nvSpPr>
          <p:cNvPr id="4" name="文本占位符 3">
            <a:extLst>
              <a:ext uri="{FF2B5EF4-FFF2-40B4-BE49-F238E27FC236}">
                <a16:creationId xmlns:a16="http://schemas.microsoft.com/office/drawing/2014/main" id="{444FC8E1-D7CC-453A-839E-3CE18AF84BE5}"/>
              </a:ext>
            </a:extLst>
          </p:cNvPr>
          <p:cNvSpPr>
            <a:spLocks noGrp="1"/>
          </p:cNvSpPr>
          <p:nvPr>
            <p:ph type="body" sz="quarter" idx="10"/>
          </p:nvPr>
        </p:nvSpPr>
        <p:spPr>
          <a:xfrm>
            <a:off x="710880" y="940081"/>
            <a:ext cx="10749599" cy="517190"/>
          </a:xfrm>
        </p:spPr>
        <p:txBody>
          <a:bodyPr/>
          <a:lstStyle/>
          <a:p>
            <a:r>
              <a:rPr lang="zh-CN" altLang="en-US" dirty="0"/>
              <a:t>解决高并发的问题</a:t>
            </a:r>
          </a:p>
        </p:txBody>
      </p:sp>
      <p:sp>
        <p:nvSpPr>
          <p:cNvPr id="5" name="文本占位符 4">
            <a:extLst>
              <a:ext uri="{FF2B5EF4-FFF2-40B4-BE49-F238E27FC236}">
                <a16:creationId xmlns:a16="http://schemas.microsoft.com/office/drawing/2014/main" id="{77565F73-D972-4EC2-91F6-2FCB359BBC9C}"/>
              </a:ext>
            </a:extLst>
          </p:cNvPr>
          <p:cNvSpPr>
            <a:spLocks noGrp="1"/>
          </p:cNvSpPr>
          <p:nvPr>
            <p:ph type="body" sz="quarter" idx="11"/>
          </p:nvPr>
        </p:nvSpPr>
        <p:spPr>
          <a:xfrm>
            <a:off x="710881" y="1590102"/>
            <a:ext cx="10749598" cy="3313672"/>
          </a:xfrm>
        </p:spPr>
        <p:txBody>
          <a:bodyPr/>
          <a:lstStyle/>
          <a:p>
            <a:r>
              <a:rPr lang="zh-CN" altLang="en-US" dirty="0"/>
              <a:t>关于上图的说明如下：</a:t>
            </a:r>
            <a:endParaRPr lang="en-US" altLang="zh-CN" dirty="0"/>
          </a:p>
          <a:p>
            <a:r>
              <a:rPr lang="zh-CN" altLang="en-US" dirty="0"/>
              <a:t>客户端可能会有多种，可以是移动端</a:t>
            </a:r>
            <a:r>
              <a:rPr lang="en-US" altLang="zh-CN" dirty="0"/>
              <a:t>APP</a:t>
            </a:r>
            <a:r>
              <a:rPr lang="zh-CN" altLang="en-US" dirty="0"/>
              <a:t>、微信小程序、浏览器等。</a:t>
            </a:r>
            <a:endParaRPr lang="en-US" altLang="zh-CN" dirty="0"/>
          </a:p>
          <a:p>
            <a:r>
              <a:rPr lang="zh-CN" altLang="en-US" dirty="0"/>
              <a:t>客户端一般会发送</a:t>
            </a:r>
            <a:r>
              <a:rPr lang="en-US" altLang="zh-CN" dirty="0"/>
              <a:t>http</a:t>
            </a:r>
            <a:r>
              <a:rPr lang="zh-CN" altLang="en-US" dirty="0"/>
              <a:t>请求，为了高效的处理用户请求，我们采用</a:t>
            </a:r>
            <a:r>
              <a:rPr lang="en-US" altLang="zh-CN" dirty="0" err="1"/>
              <a:t>Netty</a:t>
            </a:r>
            <a:r>
              <a:rPr lang="zh-CN" altLang="en-US" dirty="0"/>
              <a:t>来处理用户的请求。</a:t>
            </a:r>
            <a:endParaRPr lang="en-US" altLang="zh-CN" dirty="0"/>
          </a:p>
          <a:p>
            <a:pPr lvl="1"/>
            <a:r>
              <a:rPr lang="en-US" altLang="zh-CN" dirty="0" err="1"/>
              <a:t>Netty</a:t>
            </a:r>
            <a:r>
              <a:rPr lang="zh-CN" altLang="en-US" dirty="0"/>
              <a:t>是一个高性能的、异步的、基于事件驱动的网络应用框架。</a:t>
            </a:r>
            <a:endParaRPr lang="en-US" altLang="zh-CN" dirty="0"/>
          </a:p>
          <a:p>
            <a:r>
              <a:rPr lang="en-US" altLang="zh-CN" dirty="0" err="1"/>
              <a:t>Netty</a:t>
            </a:r>
            <a:r>
              <a:rPr lang="zh-CN" altLang="en-US" dirty="0"/>
              <a:t>服务在接收到请求后，自己并不完成数据存储的工作，而是将数据发送给</a:t>
            </a:r>
            <a:r>
              <a:rPr lang="en-US" altLang="zh-CN" dirty="0"/>
              <a:t>Kafka</a:t>
            </a:r>
            <a:r>
              <a:rPr lang="zh-CN" altLang="en-US" dirty="0"/>
              <a:t>消息服务器。</a:t>
            </a:r>
            <a:endParaRPr lang="en-US" altLang="zh-CN" dirty="0"/>
          </a:p>
          <a:p>
            <a:pPr lvl="1"/>
            <a:r>
              <a:rPr lang="zh-CN" altLang="en-US" dirty="0"/>
              <a:t>这样做的好处，</a:t>
            </a:r>
            <a:r>
              <a:rPr lang="en-US" altLang="zh-CN" dirty="0" err="1"/>
              <a:t>Netty</a:t>
            </a:r>
            <a:r>
              <a:rPr lang="zh-CN" altLang="en-US" dirty="0"/>
              <a:t>服务可以更快速给用户响应，自己的变得更加轻量化。</a:t>
            </a:r>
            <a:endParaRPr lang="en-US" altLang="zh-CN" dirty="0"/>
          </a:p>
          <a:p>
            <a:pPr lvl="1"/>
            <a:r>
              <a:rPr lang="en-US" altLang="zh-CN" dirty="0"/>
              <a:t>Kafka </a:t>
            </a:r>
            <a:r>
              <a:rPr lang="zh-CN" altLang="en-US" dirty="0"/>
              <a:t>是一个开源消息系统，是</a:t>
            </a:r>
            <a:r>
              <a:rPr lang="en-US" altLang="zh-CN" dirty="0"/>
              <a:t>Apache </a:t>
            </a:r>
            <a:r>
              <a:rPr lang="zh-CN" altLang="en-US" dirty="0"/>
              <a:t>软件基金会开发的一个开源消息系统项目。</a:t>
            </a:r>
            <a:endParaRPr lang="en-US" altLang="zh-CN" dirty="0"/>
          </a:p>
          <a:p>
            <a:pPr lvl="1"/>
            <a:r>
              <a:rPr lang="zh-CN" altLang="en-US" dirty="0"/>
              <a:t>该项目的目标是为处理实时数据提供一个统一、高通量、低延迟的平台。</a:t>
            </a:r>
            <a:endParaRPr lang="en-US" altLang="zh-CN" dirty="0"/>
          </a:p>
        </p:txBody>
      </p:sp>
    </p:spTree>
    <p:extLst>
      <p:ext uri="{BB962C8B-B14F-4D97-AF65-F5344CB8AC3E}">
        <p14:creationId xmlns:p14="http://schemas.microsoft.com/office/powerpoint/2010/main" val="4066440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 calcmode="lin" valueType="num">
                                      <p:cBhvr additive="base">
                                        <p:cTn id="4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问题解决</a:t>
            </a:r>
          </a:p>
        </p:txBody>
      </p:sp>
      <p:sp>
        <p:nvSpPr>
          <p:cNvPr id="4" name="文本占位符 3">
            <a:extLst>
              <a:ext uri="{FF2B5EF4-FFF2-40B4-BE49-F238E27FC236}">
                <a16:creationId xmlns:a16="http://schemas.microsoft.com/office/drawing/2014/main" id="{444FC8E1-D7CC-453A-839E-3CE18AF84BE5}"/>
              </a:ext>
            </a:extLst>
          </p:cNvPr>
          <p:cNvSpPr>
            <a:spLocks noGrp="1"/>
          </p:cNvSpPr>
          <p:nvPr>
            <p:ph type="body" sz="quarter" idx="10"/>
          </p:nvPr>
        </p:nvSpPr>
        <p:spPr>
          <a:xfrm>
            <a:off x="710880" y="940081"/>
            <a:ext cx="10749599" cy="517190"/>
          </a:xfrm>
        </p:spPr>
        <p:txBody>
          <a:bodyPr/>
          <a:lstStyle/>
          <a:p>
            <a:r>
              <a:rPr lang="zh-CN" altLang="en-US" dirty="0"/>
              <a:t>海量数据存储的解决方案</a:t>
            </a:r>
          </a:p>
        </p:txBody>
      </p:sp>
      <p:grpSp>
        <p:nvGrpSpPr>
          <p:cNvPr id="5" name="组合 4">
            <a:extLst>
              <a:ext uri="{FF2B5EF4-FFF2-40B4-BE49-F238E27FC236}">
                <a16:creationId xmlns:a16="http://schemas.microsoft.com/office/drawing/2014/main" id="{279DD073-1314-4A79-8F62-7038CD464AB0}"/>
              </a:ext>
            </a:extLst>
          </p:cNvPr>
          <p:cNvGrpSpPr/>
          <p:nvPr/>
        </p:nvGrpSpPr>
        <p:grpSpPr>
          <a:xfrm>
            <a:off x="1095374" y="1588261"/>
            <a:ext cx="9689305" cy="1063960"/>
            <a:chOff x="1098489" y="5428111"/>
            <a:chExt cx="9689305" cy="1063960"/>
          </a:xfrm>
        </p:grpSpPr>
        <p:grpSp>
          <p:nvGrpSpPr>
            <p:cNvPr id="6" name="组合 5">
              <a:extLst>
                <a:ext uri="{FF2B5EF4-FFF2-40B4-BE49-F238E27FC236}">
                  <a16:creationId xmlns:a16="http://schemas.microsoft.com/office/drawing/2014/main" id="{6CD42069-04B6-4FC1-851E-FC21963C03E1}"/>
                </a:ext>
              </a:extLst>
            </p:cNvPr>
            <p:cNvGrpSpPr/>
            <p:nvPr/>
          </p:nvGrpSpPr>
          <p:grpSpPr>
            <a:xfrm>
              <a:off x="1098489" y="5428111"/>
              <a:ext cx="9689305" cy="1063960"/>
              <a:chOff x="1066800" y="1564940"/>
              <a:chExt cx="9689305" cy="1063960"/>
            </a:xfrm>
          </p:grpSpPr>
          <p:sp>
            <p:nvSpPr>
              <p:cNvPr id="8" name="矩形 7">
                <a:extLst>
                  <a:ext uri="{FF2B5EF4-FFF2-40B4-BE49-F238E27FC236}">
                    <a16:creationId xmlns:a16="http://schemas.microsoft.com/office/drawing/2014/main" id="{8BD3BA78-D885-4427-A176-6311BCCBE631}"/>
                  </a:ext>
                </a:extLst>
              </p:cNvPr>
              <p:cNvSpPr/>
              <p:nvPr/>
            </p:nvSpPr>
            <p:spPr>
              <a:xfrm>
                <a:off x="1066800" y="1564940"/>
                <a:ext cx="9689305" cy="1063960"/>
              </a:xfrm>
              <a:prstGeom prst="rect">
                <a:avLst/>
              </a:prstGeom>
              <a:noFill/>
              <a:ln w="9525">
                <a:solidFill>
                  <a:srgbClr val="B6000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13A4450-A805-4B22-AAC0-7096ABECAEB0}"/>
                  </a:ext>
                </a:extLst>
              </p:cNvPr>
              <p:cNvSpPr txBox="1"/>
              <p:nvPr/>
            </p:nvSpPr>
            <p:spPr>
              <a:xfrm>
                <a:off x="1117067" y="1896865"/>
                <a:ext cx="1282723" cy="369332"/>
              </a:xfrm>
              <a:prstGeom prst="rect">
                <a:avLst/>
              </a:prstGeom>
              <a:noFill/>
              <a:ln w="9525">
                <a:noFill/>
              </a:ln>
            </p:spPr>
            <p:txBody>
              <a:bodyPr wrap="none" rtlCol="0">
                <a:spAutoFit/>
              </a:bodyPr>
              <a:lstStyle/>
              <a:p>
                <a:pPr fontAlgn="auto">
                  <a:spcBef>
                    <a:spcPts val="0"/>
                  </a:spcBef>
                  <a:spcAft>
                    <a:spcPts val="0"/>
                  </a:spcAft>
                </a:pPr>
                <a:r>
                  <a:rPr lang="en-US" altLang="zh-CN" dirty="0">
                    <a:solidFill>
                      <a:srgbClr val="B60004"/>
                    </a:solidFill>
                    <a:latin typeface="Alibaba PuHuiTi Medium" pitchFamily="18" charset="-122"/>
                    <a:ea typeface="Alibaba PuHuiTi Medium" pitchFamily="18" charset="-122"/>
                    <a:cs typeface="Alibaba PuHuiTi Medium" pitchFamily="18" charset="-122"/>
                  </a:rPr>
                  <a:t>Kafka</a:t>
                </a:r>
                <a:r>
                  <a:rPr lang="zh-CN" altLang="en-US" dirty="0">
                    <a:solidFill>
                      <a:srgbClr val="B60004"/>
                    </a:solidFill>
                    <a:latin typeface="Alibaba PuHuiTi Medium" pitchFamily="18" charset="-122"/>
                    <a:ea typeface="Alibaba PuHuiTi Medium" pitchFamily="18" charset="-122"/>
                    <a:cs typeface="Alibaba PuHuiTi Medium" pitchFamily="18" charset="-122"/>
                  </a:rPr>
                  <a:t>集群</a:t>
                </a:r>
              </a:p>
            </p:txBody>
          </p:sp>
        </p:grpSp>
        <p:sp>
          <p:nvSpPr>
            <p:cNvPr id="7" name="矩形: 圆角 6">
              <a:extLst>
                <a:ext uri="{FF2B5EF4-FFF2-40B4-BE49-F238E27FC236}">
                  <a16:creationId xmlns:a16="http://schemas.microsoft.com/office/drawing/2014/main" id="{AF6B4EE9-DC99-4222-B14D-F9591C5ED5C7}"/>
                </a:ext>
              </a:extLst>
            </p:cNvPr>
            <p:cNvSpPr/>
            <p:nvPr/>
          </p:nvSpPr>
          <p:spPr>
            <a:xfrm>
              <a:off x="2718285" y="5628497"/>
              <a:ext cx="7511565" cy="696425"/>
            </a:xfrm>
            <a:prstGeom prst="roundRect">
              <a:avLst/>
            </a:prstGeom>
            <a:solidFill>
              <a:srgbClr val="81C784"/>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Kafka Server</a:t>
              </a:r>
              <a:endParaRPr lang="zh-CN" altLang="en-US" dirty="0">
                <a:ln w="0"/>
                <a:solidFill>
                  <a:schemeClr val="accent1"/>
                </a:solidFill>
                <a:effectLst>
                  <a:outerShdw blurRad="38100" dist="25400" dir="5400000" algn="ctr" rotWithShape="0">
                    <a:srgbClr val="6E747A">
                      <a:alpha val="43000"/>
                    </a:srgbClr>
                  </a:outerShdw>
                </a:effectLst>
              </a:endParaRPr>
            </a:p>
          </p:txBody>
        </p:sp>
      </p:grpSp>
      <p:grpSp>
        <p:nvGrpSpPr>
          <p:cNvPr id="10" name="组合 9">
            <a:extLst>
              <a:ext uri="{FF2B5EF4-FFF2-40B4-BE49-F238E27FC236}">
                <a16:creationId xmlns:a16="http://schemas.microsoft.com/office/drawing/2014/main" id="{2E123AD8-B100-4AF2-8091-858A455F9AAC}"/>
              </a:ext>
            </a:extLst>
          </p:cNvPr>
          <p:cNvGrpSpPr/>
          <p:nvPr/>
        </p:nvGrpSpPr>
        <p:grpSpPr>
          <a:xfrm>
            <a:off x="5728126" y="4682888"/>
            <a:ext cx="1662157" cy="734061"/>
            <a:chOff x="5728126" y="4682888"/>
            <a:chExt cx="1662157" cy="734061"/>
          </a:xfrm>
        </p:grpSpPr>
        <p:sp>
          <p:nvSpPr>
            <p:cNvPr id="11" name="箭头: 下 10">
              <a:extLst>
                <a:ext uri="{FF2B5EF4-FFF2-40B4-BE49-F238E27FC236}">
                  <a16:creationId xmlns:a16="http://schemas.microsoft.com/office/drawing/2014/main" id="{8393E77E-2227-43E2-8357-C31952889049}"/>
                </a:ext>
              </a:extLst>
            </p:cNvPr>
            <p:cNvSpPr/>
            <p:nvPr/>
          </p:nvSpPr>
          <p:spPr>
            <a:xfrm>
              <a:off x="5728126" y="4682888"/>
              <a:ext cx="715105" cy="734061"/>
            </a:xfrm>
            <a:prstGeom prst="downArrow">
              <a:avLst/>
            </a:prstGeom>
            <a:solidFill>
              <a:srgbClr val="B2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766EF016-6B31-4200-9101-9065D1C73E06}"/>
                </a:ext>
              </a:extLst>
            </p:cNvPr>
            <p:cNvSpPr txBox="1"/>
            <p:nvPr/>
          </p:nvSpPr>
          <p:spPr>
            <a:xfrm>
              <a:off x="6384880" y="4891630"/>
              <a:ext cx="1005403" cy="338554"/>
            </a:xfrm>
            <a:prstGeom prst="rect">
              <a:avLst/>
            </a:prstGeom>
            <a:noFill/>
          </p:spPr>
          <p:txBody>
            <a:bodyPr wrap="none" rtlCol="0">
              <a:spAutoFit/>
            </a:bodyPr>
            <a:lstStyle/>
            <a:p>
              <a:pPr fontAlgn="auto">
                <a:spcBef>
                  <a:spcPts val="0"/>
                </a:spcBef>
                <a:spcAft>
                  <a:spcPts val="0"/>
                </a:spcAft>
              </a:pPr>
              <a:r>
                <a:rPr lang="zh-CN" altLang="en-US" sz="1600" dirty="0">
                  <a:solidFill>
                    <a:schemeClr val="tx1">
                      <a:lumMod val="65000"/>
                      <a:lumOff val="35000"/>
                    </a:schemeClr>
                  </a:solidFill>
                  <a:latin typeface="+mn-lt"/>
                  <a:ea typeface="+mn-ea"/>
                </a:rPr>
                <a:t>存储数据</a:t>
              </a:r>
            </a:p>
          </p:txBody>
        </p:sp>
      </p:grpSp>
      <p:grpSp>
        <p:nvGrpSpPr>
          <p:cNvPr id="13" name="组合 12">
            <a:extLst>
              <a:ext uri="{FF2B5EF4-FFF2-40B4-BE49-F238E27FC236}">
                <a16:creationId xmlns:a16="http://schemas.microsoft.com/office/drawing/2014/main" id="{E40EAF97-0175-44C1-8AB8-6C198EE47CBF}"/>
              </a:ext>
            </a:extLst>
          </p:cNvPr>
          <p:cNvGrpSpPr/>
          <p:nvPr/>
        </p:nvGrpSpPr>
        <p:grpSpPr>
          <a:xfrm>
            <a:off x="5728126" y="2711110"/>
            <a:ext cx="1662157" cy="734061"/>
            <a:chOff x="5728126" y="4682888"/>
            <a:chExt cx="1662157" cy="734061"/>
          </a:xfrm>
        </p:grpSpPr>
        <p:sp>
          <p:nvSpPr>
            <p:cNvPr id="14" name="箭头: 下 13">
              <a:extLst>
                <a:ext uri="{FF2B5EF4-FFF2-40B4-BE49-F238E27FC236}">
                  <a16:creationId xmlns:a16="http://schemas.microsoft.com/office/drawing/2014/main" id="{6E740AB5-53A3-4D34-AA25-DFDFFE328376}"/>
                </a:ext>
              </a:extLst>
            </p:cNvPr>
            <p:cNvSpPr/>
            <p:nvPr/>
          </p:nvSpPr>
          <p:spPr>
            <a:xfrm>
              <a:off x="5728126" y="4682888"/>
              <a:ext cx="715105" cy="734061"/>
            </a:xfrm>
            <a:prstGeom prst="downArrow">
              <a:avLst/>
            </a:prstGeom>
            <a:solidFill>
              <a:srgbClr val="B2E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39FCA983-57DD-466E-BB1E-74277AEC649D}"/>
                </a:ext>
              </a:extLst>
            </p:cNvPr>
            <p:cNvSpPr txBox="1"/>
            <p:nvPr/>
          </p:nvSpPr>
          <p:spPr>
            <a:xfrm>
              <a:off x="6384880" y="4891630"/>
              <a:ext cx="1005403" cy="338554"/>
            </a:xfrm>
            <a:prstGeom prst="rect">
              <a:avLst/>
            </a:prstGeom>
            <a:noFill/>
          </p:spPr>
          <p:txBody>
            <a:bodyPr wrap="none" rtlCol="0">
              <a:spAutoFit/>
            </a:bodyPr>
            <a:lstStyle/>
            <a:p>
              <a:pPr fontAlgn="auto">
                <a:spcBef>
                  <a:spcPts val="0"/>
                </a:spcBef>
                <a:spcAft>
                  <a:spcPts val="0"/>
                </a:spcAft>
              </a:pPr>
              <a:r>
                <a:rPr lang="zh-CN" altLang="en-US" sz="1600" dirty="0">
                  <a:solidFill>
                    <a:schemeClr val="tx1">
                      <a:lumMod val="65000"/>
                      <a:lumOff val="35000"/>
                    </a:schemeClr>
                  </a:solidFill>
                </a:rPr>
                <a:t>拉取</a:t>
              </a:r>
              <a:r>
                <a:rPr lang="zh-CN" altLang="en-US" sz="1600" dirty="0">
                  <a:solidFill>
                    <a:schemeClr val="tx1">
                      <a:lumMod val="65000"/>
                      <a:lumOff val="35000"/>
                    </a:schemeClr>
                  </a:solidFill>
                  <a:latin typeface="+mn-lt"/>
                  <a:ea typeface="+mn-ea"/>
                </a:rPr>
                <a:t>消息</a:t>
              </a:r>
            </a:p>
          </p:txBody>
        </p:sp>
      </p:grpSp>
      <p:grpSp>
        <p:nvGrpSpPr>
          <p:cNvPr id="16" name="组合 15">
            <a:extLst>
              <a:ext uri="{FF2B5EF4-FFF2-40B4-BE49-F238E27FC236}">
                <a16:creationId xmlns:a16="http://schemas.microsoft.com/office/drawing/2014/main" id="{3ABB344F-3CFA-448A-BF2B-017D6795D027}"/>
              </a:ext>
            </a:extLst>
          </p:cNvPr>
          <p:cNvGrpSpPr/>
          <p:nvPr/>
        </p:nvGrpSpPr>
        <p:grpSpPr>
          <a:xfrm>
            <a:off x="1095374" y="3504061"/>
            <a:ext cx="9689305" cy="1063960"/>
            <a:chOff x="1095374" y="3504061"/>
            <a:chExt cx="9689305" cy="1063960"/>
          </a:xfrm>
        </p:grpSpPr>
        <p:grpSp>
          <p:nvGrpSpPr>
            <p:cNvPr id="17" name="组合 16">
              <a:extLst>
                <a:ext uri="{FF2B5EF4-FFF2-40B4-BE49-F238E27FC236}">
                  <a16:creationId xmlns:a16="http://schemas.microsoft.com/office/drawing/2014/main" id="{756B70F9-34B7-4987-A058-A9CD45DCEDEE}"/>
                </a:ext>
              </a:extLst>
            </p:cNvPr>
            <p:cNvGrpSpPr/>
            <p:nvPr/>
          </p:nvGrpSpPr>
          <p:grpSpPr>
            <a:xfrm>
              <a:off x="1095374" y="3504061"/>
              <a:ext cx="9689305" cy="1063960"/>
              <a:chOff x="1066800" y="1564940"/>
              <a:chExt cx="9689305" cy="1063960"/>
            </a:xfrm>
          </p:grpSpPr>
          <p:sp>
            <p:nvSpPr>
              <p:cNvPr id="19" name="矩形 18">
                <a:extLst>
                  <a:ext uri="{FF2B5EF4-FFF2-40B4-BE49-F238E27FC236}">
                    <a16:creationId xmlns:a16="http://schemas.microsoft.com/office/drawing/2014/main" id="{3C63474E-1165-4A6D-9C63-3392F772D0E4}"/>
                  </a:ext>
                </a:extLst>
              </p:cNvPr>
              <p:cNvSpPr/>
              <p:nvPr/>
            </p:nvSpPr>
            <p:spPr>
              <a:xfrm>
                <a:off x="1066800" y="1564940"/>
                <a:ext cx="9689305" cy="1063960"/>
              </a:xfrm>
              <a:prstGeom prst="rect">
                <a:avLst/>
              </a:prstGeom>
              <a:noFill/>
              <a:ln w="9525">
                <a:solidFill>
                  <a:srgbClr val="B6000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6CF5048-7002-4EC1-B08B-9F18263AFBCF}"/>
                  </a:ext>
                </a:extLst>
              </p:cNvPr>
              <p:cNvSpPr txBox="1"/>
              <p:nvPr/>
            </p:nvSpPr>
            <p:spPr>
              <a:xfrm>
                <a:off x="1263710" y="1881155"/>
                <a:ext cx="867545" cy="369332"/>
              </a:xfrm>
              <a:prstGeom prst="rect">
                <a:avLst/>
              </a:prstGeom>
              <a:noFill/>
              <a:ln w="9525">
                <a:noFill/>
              </a:ln>
            </p:spPr>
            <p:txBody>
              <a:bodyPr wrap="none" rtlCol="0">
                <a:spAutoFit/>
              </a:bodyPr>
              <a:lstStyle/>
              <a:p>
                <a:pPr fontAlgn="auto">
                  <a:spcBef>
                    <a:spcPts val="0"/>
                  </a:spcBef>
                  <a:spcAft>
                    <a:spcPts val="0"/>
                  </a:spcAft>
                </a:pPr>
                <a:r>
                  <a:rPr lang="zh-CN" altLang="en-US" dirty="0">
                    <a:solidFill>
                      <a:srgbClr val="B60004"/>
                    </a:solidFill>
                    <a:latin typeface="Alibaba PuHuiTi Medium" pitchFamily="18" charset="-122"/>
                    <a:ea typeface="Alibaba PuHuiTi Medium" pitchFamily="18" charset="-122"/>
                    <a:cs typeface="Alibaba PuHuiTi Medium" pitchFamily="18" charset="-122"/>
                  </a:rPr>
                  <a:t>服务端</a:t>
                </a:r>
              </a:p>
            </p:txBody>
          </p:sp>
          <p:sp>
            <p:nvSpPr>
              <p:cNvPr id="21" name="矩形: 圆角 20">
                <a:extLst>
                  <a:ext uri="{FF2B5EF4-FFF2-40B4-BE49-F238E27FC236}">
                    <a16:creationId xmlns:a16="http://schemas.microsoft.com/office/drawing/2014/main" id="{913C8FE9-328A-4DAD-A1C4-F1DB2E780FEB}"/>
                  </a:ext>
                </a:extLst>
              </p:cNvPr>
              <p:cNvSpPr/>
              <p:nvPr/>
            </p:nvSpPr>
            <p:spPr>
              <a:xfrm>
                <a:off x="4657724" y="1746698"/>
                <a:ext cx="1438275" cy="745367"/>
              </a:xfrm>
              <a:prstGeom prst="roundRect">
                <a:avLst/>
              </a:prstGeom>
              <a:solidFill>
                <a:schemeClr val="accent6">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Spring Boot</a:t>
                </a:r>
                <a:endParaRPr lang="zh-CN" altLang="en-US" sz="1400" dirty="0">
                  <a:solidFill>
                    <a:schemeClr val="tx1"/>
                  </a:solidFill>
                </a:endParaRPr>
              </a:p>
            </p:txBody>
          </p:sp>
          <p:sp>
            <p:nvSpPr>
              <p:cNvPr id="22" name="矩形: 圆角 21">
                <a:extLst>
                  <a:ext uri="{FF2B5EF4-FFF2-40B4-BE49-F238E27FC236}">
                    <a16:creationId xmlns:a16="http://schemas.microsoft.com/office/drawing/2014/main" id="{1F1E13A1-B281-49F1-B1ED-3D153D13B8DD}"/>
                  </a:ext>
                </a:extLst>
              </p:cNvPr>
              <p:cNvSpPr/>
              <p:nvPr/>
            </p:nvSpPr>
            <p:spPr>
              <a:xfrm>
                <a:off x="6745166" y="1739676"/>
                <a:ext cx="1438275" cy="745367"/>
              </a:xfrm>
              <a:prstGeom prst="roundRect">
                <a:avLst/>
              </a:prstGeom>
              <a:solidFill>
                <a:schemeClr val="accent6">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Spring Boot</a:t>
                </a:r>
                <a:endParaRPr lang="zh-CN" altLang="en-US" sz="1400" dirty="0">
                  <a:solidFill>
                    <a:schemeClr val="tx1"/>
                  </a:solidFill>
                </a:endParaRPr>
              </a:p>
            </p:txBody>
          </p:sp>
          <p:sp>
            <p:nvSpPr>
              <p:cNvPr id="23" name="矩形: 圆角 22">
                <a:extLst>
                  <a:ext uri="{FF2B5EF4-FFF2-40B4-BE49-F238E27FC236}">
                    <a16:creationId xmlns:a16="http://schemas.microsoft.com/office/drawing/2014/main" id="{04E3ACFF-D4B9-4EBF-8827-E8EEB5DD421E}"/>
                  </a:ext>
                </a:extLst>
              </p:cNvPr>
              <p:cNvSpPr/>
              <p:nvPr/>
            </p:nvSpPr>
            <p:spPr>
              <a:xfrm>
                <a:off x="8841304" y="1746698"/>
                <a:ext cx="1438275" cy="745367"/>
              </a:xfrm>
              <a:prstGeom prst="roundRect">
                <a:avLst/>
              </a:prstGeom>
              <a:solidFill>
                <a:schemeClr val="accent6">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Alibaba PuHuiTi B"/>
                  </a:rPr>
                  <a:t>……</a:t>
                </a:r>
                <a:endParaRPr lang="zh-CN" altLang="en-US" sz="1600" dirty="0">
                  <a:solidFill>
                    <a:schemeClr val="tx1"/>
                  </a:solidFill>
                  <a:latin typeface="Alibaba PuHuiTi B"/>
                </a:endParaRPr>
              </a:p>
            </p:txBody>
          </p:sp>
        </p:grpSp>
        <p:sp>
          <p:nvSpPr>
            <p:cNvPr id="18" name="矩形: 圆角 17">
              <a:extLst>
                <a:ext uri="{FF2B5EF4-FFF2-40B4-BE49-F238E27FC236}">
                  <a16:creationId xmlns:a16="http://schemas.microsoft.com/office/drawing/2014/main" id="{14DF6EFD-34D5-45F7-B591-E587DB8DF723}"/>
                </a:ext>
              </a:extLst>
            </p:cNvPr>
            <p:cNvSpPr/>
            <p:nvPr/>
          </p:nvSpPr>
          <p:spPr>
            <a:xfrm>
              <a:off x="2762801" y="3685820"/>
              <a:ext cx="1438275" cy="745367"/>
            </a:xfrm>
            <a:prstGeom prst="roundRect">
              <a:avLst/>
            </a:prstGeom>
            <a:solidFill>
              <a:schemeClr val="accent6">
                <a:lumMod val="40000"/>
                <a:lumOff val="60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Spring Boot</a:t>
              </a:r>
              <a:endParaRPr lang="zh-CN" altLang="en-US" sz="1400" dirty="0">
                <a:solidFill>
                  <a:schemeClr val="tx1"/>
                </a:solidFill>
              </a:endParaRPr>
            </a:p>
          </p:txBody>
        </p:sp>
      </p:grpSp>
      <p:grpSp>
        <p:nvGrpSpPr>
          <p:cNvPr id="24" name="组合 23">
            <a:extLst>
              <a:ext uri="{FF2B5EF4-FFF2-40B4-BE49-F238E27FC236}">
                <a16:creationId xmlns:a16="http://schemas.microsoft.com/office/drawing/2014/main" id="{5852AFFA-F39F-4FCA-97E3-CC82F4B395FF}"/>
              </a:ext>
            </a:extLst>
          </p:cNvPr>
          <p:cNvGrpSpPr/>
          <p:nvPr/>
        </p:nvGrpSpPr>
        <p:grpSpPr>
          <a:xfrm>
            <a:off x="1095373" y="5474666"/>
            <a:ext cx="9689305" cy="1063960"/>
            <a:chOff x="1095373" y="5474666"/>
            <a:chExt cx="9689305" cy="1063960"/>
          </a:xfrm>
        </p:grpSpPr>
        <p:grpSp>
          <p:nvGrpSpPr>
            <p:cNvPr id="25" name="组合 24">
              <a:extLst>
                <a:ext uri="{FF2B5EF4-FFF2-40B4-BE49-F238E27FC236}">
                  <a16:creationId xmlns:a16="http://schemas.microsoft.com/office/drawing/2014/main" id="{76C1B221-DD82-449A-B47F-AB75085C5B66}"/>
                </a:ext>
              </a:extLst>
            </p:cNvPr>
            <p:cNvGrpSpPr/>
            <p:nvPr/>
          </p:nvGrpSpPr>
          <p:grpSpPr>
            <a:xfrm>
              <a:off x="1095373" y="5474666"/>
              <a:ext cx="9689305" cy="1063960"/>
              <a:chOff x="1066800" y="1564940"/>
              <a:chExt cx="9689305" cy="1063960"/>
            </a:xfrm>
          </p:grpSpPr>
          <p:sp>
            <p:nvSpPr>
              <p:cNvPr id="29" name="矩形 28">
                <a:extLst>
                  <a:ext uri="{FF2B5EF4-FFF2-40B4-BE49-F238E27FC236}">
                    <a16:creationId xmlns:a16="http://schemas.microsoft.com/office/drawing/2014/main" id="{4704429E-7F13-4FDD-ADA5-00B790FB2FB5}"/>
                  </a:ext>
                </a:extLst>
              </p:cNvPr>
              <p:cNvSpPr/>
              <p:nvPr/>
            </p:nvSpPr>
            <p:spPr>
              <a:xfrm>
                <a:off x="1066800" y="1564940"/>
                <a:ext cx="9689305" cy="1063960"/>
              </a:xfrm>
              <a:prstGeom prst="rect">
                <a:avLst/>
              </a:prstGeom>
              <a:noFill/>
              <a:ln w="9525">
                <a:solidFill>
                  <a:srgbClr val="B6000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D5FD4AE0-2E3D-45DA-9EBE-187CA99E468F}"/>
                  </a:ext>
                </a:extLst>
              </p:cNvPr>
              <p:cNvSpPr txBox="1"/>
              <p:nvPr/>
            </p:nvSpPr>
            <p:spPr>
              <a:xfrm>
                <a:off x="1117067" y="1896865"/>
                <a:ext cx="1728358" cy="369332"/>
              </a:xfrm>
              <a:prstGeom prst="rect">
                <a:avLst/>
              </a:prstGeom>
              <a:noFill/>
              <a:ln w="9525">
                <a:noFill/>
              </a:ln>
            </p:spPr>
            <p:txBody>
              <a:bodyPr wrap="none" rtlCol="0">
                <a:spAutoFit/>
              </a:bodyPr>
              <a:lstStyle/>
              <a:p>
                <a:pPr fontAlgn="auto">
                  <a:spcBef>
                    <a:spcPts val="0"/>
                  </a:spcBef>
                  <a:spcAft>
                    <a:spcPts val="0"/>
                  </a:spcAft>
                </a:pPr>
                <a:r>
                  <a:rPr lang="en-US" altLang="zh-CN" dirty="0">
                    <a:solidFill>
                      <a:srgbClr val="B60004"/>
                    </a:solidFill>
                    <a:latin typeface="Alibaba PuHuiTi Medium" pitchFamily="18" charset="-122"/>
                    <a:ea typeface="Alibaba PuHuiTi Medium" pitchFamily="18" charset="-122"/>
                    <a:cs typeface="Alibaba PuHuiTi Medium" pitchFamily="18" charset="-122"/>
                  </a:rPr>
                  <a:t>MongoDB</a:t>
                </a:r>
                <a:r>
                  <a:rPr lang="zh-CN" altLang="en-US" dirty="0">
                    <a:solidFill>
                      <a:srgbClr val="B60004"/>
                    </a:solidFill>
                    <a:latin typeface="Alibaba PuHuiTi Medium" pitchFamily="18" charset="-122"/>
                    <a:ea typeface="Alibaba PuHuiTi Medium" pitchFamily="18" charset="-122"/>
                    <a:cs typeface="Alibaba PuHuiTi Medium" pitchFamily="18" charset="-122"/>
                  </a:rPr>
                  <a:t>集群</a:t>
                </a:r>
              </a:p>
            </p:txBody>
          </p:sp>
        </p:grpSp>
        <p:sp>
          <p:nvSpPr>
            <p:cNvPr id="26" name="矩形: 圆角 25">
              <a:extLst>
                <a:ext uri="{FF2B5EF4-FFF2-40B4-BE49-F238E27FC236}">
                  <a16:creationId xmlns:a16="http://schemas.microsoft.com/office/drawing/2014/main" id="{F1E9F3DB-27CE-436B-B90D-0E4F4ECF184E}"/>
                </a:ext>
              </a:extLst>
            </p:cNvPr>
            <p:cNvSpPr/>
            <p:nvPr/>
          </p:nvSpPr>
          <p:spPr>
            <a:xfrm>
              <a:off x="2960549" y="5623330"/>
              <a:ext cx="2118763" cy="801629"/>
            </a:xfrm>
            <a:prstGeom prst="roundRect">
              <a:avLst/>
            </a:prstGeom>
            <a:solidFill>
              <a:schemeClr val="bg2">
                <a:lumMod val="75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rPr>
                <a:t>MongoDB Server</a:t>
              </a:r>
              <a:endParaRPr lang="zh-CN" altLang="en-US" sz="1400" dirty="0">
                <a:solidFill>
                  <a:schemeClr val="tx1"/>
                </a:solidFill>
                <a:latin typeface="Alibaba PuHuiTi B"/>
              </a:endParaRPr>
            </a:p>
          </p:txBody>
        </p:sp>
        <p:sp>
          <p:nvSpPr>
            <p:cNvPr id="27" name="矩形: 圆角 26">
              <a:extLst>
                <a:ext uri="{FF2B5EF4-FFF2-40B4-BE49-F238E27FC236}">
                  <a16:creationId xmlns:a16="http://schemas.microsoft.com/office/drawing/2014/main" id="{703D0D58-71C9-4C0C-B860-3C2BD911A9D0}"/>
                </a:ext>
              </a:extLst>
            </p:cNvPr>
            <p:cNvSpPr/>
            <p:nvPr/>
          </p:nvSpPr>
          <p:spPr>
            <a:xfrm>
              <a:off x="5586282" y="5619750"/>
              <a:ext cx="2118763" cy="801629"/>
            </a:xfrm>
            <a:prstGeom prst="roundRect">
              <a:avLst/>
            </a:prstGeom>
            <a:solidFill>
              <a:schemeClr val="bg2">
                <a:lumMod val="75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rPr>
                <a:t>MongoDB Server</a:t>
              </a:r>
              <a:endParaRPr lang="zh-CN" altLang="en-US" sz="1400" dirty="0">
                <a:solidFill>
                  <a:schemeClr val="tx1"/>
                </a:solidFill>
                <a:latin typeface="Alibaba PuHuiTi B"/>
              </a:endParaRPr>
            </a:p>
          </p:txBody>
        </p:sp>
        <p:sp>
          <p:nvSpPr>
            <p:cNvPr id="28" name="矩形: 圆角 27">
              <a:extLst>
                <a:ext uri="{FF2B5EF4-FFF2-40B4-BE49-F238E27FC236}">
                  <a16:creationId xmlns:a16="http://schemas.microsoft.com/office/drawing/2014/main" id="{399BE615-C103-467F-94A8-F265F46126FB}"/>
                </a:ext>
              </a:extLst>
            </p:cNvPr>
            <p:cNvSpPr/>
            <p:nvPr/>
          </p:nvSpPr>
          <p:spPr>
            <a:xfrm>
              <a:off x="8212015" y="5619750"/>
              <a:ext cx="2118763" cy="801629"/>
            </a:xfrm>
            <a:prstGeom prst="roundRect">
              <a:avLst/>
            </a:prstGeom>
            <a:solidFill>
              <a:schemeClr val="bg2">
                <a:lumMod val="75000"/>
              </a:schemeClr>
            </a:solidFill>
            <a:ln w="952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libaba PuHuiTi B"/>
                </a:rPr>
                <a:t>……</a:t>
              </a:r>
              <a:endParaRPr lang="zh-CN" altLang="en-US" sz="1400" dirty="0">
                <a:solidFill>
                  <a:schemeClr val="tx1"/>
                </a:solidFill>
                <a:latin typeface="Alibaba PuHuiTi B"/>
              </a:endParaRPr>
            </a:p>
          </p:txBody>
        </p:sp>
      </p:grpSp>
    </p:spTree>
    <p:extLst>
      <p:ext uri="{BB962C8B-B14F-4D97-AF65-F5344CB8AC3E}">
        <p14:creationId xmlns:p14="http://schemas.microsoft.com/office/powerpoint/2010/main" val="1661266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arn(inVertical)">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4B6D541-246E-4EFE-90CC-995386E71FBF}"/>
              </a:ext>
            </a:extLst>
          </p:cNvPr>
          <p:cNvSpPr>
            <a:spLocks noGrp="1"/>
          </p:cNvSpPr>
          <p:nvPr>
            <p:ph type="title"/>
          </p:nvPr>
        </p:nvSpPr>
        <p:spPr/>
        <p:txBody>
          <a:bodyPr/>
          <a:lstStyle/>
          <a:p>
            <a:r>
              <a:rPr lang="zh-CN" altLang="en-US" dirty="0"/>
              <a:t>问题说明</a:t>
            </a:r>
          </a:p>
        </p:txBody>
      </p:sp>
      <p:sp>
        <p:nvSpPr>
          <p:cNvPr id="10" name="标题 1">
            <a:extLst>
              <a:ext uri="{FF2B5EF4-FFF2-40B4-BE49-F238E27FC236}">
                <a16:creationId xmlns:a16="http://schemas.microsoft.com/office/drawing/2014/main" id="{436AAE2A-C73E-437A-BBE3-808606A43CDC}"/>
              </a:ext>
            </a:extLst>
          </p:cNvPr>
          <p:cNvSpPr txBox="1">
            <a:spLocks/>
          </p:cNvSpPr>
          <p:nvPr/>
        </p:nvSpPr>
        <p:spPr>
          <a:xfrm>
            <a:off x="1077129" y="3265389"/>
            <a:ext cx="10748056" cy="517190"/>
          </a:xfrm>
          <a:prstGeom prst="rect">
            <a:avLst/>
          </a:prstGeom>
        </p:spPr>
        <p:txBody>
          <a:bodyPr anchor="ctr" anchorCtr="0"/>
          <a:lstStyle>
            <a:lvl1pPr algn="l" rtl="0" eaLnBrk="0" fontAlgn="base" hangingPunct="0">
              <a:spcBef>
                <a:spcPct val="0"/>
              </a:spcBef>
              <a:spcAft>
                <a:spcPct val="0"/>
              </a:spcAft>
              <a:defRPr lang="zh-CN" altLang="en-US" sz="2400" b="1" i="0" kern="120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800" dirty="0">
                <a:solidFill>
                  <a:srgbClr val="B60206"/>
                </a:solidFill>
              </a:rPr>
              <a:t>如果不使用百度地图鹰眼服务，我们该如何存储轨迹坐标数据？</a:t>
            </a:r>
          </a:p>
        </p:txBody>
      </p:sp>
    </p:spTree>
    <p:extLst>
      <p:ext uri="{BB962C8B-B14F-4D97-AF65-F5344CB8AC3E}">
        <p14:creationId xmlns:p14="http://schemas.microsoft.com/office/powerpoint/2010/main" val="1711616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8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37487</TotalTime>
  <Words>2645</Words>
  <Application>Microsoft Office PowerPoint</Application>
  <PresentationFormat>宽屏</PresentationFormat>
  <Paragraphs>250</Paragraphs>
  <Slides>43</Slides>
  <Notes>0</Notes>
  <HiddenSlides>0</HiddenSlides>
  <MMClips>0</MMClips>
  <ScaleCrop>false</ScaleCrop>
  <HeadingPairs>
    <vt:vector size="6" baseType="variant">
      <vt:variant>
        <vt:lpstr>已用的字体</vt:lpstr>
      </vt:variant>
      <vt:variant>
        <vt:i4>12</vt:i4>
      </vt:variant>
      <vt:variant>
        <vt:lpstr>主题</vt:lpstr>
      </vt:variant>
      <vt:variant>
        <vt:i4>7</vt:i4>
      </vt:variant>
      <vt:variant>
        <vt:lpstr>幻灯片标题</vt:lpstr>
      </vt:variant>
      <vt:variant>
        <vt:i4>43</vt:i4>
      </vt:variant>
    </vt:vector>
  </HeadingPairs>
  <TitlesOfParts>
    <vt:vector size="62" baseType="lpstr">
      <vt:lpstr>Alibaba PuHuiTi B</vt:lpstr>
      <vt:lpstr>Alibaba PuHuiTi M</vt:lpstr>
      <vt:lpstr>Alibaba PuHuiTi Medium</vt:lpstr>
      <vt:lpstr>Alibaba PuHuiTi R</vt:lpstr>
      <vt:lpstr>阿里巴巴普惠体</vt:lpstr>
      <vt:lpstr>等线</vt:lpstr>
      <vt:lpstr>黑体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地图专题课程</vt:lpstr>
      <vt:lpstr>PowerPoint 演示文稿</vt:lpstr>
      <vt:lpstr>地图数据收集与存储方案分析</vt:lpstr>
      <vt:lpstr>问题说明</vt:lpstr>
      <vt:lpstr>问题解决</vt:lpstr>
      <vt:lpstr>问题解决</vt:lpstr>
      <vt:lpstr>问题解决</vt:lpstr>
      <vt:lpstr>问题解决</vt:lpstr>
      <vt:lpstr>问题说明</vt:lpstr>
      <vt:lpstr>Netty快速入门</vt:lpstr>
      <vt:lpstr>Netty快速入门</vt:lpstr>
      <vt:lpstr>Netty快速入门</vt:lpstr>
      <vt:lpstr>Netty快速入门</vt:lpstr>
      <vt:lpstr>Netty快速入门</vt:lpstr>
      <vt:lpstr>Netty快速入门</vt:lpstr>
      <vt:lpstr>Netty快速入门</vt:lpstr>
      <vt:lpstr>Netty快速入门</vt:lpstr>
      <vt:lpstr>Netty快速入门</vt:lpstr>
      <vt:lpstr>Netty快速入门</vt:lpstr>
      <vt:lpstr>Netty快速入门</vt:lpstr>
      <vt:lpstr>Netty快速入门</vt:lpstr>
      <vt:lpstr>Netty快速入门</vt:lpstr>
      <vt:lpstr>Netty快速入门</vt:lpstr>
      <vt:lpstr>PowerPoint 演示文稿</vt:lpstr>
      <vt:lpstr>部署kafka集群</vt:lpstr>
      <vt:lpstr>Kafka的集群部署</vt:lpstr>
      <vt:lpstr>实现地图数据的收集方案</vt:lpstr>
      <vt:lpstr>实现地图数据的收集方案</vt:lpstr>
      <vt:lpstr>MongoDB分片式集群</vt:lpstr>
      <vt:lpstr>MongoDB分片集群</vt:lpstr>
      <vt:lpstr>MongoDB分片集群</vt:lpstr>
      <vt:lpstr>MongoDB分片集群</vt:lpstr>
      <vt:lpstr>MongoDB分片集群</vt:lpstr>
      <vt:lpstr>MongoDB分片集群</vt:lpstr>
      <vt:lpstr>接收消息存储到MongoDB</vt:lpstr>
      <vt:lpstr>接收消息存储到MongoDB</vt:lpstr>
      <vt:lpstr>压力测试</vt:lpstr>
      <vt:lpstr>压力测试</vt:lpstr>
      <vt:lpstr>压力测试</vt:lpstr>
      <vt:lpstr>压力测试</vt:lpstr>
      <vt:lpstr>压力测试</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zhijun</cp:lastModifiedBy>
  <cp:revision>1078</cp:revision>
  <dcterms:created xsi:type="dcterms:W3CDTF">2020-03-31T02:23:27Z</dcterms:created>
  <dcterms:modified xsi:type="dcterms:W3CDTF">2021-10-02T14:51:12Z</dcterms:modified>
</cp:coreProperties>
</file>