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79"/>
  </p:notesMasterIdLst>
  <p:sldIdLst>
    <p:sldId id="256" r:id="rId2"/>
    <p:sldId id="344" r:id="rId3"/>
    <p:sldId id="603" r:id="rId4"/>
    <p:sldId id="604" r:id="rId5"/>
    <p:sldId id="605" r:id="rId6"/>
    <p:sldId id="606" r:id="rId7"/>
    <p:sldId id="607" r:id="rId8"/>
    <p:sldId id="534" r:id="rId9"/>
    <p:sldId id="352" r:id="rId10"/>
    <p:sldId id="608" r:id="rId11"/>
    <p:sldId id="535" r:id="rId12"/>
    <p:sldId id="536" r:id="rId13"/>
    <p:sldId id="433" r:id="rId14"/>
    <p:sldId id="538" r:id="rId15"/>
    <p:sldId id="539" r:id="rId16"/>
    <p:sldId id="540" r:id="rId17"/>
    <p:sldId id="541" r:id="rId18"/>
    <p:sldId id="542" r:id="rId19"/>
    <p:sldId id="543" r:id="rId20"/>
    <p:sldId id="532" r:id="rId21"/>
    <p:sldId id="546" r:id="rId22"/>
    <p:sldId id="544" r:id="rId23"/>
    <p:sldId id="545" r:id="rId24"/>
    <p:sldId id="548" r:id="rId25"/>
    <p:sldId id="533" r:id="rId26"/>
    <p:sldId id="609" r:id="rId27"/>
    <p:sldId id="550" r:id="rId28"/>
    <p:sldId id="553" r:id="rId29"/>
    <p:sldId id="554" r:id="rId30"/>
    <p:sldId id="555" r:id="rId31"/>
    <p:sldId id="557" r:id="rId32"/>
    <p:sldId id="551" r:id="rId33"/>
    <p:sldId id="610" r:id="rId34"/>
    <p:sldId id="611" r:id="rId35"/>
    <p:sldId id="547" r:id="rId36"/>
    <p:sldId id="612" r:id="rId37"/>
    <p:sldId id="552" r:id="rId38"/>
    <p:sldId id="549" r:id="rId39"/>
    <p:sldId id="559" r:id="rId40"/>
    <p:sldId id="560" r:id="rId41"/>
    <p:sldId id="613" r:id="rId42"/>
    <p:sldId id="572" r:id="rId43"/>
    <p:sldId id="573" r:id="rId44"/>
    <p:sldId id="574" r:id="rId45"/>
    <p:sldId id="575" r:id="rId46"/>
    <p:sldId id="576" r:id="rId47"/>
    <p:sldId id="577" r:id="rId48"/>
    <p:sldId id="578" r:id="rId49"/>
    <p:sldId id="579" r:id="rId50"/>
    <p:sldId id="580" r:id="rId51"/>
    <p:sldId id="581" r:id="rId52"/>
    <p:sldId id="614" r:id="rId53"/>
    <p:sldId id="617" r:id="rId54"/>
    <p:sldId id="619" r:id="rId55"/>
    <p:sldId id="620" r:id="rId56"/>
    <p:sldId id="562" r:id="rId57"/>
    <p:sldId id="583" r:id="rId58"/>
    <p:sldId id="584" r:id="rId59"/>
    <p:sldId id="621" r:id="rId60"/>
    <p:sldId id="622" r:id="rId61"/>
    <p:sldId id="623" r:id="rId62"/>
    <p:sldId id="615" r:id="rId63"/>
    <p:sldId id="624" r:id="rId64"/>
    <p:sldId id="618" r:id="rId65"/>
    <p:sldId id="626" r:id="rId66"/>
    <p:sldId id="627" r:id="rId67"/>
    <p:sldId id="628" r:id="rId68"/>
    <p:sldId id="629" r:id="rId69"/>
    <p:sldId id="630" r:id="rId70"/>
    <p:sldId id="616" r:id="rId71"/>
    <p:sldId id="625" r:id="rId72"/>
    <p:sldId id="561" r:id="rId73"/>
    <p:sldId id="582" r:id="rId74"/>
    <p:sldId id="631" r:id="rId75"/>
    <p:sldId id="633" r:id="rId76"/>
    <p:sldId id="632" r:id="rId77"/>
    <p:sldId id="282" r:id="rId78"/>
  </p:sldIdLst>
  <p:sldSz cx="12192000" cy="6858000"/>
  <p:notesSz cx="6858000" cy="9144000"/>
  <p:custShowLst>
    <p:custShow name="自定义放映 1" id="0">
      <p:sldLst>
        <p:sld r:id="rId3"/>
        <p:sld r:id="rId10"/>
        <p:sld r:id="rId12"/>
        <p:sld r:id="rId13"/>
        <p:sld r:id="rId9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36"/>
        <p:sld r:id="rId23"/>
        <p:sld r:id="rId24"/>
        <p:sld r:id="rId25"/>
        <p:sld r:id="rId26"/>
        <p:sld r:id="rId39"/>
        <p:sld r:id="rId28"/>
        <p:sld r:id="rId29"/>
        <p:sld r:id="rId30"/>
        <p:sld r:id="rId31"/>
        <p:sld r:id="rId32"/>
        <p:sld r:id="rId33"/>
        <p:sld r:id="rId38"/>
        <p:sld r:id="rId40"/>
        <p:sld r:id="rId41"/>
        <p:sld r:id="rId43"/>
        <p:sld r:id="rId44"/>
        <p:sld r:id="rId45"/>
        <p:sld r:id="rId46"/>
        <p:sld r:id="rId47"/>
        <p:sld r:id="rId48"/>
        <p:sld r:id="rId49"/>
        <p:sld r:id="rId50"/>
        <p:sld r:id="rId51"/>
        <p:sld r:id="rId52"/>
        <p:sld r:id="rId73"/>
        <p:sld r:id="rId74"/>
        <p:sld r:id="rId57"/>
        <p:sld r:id="rId58"/>
        <p:sld r:id="rId59"/>
      </p:sldLst>
    </p:custShow>
  </p:custShowLst>
  <p:custDataLst>
    <p:tags r:id="rId80"/>
  </p:custDataLst>
  <p:defaultTextStyle>
    <a:defPPr>
      <a:defRPr lang="zh-CN"/>
    </a:defPPr>
    <a:lvl1pPr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08305" indent="4953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15975" indent="9842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224280" indent="14795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631950" indent="19685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CCFF"/>
    <a:srgbClr val="FA4C7E"/>
    <a:srgbClr val="D0DEF0"/>
    <a:srgbClr val="E7F1F9"/>
    <a:srgbClr val="CBE3F2"/>
    <a:srgbClr val="6B81BB"/>
    <a:srgbClr val="596B9D"/>
    <a:srgbClr val="003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5" autoAdjust="0"/>
  </p:normalViewPr>
  <p:slideViewPr>
    <p:cSldViewPr snapToGrid="0" snapToObjects="1">
      <p:cViewPr varScale="1">
        <p:scale>
          <a:sx n="83" d="100"/>
          <a:sy n="83" d="100"/>
        </p:scale>
        <p:origin x="614" y="72"/>
      </p:cViewPr>
      <p:guideLst>
        <p:guide orient="horz" pos="2113"/>
        <p:guide pos="3841"/>
      </p:guideLst>
    </p:cSldViewPr>
  </p:slideViewPr>
  <p:outlineViewPr>
    <p:cViewPr>
      <p:scale>
        <a:sx n="33" d="100"/>
        <a:sy n="33" d="100"/>
      </p:scale>
      <p:origin x="0" y="49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6E02D0-BF2E-46F1-BA65-2EE13AE5D2AF}" type="doc">
      <dgm:prSet loTypeId="urn:microsoft.com/office/officeart/2005/8/layout/radial1" loCatId="cycle" qsTypeId="urn:microsoft.com/office/officeart/2005/8/quickstyle/3d2" qsCatId="3D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7C150777-050C-4C1A-A046-C5D5F3EF3250}">
      <dgm:prSet phldrT="[文本]"/>
      <dgm:spPr/>
      <dgm:t>
        <a:bodyPr/>
        <a:lstStyle/>
        <a:p>
          <a:r>
            <a:rPr lang="zh-CN" altLang="en-US" dirty="0"/>
            <a:t>方法</a:t>
          </a:r>
        </a:p>
      </dgm:t>
    </dgm:pt>
    <dgm:pt modelId="{8C61C66F-E88C-48A9-BE46-70D9E271566F}" type="parTrans" cxnId="{2E39AC15-4A30-461F-AB2F-818D45B7C86D}">
      <dgm:prSet/>
      <dgm:spPr/>
      <dgm:t>
        <a:bodyPr/>
        <a:lstStyle/>
        <a:p>
          <a:endParaRPr lang="zh-CN" altLang="en-US"/>
        </a:p>
      </dgm:t>
    </dgm:pt>
    <dgm:pt modelId="{48AE9FED-1DD0-4CD4-BF1B-4D4AC29276F6}" type="sibTrans" cxnId="{2E39AC15-4A30-461F-AB2F-818D45B7C86D}">
      <dgm:prSet/>
      <dgm:spPr/>
      <dgm:t>
        <a:bodyPr/>
        <a:lstStyle/>
        <a:p>
          <a:endParaRPr lang="zh-CN" altLang="en-US"/>
        </a:p>
      </dgm:t>
    </dgm:pt>
    <dgm:pt modelId="{758ABAA9-8CEF-4889-BC2D-78A47E80BA9E}">
      <dgm:prSet phldrT="[文本]"/>
      <dgm:spPr/>
      <dgm:t>
        <a:bodyPr/>
        <a:lstStyle/>
        <a:p>
          <a:pPr rtl="0"/>
          <a:r>
            <a:rPr lang="zh-CN" altLang="en-US" b="1" dirty="0">
              <a:latin typeface="+mj-lt"/>
              <a:ea typeface="+mj-ea"/>
            </a:rPr>
            <a:t>与</a:t>
          </a:r>
          <a:r>
            <a:rPr lang="en-US" altLang="zh-CN" b="1" dirty="0">
              <a:latin typeface="+mj-lt"/>
              <a:ea typeface="+mj-ea"/>
            </a:rPr>
            <a:t>Java</a:t>
          </a:r>
          <a:r>
            <a:rPr lang="zh-CN" altLang="en-US" b="1" dirty="0">
              <a:latin typeface="+mj-lt"/>
              <a:ea typeface="+mj-ea"/>
            </a:rPr>
            <a:t>对比学习</a:t>
          </a:r>
        </a:p>
      </dgm:t>
    </dgm:pt>
    <dgm:pt modelId="{06040516-DE20-4399-B700-8677827AD279}" type="parTrans" cxnId="{00689025-D57E-4612-80FE-2A312E5DC7DC}">
      <dgm:prSet/>
      <dgm:spPr/>
      <dgm:t>
        <a:bodyPr/>
        <a:lstStyle/>
        <a:p>
          <a:endParaRPr lang="zh-CN" altLang="en-US"/>
        </a:p>
      </dgm:t>
    </dgm:pt>
    <dgm:pt modelId="{B5F03A3F-4D9B-4359-9613-493158AB36CC}" type="sibTrans" cxnId="{00689025-D57E-4612-80FE-2A312E5DC7DC}">
      <dgm:prSet/>
      <dgm:spPr/>
      <dgm:t>
        <a:bodyPr/>
        <a:lstStyle/>
        <a:p>
          <a:endParaRPr lang="zh-CN" altLang="en-US"/>
        </a:p>
      </dgm:t>
    </dgm:pt>
    <dgm:pt modelId="{82E16DD6-A60B-4192-B74F-DF6BD6319BF9}">
      <dgm:prSet custT="1"/>
      <dgm:spPr/>
      <dgm:t>
        <a:bodyPr/>
        <a:lstStyle/>
        <a:p>
          <a:pPr rtl="0"/>
          <a:r>
            <a:rPr lang="zh-CN" altLang="en-US" sz="2800" b="1" dirty="0"/>
            <a:t>找相同点对比</a:t>
          </a:r>
          <a:endParaRPr lang="en-US" sz="2800" b="1" dirty="0"/>
        </a:p>
      </dgm:t>
    </dgm:pt>
    <dgm:pt modelId="{71B26884-7CED-4905-B402-58B000CE47EA}" type="parTrans" cxnId="{BBF84D65-3852-4A57-8E8C-394301C7D252}">
      <dgm:prSet/>
      <dgm:spPr/>
      <dgm:t>
        <a:bodyPr/>
        <a:lstStyle/>
        <a:p>
          <a:endParaRPr lang="zh-CN" altLang="en-US"/>
        </a:p>
      </dgm:t>
    </dgm:pt>
    <dgm:pt modelId="{1985646C-93AE-4CE0-B97F-AE47CBAE33D7}" type="sibTrans" cxnId="{BBF84D65-3852-4A57-8E8C-394301C7D252}">
      <dgm:prSet/>
      <dgm:spPr/>
      <dgm:t>
        <a:bodyPr/>
        <a:lstStyle/>
        <a:p>
          <a:endParaRPr lang="zh-CN" altLang="en-US"/>
        </a:p>
      </dgm:t>
    </dgm:pt>
    <dgm:pt modelId="{95052D77-2B4C-480B-BD9C-6B5363B56E98}">
      <dgm:prSet custT="1"/>
      <dgm:spPr/>
      <dgm:t>
        <a:bodyPr/>
        <a:lstStyle/>
        <a:p>
          <a:r>
            <a:rPr lang="zh-CN" altLang="en-US" sz="2800" b="1" dirty="0"/>
            <a:t>找不同点对比</a:t>
          </a:r>
        </a:p>
      </dgm:t>
    </dgm:pt>
    <dgm:pt modelId="{5FB46AE4-7C34-4679-A9F1-940BA4DEB4DD}" type="parTrans" cxnId="{C2E571C5-E337-4852-82FB-19BCF629D5DA}">
      <dgm:prSet/>
      <dgm:spPr/>
      <dgm:t>
        <a:bodyPr/>
        <a:lstStyle/>
        <a:p>
          <a:endParaRPr lang="zh-CN" altLang="en-US"/>
        </a:p>
      </dgm:t>
    </dgm:pt>
    <dgm:pt modelId="{EBB2321D-BCE1-484C-AB43-261C38DD3FFE}" type="sibTrans" cxnId="{C2E571C5-E337-4852-82FB-19BCF629D5DA}">
      <dgm:prSet/>
      <dgm:spPr/>
      <dgm:t>
        <a:bodyPr/>
        <a:lstStyle/>
        <a:p>
          <a:endParaRPr lang="zh-CN" altLang="en-US"/>
        </a:p>
      </dgm:t>
    </dgm:pt>
    <dgm:pt modelId="{B58A1E64-B161-4502-B9EE-ECBF21095F03}" type="pres">
      <dgm:prSet presAssocID="{BC6E02D0-BF2E-46F1-BA65-2EE13AE5D2A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8A5FEEC-205D-43FD-A300-BD3F7FD91B38}" type="pres">
      <dgm:prSet presAssocID="{7C150777-050C-4C1A-A046-C5D5F3EF3250}" presName="centerShape" presStyleLbl="node0" presStyleIdx="0" presStyleCnt="1"/>
      <dgm:spPr/>
    </dgm:pt>
    <dgm:pt modelId="{A681D7DF-9538-4873-B693-C8E447A60960}" type="pres">
      <dgm:prSet presAssocID="{06040516-DE20-4399-B700-8677827AD279}" presName="Name9" presStyleLbl="parChTrans1D2" presStyleIdx="0" presStyleCnt="3"/>
      <dgm:spPr/>
    </dgm:pt>
    <dgm:pt modelId="{B6FF9D54-4365-4B5E-9971-5E378C30EA25}" type="pres">
      <dgm:prSet presAssocID="{06040516-DE20-4399-B700-8677827AD279}" presName="connTx" presStyleLbl="parChTrans1D2" presStyleIdx="0" presStyleCnt="3"/>
      <dgm:spPr/>
    </dgm:pt>
    <dgm:pt modelId="{C17A5207-C7DB-4BBE-A4D9-3327AE276958}" type="pres">
      <dgm:prSet presAssocID="{758ABAA9-8CEF-4889-BC2D-78A47E80BA9E}" presName="node" presStyleLbl="node1" presStyleIdx="0" presStyleCnt="3" custScaleX="138270" custScaleY="138270">
        <dgm:presLayoutVars>
          <dgm:bulletEnabled val="1"/>
        </dgm:presLayoutVars>
      </dgm:prSet>
      <dgm:spPr/>
    </dgm:pt>
    <dgm:pt modelId="{A4B1E40B-5D8F-48B5-AEC2-44BF9BC95952}" type="pres">
      <dgm:prSet presAssocID="{71B26884-7CED-4905-B402-58B000CE47EA}" presName="Name9" presStyleLbl="parChTrans1D2" presStyleIdx="1" presStyleCnt="3"/>
      <dgm:spPr/>
    </dgm:pt>
    <dgm:pt modelId="{41A2FE79-C165-481D-9FF7-F038C758F2D3}" type="pres">
      <dgm:prSet presAssocID="{71B26884-7CED-4905-B402-58B000CE47EA}" presName="connTx" presStyleLbl="parChTrans1D2" presStyleIdx="1" presStyleCnt="3"/>
      <dgm:spPr/>
    </dgm:pt>
    <dgm:pt modelId="{089B36FB-7428-428C-9EB9-DB8642D28EFC}" type="pres">
      <dgm:prSet presAssocID="{82E16DD6-A60B-4192-B74F-DF6BD6319BF9}" presName="node" presStyleLbl="node1" presStyleIdx="1" presStyleCnt="3" custScaleX="138270" custScaleY="138270">
        <dgm:presLayoutVars>
          <dgm:bulletEnabled val="1"/>
        </dgm:presLayoutVars>
      </dgm:prSet>
      <dgm:spPr/>
    </dgm:pt>
    <dgm:pt modelId="{0CFE3211-2287-44F4-A0CD-30B88C060492}" type="pres">
      <dgm:prSet presAssocID="{5FB46AE4-7C34-4679-A9F1-940BA4DEB4DD}" presName="Name9" presStyleLbl="parChTrans1D2" presStyleIdx="2" presStyleCnt="3"/>
      <dgm:spPr/>
    </dgm:pt>
    <dgm:pt modelId="{7527C42B-8B99-4724-8331-77F40E1C5E1B}" type="pres">
      <dgm:prSet presAssocID="{5FB46AE4-7C34-4679-A9F1-940BA4DEB4DD}" presName="connTx" presStyleLbl="parChTrans1D2" presStyleIdx="2" presStyleCnt="3"/>
      <dgm:spPr/>
    </dgm:pt>
    <dgm:pt modelId="{9CD9D65E-4A13-490F-B3AC-0749BCEFE24E}" type="pres">
      <dgm:prSet presAssocID="{95052D77-2B4C-480B-BD9C-6B5363B56E98}" presName="node" presStyleLbl="node1" presStyleIdx="2" presStyleCnt="3" custScaleX="138270" custScaleY="138270">
        <dgm:presLayoutVars>
          <dgm:bulletEnabled val="1"/>
        </dgm:presLayoutVars>
      </dgm:prSet>
      <dgm:spPr/>
    </dgm:pt>
  </dgm:ptLst>
  <dgm:cxnLst>
    <dgm:cxn modelId="{EDC8760A-8121-4DE2-91BD-83C023A28E6D}" type="presOf" srcId="{95052D77-2B4C-480B-BD9C-6B5363B56E98}" destId="{9CD9D65E-4A13-490F-B3AC-0749BCEFE24E}" srcOrd="0" destOrd="0" presId="urn:microsoft.com/office/officeart/2005/8/layout/radial1"/>
    <dgm:cxn modelId="{2E39AC15-4A30-461F-AB2F-818D45B7C86D}" srcId="{BC6E02D0-BF2E-46F1-BA65-2EE13AE5D2AF}" destId="{7C150777-050C-4C1A-A046-C5D5F3EF3250}" srcOrd="0" destOrd="0" parTransId="{8C61C66F-E88C-48A9-BE46-70D9E271566F}" sibTransId="{48AE9FED-1DD0-4CD4-BF1B-4D4AC29276F6}"/>
    <dgm:cxn modelId="{00689025-D57E-4612-80FE-2A312E5DC7DC}" srcId="{7C150777-050C-4C1A-A046-C5D5F3EF3250}" destId="{758ABAA9-8CEF-4889-BC2D-78A47E80BA9E}" srcOrd="0" destOrd="0" parTransId="{06040516-DE20-4399-B700-8677827AD279}" sibTransId="{B5F03A3F-4D9B-4359-9613-493158AB36CC}"/>
    <dgm:cxn modelId="{213DB53B-C237-4FB1-AA70-27AD8094C55D}" type="presOf" srcId="{7C150777-050C-4C1A-A046-C5D5F3EF3250}" destId="{58A5FEEC-205D-43FD-A300-BD3F7FD91B38}" srcOrd="0" destOrd="0" presId="urn:microsoft.com/office/officeart/2005/8/layout/radial1"/>
    <dgm:cxn modelId="{E415FC5D-4CFC-4343-9BBA-4204F448115F}" type="presOf" srcId="{71B26884-7CED-4905-B402-58B000CE47EA}" destId="{41A2FE79-C165-481D-9FF7-F038C758F2D3}" srcOrd="1" destOrd="0" presId="urn:microsoft.com/office/officeart/2005/8/layout/radial1"/>
    <dgm:cxn modelId="{0F5EEA5E-F8CB-4629-AD88-877101AF5E08}" type="presOf" srcId="{06040516-DE20-4399-B700-8677827AD279}" destId="{A681D7DF-9538-4873-B693-C8E447A60960}" srcOrd="0" destOrd="0" presId="urn:microsoft.com/office/officeart/2005/8/layout/radial1"/>
    <dgm:cxn modelId="{BBF84D65-3852-4A57-8E8C-394301C7D252}" srcId="{7C150777-050C-4C1A-A046-C5D5F3EF3250}" destId="{82E16DD6-A60B-4192-B74F-DF6BD6319BF9}" srcOrd="1" destOrd="0" parTransId="{71B26884-7CED-4905-B402-58B000CE47EA}" sibTransId="{1985646C-93AE-4CE0-B97F-AE47CBAE33D7}"/>
    <dgm:cxn modelId="{BACA1B6E-3652-4C52-BED9-E3501AC2E151}" type="presOf" srcId="{5FB46AE4-7C34-4679-A9F1-940BA4DEB4DD}" destId="{0CFE3211-2287-44F4-A0CD-30B88C060492}" srcOrd="0" destOrd="0" presId="urn:microsoft.com/office/officeart/2005/8/layout/radial1"/>
    <dgm:cxn modelId="{6212A84E-2C44-4B17-96CE-0DEB04F3E43A}" type="presOf" srcId="{06040516-DE20-4399-B700-8677827AD279}" destId="{B6FF9D54-4365-4B5E-9971-5E378C30EA25}" srcOrd="1" destOrd="0" presId="urn:microsoft.com/office/officeart/2005/8/layout/radial1"/>
    <dgm:cxn modelId="{8FF34784-C9B4-4F18-9E73-D15BA1B2EAAA}" type="presOf" srcId="{BC6E02D0-BF2E-46F1-BA65-2EE13AE5D2AF}" destId="{B58A1E64-B161-4502-B9EE-ECBF21095F03}" srcOrd="0" destOrd="0" presId="urn:microsoft.com/office/officeart/2005/8/layout/radial1"/>
    <dgm:cxn modelId="{F01EFFA9-E224-4845-B7E3-388D1CD57E32}" type="presOf" srcId="{5FB46AE4-7C34-4679-A9F1-940BA4DEB4DD}" destId="{7527C42B-8B99-4724-8331-77F40E1C5E1B}" srcOrd="1" destOrd="0" presId="urn:microsoft.com/office/officeart/2005/8/layout/radial1"/>
    <dgm:cxn modelId="{27492EAA-2E68-4970-BBFE-30A2625DC6DC}" type="presOf" srcId="{82E16DD6-A60B-4192-B74F-DF6BD6319BF9}" destId="{089B36FB-7428-428C-9EB9-DB8642D28EFC}" srcOrd="0" destOrd="0" presId="urn:microsoft.com/office/officeart/2005/8/layout/radial1"/>
    <dgm:cxn modelId="{4B26C5BC-9CD4-4AD4-AE9F-A40AF7B56C01}" type="presOf" srcId="{71B26884-7CED-4905-B402-58B000CE47EA}" destId="{A4B1E40B-5D8F-48B5-AEC2-44BF9BC95952}" srcOrd="0" destOrd="0" presId="urn:microsoft.com/office/officeart/2005/8/layout/radial1"/>
    <dgm:cxn modelId="{C2E571C5-E337-4852-82FB-19BCF629D5DA}" srcId="{7C150777-050C-4C1A-A046-C5D5F3EF3250}" destId="{95052D77-2B4C-480B-BD9C-6B5363B56E98}" srcOrd="2" destOrd="0" parTransId="{5FB46AE4-7C34-4679-A9F1-940BA4DEB4DD}" sibTransId="{EBB2321D-BCE1-484C-AB43-261C38DD3FFE}"/>
    <dgm:cxn modelId="{424A72E7-F3DF-4A88-AE0E-4FE62BA4D231}" type="presOf" srcId="{758ABAA9-8CEF-4889-BC2D-78A47E80BA9E}" destId="{C17A5207-C7DB-4BBE-A4D9-3327AE276958}" srcOrd="0" destOrd="0" presId="urn:microsoft.com/office/officeart/2005/8/layout/radial1"/>
    <dgm:cxn modelId="{817727E0-F5E8-4A56-BB0D-B5DF4E6AC690}" type="presParOf" srcId="{B58A1E64-B161-4502-B9EE-ECBF21095F03}" destId="{58A5FEEC-205D-43FD-A300-BD3F7FD91B38}" srcOrd="0" destOrd="0" presId="urn:microsoft.com/office/officeart/2005/8/layout/radial1"/>
    <dgm:cxn modelId="{3D05BD00-EE4C-43EB-AE7C-794033F05FEC}" type="presParOf" srcId="{B58A1E64-B161-4502-B9EE-ECBF21095F03}" destId="{A681D7DF-9538-4873-B693-C8E447A60960}" srcOrd="1" destOrd="0" presId="urn:microsoft.com/office/officeart/2005/8/layout/radial1"/>
    <dgm:cxn modelId="{F5E4161E-7D31-4E41-9019-D85CCAB0C2C2}" type="presParOf" srcId="{A681D7DF-9538-4873-B693-C8E447A60960}" destId="{B6FF9D54-4365-4B5E-9971-5E378C30EA25}" srcOrd="0" destOrd="0" presId="urn:microsoft.com/office/officeart/2005/8/layout/radial1"/>
    <dgm:cxn modelId="{9EC6686A-54B7-467F-B1DF-CFC711AD333D}" type="presParOf" srcId="{B58A1E64-B161-4502-B9EE-ECBF21095F03}" destId="{C17A5207-C7DB-4BBE-A4D9-3327AE276958}" srcOrd="2" destOrd="0" presId="urn:microsoft.com/office/officeart/2005/8/layout/radial1"/>
    <dgm:cxn modelId="{1BDDA2B3-D92D-418F-B8FC-8ABE935AD636}" type="presParOf" srcId="{B58A1E64-B161-4502-B9EE-ECBF21095F03}" destId="{A4B1E40B-5D8F-48B5-AEC2-44BF9BC95952}" srcOrd="3" destOrd="0" presId="urn:microsoft.com/office/officeart/2005/8/layout/radial1"/>
    <dgm:cxn modelId="{31B56CFF-3428-43C7-8F0F-9EB88DD4A36A}" type="presParOf" srcId="{A4B1E40B-5D8F-48B5-AEC2-44BF9BC95952}" destId="{41A2FE79-C165-481D-9FF7-F038C758F2D3}" srcOrd="0" destOrd="0" presId="urn:microsoft.com/office/officeart/2005/8/layout/radial1"/>
    <dgm:cxn modelId="{C3CA01BB-C810-4CF6-B775-5AB29B5445CD}" type="presParOf" srcId="{B58A1E64-B161-4502-B9EE-ECBF21095F03}" destId="{089B36FB-7428-428C-9EB9-DB8642D28EFC}" srcOrd="4" destOrd="0" presId="urn:microsoft.com/office/officeart/2005/8/layout/radial1"/>
    <dgm:cxn modelId="{8892D0EF-BD8D-4DFE-BE23-BCDE9C2DA015}" type="presParOf" srcId="{B58A1E64-B161-4502-B9EE-ECBF21095F03}" destId="{0CFE3211-2287-44F4-A0CD-30B88C060492}" srcOrd="5" destOrd="0" presId="urn:microsoft.com/office/officeart/2005/8/layout/radial1"/>
    <dgm:cxn modelId="{4937A381-580B-4344-8299-7F2E19A4C8B9}" type="presParOf" srcId="{0CFE3211-2287-44F4-A0CD-30B88C060492}" destId="{7527C42B-8B99-4724-8331-77F40E1C5E1B}" srcOrd="0" destOrd="0" presId="urn:microsoft.com/office/officeart/2005/8/layout/radial1"/>
    <dgm:cxn modelId="{1FDA7BE7-3CAB-4D3D-98F0-1A62EA784A48}" type="presParOf" srcId="{B58A1E64-B161-4502-B9EE-ECBF21095F03}" destId="{9CD9D65E-4A13-490F-B3AC-0749BCEFE24E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5FEEC-205D-43FD-A300-BD3F7FD91B38}">
      <dsp:nvSpPr>
        <dsp:cNvPr id="0" name=""/>
        <dsp:cNvSpPr/>
      </dsp:nvSpPr>
      <dsp:spPr>
        <a:xfrm>
          <a:off x="2365785" y="1794069"/>
          <a:ext cx="1364428" cy="1364428"/>
        </a:xfrm>
        <a:prstGeom prst="ellipse">
          <a:avLst/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方法</a:t>
          </a:r>
        </a:p>
      </dsp:txBody>
      <dsp:txXfrm>
        <a:off x="2565601" y="1993885"/>
        <a:ext cx="964796" cy="964796"/>
      </dsp:txXfrm>
    </dsp:sp>
    <dsp:sp modelId="{A681D7DF-9538-4873-B693-C8E447A60960}">
      <dsp:nvSpPr>
        <dsp:cNvPr id="0" name=""/>
        <dsp:cNvSpPr/>
      </dsp:nvSpPr>
      <dsp:spPr>
        <a:xfrm rot="16200000">
          <a:off x="2972188" y="1698113"/>
          <a:ext cx="151623" cy="40288"/>
        </a:xfrm>
        <a:custGeom>
          <a:avLst/>
          <a:gdLst/>
          <a:ahLst/>
          <a:cxnLst/>
          <a:rect l="0" t="0" r="0" b="0"/>
          <a:pathLst>
            <a:path>
              <a:moveTo>
                <a:pt x="0" y="20144"/>
              </a:moveTo>
              <a:lnTo>
                <a:pt x="151623" y="20144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44209" y="1714467"/>
        <a:ext cx="7581" cy="7581"/>
      </dsp:txXfrm>
    </dsp:sp>
    <dsp:sp modelId="{C17A5207-C7DB-4BBE-A4D9-3327AE276958}">
      <dsp:nvSpPr>
        <dsp:cNvPr id="0" name=""/>
        <dsp:cNvSpPr/>
      </dsp:nvSpPr>
      <dsp:spPr>
        <a:xfrm>
          <a:off x="2104702" y="-244148"/>
          <a:ext cx="1886595" cy="1886595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+mj-lt"/>
              <a:ea typeface="+mj-ea"/>
            </a:rPr>
            <a:t>与</a:t>
          </a:r>
          <a:r>
            <a:rPr lang="en-US" altLang="zh-CN" sz="2400" b="1" kern="1200" dirty="0">
              <a:latin typeface="+mj-lt"/>
              <a:ea typeface="+mj-ea"/>
            </a:rPr>
            <a:t>Java</a:t>
          </a:r>
          <a:r>
            <a:rPr lang="zh-CN" altLang="en-US" sz="2400" b="1" kern="1200" dirty="0">
              <a:latin typeface="+mj-lt"/>
              <a:ea typeface="+mj-ea"/>
            </a:rPr>
            <a:t>对比学习</a:t>
          </a:r>
        </a:p>
      </dsp:txBody>
      <dsp:txXfrm>
        <a:off x="2380987" y="32137"/>
        <a:ext cx="1334025" cy="1334025"/>
      </dsp:txXfrm>
    </dsp:sp>
    <dsp:sp modelId="{A4B1E40B-5D8F-48B5-AEC2-44BF9BC95952}">
      <dsp:nvSpPr>
        <dsp:cNvPr id="0" name=""/>
        <dsp:cNvSpPr/>
      </dsp:nvSpPr>
      <dsp:spPr>
        <a:xfrm rot="1800000">
          <a:off x="3628657" y="2835152"/>
          <a:ext cx="151623" cy="40288"/>
        </a:xfrm>
        <a:custGeom>
          <a:avLst/>
          <a:gdLst/>
          <a:ahLst/>
          <a:cxnLst/>
          <a:rect l="0" t="0" r="0" b="0"/>
          <a:pathLst>
            <a:path>
              <a:moveTo>
                <a:pt x="0" y="20144"/>
              </a:moveTo>
              <a:lnTo>
                <a:pt x="151623" y="20144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00678" y="2851506"/>
        <a:ext cx="7581" cy="7581"/>
      </dsp:txXfrm>
    </dsp:sp>
    <dsp:sp modelId="{089B36FB-7428-428C-9EB9-DB8642D28EFC}">
      <dsp:nvSpPr>
        <dsp:cNvPr id="0" name=""/>
        <dsp:cNvSpPr/>
      </dsp:nvSpPr>
      <dsp:spPr>
        <a:xfrm>
          <a:off x="3643746" y="2421553"/>
          <a:ext cx="1886595" cy="1886595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240958"/>
                <a:satOff val="-5040"/>
                <a:lumOff val="28042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240958"/>
                <a:satOff val="-5040"/>
                <a:lumOff val="28042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240958"/>
                <a:satOff val="-5040"/>
                <a:lumOff val="2804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找相同点对比</a:t>
          </a:r>
          <a:endParaRPr lang="en-US" sz="2800" b="1" kern="1200" dirty="0"/>
        </a:p>
      </dsp:txBody>
      <dsp:txXfrm>
        <a:off x="3920031" y="2697838"/>
        <a:ext cx="1334025" cy="1334025"/>
      </dsp:txXfrm>
    </dsp:sp>
    <dsp:sp modelId="{0CFE3211-2287-44F4-A0CD-30B88C060492}">
      <dsp:nvSpPr>
        <dsp:cNvPr id="0" name=""/>
        <dsp:cNvSpPr/>
      </dsp:nvSpPr>
      <dsp:spPr>
        <a:xfrm rot="9000000">
          <a:off x="2315718" y="2835152"/>
          <a:ext cx="151623" cy="40288"/>
        </a:xfrm>
        <a:custGeom>
          <a:avLst/>
          <a:gdLst/>
          <a:ahLst/>
          <a:cxnLst/>
          <a:rect l="0" t="0" r="0" b="0"/>
          <a:pathLst>
            <a:path>
              <a:moveTo>
                <a:pt x="0" y="20144"/>
              </a:moveTo>
              <a:lnTo>
                <a:pt x="151623" y="20144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387739" y="2851506"/>
        <a:ext cx="7581" cy="7581"/>
      </dsp:txXfrm>
    </dsp:sp>
    <dsp:sp modelId="{9CD9D65E-4A13-490F-B3AC-0749BCEFE24E}">
      <dsp:nvSpPr>
        <dsp:cNvPr id="0" name=""/>
        <dsp:cNvSpPr/>
      </dsp:nvSpPr>
      <dsp:spPr>
        <a:xfrm>
          <a:off x="565658" y="2421553"/>
          <a:ext cx="1886595" cy="1886595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240958"/>
                <a:satOff val="-5040"/>
                <a:lumOff val="28042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240958"/>
                <a:satOff val="-5040"/>
                <a:lumOff val="28042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240958"/>
                <a:satOff val="-5040"/>
                <a:lumOff val="2804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找不同点对比</a:t>
          </a:r>
        </a:p>
      </dsp:txBody>
      <dsp:txXfrm>
        <a:off x="841943" y="2697838"/>
        <a:ext cx="1334025" cy="133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C8BA843-4311-4175-913B-43C564E125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9CB3559-B63C-4AE0-9278-5FB14DBE86C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BA09D97-0802-481F-A242-D3969CD3CC67}" type="datetimeFigureOut">
              <a:rPr lang="zh-CN" altLang="en-US"/>
              <a:pPr>
                <a:defRPr/>
              </a:pPr>
              <a:t>2020/6/27</a:t>
            </a:fld>
            <a:endParaRPr lang="en-US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A5979BC4-F215-4300-9157-C35A0C9E8731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0E4F6C7-F09B-47E0-ABB2-A49EE179E0B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C840A9C-3EBF-4D5E-9DAC-63C47BEE71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ACD41E4-C126-4741-BAA2-D3BF2E362F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BB8883DD-9585-47A3-BCB2-BE891C53FAF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2015.7.4</a:t>
            </a:r>
          </a:p>
          <a:p>
            <a:pPr lvl="1"/>
            <a:r>
              <a:rPr lang="zh-CN" altLang="en-US"/>
              <a:t>调整版权和页码对齐，位于参考线</a:t>
            </a:r>
            <a:r>
              <a:rPr lang="en-US" altLang="zh-CN"/>
              <a:t>8.5</a:t>
            </a:r>
            <a:r>
              <a:rPr lang="zh-CN" altLang="en-US"/>
              <a:t>到</a:t>
            </a:r>
            <a:r>
              <a:rPr lang="en-US" altLang="zh-CN"/>
              <a:t>8.9</a:t>
            </a:r>
            <a:r>
              <a:rPr lang="zh-CN" altLang="en-US"/>
              <a:t>之间。</a:t>
            </a:r>
          </a:p>
          <a:p>
            <a:pPr lvl="1"/>
            <a:r>
              <a:rPr lang="zh-CN" altLang="en-US"/>
              <a:t>调整编辑框行距为单倍行距。</a:t>
            </a:r>
            <a:endParaRPr lang="en-US" altLang="zh-CN"/>
          </a:p>
          <a:p>
            <a:pPr lvl="0"/>
            <a:r>
              <a:rPr lang="en-US" altLang="zh-CN"/>
              <a:t>2015.7.9</a:t>
            </a:r>
          </a:p>
          <a:p>
            <a:pPr lvl="1"/>
            <a:r>
              <a:rPr lang="zh-CN" altLang="en-US"/>
              <a:t>删除此页课程版本后的“</a:t>
            </a:r>
            <a:r>
              <a:rPr lang="en-US" altLang="zh-CN"/>
              <a:t>ISSUE</a:t>
            </a:r>
            <a:r>
              <a:rPr lang="zh-CN" altLang="en-US"/>
              <a:t>”。</a:t>
            </a:r>
            <a:endParaRPr lang="en-US" altLang="zh-CN"/>
          </a:p>
          <a:p>
            <a:pPr lvl="1"/>
            <a:r>
              <a:rPr lang="zh-CN" altLang="en-US"/>
              <a:t>新增“产品版本”和“课程版本”的示例。</a:t>
            </a:r>
            <a:endParaRPr lang="en-US" altLang="zh-CN"/>
          </a:p>
          <a:p>
            <a:pPr lvl="0"/>
            <a:r>
              <a:rPr lang="en-US" altLang="zh-CN"/>
              <a:t>2015.8.3</a:t>
            </a:r>
          </a:p>
          <a:p>
            <a:pPr lvl="1"/>
            <a:r>
              <a:rPr lang="zh-CN" altLang="en-US"/>
              <a:t>调整母板主体和备注，段落格式为“允许标点溢出边界”。</a:t>
            </a:r>
            <a:endParaRPr lang="en-US" altLang="zh-CN"/>
          </a:p>
          <a:p>
            <a:pPr lvl="0"/>
            <a:r>
              <a:rPr lang="en-US" altLang="zh-CN"/>
              <a:t>2015.8.4</a:t>
            </a:r>
          </a:p>
          <a:p>
            <a:pPr lvl="1"/>
            <a:r>
              <a:rPr lang="zh-CN" altLang="en-US"/>
              <a:t>删除缩略语页；</a:t>
            </a:r>
            <a:endParaRPr lang="en-US" altLang="zh-CN"/>
          </a:p>
          <a:p>
            <a:pPr lvl="1"/>
            <a:r>
              <a:rPr lang="zh-CN" altLang="en-US"/>
              <a:t>重命名版式“</a:t>
            </a:r>
            <a:r>
              <a:rPr lang="en-US" altLang="zh-CN"/>
              <a:t>8#</a:t>
            </a:r>
            <a:r>
              <a:rPr lang="zh-CN" altLang="en-US"/>
              <a:t>空白”为“</a:t>
            </a:r>
            <a:r>
              <a:rPr lang="en-US" altLang="zh-CN"/>
              <a:t>8#</a:t>
            </a:r>
            <a:r>
              <a:rPr lang="zh-CN" altLang="en-US"/>
              <a:t>仅标题”。</a:t>
            </a:r>
            <a:endParaRPr lang="en-US" altLang="zh-CN"/>
          </a:p>
          <a:p>
            <a:r>
              <a:rPr lang="en-US" altLang="zh-CN"/>
              <a:t>2015.9.2</a:t>
            </a:r>
          </a:p>
          <a:p>
            <a:pPr lvl="1"/>
            <a:r>
              <a:rPr lang="zh-CN" altLang="en-US"/>
              <a:t>新增备注模板，备注页正上方添加页眉，显示本章标题。</a:t>
            </a:r>
            <a:endParaRPr lang="en-US" altLang="zh-CN"/>
          </a:p>
          <a:p>
            <a:pPr lvl="0"/>
            <a:r>
              <a:rPr lang="en-US" altLang="zh-CN"/>
              <a:t>2015.9.14</a:t>
            </a:r>
          </a:p>
          <a:p>
            <a:pPr lvl="1"/>
            <a:r>
              <a:rPr lang="zh-CN" altLang="en-US"/>
              <a:t>删除“谢谢”那页的白色“谢谢”。</a:t>
            </a:r>
            <a:endParaRPr lang="en-US" altLang="zh-CN"/>
          </a:p>
          <a:p>
            <a:pPr lvl="0"/>
            <a:r>
              <a:rPr lang="en-US" altLang="zh-CN"/>
              <a:t>2017.11.8</a:t>
            </a:r>
          </a:p>
          <a:p>
            <a:pPr lvl="1"/>
            <a:r>
              <a:rPr lang="zh-CN" altLang="en-US"/>
              <a:t>调整母版中标题宽度。</a:t>
            </a:r>
            <a:endParaRPr lang="en-US" altLang="zh-CN"/>
          </a:p>
          <a:p>
            <a:r>
              <a:rPr lang="en-US" altLang="zh-CN"/>
              <a:t>2017.12.8</a:t>
            </a:r>
          </a:p>
          <a:p>
            <a:pPr lvl="1"/>
            <a:r>
              <a:rPr lang="zh-CN" altLang="en-US"/>
              <a:t>适当拉长了备注页文本框长度，防止</a:t>
            </a:r>
            <a:r>
              <a:rPr lang="en-US" altLang="zh-CN"/>
              <a:t>2013</a:t>
            </a:r>
            <a:r>
              <a:rPr lang="zh-CN" altLang="en-US"/>
              <a:t>版后的</a:t>
            </a:r>
            <a:r>
              <a:rPr lang="en-US" altLang="zh-CN"/>
              <a:t>PPT</a:t>
            </a:r>
            <a:r>
              <a:rPr lang="zh-CN" altLang="en-US"/>
              <a:t>会自动换页。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>
            <a:extLst>
              <a:ext uri="{FF2B5EF4-FFF2-40B4-BE49-F238E27FC236}">
                <a16:creationId xmlns:a16="http://schemas.microsoft.com/office/drawing/2014/main" id="{C3C34AD6-D3A7-4CA2-A3F4-4479CCD58E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2947" name="备注占位符 2">
            <a:extLst>
              <a:ext uri="{FF2B5EF4-FFF2-40B4-BE49-F238E27FC236}">
                <a16:creationId xmlns:a16="http://schemas.microsoft.com/office/drawing/2014/main" id="{B31E9DF3-9A1D-41AA-A794-F8C17A864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82948" name="灯片编号占位符 3">
            <a:extLst>
              <a:ext uri="{FF2B5EF4-FFF2-40B4-BE49-F238E27FC236}">
                <a16:creationId xmlns:a16="http://schemas.microsoft.com/office/drawing/2014/main" id="{A7F73B74-F21A-4A2E-ADA1-3782B52259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E5919A-382F-46BD-BAB0-8A9A78A2B5E1}" type="slidenum">
              <a:rPr lang="zh-CN" altLang="en-US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977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教学指导：强调</a:t>
            </a:r>
            <a:r>
              <a:rPr lang="en-US" altLang="zh-CN"/>
              <a:t>JavaScript</a:t>
            </a:r>
            <a:r>
              <a:rPr lang="zh-CN" altLang="en-US"/>
              <a:t>区分大小写，特别是变量的命名、语句关键字等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78E9D9-9322-43CC-8A47-3F1E35AD3408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教学指导：演示</a:t>
            </a:r>
            <a:r>
              <a:rPr lang="en-US" altLang="zh-CN"/>
              <a:t>prompt()</a:t>
            </a:r>
            <a:r>
              <a:rPr lang="zh-CN" altLang="en-US"/>
              <a:t>的使用。并强调两种函数的使用场合。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EAD9F7-05B3-40BF-8F89-A07CCFF0717B}" type="slidenum">
              <a:rPr lang="zh-CN" altLang="en-US" smtClean="0"/>
              <a:pPr>
                <a:defRPr/>
              </a:pPr>
              <a:t>71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443E29-E43E-41D4-8915-B35F39A5F63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、通过演示示例补充说明为什么学习</a:t>
            </a:r>
            <a:r>
              <a:rPr lang="en-US" altLang="zh-CN" dirty="0"/>
              <a:t>JavaScript</a:t>
            </a:r>
            <a:r>
              <a:rPr lang="zh-CN" altLang="en-US" dirty="0"/>
              <a:t>，同时需要告诉学员，使用</a:t>
            </a:r>
            <a:r>
              <a:rPr lang="en-US" altLang="zh-CN" dirty="0"/>
              <a:t>JavaScript</a:t>
            </a:r>
            <a:r>
              <a:rPr lang="zh-CN" altLang="en-US" dirty="0"/>
              <a:t>实现动态效果不如</a:t>
            </a:r>
            <a:r>
              <a:rPr lang="en-US" altLang="zh-CN" dirty="0" err="1"/>
              <a:t>jQuery</a:t>
            </a:r>
            <a:r>
              <a:rPr lang="zh-CN" altLang="en-US" dirty="0"/>
              <a:t>简洁方便，</a:t>
            </a:r>
            <a:r>
              <a:rPr lang="en-US" altLang="zh-CN" dirty="0"/>
              <a:t>JavaScript</a:t>
            </a:r>
            <a:r>
              <a:rPr lang="zh-CN" altLang="en-US" dirty="0"/>
              <a:t>是学习</a:t>
            </a:r>
            <a:r>
              <a:rPr lang="en-US" altLang="zh-CN" dirty="0" err="1"/>
              <a:t>jQuery</a:t>
            </a:r>
            <a:r>
              <a:rPr lang="zh-CN" altLang="en-US" dirty="0"/>
              <a:t>的基础。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、演示例子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4CE7F-F03A-41BF-99D7-A8D142544291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JavaScript</a:t>
            </a:r>
            <a:r>
              <a:rPr lang="zh-CN" altLang="en-US"/>
              <a:t>的概念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JavaScript</a:t>
            </a:r>
            <a:r>
              <a:rPr lang="zh-CN" altLang="en-US"/>
              <a:t>的特点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JavaScript</a:t>
            </a:r>
            <a:r>
              <a:rPr lang="zh-CN" altLang="en-US"/>
              <a:t>与</a:t>
            </a:r>
            <a:r>
              <a:rPr lang="en-US" altLang="zh-CN"/>
              <a:t>ECMAScript</a:t>
            </a:r>
            <a:r>
              <a:rPr lang="zh-CN" altLang="en-US"/>
              <a:t>的关系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JavaScript</a:t>
            </a:r>
            <a:r>
              <a:rPr lang="zh-CN" altLang="en-US"/>
              <a:t>组成。讲解组成时，简单介绍</a:t>
            </a:r>
            <a:r>
              <a:rPr lang="en-US" altLang="zh-CN"/>
              <a:t>BOM</a:t>
            </a:r>
            <a:r>
              <a:rPr lang="zh-CN" altLang="en-US"/>
              <a:t>和</a:t>
            </a:r>
            <a:r>
              <a:rPr lang="en-US" altLang="zh-CN"/>
              <a:t>DOM</a:t>
            </a:r>
            <a:r>
              <a:rPr lang="zh-CN" altLang="en-US"/>
              <a:t>，并说明在后面章节重点讲解，本章重点学习</a:t>
            </a:r>
            <a:r>
              <a:rPr lang="en-US" altLang="zh-CN" b="1"/>
              <a:t>ECMAScript</a:t>
            </a:r>
            <a:r>
              <a:rPr lang="zh-CN" altLang="en-US"/>
              <a:t>。</a:t>
            </a:r>
          </a:p>
          <a:p>
            <a:r>
              <a:rPr lang="en-US" altLang="zh-CN"/>
              <a:t>5</a:t>
            </a:r>
            <a:r>
              <a:rPr lang="zh-CN" altLang="en-US"/>
              <a:t>、编码遵循</a:t>
            </a:r>
            <a:r>
              <a:rPr lang="en-US" altLang="zh-CN"/>
              <a:t>ECMAScript</a:t>
            </a:r>
            <a:r>
              <a:rPr lang="zh-CN" altLang="en-US"/>
              <a:t>标准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AE0913-BFDA-43C7-8B96-22DF073AB4E6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6FBD7FE6-988F-4CF4-A570-BE0E45D8AD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1923" name="备注占位符 2">
            <a:extLst>
              <a:ext uri="{FF2B5EF4-FFF2-40B4-BE49-F238E27FC236}">
                <a16:creationId xmlns:a16="http://schemas.microsoft.com/office/drawing/2014/main" id="{C12A2022-8ED4-49D7-ABF2-D4B5B2B95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81924" name="灯片编号占位符 3">
            <a:extLst>
              <a:ext uri="{FF2B5EF4-FFF2-40B4-BE49-F238E27FC236}">
                <a16:creationId xmlns:a16="http://schemas.microsoft.com/office/drawing/2014/main" id="{F1B55D87-2EC8-4A9C-81F2-A2C69B2358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991585D-3233-439E-BEDC-1F49C00D9433}" type="slidenum">
              <a:rPr lang="zh-CN" altLang="en-US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教学指导：讲解</a:t>
            </a:r>
            <a:r>
              <a:rPr lang="en-US" altLang="zh-CN" dirty="0"/>
              <a:t>type</a:t>
            </a:r>
            <a:r>
              <a:rPr lang="zh-CN" altLang="en-US" dirty="0"/>
              <a:t>与</a:t>
            </a:r>
            <a:r>
              <a:rPr lang="en-US" altLang="en-US" dirty="0"/>
              <a:t>&lt;!—</a:t>
            </a:r>
            <a:r>
              <a:rPr lang="zh-CN" altLang="en-US" dirty="0"/>
              <a:t> </a:t>
            </a:r>
            <a:r>
              <a:rPr lang="en-US" altLang="en-US" dirty="0"/>
              <a:t>—&gt;</a:t>
            </a:r>
            <a:r>
              <a:rPr lang="zh-CN" altLang="en-US" dirty="0"/>
              <a:t>的作用。</a:t>
            </a:r>
            <a:endParaRPr lang="en-US" altLang="zh-CN" dirty="0"/>
          </a:p>
          <a:p>
            <a:r>
              <a:rPr lang="zh-CN" altLang="en-US" dirty="0"/>
              <a:t>说明：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有的网页中用缺省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type="text/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Javascript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，这种写法是正确的，因为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中可省略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type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属性，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默认为是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text/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Javascript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261807-8E85-4A05-B71A-BBA9F964164F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教学指导：说明</a:t>
            </a:r>
            <a:r>
              <a:rPr lang="en-US" altLang="zh-CN" dirty="0" err="1"/>
              <a:t>document.write</a:t>
            </a:r>
            <a:r>
              <a:rPr lang="en-US" altLang="zh-CN" dirty="0"/>
              <a:t>()</a:t>
            </a:r>
            <a:r>
              <a:rPr lang="zh-CN" altLang="en-US" dirty="0"/>
              <a:t>的作用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D5F319-37A7-4E4B-8A49-A6F60135146A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、分步讲解每个过程，重点强调两点。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）请求页面和响应页面可以包含</a:t>
            </a:r>
            <a:r>
              <a:rPr lang="en-US" altLang="zh-CN"/>
              <a:t>JavaScript</a:t>
            </a:r>
            <a:r>
              <a:rPr lang="zh-CN" altLang="en-US"/>
              <a:t>脚本。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）由浏览器从上至下逐条解析</a:t>
            </a:r>
            <a:r>
              <a:rPr lang="en-US" altLang="zh-CN"/>
              <a:t>HTML</a:t>
            </a:r>
            <a:r>
              <a:rPr lang="zh-CN" altLang="en-US"/>
              <a:t>标签和</a:t>
            </a:r>
            <a:r>
              <a:rPr lang="en-US" altLang="zh-CN"/>
              <a:t>JavaScript</a:t>
            </a:r>
            <a:r>
              <a:rPr lang="zh-CN" altLang="en-US"/>
              <a:t>脚本。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、使用客户端脚本的好处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F089E2-A879-453B-893C-CC4F7C7961A9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教学指导：演示使用外部</a:t>
            </a:r>
            <a:r>
              <a:rPr lang="en-US" altLang="zh-CN"/>
              <a:t>JS</a:t>
            </a:r>
            <a:r>
              <a:rPr lang="zh-CN" altLang="en-US"/>
              <a:t>文件和直接在</a:t>
            </a:r>
            <a:r>
              <a:rPr lang="en-US" altLang="zh-CN"/>
              <a:t>HTML</a:t>
            </a:r>
            <a:r>
              <a:rPr lang="zh-CN" altLang="en-US"/>
              <a:t>标签中这两种方式 ，并强调：外部文件不能包含</a:t>
            </a:r>
            <a:r>
              <a:rPr lang="en-US" altLang="zh-CN"/>
              <a:t>&lt;script&gt;</a:t>
            </a:r>
            <a:r>
              <a:rPr lang="zh-CN" altLang="en-US"/>
              <a:t>标签，通常将</a:t>
            </a:r>
            <a:r>
              <a:rPr lang="en-US" altLang="zh-CN"/>
              <a:t>.js</a:t>
            </a:r>
            <a:r>
              <a:rPr lang="zh-CN" altLang="en-US"/>
              <a:t>文件放到网站目录中单独存放脚本的子目录中（一般为</a:t>
            </a:r>
            <a:r>
              <a:rPr lang="en-US" altLang="zh-CN"/>
              <a:t>js</a:t>
            </a:r>
            <a:r>
              <a:rPr lang="zh-CN" altLang="en-US"/>
              <a:t>），这样容易管理和维护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AF213C-3BC2-4026-BFD1-4DC9445C90E6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8"/>
          <p:cNvSpPr>
            <a:spLocks noGrp="1"/>
          </p:cNvSpPr>
          <p:nvPr>
            <p:ph idx="1"/>
          </p:nvPr>
        </p:nvSpPr>
        <p:spPr>
          <a:xfrm>
            <a:off x="1012549" y="1091173"/>
            <a:ext cx="10657184" cy="5196304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007435" y="216856"/>
            <a:ext cx="10657184" cy="60813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26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本章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" y="-1"/>
            <a:ext cx="4172477" cy="68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0" y="-496"/>
            <a:ext cx="12192000" cy="6855885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679509" y="4965175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本章作业</a:t>
            </a:r>
          </a:p>
        </p:txBody>
      </p:sp>
      <p:sp>
        <p:nvSpPr>
          <p:cNvPr id="17" name="Freeform 9"/>
          <p:cNvSpPr/>
          <p:nvPr/>
        </p:nvSpPr>
        <p:spPr bwMode="auto">
          <a:xfrm>
            <a:off x="3311692" y="5068937"/>
            <a:ext cx="91971" cy="18426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87488" y="4899851"/>
            <a:ext cx="0" cy="56432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175788" y="-2"/>
            <a:ext cx="8016213" cy="685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2" name="Freeform 6"/>
          <p:cNvSpPr/>
          <p:nvPr/>
        </p:nvSpPr>
        <p:spPr bwMode="auto">
          <a:xfrm>
            <a:off x="873764" y="4984750"/>
            <a:ext cx="403225" cy="412332"/>
          </a:xfrm>
          <a:custGeom>
            <a:avLst/>
            <a:gdLst>
              <a:gd name="T0" fmla="*/ 199 w 206"/>
              <a:gd name="T1" fmla="*/ 159 h 211"/>
              <a:gd name="T2" fmla="*/ 152 w 206"/>
              <a:gd name="T3" fmla="*/ 112 h 211"/>
              <a:gd name="T4" fmla="*/ 152 w 206"/>
              <a:gd name="T5" fmla="*/ 112 h 211"/>
              <a:gd name="T6" fmla="*/ 149 w 206"/>
              <a:gd name="T7" fmla="*/ 109 h 211"/>
              <a:gd name="T8" fmla="*/ 149 w 206"/>
              <a:gd name="T9" fmla="*/ 109 h 211"/>
              <a:gd name="T10" fmla="*/ 144 w 206"/>
              <a:gd name="T11" fmla="*/ 107 h 211"/>
              <a:gd name="T12" fmla="*/ 138 w 206"/>
              <a:gd name="T13" fmla="*/ 114 h 211"/>
              <a:gd name="T14" fmla="*/ 138 w 206"/>
              <a:gd name="T15" fmla="*/ 116 h 211"/>
              <a:gd name="T16" fmla="*/ 138 w 206"/>
              <a:gd name="T17" fmla="*/ 116 h 211"/>
              <a:gd name="T18" fmla="*/ 139 w 206"/>
              <a:gd name="T19" fmla="*/ 117 h 211"/>
              <a:gd name="T20" fmla="*/ 139 w 206"/>
              <a:gd name="T21" fmla="*/ 118 h 211"/>
              <a:gd name="T22" fmla="*/ 139 w 206"/>
              <a:gd name="T23" fmla="*/ 118 h 211"/>
              <a:gd name="T24" fmla="*/ 189 w 206"/>
              <a:gd name="T25" fmla="*/ 168 h 211"/>
              <a:gd name="T26" fmla="*/ 189 w 206"/>
              <a:gd name="T27" fmla="*/ 177 h 211"/>
              <a:gd name="T28" fmla="*/ 170 w 206"/>
              <a:gd name="T29" fmla="*/ 196 h 211"/>
              <a:gd name="T30" fmla="*/ 161 w 206"/>
              <a:gd name="T31" fmla="*/ 196 h 211"/>
              <a:gd name="T32" fmla="*/ 111 w 206"/>
              <a:gd name="T33" fmla="*/ 146 h 211"/>
              <a:gd name="T34" fmla="*/ 110 w 206"/>
              <a:gd name="T35" fmla="*/ 145 h 211"/>
              <a:gd name="T36" fmla="*/ 105 w 206"/>
              <a:gd name="T37" fmla="*/ 142 h 211"/>
              <a:gd name="T38" fmla="*/ 102 w 206"/>
              <a:gd name="T39" fmla="*/ 142 h 211"/>
              <a:gd name="T40" fmla="*/ 80 w 206"/>
              <a:gd name="T41" fmla="*/ 146 h 211"/>
              <a:gd name="T42" fmla="*/ 13 w 206"/>
              <a:gd name="T43" fmla="*/ 80 h 211"/>
              <a:gd name="T44" fmla="*/ 16 w 206"/>
              <a:gd name="T45" fmla="*/ 63 h 211"/>
              <a:gd name="T46" fmla="*/ 36 w 206"/>
              <a:gd name="T47" fmla="*/ 84 h 211"/>
              <a:gd name="T48" fmla="*/ 64 w 206"/>
              <a:gd name="T49" fmla="*/ 84 h 211"/>
              <a:gd name="T50" fmla="*/ 83 w 206"/>
              <a:gd name="T51" fmla="*/ 65 h 211"/>
              <a:gd name="T52" fmla="*/ 83 w 206"/>
              <a:gd name="T53" fmla="*/ 37 h 211"/>
              <a:gd name="T54" fmla="*/ 62 w 206"/>
              <a:gd name="T55" fmla="*/ 16 h 211"/>
              <a:gd name="T56" fmla="*/ 80 w 206"/>
              <a:gd name="T57" fmla="*/ 14 h 211"/>
              <a:gd name="T58" fmla="*/ 146 w 206"/>
              <a:gd name="T59" fmla="*/ 80 h 211"/>
              <a:gd name="T60" fmla="*/ 146 w 206"/>
              <a:gd name="T61" fmla="*/ 86 h 211"/>
              <a:gd name="T62" fmla="*/ 152 w 206"/>
              <a:gd name="T63" fmla="*/ 92 h 211"/>
              <a:gd name="T64" fmla="*/ 159 w 206"/>
              <a:gd name="T65" fmla="*/ 86 h 211"/>
              <a:gd name="T66" fmla="*/ 159 w 206"/>
              <a:gd name="T67" fmla="*/ 86 h 211"/>
              <a:gd name="T68" fmla="*/ 159 w 206"/>
              <a:gd name="T69" fmla="*/ 80 h 211"/>
              <a:gd name="T70" fmla="*/ 80 w 206"/>
              <a:gd name="T71" fmla="*/ 0 h 211"/>
              <a:gd name="T72" fmla="*/ 48 w 206"/>
              <a:gd name="T73" fmla="*/ 7 h 211"/>
              <a:gd name="T74" fmla="*/ 44 w 206"/>
              <a:gd name="T75" fmla="*/ 12 h 211"/>
              <a:gd name="T76" fmla="*/ 46 w 206"/>
              <a:gd name="T77" fmla="*/ 18 h 211"/>
              <a:gd name="T78" fmla="*/ 74 w 206"/>
              <a:gd name="T79" fmla="*/ 46 h 211"/>
              <a:gd name="T80" fmla="*/ 74 w 206"/>
              <a:gd name="T81" fmla="*/ 56 h 211"/>
              <a:gd name="T82" fmla="*/ 55 w 206"/>
              <a:gd name="T83" fmla="*/ 74 h 211"/>
              <a:gd name="T84" fmla="*/ 46 w 206"/>
              <a:gd name="T85" fmla="*/ 74 h 211"/>
              <a:gd name="T86" fmla="*/ 18 w 206"/>
              <a:gd name="T87" fmla="*/ 46 h 211"/>
              <a:gd name="T88" fmla="*/ 12 w 206"/>
              <a:gd name="T89" fmla="*/ 44 h 211"/>
              <a:gd name="T90" fmla="*/ 7 w 206"/>
              <a:gd name="T91" fmla="*/ 48 h 211"/>
              <a:gd name="T92" fmla="*/ 0 w 206"/>
              <a:gd name="T93" fmla="*/ 80 h 211"/>
              <a:gd name="T94" fmla="*/ 80 w 206"/>
              <a:gd name="T95" fmla="*/ 159 h 211"/>
              <a:gd name="T96" fmla="*/ 102 w 206"/>
              <a:gd name="T97" fmla="*/ 156 h 211"/>
              <a:gd name="T98" fmla="*/ 152 w 206"/>
              <a:gd name="T99" fmla="*/ 205 h 211"/>
              <a:gd name="T100" fmla="*/ 166 w 206"/>
              <a:gd name="T101" fmla="*/ 211 h 211"/>
              <a:gd name="T102" fmla="*/ 180 w 206"/>
              <a:gd name="T103" fmla="*/ 205 h 211"/>
              <a:gd name="T104" fmla="*/ 199 w 206"/>
              <a:gd name="T105" fmla="*/ 187 h 211"/>
              <a:gd name="T106" fmla="*/ 199 w 206"/>
              <a:gd name="T107" fmla="*/ 15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" h="211">
                <a:moveTo>
                  <a:pt x="199" y="159"/>
                </a:moveTo>
                <a:cubicBezTo>
                  <a:pt x="152" y="112"/>
                  <a:pt x="152" y="112"/>
                  <a:pt x="152" y="112"/>
                </a:cubicBezTo>
                <a:cubicBezTo>
                  <a:pt x="152" y="112"/>
                  <a:pt x="152" y="112"/>
                  <a:pt x="152" y="112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8" y="108"/>
                  <a:pt x="146" y="107"/>
                  <a:pt x="144" y="107"/>
                </a:cubicBezTo>
                <a:cubicBezTo>
                  <a:pt x="141" y="107"/>
                  <a:pt x="138" y="110"/>
                  <a:pt x="138" y="114"/>
                </a:cubicBezTo>
                <a:cubicBezTo>
                  <a:pt x="138" y="114"/>
                  <a:pt x="138" y="115"/>
                  <a:pt x="138" y="116"/>
                </a:cubicBezTo>
                <a:cubicBezTo>
                  <a:pt x="138" y="116"/>
                  <a:pt x="138" y="116"/>
                  <a:pt x="138" y="116"/>
                </a:cubicBezTo>
                <a:cubicBezTo>
                  <a:pt x="138" y="117"/>
                  <a:pt x="139" y="117"/>
                  <a:pt x="139" y="117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89" y="168"/>
                  <a:pt x="189" y="168"/>
                  <a:pt x="189" y="168"/>
                </a:cubicBezTo>
                <a:cubicBezTo>
                  <a:pt x="192" y="170"/>
                  <a:pt x="192" y="175"/>
                  <a:pt x="189" y="177"/>
                </a:cubicBezTo>
                <a:cubicBezTo>
                  <a:pt x="170" y="196"/>
                  <a:pt x="170" y="196"/>
                  <a:pt x="170" y="196"/>
                </a:cubicBezTo>
                <a:cubicBezTo>
                  <a:pt x="168" y="198"/>
                  <a:pt x="164" y="198"/>
                  <a:pt x="161" y="196"/>
                </a:cubicBezTo>
                <a:cubicBezTo>
                  <a:pt x="111" y="146"/>
                  <a:pt x="111" y="146"/>
                  <a:pt x="111" y="146"/>
                </a:cubicBezTo>
                <a:cubicBezTo>
                  <a:pt x="111" y="146"/>
                  <a:pt x="111" y="145"/>
                  <a:pt x="110" y="145"/>
                </a:cubicBezTo>
                <a:cubicBezTo>
                  <a:pt x="109" y="143"/>
                  <a:pt x="107" y="142"/>
                  <a:pt x="105" y="142"/>
                </a:cubicBezTo>
                <a:cubicBezTo>
                  <a:pt x="104" y="142"/>
                  <a:pt x="103" y="142"/>
                  <a:pt x="102" y="142"/>
                </a:cubicBezTo>
                <a:cubicBezTo>
                  <a:pt x="95" y="145"/>
                  <a:pt x="87" y="146"/>
                  <a:pt x="80" y="146"/>
                </a:cubicBezTo>
                <a:cubicBezTo>
                  <a:pt x="43" y="146"/>
                  <a:pt x="13" y="116"/>
                  <a:pt x="13" y="80"/>
                </a:cubicBezTo>
                <a:cubicBezTo>
                  <a:pt x="13" y="74"/>
                  <a:pt x="14" y="68"/>
                  <a:pt x="16" y="63"/>
                </a:cubicBezTo>
                <a:cubicBezTo>
                  <a:pt x="36" y="84"/>
                  <a:pt x="36" y="84"/>
                  <a:pt x="36" y="84"/>
                </a:cubicBezTo>
                <a:cubicBezTo>
                  <a:pt x="44" y="91"/>
                  <a:pt x="57" y="91"/>
                  <a:pt x="64" y="84"/>
                </a:cubicBezTo>
                <a:cubicBezTo>
                  <a:pt x="83" y="65"/>
                  <a:pt x="83" y="65"/>
                  <a:pt x="83" y="65"/>
                </a:cubicBezTo>
                <a:cubicBezTo>
                  <a:pt x="91" y="57"/>
                  <a:pt x="91" y="45"/>
                  <a:pt x="83" y="37"/>
                </a:cubicBezTo>
                <a:cubicBezTo>
                  <a:pt x="62" y="16"/>
                  <a:pt x="62" y="16"/>
                  <a:pt x="62" y="16"/>
                </a:cubicBezTo>
                <a:cubicBezTo>
                  <a:pt x="68" y="14"/>
                  <a:pt x="74" y="14"/>
                  <a:pt x="80" y="14"/>
                </a:cubicBezTo>
                <a:cubicBezTo>
                  <a:pt x="116" y="14"/>
                  <a:pt x="146" y="43"/>
                  <a:pt x="146" y="80"/>
                </a:cubicBezTo>
                <a:cubicBezTo>
                  <a:pt x="146" y="81"/>
                  <a:pt x="146" y="85"/>
                  <a:pt x="146" y="86"/>
                </a:cubicBezTo>
                <a:cubicBezTo>
                  <a:pt x="146" y="89"/>
                  <a:pt x="149" y="92"/>
                  <a:pt x="152" y="92"/>
                </a:cubicBezTo>
                <a:cubicBezTo>
                  <a:pt x="156" y="92"/>
                  <a:pt x="159" y="89"/>
                  <a:pt x="159" y="86"/>
                </a:cubicBezTo>
                <a:cubicBezTo>
                  <a:pt x="159" y="86"/>
                  <a:pt x="159" y="86"/>
                  <a:pt x="159" y="86"/>
                </a:cubicBezTo>
                <a:cubicBezTo>
                  <a:pt x="159" y="84"/>
                  <a:pt x="159" y="82"/>
                  <a:pt x="159" y="80"/>
                </a:cubicBezTo>
                <a:cubicBezTo>
                  <a:pt x="159" y="36"/>
                  <a:pt x="123" y="0"/>
                  <a:pt x="80" y="0"/>
                </a:cubicBezTo>
                <a:cubicBezTo>
                  <a:pt x="69" y="0"/>
                  <a:pt x="58" y="3"/>
                  <a:pt x="48" y="7"/>
                </a:cubicBezTo>
                <a:cubicBezTo>
                  <a:pt x="46" y="8"/>
                  <a:pt x="44" y="10"/>
                  <a:pt x="44" y="12"/>
                </a:cubicBezTo>
                <a:cubicBezTo>
                  <a:pt x="43" y="14"/>
                  <a:pt x="44" y="16"/>
                  <a:pt x="46" y="18"/>
                </a:cubicBezTo>
                <a:cubicBezTo>
                  <a:pt x="74" y="46"/>
                  <a:pt x="74" y="46"/>
                  <a:pt x="74" y="46"/>
                </a:cubicBezTo>
                <a:cubicBezTo>
                  <a:pt x="76" y="49"/>
                  <a:pt x="76" y="53"/>
                  <a:pt x="74" y="56"/>
                </a:cubicBezTo>
                <a:cubicBezTo>
                  <a:pt x="55" y="74"/>
                  <a:pt x="55" y="74"/>
                  <a:pt x="55" y="74"/>
                </a:cubicBezTo>
                <a:cubicBezTo>
                  <a:pt x="53" y="77"/>
                  <a:pt x="48" y="77"/>
                  <a:pt x="46" y="74"/>
                </a:cubicBezTo>
                <a:cubicBezTo>
                  <a:pt x="18" y="46"/>
                  <a:pt x="18" y="46"/>
                  <a:pt x="18" y="46"/>
                </a:cubicBezTo>
                <a:cubicBezTo>
                  <a:pt x="16" y="45"/>
                  <a:pt x="14" y="44"/>
                  <a:pt x="12" y="44"/>
                </a:cubicBezTo>
                <a:cubicBezTo>
                  <a:pt x="9" y="45"/>
                  <a:pt x="8" y="46"/>
                  <a:pt x="7" y="48"/>
                </a:cubicBezTo>
                <a:cubicBezTo>
                  <a:pt x="2" y="58"/>
                  <a:pt x="0" y="69"/>
                  <a:pt x="0" y="80"/>
                </a:cubicBezTo>
                <a:cubicBezTo>
                  <a:pt x="0" y="124"/>
                  <a:pt x="36" y="159"/>
                  <a:pt x="80" y="159"/>
                </a:cubicBezTo>
                <a:cubicBezTo>
                  <a:pt x="87" y="159"/>
                  <a:pt x="95" y="158"/>
                  <a:pt x="102" y="156"/>
                </a:cubicBezTo>
                <a:cubicBezTo>
                  <a:pt x="152" y="205"/>
                  <a:pt x="152" y="205"/>
                  <a:pt x="152" y="205"/>
                </a:cubicBezTo>
                <a:cubicBezTo>
                  <a:pt x="155" y="209"/>
                  <a:pt x="160" y="211"/>
                  <a:pt x="166" y="211"/>
                </a:cubicBezTo>
                <a:cubicBezTo>
                  <a:pt x="171" y="211"/>
                  <a:pt x="176" y="209"/>
                  <a:pt x="180" y="205"/>
                </a:cubicBezTo>
                <a:cubicBezTo>
                  <a:pt x="199" y="187"/>
                  <a:pt x="199" y="187"/>
                  <a:pt x="199" y="187"/>
                </a:cubicBezTo>
                <a:cubicBezTo>
                  <a:pt x="206" y="179"/>
                  <a:pt x="206" y="166"/>
                  <a:pt x="199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2F32A632-585D-410B-AB26-CE3FA52BD32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4753508" y="370606"/>
            <a:ext cx="7112357" cy="658131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8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0" name="内容占位符 8">
            <a:extLst>
              <a:ext uri="{FF2B5EF4-FFF2-40B4-BE49-F238E27FC236}">
                <a16:creationId xmlns:a16="http://schemas.microsoft.com/office/drawing/2014/main" id="{5CB90FF9-AC6E-4AFB-9F16-F6D69391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508" y="1247643"/>
            <a:ext cx="7112357" cy="5196304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6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5D0F3E49-C80A-4751-A933-DC58F3B0B8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90" y="-496"/>
            <a:ext cx="552895" cy="249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05AAF05D-BCF6-4E45-91D1-F22BF824C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0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/>
        </p:nvGraphicFramePr>
        <p:xfrm>
          <a:off x="1007533" y="141763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01609989"/>
              </p:ext>
            </p:extLst>
          </p:nvPr>
        </p:nvGraphicFramePr>
        <p:xfrm>
          <a:off x="1007797" y="2766305"/>
          <a:ext cx="10464800" cy="254952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98884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98884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98884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R1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98884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V1.0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699" y="3363266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8045" y="3363266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264" y="3363266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600" y="3327262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609316"/>
            <a:ext cx="9402233" cy="479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8258" tIns="39127" rIns="78258" bIns="39127" anchor="ctr"/>
          <a:lstStyle/>
          <a:p>
            <a:pPr defTabSz="801370" fontAlgn="base"/>
            <a:r>
              <a:rPr lang="zh-CN" altLang="en-US" sz="3500" dirty="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079318" y="360364"/>
            <a:ext cx="3831167" cy="7016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1" dirty="0">
                <a:solidFill>
                  <a:srgbClr val="4D4D4D"/>
                </a:solidFill>
                <a:latin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699" y="386732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8045" y="386732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264" y="386732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600" y="383131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699" y="4335374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8045" y="4335374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264" y="4335374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600" y="4335374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699" y="4846539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8045" y="4846539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264" y="4846539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600" y="4846539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1AE5E3A-9C17-4F33-91BB-0A5E5EEB1C7C}"/>
              </a:ext>
            </a:extLst>
          </p:cNvPr>
          <p:cNvSpPr txBox="1"/>
          <p:nvPr userDrawn="1"/>
        </p:nvSpPr>
        <p:spPr>
          <a:xfrm>
            <a:off x="545209" y="5468677"/>
            <a:ext cx="11102110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是电子工业出版社出版的教材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动态网页设计与开发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——JavaScript + jQuery》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配套教学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（部分内容的深度和广度在教材的基础上有所扩展）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可能直接或间接采用了网上资源、公开学术报告中的部分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页面、图片、文字，引用时我们力求在该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的备注栏或标题栏中注明出处，如果有疏漏之处，敬请谅解。同时对被引用资源或报告的作者表示诚挚的谢意！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可免费使用、修改，使用时请保留此页。</a:t>
            </a:r>
          </a:p>
        </p:txBody>
      </p:sp>
      <p:grpSp>
        <p:nvGrpSpPr>
          <p:cNvPr id="33" name="组合 56">
            <a:extLst>
              <a:ext uri="{FF2B5EF4-FFF2-40B4-BE49-F238E27FC236}">
                <a16:creationId xmlns:a16="http://schemas.microsoft.com/office/drawing/2014/main" id="{1C77F658-E886-40D9-AE11-00BDC88634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5469" y="5622023"/>
            <a:ext cx="700087" cy="949036"/>
            <a:chOff x="3626799" y="3824735"/>
            <a:chExt cx="700618" cy="948130"/>
          </a:xfrm>
        </p:grpSpPr>
        <p:sp>
          <p:nvSpPr>
            <p:cNvPr id="34" name="TextBox 6">
              <a:extLst>
                <a:ext uri="{FF2B5EF4-FFF2-40B4-BE49-F238E27FC236}">
                  <a16:creationId xmlns:a16="http://schemas.microsoft.com/office/drawing/2014/main" id="{9236B03C-A7C1-4430-8ED6-19133E09CF03}"/>
                </a:ext>
              </a:extLst>
            </p:cNvPr>
            <p:cNvSpPr txBox="1"/>
            <p:nvPr/>
          </p:nvSpPr>
          <p:spPr>
            <a:xfrm>
              <a:off x="3626799" y="4371610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说明</a:t>
              </a:r>
            </a:p>
          </p:txBody>
        </p:sp>
        <p:pic>
          <p:nvPicPr>
            <p:cNvPr id="47" name="Picture 2" descr="C:\Users\meng.zhang\Desktop\ACCP7.0模版图标规范\s-3.png">
              <a:extLst>
                <a:ext uri="{FF2B5EF4-FFF2-40B4-BE49-F238E27FC236}">
                  <a16:creationId xmlns:a16="http://schemas.microsoft.com/office/drawing/2014/main" id="{826C70CB-0DB3-4717-B1B9-8CF11C27A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74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007435" y="216856"/>
            <a:ext cx="10657184" cy="60813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3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C5FBAB-43E0-446A-A354-B64ED54D3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84945" y="2335521"/>
            <a:ext cx="8954522" cy="1470024"/>
          </a:xfrm>
        </p:spPr>
        <p:txBody>
          <a:bodyPr>
            <a:noAutofit/>
          </a:bodyPr>
          <a:lstStyle>
            <a:lvl1pPr algn="ctr">
              <a:defRPr sz="4000" b="1">
                <a:solidFill>
                  <a:srgbClr val="1F3A6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A862FB4C-9A0A-4A42-90C4-A447FE0AA4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50100" y="4181267"/>
            <a:ext cx="3886773" cy="350838"/>
          </a:xfrm>
          <a:prstGeom prst="rect">
            <a:avLst/>
          </a:prstGeom>
        </p:spPr>
        <p:txBody>
          <a:bodyPr/>
          <a:lstStyle>
            <a:lvl1pPr marL="304800" indent="-304800" algn="l" defTabSz="815975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zh-CN" altLang="en-US" sz="1800" kern="1200" dirty="0" smtClean="0">
                <a:solidFill>
                  <a:srgbClr val="002060"/>
                </a:solidFill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  <a:sym typeface="微软雅黑" pitchFamily="34" charset="-122"/>
              </a:defRPr>
            </a:lvl1pPr>
          </a:lstStyle>
          <a:p>
            <a:pPr lvl="0"/>
            <a:r>
              <a:rPr lang="zh-CN" altLang="en-US">
                <a:sym typeface="微软雅黑" pitchFamily="34" charset="-122"/>
              </a:rPr>
              <a:t>单击此处编辑母版文本样式</a:t>
            </a:r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C851501A-8E42-40B4-9B22-14C428338D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72344" y="4181267"/>
            <a:ext cx="3886773" cy="350838"/>
          </a:xfrm>
          <a:prstGeom prst="rect">
            <a:avLst/>
          </a:prstGeom>
        </p:spPr>
        <p:txBody>
          <a:bodyPr/>
          <a:lstStyle>
            <a:lvl1pPr marL="304800" indent="-304800" algn="l" defTabSz="815975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zh-CN" altLang="en-US" sz="1800" kern="1200" dirty="0" smtClean="0">
                <a:solidFill>
                  <a:srgbClr val="002060"/>
                </a:solidFill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  <a:sym typeface="微软雅黑" pitchFamily="34" charset="-122"/>
              </a:defRPr>
            </a:lvl1pPr>
          </a:lstStyle>
          <a:p>
            <a:pPr lvl="0"/>
            <a:r>
              <a:rPr lang="zh-CN" altLang="en-US">
                <a:sym typeface="微软雅黑" pitchFamily="34" charset="-122"/>
              </a:rPr>
              <a:t>单击此处编辑母版文本样式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E6979CC-F0D6-45F1-9901-567148A3B6A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064" y="176611"/>
            <a:ext cx="1269400" cy="1162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E0088C-3681-41B5-B16C-F64B9D7FAE0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0321">
            <a:off x="10421394" y="5209210"/>
            <a:ext cx="1490741" cy="1434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942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3C90B8-333D-46FF-8E29-FFB8B52D3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57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8909" y="260651"/>
            <a:ext cx="6073600" cy="768085"/>
          </a:xfrm>
        </p:spPr>
        <p:txBody>
          <a:bodyPr>
            <a:noAutofit/>
          </a:bodyPr>
          <a:lstStyle>
            <a:lvl1pPr algn="r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kern="1200" noProof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DCCBDC-041E-40CA-8A43-5C52232FC8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109" y="5434640"/>
            <a:ext cx="1269400" cy="1162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78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11427" y="198007"/>
            <a:ext cx="9438135" cy="742093"/>
          </a:xfrm>
          <a:prstGeom prst="rect">
            <a:avLst/>
          </a:prstGeom>
        </p:spPr>
        <p:txBody>
          <a:bodyPr/>
          <a:lstStyle>
            <a:lvl1pPr algn="l">
              <a:defRPr lang="zh-CN" altLang="en-US" sz="2800" b="1" kern="1200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noProof="1"/>
              <a:t>课程目标</a:t>
            </a:r>
          </a:p>
        </p:txBody>
      </p:sp>
      <p:sp>
        <p:nvSpPr>
          <p:cNvPr id="12" name="矩形 1"/>
          <p:cNvSpPr/>
          <p:nvPr/>
        </p:nvSpPr>
        <p:spPr>
          <a:xfrm>
            <a:off x="4187221" y="1"/>
            <a:ext cx="8004783" cy="6855884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A7C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10" name="Picture 2" descr="C:\Users\lenovo\Desktop\3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80" y="569051"/>
            <a:ext cx="1439333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10119" r="20859"/>
          <a:stretch>
            <a:fillRect/>
          </a:stretch>
        </p:blipFill>
        <p:spPr>
          <a:xfrm>
            <a:off x="7918875" y="2387603"/>
            <a:ext cx="2258060" cy="202861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1" name="内容占位符 8">
            <a:extLst>
              <a:ext uri="{FF2B5EF4-FFF2-40B4-BE49-F238E27FC236}">
                <a16:creationId xmlns:a16="http://schemas.microsoft.com/office/drawing/2014/main" id="{AB5C09D3-18AD-46C4-B9BE-DC908ED61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38103"/>
            <a:ext cx="10657184" cy="5363240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57183EB8-BAF8-4125-974B-9F7347D2C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48DBE3-A626-4D00-8DCA-0FA0C43C674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527" y="5956926"/>
            <a:ext cx="722779" cy="704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349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11427" y="198007"/>
            <a:ext cx="9438135" cy="742093"/>
          </a:xfrm>
          <a:prstGeom prst="rect">
            <a:avLst/>
          </a:prstGeom>
        </p:spPr>
        <p:txBody>
          <a:bodyPr/>
          <a:lstStyle>
            <a:lvl1pPr algn="l">
              <a:defRPr lang="zh-CN" altLang="en-US" sz="2800" b="1" kern="1200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noProof="1"/>
              <a:t>课程目标</a:t>
            </a:r>
          </a:p>
        </p:txBody>
      </p:sp>
      <p:sp>
        <p:nvSpPr>
          <p:cNvPr id="12" name="矩形 1"/>
          <p:cNvSpPr/>
          <p:nvPr/>
        </p:nvSpPr>
        <p:spPr>
          <a:xfrm>
            <a:off x="4187221" y="1"/>
            <a:ext cx="8004783" cy="6855884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A7C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10" name="Picture 2" descr="C:\Users\lenovo\Desktop\3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80" y="569051"/>
            <a:ext cx="1439333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57183EB8-BAF8-4125-974B-9F7347D2C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9CC4E1-117B-4C7A-813F-D0EDB6E2299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527" y="5956926"/>
            <a:ext cx="722779" cy="7044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内容占位符 8">
            <a:extLst>
              <a:ext uri="{FF2B5EF4-FFF2-40B4-BE49-F238E27FC236}">
                <a16:creationId xmlns:a16="http://schemas.microsoft.com/office/drawing/2014/main" id="{03F190DA-A056-4D9D-A92F-3E55130A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38103"/>
            <a:ext cx="10657184" cy="5363240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7156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11"/>
            <a:ext cx="12192000" cy="3072341"/>
          </a:xfrm>
          <a:prstGeom prst="rect">
            <a:avLst/>
          </a:prstGeom>
        </p:spPr>
      </p:pic>
      <p:pic>
        <p:nvPicPr>
          <p:cNvPr id="8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66690" y="-1495425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719403" y="1928513"/>
            <a:ext cx="10945216" cy="1470024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pic>
        <p:nvPicPr>
          <p:cNvPr id="11" name="图片 10" descr="2_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188" y="1801197"/>
            <a:ext cx="7003627" cy="1724660"/>
          </a:xfrm>
          <a:prstGeom prst="rect">
            <a:avLst/>
          </a:prstGeom>
        </p:spPr>
      </p:pic>
      <p:sp>
        <p:nvSpPr>
          <p:cNvPr id="1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55708" y="3699166"/>
            <a:ext cx="5231093" cy="977975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08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主讲人：某某某</a:t>
            </a:r>
          </a:p>
        </p:txBody>
      </p:sp>
    </p:spTree>
    <p:extLst>
      <p:ext uri="{BB962C8B-B14F-4D97-AF65-F5344CB8AC3E}">
        <p14:creationId xmlns:p14="http://schemas.microsoft.com/office/powerpoint/2010/main" val="401125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演示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" y="-1"/>
            <a:ext cx="4172477" cy="68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0" y="-1"/>
            <a:ext cx="12192000" cy="6855885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1679509" y="4965175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演示案例</a:t>
            </a:r>
          </a:p>
        </p:txBody>
      </p:sp>
      <p:sp>
        <p:nvSpPr>
          <p:cNvPr id="32" name="Freeform 9"/>
          <p:cNvSpPr/>
          <p:nvPr/>
        </p:nvSpPr>
        <p:spPr bwMode="auto">
          <a:xfrm>
            <a:off x="3311692" y="5068937"/>
            <a:ext cx="91971" cy="18426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487488" y="4899851"/>
            <a:ext cx="0" cy="56432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175788" y="-2"/>
            <a:ext cx="8016213" cy="685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8" name="标题 1"/>
          <p:cNvSpPr>
            <a:spLocks noGrp="1" noChangeArrowheads="1"/>
          </p:cNvSpPr>
          <p:nvPr>
            <p:ph type="title" hasCustomPrompt="1"/>
          </p:nvPr>
        </p:nvSpPr>
        <p:spPr>
          <a:xfrm>
            <a:off x="4751852" y="376196"/>
            <a:ext cx="7112357" cy="658131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8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grpSp>
        <p:nvGrpSpPr>
          <p:cNvPr id="26" name="组合 25"/>
          <p:cNvGrpSpPr/>
          <p:nvPr/>
        </p:nvGrpSpPr>
        <p:grpSpPr>
          <a:xfrm>
            <a:off x="848764" y="4982546"/>
            <a:ext cx="433600" cy="411783"/>
            <a:chOff x="1866900" y="2420938"/>
            <a:chExt cx="757238" cy="719137"/>
          </a:xfrm>
          <a:solidFill>
            <a:schemeClr val="bg1"/>
          </a:solidFill>
        </p:grpSpPr>
        <p:sp>
          <p:nvSpPr>
            <p:cNvPr id="27" name="Freeform 15"/>
            <p:cNvSpPr/>
            <p:nvPr/>
          </p:nvSpPr>
          <p:spPr bwMode="auto">
            <a:xfrm>
              <a:off x="1979613" y="2420938"/>
              <a:ext cx="644525" cy="495300"/>
            </a:xfrm>
            <a:custGeom>
              <a:avLst/>
              <a:gdLst>
                <a:gd name="T0" fmla="*/ 158 w 172"/>
                <a:gd name="T1" fmla="*/ 0 h 132"/>
                <a:gd name="T2" fmla="*/ 15 w 172"/>
                <a:gd name="T3" fmla="*/ 0 h 132"/>
                <a:gd name="T4" fmla="*/ 0 w 172"/>
                <a:gd name="T5" fmla="*/ 14 h 132"/>
                <a:gd name="T6" fmla="*/ 0 w 172"/>
                <a:gd name="T7" fmla="*/ 30 h 132"/>
                <a:gd name="T8" fmla="*/ 13 w 172"/>
                <a:gd name="T9" fmla="*/ 30 h 132"/>
                <a:gd name="T10" fmla="*/ 13 w 172"/>
                <a:gd name="T11" fmla="*/ 14 h 132"/>
                <a:gd name="T12" fmla="*/ 15 w 172"/>
                <a:gd name="T13" fmla="*/ 13 h 132"/>
                <a:gd name="T14" fmla="*/ 158 w 172"/>
                <a:gd name="T15" fmla="*/ 13 h 132"/>
                <a:gd name="T16" fmla="*/ 159 w 172"/>
                <a:gd name="T17" fmla="*/ 14 h 132"/>
                <a:gd name="T18" fmla="*/ 159 w 172"/>
                <a:gd name="T19" fmla="*/ 118 h 132"/>
                <a:gd name="T20" fmla="*/ 158 w 172"/>
                <a:gd name="T21" fmla="*/ 119 h 132"/>
                <a:gd name="T22" fmla="*/ 142 w 172"/>
                <a:gd name="T23" fmla="*/ 119 h 132"/>
                <a:gd name="T24" fmla="*/ 142 w 172"/>
                <a:gd name="T25" fmla="*/ 132 h 132"/>
                <a:gd name="T26" fmla="*/ 158 w 172"/>
                <a:gd name="T27" fmla="*/ 132 h 132"/>
                <a:gd name="T28" fmla="*/ 172 w 172"/>
                <a:gd name="T29" fmla="*/ 118 h 132"/>
                <a:gd name="T30" fmla="*/ 172 w 172"/>
                <a:gd name="T31" fmla="*/ 14 h 132"/>
                <a:gd name="T32" fmla="*/ 158 w 172"/>
                <a:gd name="T3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" h="132">
                  <a:moveTo>
                    <a:pt x="158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4" y="13"/>
                    <a:pt x="15" y="13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8" y="13"/>
                    <a:pt x="159" y="14"/>
                    <a:pt x="159" y="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8"/>
                    <a:pt x="158" y="119"/>
                    <a:pt x="158" y="119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158" y="132"/>
                    <a:pt x="158" y="132"/>
                    <a:pt x="158" y="132"/>
                  </a:cubicBezTo>
                  <a:cubicBezTo>
                    <a:pt x="166" y="132"/>
                    <a:pt x="172" y="126"/>
                    <a:pt x="172" y="118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6"/>
                    <a:pt x="166" y="0"/>
                    <a:pt x="1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1866900" y="2533650"/>
              <a:ext cx="644525" cy="606425"/>
            </a:xfrm>
            <a:custGeom>
              <a:avLst/>
              <a:gdLst>
                <a:gd name="T0" fmla="*/ 157 w 172"/>
                <a:gd name="T1" fmla="*/ 0 h 162"/>
                <a:gd name="T2" fmla="*/ 43 w 172"/>
                <a:gd name="T3" fmla="*/ 0 h 162"/>
                <a:gd name="T4" fmla="*/ 30 w 172"/>
                <a:gd name="T5" fmla="*/ 0 h 162"/>
                <a:gd name="T6" fmla="*/ 14 w 172"/>
                <a:gd name="T7" fmla="*/ 0 h 162"/>
                <a:gd name="T8" fmla="*/ 0 w 172"/>
                <a:gd name="T9" fmla="*/ 15 h 162"/>
                <a:gd name="T10" fmla="*/ 0 w 172"/>
                <a:gd name="T11" fmla="*/ 118 h 162"/>
                <a:gd name="T12" fmla="*/ 0 w 172"/>
                <a:gd name="T13" fmla="*/ 120 h 162"/>
                <a:gd name="T14" fmla="*/ 14 w 172"/>
                <a:gd name="T15" fmla="*/ 133 h 162"/>
                <a:gd name="T16" fmla="*/ 44 w 172"/>
                <a:gd name="T17" fmla="*/ 133 h 162"/>
                <a:gd name="T18" fmla="*/ 51 w 172"/>
                <a:gd name="T19" fmla="*/ 126 h 162"/>
                <a:gd name="T20" fmla="*/ 44 w 172"/>
                <a:gd name="T21" fmla="*/ 119 h 162"/>
                <a:gd name="T22" fmla="*/ 14 w 172"/>
                <a:gd name="T23" fmla="*/ 119 h 162"/>
                <a:gd name="T24" fmla="*/ 13 w 172"/>
                <a:gd name="T25" fmla="*/ 118 h 162"/>
                <a:gd name="T26" fmla="*/ 13 w 172"/>
                <a:gd name="T27" fmla="*/ 15 h 162"/>
                <a:gd name="T28" fmla="*/ 14 w 172"/>
                <a:gd name="T29" fmla="*/ 13 h 162"/>
                <a:gd name="T30" fmla="*/ 30 w 172"/>
                <a:gd name="T31" fmla="*/ 13 h 162"/>
                <a:gd name="T32" fmla="*/ 43 w 172"/>
                <a:gd name="T33" fmla="*/ 13 h 162"/>
                <a:gd name="T34" fmla="*/ 157 w 172"/>
                <a:gd name="T35" fmla="*/ 13 h 162"/>
                <a:gd name="T36" fmla="*/ 159 w 172"/>
                <a:gd name="T37" fmla="*/ 15 h 162"/>
                <a:gd name="T38" fmla="*/ 159 w 172"/>
                <a:gd name="T39" fmla="*/ 89 h 162"/>
                <a:gd name="T40" fmla="*/ 159 w 172"/>
                <a:gd name="T41" fmla="*/ 102 h 162"/>
                <a:gd name="T42" fmla="*/ 159 w 172"/>
                <a:gd name="T43" fmla="*/ 118 h 162"/>
                <a:gd name="T44" fmla="*/ 157 w 172"/>
                <a:gd name="T45" fmla="*/ 119 h 162"/>
                <a:gd name="T46" fmla="*/ 130 w 172"/>
                <a:gd name="T47" fmla="*/ 119 h 162"/>
                <a:gd name="T48" fmla="*/ 105 w 172"/>
                <a:gd name="T49" fmla="*/ 119 h 162"/>
                <a:gd name="T50" fmla="*/ 90 w 172"/>
                <a:gd name="T51" fmla="*/ 119 h 162"/>
                <a:gd name="T52" fmla="*/ 89 w 172"/>
                <a:gd name="T53" fmla="*/ 119 h 162"/>
                <a:gd name="T54" fmla="*/ 85 w 172"/>
                <a:gd name="T55" fmla="*/ 121 h 162"/>
                <a:gd name="T56" fmla="*/ 85 w 172"/>
                <a:gd name="T57" fmla="*/ 121 h 162"/>
                <a:gd name="T58" fmla="*/ 82 w 172"/>
                <a:gd name="T59" fmla="*/ 123 h 162"/>
                <a:gd name="T60" fmla="*/ 73 w 172"/>
                <a:gd name="T61" fmla="*/ 133 h 162"/>
                <a:gd name="T62" fmla="*/ 56 w 172"/>
                <a:gd name="T63" fmla="*/ 150 h 162"/>
                <a:gd name="T64" fmla="*/ 56 w 172"/>
                <a:gd name="T65" fmla="*/ 160 h 162"/>
                <a:gd name="T66" fmla="*/ 65 w 172"/>
                <a:gd name="T67" fmla="*/ 160 h 162"/>
                <a:gd name="T68" fmla="*/ 92 w 172"/>
                <a:gd name="T69" fmla="*/ 133 h 162"/>
                <a:gd name="T70" fmla="*/ 130 w 172"/>
                <a:gd name="T71" fmla="*/ 133 h 162"/>
                <a:gd name="T72" fmla="*/ 157 w 172"/>
                <a:gd name="T73" fmla="*/ 133 h 162"/>
                <a:gd name="T74" fmla="*/ 172 w 172"/>
                <a:gd name="T75" fmla="*/ 118 h 162"/>
                <a:gd name="T76" fmla="*/ 172 w 172"/>
                <a:gd name="T77" fmla="*/ 102 h 162"/>
                <a:gd name="T78" fmla="*/ 172 w 172"/>
                <a:gd name="T79" fmla="*/ 89 h 162"/>
                <a:gd name="T80" fmla="*/ 172 w 172"/>
                <a:gd name="T81" fmla="*/ 15 h 162"/>
                <a:gd name="T82" fmla="*/ 157 w 172"/>
                <a:gd name="T8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62">
                  <a:moveTo>
                    <a:pt x="157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9"/>
                    <a:pt x="0" y="119"/>
                    <a:pt x="0" y="120"/>
                  </a:cubicBezTo>
                  <a:cubicBezTo>
                    <a:pt x="1" y="127"/>
                    <a:pt x="7" y="133"/>
                    <a:pt x="1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8" y="133"/>
                    <a:pt x="51" y="130"/>
                    <a:pt x="51" y="126"/>
                  </a:cubicBezTo>
                  <a:cubicBezTo>
                    <a:pt x="51" y="122"/>
                    <a:pt x="48" y="119"/>
                    <a:pt x="44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19"/>
                    <a:pt x="13" y="119"/>
                    <a:pt x="13" y="118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4" y="13"/>
                    <a:pt x="14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8" y="13"/>
                    <a:pt x="159" y="14"/>
                    <a:pt x="159" y="15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9" y="102"/>
                    <a:pt x="159" y="102"/>
                    <a:pt x="159" y="102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9"/>
                    <a:pt x="158" y="119"/>
                    <a:pt x="157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88" y="119"/>
                    <a:pt x="87" y="120"/>
                    <a:pt x="85" y="121"/>
                  </a:cubicBezTo>
                  <a:cubicBezTo>
                    <a:pt x="85" y="121"/>
                    <a:pt x="85" y="121"/>
                    <a:pt x="85" y="121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56" y="150"/>
                    <a:pt x="56" y="150"/>
                    <a:pt x="56" y="150"/>
                  </a:cubicBezTo>
                  <a:cubicBezTo>
                    <a:pt x="53" y="153"/>
                    <a:pt x="53" y="157"/>
                    <a:pt x="56" y="160"/>
                  </a:cubicBezTo>
                  <a:cubicBezTo>
                    <a:pt x="58" y="162"/>
                    <a:pt x="62" y="162"/>
                    <a:pt x="65" y="160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57" y="133"/>
                    <a:pt x="157" y="133"/>
                    <a:pt x="157" y="133"/>
                  </a:cubicBezTo>
                  <a:cubicBezTo>
                    <a:pt x="165" y="133"/>
                    <a:pt x="172" y="126"/>
                    <a:pt x="172" y="118"/>
                  </a:cubicBezTo>
                  <a:cubicBezTo>
                    <a:pt x="172" y="102"/>
                    <a:pt x="172" y="102"/>
                    <a:pt x="172" y="102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2" y="7"/>
                    <a:pt x="165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19" name="内容占位符 8">
            <a:extLst>
              <a:ext uri="{FF2B5EF4-FFF2-40B4-BE49-F238E27FC236}">
                <a16:creationId xmlns:a16="http://schemas.microsoft.com/office/drawing/2014/main" id="{1BEB4A84-75F1-4A8F-9894-46A9874EE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852" y="1247643"/>
            <a:ext cx="7112357" cy="5196304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D56D26C3-4A17-426B-AF68-60DAF183E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35" y="-496"/>
            <a:ext cx="552895" cy="249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BC9335BF-CCD2-4EDA-9EC4-07BB2DF3F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3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" y="-1"/>
            <a:ext cx="4172477" cy="68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矩形 62"/>
          <p:cNvSpPr/>
          <p:nvPr/>
        </p:nvSpPr>
        <p:spPr>
          <a:xfrm>
            <a:off x="0" y="-496"/>
            <a:ext cx="12192000" cy="6855885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64" name="Rectangle 18"/>
          <p:cNvSpPr>
            <a:spLocks noChangeArrowheads="1"/>
          </p:cNvSpPr>
          <p:nvPr/>
        </p:nvSpPr>
        <p:spPr bwMode="auto">
          <a:xfrm>
            <a:off x="1679509" y="4965175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课堂练习</a:t>
            </a:r>
          </a:p>
        </p:txBody>
      </p:sp>
      <p:sp>
        <p:nvSpPr>
          <p:cNvPr id="65" name="Freeform 9"/>
          <p:cNvSpPr/>
          <p:nvPr/>
        </p:nvSpPr>
        <p:spPr bwMode="auto">
          <a:xfrm>
            <a:off x="3311692" y="5068937"/>
            <a:ext cx="91971" cy="18426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487488" y="4899851"/>
            <a:ext cx="0" cy="56432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175788" y="-2"/>
            <a:ext cx="8016213" cy="685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81" name="组合 80"/>
          <p:cNvGrpSpPr/>
          <p:nvPr/>
        </p:nvGrpSpPr>
        <p:grpSpPr>
          <a:xfrm>
            <a:off x="948268" y="4985950"/>
            <a:ext cx="336973" cy="412771"/>
            <a:chOff x="187325" y="2244725"/>
            <a:chExt cx="649288" cy="795338"/>
          </a:xfrm>
          <a:solidFill>
            <a:schemeClr val="bg1"/>
          </a:solidFill>
        </p:grpSpPr>
        <p:sp>
          <p:nvSpPr>
            <p:cNvPr id="82" name="Freeform 10"/>
            <p:cNvSpPr/>
            <p:nvPr/>
          </p:nvSpPr>
          <p:spPr bwMode="auto">
            <a:xfrm>
              <a:off x="187325" y="2244725"/>
              <a:ext cx="644525" cy="795338"/>
            </a:xfrm>
            <a:custGeom>
              <a:avLst/>
              <a:gdLst>
                <a:gd name="T0" fmla="*/ 172 w 172"/>
                <a:gd name="T1" fmla="*/ 17 h 212"/>
                <a:gd name="T2" fmla="*/ 155 w 172"/>
                <a:gd name="T3" fmla="*/ 0 h 212"/>
                <a:gd name="T4" fmla="*/ 17 w 172"/>
                <a:gd name="T5" fmla="*/ 0 h 212"/>
                <a:gd name="T6" fmla="*/ 0 w 172"/>
                <a:gd name="T7" fmla="*/ 17 h 212"/>
                <a:gd name="T8" fmla="*/ 0 w 172"/>
                <a:gd name="T9" fmla="*/ 195 h 212"/>
                <a:gd name="T10" fmla="*/ 17 w 172"/>
                <a:gd name="T11" fmla="*/ 212 h 212"/>
                <a:gd name="T12" fmla="*/ 39 w 172"/>
                <a:gd name="T13" fmla="*/ 212 h 212"/>
                <a:gd name="T14" fmla="*/ 63 w 172"/>
                <a:gd name="T15" fmla="*/ 212 h 212"/>
                <a:gd name="T16" fmla="*/ 69 w 172"/>
                <a:gd name="T17" fmla="*/ 205 h 212"/>
                <a:gd name="T18" fmla="*/ 63 w 172"/>
                <a:gd name="T19" fmla="*/ 199 h 212"/>
                <a:gd name="T20" fmla="*/ 39 w 172"/>
                <a:gd name="T21" fmla="*/ 199 h 212"/>
                <a:gd name="T22" fmla="*/ 17 w 172"/>
                <a:gd name="T23" fmla="*/ 199 h 212"/>
                <a:gd name="T24" fmla="*/ 13 w 172"/>
                <a:gd name="T25" fmla="*/ 195 h 212"/>
                <a:gd name="T26" fmla="*/ 13 w 172"/>
                <a:gd name="T27" fmla="*/ 17 h 212"/>
                <a:gd name="T28" fmla="*/ 17 w 172"/>
                <a:gd name="T29" fmla="*/ 13 h 212"/>
                <a:gd name="T30" fmla="*/ 115 w 172"/>
                <a:gd name="T31" fmla="*/ 13 h 212"/>
                <a:gd name="T32" fmla="*/ 115 w 172"/>
                <a:gd name="T33" fmla="*/ 13 h 212"/>
                <a:gd name="T34" fmla="*/ 128 w 172"/>
                <a:gd name="T35" fmla="*/ 13 h 212"/>
                <a:gd name="T36" fmla="*/ 128 w 172"/>
                <a:gd name="T37" fmla="*/ 13 h 212"/>
                <a:gd name="T38" fmla="*/ 155 w 172"/>
                <a:gd name="T39" fmla="*/ 13 h 212"/>
                <a:gd name="T40" fmla="*/ 159 w 172"/>
                <a:gd name="T41" fmla="*/ 17 h 212"/>
                <a:gd name="T42" fmla="*/ 159 w 172"/>
                <a:gd name="T43" fmla="*/ 151 h 212"/>
                <a:gd name="T44" fmla="*/ 166 w 172"/>
                <a:gd name="T45" fmla="*/ 152 h 212"/>
                <a:gd name="T46" fmla="*/ 172 w 172"/>
                <a:gd name="T47" fmla="*/ 156 h 212"/>
                <a:gd name="T48" fmla="*/ 172 w 172"/>
                <a:gd name="T49" fmla="*/ 158 h 212"/>
                <a:gd name="T50" fmla="*/ 172 w 172"/>
                <a:gd name="T51" fmla="*/ 158 h 212"/>
                <a:gd name="T52" fmla="*/ 172 w 172"/>
                <a:gd name="T53" fmla="*/ 1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12">
                  <a:moveTo>
                    <a:pt x="172" y="17"/>
                  </a:moveTo>
                  <a:cubicBezTo>
                    <a:pt x="172" y="8"/>
                    <a:pt x="165" y="0"/>
                    <a:pt x="15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205"/>
                    <a:pt x="8" y="212"/>
                    <a:pt x="17" y="212"/>
                  </a:cubicBezTo>
                  <a:cubicBezTo>
                    <a:pt x="39" y="212"/>
                    <a:pt x="39" y="212"/>
                    <a:pt x="39" y="212"/>
                  </a:cubicBezTo>
                  <a:cubicBezTo>
                    <a:pt x="63" y="212"/>
                    <a:pt x="63" y="212"/>
                    <a:pt x="63" y="212"/>
                  </a:cubicBezTo>
                  <a:cubicBezTo>
                    <a:pt x="66" y="212"/>
                    <a:pt x="69" y="209"/>
                    <a:pt x="69" y="205"/>
                  </a:cubicBezTo>
                  <a:cubicBezTo>
                    <a:pt x="69" y="202"/>
                    <a:pt x="66" y="199"/>
                    <a:pt x="63" y="199"/>
                  </a:cubicBezTo>
                  <a:cubicBezTo>
                    <a:pt x="39" y="199"/>
                    <a:pt x="39" y="199"/>
                    <a:pt x="39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5" y="199"/>
                    <a:pt x="13" y="197"/>
                    <a:pt x="13" y="19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5"/>
                    <a:pt x="15" y="13"/>
                    <a:pt x="17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7" y="13"/>
                    <a:pt x="159" y="15"/>
                    <a:pt x="159" y="17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6" y="152"/>
                    <a:pt x="166" y="152"/>
                    <a:pt x="166" y="152"/>
                  </a:cubicBezTo>
                  <a:cubicBezTo>
                    <a:pt x="169" y="152"/>
                    <a:pt x="171" y="154"/>
                    <a:pt x="172" y="156"/>
                  </a:cubicBezTo>
                  <a:cubicBezTo>
                    <a:pt x="172" y="157"/>
                    <a:pt x="172" y="157"/>
                    <a:pt x="172" y="158"/>
                  </a:cubicBezTo>
                  <a:cubicBezTo>
                    <a:pt x="172" y="158"/>
                    <a:pt x="172" y="158"/>
                    <a:pt x="172" y="158"/>
                  </a:cubicBezTo>
                  <a:lnTo>
                    <a:pt x="17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3" name="Freeform 11"/>
            <p:cNvSpPr>
              <a:spLocks noEditPoints="1"/>
            </p:cNvSpPr>
            <p:nvPr/>
          </p:nvSpPr>
          <p:spPr bwMode="auto">
            <a:xfrm>
              <a:off x="592138" y="2795588"/>
              <a:ext cx="190500" cy="244475"/>
            </a:xfrm>
            <a:custGeom>
              <a:avLst/>
              <a:gdLst>
                <a:gd name="T0" fmla="*/ 7 w 51"/>
                <a:gd name="T1" fmla="*/ 0 h 65"/>
                <a:gd name="T2" fmla="*/ 2 w 51"/>
                <a:gd name="T3" fmla="*/ 2 h 65"/>
                <a:gd name="T4" fmla="*/ 0 w 51"/>
                <a:gd name="T5" fmla="*/ 7 h 65"/>
                <a:gd name="T6" fmla="*/ 4 w 51"/>
                <a:gd name="T7" fmla="*/ 59 h 65"/>
                <a:gd name="T8" fmla="*/ 9 w 51"/>
                <a:gd name="T9" fmla="*/ 65 h 65"/>
                <a:gd name="T10" fmla="*/ 11 w 51"/>
                <a:gd name="T11" fmla="*/ 65 h 65"/>
                <a:gd name="T12" fmla="*/ 15 w 51"/>
                <a:gd name="T13" fmla="*/ 63 h 65"/>
                <a:gd name="T14" fmla="*/ 51 w 51"/>
                <a:gd name="T15" fmla="*/ 28 h 65"/>
                <a:gd name="T16" fmla="*/ 51 w 51"/>
                <a:gd name="T17" fmla="*/ 4 h 65"/>
                <a:gd name="T18" fmla="*/ 7 w 51"/>
                <a:gd name="T19" fmla="*/ 0 h 65"/>
                <a:gd name="T20" fmla="*/ 16 w 51"/>
                <a:gd name="T21" fmla="*/ 44 h 65"/>
                <a:gd name="T22" fmla="*/ 14 w 51"/>
                <a:gd name="T23" fmla="*/ 14 h 65"/>
                <a:gd name="T24" fmla="*/ 43 w 51"/>
                <a:gd name="T25" fmla="*/ 17 h 65"/>
                <a:gd name="T26" fmla="*/ 16 w 51"/>
                <a:gd name="T27" fmla="*/ 4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65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1"/>
                    <a:pt x="6" y="64"/>
                    <a:pt x="9" y="65"/>
                  </a:cubicBezTo>
                  <a:cubicBezTo>
                    <a:pt x="9" y="65"/>
                    <a:pt x="10" y="65"/>
                    <a:pt x="11" y="65"/>
                  </a:cubicBezTo>
                  <a:cubicBezTo>
                    <a:pt x="13" y="65"/>
                    <a:pt x="14" y="64"/>
                    <a:pt x="15" y="6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4"/>
                    <a:pt x="51" y="4"/>
                    <a:pt x="51" y="4"/>
                  </a:cubicBezTo>
                  <a:lnTo>
                    <a:pt x="7" y="0"/>
                  </a:lnTo>
                  <a:close/>
                  <a:moveTo>
                    <a:pt x="16" y="4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43" y="17"/>
                    <a:pt x="43" y="17"/>
                    <a:pt x="43" y="17"/>
                  </a:cubicBezTo>
                  <a:lnTo>
                    <a:pt x="1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4" name="Freeform 12"/>
            <p:cNvSpPr/>
            <p:nvPr/>
          </p:nvSpPr>
          <p:spPr bwMode="auto">
            <a:xfrm>
              <a:off x="782638" y="2811463"/>
              <a:ext cx="53975" cy="88900"/>
            </a:xfrm>
            <a:custGeom>
              <a:avLst/>
              <a:gdLst>
                <a:gd name="T0" fmla="*/ 13 w 14"/>
                <a:gd name="T1" fmla="*/ 5 h 24"/>
                <a:gd name="T2" fmla="*/ 7 w 14"/>
                <a:gd name="T3" fmla="*/ 1 h 24"/>
                <a:gd name="T4" fmla="*/ 0 w 14"/>
                <a:gd name="T5" fmla="*/ 0 h 24"/>
                <a:gd name="T6" fmla="*/ 0 w 14"/>
                <a:gd name="T7" fmla="*/ 24 h 24"/>
                <a:gd name="T8" fmla="*/ 11 w 14"/>
                <a:gd name="T9" fmla="*/ 12 h 24"/>
                <a:gd name="T10" fmla="*/ 13 w 14"/>
                <a:gd name="T11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13" y="5"/>
                  </a:moveTo>
                  <a:cubicBezTo>
                    <a:pt x="12" y="3"/>
                    <a:pt x="10" y="1"/>
                    <a:pt x="7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1"/>
                    <a:pt x="14" y="8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5" name="Freeform 13"/>
            <p:cNvSpPr/>
            <p:nvPr/>
          </p:nvSpPr>
          <p:spPr bwMode="auto">
            <a:xfrm>
              <a:off x="306388" y="2443163"/>
              <a:ext cx="434975" cy="49213"/>
            </a:xfrm>
            <a:custGeom>
              <a:avLst/>
              <a:gdLst>
                <a:gd name="T0" fmla="*/ 109 w 116"/>
                <a:gd name="T1" fmla="*/ 13 h 13"/>
                <a:gd name="T2" fmla="*/ 6 w 116"/>
                <a:gd name="T3" fmla="*/ 13 h 13"/>
                <a:gd name="T4" fmla="*/ 0 w 116"/>
                <a:gd name="T5" fmla="*/ 6 h 13"/>
                <a:gd name="T6" fmla="*/ 6 w 116"/>
                <a:gd name="T7" fmla="*/ 0 h 13"/>
                <a:gd name="T8" fmla="*/ 109 w 116"/>
                <a:gd name="T9" fmla="*/ 0 h 13"/>
                <a:gd name="T10" fmla="*/ 116 w 116"/>
                <a:gd name="T11" fmla="*/ 6 h 13"/>
                <a:gd name="T12" fmla="*/ 109 w 11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3">
                  <a:moveTo>
                    <a:pt x="10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6"/>
                  </a:cubicBezTo>
                  <a:cubicBezTo>
                    <a:pt x="116" y="10"/>
                    <a:pt x="113" y="13"/>
                    <a:pt x="10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6" name="Freeform 14"/>
            <p:cNvSpPr/>
            <p:nvPr/>
          </p:nvSpPr>
          <p:spPr bwMode="auto">
            <a:xfrm>
              <a:off x="306388" y="2578100"/>
              <a:ext cx="434975" cy="52388"/>
            </a:xfrm>
            <a:custGeom>
              <a:avLst/>
              <a:gdLst>
                <a:gd name="T0" fmla="*/ 109 w 116"/>
                <a:gd name="T1" fmla="*/ 14 h 14"/>
                <a:gd name="T2" fmla="*/ 6 w 116"/>
                <a:gd name="T3" fmla="*/ 14 h 14"/>
                <a:gd name="T4" fmla="*/ 0 w 116"/>
                <a:gd name="T5" fmla="*/ 7 h 14"/>
                <a:gd name="T6" fmla="*/ 6 w 116"/>
                <a:gd name="T7" fmla="*/ 0 h 14"/>
                <a:gd name="T8" fmla="*/ 109 w 116"/>
                <a:gd name="T9" fmla="*/ 0 h 14"/>
                <a:gd name="T10" fmla="*/ 116 w 116"/>
                <a:gd name="T11" fmla="*/ 7 h 14"/>
                <a:gd name="T12" fmla="*/ 109 w 116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4">
                  <a:moveTo>
                    <a:pt x="109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7"/>
                  </a:cubicBezTo>
                  <a:cubicBezTo>
                    <a:pt x="116" y="11"/>
                    <a:pt x="113" y="14"/>
                    <a:pt x="10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0" name="标题 1">
            <a:extLst>
              <a:ext uri="{FF2B5EF4-FFF2-40B4-BE49-F238E27FC236}">
                <a16:creationId xmlns:a16="http://schemas.microsoft.com/office/drawing/2014/main" id="{F2E3E2D6-6E5B-4666-935F-C459CACDE82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4751852" y="356662"/>
            <a:ext cx="7112357" cy="658131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8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1" name="内容占位符 8">
            <a:extLst>
              <a:ext uri="{FF2B5EF4-FFF2-40B4-BE49-F238E27FC236}">
                <a16:creationId xmlns:a16="http://schemas.microsoft.com/office/drawing/2014/main" id="{8DB9131A-08D1-4B51-BE9D-4709CA52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852" y="1247643"/>
            <a:ext cx="7112357" cy="5196304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6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2" name="图片 6">
            <a:extLst>
              <a:ext uri="{FF2B5EF4-FFF2-40B4-BE49-F238E27FC236}">
                <a16:creationId xmlns:a16="http://schemas.microsoft.com/office/drawing/2014/main" id="{07E851B9-2558-4CF7-9905-5DA59C1718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35" y="-496"/>
            <a:ext cx="552895" cy="249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01B5BA14-8362-4C47-82B9-DA6AAF56C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9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50901" y="275171"/>
            <a:ext cx="10649527" cy="73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50901" y="1293092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t" anchorCtr="0" compatLnSpc="1"/>
          <a:lstStyle/>
          <a:p>
            <a:pPr lvl="0" fontAlgn="base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B96EB1-E39A-406B-BC0D-EAFD23728F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4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 ftr="0" dt="0"/>
  <p:txStyles>
    <p:titleStyle>
      <a:lvl1pPr algn="l" defTabSz="815975" rtl="0" eaLnBrk="1" fontAlgn="base" hangingPunct="1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4800" indent="-3048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2305" indent="-2540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175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48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3515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4472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30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00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0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1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8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8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9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9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6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7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dcloud.io/" TargetMode="Externa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oleObject" Target="../embeddings/oleObject1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00002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前端开发</a:t>
            </a:r>
            <a:endParaRPr lang="en-US" altLang="zh-CN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R1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V1.0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石毅</a:t>
            </a:r>
            <a:r>
              <a:rPr lang="en-US" altLang="zh-CN" dirty="0"/>
              <a:t>/00001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2020.7.1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新开发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zh-CN" altLang="en-US" dirty="0"/>
              <a:t>是一种基于对象和事件驱动的、并具有安全性能的脚本语言</a:t>
            </a: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zh-CN" altLang="en-US" dirty="0"/>
              <a:t>向</a:t>
            </a:r>
            <a:r>
              <a:rPr lang="en-US" dirty="0"/>
              <a:t>HTML</a:t>
            </a:r>
            <a:r>
              <a:rPr lang="zh-CN" altLang="en-US" dirty="0"/>
              <a:t>页面中添加交互行为</a:t>
            </a:r>
            <a:endParaRPr lang="en-US" altLang="zh-CN" dirty="0"/>
          </a:p>
          <a:p>
            <a:pPr lvl="1"/>
            <a:r>
              <a:rPr lang="zh-CN" altLang="en-US" dirty="0"/>
              <a:t>脚本语言，语法和</a:t>
            </a:r>
            <a:r>
              <a:rPr lang="en-US" dirty="0"/>
              <a:t>Java</a:t>
            </a:r>
            <a:r>
              <a:rPr lang="zh-CN" altLang="en-US" dirty="0"/>
              <a:t>类似</a:t>
            </a:r>
            <a:endParaRPr lang="en-US" altLang="zh-CN" dirty="0"/>
          </a:p>
          <a:p>
            <a:pPr lvl="1"/>
            <a:r>
              <a:rPr lang="zh-CN" altLang="en-US" dirty="0"/>
              <a:t>解释性语言，边执行边解释</a:t>
            </a: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en-US" dirty="0"/>
              <a:t>组成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1536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JavaScript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1F242D-694C-41F2-9303-B7838CD6D403}" type="slidenum">
              <a:rPr lang="zh-CN" altLang="en-US" smtClean="0"/>
              <a:pPr/>
              <a:t>10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5264584" y="5138759"/>
            <a:ext cx="1285875" cy="407988"/>
          </a:xfrm>
          <a:prstGeom prst="flowChartAlternateProcess">
            <a:avLst/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DOM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4835959" y="3633810"/>
            <a:ext cx="2143125" cy="504825"/>
          </a:xfrm>
          <a:prstGeom prst="flowChartAlternateProcess">
            <a:avLst/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JavaScript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19461" name="AutoShape 17"/>
          <p:cNvCxnSpPr>
            <a:cxnSpLocks noChangeShapeType="1"/>
            <a:stCxn id="6" idx="2"/>
            <a:endCxn id="5" idx="0"/>
          </p:cNvCxnSpPr>
          <p:nvPr/>
        </p:nvCxnSpPr>
        <p:spPr bwMode="auto">
          <a:xfrm rot="5400000">
            <a:off x="5407618" y="4638858"/>
            <a:ext cx="999847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AutoShape 20"/>
          <p:cNvSpPr>
            <a:spLocks noChangeArrowheads="1"/>
          </p:cNvSpPr>
          <p:nvPr/>
        </p:nvSpPr>
        <p:spPr bwMode="gray">
          <a:xfrm>
            <a:off x="2621395" y="5133998"/>
            <a:ext cx="1785938" cy="503237"/>
          </a:xfrm>
          <a:prstGeom prst="flowChartAlternateProcess">
            <a:avLst/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ECMAScript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AutoShape 21"/>
          <p:cNvSpPr>
            <a:spLocks noChangeArrowheads="1"/>
          </p:cNvSpPr>
          <p:nvPr/>
        </p:nvSpPr>
        <p:spPr bwMode="gray">
          <a:xfrm>
            <a:off x="7764896" y="5133998"/>
            <a:ext cx="1285875" cy="504825"/>
          </a:xfrm>
          <a:prstGeom prst="flowChartAlternateProcess">
            <a:avLst/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BOM</a:t>
            </a:r>
          </a:p>
        </p:txBody>
      </p:sp>
      <p:cxnSp>
        <p:nvCxnSpPr>
          <p:cNvPr id="19464" name="直接连接符 15"/>
          <p:cNvCxnSpPr>
            <a:cxnSpLocks noChangeShapeType="1"/>
          </p:cNvCxnSpPr>
          <p:nvPr/>
        </p:nvCxnSpPr>
        <p:spPr bwMode="auto">
          <a:xfrm>
            <a:off x="3478664" y="4633958"/>
            <a:ext cx="4929188" cy="158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65" name="直接箭头连接符 19"/>
          <p:cNvCxnSpPr>
            <a:cxnSpLocks noChangeShapeType="1"/>
            <a:endCxn id="10" idx="0"/>
          </p:cNvCxnSpPr>
          <p:nvPr/>
        </p:nvCxnSpPr>
        <p:spPr bwMode="auto">
          <a:xfrm rot="5400000">
            <a:off x="8158615" y="4883195"/>
            <a:ext cx="500062" cy="15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66" name="直接箭头连接符 27"/>
          <p:cNvCxnSpPr>
            <a:cxnSpLocks noChangeShapeType="1"/>
          </p:cNvCxnSpPr>
          <p:nvPr/>
        </p:nvCxnSpPr>
        <p:spPr bwMode="auto">
          <a:xfrm rot="5400000">
            <a:off x="3229427" y="4883194"/>
            <a:ext cx="50006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CAD15895-DD73-4BF8-9DAA-0DB6C1CEA4CE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初识</a:t>
            </a:r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47C194E3-2F05-4DE6-A407-9E3B9D66A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9EE968A2-3543-4937-8E08-BE0004C0D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CBBD06-734F-45C0-ABD3-8B56845DE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74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/>
              <a:t>Web</a:t>
            </a:r>
            <a:r>
              <a:rPr lang="zh-CN" altLang="en-US" dirty="0"/>
              <a:t>页面是由多个网页组成的。</a:t>
            </a:r>
            <a:endParaRPr lang="en-US" altLang="zh-CN" dirty="0"/>
          </a:p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rgbClr val="0070C0"/>
                </a:solidFill>
              </a:rPr>
              <a:t>网页制作涉及的技术</a:t>
            </a:r>
            <a:r>
              <a:rPr lang="zh-CN" altLang="en-US" dirty="0"/>
              <a:t>：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CSS</a:t>
            </a:r>
            <a:r>
              <a:rPr lang="zh-CN" altLang="en-US" dirty="0"/>
              <a:t>和</a:t>
            </a:r>
            <a:r>
              <a:rPr lang="en-US" altLang="zh-CN" dirty="0"/>
              <a:t>JavaScript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HTML</a:t>
            </a:r>
            <a:r>
              <a:rPr lang="zh-CN" altLang="en-US" dirty="0"/>
              <a:t>代表了结构，结构是网页的骨架，从语义的角度，描述页面结构。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CSS</a:t>
            </a:r>
            <a:r>
              <a:rPr lang="zh-CN" altLang="en-US" dirty="0"/>
              <a:t>代表了样式，样式是网页的外观，</a:t>
            </a:r>
            <a:r>
              <a:rPr lang="zh-CN" altLang="zh-CN" dirty="0"/>
              <a:t>从审美的角度，美化页面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JavaScript</a:t>
            </a:r>
            <a:r>
              <a:rPr lang="zh-CN" altLang="en-US" dirty="0"/>
              <a:t>代表行为，行为是网页的交互逻辑，</a:t>
            </a:r>
            <a:r>
              <a:rPr lang="zh-CN" altLang="zh-CN" dirty="0"/>
              <a:t>从交互的角度，提升用户体验</a:t>
            </a:r>
            <a:r>
              <a:rPr lang="zh-CN" altLang="en-US" dirty="0"/>
              <a:t>。</a:t>
            </a:r>
            <a:endParaRPr lang="zh-CN" altLang="zh-CN" dirty="0">
              <a:latin typeface="Times New Roman"/>
              <a:ea typeface="宋体"/>
              <a:cs typeface="宋体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10E2B5-8A74-446C-B714-6D9853F2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5154BEF5-4DAC-48A6-BCEE-8245B9D763BA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初识</a:t>
            </a:r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5EC360EC-43BA-4583-A599-11F34BE80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082E20A4-6BA8-4023-8D21-418FED807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17" name="矩形 6">
            <a:extLst>
              <a:ext uri="{FF2B5EF4-FFF2-40B4-BE49-F238E27FC236}">
                <a16:creationId xmlns:a16="http://schemas.microsoft.com/office/drawing/2014/main" id="{FBD54AD5-DCC7-4426-84B9-6E2A5765E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7400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特点</a:t>
            </a:r>
            <a:r>
              <a:rPr lang="zh-CN" altLang="en-US"/>
              <a:t>：</a:t>
            </a:r>
            <a:r>
              <a:rPr lang="en-US" altLang="zh-CN"/>
              <a:t>JavaScript</a:t>
            </a:r>
            <a:r>
              <a:rPr lang="zh-CN" altLang="en-US"/>
              <a:t>内嵌于</a:t>
            </a:r>
            <a:r>
              <a:rPr lang="en-US" altLang="zh-CN"/>
              <a:t>HTML</a:t>
            </a:r>
            <a:r>
              <a:rPr lang="zh-CN" altLang="en-US"/>
              <a:t>网页中，通过浏览器内置的</a:t>
            </a:r>
            <a:r>
              <a:rPr lang="en-US" altLang="zh-CN"/>
              <a:t>JavaScript</a:t>
            </a:r>
            <a:r>
              <a:rPr lang="zh-CN" altLang="en-US"/>
              <a:t>引擎直接编译，把一个原本只用来显示的页面，转变成支持用户交互的页面程序。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5224D09-20D6-47AE-8C49-456753800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5" name="组合 22">
            <a:extLst>
              <a:ext uri="{FF2B5EF4-FFF2-40B4-BE49-F238E27FC236}">
                <a16:creationId xmlns:a16="http://schemas.microsoft.com/office/drawing/2014/main" id="{42006BCF-5077-4D7E-87DA-5E934441ED6C}"/>
              </a:ext>
            </a:extLst>
          </p:cNvPr>
          <p:cNvGrpSpPr>
            <a:grpSpLocks/>
          </p:cNvGrpSpPr>
          <p:nvPr/>
        </p:nvGrpSpPr>
        <p:grpSpPr bwMode="auto">
          <a:xfrm>
            <a:off x="2601914" y="3043238"/>
            <a:ext cx="1062037" cy="741362"/>
            <a:chOff x="405539" y="3588746"/>
            <a:chExt cx="1061539" cy="742336"/>
          </a:xfrm>
        </p:grpSpPr>
        <p:sp>
          <p:nvSpPr>
            <p:cNvPr id="16" name="任意多边形 15">
              <a:extLst>
                <a:ext uri="{FF2B5EF4-FFF2-40B4-BE49-F238E27FC236}">
                  <a16:creationId xmlns:a16="http://schemas.microsoft.com/office/drawing/2014/main" id="{B660F583-4C28-413A-B924-4EB183471F6C}"/>
                </a:ext>
              </a:extLst>
            </p:cNvPr>
            <p:cNvSpPr/>
            <p:nvPr/>
          </p:nvSpPr>
          <p:spPr>
            <a:xfrm>
              <a:off x="618164" y="3588746"/>
              <a:ext cx="848914" cy="742336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38627" tIns="217500" rIns="435411" bIns="217500" spcCol="1270" anchor="ctr"/>
            <a:lstStyle/>
            <a:p>
              <a:pPr marL="171450" lvl="1" indent="-171450" defTabSz="800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dirty="0"/>
            </a:p>
            <a:p>
              <a:pPr marL="171450" lvl="1" indent="-171450" defTabSz="800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dirty="0"/>
            </a:p>
          </p:txBody>
        </p:sp>
        <p:sp>
          <p:nvSpPr>
            <p:cNvPr id="17" name="任意多边形 16">
              <a:extLst>
                <a:ext uri="{FF2B5EF4-FFF2-40B4-BE49-F238E27FC236}">
                  <a16:creationId xmlns:a16="http://schemas.microsoft.com/office/drawing/2014/main" id="{C3A9AB1D-195F-481B-A2A3-7E02E8670E02}"/>
                </a:ext>
              </a:extLst>
            </p:cNvPr>
            <p:cNvSpPr/>
            <p:nvPr/>
          </p:nvSpPr>
          <p:spPr>
            <a:xfrm>
              <a:off x="405539" y="3747705"/>
              <a:ext cx="425251" cy="424419"/>
            </a:xfrm>
            <a:custGeom>
              <a:avLst/>
              <a:gdLst>
                <a:gd name="connsiteX0" fmla="*/ 0 w 785812"/>
                <a:gd name="connsiteY0" fmla="*/ 392906 h 785812"/>
                <a:gd name="connsiteX1" fmla="*/ 392906 w 785812"/>
                <a:gd name="connsiteY1" fmla="*/ 0 h 785812"/>
                <a:gd name="connsiteX2" fmla="*/ 785812 w 785812"/>
                <a:gd name="connsiteY2" fmla="*/ 392906 h 785812"/>
                <a:gd name="connsiteX3" fmla="*/ 392906 w 785812"/>
                <a:gd name="connsiteY3" fmla="*/ 785812 h 785812"/>
                <a:gd name="connsiteX4" fmla="*/ 0 w 785812"/>
                <a:gd name="connsiteY4" fmla="*/ 392906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812" h="785812">
                  <a:moveTo>
                    <a:pt x="0" y="392906"/>
                  </a:moveTo>
                  <a:cubicBezTo>
                    <a:pt x="0" y="175910"/>
                    <a:pt x="175910" y="0"/>
                    <a:pt x="392906" y="0"/>
                  </a:cubicBezTo>
                  <a:cubicBezTo>
                    <a:pt x="609902" y="0"/>
                    <a:pt x="785812" y="175910"/>
                    <a:pt x="785812" y="392906"/>
                  </a:cubicBezTo>
                  <a:cubicBezTo>
                    <a:pt x="785812" y="609902"/>
                    <a:pt x="609902" y="785812"/>
                    <a:pt x="392906" y="785812"/>
                  </a:cubicBezTo>
                  <a:cubicBezTo>
                    <a:pt x="175910" y="785812"/>
                    <a:pt x="0" y="609902"/>
                    <a:pt x="0" y="392906"/>
                  </a:cubicBez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6510" tIns="126510" rIns="126510" bIns="126510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sp>
        <p:nvSpPr>
          <p:cNvPr id="15366" name="矩形 21">
            <a:extLst>
              <a:ext uri="{FF2B5EF4-FFF2-40B4-BE49-F238E27FC236}">
                <a16:creationId xmlns:a16="http://schemas.microsoft.com/office/drawing/2014/main" id="{E299C292-04E6-4F24-820C-A07C672FA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489" y="2328863"/>
            <a:ext cx="6465887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/>
              <a:t>时间：</a:t>
            </a:r>
            <a:r>
              <a:rPr lang="en-US" altLang="zh-CN"/>
              <a:t>1995</a:t>
            </a:r>
            <a:r>
              <a:rPr lang="zh-CN" altLang="en-US"/>
              <a:t>年。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/>
              <a:t>人物：</a:t>
            </a:r>
            <a:r>
              <a:rPr lang="en-US" altLang="zh-CN"/>
              <a:t> Brendan Eich</a:t>
            </a:r>
            <a:r>
              <a:rPr lang="zh-CN" altLang="en-US"/>
              <a:t>（布兰登</a:t>
            </a:r>
            <a:r>
              <a:rPr lang="en-US" altLang="zh-CN"/>
              <a:t>·</a:t>
            </a:r>
            <a:r>
              <a:rPr lang="zh-CN" altLang="en-US"/>
              <a:t>艾奇）。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/>
              <a:t>地点：</a:t>
            </a:r>
            <a:r>
              <a:rPr lang="en-US" altLang="zh-CN"/>
              <a:t> Netscape</a:t>
            </a:r>
            <a:r>
              <a:rPr lang="zh-CN" altLang="en-US"/>
              <a:t>（网景）公司，现在的</a:t>
            </a:r>
            <a:r>
              <a:rPr lang="en-US" altLang="zh-CN"/>
              <a:t>Mozilla</a:t>
            </a:r>
            <a:r>
              <a:rPr lang="zh-CN" altLang="en-US"/>
              <a:t>。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/>
              <a:t>事件：在网景导航者浏览器上首次设计出了</a:t>
            </a:r>
            <a:r>
              <a:rPr lang="en-US" altLang="zh-CN"/>
              <a:t>JavaScript</a:t>
            </a:r>
            <a:r>
              <a:rPr lang="zh-CN" altLang="en-US"/>
              <a:t>。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/>
              <a:t>名称：</a:t>
            </a:r>
            <a:r>
              <a:rPr lang="en-US" altLang="zh-CN"/>
              <a:t> Netscape</a:t>
            </a:r>
            <a:r>
              <a:rPr lang="zh-CN" altLang="en-US"/>
              <a:t>最初将这个脚本语言命名为</a:t>
            </a:r>
            <a:r>
              <a:rPr lang="en-US" altLang="zh-CN"/>
              <a:t>LiveScript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C3CB0C8-AA3B-45C2-9E4E-BF59E505E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起源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2758F4B-F4F7-4091-A98E-25E5BD238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EA9BF871-4A08-4255-9A54-8D7484FF2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起源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0722939-19AB-4C75-A487-673C69571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16388" name="组合 22">
            <a:extLst>
              <a:ext uri="{FF2B5EF4-FFF2-40B4-BE49-F238E27FC236}">
                <a16:creationId xmlns:a16="http://schemas.microsoft.com/office/drawing/2014/main" id="{0A8FE29A-D25D-4CCC-A892-3F7E36056195}"/>
              </a:ext>
            </a:extLst>
          </p:cNvPr>
          <p:cNvGrpSpPr>
            <a:grpSpLocks/>
          </p:cNvGrpSpPr>
          <p:nvPr/>
        </p:nvGrpSpPr>
        <p:grpSpPr bwMode="auto">
          <a:xfrm>
            <a:off x="2601914" y="3043238"/>
            <a:ext cx="1062037" cy="741362"/>
            <a:chOff x="405539" y="3588746"/>
            <a:chExt cx="1061539" cy="742336"/>
          </a:xfrm>
        </p:grpSpPr>
        <p:sp>
          <p:nvSpPr>
            <p:cNvPr id="16" name="任意多边形 15">
              <a:extLst>
                <a:ext uri="{FF2B5EF4-FFF2-40B4-BE49-F238E27FC236}">
                  <a16:creationId xmlns:a16="http://schemas.microsoft.com/office/drawing/2014/main" id="{935B7304-08CB-4CB3-A4D4-3AF1B3D59316}"/>
                </a:ext>
              </a:extLst>
            </p:cNvPr>
            <p:cNvSpPr/>
            <p:nvPr/>
          </p:nvSpPr>
          <p:spPr>
            <a:xfrm>
              <a:off x="618164" y="3588746"/>
              <a:ext cx="848914" cy="742336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38627" tIns="217500" rIns="435411" bIns="217500" spcCol="1270" anchor="ctr"/>
            <a:lstStyle/>
            <a:p>
              <a:pPr marL="171450" lvl="1" indent="-171450" defTabSz="800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dirty="0"/>
            </a:p>
            <a:p>
              <a:pPr marL="171450" lvl="1" indent="-171450" defTabSz="800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dirty="0"/>
            </a:p>
          </p:txBody>
        </p:sp>
        <p:sp>
          <p:nvSpPr>
            <p:cNvPr id="17" name="任意多边形 16">
              <a:extLst>
                <a:ext uri="{FF2B5EF4-FFF2-40B4-BE49-F238E27FC236}">
                  <a16:creationId xmlns:a16="http://schemas.microsoft.com/office/drawing/2014/main" id="{D36B89BA-1AB6-49D8-8280-9A7AC6BD2FE9}"/>
                </a:ext>
              </a:extLst>
            </p:cNvPr>
            <p:cNvSpPr/>
            <p:nvPr/>
          </p:nvSpPr>
          <p:spPr>
            <a:xfrm>
              <a:off x="405539" y="3747705"/>
              <a:ext cx="425251" cy="424419"/>
            </a:xfrm>
            <a:custGeom>
              <a:avLst/>
              <a:gdLst>
                <a:gd name="connsiteX0" fmla="*/ 0 w 785812"/>
                <a:gd name="connsiteY0" fmla="*/ 392906 h 785812"/>
                <a:gd name="connsiteX1" fmla="*/ 392906 w 785812"/>
                <a:gd name="connsiteY1" fmla="*/ 0 h 785812"/>
                <a:gd name="connsiteX2" fmla="*/ 785812 w 785812"/>
                <a:gd name="connsiteY2" fmla="*/ 392906 h 785812"/>
                <a:gd name="connsiteX3" fmla="*/ 392906 w 785812"/>
                <a:gd name="connsiteY3" fmla="*/ 785812 h 785812"/>
                <a:gd name="connsiteX4" fmla="*/ 0 w 785812"/>
                <a:gd name="connsiteY4" fmla="*/ 392906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812" h="785812">
                  <a:moveTo>
                    <a:pt x="0" y="392906"/>
                  </a:moveTo>
                  <a:cubicBezTo>
                    <a:pt x="0" y="175910"/>
                    <a:pt x="175910" y="0"/>
                    <a:pt x="392906" y="0"/>
                  </a:cubicBezTo>
                  <a:cubicBezTo>
                    <a:pt x="609902" y="0"/>
                    <a:pt x="785812" y="175910"/>
                    <a:pt x="785812" y="392906"/>
                  </a:cubicBezTo>
                  <a:cubicBezTo>
                    <a:pt x="785812" y="609902"/>
                    <a:pt x="609902" y="785812"/>
                    <a:pt x="392906" y="785812"/>
                  </a:cubicBezTo>
                  <a:cubicBezTo>
                    <a:pt x="175910" y="785812"/>
                    <a:pt x="0" y="609902"/>
                    <a:pt x="0" y="392906"/>
                  </a:cubicBez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6510" tIns="126510" rIns="126510" bIns="126510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sp>
        <p:nvSpPr>
          <p:cNvPr id="16389" name="矩形 21">
            <a:extLst>
              <a:ext uri="{FF2B5EF4-FFF2-40B4-BE49-F238E27FC236}">
                <a16:creationId xmlns:a16="http://schemas.microsoft.com/office/drawing/2014/main" id="{1FA6A613-38B9-48BD-B1E9-7FEECFD1B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489" y="2328863"/>
            <a:ext cx="6645275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/>
              <a:t>更名：</a:t>
            </a:r>
            <a:r>
              <a:rPr lang="en-US" altLang="zh-CN"/>
              <a:t>Netscape</a:t>
            </a:r>
            <a:r>
              <a:rPr lang="zh-CN" altLang="zh-CN"/>
              <a:t>与</a:t>
            </a:r>
            <a:r>
              <a:rPr lang="en-US" altLang="zh-CN"/>
              <a:t>Sun</a:t>
            </a:r>
            <a:r>
              <a:rPr lang="zh-CN" altLang="zh-CN"/>
              <a:t>公司合作之后将其改名为</a:t>
            </a:r>
            <a:r>
              <a:rPr lang="en-US" altLang="zh-CN"/>
              <a:t>JavaScript</a:t>
            </a:r>
            <a:r>
              <a:rPr lang="zh-CN" altLang="en-US"/>
              <a:t>。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/>
              <a:t>原因：由于当时</a:t>
            </a:r>
            <a:r>
              <a:rPr lang="en-US" altLang="zh-CN"/>
              <a:t>Sun</a:t>
            </a:r>
            <a:r>
              <a:rPr lang="zh-CN" altLang="en-US"/>
              <a:t>公司（</a:t>
            </a:r>
            <a:r>
              <a:rPr lang="en-US" altLang="zh-CN"/>
              <a:t>2009</a:t>
            </a:r>
            <a:r>
              <a:rPr lang="zh-CN" altLang="en-US"/>
              <a:t>年被</a:t>
            </a:r>
            <a:r>
              <a:rPr lang="en-US" altLang="zh-CN"/>
              <a:t>Oracle</a:t>
            </a:r>
            <a:r>
              <a:rPr lang="zh-CN" altLang="en-US"/>
              <a:t>公司收购）推出的</a:t>
            </a:r>
            <a:r>
              <a:rPr lang="en-US" altLang="zh-CN"/>
              <a:t>Java</a:t>
            </a:r>
            <a:r>
              <a:rPr lang="zh-CN" altLang="en-US"/>
              <a:t>语言备受关注，</a:t>
            </a:r>
            <a:r>
              <a:rPr lang="en-US" altLang="zh-CN"/>
              <a:t>Netscape</a:t>
            </a:r>
            <a:r>
              <a:rPr lang="zh-CN" altLang="en-US"/>
              <a:t>公司为了营销借用了</a:t>
            </a:r>
            <a:r>
              <a:rPr lang="en-US" altLang="zh-CN"/>
              <a:t>Java</a:t>
            </a:r>
            <a:r>
              <a:rPr lang="zh-CN" altLang="en-US"/>
              <a:t>这个名称。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/>
              <a:t>事实：</a:t>
            </a:r>
            <a:r>
              <a:rPr lang="en-US" altLang="zh-CN"/>
              <a:t>JavaScript</a:t>
            </a:r>
            <a:r>
              <a:rPr lang="zh-CN" altLang="en-US"/>
              <a:t>与</a:t>
            </a:r>
            <a:r>
              <a:rPr lang="en-US" altLang="zh-CN"/>
              <a:t>Java</a:t>
            </a:r>
            <a:r>
              <a:rPr lang="zh-CN" altLang="en-US"/>
              <a:t>本质上是两种不同的编程语言。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0B2A7AFF-DE36-4862-B862-04FFB91E6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起源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8E0EF5B-E60B-40BC-BD23-F8FBA417D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17412" name="组合 8">
            <a:extLst>
              <a:ext uri="{FF2B5EF4-FFF2-40B4-BE49-F238E27FC236}">
                <a16:creationId xmlns:a16="http://schemas.microsoft.com/office/drawing/2014/main" id="{39DFE215-32DC-4598-ADC1-84935F8ACC63}"/>
              </a:ext>
            </a:extLst>
          </p:cNvPr>
          <p:cNvGrpSpPr>
            <a:grpSpLocks/>
          </p:cNvGrpSpPr>
          <p:nvPr/>
        </p:nvGrpSpPr>
        <p:grpSpPr bwMode="auto">
          <a:xfrm>
            <a:off x="2601914" y="3043238"/>
            <a:ext cx="1062037" cy="741362"/>
            <a:chOff x="405539" y="3588746"/>
            <a:chExt cx="1061539" cy="742336"/>
          </a:xfrm>
        </p:grpSpPr>
        <p:sp>
          <p:nvSpPr>
            <p:cNvPr id="10" name="任意多边形 9">
              <a:extLst>
                <a:ext uri="{FF2B5EF4-FFF2-40B4-BE49-F238E27FC236}">
                  <a16:creationId xmlns:a16="http://schemas.microsoft.com/office/drawing/2014/main" id="{01CB9FE1-E2C1-4B8A-9442-36EE7D613316}"/>
                </a:ext>
              </a:extLst>
            </p:cNvPr>
            <p:cNvSpPr/>
            <p:nvPr/>
          </p:nvSpPr>
          <p:spPr>
            <a:xfrm>
              <a:off x="618164" y="3588746"/>
              <a:ext cx="848914" cy="742336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38627" tIns="217500" rIns="435411" bIns="217500" spcCol="1270" anchor="ctr"/>
            <a:lstStyle/>
            <a:p>
              <a:pPr marL="171450" lvl="1" indent="-171450" defTabSz="800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dirty="0"/>
            </a:p>
            <a:p>
              <a:pPr marL="171450" lvl="1" indent="-171450" defTabSz="800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dirty="0"/>
            </a:p>
          </p:txBody>
        </p:sp>
        <p:sp>
          <p:nvSpPr>
            <p:cNvPr id="11" name="任意多边形 10">
              <a:extLst>
                <a:ext uri="{FF2B5EF4-FFF2-40B4-BE49-F238E27FC236}">
                  <a16:creationId xmlns:a16="http://schemas.microsoft.com/office/drawing/2014/main" id="{BFF287E2-998E-4861-A3F4-42E76161796F}"/>
                </a:ext>
              </a:extLst>
            </p:cNvPr>
            <p:cNvSpPr/>
            <p:nvPr/>
          </p:nvSpPr>
          <p:spPr>
            <a:xfrm>
              <a:off x="405539" y="3747705"/>
              <a:ext cx="425251" cy="424419"/>
            </a:xfrm>
            <a:custGeom>
              <a:avLst/>
              <a:gdLst>
                <a:gd name="connsiteX0" fmla="*/ 0 w 785812"/>
                <a:gd name="connsiteY0" fmla="*/ 392906 h 785812"/>
                <a:gd name="connsiteX1" fmla="*/ 392906 w 785812"/>
                <a:gd name="connsiteY1" fmla="*/ 0 h 785812"/>
                <a:gd name="connsiteX2" fmla="*/ 785812 w 785812"/>
                <a:gd name="connsiteY2" fmla="*/ 392906 h 785812"/>
                <a:gd name="connsiteX3" fmla="*/ 392906 w 785812"/>
                <a:gd name="connsiteY3" fmla="*/ 785812 h 785812"/>
                <a:gd name="connsiteX4" fmla="*/ 0 w 785812"/>
                <a:gd name="connsiteY4" fmla="*/ 392906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812" h="785812">
                  <a:moveTo>
                    <a:pt x="0" y="392906"/>
                  </a:moveTo>
                  <a:cubicBezTo>
                    <a:pt x="0" y="175910"/>
                    <a:pt x="175910" y="0"/>
                    <a:pt x="392906" y="0"/>
                  </a:cubicBezTo>
                  <a:cubicBezTo>
                    <a:pt x="609902" y="0"/>
                    <a:pt x="785812" y="175910"/>
                    <a:pt x="785812" y="392906"/>
                  </a:cubicBezTo>
                  <a:cubicBezTo>
                    <a:pt x="785812" y="609902"/>
                    <a:pt x="609902" y="785812"/>
                    <a:pt x="392906" y="785812"/>
                  </a:cubicBezTo>
                  <a:cubicBezTo>
                    <a:pt x="175910" y="785812"/>
                    <a:pt x="0" y="609902"/>
                    <a:pt x="0" y="392906"/>
                  </a:cubicBez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6510" tIns="126510" rIns="126510" bIns="126510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17413" name="矩形 11">
            <a:extLst>
              <a:ext uri="{FF2B5EF4-FFF2-40B4-BE49-F238E27FC236}">
                <a16:creationId xmlns:a16="http://schemas.microsoft.com/office/drawing/2014/main" id="{AB113D3E-1AA1-42BE-BA3E-C77C5E9CA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489" y="2328863"/>
            <a:ext cx="6465887" cy="253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/>
              <a:t>问题：</a:t>
            </a:r>
            <a:r>
              <a:rPr lang="en-US" altLang="zh-CN"/>
              <a:t>JavaScript</a:t>
            </a:r>
            <a:r>
              <a:rPr lang="zh-CN" altLang="en-US"/>
              <a:t>在设计之初是做什么的呢？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/>
              <a:t>答案：是一种可以嵌入到网页中的编程语言，用来控制浏览器的行为。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/>
              <a:t>举例：直接在浏览器中进行表单验证，用户只有填写格式正确的内容后才能够提交表单，避免了因表单填写错误导致的反复提交，节省了时间和网络资源。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641FE43A-A03D-4670-9AF5-469E8C3D4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起源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23F777-03E7-4E3C-BF19-4468A6139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18436" name="组合 8">
            <a:extLst>
              <a:ext uri="{FF2B5EF4-FFF2-40B4-BE49-F238E27FC236}">
                <a16:creationId xmlns:a16="http://schemas.microsoft.com/office/drawing/2014/main" id="{4AC0A0D8-1307-4E36-96BF-CAE2121B35F3}"/>
              </a:ext>
            </a:extLst>
          </p:cNvPr>
          <p:cNvGrpSpPr>
            <a:grpSpLocks/>
          </p:cNvGrpSpPr>
          <p:nvPr/>
        </p:nvGrpSpPr>
        <p:grpSpPr bwMode="auto">
          <a:xfrm>
            <a:off x="2601914" y="3043238"/>
            <a:ext cx="1062037" cy="741362"/>
            <a:chOff x="405539" y="3588746"/>
            <a:chExt cx="1061539" cy="742336"/>
          </a:xfrm>
        </p:grpSpPr>
        <p:sp>
          <p:nvSpPr>
            <p:cNvPr id="10" name="任意多边形 9">
              <a:extLst>
                <a:ext uri="{FF2B5EF4-FFF2-40B4-BE49-F238E27FC236}">
                  <a16:creationId xmlns:a16="http://schemas.microsoft.com/office/drawing/2014/main" id="{C5DAEF77-6877-4F01-9DD6-DC1DBF6AFDE9}"/>
                </a:ext>
              </a:extLst>
            </p:cNvPr>
            <p:cNvSpPr/>
            <p:nvPr/>
          </p:nvSpPr>
          <p:spPr>
            <a:xfrm>
              <a:off x="618164" y="3588746"/>
              <a:ext cx="848914" cy="742336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38627" tIns="217500" rIns="435411" bIns="217500" spcCol="1270" anchor="ctr"/>
            <a:lstStyle/>
            <a:p>
              <a:pPr marL="171450" lvl="1" indent="-171450" defTabSz="800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dirty="0"/>
            </a:p>
            <a:p>
              <a:pPr marL="171450" lvl="1" indent="-171450" defTabSz="800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dirty="0"/>
            </a:p>
          </p:txBody>
        </p:sp>
        <p:sp>
          <p:nvSpPr>
            <p:cNvPr id="11" name="任意多边形 10">
              <a:extLst>
                <a:ext uri="{FF2B5EF4-FFF2-40B4-BE49-F238E27FC236}">
                  <a16:creationId xmlns:a16="http://schemas.microsoft.com/office/drawing/2014/main" id="{C57567A0-7252-416A-B9F7-E36F89221219}"/>
                </a:ext>
              </a:extLst>
            </p:cNvPr>
            <p:cNvSpPr/>
            <p:nvPr/>
          </p:nvSpPr>
          <p:spPr>
            <a:xfrm>
              <a:off x="405539" y="3747705"/>
              <a:ext cx="425251" cy="424419"/>
            </a:xfrm>
            <a:custGeom>
              <a:avLst/>
              <a:gdLst>
                <a:gd name="connsiteX0" fmla="*/ 0 w 785812"/>
                <a:gd name="connsiteY0" fmla="*/ 392906 h 785812"/>
                <a:gd name="connsiteX1" fmla="*/ 392906 w 785812"/>
                <a:gd name="connsiteY1" fmla="*/ 0 h 785812"/>
                <a:gd name="connsiteX2" fmla="*/ 785812 w 785812"/>
                <a:gd name="connsiteY2" fmla="*/ 392906 h 785812"/>
                <a:gd name="connsiteX3" fmla="*/ 392906 w 785812"/>
                <a:gd name="connsiteY3" fmla="*/ 785812 h 785812"/>
                <a:gd name="connsiteX4" fmla="*/ 0 w 785812"/>
                <a:gd name="connsiteY4" fmla="*/ 392906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812" h="785812">
                  <a:moveTo>
                    <a:pt x="0" y="392906"/>
                  </a:moveTo>
                  <a:cubicBezTo>
                    <a:pt x="0" y="175910"/>
                    <a:pt x="175910" y="0"/>
                    <a:pt x="392906" y="0"/>
                  </a:cubicBezTo>
                  <a:cubicBezTo>
                    <a:pt x="609902" y="0"/>
                    <a:pt x="785812" y="175910"/>
                    <a:pt x="785812" y="392906"/>
                  </a:cubicBezTo>
                  <a:cubicBezTo>
                    <a:pt x="785812" y="609902"/>
                    <a:pt x="609902" y="785812"/>
                    <a:pt x="392906" y="785812"/>
                  </a:cubicBezTo>
                  <a:cubicBezTo>
                    <a:pt x="175910" y="785812"/>
                    <a:pt x="0" y="609902"/>
                    <a:pt x="0" y="392906"/>
                  </a:cubicBez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6510" tIns="126510" rIns="126510" bIns="126510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sp>
        <p:nvSpPr>
          <p:cNvPr id="18437" name="矩形 11">
            <a:extLst>
              <a:ext uri="{FF2B5EF4-FFF2-40B4-BE49-F238E27FC236}">
                <a16:creationId xmlns:a16="http://schemas.microsoft.com/office/drawing/2014/main" id="{1093EA7A-0C46-46FB-B754-9AF45A0FA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489" y="2328863"/>
            <a:ext cx="6465887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/>
              <a:t>缺陷：</a:t>
            </a:r>
            <a:r>
              <a:rPr lang="en-US" altLang="zh-CN"/>
              <a:t>JavaScript</a:t>
            </a:r>
            <a:r>
              <a:rPr lang="zh-CN" altLang="en-US"/>
              <a:t>语言非常灵活，其语言特性也产生了一些不良的影响。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/>
              <a:t>举例</a:t>
            </a:r>
            <a:r>
              <a:rPr lang="en-US" altLang="zh-CN"/>
              <a:t>1</a:t>
            </a:r>
            <a:r>
              <a:rPr lang="zh-CN" altLang="en-US"/>
              <a:t>：利用</a:t>
            </a:r>
            <a:r>
              <a:rPr lang="en-US" altLang="zh-CN"/>
              <a:t>JavaScript</a:t>
            </a:r>
            <a:r>
              <a:rPr lang="zh-CN" altLang="en-US"/>
              <a:t>制作网页上的漂浮广告、弹窗，让用户感到厌烦。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/>
              <a:t>举例</a:t>
            </a:r>
            <a:r>
              <a:rPr lang="en-US" altLang="zh-CN"/>
              <a:t>2</a:t>
            </a:r>
            <a:r>
              <a:rPr lang="zh-CN" altLang="en-US"/>
              <a:t>：利用</a:t>
            </a:r>
            <a:r>
              <a:rPr lang="en-US" altLang="zh-CN"/>
              <a:t>Web</a:t>
            </a:r>
            <a:r>
              <a:rPr lang="zh-CN" altLang="en-US"/>
              <a:t>开发中的安全漏洞，在网页中编写恶意代码，窃取用户网站身份信息、传播病毒等。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5A43AFB4-DAEF-4378-B387-762F6A2D1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起源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8AF24F2-BB3C-43F8-BF70-B68B3F731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19460" name="组合 8">
            <a:extLst>
              <a:ext uri="{FF2B5EF4-FFF2-40B4-BE49-F238E27FC236}">
                <a16:creationId xmlns:a16="http://schemas.microsoft.com/office/drawing/2014/main" id="{F61D76F7-5C87-413A-8E00-34F2010DE015}"/>
              </a:ext>
            </a:extLst>
          </p:cNvPr>
          <p:cNvGrpSpPr>
            <a:grpSpLocks/>
          </p:cNvGrpSpPr>
          <p:nvPr/>
        </p:nvGrpSpPr>
        <p:grpSpPr bwMode="auto">
          <a:xfrm>
            <a:off x="2601914" y="3043238"/>
            <a:ext cx="1062037" cy="741362"/>
            <a:chOff x="405539" y="3588746"/>
            <a:chExt cx="1061539" cy="742336"/>
          </a:xfrm>
        </p:grpSpPr>
        <p:sp>
          <p:nvSpPr>
            <p:cNvPr id="10" name="任意多边形 9">
              <a:extLst>
                <a:ext uri="{FF2B5EF4-FFF2-40B4-BE49-F238E27FC236}">
                  <a16:creationId xmlns:a16="http://schemas.microsoft.com/office/drawing/2014/main" id="{158E3077-874E-4F57-98DC-F8F5946149B1}"/>
                </a:ext>
              </a:extLst>
            </p:cNvPr>
            <p:cNvSpPr/>
            <p:nvPr/>
          </p:nvSpPr>
          <p:spPr>
            <a:xfrm>
              <a:off x="618164" y="3588746"/>
              <a:ext cx="848914" cy="742336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38627" tIns="217500" rIns="435411" bIns="217500" spcCol="1270" anchor="ctr"/>
            <a:lstStyle/>
            <a:p>
              <a:pPr marL="171450" lvl="1" indent="-171450" defTabSz="800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dirty="0"/>
            </a:p>
            <a:p>
              <a:pPr marL="171450" lvl="1" indent="-171450" defTabSz="800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dirty="0"/>
            </a:p>
          </p:txBody>
        </p:sp>
        <p:sp>
          <p:nvSpPr>
            <p:cNvPr id="11" name="任意多边形 10">
              <a:extLst>
                <a:ext uri="{FF2B5EF4-FFF2-40B4-BE49-F238E27FC236}">
                  <a16:creationId xmlns:a16="http://schemas.microsoft.com/office/drawing/2014/main" id="{C495CD4A-E161-4D3C-AFBF-EBEF1A971974}"/>
                </a:ext>
              </a:extLst>
            </p:cNvPr>
            <p:cNvSpPr/>
            <p:nvPr/>
          </p:nvSpPr>
          <p:spPr>
            <a:xfrm>
              <a:off x="405539" y="3747705"/>
              <a:ext cx="425251" cy="424419"/>
            </a:xfrm>
            <a:custGeom>
              <a:avLst/>
              <a:gdLst>
                <a:gd name="connsiteX0" fmla="*/ 0 w 785812"/>
                <a:gd name="connsiteY0" fmla="*/ 392906 h 785812"/>
                <a:gd name="connsiteX1" fmla="*/ 392906 w 785812"/>
                <a:gd name="connsiteY1" fmla="*/ 0 h 785812"/>
                <a:gd name="connsiteX2" fmla="*/ 785812 w 785812"/>
                <a:gd name="connsiteY2" fmla="*/ 392906 h 785812"/>
                <a:gd name="connsiteX3" fmla="*/ 392906 w 785812"/>
                <a:gd name="connsiteY3" fmla="*/ 785812 h 785812"/>
                <a:gd name="connsiteX4" fmla="*/ 0 w 785812"/>
                <a:gd name="connsiteY4" fmla="*/ 392906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812" h="785812">
                  <a:moveTo>
                    <a:pt x="0" y="392906"/>
                  </a:moveTo>
                  <a:cubicBezTo>
                    <a:pt x="0" y="175910"/>
                    <a:pt x="175910" y="0"/>
                    <a:pt x="392906" y="0"/>
                  </a:cubicBezTo>
                  <a:cubicBezTo>
                    <a:pt x="609902" y="0"/>
                    <a:pt x="785812" y="175910"/>
                    <a:pt x="785812" y="392906"/>
                  </a:cubicBezTo>
                  <a:cubicBezTo>
                    <a:pt x="785812" y="609902"/>
                    <a:pt x="609902" y="785812"/>
                    <a:pt x="392906" y="785812"/>
                  </a:cubicBezTo>
                  <a:cubicBezTo>
                    <a:pt x="175910" y="785812"/>
                    <a:pt x="0" y="609902"/>
                    <a:pt x="0" y="392906"/>
                  </a:cubicBez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6510" tIns="126510" rIns="126510" bIns="126510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sp>
        <p:nvSpPr>
          <p:cNvPr id="19461" name="矩形 11">
            <a:extLst>
              <a:ext uri="{FF2B5EF4-FFF2-40B4-BE49-F238E27FC236}">
                <a16:creationId xmlns:a16="http://schemas.microsoft.com/office/drawing/2014/main" id="{099014D0-0EE0-46B1-864C-D44D5E2F9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489" y="2744788"/>
            <a:ext cx="6465887" cy="128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/>
              <a:t>建议：要端正态度和奠定扎实的技术功底。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/>
              <a:t>目的：希望</a:t>
            </a:r>
            <a:r>
              <a:rPr lang="en-US" altLang="zh-CN"/>
              <a:t>JavaScript</a:t>
            </a:r>
            <a:r>
              <a:rPr lang="zh-CN" altLang="en-US"/>
              <a:t>推动</a:t>
            </a:r>
            <a:r>
              <a:rPr lang="en-US" altLang="zh-CN"/>
              <a:t>Web</a:t>
            </a:r>
            <a:r>
              <a:rPr lang="zh-CN" altLang="en-US"/>
              <a:t>技术的发展，造福每一位互联网用户。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942B5CFA-D1EA-49B2-85EC-4CDDA01A6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起源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1257E9B-9239-441B-BD6A-22A6A8859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20484" name="组合 8">
            <a:extLst>
              <a:ext uri="{FF2B5EF4-FFF2-40B4-BE49-F238E27FC236}">
                <a16:creationId xmlns:a16="http://schemas.microsoft.com/office/drawing/2014/main" id="{F37BA76B-73C8-41AB-9027-6A242A45770D}"/>
              </a:ext>
            </a:extLst>
          </p:cNvPr>
          <p:cNvGrpSpPr>
            <a:grpSpLocks/>
          </p:cNvGrpSpPr>
          <p:nvPr/>
        </p:nvGrpSpPr>
        <p:grpSpPr bwMode="auto">
          <a:xfrm>
            <a:off x="2601914" y="3043238"/>
            <a:ext cx="1062037" cy="741362"/>
            <a:chOff x="405539" y="3588746"/>
            <a:chExt cx="1061539" cy="742336"/>
          </a:xfrm>
        </p:grpSpPr>
        <p:sp>
          <p:nvSpPr>
            <p:cNvPr id="10" name="任意多边形 9">
              <a:extLst>
                <a:ext uri="{FF2B5EF4-FFF2-40B4-BE49-F238E27FC236}">
                  <a16:creationId xmlns:a16="http://schemas.microsoft.com/office/drawing/2014/main" id="{BCECA2DD-B716-4BFD-9480-0C915F0B570C}"/>
                </a:ext>
              </a:extLst>
            </p:cNvPr>
            <p:cNvSpPr/>
            <p:nvPr/>
          </p:nvSpPr>
          <p:spPr>
            <a:xfrm>
              <a:off x="618164" y="3588746"/>
              <a:ext cx="848914" cy="742336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38627" tIns="217500" rIns="435411" bIns="217500" spcCol="1270" anchor="ctr"/>
            <a:lstStyle/>
            <a:p>
              <a:pPr marL="171450" lvl="1" indent="-171450" defTabSz="800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dirty="0"/>
            </a:p>
            <a:p>
              <a:pPr marL="171450" lvl="1" indent="-171450" defTabSz="800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dirty="0"/>
            </a:p>
          </p:txBody>
        </p:sp>
        <p:sp>
          <p:nvSpPr>
            <p:cNvPr id="11" name="任意多边形 10">
              <a:extLst>
                <a:ext uri="{FF2B5EF4-FFF2-40B4-BE49-F238E27FC236}">
                  <a16:creationId xmlns:a16="http://schemas.microsoft.com/office/drawing/2014/main" id="{3CF770FE-402F-4242-830A-CF2FE8332D71}"/>
                </a:ext>
              </a:extLst>
            </p:cNvPr>
            <p:cNvSpPr/>
            <p:nvPr/>
          </p:nvSpPr>
          <p:spPr>
            <a:xfrm>
              <a:off x="405539" y="3747705"/>
              <a:ext cx="425251" cy="424419"/>
            </a:xfrm>
            <a:custGeom>
              <a:avLst/>
              <a:gdLst>
                <a:gd name="connsiteX0" fmla="*/ 0 w 785812"/>
                <a:gd name="connsiteY0" fmla="*/ 392906 h 785812"/>
                <a:gd name="connsiteX1" fmla="*/ 392906 w 785812"/>
                <a:gd name="connsiteY1" fmla="*/ 0 h 785812"/>
                <a:gd name="connsiteX2" fmla="*/ 785812 w 785812"/>
                <a:gd name="connsiteY2" fmla="*/ 392906 h 785812"/>
                <a:gd name="connsiteX3" fmla="*/ 392906 w 785812"/>
                <a:gd name="connsiteY3" fmla="*/ 785812 h 785812"/>
                <a:gd name="connsiteX4" fmla="*/ 0 w 785812"/>
                <a:gd name="connsiteY4" fmla="*/ 392906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812" h="785812">
                  <a:moveTo>
                    <a:pt x="0" y="392906"/>
                  </a:moveTo>
                  <a:cubicBezTo>
                    <a:pt x="0" y="175910"/>
                    <a:pt x="175910" y="0"/>
                    <a:pt x="392906" y="0"/>
                  </a:cubicBezTo>
                  <a:cubicBezTo>
                    <a:pt x="609902" y="0"/>
                    <a:pt x="785812" y="175910"/>
                    <a:pt x="785812" y="392906"/>
                  </a:cubicBezTo>
                  <a:cubicBezTo>
                    <a:pt x="785812" y="609902"/>
                    <a:pt x="609902" y="785812"/>
                    <a:pt x="392906" y="785812"/>
                  </a:cubicBezTo>
                  <a:cubicBezTo>
                    <a:pt x="175910" y="785812"/>
                    <a:pt x="0" y="609902"/>
                    <a:pt x="0" y="392906"/>
                  </a:cubicBez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6510" tIns="126510" rIns="126510" bIns="126510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sp>
        <p:nvSpPr>
          <p:cNvPr id="20485" name="矩形 11">
            <a:extLst>
              <a:ext uri="{FF2B5EF4-FFF2-40B4-BE49-F238E27FC236}">
                <a16:creationId xmlns:a16="http://schemas.microsoft.com/office/drawing/2014/main" id="{D47661E7-33A1-4FE0-8600-6E52F27C8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489" y="2328863"/>
            <a:ext cx="6465887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/>
              <a:t>现今承担更多的责任：尤其是当</a:t>
            </a:r>
            <a:r>
              <a:rPr lang="en-US" altLang="zh-CN"/>
              <a:t>Ajax</a:t>
            </a:r>
            <a:r>
              <a:rPr lang="zh-CN" altLang="en-US"/>
              <a:t>技术兴起之后，浏览器和服务器可以进行异步交互了，网站的用户体验又得到了更大的提升。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/>
              <a:t>举例：当人们在百度的搜索框中输入几个字以后，网页会智能感知用户接下来要搜索的内容。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F4ADA876-F11C-4367-BAE0-0B4B30E07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起源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89723F-51E8-44DD-87FC-7A65B7A30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21508" name="组合 7">
            <a:extLst>
              <a:ext uri="{FF2B5EF4-FFF2-40B4-BE49-F238E27FC236}">
                <a16:creationId xmlns:a16="http://schemas.microsoft.com/office/drawing/2014/main" id="{999679A7-5189-415F-AF30-24C1D043C457}"/>
              </a:ext>
            </a:extLst>
          </p:cNvPr>
          <p:cNvGrpSpPr>
            <a:grpSpLocks/>
          </p:cNvGrpSpPr>
          <p:nvPr/>
        </p:nvGrpSpPr>
        <p:grpSpPr bwMode="auto">
          <a:xfrm>
            <a:off x="1925639" y="2493964"/>
            <a:ext cx="8302625" cy="2160587"/>
            <a:chOff x="415635" y="2398807"/>
            <a:chExt cx="7920000" cy="2160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592F32A-83FA-4EC1-A621-E552D7393246}"/>
                </a:ext>
              </a:extLst>
            </p:cNvPr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66C855C-6DC4-4E91-8F51-FD96B2392BEB}"/>
                </a:ext>
              </a:extLst>
            </p:cNvPr>
            <p:cNvSpPr/>
            <p:nvPr/>
          </p:nvSpPr>
          <p:spPr>
            <a:xfrm>
              <a:off x="467123" y="2460702"/>
              <a:ext cx="7812481" cy="203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1509" name="组合 15">
            <a:extLst>
              <a:ext uri="{FF2B5EF4-FFF2-40B4-BE49-F238E27FC236}">
                <a16:creationId xmlns:a16="http://schemas.microsoft.com/office/drawing/2014/main" id="{5270C082-77E2-41B0-B459-DF861CD0FBAE}"/>
              </a:ext>
            </a:extLst>
          </p:cNvPr>
          <p:cNvGrpSpPr>
            <a:grpSpLocks/>
          </p:cNvGrpSpPr>
          <p:nvPr/>
        </p:nvGrpSpPr>
        <p:grpSpPr bwMode="auto">
          <a:xfrm>
            <a:off x="9105901" y="2114551"/>
            <a:ext cx="1235075" cy="866775"/>
            <a:chOff x="7623958" y="2018805"/>
            <a:chExt cx="1235034" cy="866899"/>
          </a:xfrm>
        </p:grpSpPr>
        <p:sp>
          <p:nvSpPr>
            <p:cNvPr id="17" name="泪滴形 16">
              <a:extLst>
                <a:ext uri="{FF2B5EF4-FFF2-40B4-BE49-F238E27FC236}">
                  <a16:creationId xmlns:a16="http://schemas.microsoft.com/office/drawing/2014/main" id="{4DC41F89-8F64-4E07-9CB7-CA66BBA27DD2}"/>
                </a:ext>
              </a:extLst>
            </p:cNvPr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512" name="矩形 17">
              <a:extLst>
                <a:ext uri="{FF2B5EF4-FFF2-40B4-BE49-F238E27FC236}">
                  <a16:creationId xmlns:a16="http://schemas.microsoft.com/office/drawing/2014/main" id="{6CD56A9F-88BC-4B2B-90EE-6B4F76DE7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</a:p>
          </p:txBody>
        </p:sp>
      </p:grpSp>
      <p:sp>
        <p:nvSpPr>
          <p:cNvPr id="21510" name="矩形 18">
            <a:extLst>
              <a:ext uri="{FF2B5EF4-FFF2-40B4-BE49-F238E27FC236}">
                <a16:creationId xmlns:a16="http://schemas.microsoft.com/office/drawing/2014/main" id="{AB7E2245-0141-433B-B0BF-51814C794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6" y="2876550"/>
            <a:ext cx="8234363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/>
              <a:t>JavaScript</a:t>
            </a:r>
            <a:r>
              <a:rPr lang="zh-CN" altLang="en-US"/>
              <a:t>的用途已经不仅局限于浏览器了，</a:t>
            </a:r>
            <a:r>
              <a:rPr lang="en-US" altLang="zh-CN"/>
              <a:t>Node.js</a:t>
            </a:r>
            <a:r>
              <a:rPr lang="zh-CN" altLang="en-US"/>
              <a:t>的出现使得开发人员能够在服务器端编写</a:t>
            </a:r>
            <a:r>
              <a:rPr lang="en-US" altLang="zh-CN"/>
              <a:t>JavaScript</a:t>
            </a:r>
            <a:r>
              <a:rPr lang="zh-CN" altLang="en-US"/>
              <a:t>代码，使得</a:t>
            </a:r>
            <a:r>
              <a:rPr lang="en-US" altLang="zh-CN"/>
              <a:t>JavaScript</a:t>
            </a:r>
            <a:r>
              <a:rPr lang="zh-CN" altLang="en-US"/>
              <a:t>的应用更加广泛。</a:t>
            </a:r>
          </a:p>
        </p:txBody>
      </p:sp>
    </p:spTree>
  </p:cSld>
  <p:clrMapOvr>
    <a:masterClrMapping/>
  </p:clrMapOvr>
  <p:transition spd="slow"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85A0A135-F851-484C-A865-3C5B75A6B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初识</a:t>
            </a:r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4099" name="文本占位符 3">
            <a:extLst>
              <a:ext uri="{FF2B5EF4-FFF2-40B4-BE49-F238E27FC236}">
                <a16:creationId xmlns:a16="http://schemas.microsoft.com/office/drawing/2014/main" id="{43A6CF80-0B3C-4A19-82E9-AD03834EE6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50100" y="4181266"/>
            <a:ext cx="3886773" cy="1222005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概述</a:t>
            </a:r>
          </a:p>
          <a:p>
            <a:r>
              <a:rPr lang="en-US" altLang="zh-CN" dirty="0"/>
              <a:t>Web</a:t>
            </a:r>
            <a:r>
              <a:rPr lang="zh-CN" altLang="en-US" dirty="0"/>
              <a:t>开发工具</a:t>
            </a:r>
          </a:p>
          <a:p>
            <a:r>
              <a:rPr lang="en-US" altLang="zh-CN" dirty="0"/>
              <a:t>JavaScript</a:t>
            </a:r>
            <a:r>
              <a:rPr lang="zh-CN" altLang="en-US" dirty="0"/>
              <a:t>的基本结构与使用</a:t>
            </a:r>
          </a:p>
        </p:txBody>
      </p:sp>
      <p:sp>
        <p:nvSpPr>
          <p:cNvPr id="4100" name="文本占位符 4">
            <a:extLst>
              <a:ext uri="{FF2B5EF4-FFF2-40B4-BE49-F238E27FC236}">
                <a16:creationId xmlns:a16="http://schemas.microsoft.com/office/drawing/2014/main" id="{BD6CD03E-4E56-4CC6-80F1-1CC94375B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72344" y="4181267"/>
            <a:ext cx="3886773" cy="1222006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的语法</a:t>
            </a:r>
          </a:p>
          <a:p>
            <a:r>
              <a:rPr lang="en-US" altLang="zh-CN" dirty="0"/>
              <a:t>JavaScript</a:t>
            </a:r>
            <a:r>
              <a:rPr lang="zh-CN" altLang="en-US" dirty="0"/>
              <a:t>变量</a:t>
            </a:r>
          </a:p>
          <a:p>
            <a:r>
              <a:rPr lang="zh-CN" altLang="en-US" dirty="0"/>
              <a:t>常用的输入／输出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E26242DA-42B7-4C69-8835-ABF74704B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特点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6026DD9-D60A-4B0B-93CB-CCF339698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22533" name="组合 20">
            <a:extLst>
              <a:ext uri="{FF2B5EF4-FFF2-40B4-BE49-F238E27FC236}">
                <a16:creationId xmlns:a16="http://schemas.microsoft.com/office/drawing/2014/main" id="{A67B7A25-2A81-4A38-BACC-19BC36DA6CB3}"/>
              </a:ext>
            </a:extLst>
          </p:cNvPr>
          <p:cNvGrpSpPr>
            <a:grpSpLocks/>
          </p:cNvGrpSpPr>
          <p:nvPr/>
        </p:nvGrpSpPr>
        <p:grpSpPr bwMode="auto">
          <a:xfrm>
            <a:off x="4300538" y="1773239"/>
            <a:ext cx="3414712" cy="3413125"/>
            <a:chOff x="2777134" y="1772919"/>
            <a:chExt cx="3413760" cy="3413760"/>
          </a:xfrm>
        </p:grpSpPr>
        <p:sp>
          <p:nvSpPr>
            <p:cNvPr id="15" name="任意多边形 14">
              <a:extLst>
                <a:ext uri="{FF2B5EF4-FFF2-40B4-BE49-F238E27FC236}">
                  <a16:creationId xmlns:a16="http://schemas.microsoft.com/office/drawing/2014/main" id="{66F36FB8-5F2A-412F-B368-C183CA4001E6}"/>
                </a:ext>
              </a:extLst>
            </p:cNvPr>
            <p:cNvSpPr/>
            <p:nvPr/>
          </p:nvSpPr>
          <p:spPr>
            <a:xfrm>
              <a:off x="2777134" y="1772919"/>
              <a:ext cx="3413760" cy="3413760"/>
            </a:xfrm>
            <a:custGeom>
              <a:avLst/>
              <a:gdLst>
                <a:gd name="connsiteX0" fmla="*/ 228679 w 3413760"/>
                <a:gd name="connsiteY0" fmla="*/ 2560320 h 3413760"/>
                <a:gd name="connsiteX1" fmla="*/ 228679 w 3413760"/>
                <a:gd name="connsiteY1" fmla="*/ 853440 h 3413760"/>
                <a:gd name="connsiteX2" fmla="*/ 1706880 w 3413760"/>
                <a:gd name="connsiteY2" fmla="*/ 0 h 3413760"/>
                <a:gd name="connsiteX3" fmla="*/ 1706880 w 3413760"/>
                <a:gd name="connsiteY3" fmla="*/ 1706880 h 3413760"/>
                <a:gd name="connsiteX4" fmla="*/ 228679 w 3413760"/>
                <a:gd name="connsiteY4" fmla="*/ 2560320 h 341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760" h="3413760">
                  <a:moveTo>
                    <a:pt x="228679" y="2560320"/>
                  </a:moveTo>
                  <a:cubicBezTo>
                    <a:pt x="-76226" y="2032209"/>
                    <a:pt x="-76226" y="1381551"/>
                    <a:pt x="228679" y="853440"/>
                  </a:cubicBezTo>
                  <a:cubicBezTo>
                    <a:pt x="533584" y="325329"/>
                    <a:pt x="1097071" y="0"/>
                    <a:pt x="1706880" y="0"/>
                  </a:cubicBezTo>
                  <a:lnTo>
                    <a:pt x="1706880" y="1706880"/>
                  </a:lnTo>
                  <a:lnTo>
                    <a:pt x="228679" y="2560320"/>
                  </a:lnTo>
                  <a:close/>
                </a:path>
              </a:pathLst>
            </a:custGeom>
            <a:solidFill>
              <a:srgbClr val="3BCCF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411480" tIns="716281" rIns="1935480" bIns="1650999" spcCol="1270" anchor="ctr"/>
            <a:lstStyle/>
            <a:p>
              <a:pPr algn="ctr" defTabSz="1600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600"/>
            </a:p>
          </p:txBody>
        </p:sp>
        <p:sp>
          <p:nvSpPr>
            <p:cNvPr id="22540" name="矩形 16">
              <a:extLst>
                <a:ext uri="{FF2B5EF4-FFF2-40B4-BE49-F238E27FC236}">
                  <a16:creationId xmlns:a16="http://schemas.microsoft.com/office/drawing/2014/main" id="{0EDA0B4D-14BA-4A11-B0C1-8299FE3CC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479" y="2863127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b="1" dirty="0">
                  <a:solidFill>
                    <a:schemeClr val="bg1"/>
                  </a:solidFill>
                </a:rPr>
                <a:t>脚本语言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534" name="组合 17">
            <a:extLst>
              <a:ext uri="{FF2B5EF4-FFF2-40B4-BE49-F238E27FC236}">
                <a16:creationId xmlns:a16="http://schemas.microsoft.com/office/drawing/2014/main" id="{C0A1C5E8-195D-4EF4-8E9B-B928BEE86A88}"/>
              </a:ext>
            </a:extLst>
          </p:cNvPr>
          <p:cNvGrpSpPr>
            <a:grpSpLocks/>
          </p:cNvGrpSpPr>
          <p:nvPr/>
        </p:nvGrpSpPr>
        <p:grpSpPr bwMode="auto">
          <a:xfrm>
            <a:off x="4441826" y="1790701"/>
            <a:ext cx="3413125" cy="3413125"/>
            <a:chOff x="2917480" y="1790069"/>
            <a:chExt cx="3413760" cy="3413760"/>
          </a:xfrm>
        </p:grpSpPr>
        <p:sp>
          <p:nvSpPr>
            <p:cNvPr id="6" name="任意多边形 5">
              <a:extLst>
                <a:ext uri="{FF2B5EF4-FFF2-40B4-BE49-F238E27FC236}">
                  <a16:creationId xmlns:a16="http://schemas.microsoft.com/office/drawing/2014/main" id="{F27B4A7C-AF5C-4D02-B3B1-F29CA50412EB}"/>
                </a:ext>
              </a:extLst>
            </p:cNvPr>
            <p:cNvSpPr/>
            <p:nvPr/>
          </p:nvSpPr>
          <p:spPr>
            <a:xfrm>
              <a:off x="2917480" y="1790069"/>
              <a:ext cx="3413760" cy="3413760"/>
            </a:xfrm>
            <a:custGeom>
              <a:avLst/>
              <a:gdLst>
                <a:gd name="connsiteX0" fmla="*/ 1706880 w 3413760"/>
                <a:gd name="connsiteY0" fmla="*/ 0 h 3413760"/>
                <a:gd name="connsiteX1" fmla="*/ 3185081 w 3413760"/>
                <a:gd name="connsiteY1" fmla="*/ 853440 h 3413760"/>
                <a:gd name="connsiteX2" fmla="*/ 3185081 w 3413760"/>
                <a:gd name="connsiteY2" fmla="*/ 2560320 h 3413760"/>
                <a:gd name="connsiteX3" fmla="*/ 1706880 w 3413760"/>
                <a:gd name="connsiteY3" fmla="*/ 1706880 h 3413760"/>
                <a:gd name="connsiteX4" fmla="*/ 1706880 w 3413760"/>
                <a:gd name="connsiteY4" fmla="*/ 0 h 341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760" h="3413760">
                  <a:moveTo>
                    <a:pt x="1706880" y="0"/>
                  </a:moveTo>
                  <a:cubicBezTo>
                    <a:pt x="2316689" y="0"/>
                    <a:pt x="2880177" y="325329"/>
                    <a:pt x="3185081" y="853440"/>
                  </a:cubicBezTo>
                  <a:cubicBezTo>
                    <a:pt x="3489986" y="1381551"/>
                    <a:pt x="3489986" y="2032209"/>
                    <a:pt x="3185081" y="2560320"/>
                  </a:cubicBezTo>
                  <a:lnTo>
                    <a:pt x="1706880" y="1706880"/>
                  </a:lnTo>
                  <a:lnTo>
                    <a:pt x="1706880" y="0"/>
                  </a:lnTo>
                  <a:close/>
                </a:path>
              </a:pathLst>
            </a:custGeom>
            <a:solidFill>
              <a:srgbClr val="FA4C7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901749" tIns="675640" rIns="445211" bIns="1691640" spcCol="1270" anchor="ctr"/>
            <a:lstStyle/>
            <a:p>
              <a:pPr algn="ctr" defTabSz="1600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600"/>
            </a:p>
          </p:txBody>
        </p:sp>
        <p:sp>
          <p:nvSpPr>
            <p:cNvPr id="22538" name="矩形 18">
              <a:extLst>
                <a:ext uri="{FF2B5EF4-FFF2-40B4-BE49-F238E27FC236}">
                  <a16:creationId xmlns:a16="http://schemas.microsoft.com/office/drawing/2014/main" id="{042D1914-31D6-4CF3-B667-BE4640A09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095" y="2861152"/>
              <a:ext cx="111440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chemeClr val="bg1"/>
                  </a:solidFill>
                </a:rPr>
                <a:t>可跨平台</a:t>
              </a:r>
            </a:p>
          </p:txBody>
        </p:sp>
      </p:grpSp>
      <p:grpSp>
        <p:nvGrpSpPr>
          <p:cNvPr id="22535" name="组合 21">
            <a:extLst>
              <a:ext uri="{FF2B5EF4-FFF2-40B4-BE49-F238E27FC236}">
                <a16:creationId xmlns:a16="http://schemas.microsoft.com/office/drawing/2014/main" id="{EC1EA593-99F8-43A3-96D1-1686D2DFD1E9}"/>
              </a:ext>
            </a:extLst>
          </p:cNvPr>
          <p:cNvGrpSpPr>
            <a:grpSpLocks/>
          </p:cNvGrpSpPr>
          <p:nvPr/>
        </p:nvGrpSpPr>
        <p:grpSpPr bwMode="auto">
          <a:xfrm>
            <a:off x="4360864" y="1892301"/>
            <a:ext cx="3413125" cy="3413125"/>
            <a:chOff x="2836509" y="1891669"/>
            <a:chExt cx="3413760" cy="3413760"/>
          </a:xfrm>
        </p:grpSpPr>
        <p:sp>
          <p:nvSpPr>
            <p:cNvPr id="14" name="任意多边形 13">
              <a:extLst>
                <a:ext uri="{FF2B5EF4-FFF2-40B4-BE49-F238E27FC236}">
                  <a16:creationId xmlns:a16="http://schemas.microsoft.com/office/drawing/2014/main" id="{A54A7D74-1CCC-45C5-8DD2-17AD0CE012B5}"/>
                </a:ext>
              </a:extLst>
            </p:cNvPr>
            <p:cNvSpPr/>
            <p:nvPr/>
          </p:nvSpPr>
          <p:spPr>
            <a:xfrm>
              <a:off x="2836509" y="1891669"/>
              <a:ext cx="3413760" cy="3413760"/>
            </a:xfrm>
            <a:custGeom>
              <a:avLst/>
              <a:gdLst>
                <a:gd name="connsiteX0" fmla="*/ 3185081 w 3413760"/>
                <a:gd name="connsiteY0" fmla="*/ 2560320 h 3413760"/>
                <a:gd name="connsiteX1" fmla="*/ 1706880 w 3413760"/>
                <a:gd name="connsiteY1" fmla="*/ 3413760 h 3413760"/>
                <a:gd name="connsiteX2" fmla="*/ 228679 w 3413760"/>
                <a:gd name="connsiteY2" fmla="*/ 2560320 h 3413760"/>
                <a:gd name="connsiteX3" fmla="*/ 1706880 w 3413760"/>
                <a:gd name="connsiteY3" fmla="*/ 1706880 h 3413760"/>
                <a:gd name="connsiteX4" fmla="*/ 3185081 w 3413760"/>
                <a:gd name="connsiteY4" fmla="*/ 2560320 h 341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760" h="3413760">
                  <a:moveTo>
                    <a:pt x="3185081" y="2560320"/>
                  </a:moveTo>
                  <a:cubicBezTo>
                    <a:pt x="2880176" y="3088431"/>
                    <a:pt x="2316689" y="3413760"/>
                    <a:pt x="1706880" y="3413760"/>
                  </a:cubicBezTo>
                  <a:cubicBezTo>
                    <a:pt x="1097071" y="3413760"/>
                    <a:pt x="533583" y="3088431"/>
                    <a:pt x="228679" y="2560320"/>
                  </a:cubicBezTo>
                  <a:lnTo>
                    <a:pt x="1706880" y="1706880"/>
                  </a:lnTo>
                  <a:lnTo>
                    <a:pt x="3185081" y="2560320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996950" tIns="2216151" rIns="996950" bIns="265429" spcCol="1270" anchor="ctr"/>
            <a:lstStyle/>
            <a:p>
              <a:pPr algn="ctr" defTabSz="21780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4900"/>
            </a:p>
          </p:txBody>
        </p:sp>
        <p:sp>
          <p:nvSpPr>
            <p:cNvPr id="22536" name="矩形 19">
              <a:extLst>
                <a:ext uri="{FF2B5EF4-FFF2-40B4-BE49-F238E27FC236}">
                  <a16:creationId xmlns:a16="http://schemas.microsoft.com/office/drawing/2014/main" id="{03852A41-EFC3-42DB-AE65-4DD8D27C3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1612" y="4141712"/>
              <a:ext cx="15792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chemeClr val="bg1"/>
                  </a:solidFill>
                </a:rPr>
                <a:t>支持面向对象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C83DF1D3-27B2-494D-9FC5-BA2FBA219ACE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JavaScript</a:t>
            </a:r>
            <a:r>
              <a:rPr lang="zh-CN" altLang="en-US" dirty="0"/>
              <a:t>特点</a:t>
            </a:r>
          </a:p>
        </p:txBody>
      </p:sp>
      <p:sp>
        <p:nvSpPr>
          <p:cNvPr id="13" name="矩形 38">
            <a:extLst>
              <a:ext uri="{FF2B5EF4-FFF2-40B4-BE49-F238E27FC236}">
                <a16:creationId xmlns:a16="http://schemas.microsoft.com/office/drawing/2014/main" id="{524E7E84-A99E-48FC-BC1D-9D5FBD766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的特点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脚本语言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5875744-1A4D-4484-A105-CE8BE6AF4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7400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b="1" u="sng">
                <a:solidFill>
                  <a:srgbClr val="0070C0"/>
                </a:solidFill>
              </a:rPr>
              <a:t>脚本</a:t>
            </a:r>
            <a:r>
              <a:rPr lang="zh-CN" altLang="en-US"/>
              <a:t>（</a:t>
            </a:r>
            <a:r>
              <a:rPr lang="en-US" altLang="zh-CN"/>
              <a:t>Script</a:t>
            </a:r>
            <a:r>
              <a:rPr lang="zh-CN" altLang="en-US"/>
              <a:t>）简单地说就是一条条的文本命令，按照程序流程执行。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b="1" u="sng">
                <a:solidFill>
                  <a:srgbClr val="0070C0"/>
                </a:solidFill>
              </a:rPr>
              <a:t>常见的脚本语言</a:t>
            </a:r>
            <a:r>
              <a:rPr lang="zh-CN" altLang="en-US"/>
              <a:t>：</a:t>
            </a:r>
            <a:r>
              <a:rPr lang="en-US" altLang="zh-CN"/>
              <a:t>JavaScript</a:t>
            </a:r>
            <a:r>
              <a:rPr lang="zh-CN" altLang="en-US"/>
              <a:t>、</a:t>
            </a:r>
            <a:r>
              <a:rPr lang="en-US" altLang="zh-CN"/>
              <a:t>VBScript</a:t>
            </a:r>
            <a:r>
              <a:rPr lang="zh-CN" altLang="en-US"/>
              <a:t>、</a:t>
            </a:r>
            <a:r>
              <a:rPr lang="en-US" altLang="zh-CN"/>
              <a:t>Perl</a:t>
            </a:r>
            <a:r>
              <a:rPr lang="zh-CN" altLang="en-US"/>
              <a:t>、</a:t>
            </a:r>
            <a:r>
              <a:rPr lang="en-US" altLang="zh-CN"/>
              <a:t>PHP</a:t>
            </a:r>
            <a:r>
              <a:rPr lang="zh-CN" altLang="en-US"/>
              <a:t>、</a:t>
            </a:r>
            <a:r>
              <a:rPr lang="en-US" altLang="zh-CN"/>
              <a:t>Python</a:t>
            </a:r>
            <a:r>
              <a:rPr lang="zh-CN" altLang="en-US"/>
              <a:t>等。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b="1" u="sng">
                <a:solidFill>
                  <a:srgbClr val="0070C0"/>
                </a:solidFill>
              </a:rPr>
              <a:t>非脚本语言</a:t>
            </a:r>
            <a:r>
              <a:rPr lang="zh-CN" altLang="en-US"/>
              <a:t>：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C++</a:t>
            </a:r>
            <a:r>
              <a:rPr lang="zh-CN" altLang="en-US"/>
              <a:t>、</a:t>
            </a:r>
            <a:r>
              <a:rPr lang="en-US" altLang="zh-CN"/>
              <a:t>Java</a:t>
            </a:r>
            <a:r>
              <a:rPr lang="zh-CN" altLang="en-US"/>
              <a:t>、</a:t>
            </a:r>
            <a:r>
              <a:rPr lang="en-US" altLang="zh-CN"/>
              <a:t>C#</a:t>
            </a:r>
            <a:r>
              <a:rPr lang="zh-CN" altLang="en-US"/>
              <a:t>等。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BB4D80E-57CC-4CBD-8AE7-96E524567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9DAB89-9A39-4E33-9D15-BE5F4F04D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3735101"/>
            <a:ext cx="8407400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rgbClr val="0070C0"/>
                </a:solidFill>
              </a:rPr>
              <a:t>脚本语言与非脚本语言的区别：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/>
              <a:t>非脚本语言一般需要编译、链接，生成独立的可执行文件后才能运行。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/>
              <a:t>脚本语言依赖于解释器，只在被调用时自动进行解释或编译。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FC8AF43A-FF16-42F2-91F0-C8698EF05317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JavaScript</a:t>
            </a:r>
            <a:r>
              <a:rPr lang="zh-CN" altLang="en-US" dirty="0"/>
              <a:t>特点</a:t>
            </a:r>
          </a:p>
        </p:txBody>
      </p:sp>
      <p:sp>
        <p:nvSpPr>
          <p:cNvPr id="13" name="矩形 38">
            <a:extLst>
              <a:ext uri="{FF2B5EF4-FFF2-40B4-BE49-F238E27FC236}">
                <a16:creationId xmlns:a16="http://schemas.microsoft.com/office/drawing/2014/main" id="{A86CE414-AC5A-4C79-8795-868F31BDE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的特点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脚本语言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CA58F2F-D79C-4560-B933-C02473547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74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rgbClr val="0070C0"/>
                </a:solidFill>
              </a:rPr>
              <a:t>脚本语言的优点：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/>
              <a:t>缩短了传统语言“编写 → 编译 → 链接 → 运行”的过程。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/>
              <a:t>简单、易学、易用，语法规则较松散，方便编程。</a:t>
            </a:r>
            <a:endParaRPr lang="en-US" altLang="zh-CN" dirty="0"/>
          </a:p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rgbClr val="0070C0"/>
                </a:solidFill>
              </a:rPr>
              <a:t>脚本语言的缺点：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/>
              <a:t>执行效率不如编译型的语言快。</a:t>
            </a:r>
            <a:endParaRPr lang="en-US" altLang="zh-CN" dirty="0"/>
          </a:p>
          <a:p>
            <a:pPr>
              <a:lnSpc>
                <a:spcPct val="200000"/>
              </a:lnSpc>
              <a:defRPr/>
            </a:pPr>
            <a:r>
              <a:rPr lang="zh-CN" altLang="en-US" dirty="0"/>
              <a:t>不过，由于计算机的运行速度越来越快，</a:t>
            </a:r>
            <a:r>
              <a:rPr lang="en-US" altLang="zh-CN" dirty="0"/>
              <a:t>Web</a:t>
            </a:r>
            <a:r>
              <a:rPr lang="zh-CN" altLang="en-US" dirty="0"/>
              <a:t>应用的需求变化也越来越快，人们更加重视软件的开发速度，脚本语言带来的执行效率下降已经可以忽视了。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6CDDBF-8E5C-49BB-A2FC-2109A63D3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3F29DF3B-9FCE-4E2F-B325-6E7AC6F4B8DB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JavaScript</a:t>
            </a:r>
            <a:r>
              <a:rPr lang="zh-CN" altLang="en-US" dirty="0"/>
              <a:t>特点</a:t>
            </a:r>
          </a:p>
        </p:txBody>
      </p:sp>
      <p:sp>
        <p:nvSpPr>
          <p:cNvPr id="13" name="矩形 38">
            <a:extLst>
              <a:ext uri="{FF2B5EF4-FFF2-40B4-BE49-F238E27FC236}">
                <a16:creationId xmlns:a16="http://schemas.microsoft.com/office/drawing/2014/main" id="{E17751EC-D3D3-4EB8-B13D-D91663D17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的特点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可跨平台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5D0E71-2BBB-4FC7-8F08-D284A87E2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7400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几乎所有的浏览器，包括手机等各类移动设备。</a:t>
            </a:r>
            <a:endParaRPr lang="en-US" altLang="zh-CN" b="1" u="sng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特点</a:t>
            </a:r>
            <a:r>
              <a:rPr lang="zh-CN" altLang="en-US"/>
              <a:t>：</a:t>
            </a:r>
            <a:r>
              <a:rPr lang="en-US" altLang="zh-CN"/>
              <a:t>JavaScript</a:t>
            </a:r>
            <a:r>
              <a:rPr lang="zh-CN" altLang="en-US"/>
              <a:t>语言不依赖操作系统，仅需要浏览器的支持。</a:t>
            </a:r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3D7C2EB-5CF4-40E9-BEE3-49C7F446A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64F76EFA-A8A8-4B16-ABAB-767EC4D41618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JavaScript</a:t>
            </a:r>
            <a:r>
              <a:rPr lang="zh-CN" altLang="en-US" dirty="0"/>
              <a:t>特点</a:t>
            </a:r>
          </a:p>
        </p:txBody>
      </p:sp>
      <p:sp>
        <p:nvSpPr>
          <p:cNvPr id="13" name="矩形 38">
            <a:extLst>
              <a:ext uri="{FF2B5EF4-FFF2-40B4-BE49-F238E27FC236}">
                <a16:creationId xmlns:a16="http://schemas.microsoft.com/office/drawing/2014/main" id="{59614A01-A6C0-40FB-BC7D-D1D9CB0B3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的特点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支持面向对象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879385E-62B7-4E2F-8B2D-D2BEB8AA2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74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b="1" u="sng">
                <a:solidFill>
                  <a:srgbClr val="0070C0"/>
                </a:solidFill>
              </a:rPr>
              <a:t>面向对象</a:t>
            </a:r>
            <a:r>
              <a:rPr lang="zh-CN" altLang="zh-CN"/>
              <a:t>是软件开发中的一种重要的编程思想，其优点非常多。</a:t>
            </a:r>
            <a:endParaRPr lang="en-US" altLang="zh-CN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/>
              <a:t>基于面向对象思想诞生了许多优秀的库和框架，可以使</a:t>
            </a:r>
            <a:r>
              <a:rPr lang="en-US" altLang="zh-CN"/>
              <a:t>JavaScript</a:t>
            </a:r>
            <a:r>
              <a:rPr lang="zh-CN" altLang="en-US"/>
              <a:t>开发变得</a:t>
            </a:r>
            <a:r>
              <a:rPr lang="zh-CN" altLang="en-US" b="1" u="sng">
                <a:solidFill>
                  <a:srgbClr val="0070C0"/>
                </a:solidFill>
              </a:rPr>
              <a:t>快捷</a:t>
            </a:r>
            <a:r>
              <a:rPr lang="zh-CN" altLang="en-US"/>
              <a:t>和</a:t>
            </a:r>
            <a:r>
              <a:rPr lang="zh-CN" altLang="en-US" b="1" u="sng">
                <a:solidFill>
                  <a:srgbClr val="0070C0"/>
                </a:solidFill>
              </a:rPr>
              <a:t>高效</a:t>
            </a:r>
            <a:r>
              <a:rPr lang="zh-CN" altLang="en-US"/>
              <a:t>，</a:t>
            </a:r>
            <a:r>
              <a:rPr lang="zh-CN" altLang="en-US" b="1" u="sng">
                <a:solidFill>
                  <a:srgbClr val="0070C0"/>
                </a:solidFill>
              </a:rPr>
              <a:t>降低</a:t>
            </a:r>
            <a:r>
              <a:rPr lang="zh-CN" altLang="en-US"/>
              <a:t>了开发成本。</a:t>
            </a:r>
            <a:endParaRPr lang="en-US" altLang="zh-CN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/>
              <a:t>举例：</a:t>
            </a:r>
            <a:r>
              <a:rPr lang="zh-CN" altLang="zh-CN"/>
              <a:t>除了经典的</a:t>
            </a:r>
            <a:r>
              <a:rPr lang="en-US" altLang="zh-CN"/>
              <a:t>JavaScript</a:t>
            </a:r>
            <a:r>
              <a:rPr lang="zh-CN" altLang="zh-CN"/>
              <a:t>库</a:t>
            </a:r>
            <a:r>
              <a:rPr lang="zh-CN" altLang="en-US"/>
              <a:t>，又诞生了</a:t>
            </a:r>
            <a:r>
              <a:rPr lang="en-US" altLang="zh-CN"/>
              <a:t>Bootstrap</a:t>
            </a:r>
            <a:r>
              <a:rPr lang="zh-CN" altLang="en-US"/>
              <a:t>、</a:t>
            </a:r>
            <a:r>
              <a:rPr lang="en-US" altLang="zh-CN"/>
              <a:t>AngularJS</a:t>
            </a:r>
            <a:r>
              <a:rPr lang="zh-CN" altLang="en-US"/>
              <a:t>、</a:t>
            </a:r>
            <a:r>
              <a:rPr lang="en-US" altLang="zh-CN"/>
              <a:t>Vue.js</a:t>
            </a:r>
            <a:r>
              <a:rPr lang="zh-CN" altLang="en-US"/>
              <a:t>、</a:t>
            </a:r>
            <a:r>
              <a:rPr lang="en-US" altLang="zh-CN"/>
              <a:t>Backbone.js</a:t>
            </a:r>
            <a:r>
              <a:rPr lang="zh-CN" altLang="en-US"/>
              <a:t>、</a:t>
            </a:r>
            <a:r>
              <a:rPr lang="en-US" altLang="zh-CN"/>
              <a:t>React</a:t>
            </a:r>
            <a:r>
              <a:rPr lang="zh-CN" altLang="en-US"/>
              <a:t>、</a:t>
            </a:r>
            <a:r>
              <a:rPr lang="en-US" altLang="zh-CN"/>
              <a:t>Wwebpack</a:t>
            </a:r>
            <a:r>
              <a:rPr lang="zh-CN" altLang="en-US"/>
              <a:t>等框架和工具。</a:t>
            </a:r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88ED9E-A0A6-47B0-A59C-F9D2878AF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4B261336-F2AD-466B-94DD-A4AF0AA17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与</a:t>
            </a:r>
            <a:r>
              <a:rPr lang="en-US" altLang="zh-CN" dirty="0"/>
              <a:t>ECMAScript</a:t>
            </a:r>
            <a:r>
              <a:rPr lang="zh-CN" altLang="en-US" dirty="0"/>
              <a:t>的关系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B7F876-896D-4A6C-8C88-441B854B0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D00DCA9-7DA0-4855-97EE-721034F0A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1" y="1947864"/>
            <a:ext cx="8628063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>
                <a:solidFill>
                  <a:srgbClr val="0070C0"/>
                </a:solidFill>
              </a:rPr>
              <a:t>ECMAScript</a:t>
            </a:r>
            <a:r>
              <a:rPr lang="zh-CN" altLang="en-US"/>
              <a:t>指的是</a:t>
            </a:r>
            <a:r>
              <a:rPr lang="en-US" altLang="zh-CN"/>
              <a:t>Ecma</a:t>
            </a:r>
            <a:r>
              <a:rPr lang="zh-CN" altLang="en-US"/>
              <a:t>发布的浏览器脚本语言的标准。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en-US" altLang="zh-CN" b="1" u="sng">
                <a:solidFill>
                  <a:srgbClr val="0070C0"/>
                </a:solidFill>
              </a:rPr>
              <a:t>JavaScript</a:t>
            </a:r>
            <a:r>
              <a:rPr lang="zh-CN" altLang="en-US"/>
              <a:t>是网景公司在</a:t>
            </a:r>
            <a:r>
              <a:rPr lang="en-US" altLang="zh-CN"/>
              <a:t>Navigator 2.0</a:t>
            </a:r>
            <a:r>
              <a:rPr lang="zh-CN" altLang="en-US"/>
              <a:t>浏览器中内置的脚本语言。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en-US" altLang="zh-CN" b="1" u="sng">
                <a:solidFill>
                  <a:srgbClr val="0070C0"/>
                </a:solidFill>
              </a:rPr>
              <a:t>Jscript</a:t>
            </a:r>
            <a:r>
              <a:rPr lang="zh-CN" altLang="en-US"/>
              <a:t>是微软公司在</a:t>
            </a:r>
            <a:r>
              <a:rPr lang="en-US" altLang="zh-CN"/>
              <a:t>Internet Explorer 3.0</a:t>
            </a:r>
            <a:r>
              <a:rPr lang="zh-CN" altLang="en-US"/>
              <a:t>浏览器中内置与</a:t>
            </a:r>
            <a:r>
              <a:rPr lang="en-US" altLang="zh-CN"/>
              <a:t>JavaScript</a:t>
            </a:r>
            <a:r>
              <a:rPr lang="zh-CN" altLang="en-US"/>
              <a:t>相近的语言。</a:t>
            </a:r>
            <a:endParaRPr lang="en-US" altLang="zh-CN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98B207-D2C5-4727-AF54-06993569F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764" y="3785900"/>
            <a:ext cx="86042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070C0"/>
                </a:solidFill>
              </a:rPr>
              <a:t>ES6</a:t>
            </a:r>
            <a:r>
              <a:rPr lang="en-US" altLang="zh-CN" dirty="0"/>
              <a:t> </a:t>
            </a:r>
            <a:r>
              <a:rPr lang="zh-CN" altLang="en-US" dirty="0"/>
              <a:t>：指的是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 err="1"/>
              <a:t>Ecma</a:t>
            </a:r>
            <a:r>
              <a:rPr lang="zh-CN" altLang="en-US" dirty="0"/>
              <a:t>国际发布了新版本</a:t>
            </a:r>
            <a:r>
              <a:rPr lang="en-US" altLang="zh-CN" dirty="0"/>
              <a:t>ECMAScript 2015</a:t>
            </a:r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特点</a:t>
            </a:r>
            <a:r>
              <a:rPr lang="zh-CN" altLang="en-US" dirty="0"/>
              <a:t>：相比前一个版本做出了大量的改进。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建议</a:t>
            </a:r>
            <a:r>
              <a:rPr lang="zh-CN" altLang="en-US" dirty="0"/>
              <a:t>：考虑到仍然有很多用户还在使用旧版本的浏览器，为了保证网页的兼容性，不建议开发人员使用这些新特性。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Web开发工具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626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F81B750D-AFC8-4C4D-82C8-41931DBCD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浏览器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EFA39BF-E69D-4273-A2B8-DF96DD7FF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6055934-C622-4AD2-88ED-C45866472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241" y="1115217"/>
            <a:ext cx="860425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浏览器</a:t>
            </a:r>
            <a:r>
              <a:rPr lang="en-US" altLang="zh-CN" dirty="0"/>
              <a:t> </a:t>
            </a:r>
            <a:r>
              <a:rPr lang="zh-CN" altLang="en-US" dirty="0"/>
              <a:t>：是访问互联网中各种网站所必备的工具。</a:t>
            </a:r>
            <a:endParaRPr lang="en-US" altLang="zh-CN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9F545C41-9C9F-47E4-91FA-7E93D0319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140926"/>
              </p:ext>
            </p:extLst>
          </p:nvPr>
        </p:nvGraphicFramePr>
        <p:xfrm>
          <a:off x="1007435" y="1952990"/>
          <a:ext cx="10491839" cy="3182429"/>
        </p:xfrm>
        <a:graphic>
          <a:graphicData uri="http://schemas.openxmlformats.org/drawingml/2006/table">
            <a:tbl>
              <a:tblPr firstRow="1" bandRow="1"/>
              <a:tblGrid>
                <a:gridCol w="1518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5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66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bg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开发商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4" marR="685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浏览器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特点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326">
                <a:tc rowSpan="2"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Microsoft</a:t>
                      </a:r>
                      <a:endParaRPr lang="zh-CN" sz="16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7" marR="6857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Internet Explorer</a:t>
                      </a:r>
                      <a:endParaRPr lang="zh-CN" sz="16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Windows</a:t>
                      </a:r>
                      <a:r>
                        <a:rPr lang="zh-CN" sz="16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操作系统的内置浏览器，用户数量较多</a:t>
                      </a:r>
                    </a:p>
                  </a:txBody>
                  <a:tcPr marL="68577" marR="6857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326">
                <a:tc vMerge="1"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endParaRPr lang="zh-CN" sz="14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Microsoft Edge</a:t>
                      </a:r>
                      <a:endParaRPr lang="zh-CN" sz="16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Windows 10</a:t>
                      </a:r>
                      <a:r>
                        <a:rPr lang="zh-CN" sz="16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操作系统提供的浏览器，速度更快、功能更多</a:t>
                      </a:r>
                    </a:p>
                  </a:txBody>
                  <a:tcPr marL="68577" marR="6857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326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Google</a:t>
                      </a:r>
                      <a:endParaRPr lang="zh-CN" sz="16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7" marR="6857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Google Chrome</a:t>
                      </a:r>
                      <a:endParaRPr lang="zh-CN" sz="16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目前市场占有率较高的浏览器，具有简洁、快速的特点</a:t>
                      </a:r>
                    </a:p>
                  </a:txBody>
                  <a:tcPr marL="68577" marR="6857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326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Mozilla</a:t>
                      </a:r>
                      <a:endParaRPr lang="zh-CN" sz="16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7" marR="6857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Mozilla Firefox</a:t>
                      </a:r>
                      <a:endParaRPr lang="zh-CN" sz="16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一款优秀的浏览器，但市场占有率低于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Google Chrome</a:t>
                      </a:r>
                      <a:endParaRPr lang="zh-CN" sz="16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445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Apple</a:t>
                      </a:r>
                      <a:endParaRPr lang="zh-CN" sz="16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7" marR="6857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Safari</a:t>
                      </a:r>
                      <a:endParaRPr lang="zh-CN" sz="16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主要应用在苹果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iOS</a:t>
                      </a:r>
                      <a:r>
                        <a:rPr lang="zh-CN" sz="16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600" kern="1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macOS</a:t>
                      </a:r>
                      <a:r>
                        <a:rPr lang="zh-CN" sz="16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操作系统中的浏览器</a:t>
                      </a:r>
                    </a:p>
                  </a:txBody>
                  <a:tcPr marL="68577" marR="6857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86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4E5A681B-356F-4866-BE5A-DCF9F1B0C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浏览器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0F3C4A-D1F6-4F98-8DCD-98E63B35E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CB7375-DF08-4C3E-BA44-0CD06CF0C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604250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面对市面上众多的浏览器，开发人员如何掌控程序的兼容性呢？</a:t>
            </a:r>
            <a:endParaRPr lang="en-US" altLang="zh-CN" b="1" u="sng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答案</a:t>
            </a:r>
            <a:r>
              <a:rPr lang="zh-CN" altLang="en-US"/>
              <a:t>：许多浏览器都用相同的内核，了解其内核就能对浏览器有一个清晰的归类。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>
            <a:extLst>
              <a:ext uri="{FF2B5EF4-FFF2-40B4-BE49-F238E27FC236}">
                <a16:creationId xmlns:a16="http://schemas.microsoft.com/office/drawing/2014/main" id="{6E4C9677-B5BB-48D0-BCCA-D836B7809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1" y="1876426"/>
            <a:ext cx="1541463" cy="40608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E7F1F9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2771" name="标题 1">
            <a:extLst>
              <a:ext uri="{FF2B5EF4-FFF2-40B4-BE49-F238E27FC236}">
                <a16:creationId xmlns:a16="http://schemas.microsoft.com/office/drawing/2014/main" id="{E03DC734-05C7-4A98-B187-CC3C04A7C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浏览器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E75C28F-5A4C-494D-BA91-214EC062F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4E2134-A990-4B41-990D-0213223F6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338" y="2787650"/>
            <a:ext cx="5619750" cy="86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889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2889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2889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2889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2889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2889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2889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2889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2889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Aft>
                <a:spcPct val="35000"/>
              </a:spcAft>
            </a:pPr>
            <a:r>
              <a:rPr lang="en-US" altLang="zh-CN"/>
              <a:t>——</a:t>
            </a:r>
            <a:r>
              <a:rPr lang="zh-CN" altLang="en-US"/>
              <a:t>负责将取得的网页内容（如</a:t>
            </a:r>
            <a:r>
              <a:rPr lang="en-US" altLang="zh-CN"/>
              <a:t>HTML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等）进行解析和处理，然后显示到屏幕中。</a:t>
            </a:r>
            <a:endParaRPr lang="en-US" altLang="zh-CN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D038BD0-5937-46EB-93F6-A313FA2FD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038" y="4125913"/>
            <a:ext cx="56181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889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2889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2889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2889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2889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2889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2889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2889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2889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Aft>
                <a:spcPct val="35000"/>
              </a:spcAft>
            </a:pPr>
            <a:r>
              <a:rPr lang="en-US" altLang="zh-CN"/>
              <a:t>——</a:t>
            </a:r>
            <a:r>
              <a:rPr lang="zh-CN" altLang="en-US"/>
              <a:t>用于解析</a:t>
            </a:r>
            <a:r>
              <a:rPr lang="en-US" altLang="zh-CN"/>
              <a:t>JavaScript</a:t>
            </a:r>
            <a:r>
              <a:rPr lang="zh-CN" altLang="en-US"/>
              <a:t>语言，通过执行代码来实现网页的交互效果。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D10A81B-3992-495D-AC26-045A57632B13}"/>
              </a:ext>
            </a:extLst>
          </p:cNvPr>
          <p:cNvGrpSpPr>
            <a:grpSpLocks/>
          </p:cNvGrpSpPr>
          <p:nvPr/>
        </p:nvGrpSpPr>
        <p:grpSpPr bwMode="auto">
          <a:xfrm>
            <a:off x="2551113" y="2390775"/>
            <a:ext cx="1408112" cy="1677988"/>
            <a:chOff x="1027091" y="2557445"/>
            <a:chExt cx="1407363" cy="1677904"/>
          </a:xfrm>
        </p:grpSpPr>
        <p:sp>
          <p:nvSpPr>
            <p:cNvPr id="5" name="上箭头 4">
              <a:extLst>
                <a:ext uri="{FF2B5EF4-FFF2-40B4-BE49-F238E27FC236}">
                  <a16:creationId xmlns:a16="http://schemas.microsoft.com/office/drawing/2014/main" id="{E20E52BF-CD80-4451-AFB5-42794DF77C78}"/>
                </a:ext>
              </a:extLst>
            </p:cNvPr>
            <p:cNvSpPr/>
            <p:nvPr/>
          </p:nvSpPr>
          <p:spPr>
            <a:xfrm>
              <a:off x="1027091" y="2557445"/>
              <a:ext cx="1407363" cy="1677904"/>
            </a:xfrm>
            <a:prstGeom prst="upArrow">
              <a:avLst/>
            </a:prstGeom>
            <a:solidFill>
              <a:srgbClr val="D0DE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781" name="矩形 11">
              <a:extLst>
                <a:ext uri="{FF2B5EF4-FFF2-40B4-BE49-F238E27FC236}">
                  <a16:creationId xmlns:a16="http://schemas.microsoft.com/office/drawing/2014/main" id="{7A933F3C-B55D-4B7B-A8D9-A15BCE4EA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843" y="2897847"/>
              <a:ext cx="45084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 u="sng">
                  <a:solidFill>
                    <a:srgbClr val="0070C0"/>
                  </a:solidFill>
                </a:rPr>
                <a:t>排版引擎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9E61E30-FEB3-4E3A-8929-6B193DCCB90D}"/>
              </a:ext>
            </a:extLst>
          </p:cNvPr>
          <p:cNvGrpSpPr>
            <a:grpSpLocks/>
          </p:cNvGrpSpPr>
          <p:nvPr/>
        </p:nvGrpSpPr>
        <p:grpSpPr bwMode="auto">
          <a:xfrm>
            <a:off x="2901950" y="4137025"/>
            <a:ext cx="1606550" cy="1677988"/>
            <a:chOff x="1377532" y="4303925"/>
            <a:chExt cx="1607307" cy="1677904"/>
          </a:xfrm>
        </p:grpSpPr>
        <p:sp>
          <p:nvSpPr>
            <p:cNvPr id="7" name="下箭头 6">
              <a:extLst>
                <a:ext uri="{FF2B5EF4-FFF2-40B4-BE49-F238E27FC236}">
                  <a16:creationId xmlns:a16="http://schemas.microsoft.com/office/drawing/2014/main" id="{7762E6EA-E57C-469D-867B-C324C7246336}"/>
                </a:ext>
              </a:extLst>
            </p:cNvPr>
            <p:cNvSpPr/>
            <p:nvPr/>
          </p:nvSpPr>
          <p:spPr>
            <a:xfrm>
              <a:off x="1377532" y="4303925"/>
              <a:ext cx="1607307" cy="1677904"/>
            </a:xfrm>
            <a:prstGeom prst="downArrow">
              <a:avLst/>
            </a:prstGeom>
            <a:solidFill>
              <a:srgbClr val="D0DE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779" name="矩形 13">
              <a:extLst>
                <a:ext uri="{FF2B5EF4-FFF2-40B4-BE49-F238E27FC236}">
                  <a16:creationId xmlns:a16="http://schemas.microsoft.com/office/drawing/2014/main" id="{443D504C-3E59-4DD0-BC69-A1B0A88C0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013" y="4649407"/>
              <a:ext cx="1421692" cy="861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200" b="1" u="sng">
                  <a:solidFill>
                    <a:srgbClr val="0070C0"/>
                  </a:solidFill>
                </a:rPr>
                <a:t>JavaScript</a:t>
              </a:r>
            </a:p>
            <a:p>
              <a:pPr algn="ctr"/>
              <a:r>
                <a:rPr lang="zh-CN" altLang="en-US" b="1" u="sng">
                  <a:solidFill>
                    <a:srgbClr val="0070C0"/>
                  </a:solidFill>
                </a:rPr>
                <a:t>引</a:t>
              </a:r>
              <a:endParaRPr lang="en-US" altLang="zh-CN" b="1" u="sng">
                <a:solidFill>
                  <a:srgbClr val="0070C0"/>
                </a:solidFill>
              </a:endParaRPr>
            </a:p>
            <a:p>
              <a:pPr algn="ctr"/>
              <a:r>
                <a:rPr lang="zh-CN" altLang="en-US" b="1" u="sng">
                  <a:solidFill>
                    <a:srgbClr val="0070C0"/>
                  </a:solidFill>
                </a:rPr>
                <a:t>擎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5C668725-5962-4E88-B5F0-6D9114AF6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1974850"/>
            <a:ext cx="1341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浏览器</a:t>
            </a:r>
            <a:r>
              <a:rPr lang="zh-CN" altLang="en-US" b="1" u="sng">
                <a:solidFill>
                  <a:srgbClr val="0070C0"/>
                </a:solidFill>
              </a:rPr>
              <a:t>内核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学完本门课程后，你能够</a:t>
            </a:r>
            <a:endParaRPr lang="en-US" altLang="zh-CN" dirty="0"/>
          </a:p>
        </p:txBody>
      </p:sp>
      <p:sp>
        <p:nvSpPr>
          <p:cNvPr id="1024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本课目标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3881438" y="2714625"/>
            <a:ext cx="4572000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Arial"/>
                <a:ea typeface="黑体"/>
              </a:rPr>
              <a:t>制作网页特效</a:t>
            </a:r>
            <a:endParaRPr lang="en-US" altLang="zh-CN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881438" y="3892550"/>
            <a:ext cx="4572000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Arial"/>
                <a:ea typeface="黑体"/>
              </a:rPr>
              <a:t>实现表单验证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B3944-DEB1-42DE-B7B2-B7264F959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EEFA554A-2328-4FDD-8BD0-60EA6C7C084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浏览器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2DD3077-E39B-444E-86AC-27A62816AD1F}"/>
              </a:ext>
            </a:extLst>
          </p:cNvPr>
          <p:cNvGrpSpPr>
            <a:grpSpLocks/>
          </p:cNvGrpSpPr>
          <p:nvPr/>
        </p:nvGrpSpPr>
        <p:grpSpPr bwMode="auto">
          <a:xfrm>
            <a:off x="3744914" y="1565275"/>
            <a:ext cx="4821237" cy="4002088"/>
            <a:chOff x="2221085" y="1565620"/>
            <a:chExt cx="4820983" cy="4002035"/>
          </a:xfrm>
        </p:grpSpPr>
        <p:sp>
          <p:nvSpPr>
            <p:cNvPr id="4" name="任意多边形 3">
              <a:extLst>
                <a:ext uri="{FF2B5EF4-FFF2-40B4-BE49-F238E27FC236}">
                  <a16:creationId xmlns:a16="http://schemas.microsoft.com/office/drawing/2014/main" id="{D1D1790E-44CF-4883-8DB8-6CE922BA6E3F}"/>
                </a:ext>
              </a:extLst>
            </p:cNvPr>
            <p:cNvSpPr/>
            <p:nvPr/>
          </p:nvSpPr>
          <p:spPr>
            <a:xfrm>
              <a:off x="3868823" y="1565620"/>
              <a:ext cx="1335017" cy="868352"/>
            </a:xfrm>
            <a:custGeom>
              <a:avLst/>
              <a:gdLst>
                <a:gd name="connsiteX0" fmla="*/ 0 w 1334988"/>
                <a:gd name="connsiteY0" fmla="*/ 144627 h 867742"/>
                <a:gd name="connsiteX1" fmla="*/ 144627 w 1334988"/>
                <a:gd name="connsiteY1" fmla="*/ 0 h 867742"/>
                <a:gd name="connsiteX2" fmla="*/ 1190361 w 1334988"/>
                <a:gd name="connsiteY2" fmla="*/ 0 h 867742"/>
                <a:gd name="connsiteX3" fmla="*/ 1334988 w 1334988"/>
                <a:gd name="connsiteY3" fmla="*/ 144627 h 867742"/>
                <a:gd name="connsiteX4" fmla="*/ 1334988 w 1334988"/>
                <a:gd name="connsiteY4" fmla="*/ 723115 h 867742"/>
                <a:gd name="connsiteX5" fmla="*/ 1190361 w 1334988"/>
                <a:gd name="connsiteY5" fmla="*/ 867742 h 867742"/>
                <a:gd name="connsiteX6" fmla="*/ 144627 w 1334988"/>
                <a:gd name="connsiteY6" fmla="*/ 867742 h 867742"/>
                <a:gd name="connsiteX7" fmla="*/ 0 w 1334988"/>
                <a:gd name="connsiteY7" fmla="*/ 723115 h 867742"/>
                <a:gd name="connsiteX8" fmla="*/ 0 w 1334988"/>
                <a:gd name="connsiteY8" fmla="*/ 144627 h 86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4988" h="867742">
                  <a:moveTo>
                    <a:pt x="0" y="144627"/>
                  </a:moveTo>
                  <a:cubicBezTo>
                    <a:pt x="0" y="64752"/>
                    <a:pt x="64752" y="0"/>
                    <a:pt x="144627" y="0"/>
                  </a:cubicBezTo>
                  <a:lnTo>
                    <a:pt x="1190361" y="0"/>
                  </a:lnTo>
                  <a:cubicBezTo>
                    <a:pt x="1270236" y="0"/>
                    <a:pt x="1334988" y="64752"/>
                    <a:pt x="1334988" y="144627"/>
                  </a:cubicBezTo>
                  <a:lnTo>
                    <a:pt x="1334988" y="723115"/>
                  </a:lnTo>
                  <a:cubicBezTo>
                    <a:pt x="1334988" y="802990"/>
                    <a:pt x="1270236" y="867742"/>
                    <a:pt x="1190361" y="867742"/>
                  </a:cubicBezTo>
                  <a:lnTo>
                    <a:pt x="144627" y="867742"/>
                  </a:lnTo>
                  <a:cubicBezTo>
                    <a:pt x="64752" y="867742"/>
                    <a:pt x="0" y="802990"/>
                    <a:pt x="0" y="723115"/>
                  </a:cubicBezTo>
                  <a:lnTo>
                    <a:pt x="0" y="14462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7F1F9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1900" tIns="171900" rIns="171900" bIns="171900" spcCol="1270" anchor="ctr"/>
            <a:lstStyle/>
            <a:p>
              <a:pPr algn="ctr" defTabSz="1511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Trident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任意多边形 4">
              <a:extLst>
                <a:ext uri="{FF2B5EF4-FFF2-40B4-BE49-F238E27FC236}">
                  <a16:creationId xmlns:a16="http://schemas.microsoft.com/office/drawing/2014/main" id="{A9FD33FA-D3B4-4739-B793-8E821EF0CD75}"/>
                </a:ext>
              </a:extLst>
            </p:cNvPr>
            <p:cNvSpPr/>
            <p:nvPr/>
          </p:nvSpPr>
          <p:spPr>
            <a:xfrm>
              <a:off x="2803666" y="1999002"/>
              <a:ext cx="3465330" cy="346546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409246" y="137594"/>
                  </a:moveTo>
                  <a:arcTo wR="1732594" hR="1732594" stAng="17579295" swAng="1959991"/>
                </a:path>
              </a:pathLst>
            </a:custGeom>
            <a:noFill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任意多边形 5">
              <a:extLst>
                <a:ext uri="{FF2B5EF4-FFF2-40B4-BE49-F238E27FC236}">
                  <a16:creationId xmlns:a16="http://schemas.microsoft.com/office/drawing/2014/main" id="{428022E4-FDD9-40B2-8EFF-92AA34730936}"/>
                </a:ext>
              </a:extLst>
            </p:cNvPr>
            <p:cNvSpPr/>
            <p:nvPr/>
          </p:nvSpPr>
          <p:spPr>
            <a:xfrm>
              <a:off x="5516561" y="2762579"/>
              <a:ext cx="1525507" cy="868352"/>
            </a:xfrm>
            <a:custGeom>
              <a:avLst/>
              <a:gdLst>
                <a:gd name="connsiteX0" fmla="*/ 0 w 1334988"/>
                <a:gd name="connsiteY0" fmla="*/ 144627 h 867742"/>
                <a:gd name="connsiteX1" fmla="*/ 144627 w 1334988"/>
                <a:gd name="connsiteY1" fmla="*/ 0 h 867742"/>
                <a:gd name="connsiteX2" fmla="*/ 1190361 w 1334988"/>
                <a:gd name="connsiteY2" fmla="*/ 0 h 867742"/>
                <a:gd name="connsiteX3" fmla="*/ 1334988 w 1334988"/>
                <a:gd name="connsiteY3" fmla="*/ 144627 h 867742"/>
                <a:gd name="connsiteX4" fmla="*/ 1334988 w 1334988"/>
                <a:gd name="connsiteY4" fmla="*/ 723115 h 867742"/>
                <a:gd name="connsiteX5" fmla="*/ 1190361 w 1334988"/>
                <a:gd name="connsiteY5" fmla="*/ 867742 h 867742"/>
                <a:gd name="connsiteX6" fmla="*/ 144627 w 1334988"/>
                <a:gd name="connsiteY6" fmla="*/ 867742 h 867742"/>
                <a:gd name="connsiteX7" fmla="*/ 0 w 1334988"/>
                <a:gd name="connsiteY7" fmla="*/ 723115 h 867742"/>
                <a:gd name="connsiteX8" fmla="*/ 0 w 1334988"/>
                <a:gd name="connsiteY8" fmla="*/ 144627 h 86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4988" h="867742">
                  <a:moveTo>
                    <a:pt x="0" y="144627"/>
                  </a:moveTo>
                  <a:cubicBezTo>
                    <a:pt x="0" y="64752"/>
                    <a:pt x="64752" y="0"/>
                    <a:pt x="144627" y="0"/>
                  </a:cubicBezTo>
                  <a:lnTo>
                    <a:pt x="1190361" y="0"/>
                  </a:lnTo>
                  <a:cubicBezTo>
                    <a:pt x="1270236" y="0"/>
                    <a:pt x="1334988" y="64752"/>
                    <a:pt x="1334988" y="144627"/>
                  </a:cubicBezTo>
                  <a:lnTo>
                    <a:pt x="1334988" y="723115"/>
                  </a:lnTo>
                  <a:cubicBezTo>
                    <a:pt x="1334988" y="802990"/>
                    <a:pt x="1270236" y="867742"/>
                    <a:pt x="1190361" y="867742"/>
                  </a:cubicBezTo>
                  <a:lnTo>
                    <a:pt x="144627" y="867742"/>
                  </a:lnTo>
                  <a:cubicBezTo>
                    <a:pt x="64752" y="867742"/>
                    <a:pt x="0" y="802990"/>
                    <a:pt x="0" y="723115"/>
                  </a:cubicBezTo>
                  <a:lnTo>
                    <a:pt x="0" y="14462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7F1F9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1900" tIns="171900" rIns="171900" bIns="171900" spcCol="1270" anchor="ctr"/>
            <a:lstStyle/>
            <a:p>
              <a:pPr algn="ctr" defTabSz="1511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dirty="0" err="1">
                  <a:solidFill>
                    <a:schemeClr val="tx1"/>
                  </a:solidFill>
                </a:rPr>
                <a:t>EdgeHTML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任意多边形 6">
              <a:extLst>
                <a:ext uri="{FF2B5EF4-FFF2-40B4-BE49-F238E27FC236}">
                  <a16:creationId xmlns:a16="http://schemas.microsoft.com/office/drawing/2014/main" id="{D20A94E5-662B-48BA-82F9-5D8DD4F849E4}"/>
                </a:ext>
              </a:extLst>
            </p:cNvPr>
            <p:cNvSpPr/>
            <p:nvPr/>
          </p:nvSpPr>
          <p:spPr>
            <a:xfrm>
              <a:off x="2803666" y="1999002"/>
              <a:ext cx="3465330" cy="346546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462825" y="1642133"/>
                  </a:moveTo>
                  <a:arcTo wR="1732594" hR="1732594" stAng="21420430" swAng="2195114"/>
                </a:path>
              </a:pathLst>
            </a:custGeom>
            <a:noFill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任意多边形 7">
              <a:extLst>
                <a:ext uri="{FF2B5EF4-FFF2-40B4-BE49-F238E27FC236}">
                  <a16:creationId xmlns:a16="http://schemas.microsoft.com/office/drawing/2014/main" id="{25CE12E4-6268-4E6D-B7B0-E56124372476}"/>
                </a:ext>
              </a:extLst>
            </p:cNvPr>
            <p:cNvSpPr/>
            <p:nvPr/>
          </p:nvSpPr>
          <p:spPr>
            <a:xfrm>
              <a:off x="4887944" y="4699303"/>
              <a:ext cx="1335017" cy="868352"/>
            </a:xfrm>
            <a:custGeom>
              <a:avLst/>
              <a:gdLst>
                <a:gd name="connsiteX0" fmla="*/ 0 w 1334988"/>
                <a:gd name="connsiteY0" fmla="*/ 144627 h 867742"/>
                <a:gd name="connsiteX1" fmla="*/ 144627 w 1334988"/>
                <a:gd name="connsiteY1" fmla="*/ 0 h 867742"/>
                <a:gd name="connsiteX2" fmla="*/ 1190361 w 1334988"/>
                <a:gd name="connsiteY2" fmla="*/ 0 h 867742"/>
                <a:gd name="connsiteX3" fmla="*/ 1334988 w 1334988"/>
                <a:gd name="connsiteY3" fmla="*/ 144627 h 867742"/>
                <a:gd name="connsiteX4" fmla="*/ 1334988 w 1334988"/>
                <a:gd name="connsiteY4" fmla="*/ 723115 h 867742"/>
                <a:gd name="connsiteX5" fmla="*/ 1190361 w 1334988"/>
                <a:gd name="connsiteY5" fmla="*/ 867742 h 867742"/>
                <a:gd name="connsiteX6" fmla="*/ 144627 w 1334988"/>
                <a:gd name="connsiteY6" fmla="*/ 867742 h 867742"/>
                <a:gd name="connsiteX7" fmla="*/ 0 w 1334988"/>
                <a:gd name="connsiteY7" fmla="*/ 723115 h 867742"/>
                <a:gd name="connsiteX8" fmla="*/ 0 w 1334988"/>
                <a:gd name="connsiteY8" fmla="*/ 144627 h 86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4988" h="867742">
                  <a:moveTo>
                    <a:pt x="0" y="144627"/>
                  </a:moveTo>
                  <a:cubicBezTo>
                    <a:pt x="0" y="64752"/>
                    <a:pt x="64752" y="0"/>
                    <a:pt x="144627" y="0"/>
                  </a:cubicBezTo>
                  <a:lnTo>
                    <a:pt x="1190361" y="0"/>
                  </a:lnTo>
                  <a:cubicBezTo>
                    <a:pt x="1270236" y="0"/>
                    <a:pt x="1334988" y="64752"/>
                    <a:pt x="1334988" y="144627"/>
                  </a:cubicBezTo>
                  <a:lnTo>
                    <a:pt x="1334988" y="723115"/>
                  </a:lnTo>
                  <a:cubicBezTo>
                    <a:pt x="1334988" y="802990"/>
                    <a:pt x="1270236" y="867742"/>
                    <a:pt x="1190361" y="867742"/>
                  </a:cubicBezTo>
                  <a:lnTo>
                    <a:pt x="144627" y="867742"/>
                  </a:lnTo>
                  <a:cubicBezTo>
                    <a:pt x="64752" y="867742"/>
                    <a:pt x="0" y="802990"/>
                    <a:pt x="0" y="723115"/>
                  </a:cubicBezTo>
                  <a:lnTo>
                    <a:pt x="0" y="14462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7F1F9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1900" tIns="171900" rIns="171900" bIns="171900" spcCol="1270" anchor="ctr"/>
            <a:lstStyle/>
            <a:p>
              <a:pPr algn="ctr" defTabSz="1511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Gecko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任意多边形 8">
              <a:extLst>
                <a:ext uri="{FF2B5EF4-FFF2-40B4-BE49-F238E27FC236}">
                  <a16:creationId xmlns:a16="http://schemas.microsoft.com/office/drawing/2014/main" id="{6E670127-7EA2-46E6-94E4-4504BC3A85C7}"/>
                </a:ext>
              </a:extLst>
            </p:cNvPr>
            <p:cNvSpPr/>
            <p:nvPr/>
          </p:nvSpPr>
          <p:spPr>
            <a:xfrm>
              <a:off x="2803666" y="1999002"/>
              <a:ext cx="3465330" cy="346546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076618" y="3430690"/>
                  </a:moveTo>
                  <a:arcTo wR="1732594" hR="1732594" stAng="4712834" swAng="1374332"/>
                </a:path>
              </a:pathLst>
            </a:custGeom>
            <a:noFill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任意多边形 9">
              <a:extLst>
                <a:ext uri="{FF2B5EF4-FFF2-40B4-BE49-F238E27FC236}">
                  <a16:creationId xmlns:a16="http://schemas.microsoft.com/office/drawing/2014/main" id="{9DAA3B5D-0F93-4CDD-BEF7-556C610DD190}"/>
                </a:ext>
              </a:extLst>
            </p:cNvPr>
            <p:cNvSpPr/>
            <p:nvPr/>
          </p:nvSpPr>
          <p:spPr>
            <a:xfrm>
              <a:off x="2849702" y="4699303"/>
              <a:ext cx="1335017" cy="868352"/>
            </a:xfrm>
            <a:custGeom>
              <a:avLst/>
              <a:gdLst>
                <a:gd name="connsiteX0" fmla="*/ 0 w 1334988"/>
                <a:gd name="connsiteY0" fmla="*/ 144627 h 867742"/>
                <a:gd name="connsiteX1" fmla="*/ 144627 w 1334988"/>
                <a:gd name="connsiteY1" fmla="*/ 0 h 867742"/>
                <a:gd name="connsiteX2" fmla="*/ 1190361 w 1334988"/>
                <a:gd name="connsiteY2" fmla="*/ 0 h 867742"/>
                <a:gd name="connsiteX3" fmla="*/ 1334988 w 1334988"/>
                <a:gd name="connsiteY3" fmla="*/ 144627 h 867742"/>
                <a:gd name="connsiteX4" fmla="*/ 1334988 w 1334988"/>
                <a:gd name="connsiteY4" fmla="*/ 723115 h 867742"/>
                <a:gd name="connsiteX5" fmla="*/ 1190361 w 1334988"/>
                <a:gd name="connsiteY5" fmla="*/ 867742 h 867742"/>
                <a:gd name="connsiteX6" fmla="*/ 144627 w 1334988"/>
                <a:gd name="connsiteY6" fmla="*/ 867742 h 867742"/>
                <a:gd name="connsiteX7" fmla="*/ 0 w 1334988"/>
                <a:gd name="connsiteY7" fmla="*/ 723115 h 867742"/>
                <a:gd name="connsiteX8" fmla="*/ 0 w 1334988"/>
                <a:gd name="connsiteY8" fmla="*/ 144627 h 86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4988" h="867742">
                  <a:moveTo>
                    <a:pt x="0" y="144627"/>
                  </a:moveTo>
                  <a:cubicBezTo>
                    <a:pt x="0" y="64752"/>
                    <a:pt x="64752" y="0"/>
                    <a:pt x="144627" y="0"/>
                  </a:cubicBezTo>
                  <a:lnTo>
                    <a:pt x="1190361" y="0"/>
                  </a:lnTo>
                  <a:cubicBezTo>
                    <a:pt x="1270236" y="0"/>
                    <a:pt x="1334988" y="64752"/>
                    <a:pt x="1334988" y="144627"/>
                  </a:cubicBezTo>
                  <a:lnTo>
                    <a:pt x="1334988" y="723115"/>
                  </a:lnTo>
                  <a:cubicBezTo>
                    <a:pt x="1334988" y="802990"/>
                    <a:pt x="1270236" y="867742"/>
                    <a:pt x="1190361" y="867742"/>
                  </a:cubicBezTo>
                  <a:lnTo>
                    <a:pt x="144627" y="867742"/>
                  </a:lnTo>
                  <a:cubicBezTo>
                    <a:pt x="64752" y="867742"/>
                    <a:pt x="0" y="802990"/>
                    <a:pt x="0" y="723115"/>
                  </a:cubicBezTo>
                  <a:lnTo>
                    <a:pt x="0" y="14462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7F1F9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1900" tIns="171900" rIns="171900" bIns="171900" spcCol="1270" anchor="ctr"/>
            <a:lstStyle/>
            <a:p>
              <a:pPr algn="ctr" defTabSz="1511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WebKit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任意多边形 10">
              <a:extLst>
                <a:ext uri="{FF2B5EF4-FFF2-40B4-BE49-F238E27FC236}">
                  <a16:creationId xmlns:a16="http://schemas.microsoft.com/office/drawing/2014/main" id="{36E21020-6C20-4B7B-9450-287C580A2109}"/>
                </a:ext>
              </a:extLst>
            </p:cNvPr>
            <p:cNvSpPr/>
            <p:nvPr/>
          </p:nvSpPr>
          <p:spPr>
            <a:xfrm>
              <a:off x="2803666" y="1999002"/>
              <a:ext cx="3465330" cy="346546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89352" y="2691206"/>
                  </a:moveTo>
                  <a:arcTo wR="1732594" hR="1732594" stAng="8784456" swAng="2195114"/>
                </a:path>
              </a:pathLst>
            </a:custGeom>
            <a:noFill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任意多边形 11">
              <a:extLst>
                <a:ext uri="{FF2B5EF4-FFF2-40B4-BE49-F238E27FC236}">
                  <a16:creationId xmlns:a16="http://schemas.microsoft.com/office/drawing/2014/main" id="{17DA94A6-1CEC-4412-AD66-92CE1EC0E0D4}"/>
                </a:ext>
              </a:extLst>
            </p:cNvPr>
            <p:cNvSpPr/>
            <p:nvPr/>
          </p:nvSpPr>
          <p:spPr>
            <a:xfrm>
              <a:off x="2221085" y="2762579"/>
              <a:ext cx="1335017" cy="868352"/>
            </a:xfrm>
            <a:custGeom>
              <a:avLst/>
              <a:gdLst>
                <a:gd name="connsiteX0" fmla="*/ 0 w 1334988"/>
                <a:gd name="connsiteY0" fmla="*/ 144627 h 867742"/>
                <a:gd name="connsiteX1" fmla="*/ 144627 w 1334988"/>
                <a:gd name="connsiteY1" fmla="*/ 0 h 867742"/>
                <a:gd name="connsiteX2" fmla="*/ 1190361 w 1334988"/>
                <a:gd name="connsiteY2" fmla="*/ 0 h 867742"/>
                <a:gd name="connsiteX3" fmla="*/ 1334988 w 1334988"/>
                <a:gd name="connsiteY3" fmla="*/ 144627 h 867742"/>
                <a:gd name="connsiteX4" fmla="*/ 1334988 w 1334988"/>
                <a:gd name="connsiteY4" fmla="*/ 723115 h 867742"/>
                <a:gd name="connsiteX5" fmla="*/ 1190361 w 1334988"/>
                <a:gd name="connsiteY5" fmla="*/ 867742 h 867742"/>
                <a:gd name="connsiteX6" fmla="*/ 144627 w 1334988"/>
                <a:gd name="connsiteY6" fmla="*/ 867742 h 867742"/>
                <a:gd name="connsiteX7" fmla="*/ 0 w 1334988"/>
                <a:gd name="connsiteY7" fmla="*/ 723115 h 867742"/>
                <a:gd name="connsiteX8" fmla="*/ 0 w 1334988"/>
                <a:gd name="connsiteY8" fmla="*/ 144627 h 86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4988" h="867742">
                  <a:moveTo>
                    <a:pt x="0" y="144627"/>
                  </a:moveTo>
                  <a:cubicBezTo>
                    <a:pt x="0" y="64752"/>
                    <a:pt x="64752" y="0"/>
                    <a:pt x="144627" y="0"/>
                  </a:cubicBezTo>
                  <a:lnTo>
                    <a:pt x="1190361" y="0"/>
                  </a:lnTo>
                  <a:cubicBezTo>
                    <a:pt x="1270236" y="0"/>
                    <a:pt x="1334988" y="64752"/>
                    <a:pt x="1334988" y="144627"/>
                  </a:cubicBezTo>
                  <a:lnTo>
                    <a:pt x="1334988" y="723115"/>
                  </a:lnTo>
                  <a:cubicBezTo>
                    <a:pt x="1334988" y="802990"/>
                    <a:pt x="1270236" y="867742"/>
                    <a:pt x="1190361" y="867742"/>
                  </a:cubicBezTo>
                  <a:lnTo>
                    <a:pt x="144627" y="867742"/>
                  </a:lnTo>
                  <a:cubicBezTo>
                    <a:pt x="64752" y="867742"/>
                    <a:pt x="0" y="802990"/>
                    <a:pt x="0" y="723115"/>
                  </a:cubicBezTo>
                  <a:lnTo>
                    <a:pt x="0" y="14462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7F1F9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1900" tIns="171900" rIns="171900" bIns="171900" spcCol="1270" anchor="ctr"/>
            <a:lstStyle/>
            <a:p>
              <a:pPr algn="ctr" defTabSz="1511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Blink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任意多边形 13">
              <a:extLst>
                <a:ext uri="{FF2B5EF4-FFF2-40B4-BE49-F238E27FC236}">
                  <a16:creationId xmlns:a16="http://schemas.microsoft.com/office/drawing/2014/main" id="{6A4B7009-E4F7-4AE4-B05E-E4F059ED4259}"/>
                </a:ext>
              </a:extLst>
            </p:cNvPr>
            <p:cNvSpPr/>
            <p:nvPr/>
          </p:nvSpPr>
          <p:spPr>
            <a:xfrm>
              <a:off x="2803666" y="1999002"/>
              <a:ext cx="3465330" cy="346546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02072" y="755102"/>
                  </a:moveTo>
                  <a:arcTo wR="1732594" hR="1732594" stAng="12860714" swAng="1959991"/>
                </a:path>
              </a:pathLst>
            </a:custGeom>
            <a:noFill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F844873-1BFC-4670-B3AC-9CEDC53B5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3459163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u="sng">
                <a:solidFill>
                  <a:srgbClr val="0070C0"/>
                </a:solidFill>
              </a:rPr>
              <a:t>排版引擎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853F81-5EF2-4149-B847-9D21410BF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6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6B5B0A46-B1E8-4DE9-9AD7-EBCDA8F81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浏览器</a:t>
            </a: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72B22DD7-3241-4C78-A521-088D82317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DC34C4B-4813-4ADC-AB46-9DA5D3CE9D13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1565275"/>
            <a:ext cx="5105400" cy="3898900"/>
            <a:chOff x="2221084" y="1565620"/>
            <a:chExt cx="5105991" cy="3899059"/>
          </a:xfrm>
        </p:grpSpPr>
        <p:sp>
          <p:nvSpPr>
            <p:cNvPr id="4" name="任意多边形 3">
              <a:extLst>
                <a:ext uri="{FF2B5EF4-FFF2-40B4-BE49-F238E27FC236}">
                  <a16:creationId xmlns:a16="http://schemas.microsoft.com/office/drawing/2014/main" id="{F0C71224-7976-429C-A28E-7E2E4F1999BE}"/>
                </a:ext>
              </a:extLst>
            </p:cNvPr>
            <p:cNvSpPr/>
            <p:nvPr/>
          </p:nvSpPr>
          <p:spPr>
            <a:xfrm>
              <a:off x="3869100" y="1565620"/>
              <a:ext cx="1335242" cy="868398"/>
            </a:xfrm>
            <a:custGeom>
              <a:avLst/>
              <a:gdLst>
                <a:gd name="connsiteX0" fmla="*/ 0 w 1334988"/>
                <a:gd name="connsiteY0" fmla="*/ 144627 h 867742"/>
                <a:gd name="connsiteX1" fmla="*/ 144627 w 1334988"/>
                <a:gd name="connsiteY1" fmla="*/ 0 h 867742"/>
                <a:gd name="connsiteX2" fmla="*/ 1190361 w 1334988"/>
                <a:gd name="connsiteY2" fmla="*/ 0 h 867742"/>
                <a:gd name="connsiteX3" fmla="*/ 1334988 w 1334988"/>
                <a:gd name="connsiteY3" fmla="*/ 144627 h 867742"/>
                <a:gd name="connsiteX4" fmla="*/ 1334988 w 1334988"/>
                <a:gd name="connsiteY4" fmla="*/ 723115 h 867742"/>
                <a:gd name="connsiteX5" fmla="*/ 1190361 w 1334988"/>
                <a:gd name="connsiteY5" fmla="*/ 867742 h 867742"/>
                <a:gd name="connsiteX6" fmla="*/ 144627 w 1334988"/>
                <a:gd name="connsiteY6" fmla="*/ 867742 h 867742"/>
                <a:gd name="connsiteX7" fmla="*/ 0 w 1334988"/>
                <a:gd name="connsiteY7" fmla="*/ 723115 h 867742"/>
                <a:gd name="connsiteX8" fmla="*/ 0 w 1334988"/>
                <a:gd name="connsiteY8" fmla="*/ 144627 h 86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4988" h="867742">
                  <a:moveTo>
                    <a:pt x="0" y="144627"/>
                  </a:moveTo>
                  <a:cubicBezTo>
                    <a:pt x="0" y="64752"/>
                    <a:pt x="64752" y="0"/>
                    <a:pt x="144627" y="0"/>
                  </a:cubicBezTo>
                  <a:lnTo>
                    <a:pt x="1190361" y="0"/>
                  </a:lnTo>
                  <a:cubicBezTo>
                    <a:pt x="1270236" y="0"/>
                    <a:pt x="1334988" y="64752"/>
                    <a:pt x="1334988" y="144627"/>
                  </a:cubicBezTo>
                  <a:lnTo>
                    <a:pt x="1334988" y="723115"/>
                  </a:lnTo>
                  <a:cubicBezTo>
                    <a:pt x="1334988" y="802990"/>
                    <a:pt x="1270236" y="867742"/>
                    <a:pt x="1190361" y="867742"/>
                  </a:cubicBezTo>
                  <a:lnTo>
                    <a:pt x="144627" y="867742"/>
                  </a:lnTo>
                  <a:cubicBezTo>
                    <a:pt x="64752" y="867742"/>
                    <a:pt x="0" y="802990"/>
                    <a:pt x="0" y="723115"/>
                  </a:cubicBezTo>
                  <a:lnTo>
                    <a:pt x="0" y="14462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7F1F9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1900" tIns="171900" rIns="171900" bIns="171900" spcCol="1270" anchor="ctr"/>
            <a:lstStyle/>
            <a:p>
              <a:pPr algn="ctr" defTabSz="1511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Chakra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任意多边形 4">
              <a:extLst>
                <a:ext uri="{FF2B5EF4-FFF2-40B4-BE49-F238E27FC236}">
                  <a16:creationId xmlns:a16="http://schemas.microsoft.com/office/drawing/2014/main" id="{BF3E7AB9-01AB-4B93-BB4F-3DB64F6D5E33}"/>
                </a:ext>
              </a:extLst>
            </p:cNvPr>
            <p:cNvSpPr/>
            <p:nvPr/>
          </p:nvSpPr>
          <p:spPr>
            <a:xfrm>
              <a:off x="2803763" y="1999026"/>
              <a:ext cx="3465914" cy="346565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409246" y="137594"/>
                  </a:moveTo>
                  <a:arcTo wR="1732594" hR="1732594" stAng="17579295" swAng="1959991"/>
                </a:path>
              </a:pathLst>
            </a:custGeom>
            <a:noFill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任意多边形 5">
              <a:extLst>
                <a:ext uri="{FF2B5EF4-FFF2-40B4-BE49-F238E27FC236}">
                  <a16:creationId xmlns:a16="http://schemas.microsoft.com/office/drawing/2014/main" id="{98D04EE5-C3CC-4EA7-B5FE-833CEC4815A2}"/>
                </a:ext>
              </a:extLst>
            </p:cNvPr>
            <p:cNvSpPr/>
            <p:nvPr/>
          </p:nvSpPr>
          <p:spPr>
            <a:xfrm>
              <a:off x="5517116" y="2834085"/>
              <a:ext cx="1809959" cy="755681"/>
            </a:xfrm>
            <a:custGeom>
              <a:avLst/>
              <a:gdLst>
                <a:gd name="connsiteX0" fmla="*/ 0 w 1334988"/>
                <a:gd name="connsiteY0" fmla="*/ 144627 h 867742"/>
                <a:gd name="connsiteX1" fmla="*/ 144627 w 1334988"/>
                <a:gd name="connsiteY1" fmla="*/ 0 h 867742"/>
                <a:gd name="connsiteX2" fmla="*/ 1190361 w 1334988"/>
                <a:gd name="connsiteY2" fmla="*/ 0 h 867742"/>
                <a:gd name="connsiteX3" fmla="*/ 1334988 w 1334988"/>
                <a:gd name="connsiteY3" fmla="*/ 144627 h 867742"/>
                <a:gd name="connsiteX4" fmla="*/ 1334988 w 1334988"/>
                <a:gd name="connsiteY4" fmla="*/ 723115 h 867742"/>
                <a:gd name="connsiteX5" fmla="*/ 1190361 w 1334988"/>
                <a:gd name="connsiteY5" fmla="*/ 867742 h 867742"/>
                <a:gd name="connsiteX6" fmla="*/ 144627 w 1334988"/>
                <a:gd name="connsiteY6" fmla="*/ 867742 h 867742"/>
                <a:gd name="connsiteX7" fmla="*/ 0 w 1334988"/>
                <a:gd name="connsiteY7" fmla="*/ 723115 h 867742"/>
                <a:gd name="connsiteX8" fmla="*/ 0 w 1334988"/>
                <a:gd name="connsiteY8" fmla="*/ 144627 h 86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4988" h="867742">
                  <a:moveTo>
                    <a:pt x="0" y="144627"/>
                  </a:moveTo>
                  <a:cubicBezTo>
                    <a:pt x="0" y="64752"/>
                    <a:pt x="64752" y="0"/>
                    <a:pt x="144627" y="0"/>
                  </a:cubicBezTo>
                  <a:lnTo>
                    <a:pt x="1190361" y="0"/>
                  </a:lnTo>
                  <a:cubicBezTo>
                    <a:pt x="1270236" y="0"/>
                    <a:pt x="1334988" y="64752"/>
                    <a:pt x="1334988" y="144627"/>
                  </a:cubicBezTo>
                  <a:lnTo>
                    <a:pt x="1334988" y="723115"/>
                  </a:lnTo>
                  <a:cubicBezTo>
                    <a:pt x="1334988" y="802990"/>
                    <a:pt x="1270236" y="867742"/>
                    <a:pt x="1190361" y="867742"/>
                  </a:cubicBezTo>
                  <a:lnTo>
                    <a:pt x="144627" y="867742"/>
                  </a:lnTo>
                  <a:cubicBezTo>
                    <a:pt x="64752" y="867742"/>
                    <a:pt x="0" y="802990"/>
                    <a:pt x="0" y="723115"/>
                  </a:cubicBezTo>
                  <a:lnTo>
                    <a:pt x="0" y="14462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7F1F9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1900" tIns="171900" rIns="171900" bIns="171900" spcCol="1270" anchor="ctr"/>
            <a:lstStyle/>
            <a:p>
              <a:pPr algn="ctr" defTabSz="1511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dirty="0" err="1">
                  <a:solidFill>
                    <a:schemeClr val="tx1"/>
                  </a:solidFill>
                </a:rPr>
                <a:t>SpiderMonkey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任意多边形 6">
              <a:extLst>
                <a:ext uri="{FF2B5EF4-FFF2-40B4-BE49-F238E27FC236}">
                  <a16:creationId xmlns:a16="http://schemas.microsoft.com/office/drawing/2014/main" id="{BE3CD15C-40B5-4C6A-BDF6-A4437180B80D}"/>
                </a:ext>
              </a:extLst>
            </p:cNvPr>
            <p:cNvSpPr/>
            <p:nvPr/>
          </p:nvSpPr>
          <p:spPr>
            <a:xfrm>
              <a:off x="2803763" y="1999026"/>
              <a:ext cx="3465914" cy="346565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462825" y="1642133"/>
                  </a:moveTo>
                  <a:arcTo wR="1732594" hR="1732594" stAng="21420430" swAng="2195114"/>
                </a:path>
              </a:pathLst>
            </a:custGeom>
            <a:noFill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任意多边形 7">
              <a:extLst>
                <a:ext uri="{FF2B5EF4-FFF2-40B4-BE49-F238E27FC236}">
                  <a16:creationId xmlns:a16="http://schemas.microsoft.com/office/drawing/2014/main" id="{D76D8D3A-01C2-426C-B006-C6169CF0736A}"/>
                </a:ext>
              </a:extLst>
            </p:cNvPr>
            <p:cNvSpPr/>
            <p:nvPr/>
          </p:nvSpPr>
          <p:spPr>
            <a:xfrm>
              <a:off x="5018583" y="4580406"/>
              <a:ext cx="1333654" cy="868397"/>
            </a:xfrm>
            <a:custGeom>
              <a:avLst/>
              <a:gdLst>
                <a:gd name="connsiteX0" fmla="*/ 0 w 1334988"/>
                <a:gd name="connsiteY0" fmla="*/ 144627 h 867742"/>
                <a:gd name="connsiteX1" fmla="*/ 144627 w 1334988"/>
                <a:gd name="connsiteY1" fmla="*/ 0 h 867742"/>
                <a:gd name="connsiteX2" fmla="*/ 1190361 w 1334988"/>
                <a:gd name="connsiteY2" fmla="*/ 0 h 867742"/>
                <a:gd name="connsiteX3" fmla="*/ 1334988 w 1334988"/>
                <a:gd name="connsiteY3" fmla="*/ 144627 h 867742"/>
                <a:gd name="connsiteX4" fmla="*/ 1334988 w 1334988"/>
                <a:gd name="connsiteY4" fmla="*/ 723115 h 867742"/>
                <a:gd name="connsiteX5" fmla="*/ 1190361 w 1334988"/>
                <a:gd name="connsiteY5" fmla="*/ 867742 h 867742"/>
                <a:gd name="connsiteX6" fmla="*/ 144627 w 1334988"/>
                <a:gd name="connsiteY6" fmla="*/ 867742 h 867742"/>
                <a:gd name="connsiteX7" fmla="*/ 0 w 1334988"/>
                <a:gd name="connsiteY7" fmla="*/ 723115 h 867742"/>
                <a:gd name="connsiteX8" fmla="*/ 0 w 1334988"/>
                <a:gd name="connsiteY8" fmla="*/ 144627 h 86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4988" h="867742">
                  <a:moveTo>
                    <a:pt x="0" y="144627"/>
                  </a:moveTo>
                  <a:cubicBezTo>
                    <a:pt x="0" y="64752"/>
                    <a:pt x="64752" y="0"/>
                    <a:pt x="144627" y="0"/>
                  </a:cubicBezTo>
                  <a:lnTo>
                    <a:pt x="1190361" y="0"/>
                  </a:lnTo>
                  <a:cubicBezTo>
                    <a:pt x="1270236" y="0"/>
                    <a:pt x="1334988" y="64752"/>
                    <a:pt x="1334988" y="144627"/>
                  </a:cubicBezTo>
                  <a:lnTo>
                    <a:pt x="1334988" y="723115"/>
                  </a:lnTo>
                  <a:cubicBezTo>
                    <a:pt x="1334988" y="802990"/>
                    <a:pt x="1270236" y="867742"/>
                    <a:pt x="1190361" y="867742"/>
                  </a:cubicBezTo>
                  <a:lnTo>
                    <a:pt x="144627" y="867742"/>
                  </a:lnTo>
                  <a:cubicBezTo>
                    <a:pt x="64752" y="867742"/>
                    <a:pt x="0" y="802990"/>
                    <a:pt x="0" y="723115"/>
                  </a:cubicBezTo>
                  <a:lnTo>
                    <a:pt x="0" y="14462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7F1F9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1900" tIns="171900" rIns="171900" bIns="171900" spcCol="1270" anchor="ctr"/>
            <a:lstStyle/>
            <a:p>
              <a:pPr algn="ctr" defTabSz="1511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Rhino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任意多边形 8">
              <a:extLst>
                <a:ext uri="{FF2B5EF4-FFF2-40B4-BE49-F238E27FC236}">
                  <a16:creationId xmlns:a16="http://schemas.microsoft.com/office/drawing/2014/main" id="{992AABDB-1F83-4292-8D2B-BDBEEFBD5DA3}"/>
                </a:ext>
              </a:extLst>
            </p:cNvPr>
            <p:cNvSpPr/>
            <p:nvPr/>
          </p:nvSpPr>
          <p:spPr>
            <a:xfrm>
              <a:off x="2803763" y="1999026"/>
              <a:ext cx="3465914" cy="346565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076618" y="3430690"/>
                  </a:moveTo>
                  <a:arcTo wR="1732594" hR="1732594" stAng="4712834" swAng="1374332"/>
                </a:path>
              </a:pathLst>
            </a:custGeom>
            <a:noFill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任意多边形 9">
              <a:extLst>
                <a:ext uri="{FF2B5EF4-FFF2-40B4-BE49-F238E27FC236}">
                  <a16:creationId xmlns:a16="http://schemas.microsoft.com/office/drawing/2014/main" id="{942C6E2D-633D-49D2-9070-A8B37427575D}"/>
                </a:ext>
              </a:extLst>
            </p:cNvPr>
            <p:cNvSpPr/>
            <p:nvPr/>
          </p:nvSpPr>
          <p:spPr>
            <a:xfrm>
              <a:off x="2221084" y="4750275"/>
              <a:ext cx="2113207" cy="687416"/>
            </a:xfrm>
            <a:custGeom>
              <a:avLst/>
              <a:gdLst>
                <a:gd name="connsiteX0" fmla="*/ 0 w 1334988"/>
                <a:gd name="connsiteY0" fmla="*/ 144627 h 867742"/>
                <a:gd name="connsiteX1" fmla="*/ 144627 w 1334988"/>
                <a:gd name="connsiteY1" fmla="*/ 0 h 867742"/>
                <a:gd name="connsiteX2" fmla="*/ 1190361 w 1334988"/>
                <a:gd name="connsiteY2" fmla="*/ 0 h 867742"/>
                <a:gd name="connsiteX3" fmla="*/ 1334988 w 1334988"/>
                <a:gd name="connsiteY3" fmla="*/ 144627 h 867742"/>
                <a:gd name="connsiteX4" fmla="*/ 1334988 w 1334988"/>
                <a:gd name="connsiteY4" fmla="*/ 723115 h 867742"/>
                <a:gd name="connsiteX5" fmla="*/ 1190361 w 1334988"/>
                <a:gd name="connsiteY5" fmla="*/ 867742 h 867742"/>
                <a:gd name="connsiteX6" fmla="*/ 144627 w 1334988"/>
                <a:gd name="connsiteY6" fmla="*/ 867742 h 867742"/>
                <a:gd name="connsiteX7" fmla="*/ 0 w 1334988"/>
                <a:gd name="connsiteY7" fmla="*/ 723115 h 867742"/>
                <a:gd name="connsiteX8" fmla="*/ 0 w 1334988"/>
                <a:gd name="connsiteY8" fmla="*/ 144627 h 86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4988" h="867742">
                  <a:moveTo>
                    <a:pt x="0" y="144627"/>
                  </a:moveTo>
                  <a:cubicBezTo>
                    <a:pt x="0" y="64752"/>
                    <a:pt x="64752" y="0"/>
                    <a:pt x="144627" y="0"/>
                  </a:cubicBezTo>
                  <a:lnTo>
                    <a:pt x="1190361" y="0"/>
                  </a:lnTo>
                  <a:cubicBezTo>
                    <a:pt x="1270236" y="0"/>
                    <a:pt x="1334988" y="64752"/>
                    <a:pt x="1334988" y="144627"/>
                  </a:cubicBezTo>
                  <a:lnTo>
                    <a:pt x="1334988" y="723115"/>
                  </a:lnTo>
                  <a:cubicBezTo>
                    <a:pt x="1334988" y="802990"/>
                    <a:pt x="1270236" y="867742"/>
                    <a:pt x="1190361" y="867742"/>
                  </a:cubicBezTo>
                  <a:lnTo>
                    <a:pt x="144627" y="867742"/>
                  </a:lnTo>
                  <a:cubicBezTo>
                    <a:pt x="64752" y="867742"/>
                    <a:pt x="0" y="802990"/>
                    <a:pt x="0" y="723115"/>
                  </a:cubicBezTo>
                  <a:lnTo>
                    <a:pt x="0" y="14462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7F1F9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1900" tIns="171900" rIns="171900" bIns="171900" spcCol="1270" anchor="ctr"/>
            <a:lstStyle/>
            <a:p>
              <a:pPr algn="ctr" defTabSz="1511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JavaScriptCore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任意多边形 10">
              <a:extLst>
                <a:ext uri="{FF2B5EF4-FFF2-40B4-BE49-F238E27FC236}">
                  <a16:creationId xmlns:a16="http://schemas.microsoft.com/office/drawing/2014/main" id="{23756DE6-7FDC-4F88-A77E-7D172F624353}"/>
                </a:ext>
              </a:extLst>
            </p:cNvPr>
            <p:cNvSpPr/>
            <p:nvPr/>
          </p:nvSpPr>
          <p:spPr>
            <a:xfrm>
              <a:off x="2803763" y="1999026"/>
              <a:ext cx="3465914" cy="346565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89352" y="2691206"/>
                  </a:moveTo>
                  <a:arcTo wR="1732594" hR="1732594" stAng="8784456" swAng="2195114"/>
                </a:path>
              </a:pathLst>
            </a:custGeom>
            <a:noFill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任意多边形 11">
              <a:extLst>
                <a:ext uri="{FF2B5EF4-FFF2-40B4-BE49-F238E27FC236}">
                  <a16:creationId xmlns:a16="http://schemas.microsoft.com/office/drawing/2014/main" id="{B3E53F42-7F7B-426F-9DF1-D74BEDD6C07D}"/>
                </a:ext>
              </a:extLst>
            </p:cNvPr>
            <p:cNvSpPr/>
            <p:nvPr/>
          </p:nvSpPr>
          <p:spPr>
            <a:xfrm>
              <a:off x="2221084" y="2762644"/>
              <a:ext cx="1335242" cy="868398"/>
            </a:xfrm>
            <a:custGeom>
              <a:avLst/>
              <a:gdLst>
                <a:gd name="connsiteX0" fmla="*/ 0 w 1334988"/>
                <a:gd name="connsiteY0" fmla="*/ 144627 h 867742"/>
                <a:gd name="connsiteX1" fmla="*/ 144627 w 1334988"/>
                <a:gd name="connsiteY1" fmla="*/ 0 h 867742"/>
                <a:gd name="connsiteX2" fmla="*/ 1190361 w 1334988"/>
                <a:gd name="connsiteY2" fmla="*/ 0 h 867742"/>
                <a:gd name="connsiteX3" fmla="*/ 1334988 w 1334988"/>
                <a:gd name="connsiteY3" fmla="*/ 144627 h 867742"/>
                <a:gd name="connsiteX4" fmla="*/ 1334988 w 1334988"/>
                <a:gd name="connsiteY4" fmla="*/ 723115 h 867742"/>
                <a:gd name="connsiteX5" fmla="*/ 1190361 w 1334988"/>
                <a:gd name="connsiteY5" fmla="*/ 867742 h 867742"/>
                <a:gd name="connsiteX6" fmla="*/ 144627 w 1334988"/>
                <a:gd name="connsiteY6" fmla="*/ 867742 h 867742"/>
                <a:gd name="connsiteX7" fmla="*/ 0 w 1334988"/>
                <a:gd name="connsiteY7" fmla="*/ 723115 h 867742"/>
                <a:gd name="connsiteX8" fmla="*/ 0 w 1334988"/>
                <a:gd name="connsiteY8" fmla="*/ 144627 h 86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4988" h="867742">
                  <a:moveTo>
                    <a:pt x="0" y="144627"/>
                  </a:moveTo>
                  <a:cubicBezTo>
                    <a:pt x="0" y="64752"/>
                    <a:pt x="64752" y="0"/>
                    <a:pt x="144627" y="0"/>
                  </a:cubicBezTo>
                  <a:lnTo>
                    <a:pt x="1190361" y="0"/>
                  </a:lnTo>
                  <a:cubicBezTo>
                    <a:pt x="1270236" y="0"/>
                    <a:pt x="1334988" y="64752"/>
                    <a:pt x="1334988" y="144627"/>
                  </a:cubicBezTo>
                  <a:lnTo>
                    <a:pt x="1334988" y="723115"/>
                  </a:lnTo>
                  <a:cubicBezTo>
                    <a:pt x="1334988" y="802990"/>
                    <a:pt x="1270236" y="867742"/>
                    <a:pt x="1190361" y="867742"/>
                  </a:cubicBezTo>
                  <a:lnTo>
                    <a:pt x="144627" y="867742"/>
                  </a:lnTo>
                  <a:cubicBezTo>
                    <a:pt x="64752" y="867742"/>
                    <a:pt x="0" y="802990"/>
                    <a:pt x="0" y="723115"/>
                  </a:cubicBezTo>
                  <a:lnTo>
                    <a:pt x="0" y="14462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7F1F9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1900" tIns="171900" rIns="171900" bIns="171900" spcCol="1270" anchor="ctr"/>
            <a:lstStyle/>
            <a:p>
              <a:pPr algn="ctr" defTabSz="1511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V8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任意多边形 13">
              <a:extLst>
                <a:ext uri="{FF2B5EF4-FFF2-40B4-BE49-F238E27FC236}">
                  <a16:creationId xmlns:a16="http://schemas.microsoft.com/office/drawing/2014/main" id="{7D431E3B-0947-4013-A179-11F79924EDA0}"/>
                </a:ext>
              </a:extLst>
            </p:cNvPr>
            <p:cNvSpPr/>
            <p:nvPr/>
          </p:nvSpPr>
          <p:spPr>
            <a:xfrm>
              <a:off x="2803763" y="1999026"/>
              <a:ext cx="3465914" cy="346565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02072" y="755102"/>
                  </a:moveTo>
                  <a:arcTo wR="1732594" hR="1732594" stAng="12860714" swAng="1959991"/>
                </a:path>
              </a:pathLst>
            </a:custGeom>
            <a:noFill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F6F6F05-5B72-4453-957F-952F6C9A5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401" y="3517901"/>
            <a:ext cx="2360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u="sng">
                <a:solidFill>
                  <a:srgbClr val="0070C0"/>
                </a:solidFill>
              </a:rPr>
              <a:t>JavaScript</a:t>
            </a:r>
            <a:r>
              <a:rPr lang="zh-CN" altLang="en-US" sz="2400" b="1" u="sng">
                <a:solidFill>
                  <a:srgbClr val="0070C0"/>
                </a:solidFill>
              </a:rPr>
              <a:t>引擎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B6AA77DC-7828-4D75-93B1-6B39AC283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代码编辑器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6CB52B-6295-4D86-A5EE-38C12413C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3212F075-0979-4802-A9BE-CC3FA7FEA2E0}"/>
              </a:ext>
            </a:extLst>
          </p:cNvPr>
          <p:cNvSpPr/>
          <p:nvPr/>
        </p:nvSpPr>
        <p:spPr>
          <a:xfrm>
            <a:off x="4851400" y="2133601"/>
            <a:ext cx="1695450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NetBeans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918B9A6B-F68B-4E2F-85B7-C548C0FB145F}"/>
              </a:ext>
            </a:extLst>
          </p:cNvPr>
          <p:cNvSpPr/>
          <p:nvPr/>
        </p:nvSpPr>
        <p:spPr>
          <a:xfrm>
            <a:off x="6388101" y="4525963"/>
            <a:ext cx="3103563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Adobe Dreamweaver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7998EE08-67FE-4110-BC40-2A4DE0B33469}"/>
              </a:ext>
            </a:extLst>
          </p:cNvPr>
          <p:cNvSpPr/>
          <p:nvPr/>
        </p:nvSpPr>
        <p:spPr>
          <a:xfrm>
            <a:off x="2711450" y="2900363"/>
            <a:ext cx="1377950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HBuilder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EF7DFDC8-D638-4F0F-8424-B94ECB712AE4}"/>
              </a:ext>
            </a:extLst>
          </p:cNvPr>
          <p:cNvSpPr/>
          <p:nvPr/>
        </p:nvSpPr>
        <p:spPr>
          <a:xfrm>
            <a:off x="5010150" y="3457576"/>
            <a:ext cx="1377950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WebStorm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35D20FC3-BFDE-40D7-830E-A9A32433D85A}"/>
              </a:ext>
            </a:extLst>
          </p:cNvPr>
          <p:cNvSpPr/>
          <p:nvPr/>
        </p:nvSpPr>
        <p:spPr>
          <a:xfrm>
            <a:off x="3181350" y="4248151"/>
            <a:ext cx="1377950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Notepad++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EBE39A7B-9213-4B43-A30C-E5D4381EA5E2}"/>
              </a:ext>
            </a:extLst>
          </p:cNvPr>
          <p:cNvSpPr/>
          <p:nvPr/>
        </p:nvSpPr>
        <p:spPr>
          <a:xfrm>
            <a:off x="7258051" y="2736851"/>
            <a:ext cx="1954213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Sublime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EAA2A-5687-4F1F-A739-A4F7567A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上机练习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 err="1"/>
              <a:t>安装代码编辑器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7BA45E12-EB38-4EC3-8368-4B9F01E79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根据前面内容介绍，完成一款浏览器与代码编辑器的下载与安装。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建议使用</a:t>
            </a:r>
            <a:r>
              <a:rPr lang="en-US" altLang="zh-CN" dirty="0" err="1"/>
              <a:t>HBuilder</a:t>
            </a:r>
            <a:endParaRPr lang="en-US" altLang="zh-CN" dirty="0"/>
          </a:p>
          <a:p>
            <a:pPr lvl="2"/>
            <a:r>
              <a:rPr lang="zh-CN" altLang="en-US" dirty="0"/>
              <a:t>官网：</a:t>
            </a:r>
            <a:r>
              <a:rPr lang="en-US" altLang="zh-CN" dirty="0">
                <a:hlinkClick r:id="rId2"/>
              </a:rPr>
              <a:t>https://www.dcloud.io/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109DDE-BA88-4DC3-B3F5-0168917A7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33</a:t>
            </a:fld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2C57E80-71B4-4D68-B07A-68A45DDD1F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19" t="28499" r="8127" b="30452"/>
          <a:stretch/>
        </p:blipFill>
        <p:spPr>
          <a:xfrm>
            <a:off x="5135417" y="3567546"/>
            <a:ext cx="6446983" cy="124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23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0145" y="3699166"/>
            <a:ext cx="6483927" cy="97797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JavaScript的基本结构与使用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356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JavaScript</a:t>
            </a:r>
            <a:r>
              <a:rPr lang="zh-CN" altLang="en-US"/>
              <a:t>的基本结构</a:t>
            </a:r>
          </a:p>
        </p:txBody>
      </p:sp>
      <p:sp>
        <p:nvSpPr>
          <p:cNvPr id="1638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JavaScript</a:t>
            </a:r>
            <a:r>
              <a:t>的基本结构</a:t>
            </a:r>
            <a:endParaRPr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35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4" name="AutoShape 50"/>
          <p:cNvSpPr>
            <a:spLocks noChangeArrowheads="1"/>
          </p:cNvSpPr>
          <p:nvPr/>
        </p:nvSpPr>
        <p:spPr bwMode="auto">
          <a:xfrm>
            <a:off x="2452688" y="2420888"/>
            <a:ext cx="7143750" cy="185538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&lt;script type="text/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javascript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&lt;!—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  JavaScript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语句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—&gt;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&lt;/script &gt;</a:t>
            </a:r>
          </a:p>
        </p:txBody>
      </p:sp>
      <p:grpSp>
        <p:nvGrpSpPr>
          <p:cNvPr id="6" name="组合 71"/>
          <p:cNvGrpSpPr>
            <a:grpSpLocks/>
          </p:cNvGrpSpPr>
          <p:nvPr/>
        </p:nvGrpSpPr>
        <p:grpSpPr bwMode="auto">
          <a:xfrm>
            <a:off x="1735301" y="1814513"/>
            <a:ext cx="1000125" cy="400050"/>
            <a:chOff x="1000100" y="1801286"/>
            <a:chExt cx="1000132" cy="400110"/>
          </a:xfrm>
        </p:grpSpPr>
        <p:pic>
          <p:nvPicPr>
            <p:cNvPr id="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JavaScript</a:t>
            </a:r>
            <a:r>
              <a:t>的应用</a:t>
            </a:r>
            <a:endParaRPr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36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4" name="AutoShape 50"/>
          <p:cNvSpPr>
            <a:spLocks noChangeArrowheads="1"/>
          </p:cNvSpPr>
          <p:nvPr/>
        </p:nvSpPr>
        <p:spPr bwMode="auto">
          <a:xfrm>
            <a:off x="2238376" y="1139825"/>
            <a:ext cx="7929563" cy="3416320"/>
          </a:xfrm>
          <a:prstGeom prst="roundRect">
            <a:avLst>
              <a:gd name="adj" fmla="val 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……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&lt;title&gt;</a:t>
            </a:r>
            <a:r>
              <a:rPr lang="zh-CN" altLang="en-US" b="1" dirty="0">
                <a:ea typeface="宋体" charset="-122"/>
              </a:rPr>
              <a:t>初学</a:t>
            </a:r>
            <a:r>
              <a:rPr lang="en-US" altLang="zh-CN" b="1" dirty="0">
                <a:ea typeface="宋体" charset="-122"/>
              </a:rPr>
              <a:t>JavaScript&lt;/title&gt;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&lt;/head&gt;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&lt;body&gt;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&lt;script type="text/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javascript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"&gt;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document.write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("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初学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JavaScript");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document.write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("&lt;h1&gt;Hello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JavaScript&lt;/h1&gt;");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&lt;/script&gt;</a:t>
            </a:r>
            <a:endParaRPr lang="en-US" altLang="zh-CN" b="1" dirty="0">
              <a:ea typeface="宋体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&lt;/body&gt;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&lt;/html&gt;</a:t>
            </a:r>
          </a:p>
        </p:txBody>
      </p:sp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1595438" y="5172075"/>
            <a:ext cx="842962" cy="400050"/>
            <a:chOff x="3786182" y="3143248"/>
            <a:chExt cx="843709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3929184" y="3143248"/>
              <a:ext cx="700707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</a:rPr>
                <a:t>经验</a:t>
              </a:r>
            </a:p>
          </p:txBody>
        </p:sp>
        <p:pic>
          <p:nvPicPr>
            <p:cNvPr id="27667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4167188" y="6215064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664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4078895" y="5187962"/>
              <a:ext cx="348495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：初学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JavaScript</a:t>
              </a: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2708276" y="4892676"/>
            <a:ext cx="6696075" cy="1108075"/>
            <a:chOff x="1184275" y="4892675"/>
            <a:chExt cx="6696075" cy="1108075"/>
          </a:xfrm>
        </p:grpSpPr>
        <p:sp>
          <p:nvSpPr>
            <p:cNvPr id="13" name="AutoShape 4"/>
            <p:cNvSpPr>
              <a:spLocks noChangeArrowheads="1"/>
            </p:cNvSpPr>
            <p:nvPr/>
          </p:nvSpPr>
          <p:spPr bwMode="auto">
            <a:xfrm>
              <a:off x="1184275" y="5072063"/>
              <a:ext cx="6673850" cy="928687"/>
            </a:xfrm>
            <a:prstGeom prst="roundRect">
              <a:avLst>
                <a:gd name="adj" fmla="val 115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en-US" b="1" dirty="0">
                  <a:latin typeface="微软雅黑" pitchFamily="34" charset="-122"/>
                  <a:ea typeface="微软雅黑" pitchFamily="34" charset="-122"/>
                </a:rPr>
                <a:t>&lt;script&gt;…&lt;/script&gt;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可以包含在文档中的任何地方，只要保证这些代码在被使用前已读取并加载到内存即可</a:t>
              </a:r>
            </a:p>
          </p:txBody>
        </p:sp>
        <p:sp>
          <p:nvSpPr>
            <p:cNvPr id="27657" name="AutoShape 4"/>
            <p:cNvSpPr>
              <a:spLocks noChangeArrowheads="1"/>
            </p:cNvSpPr>
            <p:nvPr/>
          </p:nvSpPr>
          <p:spPr bwMode="gray">
            <a:xfrm>
              <a:off x="7523163" y="4892675"/>
              <a:ext cx="357187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grpSp>
        <p:nvGrpSpPr>
          <p:cNvPr id="18" name="组合 70"/>
          <p:cNvGrpSpPr>
            <a:grpSpLocks/>
          </p:cNvGrpSpPr>
          <p:nvPr/>
        </p:nvGrpSpPr>
        <p:grpSpPr bwMode="auto">
          <a:xfrm>
            <a:off x="1042295" y="932656"/>
            <a:ext cx="1000125" cy="414337"/>
            <a:chOff x="1000100" y="2528843"/>
            <a:chExt cx="1000132" cy="414475"/>
          </a:xfrm>
        </p:grpSpPr>
        <p:pic>
          <p:nvPicPr>
            <p:cNvPr id="2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9350A788-017D-4826-AAFB-078B77E2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/>
              <a:t>JavaScript</a:t>
            </a:r>
            <a:r>
              <a:rPr lang="zh-CN" altLang="en-US" dirty="0"/>
              <a:t>程序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328B35-A798-4D08-ADA9-5D27A1B5A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实现步骤：</a:t>
            </a:r>
            <a:endParaRPr lang="en-US" altLang="zh-CN" dirty="0"/>
          </a:p>
          <a:p>
            <a:pPr lvl="1"/>
            <a:r>
              <a:rPr lang="zh-CN" altLang="en-US" dirty="0"/>
              <a:t>创建网页文件并设置编码。</a:t>
            </a:r>
            <a:endParaRPr lang="en-US" altLang="zh-CN" dirty="0"/>
          </a:p>
          <a:p>
            <a:pPr lvl="1"/>
            <a:r>
              <a:rPr lang="zh-CN" altLang="en-US" dirty="0"/>
              <a:t>编写一个简单的网页。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JavaScript</a:t>
            </a:r>
            <a:r>
              <a:rPr lang="zh-CN" altLang="en-US" dirty="0"/>
              <a:t>嵌入到</a:t>
            </a:r>
            <a:r>
              <a:rPr lang="en-US" altLang="zh-CN" dirty="0"/>
              <a:t>HTML</a:t>
            </a:r>
            <a:r>
              <a:rPr lang="zh-CN" altLang="en-US" dirty="0"/>
              <a:t>中。</a:t>
            </a:r>
            <a:endParaRPr lang="en-US" altLang="zh-CN" dirty="0"/>
          </a:p>
          <a:p>
            <a:pPr lvl="1"/>
            <a:r>
              <a:rPr lang="zh-CN" altLang="en-US" dirty="0"/>
              <a:t>测试网页程序。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78325A-B96D-4DEE-94DD-B382DADFD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37</a:t>
            </a:fld>
            <a:endParaRPr lang="zh-CN" altLang="en-US"/>
          </a:p>
        </p:txBody>
      </p:sp>
      <p:pic>
        <p:nvPicPr>
          <p:cNvPr id="2" name="Picture 2" descr="无标递四方速递方式题">
            <a:extLst>
              <a:ext uri="{FF2B5EF4-FFF2-40B4-BE49-F238E27FC236}">
                <a16:creationId xmlns:a16="http://schemas.microsoft.com/office/drawing/2014/main" id="{4BDA7FFB-C8A3-4F58-ACAB-D8E06C966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16" y="3957281"/>
            <a:ext cx="4891088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5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514426"/>
              </p:ext>
            </p:extLst>
          </p:nvPr>
        </p:nvGraphicFramePr>
        <p:xfrm>
          <a:off x="8963025" y="2490788"/>
          <a:ext cx="122555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Image" r:id="rId4" imgW="1225091" imgH="1962750" progId="">
                  <p:embed/>
                </p:oleObj>
              </mc:Choice>
              <mc:Fallback>
                <p:oleObj name="Image" r:id="rId4" imgW="1225091" imgH="1962750" progId="">
                  <p:embed/>
                  <p:pic>
                    <p:nvPicPr>
                      <p:cNvPr id="28675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3025" y="2490788"/>
                        <a:ext cx="1225550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JavaScript</a:t>
            </a:r>
            <a:r>
              <a:rPr dirty="0" err="1"/>
              <a:t>的执行原理</a:t>
            </a:r>
            <a:endParaRPr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38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8612157" y="4836320"/>
            <a:ext cx="2265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应用  服务器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344989" y="2428876"/>
            <a:ext cx="5048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b="1">
                <a:solidFill>
                  <a:schemeClr val="bg1"/>
                </a:solidFill>
              </a:rPr>
              <a:t>IE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5740400" y="2774950"/>
            <a:ext cx="1824038" cy="776288"/>
          </a:xfrm>
          <a:prstGeom prst="wedgeRoundRectCallout">
            <a:avLst>
              <a:gd name="adj1" fmla="val -27364"/>
              <a:gd name="adj2" fmla="val 5160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解析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HTML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标签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和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JavaScript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5430838" y="4630739"/>
            <a:ext cx="2347912" cy="7778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从服务器端下载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含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JavaScript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的页面</a:t>
            </a:r>
          </a:p>
        </p:txBody>
      </p:sp>
      <p:cxnSp>
        <p:nvCxnSpPr>
          <p:cNvPr id="12" name="AutoShape 12"/>
          <p:cNvCxnSpPr>
            <a:cxnSpLocks noChangeShapeType="1"/>
            <a:endCxn id="11" idx="1"/>
          </p:cNvCxnSpPr>
          <p:nvPr/>
        </p:nvCxnSpPr>
        <p:spPr bwMode="auto">
          <a:xfrm rot="16200000" flipH="1">
            <a:off x="4512873" y="4101682"/>
            <a:ext cx="1002554" cy="833438"/>
          </a:xfrm>
          <a:prstGeom prst="curvedConnector2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049714" y="4300538"/>
            <a:ext cx="1404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返回  响应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5518151" y="1765301"/>
            <a:ext cx="3006725" cy="4095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包含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JavaScript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的请求页面</a:t>
            </a:r>
          </a:p>
        </p:txBody>
      </p:sp>
      <p:cxnSp>
        <p:nvCxnSpPr>
          <p:cNvPr id="16" name="AutoShape 16"/>
          <p:cNvCxnSpPr>
            <a:cxnSpLocks noChangeShapeType="1"/>
            <a:endCxn id="15" idx="1"/>
          </p:cNvCxnSpPr>
          <p:nvPr/>
        </p:nvCxnSpPr>
        <p:spPr bwMode="auto">
          <a:xfrm rot="5400000" flipH="1" flipV="1">
            <a:off x="4458684" y="1629686"/>
            <a:ext cx="718025" cy="1399379"/>
          </a:xfrm>
          <a:prstGeom prst="curvedConnector2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587750" y="2259013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发送  请求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309814" y="2860675"/>
            <a:ext cx="503237" cy="431800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597400" y="1854200"/>
            <a:ext cx="503238" cy="431800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4735514" y="4643438"/>
            <a:ext cx="503237" cy="431800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8689" name="Picture 4" descr="C:\Users\jian.zhang\Desktop\安卓PPT模板demo\模拟器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2687638"/>
            <a:ext cx="1898650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1739900" y="3230564"/>
            <a:ext cx="1563688" cy="555625"/>
          </a:xfrm>
          <a:prstGeom prst="rightArrow">
            <a:avLst>
              <a:gd name="adj1" fmla="val 50000"/>
              <a:gd name="adj2" fmla="val 7035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zh-CN" altLang="en-US" b="1" dirty="0">
                <a:ea typeface="宋体" charset="-122"/>
              </a:rPr>
              <a:t>浏览器输入</a:t>
            </a:r>
          </a:p>
        </p:txBody>
      </p:sp>
      <p:sp>
        <p:nvSpPr>
          <p:cNvPr id="28691" name="TextBox 33"/>
          <p:cNvSpPr txBox="1">
            <a:spLocks noChangeArrowheads="1"/>
          </p:cNvSpPr>
          <p:nvPr/>
        </p:nvSpPr>
        <p:spPr bwMode="auto">
          <a:xfrm>
            <a:off x="3486150" y="2901950"/>
            <a:ext cx="1111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IE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4952992" y="3194809"/>
            <a:ext cx="71438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Freeform 12"/>
          <p:cNvSpPr>
            <a:spLocks/>
          </p:cNvSpPr>
          <p:nvPr/>
        </p:nvSpPr>
        <p:spPr bwMode="auto">
          <a:xfrm rot="8643221">
            <a:off x="7749696" y="4441922"/>
            <a:ext cx="1859278" cy="803916"/>
          </a:xfrm>
          <a:prstGeom prst="arc">
            <a:avLst>
              <a:gd name="adj1" fmla="val 10930154"/>
              <a:gd name="adj2" fmla="val 287653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31" name="Freeform 12"/>
          <p:cNvSpPr>
            <a:spLocks/>
          </p:cNvSpPr>
          <p:nvPr/>
        </p:nvSpPr>
        <p:spPr bwMode="auto">
          <a:xfrm rot="1356412">
            <a:off x="8467214" y="1911249"/>
            <a:ext cx="1085821" cy="672053"/>
          </a:xfrm>
          <a:prstGeom prst="arc">
            <a:avLst>
              <a:gd name="adj1" fmla="val 1138557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/>
      <p:bldP spid="15" grpId="0" animBg="1"/>
      <p:bldP spid="18" grpId="0"/>
      <p:bldP spid="19" grpId="0" animBg="1"/>
      <p:bldP spid="21" grpId="0" animBg="1"/>
      <p:bldP spid="22" grpId="0" animBg="1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30F63A5C-D5D8-43DB-A18B-C112D1E09CF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JavaScript</a:t>
            </a:r>
            <a:r>
              <a:rPr lang="zh-CN" altLang="en-US" dirty="0"/>
              <a:t>的执行原理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3CA9DB9-9996-4ADB-92EF-3FC531518ED5}"/>
              </a:ext>
            </a:extLst>
          </p:cNvPr>
          <p:cNvGrpSpPr>
            <a:grpSpLocks/>
          </p:cNvGrpSpPr>
          <p:nvPr/>
        </p:nvGrpSpPr>
        <p:grpSpPr bwMode="auto">
          <a:xfrm>
            <a:off x="1895476" y="1273175"/>
            <a:ext cx="2232025" cy="503238"/>
            <a:chOff x="6444208" y="1011134"/>
            <a:chExt cx="2232248" cy="504056"/>
          </a:xfrm>
        </p:grpSpPr>
        <p:grpSp>
          <p:nvGrpSpPr>
            <p:cNvPr id="38917" name="组合 11">
              <a:extLst>
                <a:ext uri="{FF2B5EF4-FFF2-40B4-BE49-F238E27FC236}">
                  <a16:creationId xmlns:a16="http://schemas.microsoft.com/office/drawing/2014/main" id="{3D1B46C4-9C58-446D-B9B3-73825A6F34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3AEE9AA1-27C7-47D3-AFDA-9D2D7C0BBB4B}"/>
                  </a:ext>
                </a:extLst>
              </p:cNvPr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脚</a:t>
                </a: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670DA6B2-94C9-4948-99A3-88823FFA7DC8}"/>
                  </a:ext>
                </a:extLst>
              </p:cNvPr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下</a:t>
                </a: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0BC3118-8936-406E-9455-B6A8CB3DA2D8}"/>
                  </a:ext>
                </a:extLst>
              </p:cNvPr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留</a:t>
                </a: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E993BCE-A15C-400E-9EEE-B65D2060530E}"/>
                  </a:ext>
                </a:extLst>
              </p:cNvPr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心</a:t>
                </a:r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202E72B-E1BD-4617-AEE0-90102D639C34}"/>
                </a:ext>
              </a:extLst>
            </p:cNvPr>
            <p:cNvCxnSpPr/>
            <p:nvPr/>
          </p:nvCxnSpPr>
          <p:spPr>
            <a:xfrm>
              <a:off x="6444208" y="1818004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E482900-110F-42D0-8BCD-17B919D91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2178373"/>
            <a:ext cx="86042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/>
              <a:t>在编写</a:t>
            </a:r>
            <a:r>
              <a:rPr lang="en-US" altLang="zh-CN" dirty="0"/>
              <a:t>JavaScript</a:t>
            </a:r>
            <a:r>
              <a:rPr lang="zh-CN" altLang="en-US" dirty="0"/>
              <a:t>代码时，应注意基本的语法规则，避免程序出错。具体如下。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JavaScript</a:t>
            </a:r>
            <a:r>
              <a:rPr lang="zh-CN" altLang="en-US" dirty="0"/>
              <a:t>严格区分大小写，在编写代码时一定注意大小写的正确性。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JavaScript</a:t>
            </a:r>
            <a:r>
              <a:rPr lang="zh-CN" altLang="en-US" dirty="0"/>
              <a:t>代码对空格、换行、缩进不敏感，一条语句可以分成多行书写。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/>
              <a:t>如果一条语句结束后，换行书写下一条语句，后面的分号可以省略。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BD5D6F6-7110-4F0B-9D04-A770217E8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学习方法</a:t>
            </a:r>
            <a:endParaRPr lang="zh-CN" altLang="en-US" dirty="0"/>
          </a:p>
        </p:txBody>
      </p:sp>
      <p:graphicFrame>
        <p:nvGraphicFramePr>
          <p:cNvPr id="21" name="图示 20"/>
          <p:cNvGraphicFramePr/>
          <p:nvPr>
            <p:extLst>
              <p:ext uri="{D42A27DB-BD31-4B8C-83A1-F6EECF244321}">
                <p14:modId xmlns:p14="http://schemas.microsoft.com/office/powerpoint/2010/main" val="553687404"/>
              </p:ext>
            </p:extLst>
          </p:nvPr>
        </p:nvGraphicFramePr>
        <p:xfrm>
          <a:off x="3048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90689C94-B96A-4623-8A37-689A7DB4C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34B7831E-4C80-4BD7-8351-F7E4604D3DFE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/>
              <a:t>JavaScript</a:t>
            </a:r>
            <a:r>
              <a:rPr lang="zh-CN" altLang="en-US" dirty="0"/>
              <a:t>的使用方式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80055E98-4E9D-4B47-BBB6-ABCFA2D682B5}"/>
              </a:ext>
            </a:extLst>
          </p:cNvPr>
          <p:cNvSpPr/>
          <p:nvPr/>
        </p:nvSpPr>
        <p:spPr>
          <a:xfrm>
            <a:off x="3759200" y="1752600"/>
            <a:ext cx="4064000" cy="4064000"/>
          </a:xfrm>
          <a:prstGeom prst="triangle">
            <a:avLst/>
          </a:prstGeom>
          <a:solidFill>
            <a:srgbClr val="D0DE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4DE0D956-46C4-468B-A4FA-A06976B27ABC}"/>
              </a:ext>
            </a:extLst>
          </p:cNvPr>
          <p:cNvSpPr/>
          <p:nvPr/>
        </p:nvSpPr>
        <p:spPr>
          <a:xfrm>
            <a:off x="5791200" y="2162176"/>
            <a:ext cx="2641600" cy="962025"/>
          </a:xfrm>
          <a:custGeom>
            <a:avLst/>
            <a:gdLst>
              <a:gd name="connsiteX0" fmla="*/ 0 w 2641600"/>
              <a:gd name="connsiteY0" fmla="*/ 160341 h 962025"/>
              <a:gd name="connsiteX1" fmla="*/ 160341 w 2641600"/>
              <a:gd name="connsiteY1" fmla="*/ 0 h 962025"/>
              <a:gd name="connsiteX2" fmla="*/ 2481259 w 2641600"/>
              <a:gd name="connsiteY2" fmla="*/ 0 h 962025"/>
              <a:gd name="connsiteX3" fmla="*/ 2641600 w 2641600"/>
              <a:gd name="connsiteY3" fmla="*/ 160341 h 962025"/>
              <a:gd name="connsiteX4" fmla="*/ 2641600 w 2641600"/>
              <a:gd name="connsiteY4" fmla="*/ 801684 h 962025"/>
              <a:gd name="connsiteX5" fmla="*/ 2481259 w 2641600"/>
              <a:gd name="connsiteY5" fmla="*/ 962025 h 962025"/>
              <a:gd name="connsiteX6" fmla="*/ 160341 w 2641600"/>
              <a:gd name="connsiteY6" fmla="*/ 962025 h 962025"/>
              <a:gd name="connsiteX7" fmla="*/ 0 w 2641600"/>
              <a:gd name="connsiteY7" fmla="*/ 801684 h 962025"/>
              <a:gd name="connsiteX8" fmla="*/ 0 w 2641600"/>
              <a:gd name="connsiteY8" fmla="*/ 160341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1600" h="962025">
                <a:moveTo>
                  <a:pt x="0" y="160341"/>
                </a:moveTo>
                <a:cubicBezTo>
                  <a:pt x="0" y="71787"/>
                  <a:pt x="71787" y="0"/>
                  <a:pt x="160341" y="0"/>
                </a:cubicBezTo>
                <a:lnTo>
                  <a:pt x="2481259" y="0"/>
                </a:lnTo>
                <a:cubicBezTo>
                  <a:pt x="2569813" y="0"/>
                  <a:pt x="2641600" y="71787"/>
                  <a:pt x="2641600" y="160341"/>
                </a:cubicBezTo>
                <a:lnTo>
                  <a:pt x="2641600" y="801684"/>
                </a:lnTo>
                <a:cubicBezTo>
                  <a:pt x="2641600" y="890238"/>
                  <a:pt x="2569813" y="962025"/>
                  <a:pt x="2481259" y="962025"/>
                </a:cubicBezTo>
                <a:lnTo>
                  <a:pt x="160341" y="962025"/>
                </a:lnTo>
                <a:cubicBezTo>
                  <a:pt x="71787" y="962025"/>
                  <a:pt x="0" y="890238"/>
                  <a:pt x="0" y="801684"/>
                </a:cubicBezTo>
                <a:lnTo>
                  <a:pt x="0" y="160341"/>
                </a:lnTo>
                <a:close/>
              </a:path>
            </a:pathLst>
          </a:custGeom>
          <a:ln>
            <a:solidFill>
              <a:srgbClr val="D0DEF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191742" tIns="191742" rIns="191742" bIns="191742" spcCol="1270" anchor="ctr"/>
          <a:lstStyle/>
          <a:p>
            <a:pPr algn="ctr" defTabSz="16891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400" dirty="0"/>
              <a:t>内部</a:t>
            </a:r>
            <a:r>
              <a:rPr lang="en-US" altLang="zh-CN" sz="2400" dirty="0"/>
              <a:t>JavaScript</a:t>
            </a:r>
            <a:endParaRPr lang="zh-CN" altLang="en-US" sz="2400" dirty="0"/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0D85C8F0-0D8A-42F6-8192-D6F560D9021D}"/>
              </a:ext>
            </a:extLst>
          </p:cNvPr>
          <p:cNvSpPr/>
          <p:nvPr/>
        </p:nvSpPr>
        <p:spPr>
          <a:xfrm>
            <a:off x="5791200" y="3244851"/>
            <a:ext cx="2641600" cy="962025"/>
          </a:xfrm>
          <a:custGeom>
            <a:avLst/>
            <a:gdLst>
              <a:gd name="connsiteX0" fmla="*/ 0 w 2641600"/>
              <a:gd name="connsiteY0" fmla="*/ 160341 h 962025"/>
              <a:gd name="connsiteX1" fmla="*/ 160341 w 2641600"/>
              <a:gd name="connsiteY1" fmla="*/ 0 h 962025"/>
              <a:gd name="connsiteX2" fmla="*/ 2481259 w 2641600"/>
              <a:gd name="connsiteY2" fmla="*/ 0 h 962025"/>
              <a:gd name="connsiteX3" fmla="*/ 2641600 w 2641600"/>
              <a:gd name="connsiteY3" fmla="*/ 160341 h 962025"/>
              <a:gd name="connsiteX4" fmla="*/ 2641600 w 2641600"/>
              <a:gd name="connsiteY4" fmla="*/ 801684 h 962025"/>
              <a:gd name="connsiteX5" fmla="*/ 2481259 w 2641600"/>
              <a:gd name="connsiteY5" fmla="*/ 962025 h 962025"/>
              <a:gd name="connsiteX6" fmla="*/ 160341 w 2641600"/>
              <a:gd name="connsiteY6" fmla="*/ 962025 h 962025"/>
              <a:gd name="connsiteX7" fmla="*/ 0 w 2641600"/>
              <a:gd name="connsiteY7" fmla="*/ 801684 h 962025"/>
              <a:gd name="connsiteX8" fmla="*/ 0 w 2641600"/>
              <a:gd name="connsiteY8" fmla="*/ 160341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1600" h="962025">
                <a:moveTo>
                  <a:pt x="0" y="160341"/>
                </a:moveTo>
                <a:cubicBezTo>
                  <a:pt x="0" y="71787"/>
                  <a:pt x="71787" y="0"/>
                  <a:pt x="160341" y="0"/>
                </a:cubicBezTo>
                <a:lnTo>
                  <a:pt x="2481259" y="0"/>
                </a:lnTo>
                <a:cubicBezTo>
                  <a:pt x="2569813" y="0"/>
                  <a:pt x="2641600" y="71787"/>
                  <a:pt x="2641600" y="160341"/>
                </a:cubicBezTo>
                <a:lnTo>
                  <a:pt x="2641600" y="801684"/>
                </a:lnTo>
                <a:cubicBezTo>
                  <a:pt x="2641600" y="890238"/>
                  <a:pt x="2569813" y="962025"/>
                  <a:pt x="2481259" y="962025"/>
                </a:cubicBezTo>
                <a:lnTo>
                  <a:pt x="160341" y="962025"/>
                </a:lnTo>
                <a:cubicBezTo>
                  <a:pt x="71787" y="962025"/>
                  <a:pt x="0" y="890238"/>
                  <a:pt x="0" y="801684"/>
                </a:cubicBezTo>
                <a:lnTo>
                  <a:pt x="0" y="160341"/>
                </a:lnTo>
                <a:close/>
              </a:path>
            </a:pathLst>
          </a:custGeom>
          <a:ln>
            <a:solidFill>
              <a:srgbClr val="D0DEF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191742" tIns="191742" rIns="191742" bIns="191742" spcCol="1270" anchor="ctr"/>
          <a:lstStyle/>
          <a:p>
            <a:pPr algn="ctr" defTabSz="16891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400" dirty="0"/>
              <a:t>外部</a:t>
            </a:r>
            <a:r>
              <a:rPr lang="en-US" altLang="zh-CN" sz="2400" dirty="0"/>
              <a:t>JavaScript</a:t>
            </a:r>
            <a:endParaRPr lang="zh-CN" altLang="en-US" sz="2400" dirty="0"/>
          </a:p>
        </p:txBody>
      </p:sp>
      <p:sp>
        <p:nvSpPr>
          <p:cNvPr id="18" name="任意多边形 17">
            <a:extLst>
              <a:ext uri="{FF2B5EF4-FFF2-40B4-BE49-F238E27FC236}">
                <a16:creationId xmlns:a16="http://schemas.microsoft.com/office/drawing/2014/main" id="{4037D40B-DA33-47B4-891F-AE29400D9AEA}"/>
              </a:ext>
            </a:extLst>
          </p:cNvPr>
          <p:cNvSpPr/>
          <p:nvPr/>
        </p:nvSpPr>
        <p:spPr>
          <a:xfrm>
            <a:off x="5791200" y="4325939"/>
            <a:ext cx="2641600" cy="962025"/>
          </a:xfrm>
          <a:custGeom>
            <a:avLst/>
            <a:gdLst>
              <a:gd name="connsiteX0" fmla="*/ 0 w 2641600"/>
              <a:gd name="connsiteY0" fmla="*/ 160341 h 962025"/>
              <a:gd name="connsiteX1" fmla="*/ 160341 w 2641600"/>
              <a:gd name="connsiteY1" fmla="*/ 0 h 962025"/>
              <a:gd name="connsiteX2" fmla="*/ 2481259 w 2641600"/>
              <a:gd name="connsiteY2" fmla="*/ 0 h 962025"/>
              <a:gd name="connsiteX3" fmla="*/ 2641600 w 2641600"/>
              <a:gd name="connsiteY3" fmla="*/ 160341 h 962025"/>
              <a:gd name="connsiteX4" fmla="*/ 2641600 w 2641600"/>
              <a:gd name="connsiteY4" fmla="*/ 801684 h 962025"/>
              <a:gd name="connsiteX5" fmla="*/ 2481259 w 2641600"/>
              <a:gd name="connsiteY5" fmla="*/ 962025 h 962025"/>
              <a:gd name="connsiteX6" fmla="*/ 160341 w 2641600"/>
              <a:gd name="connsiteY6" fmla="*/ 962025 h 962025"/>
              <a:gd name="connsiteX7" fmla="*/ 0 w 2641600"/>
              <a:gd name="connsiteY7" fmla="*/ 801684 h 962025"/>
              <a:gd name="connsiteX8" fmla="*/ 0 w 2641600"/>
              <a:gd name="connsiteY8" fmla="*/ 160341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1600" h="962025">
                <a:moveTo>
                  <a:pt x="0" y="160341"/>
                </a:moveTo>
                <a:cubicBezTo>
                  <a:pt x="0" y="71787"/>
                  <a:pt x="71787" y="0"/>
                  <a:pt x="160341" y="0"/>
                </a:cubicBezTo>
                <a:lnTo>
                  <a:pt x="2481259" y="0"/>
                </a:lnTo>
                <a:cubicBezTo>
                  <a:pt x="2569813" y="0"/>
                  <a:pt x="2641600" y="71787"/>
                  <a:pt x="2641600" y="160341"/>
                </a:cubicBezTo>
                <a:lnTo>
                  <a:pt x="2641600" y="801684"/>
                </a:lnTo>
                <a:cubicBezTo>
                  <a:pt x="2641600" y="890238"/>
                  <a:pt x="2569813" y="962025"/>
                  <a:pt x="2481259" y="962025"/>
                </a:cubicBezTo>
                <a:lnTo>
                  <a:pt x="160341" y="962025"/>
                </a:lnTo>
                <a:cubicBezTo>
                  <a:pt x="71787" y="962025"/>
                  <a:pt x="0" y="890238"/>
                  <a:pt x="0" y="801684"/>
                </a:cubicBezTo>
                <a:lnTo>
                  <a:pt x="0" y="160341"/>
                </a:lnTo>
                <a:close/>
              </a:path>
            </a:pathLst>
          </a:custGeom>
          <a:ln>
            <a:solidFill>
              <a:srgbClr val="D0DEF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191742" tIns="191742" rIns="191742" bIns="191742" spcCol="1270" anchor="ctr"/>
          <a:lstStyle/>
          <a:p>
            <a:pPr algn="ctr" defTabSz="16891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400" dirty="0"/>
              <a:t>行内式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B025184-E99C-4814-BC74-4C324B82D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86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12" grpId="0" animBg="1"/>
      <p:bldP spid="17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&lt;script&gt;</a:t>
            </a:r>
            <a:r>
              <a:rPr lang="zh-CN" altLang="en-US" dirty="0"/>
              <a:t>标签</a:t>
            </a:r>
            <a:endParaRPr lang="en-US" altLang="zh-CN" dirty="0"/>
          </a:p>
          <a:p>
            <a:r>
              <a:rPr lang="zh-CN" altLang="en-US" dirty="0"/>
              <a:t>外部</a:t>
            </a:r>
            <a:r>
              <a:rPr lang="en-US" altLang="zh-CN" dirty="0"/>
              <a:t>JS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直接在</a:t>
            </a:r>
            <a:r>
              <a:rPr lang="en-US" altLang="zh-CN" dirty="0"/>
              <a:t>HTML</a:t>
            </a:r>
            <a:r>
              <a:rPr lang="zh-CN" altLang="en-US" dirty="0"/>
              <a:t>标签中</a:t>
            </a:r>
          </a:p>
        </p:txBody>
      </p:sp>
      <p:sp>
        <p:nvSpPr>
          <p:cNvPr id="1843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的使用方式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1F242D-694C-41F2-9303-B7838CD6D403}" type="slidenum">
              <a:rPr lang="zh-CN" altLang="en-US" smtClean="0"/>
              <a:pPr/>
              <a:t>41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4" name="AutoShape 50"/>
          <p:cNvSpPr>
            <a:spLocks noChangeArrowheads="1"/>
          </p:cNvSpPr>
          <p:nvPr/>
        </p:nvSpPr>
        <p:spPr bwMode="auto">
          <a:xfrm>
            <a:off x="2855640" y="1748904"/>
            <a:ext cx="7566299" cy="4149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800" b="1" dirty="0">
                <a:latin typeface="+mn-lt"/>
              </a:rPr>
              <a:t>&lt;script </a:t>
            </a:r>
            <a:r>
              <a:rPr lang="en-US" altLang="zh-CN" sz="1800" b="1" dirty="0" err="1">
                <a:solidFill>
                  <a:srgbClr val="FF0000"/>
                </a:solidFill>
                <a:latin typeface="+mn-lt"/>
              </a:rPr>
              <a:t>src</a:t>
            </a:r>
            <a:r>
              <a:rPr lang="en-US" altLang="zh-CN" sz="1800" b="1" dirty="0">
                <a:solidFill>
                  <a:srgbClr val="FF0000"/>
                </a:solidFill>
                <a:latin typeface="+mn-lt"/>
              </a:rPr>
              <a:t>="export.js"  </a:t>
            </a:r>
            <a:r>
              <a:rPr lang="en-US" altLang="zh-CN" sz="1800" b="1" dirty="0">
                <a:latin typeface="+mn-lt"/>
              </a:rPr>
              <a:t>type="text/</a:t>
            </a:r>
            <a:r>
              <a:rPr lang="en-US" altLang="zh-CN" sz="1800" b="1" dirty="0" err="1">
                <a:latin typeface="+mn-lt"/>
              </a:rPr>
              <a:t>javascript</a:t>
            </a:r>
            <a:r>
              <a:rPr lang="en-US" altLang="zh-CN" sz="1800" b="1" dirty="0">
                <a:latin typeface="+mn-lt"/>
              </a:rPr>
              <a:t>"&gt;&lt;/script&gt;</a:t>
            </a:r>
          </a:p>
        </p:txBody>
      </p:sp>
      <p:sp>
        <p:nvSpPr>
          <p:cNvPr id="5" name="AutoShape 50"/>
          <p:cNvSpPr>
            <a:spLocks noChangeArrowheads="1"/>
          </p:cNvSpPr>
          <p:nvPr/>
        </p:nvSpPr>
        <p:spPr bwMode="auto">
          <a:xfrm>
            <a:off x="2822716" y="3004909"/>
            <a:ext cx="7536135" cy="7725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800" b="1" dirty="0">
                <a:latin typeface="+mn-lt"/>
              </a:rPr>
              <a:t>&lt;input name="</a:t>
            </a:r>
            <a:r>
              <a:rPr lang="en-US" altLang="zh-CN" sz="1800" b="1" dirty="0" err="1">
                <a:latin typeface="+mn-lt"/>
              </a:rPr>
              <a:t>btn</a:t>
            </a:r>
            <a:r>
              <a:rPr lang="en-US" altLang="zh-CN" sz="1800" b="1" dirty="0">
                <a:latin typeface="+mn-lt"/>
              </a:rPr>
              <a:t>" type="button" value="</a:t>
            </a:r>
            <a:r>
              <a:rPr lang="zh-CN" altLang="en-US" sz="1800" b="1" dirty="0">
                <a:latin typeface="+mn-lt"/>
              </a:rPr>
              <a:t>弹出消息框</a:t>
            </a:r>
            <a:r>
              <a:rPr lang="en-US" altLang="zh-CN" sz="1800" b="1" dirty="0">
                <a:latin typeface="+mn-lt"/>
              </a:rPr>
              <a:t>"   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800" b="1" dirty="0">
                <a:latin typeface="+mn-lt"/>
              </a:rPr>
              <a:t>   </a:t>
            </a:r>
            <a:r>
              <a:rPr lang="en-US" altLang="zh-CN" sz="1800" b="1" dirty="0" err="1">
                <a:latin typeface="+mn-lt"/>
              </a:rPr>
              <a:t>onclick</a:t>
            </a:r>
            <a:r>
              <a:rPr lang="en-US" altLang="zh-CN" sz="1800" b="1" dirty="0">
                <a:latin typeface="+mn-lt"/>
              </a:rPr>
              <a:t>="</a:t>
            </a:r>
            <a:r>
              <a:rPr lang="en-US" altLang="zh-CN" sz="1800" b="1" dirty="0" err="1">
                <a:solidFill>
                  <a:srgbClr val="FF0000"/>
                </a:solidFill>
                <a:latin typeface="+mn-lt"/>
              </a:rPr>
              <a:t>javascript:alert</a:t>
            </a:r>
            <a:r>
              <a:rPr lang="en-US" altLang="zh-CN" sz="1800" b="1" dirty="0">
                <a:solidFill>
                  <a:srgbClr val="FF0000"/>
                </a:solidFill>
                <a:latin typeface="+mn-lt"/>
              </a:rPr>
              <a:t>('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</a:rPr>
              <a:t>欢迎你</a:t>
            </a:r>
            <a:r>
              <a:rPr lang="en-US" altLang="zh-CN" sz="1800" b="1" dirty="0">
                <a:solidFill>
                  <a:srgbClr val="FF0000"/>
                </a:solidFill>
                <a:latin typeface="+mn-lt"/>
              </a:rPr>
              <a:t>');"/&gt;</a:t>
            </a:r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3595688" y="6000751"/>
            <a:ext cx="5714808" cy="428625"/>
            <a:chOff x="3143240" y="5143512"/>
            <a:chExt cx="5715064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514356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71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4449652" y="5187962"/>
              <a:ext cx="3972419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：外部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JavaScript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文件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9C70C0AD-E67C-44B6-8D5E-801E547F7008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JavaScript</a:t>
            </a:r>
            <a:r>
              <a:rPr lang="zh-CN" altLang="en-US" dirty="0"/>
              <a:t>的使用方式</a:t>
            </a:r>
          </a:p>
        </p:txBody>
      </p:sp>
      <p:sp>
        <p:nvSpPr>
          <p:cNvPr id="13" name="矩形 38">
            <a:extLst>
              <a:ext uri="{FF2B5EF4-FFF2-40B4-BE49-F238E27FC236}">
                <a16:creationId xmlns:a16="http://schemas.microsoft.com/office/drawing/2014/main" id="{31AA7CB1-771E-4E0A-AB9B-43C61E9EC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引入方式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嵌入式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2">
            <a:extLst>
              <a:ext uri="{FF2B5EF4-FFF2-40B4-BE49-F238E27FC236}">
                <a16:creationId xmlns:a16="http://schemas.microsoft.com/office/drawing/2014/main" id="{F88E9C18-D00D-4D88-8976-80F295E6D25E}"/>
              </a:ext>
            </a:extLst>
          </p:cNvPr>
          <p:cNvGrpSpPr>
            <a:grpSpLocks/>
          </p:cNvGrpSpPr>
          <p:nvPr/>
        </p:nvGrpSpPr>
        <p:grpSpPr bwMode="auto">
          <a:xfrm>
            <a:off x="2336800" y="2949575"/>
            <a:ext cx="3213100" cy="1855788"/>
            <a:chOff x="2895401" y="3515224"/>
            <a:chExt cx="1082813" cy="940799"/>
          </a:xfrm>
        </p:grpSpPr>
        <p:sp>
          <p:nvSpPr>
            <p:cNvPr id="19" name="矩形 1">
              <a:extLst>
                <a:ext uri="{FF2B5EF4-FFF2-40B4-BE49-F238E27FC236}">
                  <a16:creationId xmlns:a16="http://schemas.microsoft.com/office/drawing/2014/main" id="{F75B877B-E48F-45E2-A277-799220585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1076928" cy="94079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A8A6899-4F91-4E6B-90A0-15C7258B2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299" y="3671353"/>
              <a:ext cx="1007915" cy="586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&lt;script&gt;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JavaScript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语句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&lt;/script&gt;</a:t>
              </a:r>
            </a:p>
          </p:txBody>
        </p:sp>
      </p:grpSp>
      <p:grpSp>
        <p:nvGrpSpPr>
          <p:cNvPr id="21" name="组合 2">
            <a:extLst>
              <a:ext uri="{FF2B5EF4-FFF2-40B4-BE49-F238E27FC236}">
                <a16:creationId xmlns:a16="http://schemas.microsoft.com/office/drawing/2014/main" id="{71EE3D68-CFB5-447F-ABFC-B454FDF9B3DF}"/>
              </a:ext>
            </a:extLst>
          </p:cNvPr>
          <p:cNvGrpSpPr>
            <a:grpSpLocks/>
          </p:cNvGrpSpPr>
          <p:nvPr/>
        </p:nvGrpSpPr>
        <p:grpSpPr bwMode="auto">
          <a:xfrm>
            <a:off x="5743575" y="2976564"/>
            <a:ext cx="4235450" cy="1857375"/>
            <a:chOff x="2895401" y="3515224"/>
            <a:chExt cx="1077166" cy="941830"/>
          </a:xfrm>
        </p:grpSpPr>
        <p:sp>
          <p:nvSpPr>
            <p:cNvPr id="22" name="矩形 1">
              <a:extLst>
                <a:ext uri="{FF2B5EF4-FFF2-40B4-BE49-F238E27FC236}">
                  <a16:creationId xmlns:a16="http://schemas.microsoft.com/office/drawing/2014/main" id="{3339C515-206C-4110-B187-88ADB07C5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1077166" cy="94183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9B5AF44-EC0F-40E1-8962-69481B1E3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980" y="3676221"/>
              <a:ext cx="1007724" cy="58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&lt;script type="text/javascript"&gt;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JavaScript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语句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&lt;/</a:t>
              </a: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script&gt;</a:t>
              </a:r>
            </a:p>
          </p:txBody>
        </p:sp>
      </p:grp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62F683BD-5AAB-407B-8CBE-C24023E6A802}"/>
              </a:ext>
            </a:extLst>
          </p:cNvPr>
          <p:cNvSpPr/>
          <p:nvPr/>
        </p:nvSpPr>
        <p:spPr>
          <a:xfrm>
            <a:off x="7235826" y="2671763"/>
            <a:ext cx="1057275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示例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C7DECE2B-2914-4A0A-931E-851F1990F37E}"/>
              </a:ext>
            </a:extLst>
          </p:cNvPr>
          <p:cNvSpPr/>
          <p:nvPr/>
        </p:nvSpPr>
        <p:spPr>
          <a:xfrm>
            <a:off x="3846514" y="2646363"/>
            <a:ext cx="1057275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语法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FF02C5A-D662-4B76-992D-E4F2A0FC2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450" y="5065714"/>
            <a:ext cx="8345488" cy="86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type</a:t>
            </a:r>
            <a:r>
              <a:rPr lang="zh-CN" altLang="en-US"/>
              <a:t>属性用于告知浏览器脚本的类型。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type</a:t>
            </a:r>
            <a:r>
              <a:rPr lang="zh-CN" altLang="en-US"/>
              <a:t>默认值为</a:t>
            </a:r>
            <a:r>
              <a:rPr lang="en-US" altLang="zh-CN"/>
              <a:t>text/javascript</a:t>
            </a:r>
            <a:r>
              <a:rPr lang="zh-CN" altLang="en-US"/>
              <a:t>（</a:t>
            </a:r>
            <a:r>
              <a:rPr lang="en-US" altLang="zh-CN"/>
              <a:t>HTML5</a:t>
            </a:r>
            <a:r>
              <a:rPr lang="zh-CN" altLang="en-US"/>
              <a:t>），可以省略</a:t>
            </a:r>
            <a:r>
              <a:rPr lang="en-US" altLang="zh-CN"/>
              <a:t>type</a:t>
            </a:r>
            <a:r>
              <a:rPr lang="zh-CN" altLang="en-US"/>
              <a:t>属性。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F0A63CD-089C-4D2F-9294-A4D8BCEAC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1" y="1947863"/>
            <a:ext cx="8093075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嵌入式</a:t>
            </a:r>
            <a:r>
              <a:rPr lang="zh-CN" altLang="en-US"/>
              <a:t>就是使用</a:t>
            </a:r>
            <a:r>
              <a:rPr lang="en-US" altLang="zh-CN"/>
              <a:t>&lt;script&gt;</a:t>
            </a:r>
            <a:r>
              <a:rPr lang="zh-CN" altLang="en-US"/>
              <a:t>标签包裹</a:t>
            </a:r>
            <a:r>
              <a:rPr lang="en-US" altLang="zh-CN"/>
              <a:t>JavaScript</a:t>
            </a:r>
            <a:r>
              <a:rPr lang="zh-CN" altLang="en-US"/>
              <a:t>代码，直接编写到</a:t>
            </a:r>
            <a:r>
              <a:rPr lang="en-US" altLang="zh-CN"/>
              <a:t>HTML</a:t>
            </a:r>
            <a:r>
              <a:rPr lang="zh-CN" altLang="en-US"/>
              <a:t>文件中。</a:t>
            </a:r>
            <a:endParaRPr lang="en-US" altLang="zh-CN" b="1" u="sng">
              <a:solidFill>
                <a:srgbClr val="0070C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46452A1-C471-454C-9306-D0D781965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 animBg="1"/>
      <p:bldP spid="2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46F211C7-3A6F-44A6-8CDD-A0E990CFD59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JavaScript</a:t>
            </a:r>
            <a:r>
              <a:rPr lang="zh-CN" altLang="en-US" dirty="0"/>
              <a:t>的使用方式</a:t>
            </a:r>
          </a:p>
        </p:txBody>
      </p:sp>
      <p:sp>
        <p:nvSpPr>
          <p:cNvPr id="13" name="矩形 38">
            <a:extLst>
              <a:ext uri="{FF2B5EF4-FFF2-40B4-BE49-F238E27FC236}">
                <a16:creationId xmlns:a16="http://schemas.microsoft.com/office/drawing/2014/main" id="{48DC9B76-1C74-450D-A95D-859511341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引入方式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外链式</a:t>
            </a:r>
          </a:p>
        </p:txBody>
      </p:sp>
      <p:grpSp>
        <p:nvGrpSpPr>
          <p:cNvPr id="16" name="组合 2">
            <a:extLst>
              <a:ext uri="{FF2B5EF4-FFF2-40B4-BE49-F238E27FC236}">
                <a16:creationId xmlns:a16="http://schemas.microsoft.com/office/drawing/2014/main" id="{F56890A6-F0BE-4C67-BCAB-38BFA3E99723}"/>
              </a:ext>
            </a:extLst>
          </p:cNvPr>
          <p:cNvGrpSpPr>
            <a:grpSpLocks/>
          </p:cNvGrpSpPr>
          <p:nvPr/>
        </p:nvGrpSpPr>
        <p:grpSpPr bwMode="auto">
          <a:xfrm>
            <a:off x="2538413" y="3567114"/>
            <a:ext cx="3213100" cy="2382837"/>
            <a:chOff x="2895401" y="3515224"/>
            <a:chExt cx="1082813" cy="1208142"/>
          </a:xfrm>
        </p:grpSpPr>
        <p:sp>
          <p:nvSpPr>
            <p:cNvPr id="19" name="矩形 1">
              <a:extLst>
                <a:ext uri="{FF2B5EF4-FFF2-40B4-BE49-F238E27FC236}">
                  <a16:creationId xmlns:a16="http://schemas.microsoft.com/office/drawing/2014/main" id="{B4FEC69A-B08B-4D19-96B8-6DEE0D487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1076928" cy="120814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ADAAB26-E55C-4006-9B53-D7434F9A8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299" y="3671373"/>
              <a:ext cx="1007915" cy="983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HTML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文件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&lt;script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src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="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js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/test.js"&gt;&lt;/script&gt;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</a:p>
          </p:txBody>
        </p:sp>
      </p:grpSp>
      <p:grpSp>
        <p:nvGrpSpPr>
          <p:cNvPr id="21" name="组合 2">
            <a:extLst>
              <a:ext uri="{FF2B5EF4-FFF2-40B4-BE49-F238E27FC236}">
                <a16:creationId xmlns:a16="http://schemas.microsoft.com/office/drawing/2014/main" id="{48D4D231-080F-4483-B5BB-4135C9C5F463}"/>
              </a:ext>
            </a:extLst>
          </p:cNvPr>
          <p:cNvGrpSpPr>
            <a:grpSpLocks/>
          </p:cNvGrpSpPr>
          <p:nvPr/>
        </p:nvGrpSpPr>
        <p:grpSpPr bwMode="auto">
          <a:xfrm>
            <a:off x="5945188" y="3594100"/>
            <a:ext cx="3630612" cy="2355850"/>
            <a:chOff x="2895401" y="3515224"/>
            <a:chExt cx="923125" cy="1194914"/>
          </a:xfrm>
        </p:grpSpPr>
        <p:sp>
          <p:nvSpPr>
            <p:cNvPr id="22" name="矩形 1">
              <a:extLst>
                <a:ext uri="{FF2B5EF4-FFF2-40B4-BE49-F238E27FC236}">
                  <a16:creationId xmlns:a16="http://schemas.microsoft.com/office/drawing/2014/main" id="{9201285B-AE01-45DE-8551-7AEE57266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923125" cy="119491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79C4328-941B-483B-8FC6-DCF0E8153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965" y="3676264"/>
              <a:ext cx="836342" cy="79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js/test.js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文件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alert('Hello');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pt-BR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</a:p>
          </p:txBody>
        </p:sp>
      </p:grp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8AB5C49C-DFE7-4367-97A0-B9F1BA9584E1}"/>
              </a:ext>
            </a:extLst>
          </p:cNvPr>
          <p:cNvSpPr/>
          <p:nvPr/>
        </p:nvSpPr>
        <p:spPr>
          <a:xfrm>
            <a:off x="7437439" y="3289301"/>
            <a:ext cx="1057275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示例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FAB85D25-7EF4-4473-967E-BEAAFACDB9E3}"/>
              </a:ext>
            </a:extLst>
          </p:cNvPr>
          <p:cNvSpPr/>
          <p:nvPr/>
        </p:nvSpPr>
        <p:spPr>
          <a:xfrm>
            <a:off x="4048126" y="3263901"/>
            <a:ext cx="1057275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语法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3DB15A1-6F3B-471A-87E3-CAECAAAB5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1" y="1947863"/>
            <a:ext cx="8093075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外链式</a:t>
            </a:r>
            <a:r>
              <a:rPr lang="zh-CN" altLang="en-US"/>
              <a:t>是指将</a:t>
            </a:r>
            <a:r>
              <a:rPr lang="en-US" altLang="zh-CN"/>
              <a:t>JavaScript</a:t>
            </a:r>
            <a:r>
              <a:rPr lang="zh-CN" altLang="en-US"/>
              <a:t>代码保存到一个单独的文件中，通常使用“</a:t>
            </a:r>
            <a:r>
              <a:rPr lang="en-US" altLang="zh-CN"/>
              <a:t>js</a:t>
            </a:r>
            <a:r>
              <a:rPr lang="zh-CN" altLang="en-US"/>
              <a:t>”作为文件的扩展名，然后使用</a:t>
            </a:r>
            <a:r>
              <a:rPr lang="en-US" altLang="zh-CN"/>
              <a:t>&lt;script&gt;</a:t>
            </a:r>
            <a:r>
              <a:rPr lang="zh-CN" altLang="en-US"/>
              <a:t>标签的</a:t>
            </a:r>
            <a:r>
              <a:rPr lang="en-US" altLang="zh-CN"/>
              <a:t>src</a:t>
            </a:r>
            <a:r>
              <a:rPr lang="zh-CN" altLang="en-US"/>
              <a:t>属性引入文件中。</a:t>
            </a:r>
            <a:endParaRPr lang="en-US" altLang="zh-CN" b="1" u="sng">
              <a:solidFill>
                <a:srgbClr val="0070C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DA0ECBA-71A3-4881-ADE1-AB61A8771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 animBg="1"/>
      <p:bldP spid="2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D042CB14-AA45-49C5-A371-61243573DE0A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JavaScript</a:t>
            </a:r>
            <a:r>
              <a:rPr lang="zh-CN" altLang="en-US" dirty="0"/>
              <a:t>的使用方式</a:t>
            </a:r>
          </a:p>
        </p:txBody>
      </p:sp>
      <p:sp>
        <p:nvSpPr>
          <p:cNvPr id="13" name="矩形 38">
            <a:extLst>
              <a:ext uri="{FF2B5EF4-FFF2-40B4-BE49-F238E27FC236}">
                <a16:creationId xmlns:a16="http://schemas.microsoft.com/office/drawing/2014/main" id="{01E86A69-ABC6-45D2-9905-4CDD6B082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引入方式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外链式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359E2EA-7A65-425C-BB65-CA7CC4F1CEA6}"/>
              </a:ext>
            </a:extLst>
          </p:cNvPr>
          <p:cNvGrpSpPr>
            <a:grpSpLocks/>
          </p:cNvGrpSpPr>
          <p:nvPr/>
        </p:nvGrpSpPr>
        <p:grpSpPr bwMode="auto">
          <a:xfrm>
            <a:off x="2973389" y="2136775"/>
            <a:ext cx="3133725" cy="1390650"/>
            <a:chOff x="1449388" y="2136775"/>
            <a:chExt cx="3133725" cy="139065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240B2B6-D482-44BC-8EEC-36B38AB863B5}"/>
                </a:ext>
              </a:extLst>
            </p:cNvPr>
            <p:cNvSpPr/>
            <p:nvPr/>
          </p:nvSpPr>
          <p:spPr bwMode="auto">
            <a:xfrm>
              <a:off x="1449388" y="2136775"/>
              <a:ext cx="3133725" cy="1390650"/>
            </a:xfrm>
            <a:prstGeom prst="rect">
              <a:avLst/>
            </a:prstGeom>
            <a:solidFill>
              <a:srgbClr val="FBFBFB"/>
            </a:solidFill>
            <a:ln w="12700">
              <a:solidFill>
                <a:srgbClr val="00B4E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021" name="TextBox 2">
              <a:extLst>
                <a:ext uri="{FF2B5EF4-FFF2-40B4-BE49-F238E27FC236}">
                  <a16:creationId xmlns:a16="http://schemas.microsoft.com/office/drawing/2014/main" id="{91F6502D-3154-4BAD-AAEE-F9BFD1B99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050" y="2220913"/>
              <a:ext cx="3040063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/>
                <a:t>① 相对路径</a:t>
              </a:r>
              <a:endParaRPr lang="en-US" altLang="zh-CN"/>
            </a:p>
            <a:p>
              <a:r>
                <a:rPr lang="en-US" altLang="zh-CN">
                  <a:sym typeface="Wingdings" panose="05000000000000000000" pitchFamily="2" charset="2"/>
                </a:rPr>
                <a:t>……</a:t>
              </a:r>
              <a:r>
                <a:rPr lang="en-US" altLang="zh-CN"/>
                <a:t>test.html</a:t>
              </a:r>
            </a:p>
            <a:p>
              <a:r>
                <a:rPr lang="en-US" altLang="zh-CN">
                  <a:sym typeface="Wingdings" panose="05000000000000000000" pitchFamily="2" charset="2"/>
                </a:rPr>
                <a:t>……</a:t>
              </a:r>
              <a:r>
                <a:rPr lang="en-US" altLang="zh-CN"/>
                <a:t>js</a:t>
              </a:r>
            </a:p>
            <a:p>
              <a:r>
                <a:rPr lang="en-US" altLang="zh-CN">
                  <a:sym typeface="Wingdings" panose="05000000000000000000" pitchFamily="2" charset="2"/>
                </a:rPr>
                <a:t>…………</a:t>
              </a:r>
              <a:r>
                <a:rPr lang="en-US" altLang="zh-CN"/>
                <a:t>test.js</a:t>
              </a:r>
            </a:p>
          </p:txBody>
        </p:sp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489F7F2-287B-4492-AF2A-75B592A235B4}"/>
              </a:ext>
            </a:extLst>
          </p:cNvPr>
          <p:cNvCxnSpPr/>
          <p:nvPr/>
        </p:nvCxnSpPr>
        <p:spPr bwMode="auto">
          <a:xfrm>
            <a:off x="4540251" y="2695575"/>
            <a:ext cx="2138363" cy="0"/>
          </a:xfrm>
          <a:prstGeom prst="straightConnector1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015" name="TextBox 5">
            <a:extLst>
              <a:ext uri="{FF2B5EF4-FFF2-40B4-BE49-F238E27FC236}">
                <a16:creationId xmlns:a16="http://schemas.microsoft.com/office/drawing/2014/main" id="{927B1913-0472-47AD-9FDE-33254FBA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2511425"/>
            <a:ext cx="2633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外链引入方式：</a:t>
            </a:r>
            <a:r>
              <a:rPr lang="en-US" altLang="zh-CN"/>
              <a:t>js/test.js</a:t>
            </a: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D2847E-55C2-468B-9B36-AC8E04AA1BF0}"/>
              </a:ext>
            </a:extLst>
          </p:cNvPr>
          <p:cNvGrpSpPr>
            <a:grpSpLocks/>
          </p:cNvGrpSpPr>
          <p:nvPr/>
        </p:nvGrpSpPr>
        <p:grpSpPr bwMode="auto">
          <a:xfrm>
            <a:off x="2973389" y="3868739"/>
            <a:ext cx="3133725" cy="1665287"/>
            <a:chOff x="1449388" y="3868738"/>
            <a:chExt cx="3133725" cy="166528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58DD6C2-829E-43B4-91AA-3BCF1BE273A6}"/>
                </a:ext>
              </a:extLst>
            </p:cNvPr>
            <p:cNvSpPr/>
            <p:nvPr/>
          </p:nvSpPr>
          <p:spPr bwMode="auto">
            <a:xfrm>
              <a:off x="1449388" y="3868738"/>
              <a:ext cx="3133725" cy="1665287"/>
            </a:xfrm>
            <a:prstGeom prst="rect">
              <a:avLst/>
            </a:prstGeom>
            <a:solidFill>
              <a:srgbClr val="FBFBFB"/>
            </a:solidFill>
            <a:ln w="12700">
              <a:solidFill>
                <a:srgbClr val="00B4E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TextBox 25">
              <a:extLst>
                <a:ext uri="{FF2B5EF4-FFF2-40B4-BE49-F238E27FC236}">
                  <a16:creationId xmlns:a16="http://schemas.microsoft.com/office/drawing/2014/main" id="{818373FD-A34F-41FE-B17D-5565492AE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050" y="3952875"/>
              <a:ext cx="3040063" cy="147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/>
                <a:t>① 相对路径</a:t>
              </a:r>
              <a:endParaRPr lang="en-US" altLang="zh-CN"/>
            </a:p>
            <a:p>
              <a:r>
                <a:rPr lang="en-US" altLang="zh-CN"/>
                <a:t>……html</a:t>
              </a:r>
            </a:p>
            <a:p>
              <a:r>
                <a:rPr lang="en-US" altLang="zh-CN">
                  <a:sym typeface="Wingdings" panose="05000000000000000000" pitchFamily="2" charset="2"/>
                </a:rPr>
                <a:t>…………</a:t>
              </a:r>
              <a:r>
                <a:rPr lang="en-US" altLang="zh-CN"/>
                <a:t>test.html</a:t>
              </a:r>
            </a:p>
            <a:p>
              <a:r>
                <a:rPr lang="en-US" altLang="zh-CN">
                  <a:sym typeface="Wingdings" panose="05000000000000000000" pitchFamily="2" charset="2"/>
                </a:rPr>
                <a:t>……</a:t>
              </a:r>
              <a:r>
                <a:rPr lang="en-US" altLang="zh-CN"/>
                <a:t>js</a:t>
              </a:r>
            </a:p>
            <a:p>
              <a:r>
                <a:rPr lang="en-US" altLang="zh-CN">
                  <a:sym typeface="Wingdings" panose="05000000000000000000" pitchFamily="2" charset="2"/>
                </a:rPr>
                <a:t>…………</a:t>
              </a:r>
              <a:r>
                <a:rPr lang="en-US" altLang="zh-CN"/>
                <a:t>test.js</a:t>
              </a:r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08BF86C-E94D-4848-81C5-4AAB500D149C}"/>
              </a:ext>
            </a:extLst>
          </p:cNvPr>
          <p:cNvCxnSpPr/>
          <p:nvPr/>
        </p:nvCxnSpPr>
        <p:spPr bwMode="auto">
          <a:xfrm>
            <a:off x="5075239" y="4713288"/>
            <a:ext cx="1603375" cy="0"/>
          </a:xfrm>
          <a:prstGeom prst="straightConnector1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019" name="TextBox 28">
            <a:extLst>
              <a:ext uri="{FF2B5EF4-FFF2-40B4-BE49-F238E27FC236}">
                <a16:creationId xmlns:a16="http://schemas.microsoft.com/office/drawing/2014/main" id="{8F132933-3C8E-4149-B7EA-ADDF145C6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4527550"/>
            <a:ext cx="2825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外链引入方式：</a:t>
            </a:r>
            <a:r>
              <a:rPr lang="en-US" altLang="zh-CN"/>
              <a:t>../js/test.js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6CC339C-8FDE-4717-98CA-4C446124D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/>
      <p:bldP spid="430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45CCFA9E-00C1-451F-AE2E-4DFBAF5A3236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JavaScript</a:t>
            </a:r>
            <a:r>
              <a:rPr lang="zh-CN" altLang="en-US" dirty="0"/>
              <a:t>的使用方式</a:t>
            </a:r>
          </a:p>
        </p:txBody>
      </p:sp>
      <p:sp>
        <p:nvSpPr>
          <p:cNvPr id="13" name="矩形 38">
            <a:extLst>
              <a:ext uri="{FF2B5EF4-FFF2-40B4-BE49-F238E27FC236}">
                <a16:creationId xmlns:a16="http://schemas.microsoft.com/office/drawing/2014/main" id="{AC91D518-97A1-4324-A0B6-868A5DDEA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引入方式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外链式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EC4BCB6-9F99-4550-99AC-82132E2892C2}"/>
              </a:ext>
            </a:extLst>
          </p:cNvPr>
          <p:cNvGrpSpPr>
            <a:grpSpLocks/>
          </p:cNvGrpSpPr>
          <p:nvPr/>
        </p:nvGrpSpPr>
        <p:grpSpPr bwMode="auto">
          <a:xfrm>
            <a:off x="2973389" y="2136776"/>
            <a:ext cx="3133725" cy="1731963"/>
            <a:chOff x="1449388" y="2136775"/>
            <a:chExt cx="3133725" cy="173196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1149CD7-365E-4BE3-B364-865064E86557}"/>
                </a:ext>
              </a:extLst>
            </p:cNvPr>
            <p:cNvSpPr/>
            <p:nvPr/>
          </p:nvSpPr>
          <p:spPr bwMode="auto">
            <a:xfrm>
              <a:off x="1449388" y="2136775"/>
              <a:ext cx="3133725" cy="1731963"/>
            </a:xfrm>
            <a:prstGeom prst="rect">
              <a:avLst/>
            </a:prstGeom>
            <a:solidFill>
              <a:srgbClr val="FBFBFB"/>
            </a:solidFill>
            <a:ln w="12700">
              <a:solidFill>
                <a:srgbClr val="00B4E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4045" name="TextBox 2">
              <a:extLst>
                <a:ext uri="{FF2B5EF4-FFF2-40B4-BE49-F238E27FC236}">
                  <a16:creationId xmlns:a16="http://schemas.microsoft.com/office/drawing/2014/main" id="{E192C2B8-49BC-47B2-A7B9-C15DF61ED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050" y="2220913"/>
              <a:ext cx="3040063" cy="147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/>
                <a:t>② 绝对路径</a:t>
              </a:r>
              <a:endParaRPr lang="en-US" altLang="zh-CN"/>
            </a:p>
            <a:p>
              <a:r>
                <a:rPr lang="en-US" altLang="zh-CN">
                  <a:sym typeface="Wingdings" panose="05000000000000000000" pitchFamily="2" charset="2"/>
                </a:rPr>
                <a:t>website</a:t>
              </a:r>
              <a:r>
                <a:rPr lang="zh-CN" altLang="en-US">
                  <a:sym typeface="Wingdings" panose="05000000000000000000" pitchFamily="2" charset="2"/>
                </a:rPr>
                <a:t>（网站根目录）</a:t>
              </a:r>
              <a:endParaRPr lang="en-US" altLang="zh-CN">
                <a:sym typeface="Wingdings" panose="05000000000000000000" pitchFamily="2" charset="2"/>
              </a:endParaRPr>
            </a:p>
            <a:p>
              <a:r>
                <a:rPr lang="en-US" altLang="zh-CN">
                  <a:sym typeface="Wingdings" panose="05000000000000000000" pitchFamily="2" charset="2"/>
                </a:rPr>
                <a:t>……</a:t>
              </a:r>
              <a:r>
                <a:rPr lang="en-US" altLang="zh-CN"/>
                <a:t>test.html</a:t>
              </a:r>
            </a:p>
            <a:p>
              <a:r>
                <a:rPr lang="en-US" altLang="zh-CN">
                  <a:sym typeface="Wingdings" panose="05000000000000000000" pitchFamily="2" charset="2"/>
                </a:rPr>
                <a:t>……</a:t>
              </a:r>
              <a:r>
                <a:rPr lang="en-US" altLang="zh-CN"/>
                <a:t>js</a:t>
              </a:r>
            </a:p>
            <a:p>
              <a:r>
                <a:rPr lang="en-US" altLang="zh-CN">
                  <a:sym typeface="Wingdings" panose="05000000000000000000" pitchFamily="2" charset="2"/>
                </a:rPr>
                <a:t>…………</a:t>
              </a:r>
              <a:r>
                <a:rPr lang="en-US" altLang="zh-CN"/>
                <a:t>test.js</a:t>
              </a:r>
            </a:p>
          </p:txBody>
        </p:sp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B808086-71B3-44A7-A6E0-35DA4FC9282B}"/>
              </a:ext>
            </a:extLst>
          </p:cNvPr>
          <p:cNvCxnSpPr/>
          <p:nvPr/>
        </p:nvCxnSpPr>
        <p:spPr bwMode="auto">
          <a:xfrm>
            <a:off x="4587875" y="2968625"/>
            <a:ext cx="2090738" cy="0"/>
          </a:xfrm>
          <a:prstGeom prst="straightConnector1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039" name="TextBox 5">
            <a:extLst>
              <a:ext uri="{FF2B5EF4-FFF2-40B4-BE49-F238E27FC236}">
                <a16:creationId xmlns:a16="http://schemas.microsoft.com/office/drawing/2014/main" id="{80071201-DE9B-4655-AD45-0533F02A0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2784475"/>
            <a:ext cx="2697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外链引入方式：</a:t>
            </a:r>
            <a:r>
              <a:rPr lang="en-US" altLang="zh-CN"/>
              <a:t>/js/test.js</a:t>
            </a: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5E2F44E-4F4D-4DC9-96BF-EBC2A7C073B9}"/>
              </a:ext>
            </a:extLst>
          </p:cNvPr>
          <p:cNvGrpSpPr>
            <a:grpSpLocks/>
          </p:cNvGrpSpPr>
          <p:nvPr/>
        </p:nvGrpSpPr>
        <p:grpSpPr bwMode="auto">
          <a:xfrm>
            <a:off x="2973389" y="4130675"/>
            <a:ext cx="3133725" cy="1663700"/>
            <a:chOff x="1449388" y="4130675"/>
            <a:chExt cx="3133725" cy="16637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B9484EC-6512-4EA7-92D2-9A319F94B29F}"/>
                </a:ext>
              </a:extLst>
            </p:cNvPr>
            <p:cNvSpPr/>
            <p:nvPr/>
          </p:nvSpPr>
          <p:spPr bwMode="auto">
            <a:xfrm>
              <a:off x="1449388" y="4130675"/>
              <a:ext cx="3133725" cy="1663700"/>
            </a:xfrm>
            <a:prstGeom prst="rect">
              <a:avLst/>
            </a:prstGeom>
            <a:solidFill>
              <a:srgbClr val="FBFBFB"/>
            </a:solidFill>
            <a:ln w="12700">
              <a:solidFill>
                <a:srgbClr val="00B4E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TextBox 25">
              <a:extLst>
                <a:ext uri="{FF2B5EF4-FFF2-40B4-BE49-F238E27FC236}">
                  <a16:creationId xmlns:a16="http://schemas.microsoft.com/office/drawing/2014/main" id="{69F04222-2B9B-42F9-A41D-1A66D7DCD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050" y="4213225"/>
              <a:ext cx="3040063" cy="147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/>
                <a:t>② 绝对路径</a:t>
              </a:r>
              <a:endParaRPr lang="en-US" altLang="zh-CN"/>
            </a:p>
            <a:p>
              <a:r>
                <a:rPr lang="en-US" altLang="zh-CN">
                  <a:sym typeface="Wingdings" panose="05000000000000000000" pitchFamily="2" charset="2"/>
                </a:rPr>
                <a:t>…………</a:t>
              </a:r>
              <a:r>
                <a:rPr lang="en-US" altLang="zh-CN"/>
                <a:t>test.html</a:t>
              </a:r>
            </a:p>
            <a:p>
              <a:r>
                <a:rPr lang="en-US" altLang="zh-CN"/>
                <a:t>C:</a:t>
              </a:r>
            </a:p>
            <a:p>
              <a:r>
                <a:rPr lang="en-US" altLang="zh-CN">
                  <a:sym typeface="Wingdings" panose="05000000000000000000" pitchFamily="2" charset="2"/>
                </a:rPr>
                <a:t>……</a:t>
              </a:r>
              <a:r>
                <a:rPr lang="en-US" altLang="zh-CN"/>
                <a:t>js</a:t>
              </a:r>
            </a:p>
            <a:p>
              <a:r>
                <a:rPr lang="en-US" altLang="zh-CN">
                  <a:sym typeface="Wingdings" panose="05000000000000000000" pitchFamily="2" charset="2"/>
                </a:rPr>
                <a:t>…………</a:t>
              </a:r>
              <a:r>
                <a:rPr lang="en-US" altLang="zh-CN"/>
                <a:t>test.js</a:t>
              </a:r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8346288-4424-40AE-AEA4-761B027A288F}"/>
              </a:ext>
            </a:extLst>
          </p:cNvPr>
          <p:cNvCxnSpPr/>
          <p:nvPr/>
        </p:nvCxnSpPr>
        <p:spPr bwMode="auto">
          <a:xfrm>
            <a:off x="5075239" y="4676775"/>
            <a:ext cx="1603375" cy="0"/>
          </a:xfrm>
          <a:prstGeom prst="straightConnector1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043" name="TextBox 28">
            <a:extLst>
              <a:ext uri="{FF2B5EF4-FFF2-40B4-BE49-F238E27FC236}">
                <a16:creationId xmlns:a16="http://schemas.microsoft.com/office/drawing/2014/main" id="{34AF2D16-B788-4D6E-8D16-6A7C82E72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4492625"/>
            <a:ext cx="3479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外链引入方式：</a:t>
            </a:r>
            <a:r>
              <a:rPr lang="en-US" altLang="zh-CN"/>
              <a:t>file:///C:/js/test.js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1C3A7A0-BEDF-4B7C-AEE3-727BB76C1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/>
      <p:bldP spid="4404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92D91D25-F3C6-4CAE-BD81-E00D02424DAA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JavaScript</a:t>
            </a:r>
            <a:r>
              <a:rPr lang="zh-CN" altLang="en-US" dirty="0"/>
              <a:t>的使用方式</a:t>
            </a:r>
          </a:p>
        </p:txBody>
      </p:sp>
      <p:sp>
        <p:nvSpPr>
          <p:cNvPr id="13" name="矩形 38">
            <a:extLst>
              <a:ext uri="{FF2B5EF4-FFF2-40B4-BE49-F238E27FC236}">
                <a16:creationId xmlns:a16="http://schemas.microsoft.com/office/drawing/2014/main" id="{FC74103D-DC1B-445D-A18B-C63CC4241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引入方式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外链式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C34C42B-37C1-4F36-A066-B525DB17BDE8}"/>
              </a:ext>
            </a:extLst>
          </p:cNvPr>
          <p:cNvGrpSpPr>
            <a:grpSpLocks/>
          </p:cNvGrpSpPr>
          <p:nvPr/>
        </p:nvGrpSpPr>
        <p:grpSpPr bwMode="auto">
          <a:xfrm>
            <a:off x="2973389" y="2136776"/>
            <a:ext cx="3133725" cy="1731963"/>
            <a:chOff x="1449388" y="2136775"/>
            <a:chExt cx="3133725" cy="173196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E22B0B9-4144-4347-954B-EAF9F49CDFD3}"/>
                </a:ext>
              </a:extLst>
            </p:cNvPr>
            <p:cNvSpPr/>
            <p:nvPr/>
          </p:nvSpPr>
          <p:spPr bwMode="auto">
            <a:xfrm>
              <a:off x="1449388" y="2136775"/>
              <a:ext cx="3133725" cy="1731963"/>
            </a:xfrm>
            <a:prstGeom prst="rect">
              <a:avLst/>
            </a:prstGeom>
            <a:solidFill>
              <a:srgbClr val="FBFBFB"/>
            </a:solidFill>
            <a:ln w="12700">
              <a:solidFill>
                <a:srgbClr val="00B4E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065" name="TextBox 2">
              <a:extLst>
                <a:ext uri="{FF2B5EF4-FFF2-40B4-BE49-F238E27FC236}">
                  <a16:creationId xmlns:a16="http://schemas.microsoft.com/office/drawing/2014/main" id="{3A2DE5D4-1CA2-44D3-BD28-D389B19DD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050" y="2220913"/>
              <a:ext cx="3040063" cy="147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/>
                <a:t>③ </a:t>
              </a:r>
              <a:r>
                <a:rPr lang="en-US" altLang="zh-CN"/>
                <a:t>URL</a:t>
              </a:r>
              <a:r>
                <a:rPr lang="zh-CN" altLang="en-US"/>
                <a:t>地址</a:t>
              </a:r>
              <a:endParaRPr lang="en-US" altLang="zh-CN"/>
            </a:p>
            <a:p>
              <a:r>
                <a:rPr lang="en-US" altLang="zh-CN">
                  <a:sym typeface="Wingdings" panose="05000000000000000000" pitchFamily="2" charset="2"/>
                </a:rPr>
                <a:t>website</a:t>
              </a:r>
              <a:r>
                <a:rPr lang="zh-CN" altLang="en-US">
                  <a:sym typeface="Wingdings" panose="05000000000000000000" pitchFamily="2" charset="2"/>
                </a:rPr>
                <a:t>（网站根目录）</a:t>
              </a:r>
              <a:endParaRPr lang="en-US" altLang="zh-CN">
                <a:sym typeface="Wingdings" panose="05000000000000000000" pitchFamily="2" charset="2"/>
              </a:endParaRPr>
            </a:p>
            <a:p>
              <a:r>
                <a:rPr lang="en-US" altLang="zh-CN">
                  <a:sym typeface="Wingdings" panose="05000000000000000000" pitchFamily="2" charset="2"/>
                </a:rPr>
                <a:t>……</a:t>
              </a:r>
              <a:r>
                <a:rPr lang="en-US" altLang="zh-CN"/>
                <a:t>test.html</a:t>
              </a:r>
            </a:p>
            <a:p>
              <a:r>
                <a:rPr lang="en-US" altLang="zh-CN">
                  <a:sym typeface="Wingdings" panose="05000000000000000000" pitchFamily="2" charset="2"/>
                </a:rPr>
                <a:t>js.test</a:t>
              </a:r>
              <a:r>
                <a:rPr lang="zh-CN" altLang="en-US">
                  <a:sym typeface="Wingdings" panose="05000000000000000000" pitchFamily="2" charset="2"/>
                </a:rPr>
                <a:t>（某网站根目录）</a:t>
              </a:r>
              <a:endParaRPr lang="en-US" altLang="zh-CN">
                <a:sym typeface="Wingdings" panose="05000000000000000000" pitchFamily="2" charset="2"/>
              </a:endParaRPr>
            </a:p>
            <a:p>
              <a:r>
                <a:rPr lang="en-US" altLang="zh-CN">
                  <a:sym typeface="Wingdings" panose="05000000000000000000" pitchFamily="2" charset="2"/>
                </a:rPr>
                <a:t>……file.js</a:t>
              </a:r>
              <a:endParaRPr lang="en-US" altLang="zh-CN"/>
            </a:p>
          </p:txBody>
        </p:sp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EBA05E6-99CF-4F61-880D-85CFBF73E05C}"/>
              </a:ext>
            </a:extLst>
          </p:cNvPr>
          <p:cNvCxnSpPr/>
          <p:nvPr/>
        </p:nvCxnSpPr>
        <p:spPr bwMode="auto">
          <a:xfrm>
            <a:off x="4587875" y="2968625"/>
            <a:ext cx="2090738" cy="0"/>
          </a:xfrm>
          <a:prstGeom prst="straightConnector1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063" name="TextBox 5">
            <a:extLst>
              <a:ext uri="{FF2B5EF4-FFF2-40B4-BE49-F238E27FC236}">
                <a16:creationId xmlns:a16="http://schemas.microsoft.com/office/drawing/2014/main" id="{B228F1D7-D59E-4922-AEE5-BAB8269F3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4" y="2784475"/>
            <a:ext cx="3570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外链引入方式：</a:t>
            </a:r>
            <a:r>
              <a:rPr lang="en-US" altLang="zh-CN"/>
              <a:t>http://js.test/file.js</a:t>
            </a:r>
          </a:p>
        </p:txBody>
      </p:sp>
      <p:sp>
        <p:nvSpPr>
          <p:cNvPr id="45064" name="矩形 3">
            <a:extLst>
              <a:ext uri="{FF2B5EF4-FFF2-40B4-BE49-F238E27FC236}">
                <a16:creationId xmlns:a16="http://schemas.microsoft.com/office/drawing/2014/main" id="{616896A2-4D33-4759-B3A6-92B4B08D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064" y="4210050"/>
            <a:ext cx="7185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/>
              <a:t>若自动使用当前页面协议，可写为</a:t>
            </a:r>
            <a:r>
              <a:rPr lang="en-US" altLang="zh-CN"/>
              <a:t> //js.test/file.js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502EE-96E9-4E80-B17E-A721A7AF0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/>
      <p:bldP spid="4506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F391D96C-2EFB-4CB1-9B5A-ECD69703D41E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JavaScript</a:t>
            </a:r>
            <a:r>
              <a:rPr lang="zh-CN" altLang="en-US" dirty="0"/>
              <a:t>的使用方式</a:t>
            </a:r>
          </a:p>
        </p:txBody>
      </p:sp>
      <p:sp>
        <p:nvSpPr>
          <p:cNvPr id="13" name="矩形 38">
            <a:extLst>
              <a:ext uri="{FF2B5EF4-FFF2-40B4-BE49-F238E27FC236}">
                <a16:creationId xmlns:a16="http://schemas.microsoft.com/office/drawing/2014/main" id="{8DB11255-F7A1-4E92-8369-8D97EC1CA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引入方式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外链式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186B8C-09B6-4897-B7F8-4A0F55C4D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6042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相比嵌入式，外链式的优势可以总结为以下</a:t>
            </a:r>
            <a:r>
              <a:rPr lang="en-US" altLang="zh-CN"/>
              <a:t>3</a:t>
            </a:r>
            <a:r>
              <a:rPr lang="zh-CN" altLang="en-US"/>
              <a:t>点：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/>
              <a:t>① 嵌入式会导致</a:t>
            </a:r>
            <a:r>
              <a:rPr lang="en-US" altLang="zh-CN"/>
              <a:t>HTML</a:t>
            </a:r>
            <a:r>
              <a:rPr lang="zh-CN" altLang="en-US"/>
              <a:t>与</a:t>
            </a:r>
            <a:r>
              <a:rPr lang="en-US" altLang="zh-CN"/>
              <a:t>JavaScript</a:t>
            </a:r>
            <a:r>
              <a:rPr lang="zh-CN" altLang="en-US"/>
              <a:t>代码混合在一起，不利用修改和维护。</a:t>
            </a:r>
          </a:p>
          <a:p>
            <a:pPr>
              <a:lnSpc>
                <a:spcPct val="200000"/>
              </a:lnSpc>
            </a:pPr>
            <a:r>
              <a:rPr lang="zh-CN" altLang="en-US"/>
              <a:t>② 嵌入式会增加</a:t>
            </a:r>
            <a:r>
              <a:rPr lang="en-US" altLang="zh-CN"/>
              <a:t>HTML</a:t>
            </a:r>
            <a:r>
              <a:rPr lang="zh-CN" altLang="en-US"/>
              <a:t>文件的体积，影响网页本身的加载速度，而外链式可以利用浏览器缓存提高速度。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/>
              <a:t>③ 外链式有利于分布式部署。网页中链接的</a:t>
            </a:r>
            <a:r>
              <a:rPr lang="en-US" altLang="zh-CN"/>
              <a:t>js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、图片等静态文件可以部署到</a:t>
            </a:r>
            <a:r>
              <a:rPr lang="en-US" altLang="zh-CN"/>
              <a:t>CDN</a:t>
            </a:r>
            <a:r>
              <a:rPr lang="zh-CN" altLang="en-US"/>
              <a:t>服务器上，利用</a:t>
            </a:r>
            <a:r>
              <a:rPr lang="en-US" altLang="zh-CN"/>
              <a:t>CDN</a:t>
            </a:r>
            <a:r>
              <a:rPr lang="zh-CN" altLang="en-US"/>
              <a:t>的优势加快下载速度。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05DF856-8AC6-40F4-B556-5073D1D7D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A769B369-AA6E-4EC8-9A40-BF1DD62CB937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JavaScript</a:t>
            </a:r>
            <a:r>
              <a:rPr lang="zh-CN" altLang="en-US" dirty="0"/>
              <a:t>的使用方式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4CB3431C-5244-4E7E-B2C3-209AD3BB1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引入方式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行内式</a:t>
            </a:r>
          </a:p>
        </p:txBody>
      </p:sp>
      <p:grpSp>
        <p:nvGrpSpPr>
          <p:cNvPr id="5" name="组合 2">
            <a:extLst>
              <a:ext uri="{FF2B5EF4-FFF2-40B4-BE49-F238E27FC236}">
                <a16:creationId xmlns:a16="http://schemas.microsoft.com/office/drawing/2014/main" id="{9EDCD17E-93A8-41C6-B3EA-BC61E199EBD4}"/>
              </a:ext>
            </a:extLst>
          </p:cNvPr>
          <p:cNvGrpSpPr>
            <a:grpSpLocks/>
          </p:cNvGrpSpPr>
          <p:nvPr/>
        </p:nvGrpSpPr>
        <p:grpSpPr bwMode="auto">
          <a:xfrm>
            <a:off x="2538413" y="2973388"/>
            <a:ext cx="6965950" cy="1039812"/>
            <a:chOff x="2895401" y="3515224"/>
            <a:chExt cx="1170633" cy="527503"/>
          </a:xfrm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FAE6E72C-C4D4-45A4-B80E-73005C2A9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1170633" cy="52750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06839D2-B874-4977-805F-7F57CBE5C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348" y="3641663"/>
              <a:ext cx="1007897" cy="211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&lt;a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href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="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javascript:alert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('Hello');"&gt;test&lt;/a&gt;</a:t>
              </a:r>
            </a:p>
          </p:txBody>
        </p:sp>
      </p:grp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8D4E1A4-0E18-47B8-B934-AC5699806751}"/>
              </a:ext>
            </a:extLst>
          </p:cNvPr>
          <p:cNvSpPr/>
          <p:nvPr/>
        </p:nvSpPr>
        <p:spPr>
          <a:xfrm>
            <a:off x="7927976" y="2670176"/>
            <a:ext cx="1350963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用法一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87B6C9-A832-41D6-A662-7710DE9D8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1" y="1947863"/>
            <a:ext cx="8093075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行内式</a:t>
            </a:r>
            <a:r>
              <a:rPr lang="zh-CN" altLang="en-US"/>
              <a:t>是将</a:t>
            </a:r>
            <a:r>
              <a:rPr lang="en-US" altLang="zh-CN"/>
              <a:t>JavaScript</a:t>
            </a:r>
            <a:r>
              <a:rPr lang="zh-CN" altLang="en-US"/>
              <a:t>代码作为</a:t>
            </a:r>
            <a:r>
              <a:rPr lang="en-US" altLang="zh-CN"/>
              <a:t>HTML</a:t>
            </a:r>
            <a:r>
              <a:rPr lang="zh-CN" altLang="en-US"/>
              <a:t>标签的属性值使用。</a:t>
            </a:r>
            <a:endParaRPr lang="en-US" altLang="zh-CN" b="1" u="sng">
              <a:solidFill>
                <a:srgbClr val="0070C0"/>
              </a:solidFill>
            </a:endParaRPr>
          </a:p>
        </p:txBody>
      </p:sp>
      <p:grpSp>
        <p:nvGrpSpPr>
          <p:cNvPr id="15" name="组合 2">
            <a:extLst>
              <a:ext uri="{FF2B5EF4-FFF2-40B4-BE49-F238E27FC236}">
                <a16:creationId xmlns:a16="http://schemas.microsoft.com/office/drawing/2014/main" id="{EBF6EFC5-AAE5-4CF3-8783-3267D1843536}"/>
              </a:ext>
            </a:extLst>
          </p:cNvPr>
          <p:cNvGrpSpPr>
            <a:grpSpLocks/>
          </p:cNvGrpSpPr>
          <p:nvPr/>
        </p:nvGrpSpPr>
        <p:grpSpPr bwMode="auto">
          <a:xfrm>
            <a:off x="2538413" y="4425951"/>
            <a:ext cx="6965950" cy="1039813"/>
            <a:chOff x="2895401" y="3515224"/>
            <a:chExt cx="1170633" cy="527503"/>
          </a:xfrm>
        </p:grpSpPr>
        <p:sp>
          <p:nvSpPr>
            <p:cNvPr id="16" name="矩形 1">
              <a:extLst>
                <a:ext uri="{FF2B5EF4-FFF2-40B4-BE49-F238E27FC236}">
                  <a16:creationId xmlns:a16="http://schemas.microsoft.com/office/drawing/2014/main" id="{78D08456-CD66-4F3A-86D6-5AD1ADA1F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1170633" cy="52750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2A03036-1A13-4B87-9791-45EE304FB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348" y="3641664"/>
              <a:ext cx="1121812" cy="212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&lt;input type="button"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onclick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="alert('Hello');" value="test"&gt;</a:t>
              </a:r>
            </a:p>
          </p:txBody>
        </p:sp>
      </p:grp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88A3F677-AED3-49DD-BF00-CA4DB03EAEA0}"/>
              </a:ext>
            </a:extLst>
          </p:cNvPr>
          <p:cNvSpPr/>
          <p:nvPr/>
        </p:nvSpPr>
        <p:spPr>
          <a:xfrm>
            <a:off x="7927976" y="4122738"/>
            <a:ext cx="1350963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用法二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F10484E-FC63-4031-942E-8C285D35D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0062A90C-B884-4BF7-85E3-8C18126DF0EC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JavaScript</a:t>
            </a:r>
            <a:r>
              <a:rPr lang="zh-CN" altLang="en-US" dirty="0"/>
              <a:t>的使用方式</a:t>
            </a:r>
          </a:p>
        </p:txBody>
      </p:sp>
      <p:sp>
        <p:nvSpPr>
          <p:cNvPr id="4" name="矩形 38">
            <a:extLst>
              <a:ext uri="{FF2B5EF4-FFF2-40B4-BE49-F238E27FC236}">
                <a16:creationId xmlns:a16="http://schemas.microsoft.com/office/drawing/2014/main" id="{0DB23770-0D29-4252-9DB7-B5DC93AC5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引入方式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行内式</a:t>
            </a:r>
          </a:p>
        </p:txBody>
      </p:sp>
      <p:grpSp>
        <p:nvGrpSpPr>
          <p:cNvPr id="48132" name="组合 7">
            <a:extLst>
              <a:ext uri="{FF2B5EF4-FFF2-40B4-BE49-F238E27FC236}">
                <a16:creationId xmlns:a16="http://schemas.microsoft.com/office/drawing/2014/main" id="{F52D170E-D00B-4C96-B483-32139DBD9E1D}"/>
              </a:ext>
            </a:extLst>
          </p:cNvPr>
          <p:cNvGrpSpPr>
            <a:grpSpLocks/>
          </p:cNvGrpSpPr>
          <p:nvPr/>
        </p:nvGrpSpPr>
        <p:grpSpPr bwMode="auto">
          <a:xfrm>
            <a:off x="1925639" y="2493964"/>
            <a:ext cx="8302625" cy="2160587"/>
            <a:chOff x="415635" y="2398807"/>
            <a:chExt cx="7920000" cy="216000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691629-E0C5-4EA1-AAC4-4847FA91DCF3}"/>
                </a:ext>
              </a:extLst>
            </p:cNvPr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2A913E5-0D55-48C0-8565-3200361E868B}"/>
                </a:ext>
              </a:extLst>
            </p:cNvPr>
            <p:cNvSpPr/>
            <p:nvPr/>
          </p:nvSpPr>
          <p:spPr>
            <a:xfrm>
              <a:off x="467123" y="2460702"/>
              <a:ext cx="7812481" cy="203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8133" name="组合 15">
            <a:extLst>
              <a:ext uri="{FF2B5EF4-FFF2-40B4-BE49-F238E27FC236}">
                <a16:creationId xmlns:a16="http://schemas.microsoft.com/office/drawing/2014/main" id="{991D9E57-4B52-4F0D-8C3E-AD862D9C6184}"/>
              </a:ext>
            </a:extLst>
          </p:cNvPr>
          <p:cNvGrpSpPr>
            <a:grpSpLocks/>
          </p:cNvGrpSpPr>
          <p:nvPr/>
        </p:nvGrpSpPr>
        <p:grpSpPr bwMode="auto">
          <a:xfrm>
            <a:off x="9105901" y="2114551"/>
            <a:ext cx="1235075" cy="866775"/>
            <a:chOff x="7623958" y="2018805"/>
            <a:chExt cx="1235034" cy="866899"/>
          </a:xfrm>
        </p:grpSpPr>
        <p:sp>
          <p:nvSpPr>
            <p:cNvPr id="22" name="泪滴形 21">
              <a:extLst>
                <a:ext uri="{FF2B5EF4-FFF2-40B4-BE49-F238E27FC236}">
                  <a16:creationId xmlns:a16="http://schemas.microsoft.com/office/drawing/2014/main" id="{0C071B9F-457E-497F-87A8-59E4505317CE}"/>
                </a:ext>
              </a:extLst>
            </p:cNvPr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136" name="矩形 17">
              <a:extLst>
                <a:ext uri="{FF2B5EF4-FFF2-40B4-BE49-F238E27FC236}">
                  <a16:creationId xmlns:a16="http://schemas.microsoft.com/office/drawing/2014/main" id="{96AECF30-26C7-4405-8AF2-56232E9D7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</a:p>
          </p:txBody>
        </p:sp>
      </p:grpSp>
      <p:sp>
        <p:nvSpPr>
          <p:cNvPr id="48134" name="矩形 18">
            <a:extLst>
              <a:ext uri="{FF2B5EF4-FFF2-40B4-BE49-F238E27FC236}">
                <a16:creationId xmlns:a16="http://schemas.microsoft.com/office/drawing/2014/main" id="{2EE974EE-F5D0-4A4A-B52D-B21510D35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5" y="2662239"/>
            <a:ext cx="81343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由于现代网页开发提倡结构、样式、行为的分离，即分离</a:t>
            </a:r>
            <a:r>
              <a:rPr lang="en-US" altLang="zh-CN"/>
              <a:t>HTML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、</a:t>
            </a:r>
            <a:r>
              <a:rPr lang="en-US" altLang="zh-CN"/>
              <a:t>JavaScript</a:t>
            </a:r>
            <a:r>
              <a:rPr lang="zh-CN" altLang="en-US"/>
              <a:t>三部分的代码，避免直接写在</a:t>
            </a:r>
            <a:r>
              <a:rPr lang="en-US" altLang="zh-CN"/>
              <a:t>HTML</a:t>
            </a:r>
            <a:r>
              <a:rPr lang="zh-CN" altLang="en-US"/>
              <a:t>标签的属性中，从而更有利于维护。因此在实际开发中不推荐使用行内式。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DA8DB15-A3E0-44FC-A7DC-CF1BEA718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</p:cSld>
  <p:clrMapOvr>
    <a:masterClrMapping/>
  </p:clrMapOvr>
  <p:transition spd="slow"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了解</a:t>
            </a:r>
            <a:r>
              <a:rPr lang="en-US" altLang="zh-CN" dirty="0"/>
              <a:t>JavaScript</a:t>
            </a:r>
            <a:r>
              <a:rPr lang="zh-CN" altLang="zh-CN" dirty="0"/>
              <a:t>的概念与特点</a:t>
            </a:r>
          </a:p>
          <a:p>
            <a:pPr lvl="0"/>
            <a:r>
              <a:rPr lang="zh-CN" altLang="zh-CN" dirty="0"/>
              <a:t>掌握任意一款</a:t>
            </a:r>
            <a:r>
              <a:rPr lang="en-US" altLang="zh-CN" dirty="0"/>
              <a:t>Web</a:t>
            </a:r>
            <a:r>
              <a:rPr lang="zh-CN" altLang="zh-CN" dirty="0"/>
              <a:t>开发工具</a:t>
            </a:r>
          </a:p>
          <a:p>
            <a:pPr lvl="0"/>
            <a:r>
              <a:rPr lang="zh-CN" altLang="zh-CN" dirty="0"/>
              <a:t>了解完整</a:t>
            </a:r>
            <a:r>
              <a:rPr lang="en-US" altLang="zh-CN" dirty="0"/>
              <a:t>JavaScript</a:t>
            </a:r>
            <a:r>
              <a:rPr lang="zh-CN" altLang="zh-CN" dirty="0"/>
              <a:t>实现的组成部分</a:t>
            </a:r>
          </a:p>
          <a:p>
            <a:pPr lvl="0"/>
            <a:r>
              <a:rPr lang="zh-CN" altLang="zh-CN" dirty="0"/>
              <a:t>掌握</a:t>
            </a:r>
            <a:r>
              <a:rPr lang="en-US" altLang="zh-CN" dirty="0"/>
              <a:t>JavaScript</a:t>
            </a:r>
            <a:r>
              <a:rPr lang="zh-CN" altLang="zh-CN" dirty="0"/>
              <a:t>的使用方式</a:t>
            </a:r>
          </a:p>
          <a:p>
            <a:pPr lvl="0"/>
            <a:r>
              <a:rPr lang="zh-CN" altLang="zh-CN" dirty="0"/>
              <a:t>掌握</a:t>
            </a:r>
            <a:r>
              <a:rPr lang="en-US" altLang="zh-CN" dirty="0"/>
              <a:t>JavaScript</a:t>
            </a:r>
            <a:r>
              <a:rPr lang="zh-CN" altLang="zh-CN" dirty="0"/>
              <a:t>的基本语法规则</a:t>
            </a:r>
          </a:p>
          <a:p>
            <a:pPr lvl="0"/>
            <a:r>
              <a:rPr lang="zh-CN" altLang="zh-CN" dirty="0"/>
              <a:t>掌握</a:t>
            </a:r>
            <a:r>
              <a:rPr lang="en-US" altLang="zh-CN" dirty="0"/>
              <a:t>JavaScript</a:t>
            </a:r>
            <a:r>
              <a:rPr lang="zh-CN" altLang="zh-CN" dirty="0"/>
              <a:t>的变量声明与命名规范</a:t>
            </a:r>
          </a:p>
          <a:p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306" y="1471150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944" y="2055489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20" y="3558849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238" y="2126066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4815D450-CF43-4E66-90B1-E41562E81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009" y="2531474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C:\Users\meng.zhang\Desktop\ACCP7.0模版图标规范\啊-1.png">
            <a:extLst>
              <a:ext uri="{FF2B5EF4-FFF2-40B4-BE49-F238E27FC236}">
                <a16:creationId xmlns:a16="http://schemas.microsoft.com/office/drawing/2014/main" id="{26C87248-67D2-41C8-AFF8-467C0DBC8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531" y="3167954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D2E96AD2-A46C-4372-85AC-0050A27E4028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JavaScript</a:t>
            </a:r>
            <a:r>
              <a:rPr lang="zh-CN" altLang="en-US" dirty="0"/>
              <a:t>的使用方式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DE90032-0740-4DEF-99B2-6CD3B3A47CDD}"/>
              </a:ext>
            </a:extLst>
          </p:cNvPr>
          <p:cNvGrpSpPr>
            <a:grpSpLocks/>
          </p:cNvGrpSpPr>
          <p:nvPr/>
        </p:nvGrpSpPr>
        <p:grpSpPr bwMode="auto">
          <a:xfrm>
            <a:off x="1895476" y="1273175"/>
            <a:ext cx="2232025" cy="731838"/>
            <a:chOff x="6444208" y="1011134"/>
            <a:chExt cx="2232248" cy="733532"/>
          </a:xfrm>
        </p:grpSpPr>
        <p:grpSp>
          <p:nvGrpSpPr>
            <p:cNvPr id="49158" name="组合 13">
              <a:extLst>
                <a:ext uri="{FF2B5EF4-FFF2-40B4-BE49-F238E27FC236}">
                  <a16:creationId xmlns:a16="http://schemas.microsoft.com/office/drawing/2014/main" id="{0D98E492-F897-4685-AB06-15A2B64E5B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A88BBC0A-3B4F-4F42-AE1F-E6114C3EE0B2}"/>
                  </a:ext>
                </a:extLst>
              </p:cNvPr>
              <p:cNvSpPr/>
              <p:nvPr/>
            </p:nvSpPr>
            <p:spPr>
              <a:xfrm>
                <a:off x="1547664" y="2780928"/>
                <a:ext cx="503288" cy="50440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856EBE14-52CA-4E1A-B65D-76A80C2396B6}"/>
                  </a:ext>
                </a:extLst>
              </p:cNvPr>
              <p:cNvSpPr/>
              <p:nvPr/>
            </p:nvSpPr>
            <p:spPr>
              <a:xfrm>
                <a:off x="2123985" y="2780928"/>
                <a:ext cx="503287" cy="50440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66512DF-8642-4EE7-949D-1B1600111A0A}"/>
                  </a:ext>
                </a:extLst>
              </p:cNvPr>
              <p:cNvSpPr/>
              <p:nvPr/>
            </p:nvSpPr>
            <p:spPr>
              <a:xfrm>
                <a:off x="2700304" y="2780928"/>
                <a:ext cx="503288" cy="50440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F14BEA82-FA2C-4B1C-A4AD-E9DFE99F942B}"/>
                  </a:ext>
                </a:extLst>
              </p:cNvPr>
              <p:cNvSpPr/>
              <p:nvPr/>
            </p:nvSpPr>
            <p:spPr>
              <a:xfrm>
                <a:off x="3276625" y="2780928"/>
                <a:ext cx="503287" cy="50440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3E70E27-2CE7-46CE-9388-702DA4E8B873}"/>
                </a:ext>
              </a:extLst>
            </p:cNvPr>
            <p:cNvCxnSpPr/>
            <p:nvPr/>
          </p:nvCxnSpPr>
          <p:spPr>
            <a:xfrm>
              <a:off x="6444208" y="1775271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38">
            <a:extLst>
              <a:ext uri="{FF2B5EF4-FFF2-40B4-BE49-F238E27FC236}">
                <a16:creationId xmlns:a16="http://schemas.microsoft.com/office/drawing/2014/main" id="{F80084A8-F09D-40B8-B785-0F0A35FD1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938" y="1403350"/>
            <a:ext cx="5878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异步加载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B6F5317-F6F0-4745-92A9-3F0B9C130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2101851"/>
            <a:ext cx="84026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存在的问题</a:t>
            </a:r>
            <a:r>
              <a:rPr lang="zh-CN" altLang="en-US"/>
              <a:t>：引入</a:t>
            </a:r>
            <a:r>
              <a:rPr lang="en-US" altLang="zh-CN"/>
              <a:t>JavaScript</a:t>
            </a:r>
            <a:r>
              <a:rPr lang="zh-CN" altLang="en-US"/>
              <a:t>代码时，页面的下载和渲染都会暂停，等待脚本执行完成后才会继续（内嵌式或外链式）。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解决的办法</a:t>
            </a:r>
            <a:r>
              <a:rPr lang="en-US" altLang="zh-CN" b="1" u="sng">
                <a:solidFill>
                  <a:srgbClr val="0070C0"/>
                </a:solidFill>
              </a:rPr>
              <a:t>1</a:t>
            </a:r>
            <a:r>
              <a:rPr lang="zh-CN" altLang="en-US"/>
              <a:t>：对于不需要提前执行的代码，将</a:t>
            </a:r>
            <a:r>
              <a:rPr lang="en-US" altLang="zh-CN"/>
              <a:t>&lt;script&gt;</a:t>
            </a:r>
            <a:r>
              <a:rPr lang="zh-CN" altLang="en-US"/>
              <a:t>标签放在</a:t>
            </a:r>
            <a:r>
              <a:rPr lang="en-US" altLang="zh-CN"/>
              <a:t>&lt;body&gt;</a:t>
            </a:r>
            <a:r>
              <a:rPr lang="zh-CN" altLang="en-US"/>
              <a:t>标签的底部，可以减少对整个页面下载的影响。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4F182DF-B06C-4160-BF35-4DF8D8408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25934345-3700-4C5A-AA74-3578A1C18F52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JavaScript</a:t>
            </a:r>
            <a:r>
              <a:rPr lang="zh-CN" altLang="en-US" dirty="0"/>
              <a:t>的使用方式</a:t>
            </a:r>
          </a:p>
        </p:txBody>
      </p:sp>
      <p:grpSp>
        <p:nvGrpSpPr>
          <p:cNvPr id="50179" name="组合 10">
            <a:extLst>
              <a:ext uri="{FF2B5EF4-FFF2-40B4-BE49-F238E27FC236}">
                <a16:creationId xmlns:a16="http://schemas.microsoft.com/office/drawing/2014/main" id="{BCB61C5B-BA19-4456-8310-D75BFCCC82F5}"/>
              </a:ext>
            </a:extLst>
          </p:cNvPr>
          <p:cNvGrpSpPr>
            <a:grpSpLocks/>
          </p:cNvGrpSpPr>
          <p:nvPr/>
        </p:nvGrpSpPr>
        <p:grpSpPr bwMode="auto">
          <a:xfrm>
            <a:off x="1895476" y="1273175"/>
            <a:ext cx="2232025" cy="731838"/>
            <a:chOff x="6444208" y="1011134"/>
            <a:chExt cx="2232248" cy="733532"/>
          </a:xfrm>
        </p:grpSpPr>
        <p:grpSp>
          <p:nvGrpSpPr>
            <p:cNvPr id="50187" name="组合 13">
              <a:extLst>
                <a:ext uri="{FF2B5EF4-FFF2-40B4-BE49-F238E27FC236}">
                  <a16:creationId xmlns:a16="http://schemas.microsoft.com/office/drawing/2014/main" id="{DA0BE18A-A8AE-42A7-8096-CDAF58EEBF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CE0E3C60-8D97-45A7-9902-3C7FEFAA0BA1}"/>
                  </a:ext>
                </a:extLst>
              </p:cNvPr>
              <p:cNvSpPr/>
              <p:nvPr/>
            </p:nvSpPr>
            <p:spPr>
              <a:xfrm>
                <a:off x="1547664" y="2780928"/>
                <a:ext cx="503288" cy="50440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A2FEE841-928D-436A-8BD3-C5207FCD8EEA}"/>
                  </a:ext>
                </a:extLst>
              </p:cNvPr>
              <p:cNvSpPr/>
              <p:nvPr/>
            </p:nvSpPr>
            <p:spPr>
              <a:xfrm>
                <a:off x="2123985" y="2780928"/>
                <a:ext cx="503287" cy="50440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62714EE-6975-4200-BD91-799A9482D209}"/>
                  </a:ext>
                </a:extLst>
              </p:cNvPr>
              <p:cNvSpPr/>
              <p:nvPr/>
            </p:nvSpPr>
            <p:spPr>
              <a:xfrm>
                <a:off x="2700304" y="2780928"/>
                <a:ext cx="503288" cy="50440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6698736D-98F9-4692-A978-F7CC0DF09C59}"/>
                  </a:ext>
                </a:extLst>
              </p:cNvPr>
              <p:cNvSpPr/>
              <p:nvPr/>
            </p:nvSpPr>
            <p:spPr>
              <a:xfrm>
                <a:off x="3276625" y="2780928"/>
                <a:ext cx="503287" cy="50440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D297C05-98BC-42D9-805E-515FAD39BF11}"/>
                </a:ext>
              </a:extLst>
            </p:cNvPr>
            <p:cNvCxnSpPr/>
            <p:nvPr/>
          </p:nvCxnSpPr>
          <p:spPr>
            <a:xfrm>
              <a:off x="6444208" y="1775271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38">
            <a:extLst>
              <a:ext uri="{FF2B5EF4-FFF2-40B4-BE49-F238E27FC236}">
                <a16:creationId xmlns:a16="http://schemas.microsoft.com/office/drawing/2014/main" id="{6CD98574-EA30-4E85-99E7-975DFBCB9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938" y="1403350"/>
            <a:ext cx="5878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异步加载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F1D0F2B-7F30-425E-9E9F-D5E6D9997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2101851"/>
            <a:ext cx="84026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解决的办法</a:t>
            </a:r>
            <a:r>
              <a:rPr lang="en-US" altLang="zh-CN" b="1" u="sng">
                <a:solidFill>
                  <a:srgbClr val="0070C0"/>
                </a:solidFill>
              </a:rPr>
              <a:t>2</a:t>
            </a:r>
            <a:r>
              <a:rPr lang="zh-CN" altLang="en-US"/>
              <a:t>：可用</a:t>
            </a:r>
            <a:r>
              <a:rPr lang="en-US" altLang="zh-CN"/>
              <a:t>HTML5</a:t>
            </a:r>
            <a:r>
              <a:rPr lang="zh-CN" altLang="en-US"/>
              <a:t>为</a:t>
            </a:r>
            <a:r>
              <a:rPr lang="en-US" altLang="zh-CN"/>
              <a:t>&lt;script&gt;</a:t>
            </a:r>
            <a:r>
              <a:rPr lang="zh-CN" altLang="en-US"/>
              <a:t>标签新增的两个可选属性：</a:t>
            </a:r>
            <a:r>
              <a:rPr lang="en-US" altLang="zh-CN"/>
              <a:t>async</a:t>
            </a:r>
            <a:r>
              <a:rPr lang="zh-CN" altLang="en-US"/>
              <a:t>和</a:t>
            </a:r>
            <a:r>
              <a:rPr lang="en-US" altLang="zh-CN"/>
              <a:t>defer</a:t>
            </a:r>
            <a:r>
              <a:rPr lang="zh-CN" altLang="en-US"/>
              <a:t>。</a:t>
            </a:r>
          </a:p>
        </p:txBody>
      </p:sp>
      <p:grpSp>
        <p:nvGrpSpPr>
          <p:cNvPr id="13" name="组合 2">
            <a:extLst>
              <a:ext uri="{FF2B5EF4-FFF2-40B4-BE49-F238E27FC236}">
                <a16:creationId xmlns:a16="http://schemas.microsoft.com/office/drawing/2014/main" id="{CFBBCF88-682D-4284-8865-640A596D0322}"/>
              </a:ext>
            </a:extLst>
          </p:cNvPr>
          <p:cNvGrpSpPr>
            <a:grpSpLocks/>
          </p:cNvGrpSpPr>
          <p:nvPr/>
        </p:nvGrpSpPr>
        <p:grpSpPr bwMode="auto">
          <a:xfrm>
            <a:off x="2754314" y="2917826"/>
            <a:ext cx="6630987" cy="1846263"/>
            <a:chOff x="2895401" y="3515224"/>
            <a:chExt cx="964012" cy="527503"/>
          </a:xfrm>
        </p:grpSpPr>
        <p:sp>
          <p:nvSpPr>
            <p:cNvPr id="19" name="矩形 1">
              <a:extLst>
                <a:ext uri="{FF2B5EF4-FFF2-40B4-BE49-F238E27FC236}">
                  <a16:creationId xmlns:a16="http://schemas.microsoft.com/office/drawing/2014/main" id="{58AFBB0E-C8B2-4761-806A-B450278B6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964012" cy="52750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7C85147-3C2C-489E-8B5A-D2437B6A6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482" y="3550149"/>
              <a:ext cx="922931" cy="448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方式一：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async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&lt;script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src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="http://js.test/file.js"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async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&gt;&lt;/script&gt;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方式二：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defer</a:t>
              </a:r>
              <a:endParaRPr lang="zh-CN" altLang="en-US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&lt;script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src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="http://js.test/file.js" defer&gt;&lt;/script&gt;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2D63E000-9DA4-47CD-A723-FA68131BA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450" y="4860926"/>
            <a:ext cx="8345488" cy="128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async</a:t>
            </a:r>
            <a:r>
              <a:rPr lang="zh-CN" altLang="en-US"/>
              <a:t>异步加载，即先下载文件，不阻塞其他代码执行，下载完成后再执行。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defer</a:t>
            </a:r>
            <a:r>
              <a:rPr lang="zh-CN" altLang="zh-CN"/>
              <a:t>用于延后执行，即先下载文件，直到网页加载完成后再执行。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共同点：即使文件下载失败，也不会阻塞后面的</a:t>
            </a:r>
            <a:r>
              <a:rPr lang="en-US" altLang="zh-CN"/>
              <a:t>JavaScript</a:t>
            </a:r>
            <a:r>
              <a:rPr lang="zh-CN" altLang="en-US"/>
              <a:t>代码执行。</a:t>
            </a:r>
            <a:endParaRPr lang="zh-CN" altLang="zh-CN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CE9093BD-0E9F-4BC9-88A6-E1C24932A2D7}"/>
              </a:ext>
            </a:extLst>
          </p:cNvPr>
          <p:cNvSpPr/>
          <p:nvPr/>
        </p:nvSpPr>
        <p:spPr>
          <a:xfrm>
            <a:off x="9126539" y="3135314"/>
            <a:ext cx="555625" cy="1235075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用法示例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4FE416E-DDEB-4D61-9B96-FF91F0050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0145" y="3699166"/>
            <a:ext cx="6483927" cy="977975"/>
          </a:xfrm>
        </p:spPr>
        <p:txBody>
          <a:bodyPr>
            <a:normAutofit/>
          </a:bodyPr>
          <a:lstStyle/>
          <a:p>
            <a:r>
              <a:rPr lang="en-US" altLang="zh-CN" dirty="0"/>
              <a:t>JavaScript</a:t>
            </a:r>
            <a:r>
              <a:rPr lang="zh-CN" altLang="en-US" dirty="0"/>
              <a:t>的语法</a:t>
            </a:r>
          </a:p>
        </p:txBody>
      </p:sp>
    </p:spTree>
    <p:extLst>
      <p:ext uri="{BB962C8B-B14F-4D97-AF65-F5344CB8AC3E}">
        <p14:creationId xmlns:p14="http://schemas.microsoft.com/office/powerpoint/2010/main" val="2648073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701F66B-E273-458C-9BDD-0BD78FE82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中大小写是严格区分的，无论是变量、函数名称、运算符和其他语法都必须严格按照要求的大小写进行声明和使用。</a:t>
            </a:r>
            <a:endParaRPr lang="en-US" altLang="zh-CN" dirty="0"/>
          </a:p>
          <a:p>
            <a:pPr lvl="1"/>
            <a:r>
              <a:rPr lang="zh-CN" altLang="en-US" dirty="0"/>
              <a:t>例如变量</a:t>
            </a:r>
            <a:r>
              <a:rPr lang="en-US" altLang="zh-CN" dirty="0"/>
              <a:t>hello</a:t>
            </a:r>
            <a:r>
              <a:rPr lang="zh-CN" altLang="en-US" dirty="0"/>
              <a:t>与变量</a:t>
            </a:r>
            <a:r>
              <a:rPr lang="en-US" altLang="zh-CN" dirty="0"/>
              <a:t>HELLO</a:t>
            </a:r>
            <a:r>
              <a:rPr lang="zh-CN" altLang="en-US" dirty="0"/>
              <a:t>会被认为是完全不同的内容。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en-US" altLang="zh-CN" dirty="0"/>
              <a:t>JavaScript</a:t>
            </a:r>
            <a:r>
              <a:rPr lang="zh-CN" altLang="en-US" dirty="0"/>
              <a:t>区分大小写，大写字母和小写字母是不能互相替换的，几个基本规则如下所示：</a:t>
            </a:r>
          </a:p>
          <a:p>
            <a:pPr lvl="1"/>
            <a:r>
              <a:rPr lang="en-US" altLang="zh-CN" dirty="0"/>
              <a:t>JavaScript</a:t>
            </a:r>
            <a:r>
              <a:rPr lang="zh-CN" altLang="en-US" dirty="0"/>
              <a:t>的关键字，如</a:t>
            </a:r>
            <a:r>
              <a:rPr lang="en-US" altLang="zh-CN" dirty="0"/>
              <a:t>for</a:t>
            </a:r>
            <a:r>
              <a:rPr lang="zh-CN" altLang="en-US" dirty="0"/>
              <a:t>和</a:t>
            </a:r>
            <a:r>
              <a:rPr lang="en-US" altLang="zh-CN" dirty="0"/>
              <a:t>if</a:t>
            </a:r>
            <a:r>
              <a:rPr lang="zh-CN" altLang="en-US" dirty="0"/>
              <a:t>，永远都是小写的。</a:t>
            </a:r>
          </a:p>
          <a:p>
            <a:pPr lvl="1"/>
            <a:r>
              <a:rPr lang="zh-CN" altLang="en-US" dirty="0"/>
              <a:t>内置对象，如</a:t>
            </a:r>
            <a:r>
              <a:rPr lang="en-US" altLang="zh-CN" dirty="0"/>
              <a:t>Math</a:t>
            </a:r>
            <a:r>
              <a:rPr lang="zh-CN" altLang="en-US" dirty="0"/>
              <a:t>和</a:t>
            </a:r>
            <a:r>
              <a:rPr lang="en-US" altLang="zh-CN" dirty="0"/>
              <a:t>Date</a:t>
            </a:r>
            <a:r>
              <a:rPr lang="zh-CN" altLang="en-US" dirty="0"/>
              <a:t>是以大写字母开头的。</a:t>
            </a:r>
          </a:p>
          <a:p>
            <a:pPr lvl="1"/>
            <a:r>
              <a:rPr lang="zh-CN" altLang="en-US" dirty="0"/>
              <a:t>对象的名称通常是小写，如</a:t>
            </a:r>
            <a:r>
              <a:rPr lang="en-US" altLang="zh-CN" dirty="0"/>
              <a:t>fruit</a:t>
            </a:r>
            <a:r>
              <a:rPr lang="zh-CN" altLang="en-US" dirty="0"/>
              <a:t>。但其方法经常是多个单词的大小写混合，通常第一个字母是小写，之后单词的首字母是大写，如</a:t>
            </a:r>
            <a:r>
              <a:rPr lang="en-US" altLang="zh-CN" dirty="0" err="1"/>
              <a:t>charAt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34EB60-068C-450A-9989-B65F2FF8D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JavaScript中的大小写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EBD54B-7088-4526-B9A6-3616BBE7A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1507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6A43FB-21F7-47B4-BF38-057B6CB59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Java</a:t>
            </a:r>
            <a:r>
              <a:rPr lang="zh-CN" altLang="en-US" dirty="0"/>
              <a:t>的命名规范类似，当声明使用变量、对象或函数时，名称可以包括</a:t>
            </a:r>
            <a:r>
              <a:rPr lang="zh-CN" altLang="en-US" dirty="0">
                <a:solidFill>
                  <a:srgbClr val="FF0000"/>
                </a:solidFill>
              </a:rPr>
              <a:t>大写字母、小写字母、数字、下划线和美元符号（</a:t>
            </a:r>
            <a:r>
              <a:rPr lang="en-US" altLang="zh-CN" dirty="0">
                <a:solidFill>
                  <a:srgbClr val="FF0000"/>
                </a:solidFill>
              </a:rPr>
              <a:t>$)</a:t>
            </a:r>
            <a:r>
              <a:rPr lang="zh-CN" altLang="en-US" dirty="0"/>
              <a:t>，但是必须以</a:t>
            </a:r>
            <a:r>
              <a:rPr lang="zh-CN" altLang="en-US" dirty="0">
                <a:solidFill>
                  <a:srgbClr val="FF0000"/>
                </a:solidFill>
              </a:rPr>
              <a:t>字母、下划线或美元符号（</a:t>
            </a:r>
            <a:r>
              <a:rPr lang="en-US" altLang="zh-CN" dirty="0">
                <a:solidFill>
                  <a:srgbClr val="FF0000"/>
                </a:solidFill>
              </a:rPr>
              <a:t>$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开头。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可以选择在变量名称中使用大写字母或小写字母，但必须牢记</a:t>
            </a:r>
            <a:r>
              <a:rPr lang="en-US" altLang="zh-CN" dirty="0"/>
              <a:t>JavaScript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区分大小写</a:t>
            </a:r>
            <a:r>
              <a:rPr lang="zh-CN" altLang="en-US" dirty="0"/>
              <a:t>的，</a:t>
            </a:r>
            <a:r>
              <a:rPr lang="en-US" altLang="zh-CN" dirty="0"/>
              <a:t>count</a:t>
            </a:r>
            <a:r>
              <a:rPr lang="zh-CN" altLang="en-US" dirty="0"/>
              <a:t>、</a:t>
            </a:r>
            <a:r>
              <a:rPr lang="en-US" altLang="zh-CN" dirty="0"/>
              <a:t>Count</a:t>
            </a:r>
            <a:r>
              <a:rPr lang="zh-CN" altLang="en-US" dirty="0"/>
              <a:t>、</a:t>
            </a:r>
            <a:r>
              <a:rPr lang="en-US" altLang="zh-CN" dirty="0"/>
              <a:t>COUNT</a:t>
            </a:r>
            <a:r>
              <a:rPr lang="zh-CN" altLang="en-US" dirty="0"/>
              <a:t>将被认为是三个不同的变量。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7CBD2A9-0A9F-4AC2-8F0D-613AB54BD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变量、对象和函数的名称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AA720D9-4CDE-4487-884C-AE0F72109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899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1CD1F94-86BE-4B56-97E5-0082AE37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很多编程语言（例如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和</a:t>
            </a:r>
            <a:r>
              <a:rPr lang="en-US" altLang="zh-CN" dirty="0"/>
              <a:t>Perl</a:t>
            </a:r>
            <a:r>
              <a:rPr lang="zh-CN" altLang="en-US" dirty="0"/>
              <a:t>等）都要求每句代码结尾要使用分号（</a:t>
            </a:r>
            <a:r>
              <a:rPr lang="en-US" altLang="zh-CN" dirty="0"/>
              <a:t>;</a:t>
            </a:r>
            <a:r>
              <a:rPr lang="zh-CN" altLang="en-US" dirty="0"/>
              <a:t>）表示结束。而</a:t>
            </a:r>
            <a:r>
              <a:rPr lang="en-US" altLang="zh-CN" dirty="0"/>
              <a:t>JavaScript</a:t>
            </a:r>
            <a:r>
              <a:rPr lang="zh-CN" altLang="en-US" dirty="0"/>
              <a:t>的语法规则对此比较宽松，如果一行代码结尾没有分号也是可以被正确执行的。</a:t>
            </a:r>
          </a:p>
          <a:p>
            <a:r>
              <a:rPr lang="en-US" altLang="zh-CN" dirty="0"/>
              <a:t>JavaScript</a:t>
            </a:r>
            <a:r>
              <a:rPr lang="zh-CN" altLang="en-US" dirty="0"/>
              <a:t>允许开发者自行决定是否以分号结束一行代码，如果没有分号，</a:t>
            </a:r>
            <a:r>
              <a:rPr lang="en-US" altLang="zh-CN" dirty="0"/>
              <a:t>JavaScript</a:t>
            </a:r>
            <a:r>
              <a:rPr lang="zh-CN" altLang="en-US" dirty="0"/>
              <a:t>就将行代码的结尾看作该语句的结尾。有时我们看到的</a:t>
            </a:r>
            <a:r>
              <a:rPr lang="en-US" altLang="zh-CN" dirty="0"/>
              <a:t>JavaScript</a:t>
            </a:r>
            <a:r>
              <a:rPr lang="zh-CN" altLang="en-US" dirty="0"/>
              <a:t>代码中一行结束后没有使用分号，例如：</a:t>
            </a:r>
          </a:p>
          <a:p>
            <a:endParaRPr lang="zh-CN" altLang="en-US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上面这两行代码在页面中可以正常运行，但不推荐使用，因为它们不属于规范的代码编写风格。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C0C86FD-E152-43F6-ABE1-8CA313855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JavaScript中的分号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EFFD85-ED24-41DA-AFDF-4FDE8C1C0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55</a:t>
            </a:fld>
            <a:endParaRPr lang="zh-CN" altLang="en-US"/>
          </a:p>
        </p:txBody>
      </p:sp>
      <p:sp>
        <p:nvSpPr>
          <p:cNvPr id="8" name="AutoShape 50">
            <a:extLst>
              <a:ext uri="{FF2B5EF4-FFF2-40B4-BE49-F238E27FC236}">
                <a16:creationId xmlns:a16="http://schemas.microsoft.com/office/drawing/2014/main" id="{F42B3321-07EF-47AE-BD53-E9450503C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213" y="3585649"/>
            <a:ext cx="7566299" cy="7750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800" b="1" dirty="0" err="1">
                <a:latin typeface="+mn-lt"/>
              </a:rPr>
              <a:t>document.write</a:t>
            </a:r>
            <a:r>
              <a:rPr lang="en-US" altLang="zh-CN" sz="1800" b="1" dirty="0">
                <a:latin typeface="+mn-lt"/>
              </a:rPr>
              <a:t>("</a:t>
            </a:r>
            <a:r>
              <a:rPr lang="zh-CN" altLang="en-US" sz="1800" b="1" dirty="0">
                <a:latin typeface="+mn-lt"/>
              </a:rPr>
              <a:t>初学 </a:t>
            </a:r>
            <a:r>
              <a:rPr lang="en-US" altLang="zh-CN" sz="1800" b="1" dirty="0">
                <a:latin typeface="+mn-lt"/>
              </a:rPr>
              <a:t>JavaScript")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800" b="1" dirty="0" err="1">
                <a:latin typeface="+mn-lt"/>
              </a:rPr>
              <a:t>document.write</a:t>
            </a:r>
            <a:r>
              <a:rPr lang="en-US" altLang="zh-CN" sz="1800" b="1" dirty="0">
                <a:latin typeface="+mn-lt"/>
              </a:rPr>
              <a:t>("Hello jQuery!")</a:t>
            </a:r>
          </a:p>
        </p:txBody>
      </p:sp>
    </p:spTree>
    <p:extLst>
      <p:ext uri="{BB962C8B-B14F-4D97-AF65-F5344CB8AC3E}">
        <p14:creationId xmlns:p14="http://schemas.microsoft.com/office/powerpoint/2010/main" val="11129859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34880155-9FC8-4120-9EB4-69E97DDAC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JavaScript中的注释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81F0A2-6B6B-4516-927B-7C35F9BA6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56</a:t>
            </a:fld>
            <a:endParaRPr lang="zh-CN" altLang="en-US"/>
          </a:p>
        </p:txBody>
      </p:sp>
      <p:sp>
        <p:nvSpPr>
          <p:cNvPr id="13" name="矩形 38">
            <a:extLst>
              <a:ext uri="{FF2B5EF4-FFF2-40B4-BE49-F238E27FC236}">
                <a16:creationId xmlns:a16="http://schemas.microsoft.com/office/drawing/2014/main" id="{59D507B7-4386-404D-A026-18157468C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注释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AA9D673-502B-4545-B4B2-76F8C1478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604250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概念</a:t>
            </a:r>
            <a:r>
              <a:rPr lang="zh-CN" altLang="en-US"/>
              <a:t>：注释可便于代码的可读性，在程序解析时会被</a:t>
            </a:r>
            <a:r>
              <a:rPr lang="en-US" altLang="zh-CN"/>
              <a:t>JavaScript</a:t>
            </a:r>
            <a:r>
              <a:rPr lang="zh-CN" altLang="en-US"/>
              <a:t>解释器忽略。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分类</a:t>
            </a:r>
            <a:r>
              <a:rPr lang="zh-CN" altLang="en-US"/>
              <a:t>：单行注释、多行注释。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表示方式</a:t>
            </a:r>
            <a:r>
              <a:rPr lang="zh-CN" altLang="en-US"/>
              <a:t>：单行注释使用“</a:t>
            </a:r>
            <a:r>
              <a:rPr lang="en-US" altLang="zh-CN"/>
              <a:t>//</a:t>
            </a:r>
            <a:r>
              <a:rPr lang="zh-CN" altLang="en-US"/>
              <a:t>”、多行注释使用“</a:t>
            </a:r>
            <a:r>
              <a:rPr lang="en-US" altLang="zh-CN"/>
              <a:t>/*  */</a:t>
            </a:r>
            <a:r>
              <a:rPr lang="zh-CN" altLang="en-US"/>
              <a:t>”。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01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14625CA1-3001-49C7-84A2-0FD2ECC16291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 err="1"/>
              <a:t>JavaScript中的注释</a:t>
            </a:r>
            <a:endParaRPr lang="zh-CN" altLang="en-US" dirty="0"/>
          </a:p>
        </p:txBody>
      </p:sp>
      <p:sp>
        <p:nvSpPr>
          <p:cNvPr id="13" name="矩形 38">
            <a:extLst>
              <a:ext uri="{FF2B5EF4-FFF2-40B4-BE49-F238E27FC236}">
                <a16:creationId xmlns:a16="http://schemas.microsoft.com/office/drawing/2014/main" id="{9757C14A-E9DC-424C-A698-2041D5C38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单行注释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B1CABD-3077-4AEA-9BFB-61A4E513C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60425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单行注释</a:t>
            </a:r>
            <a:r>
              <a:rPr lang="zh-CN" altLang="en-US" dirty="0"/>
              <a:t>：以“</a:t>
            </a:r>
            <a:r>
              <a:rPr lang="en-US" altLang="zh-CN" dirty="0"/>
              <a:t>//</a:t>
            </a:r>
            <a:r>
              <a:rPr lang="zh-CN" altLang="en-US" dirty="0"/>
              <a:t>”开始，到该行结束或</a:t>
            </a:r>
            <a:r>
              <a:rPr lang="en-US" altLang="zh-CN" dirty="0"/>
              <a:t>JavaScript</a:t>
            </a:r>
            <a:r>
              <a:rPr lang="zh-CN" altLang="en-US" dirty="0"/>
              <a:t>标记结束之前的内容都是注释。</a:t>
            </a:r>
            <a:endParaRPr lang="en-US" altLang="zh-CN" dirty="0"/>
          </a:p>
        </p:txBody>
      </p:sp>
      <p:grpSp>
        <p:nvGrpSpPr>
          <p:cNvPr id="5" name="组合 2">
            <a:extLst>
              <a:ext uri="{FF2B5EF4-FFF2-40B4-BE49-F238E27FC236}">
                <a16:creationId xmlns:a16="http://schemas.microsoft.com/office/drawing/2014/main" id="{0EE9C01E-1827-44C0-A7E4-1C3E458AAED7}"/>
              </a:ext>
            </a:extLst>
          </p:cNvPr>
          <p:cNvGrpSpPr>
            <a:grpSpLocks/>
          </p:cNvGrpSpPr>
          <p:nvPr/>
        </p:nvGrpSpPr>
        <p:grpSpPr bwMode="auto">
          <a:xfrm>
            <a:off x="2398713" y="3036888"/>
            <a:ext cx="7461250" cy="1511300"/>
            <a:chOff x="2895401" y="3515224"/>
            <a:chExt cx="964012" cy="431847"/>
          </a:xfrm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454FB1F3-1BF6-4595-816E-D296F4FFB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964012" cy="431847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2BBC1C-B377-48D6-8DD8-E9158A566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423" y="3550153"/>
              <a:ext cx="922990" cy="330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&lt;script&gt;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document.write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('Hello, JavaScript');	  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输出一句话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&lt;/script&gt;</a:t>
              </a:r>
            </a:p>
          </p:txBody>
        </p:sp>
      </p:grpSp>
      <p:sp>
        <p:nvSpPr>
          <p:cNvPr id="8" name="圆角矩形 7">
            <a:extLst>
              <a:ext uri="{FF2B5EF4-FFF2-40B4-BE49-F238E27FC236}">
                <a16:creationId xmlns:a16="http://schemas.microsoft.com/office/drawing/2014/main" id="{E4B6AB12-805C-43AC-A005-753049759AE5}"/>
              </a:ext>
            </a:extLst>
          </p:cNvPr>
          <p:cNvSpPr/>
          <p:nvPr/>
        </p:nvSpPr>
        <p:spPr>
          <a:xfrm>
            <a:off x="8256588" y="2774950"/>
            <a:ext cx="1046162" cy="57785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示例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2A784ED-0F96-4D29-87C6-3FB604247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46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A35E0BC2-7C5E-45EA-9A47-247F659E2DFC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 err="1"/>
              <a:t>JavaScript中的注释</a:t>
            </a:r>
            <a:endParaRPr lang="zh-CN" altLang="en-US" dirty="0"/>
          </a:p>
        </p:txBody>
      </p:sp>
      <p:sp>
        <p:nvSpPr>
          <p:cNvPr id="13" name="矩形 38">
            <a:extLst>
              <a:ext uri="{FF2B5EF4-FFF2-40B4-BE49-F238E27FC236}">
                <a16:creationId xmlns:a16="http://schemas.microsoft.com/office/drawing/2014/main" id="{B77B20F9-17BF-4DA7-9AFD-39592946C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多行注释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0B54669-374D-4997-81BD-4736DA9DF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60425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多行注释</a:t>
            </a:r>
            <a:r>
              <a:rPr lang="zh-CN" altLang="en-US" dirty="0"/>
              <a:t>：多行注释以“</a:t>
            </a:r>
            <a:r>
              <a:rPr lang="en-US" altLang="zh-CN" dirty="0"/>
              <a:t>/*</a:t>
            </a:r>
            <a:r>
              <a:rPr lang="zh-CN" altLang="en-US" dirty="0"/>
              <a:t>”开始，以“*</a:t>
            </a:r>
            <a:r>
              <a:rPr lang="en-US" altLang="zh-CN" dirty="0"/>
              <a:t>/</a:t>
            </a:r>
            <a:r>
              <a:rPr lang="zh-CN" altLang="en-US" dirty="0"/>
              <a:t>”结束，它们之间的内容为多行注释。</a:t>
            </a:r>
            <a:endParaRPr lang="en-US" altLang="zh-CN" dirty="0"/>
          </a:p>
        </p:txBody>
      </p:sp>
      <p:grpSp>
        <p:nvGrpSpPr>
          <p:cNvPr id="5" name="组合 2">
            <a:extLst>
              <a:ext uri="{FF2B5EF4-FFF2-40B4-BE49-F238E27FC236}">
                <a16:creationId xmlns:a16="http://schemas.microsoft.com/office/drawing/2014/main" id="{596CF36A-629B-442A-9F5B-DDD106F62E51}"/>
              </a:ext>
            </a:extLst>
          </p:cNvPr>
          <p:cNvGrpSpPr>
            <a:grpSpLocks/>
          </p:cNvGrpSpPr>
          <p:nvPr/>
        </p:nvGrpSpPr>
        <p:grpSpPr bwMode="auto">
          <a:xfrm>
            <a:off x="2398714" y="2859088"/>
            <a:ext cx="3697287" cy="2544762"/>
            <a:chOff x="2895401" y="3515224"/>
            <a:chExt cx="992704" cy="727032"/>
          </a:xfrm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3EB43348-4C88-483B-ABD2-E4A7F941E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964146" cy="72703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806B87-6C43-4951-96B1-822219095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304" y="3540169"/>
              <a:ext cx="922801" cy="659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&lt;script&gt;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/*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alert('Hello, JavaScript');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console.log('1234');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*/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&lt;/script&gt;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74A44CF-D2B3-468B-84AE-915188E29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540125"/>
            <a:ext cx="4572000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多行注释中可以嵌套单行注释</a:t>
            </a:r>
            <a:r>
              <a:rPr lang="zh-CN" altLang="en-US"/>
              <a:t>。</a:t>
            </a:r>
            <a:endParaRPr lang="en-US" altLang="zh-CN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多行注释中</a:t>
            </a:r>
            <a:r>
              <a:rPr lang="zh-CN" altLang="zh-CN"/>
              <a:t>不能再嵌套多行注释。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A25DD5F9-9203-48EF-85BE-EC4FF537508F}"/>
              </a:ext>
            </a:extLst>
          </p:cNvPr>
          <p:cNvSpPr/>
          <p:nvPr/>
        </p:nvSpPr>
        <p:spPr>
          <a:xfrm>
            <a:off x="4646613" y="2597150"/>
            <a:ext cx="1046162" cy="57785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75A889-882A-436B-BB0F-0987FB6BF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2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AFA81A8-B625-45B9-AF3E-F5F7EBF97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语言类似，</a:t>
            </a:r>
            <a:r>
              <a:rPr lang="en-US" altLang="zh-CN" dirty="0"/>
              <a:t>JavaScript</a:t>
            </a:r>
            <a:r>
              <a:rPr lang="zh-CN" altLang="en-US" dirty="0"/>
              <a:t>语言也使用一对大括号标识需要被执行的多行代码。例如：</a:t>
            </a:r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上述代码在</a:t>
            </a:r>
            <a:r>
              <a:rPr lang="en-US" altLang="zh-CN" dirty="0"/>
              <a:t>if</a:t>
            </a:r>
            <a:r>
              <a:rPr lang="zh-CN" altLang="en-US" dirty="0"/>
              <a:t>条件成立时，会执行大括号里面的所有代码。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59EFE16-669A-405D-8F99-030E329EA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中的代码块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262A36-C26A-4B8F-BD74-C02DF901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  <p:sp>
        <p:nvSpPr>
          <p:cNvPr id="5" name="AutoShape 50">
            <a:extLst>
              <a:ext uri="{FF2B5EF4-FFF2-40B4-BE49-F238E27FC236}">
                <a16:creationId xmlns:a16="http://schemas.microsoft.com/office/drawing/2014/main" id="{092BA738-4C08-4937-A549-B422B0D3B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977" y="1704571"/>
            <a:ext cx="8446587" cy="185538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800" b="1" dirty="0">
                <a:latin typeface="+mn-lt"/>
              </a:rPr>
              <a:t>var x = 9;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800" b="1" dirty="0">
                <a:latin typeface="+mn-lt"/>
              </a:rPr>
              <a:t>if(x&lt;10){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800" b="1" dirty="0">
                <a:latin typeface="+mn-lt"/>
              </a:rPr>
              <a:t>	x = 10;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800" b="1" dirty="0">
                <a:latin typeface="+mn-lt"/>
              </a:rPr>
              <a:t>	alert(x);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800" b="1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1208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JavaScript概述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2921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AFA81A8-B625-45B9-AF3E-F5F7EBF97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使用“</a:t>
            </a:r>
            <a:r>
              <a:rPr lang="en-US" altLang="zh-CN" dirty="0"/>
              <a:t>==”</a:t>
            </a:r>
            <a:r>
              <a:rPr lang="zh-CN" altLang="en-US" dirty="0"/>
              <a:t>运算符可以比较两个字符串是否相同，具体示例如下：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59EFE16-669A-405D-8F99-030E329EA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比较两个字符串是否相同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262A36-C26A-4B8F-BD74-C02DF901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  <p:sp>
        <p:nvSpPr>
          <p:cNvPr id="5" name="AutoShape 50">
            <a:extLst>
              <a:ext uri="{FF2B5EF4-FFF2-40B4-BE49-F238E27FC236}">
                <a16:creationId xmlns:a16="http://schemas.microsoft.com/office/drawing/2014/main" id="{506DB553-A279-4C71-9D31-BE1542339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213" y="1823514"/>
            <a:ext cx="9434878" cy="7725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800" b="1" dirty="0">
                <a:latin typeface="+mn-lt"/>
              </a:rPr>
              <a:t>alert ('22' == '22'); //</a:t>
            </a:r>
            <a:r>
              <a:rPr lang="zh-CN" altLang="en-US" sz="1800" b="1" dirty="0">
                <a:latin typeface="+mn-lt"/>
              </a:rPr>
              <a:t>输出结果： </a:t>
            </a:r>
            <a:r>
              <a:rPr lang="en-US" altLang="zh-CN" sz="1800" b="1" dirty="0">
                <a:latin typeface="+mn-lt"/>
              </a:rPr>
              <a:t>true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800" b="1" dirty="0">
                <a:latin typeface="+mn-lt"/>
              </a:rPr>
              <a:t>alert ('22' == '33'); //</a:t>
            </a:r>
            <a:r>
              <a:rPr lang="zh-CN" altLang="en-US" sz="1800" b="1" dirty="0">
                <a:latin typeface="+mn-lt"/>
              </a:rPr>
              <a:t>输出结果： </a:t>
            </a:r>
            <a:r>
              <a:rPr lang="en-US" altLang="zh-CN" sz="1800" b="1" dirty="0">
                <a:latin typeface="+mn-lt"/>
              </a:rPr>
              <a:t>false</a:t>
            </a:r>
          </a:p>
        </p:txBody>
      </p:sp>
      <p:sp>
        <p:nvSpPr>
          <p:cNvPr id="6" name="圆角矩形 7">
            <a:extLst>
              <a:ext uri="{FF2B5EF4-FFF2-40B4-BE49-F238E27FC236}">
                <a16:creationId xmlns:a16="http://schemas.microsoft.com/office/drawing/2014/main" id="{00990830-A671-4C3F-89E5-D8F559768E24}"/>
              </a:ext>
            </a:extLst>
          </p:cNvPr>
          <p:cNvSpPr/>
          <p:nvPr/>
        </p:nvSpPr>
        <p:spPr>
          <a:xfrm>
            <a:off x="9031288" y="1557328"/>
            <a:ext cx="1046162" cy="455757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236982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AFA81A8-B625-45B9-AF3E-F5F7EBF97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使用“＋”运算符操作两个字符串时，表示字符串拼接</a:t>
            </a:r>
            <a:endParaRPr lang="en-US" altLang="zh-CN" dirty="0"/>
          </a:p>
          <a:p>
            <a:r>
              <a:rPr lang="zh-CN" altLang="en-US" dirty="0"/>
              <a:t>若其中一个是数字，则表示将数字与字符串拼接</a:t>
            </a:r>
            <a:endParaRPr lang="en-US" altLang="zh-CN" dirty="0"/>
          </a:p>
          <a:p>
            <a:r>
              <a:rPr lang="zh-CN" altLang="en-US" dirty="0"/>
              <a:t>通过输出结果可以看出，字符串会与相邻的数字拼接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59EFE16-669A-405D-8F99-030E329EA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字符串与数字的拼接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262A36-C26A-4B8F-BD74-C02DF901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  <p:grpSp>
        <p:nvGrpSpPr>
          <p:cNvPr id="8" name="组合 2">
            <a:extLst>
              <a:ext uri="{FF2B5EF4-FFF2-40B4-BE49-F238E27FC236}">
                <a16:creationId xmlns:a16="http://schemas.microsoft.com/office/drawing/2014/main" id="{B47CC405-03BD-411D-9000-45EF01FE1823}"/>
              </a:ext>
            </a:extLst>
          </p:cNvPr>
          <p:cNvGrpSpPr>
            <a:grpSpLocks/>
          </p:cNvGrpSpPr>
          <p:nvPr/>
        </p:nvGrpSpPr>
        <p:grpSpPr bwMode="auto">
          <a:xfrm>
            <a:off x="2047464" y="3429000"/>
            <a:ext cx="8496300" cy="1901825"/>
            <a:chOff x="2895401" y="3515224"/>
            <a:chExt cx="807577" cy="454435"/>
          </a:xfrm>
        </p:grpSpPr>
        <p:sp>
          <p:nvSpPr>
            <p:cNvPr id="9" name="矩形 1">
              <a:extLst>
                <a:ext uri="{FF2B5EF4-FFF2-40B4-BE49-F238E27FC236}">
                  <a16:creationId xmlns:a16="http://schemas.microsoft.com/office/drawing/2014/main" id="{79143CE8-536B-4683-8E73-D04AFE95B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4"/>
              <a:ext cx="807577" cy="454435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4593975-3818-44CE-8A44-81E85DE8A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551" y="3607021"/>
              <a:ext cx="775767" cy="286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alert('220' + '230');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220230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alert('220 + 230 = ' + 220 + 230);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220 + 230 = 220230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alert('220 + 230 = ' + (220 + 230));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220 + 230 = 450</a:t>
              </a:r>
            </a:p>
          </p:txBody>
        </p:sp>
      </p:grpSp>
      <p:sp>
        <p:nvSpPr>
          <p:cNvPr id="11" name="圆角矩形 7">
            <a:extLst>
              <a:ext uri="{FF2B5EF4-FFF2-40B4-BE49-F238E27FC236}">
                <a16:creationId xmlns:a16="http://schemas.microsoft.com/office/drawing/2014/main" id="{F4EBD427-9B07-40D0-ACB9-A0DB457A4329}"/>
              </a:ext>
            </a:extLst>
          </p:cNvPr>
          <p:cNvSpPr/>
          <p:nvPr/>
        </p:nvSpPr>
        <p:spPr>
          <a:xfrm>
            <a:off x="8191088" y="3171824"/>
            <a:ext cx="1046162" cy="57785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示例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30541CA-06CF-46D0-A0F2-491A5D782252}"/>
              </a:ext>
            </a:extLst>
          </p:cNvPr>
          <p:cNvSpPr/>
          <p:nvPr/>
        </p:nvSpPr>
        <p:spPr bwMode="auto">
          <a:xfrm>
            <a:off x="3331751" y="3987799"/>
            <a:ext cx="415925" cy="173038"/>
          </a:xfrm>
          <a:prstGeom prst="ellipse">
            <a:avLst/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1EBD238-8C69-4497-8040-B843AD655AB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92089" y="3724275"/>
            <a:ext cx="2084387" cy="263525"/>
          </a:xfrm>
          <a:prstGeom prst="straightConnector1">
            <a:avLst/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对角圆角矩形 10">
            <a:extLst>
              <a:ext uri="{FF2B5EF4-FFF2-40B4-BE49-F238E27FC236}">
                <a16:creationId xmlns:a16="http://schemas.microsoft.com/office/drawing/2014/main" id="{D890664E-FCF4-49C4-999E-345B23032F56}"/>
              </a:ext>
            </a:extLst>
          </p:cNvPr>
          <p:cNvSpPr/>
          <p:nvPr/>
        </p:nvSpPr>
        <p:spPr bwMode="auto">
          <a:xfrm>
            <a:off x="5597114" y="3060699"/>
            <a:ext cx="1400175" cy="444500"/>
          </a:xfrm>
          <a:prstGeom prst="round2DiagRect">
            <a:avLst/>
          </a:prstGeom>
          <a:noFill/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zh-CN" altLang="en-US" dirty="0"/>
              <a:t>字符串拼接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22EAC37-7FB6-4F29-942E-B4DBE5B15EEA}"/>
              </a:ext>
            </a:extLst>
          </p:cNvPr>
          <p:cNvSpPr/>
          <p:nvPr/>
        </p:nvSpPr>
        <p:spPr bwMode="auto">
          <a:xfrm>
            <a:off x="3360326" y="4343399"/>
            <a:ext cx="263525" cy="668338"/>
          </a:xfrm>
          <a:prstGeom prst="ellipse">
            <a:avLst/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720AB9F-42B5-49A6-821C-D81DE00F2017}"/>
              </a:ext>
            </a:extLst>
          </p:cNvPr>
          <p:cNvSpPr/>
          <p:nvPr/>
        </p:nvSpPr>
        <p:spPr bwMode="auto">
          <a:xfrm>
            <a:off x="4366801" y="4341813"/>
            <a:ext cx="207963" cy="173037"/>
          </a:xfrm>
          <a:prstGeom prst="ellipse">
            <a:avLst/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92C3AE4-1513-44CA-ABB6-2F8C3BB63951}"/>
              </a:ext>
            </a:extLst>
          </p:cNvPr>
          <p:cNvSpPr/>
          <p:nvPr/>
        </p:nvSpPr>
        <p:spPr bwMode="auto">
          <a:xfrm>
            <a:off x="5030376" y="4340224"/>
            <a:ext cx="207963" cy="171450"/>
          </a:xfrm>
          <a:prstGeom prst="ellipse">
            <a:avLst/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对角圆角矩形 27">
            <a:extLst>
              <a:ext uri="{FF2B5EF4-FFF2-40B4-BE49-F238E27FC236}">
                <a16:creationId xmlns:a16="http://schemas.microsoft.com/office/drawing/2014/main" id="{E45E5A91-C37C-4F90-B956-BFF0FAB413D5}"/>
              </a:ext>
            </a:extLst>
          </p:cNvPr>
          <p:cNvSpPr/>
          <p:nvPr/>
        </p:nvSpPr>
        <p:spPr bwMode="auto">
          <a:xfrm>
            <a:off x="1428338" y="3087687"/>
            <a:ext cx="2773362" cy="442912"/>
          </a:xfrm>
          <a:prstGeom prst="round2DiagRect">
            <a:avLst/>
          </a:prstGeom>
          <a:noFill/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zh-CN" altLang="en-US" dirty="0"/>
              <a:t>字符串内数据不进行运算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4F59329-A96D-4DA4-A74E-A85E2600C85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71575" y="3749674"/>
            <a:ext cx="1104900" cy="590550"/>
          </a:xfrm>
          <a:prstGeom prst="straightConnector1">
            <a:avLst/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7272DF4-DCA7-4717-A6AF-ED7FC99AB13F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5133563" y="3749674"/>
            <a:ext cx="463550" cy="590550"/>
          </a:xfrm>
          <a:prstGeom prst="straightConnector1">
            <a:avLst/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8F0756-DD83-47A6-8F6B-F028A7F719D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077751" y="3530599"/>
            <a:ext cx="307975" cy="852488"/>
          </a:xfrm>
          <a:prstGeom prst="straightConnector1">
            <a:avLst/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7F3CE7D2-E199-41E3-A2CD-1D322F84DD4C}"/>
              </a:ext>
            </a:extLst>
          </p:cNvPr>
          <p:cNvSpPr/>
          <p:nvPr/>
        </p:nvSpPr>
        <p:spPr bwMode="auto">
          <a:xfrm>
            <a:off x="4377914" y="4719638"/>
            <a:ext cx="206375" cy="173037"/>
          </a:xfrm>
          <a:prstGeom prst="ellipse">
            <a:avLst/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A1057CD-A361-4BE9-9213-D962E7321DFA}"/>
              </a:ext>
            </a:extLst>
          </p:cNvPr>
          <p:cNvSpPr/>
          <p:nvPr/>
        </p:nvSpPr>
        <p:spPr bwMode="auto">
          <a:xfrm>
            <a:off x="5076413" y="4718049"/>
            <a:ext cx="207962" cy="173038"/>
          </a:xfrm>
          <a:prstGeom prst="ellipse">
            <a:avLst/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对角圆角矩形 44">
            <a:extLst>
              <a:ext uri="{FF2B5EF4-FFF2-40B4-BE49-F238E27FC236}">
                <a16:creationId xmlns:a16="http://schemas.microsoft.com/office/drawing/2014/main" id="{D4634C12-46A4-4044-9304-DCF44784A5DC}"/>
              </a:ext>
            </a:extLst>
          </p:cNvPr>
          <p:cNvSpPr/>
          <p:nvPr/>
        </p:nvSpPr>
        <p:spPr bwMode="auto">
          <a:xfrm>
            <a:off x="5327238" y="5346700"/>
            <a:ext cx="766762" cy="442913"/>
          </a:xfrm>
          <a:prstGeom prst="round2DiagRect">
            <a:avLst/>
          </a:prstGeom>
          <a:noFill/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zh-CN" altLang="en-US" dirty="0"/>
              <a:t>相加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983D18B-F25D-4DCB-8A13-A84069DA46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39925" y="4892674"/>
            <a:ext cx="273050" cy="438150"/>
          </a:xfrm>
          <a:prstGeom prst="straightConnector1">
            <a:avLst/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7C0CB81-1788-4B62-86C6-6F81C1327F31}"/>
              </a:ext>
            </a:extLst>
          </p:cNvPr>
          <p:cNvCxnSpPr>
            <a:cxnSpLocks noChangeShapeType="1"/>
            <a:stCxn id="22" idx="7"/>
          </p:cNvCxnSpPr>
          <p:nvPr/>
        </p:nvCxnSpPr>
        <p:spPr bwMode="auto">
          <a:xfrm flipV="1">
            <a:off x="4554125" y="3749675"/>
            <a:ext cx="1042988" cy="995363"/>
          </a:xfrm>
          <a:prstGeom prst="straightConnector1">
            <a:avLst/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7834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/>
      <p:bldP spid="15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第五部分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0145" y="3699166"/>
            <a:ext cx="6483927" cy="977975"/>
          </a:xfrm>
        </p:spPr>
        <p:txBody>
          <a:bodyPr>
            <a:normAutofit/>
          </a:bodyPr>
          <a:lstStyle/>
          <a:p>
            <a:r>
              <a:rPr lang="en-US" altLang="zh-CN" dirty="0"/>
              <a:t>JavaScript</a:t>
            </a:r>
            <a:r>
              <a:rPr lang="zh-CN" altLang="en-US" dirty="0"/>
              <a:t>变量</a:t>
            </a:r>
          </a:p>
        </p:txBody>
      </p:sp>
    </p:spTree>
    <p:extLst>
      <p:ext uri="{BB962C8B-B14F-4D97-AF65-F5344CB8AC3E}">
        <p14:creationId xmlns:p14="http://schemas.microsoft.com/office/powerpoint/2010/main" val="31761577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先声明变量再赋值</a:t>
            </a:r>
          </a:p>
          <a:p>
            <a:endParaRPr lang="zh-CN" altLang="en-US" dirty="0"/>
          </a:p>
        </p:txBody>
      </p:sp>
      <p:sp>
        <p:nvSpPr>
          <p:cNvPr id="2048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变量的声明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1F242D-694C-41F2-9303-B7838CD6D403}" type="slidenum">
              <a:rPr lang="zh-CN" altLang="en-US" smtClean="0"/>
              <a:pPr/>
              <a:t>63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11" name="Rectangle 81"/>
          <p:cNvSpPr>
            <a:spLocks noChangeArrowheads="1"/>
          </p:cNvSpPr>
          <p:nvPr/>
        </p:nvSpPr>
        <p:spPr bwMode="auto">
          <a:xfrm>
            <a:off x="1012549" y="2675882"/>
            <a:ext cx="4813300" cy="492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同时声明和赋值变量</a:t>
            </a:r>
          </a:p>
        </p:txBody>
      </p:sp>
      <p:sp>
        <p:nvSpPr>
          <p:cNvPr id="12" name="Rectangle 81"/>
          <p:cNvSpPr>
            <a:spLocks noChangeArrowheads="1"/>
          </p:cNvSpPr>
          <p:nvPr/>
        </p:nvSpPr>
        <p:spPr bwMode="auto">
          <a:xfrm>
            <a:off x="957461" y="4294829"/>
            <a:ext cx="3455988" cy="492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不声明直接赋值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5595938" y="1785939"/>
            <a:ext cx="3643312" cy="788987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var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－  用于声明变量的关键字</a:t>
            </a:r>
          </a:p>
          <a:p>
            <a:pPr marL="2857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width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－ 变量名</a:t>
            </a:r>
          </a:p>
        </p:txBody>
      </p:sp>
      <p:grpSp>
        <p:nvGrpSpPr>
          <p:cNvPr id="2" name="组合 57"/>
          <p:cNvGrpSpPr>
            <a:grpSpLocks/>
          </p:cNvGrpSpPr>
          <p:nvPr/>
        </p:nvGrpSpPr>
        <p:grpSpPr bwMode="auto">
          <a:xfrm>
            <a:off x="1595438" y="5414963"/>
            <a:ext cx="842962" cy="400050"/>
            <a:chOff x="3786182" y="3143248"/>
            <a:chExt cx="843709" cy="400110"/>
          </a:xfrm>
        </p:grpSpPr>
        <p:sp>
          <p:nvSpPr>
            <p:cNvPr id="22" name="TextBox 21"/>
            <p:cNvSpPr txBox="1"/>
            <p:nvPr/>
          </p:nvSpPr>
          <p:spPr>
            <a:xfrm>
              <a:off x="3929184" y="3143248"/>
              <a:ext cx="700707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</a:rPr>
                <a:t>经验</a:t>
              </a:r>
            </a:p>
          </p:txBody>
        </p:sp>
        <p:pic>
          <p:nvPicPr>
            <p:cNvPr id="31760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565400" y="5500688"/>
            <a:ext cx="6915150" cy="1143000"/>
            <a:chOff x="1041400" y="5500688"/>
            <a:chExt cx="6915150" cy="1143000"/>
          </a:xfrm>
        </p:grpSpPr>
        <p:sp>
          <p:nvSpPr>
            <p:cNvPr id="20" name="AutoShape 4"/>
            <p:cNvSpPr>
              <a:spLocks noChangeArrowheads="1"/>
            </p:cNvSpPr>
            <p:nvPr/>
          </p:nvSpPr>
          <p:spPr bwMode="auto">
            <a:xfrm>
              <a:off x="1041400" y="5715000"/>
              <a:ext cx="6915150" cy="928688"/>
            </a:xfrm>
            <a:prstGeom prst="roundRect">
              <a:avLst>
                <a:gd name="adj" fmla="val 115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变量可以不经声明而直接使用，但这种方法很容易出错，也很难查找排错，不推荐使用</a:t>
              </a:r>
            </a:p>
          </p:txBody>
        </p:sp>
        <p:sp>
          <p:nvSpPr>
            <p:cNvPr id="31758" name="AutoShape 4"/>
            <p:cNvSpPr>
              <a:spLocks noChangeArrowheads="1"/>
            </p:cNvSpPr>
            <p:nvPr/>
          </p:nvSpPr>
          <p:spPr bwMode="gray">
            <a:xfrm>
              <a:off x="7599363" y="5500688"/>
              <a:ext cx="357187" cy="3603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17" name="AutoShape 50"/>
          <p:cNvSpPr>
            <a:spLocks noChangeArrowheads="1"/>
          </p:cNvSpPr>
          <p:nvPr/>
        </p:nvSpPr>
        <p:spPr bwMode="auto">
          <a:xfrm>
            <a:off x="2803922" y="1764933"/>
            <a:ext cx="2464594" cy="646331"/>
          </a:xfrm>
          <a:prstGeom prst="roundRect">
            <a:avLst>
              <a:gd name="adj" fmla="val 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dirty="0" err="1">
                <a:ea typeface="黑体" pitchFamily="2" charset="-122"/>
              </a:rPr>
              <a:t>var</a:t>
            </a:r>
            <a:r>
              <a:rPr lang="en-US" altLang="zh-CN" sz="1800" b="1" dirty="0">
                <a:ea typeface="黑体" pitchFamily="2" charset="-122"/>
              </a:rPr>
              <a:t>   width;</a:t>
            </a:r>
          </a:p>
          <a:p>
            <a:pPr>
              <a:defRPr/>
            </a:pPr>
            <a:r>
              <a:rPr lang="en-US" altLang="zh-CN" sz="1800" b="1" dirty="0">
                <a:ea typeface="黑体" pitchFamily="2" charset="-122"/>
              </a:rPr>
              <a:t>width = 5;</a:t>
            </a:r>
          </a:p>
        </p:txBody>
      </p:sp>
      <p:sp>
        <p:nvSpPr>
          <p:cNvPr id="18" name="AutoShape 50"/>
          <p:cNvSpPr>
            <a:spLocks noChangeArrowheads="1"/>
          </p:cNvSpPr>
          <p:nvPr/>
        </p:nvSpPr>
        <p:spPr bwMode="auto">
          <a:xfrm>
            <a:off x="2775795" y="3318084"/>
            <a:ext cx="4345730" cy="646331"/>
          </a:xfrm>
          <a:prstGeom prst="roundRect">
            <a:avLst>
              <a:gd name="adj" fmla="val 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dirty="0" err="1">
                <a:ea typeface="黑体" pitchFamily="2" charset="-122"/>
              </a:rPr>
              <a:t>var</a:t>
            </a:r>
            <a:r>
              <a:rPr lang="en-US" altLang="zh-CN" sz="1800" b="1" dirty="0">
                <a:ea typeface="黑体" pitchFamily="2" charset="-122"/>
              </a:rPr>
              <a:t> </a:t>
            </a:r>
            <a:r>
              <a:rPr lang="en-US" altLang="zh-CN" sz="1800" b="1" dirty="0" err="1">
                <a:ea typeface="黑体" pitchFamily="2" charset="-122"/>
              </a:rPr>
              <a:t>catName</a:t>
            </a:r>
            <a:r>
              <a:rPr lang="en-US" altLang="zh-CN" sz="1800" b="1" dirty="0">
                <a:ea typeface="黑体" pitchFamily="2" charset="-122"/>
              </a:rPr>
              <a:t>= "</a:t>
            </a:r>
            <a:r>
              <a:rPr lang="zh-CN" altLang="en-US" sz="1800" b="1" dirty="0">
                <a:ea typeface="黑体" pitchFamily="2" charset="-122"/>
              </a:rPr>
              <a:t>皮皮</a:t>
            </a:r>
            <a:r>
              <a:rPr lang="en-US" altLang="zh-CN" sz="1800" b="1" dirty="0">
                <a:ea typeface="黑体" pitchFamily="2" charset="-122"/>
              </a:rPr>
              <a:t>";</a:t>
            </a:r>
          </a:p>
          <a:p>
            <a:pPr>
              <a:defRPr/>
            </a:pPr>
            <a:r>
              <a:rPr lang="en-US" altLang="zh-CN" sz="1800" b="1" dirty="0" err="1">
                <a:ea typeface="黑体" pitchFamily="2" charset="-122"/>
              </a:rPr>
              <a:t>var</a:t>
            </a:r>
            <a:r>
              <a:rPr lang="en-US" altLang="zh-CN" sz="1800" b="1" dirty="0">
                <a:ea typeface="黑体" pitchFamily="2" charset="-122"/>
              </a:rPr>
              <a:t> x, y, z = 10;</a:t>
            </a:r>
          </a:p>
        </p:txBody>
      </p:sp>
      <p:sp>
        <p:nvSpPr>
          <p:cNvPr id="19" name="AutoShape 50"/>
          <p:cNvSpPr>
            <a:spLocks noChangeArrowheads="1"/>
          </p:cNvSpPr>
          <p:nvPr/>
        </p:nvSpPr>
        <p:spPr bwMode="auto">
          <a:xfrm>
            <a:off x="2803923" y="4984106"/>
            <a:ext cx="3219053" cy="369332"/>
          </a:xfrm>
          <a:prstGeom prst="roundRect">
            <a:avLst>
              <a:gd name="adj" fmla="val 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dirty="0">
                <a:ea typeface="黑体" pitchFamily="2" charset="-122"/>
              </a:rPr>
              <a:t>width=5;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 animBg="1"/>
      <p:bldP spid="18" grpId="0" animBg="1"/>
      <p:bldP spid="1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351FB32-7B75-4B69-A633-2A118575C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一个有效的变量命名需要遵守以下两条规则：</a:t>
            </a:r>
          </a:p>
          <a:p>
            <a:pPr lvl="1"/>
            <a:r>
              <a:rPr lang="zh-CN" altLang="en-US" dirty="0"/>
              <a:t>首位字符必须是字母（</a:t>
            </a:r>
            <a:r>
              <a:rPr lang="en-US" altLang="zh-CN" dirty="0"/>
              <a:t>A~Z</a:t>
            </a:r>
            <a:r>
              <a:rPr lang="zh-CN" altLang="en-US" dirty="0"/>
              <a:t>、</a:t>
            </a:r>
            <a:r>
              <a:rPr lang="en-US" altLang="zh-CN" dirty="0" err="1"/>
              <a:t>a~z</a:t>
            </a:r>
            <a:r>
              <a:rPr lang="zh-CN" altLang="en-US" dirty="0"/>
              <a:t>）、下划线（</a:t>
            </a:r>
            <a:r>
              <a:rPr lang="en-US" altLang="zh-CN" dirty="0"/>
              <a:t>_</a:t>
            </a:r>
            <a:r>
              <a:rPr lang="zh-CN" altLang="en-US" dirty="0"/>
              <a:t>）或者美元符号（</a:t>
            </a:r>
            <a:r>
              <a:rPr lang="en-US" altLang="zh-CN" dirty="0"/>
              <a:t>$</a:t>
            </a:r>
            <a:r>
              <a:rPr lang="zh-CN" altLang="en-US" dirty="0"/>
              <a:t>）。</a:t>
            </a:r>
          </a:p>
          <a:p>
            <a:pPr lvl="1"/>
            <a:r>
              <a:rPr lang="zh-CN" altLang="en-US" dirty="0"/>
              <a:t>其他位置上的字符可以是下划线（</a:t>
            </a:r>
            <a:r>
              <a:rPr lang="en-US" altLang="zh-CN" dirty="0"/>
              <a:t>_</a:t>
            </a:r>
            <a:r>
              <a:rPr lang="zh-CN" altLang="en-US" dirty="0"/>
              <a:t>）、美元符号（</a:t>
            </a:r>
            <a:r>
              <a:rPr lang="en-US" altLang="zh-CN" dirty="0"/>
              <a:t>$</a:t>
            </a:r>
            <a:r>
              <a:rPr lang="zh-CN" altLang="en-US" dirty="0"/>
              <a:t>）、数字（</a:t>
            </a:r>
            <a:r>
              <a:rPr lang="en-US" altLang="zh-CN" dirty="0"/>
              <a:t>0-9</a:t>
            </a:r>
            <a:r>
              <a:rPr lang="zh-CN" altLang="en-US" dirty="0"/>
              <a:t>）或字母（</a:t>
            </a:r>
            <a:r>
              <a:rPr lang="en-US" altLang="zh-CN" dirty="0"/>
              <a:t>A~Z</a:t>
            </a:r>
            <a:r>
              <a:rPr lang="zh-CN" altLang="en-US" dirty="0"/>
              <a:t>、</a:t>
            </a:r>
            <a:r>
              <a:rPr lang="en-US" altLang="zh-CN" dirty="0" err="1"/>
              <a:t>a~z</a:t>
            </a:r>
            <a:r>
              <a:rPr lang="zh-CN" altLang="en-US" dirty="0"/>
              <a:t>）。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34EB60-068C-450A-9989-B65F2FF8D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变量的命名规范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EBD54B-7088-4526-B9A6-3616BBE7A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64</a:t>
            </a:fld>
            <a:endParaRPr lang="zh-CN" altLang="en-US"/>
          </a:p>
        </p:txBody>
      </p:sp>
      <p:sp>
        <p:nvSpPr>
          <p:cNvPr id="8" name="AutoShape 50">
            <a:extLst>
              <a:ext uri="{FF2B5EF4-FFF2-40B4-BE49-F238E27FC236}">
                <a16:creationId xmlns:a16="http://schemas.microsoft.com/office/drawing/2014/main" id="{5FF1A8C3-5080-4104-A140-C073D5351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706" y="2845519"/>
            <a:ext cx="10136641" cy="2031325"/>
          </a:xfrm>
          <a:prstGeom prst="roundRect">
            <a:avLst>
              <a:gd name="adj" fmla="val 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dirty="0">
                <a:ea typeface="黑体" pitchFamily="2" charset="-122"/>
              </a:rPr>
              <a:t>var hello; //</a:t>
            </a:r>
            <a:r>
              <a:rPr lang="zh-CN" altLang="en-US" sz="1800" b="1" dirty="0">
                <a:ea typeface="黑体" pitchFamily="2" charset="-122"/>
              </a:rPr>
              <a:t>正确</a:t>
            </a:r>
          </a:p>
          <a:p>
            <a:pPr>
              <a:defRPr/>
            </a:pPr>
            <a:r>
              <a:rPr lang="en-US" altLang="zh-CN" sz="1800" b="1" dirty="0">
                <a:ea typeface="黑体" pitchFamily="2" charset="-122"/>
              </a:rPr>
              <a:t>var _hello; //</a:t>
            </a:r>
            <a:r>
              <a:rPr lang="zh-CN" altLang="en-US" sz="1800" b="1" dirty="0">
                <a:ea typeface="黑体" pitchFamily="2" charset="-122"/>
              </a:rPr>
              <a:t>正确</a:t>
            </a:r>
          </a:p>
          <a:p>
            <a:pPr>
              <a:defRPr/>
            </a:pPr>
            <a:r>
              <a:rPr lang="en-US" altLang="zh-CN" sz="1800" b="1" dirty="0">
                <a:ea typeface="黑体" pitchFamily="2" charset="-122"/>
              </a:rPr>
              <a:t>var $hello; //</a:t>
            </a:r>
            <a:r>
              <a:rPr lang="zh-CN" altLang="en-US" sz="1800" b="1" dirty="0">
                <a:ea typeface="黑体" pitchFamily="2" charset="-122"/>
              </a:rPr>
              <a:t>正确</a:t>
            </a:r>
          </a:p>
          <a:p>
            <a:pPr>
              <a:defRPr/>
            </a:pPr>
            <a:r>
              <a:rPr lang="en-US" altLang="zh-CN" sz="1800" b="1" dirty="0">
                <a:ea typeface="黑体" pitchFamily="2" charset="-122"/>
              </a:rPr>
              <a:t>var $</a:t>
            </a:r>
            <a:r>
              <a:rPr lang="en-US" altLang="zh-CN" sz="1800" b="1" dirty="0" err="1">
                <a:ea typeface="黑体" pitchFamily="2" charset="-122"/>
              </a:rPr>
              <a:t>x_$y</a:t>
            </a:r>
            <a:r>
              <a:rPr lang="en-US" altLang="zh-CN" sz="1800" b="1" dirty="0">
                <a:ea typeface="黑体" pitchFamily="2" charset="-122"/>
              </a:rPr>
              <a:t>; //</a:t>
            </a:r>
            <a:r>
              <a:rPr lang="zh-CN" altLang="en-US" sz="1800" b="1" dirty="0">
                <a:ea typeface="黑体" pitchFamily="2" charset="-122"/>
              </a:rPr>
              <a:t>正确</a:t>
            </a:r>
          </a:p>
          <a:p>
            <a:pPr>
              <a:defRPr/>
            </a:pPr>
            <a:r>
              <a:rPr lang="en-US" altLang="zh-CN" sz="1800" b="1" dirty="0">
                <a:ea typeface="黑体" pitchFamily="2" charset="-122"/>
              </a:rPr>
              <a:t>var 123; //</a:t>
            </a:r>
            <a:r>
              <a:rPr lang="zh-CN" altLang="en-US" sz="1800" b="1" dirty="0">
                <a:ea typeface="黑体" pitchFamily="2" charset="-122"/>
              </a:rPr>
              <a:t>不正确，首位字符必须是字母、下划线或者美元符号</a:t>
            </a:r>
          </a:p>
          <a:p>
            <a:pPr>
              <a:defRPr/>
            </a:pPr>
            <a:r>
              <a:rPr lang="en-US" altLang="zh-CN" sz="1800" b="1" dirty="0">
                <a:ea typeface="黑体" pitchFamily="2" charset="-122"/>
              </a:rPr>
              <a:t>var %x; //</a:t>
            </a:r>
            <a:r>
              <a:rPr lang="zh-CN" altLang="en-US" sz="1800" b="1" dirty="0">
                <a:ea typeface="黑体" pitchFamily="2" charset="-122"/>
              </a:rPr>
              <a:t>不正确，首位字符必须是字母、下划线或者美元符号</a:t>
            </a:r>
          </a:p>
          <a:p>
            <a:pPr>
              <a:defRPr/>
            </a:pPr>
            <a:r>
              <a:rPr lang="en-US" altLang="zh-CN" sz="1800" b="1" dirty="0">
                <a:ea typeface="黑体" pitchFamily="2" charset="-122"/>
              </a:rPr>
              <a:t>var </a:t>
            </a:r>
            <a:r>
              <a:rPr lang="en-US" altLang="zh-CN" sz="1800" b="1" dirty="0" err="1">
                <a:ea typeface="黑体" pitchFamily="2" charset="-122"/>
              </a:rPr>
              <a:t>x%x</a:t>
            </a:r>
            <a:r>
              <a:rPr lang="en-US" altLang="zh-CN" sz="1800" b="1" dirty="0">
                <a:ea typeface="黑体" pitchFamily="2" charset="-122"/>
              </a:rPr>
              <a:t>; //</a:t>
            </a:r>
            <a:r>
              <a:rPr lang="zh-CN" altLang="en-US" sz="1800" b="1" dirty="0">
                <a:ea typeface="黑体" pitchFamily="2" charset="-122"/>
              </a:rPr>
              <a:t>不正确，中间的字符不能使用下划线、美元符号、数字或字母以外的内容</a:t>
            </a:r>
          </a:p>
        </p:txBody>
      </p:sp>
    </p:spTree>
    <p:extLst>
      <p:ext uri="{BB962C8B-B14F-4D97-AF65-F5344CB8AC3E}">
        <p14:creationId xmlns:p14="http://schemas.microsoft.com/office/powerpoint/2010/main" val="14157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351FB32-7B75-4B69-A633-2A118575C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常用的变量命名方式有</a:t>
            </a:r>
            <a:r>
              <a:rPr lang="en-US" altLang="zh-CN" dirty="0"/>
              <a:t>Camel</a:t>
            </a:r>
            <a:r>
              <a:rPr lang="zh-CN" altLang="en-US" dirty="0"/>
              <a:t>标记法、</a:t>
            </a:r>
            <a:r>
              <a:rPr lang="en-US" altLang="zh-CN" dirty="0"/>
              <a:t>Pascal</a:t>
            </a:r>
            <a:r>
              <a:rPr lang="zh-CN" altLang="en-US" dirty="0"/>
              <a:t>标记法和匈牙利类型标记法等。</a:t>
            </a:r>
          </a:p>
          <a:p>
            <a:pPr lvl="1"/>
            <a:r>
              <a:rPr lang="en-US" altLang="zh-CN" dirty="0"/>
              <a:t>Camel</a:t>
            </a:r>
            <a:r>
              <a:rPr lang="zh-CN" altLang="en-US" dirty="0"/>
              <a:t>标记法：又称为驼峰标记法，该规则声明的变量首字母为小写，其他单词以大写字母开头。例如</a:t>
            </a:r>
            <a:r>
              <a:rPr lang="en-US" altLang="zh-CN" dirty="0"/>
              <a:t>var </a:t>
            </a:r>
            <a:r>
              <a:rPr lang="en-US" altLang="zh-CN" dirty="0" err="1"/>
              <a:t>myFirstScript</a:t>
            </a:r>
            <a:r>
              <a:rPr lang="zh-CN" altLang="en-US" dirty="0"/>
              <a:t>、</a:t>
            </a:r>
            <a:r>
              <a:rPr lang="en-US" altLang="zh-CN" dirty="0"/>
              <a:t>var </a:t>
            </a:r>
            <a:r>
              <a:rPr lang="en-US" altLang="zh-CN" dirty="0" err="1"/>
              <a:t>myTest</a:t>
            </a:r>
            <a:r>
              <a:rPr lang="zh-CN" altLang="en-US" dirty="0"/>
              <a:t>等。</a:t>
            </a:r>
          </a:p>
          <a:p>
            <a:pPr lvl="1"/>
            <a:r>
              <a:rPr lang="en-US" altLang="zh-CN" dirty="0"/>
              <a:t>Pascal</a:t>
            </a:r>
            <a:r>
              <a:rPr lang="zh-CN" altLang="en-US" dirty="0"/>
              <a:t>标记法：该规则声明的变量所有单词首字母均大写。例如</a:t>
            </a:r>
            <a:r>
              <a:rPr lang="en-US" altLang="zh-CN" dirty="0"/>
              <a:t>var </a:t>
            </a:r>
            <a:r>
              <a:rPr lang="en-US" altLang="zh-CN" dirty="0" err="1"/>
              <a:t>MyFirstScript</a:t>
            </a:r>
            <a:r>
              <a:rPr lang="zh-CN" altLang="en-US" dirty="0"/>
              <a:t>、</a:t>
            </a:r>
            <a:r>
              <a:rPr lang="en-US" altLang="zh-CN" dirty="0"/>
              <a:t>var </a:t>
            </a:r>
            <a:r>
              <a:rPr lang="en-US" altLang="zh-CN" dirty="0" err="1"/>
              <a:t>MyTest</a:t>
            </a:r>
            <a:r>
              <a:rPr lang="zh-CN" altLang="en-US" dirty="0"/>
              <a:t>等。</a:t>
            </a:r>
          </a:p>
          <a:p>
            <a:pPr lvl="1"/>
            <a:r>
              <a:rPr lang="zh-CN" altLang="en-US" dirty="0"/>
              <a:t>匈牙利类型标记法：该规则是在</a:t>
            </a:r>
            <a:r>
              <a:rPr lang="en-US" altLang="zh-CN" dirty="0"/>
              <a:t>Pascal</a:t>
            </a:r>
            <a:r>
              <a:rPr lang="zh-CN" altLang="en-US" dirty="0"/>
              <a:t>标记法的基础上为变量加一个小写字母的前缀，用于提示该变量的类型，如</a:t>
            </a:r>
            <a:r>
              <a:rPr lang="en-US" altLang="zh-CN" dirty="0" err="1"/>
              <a:t>i</a:t>
            </a:r>
            <a:r>
              <a:rPr lang="zh-CN" altLang="en-US" dirty="0"/>
              <a:t>表示整数、</a:t>
            </a:r>
            <a:r>
              <a:rPr lang="en-US" altLang="zh-CN" dirty="0"/>
              <a:t>s</a:t>
            </a:r>
            <a:r>
              <a:rPr lang="zh-CN" altLang="en-US" dirty="0"/>
              <a:t>表示字符串等。例如</a:t>
            </a:r>
            <a:r>
              <a:rPr lang="en-US" altLang="zh-CN" dirty="0"/>
              <a:t>var </a:t>
            </a:r>
            <a:r>
              <a:rPr lang="en-US" altLang="zh-CN" dirty="0" err="1"/>
              <a:t>sMyFirstScript</a:t>
            </a:r>
            <a:r>
              <a:rPr lang="zh-CN" altLang="en-US" dirty="0"/>
              <a:t>、</a:t>
            </a:r>
            <a:r>
              <a:rPr lang="en-US" altLang="zh-CN" dirty="0"/>
              <a:t>var </a:t>
            </a:r>
            <a:r>
              <a:rPr lang="en-US" altLang="zh-CN" dirty="0" err="1"/>
              <a:t>iMyTest</a:t>
            </a:r>
            <a:r>
              <a:rPr lang="zh-CN" altLang="en-US" dirty="0"/>
              <a:t>等。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34EB60-068C-450A-9989-B65F2FF8D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变量的命名规范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EBD54B-7088-4526-B9A6-3616BBE7A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4433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C118B82-D8B8-430F-9D3C-9C428E61E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常量可以理解为在脚本运行过程中值始终不变的量，它的特点是一旦被定义就不能被修改或重新定义。例如，数学中的圆周率</a:t>
            </a:r>
            <a:r>
              <a:rPr lang="en-US" altLang="zh-CN" dirty="0"/>
              <a:t>π</a:t>
            </a:r>
            <a:r>
              <a:rPr lang="zh-CN" altLang="en-US" dirty="0"/>
              <a:t>就是一个常量，其值就是固定且不能被改变的。</a:t>
            </a:r>
          </a:p>
          <a:p>
            <a:r>
              <a:rPr lang="zh-CN" altLang="en-US" dirty="0"/>
              <a:t>而</a:t>
            </a:r>
            <a:r>
              <a:rPr lang="en-US" altLang="zh-CN" dirty="0"/>
              <a:t>JavaScript</a:t>
            </a:r>
            <a:r>
              <a:rPr lang="zh-CN" altLang="en-US" dirty="0"/>
              <a:t>中在</a:t>
            </a:r>
            <a:r>
              <a:rPr lang="en-US" altLang="zh-CN" dirty="0"/>
              <a:t>ES6</a:t>
            </a:r>
            <a:r>
              <a:rPr lang="zh-CN" altLang="en-US" dirty="0"/>
              <a:t>之前是没有常量的，现</a:t>
            </a:r>
            <a:r>
              <a:rPr lang="en-US" altLang="zh-CN" dirty="0"/>
              <a:t>ES6 </a:t>
            </a:r>
            <a:r>
              <a:rPr lang="zh-CN" altLang="en-US" dirty="0"/>
              <a:t>中新增了</a:t>
            </a:r>
            <a:r>
              <a:rPr lang="en-US" altLang="zh-CN" dirty="0"/>
              <a:t>const</a:t>
            </a:r>
            <a:r>
              <a:rPr lang="zh-CN" altLang="en-US" dirty="0"/>
              <a:t>关键字，用于实现常量的定义，常量的命名遵循标识符的命名规则，习惯上常量名称总是使用大写字母表示的。具体示例如下：</a:t>
            </a:r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从上可知，常量在赋值时可以是具体的数据，也可以是表达式的值或变量。需要注意的是，常量一旦被赋值就不能被改变，并且常量在声明时必须为其指定某个值。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569983F-C4A1-4666-A6C3-E4353675F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定义常量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BA77E7-E4BF-4B89-9B80-A0D252F5C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66</a:t>
            </a:fld>
            <a:endParaRPr lang="zh-CN" altLang="en-US"/>
          </a:p>
        </p:txBody>
      </p:sp>
      <p:sp>
        <p:nvSpPr>
          <p:cNvPr id="8" name="AutoShape 50">
            <a:extLst>
              <a:ext uri="{FF2B5EF4-FFF2-40B4-BE49-F238E27FC236}">
                <a16:creationId xmlns:a16="http://schemas.microsoft.com/office/drawing/2014/main" id="{1FC066B7-9ED4-4664-AB8D-AE0410E31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706" y="3244806"/>
            <a:ext cx="10136641" cy="1200329"/>
          </a:xfrm>
          <a:prstGeom prst="roundRect">
            <a:avLst>
              <a:gd name="adj" fmla="val 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dirty="0">
                <a:ea typeface="黑体" pitchFamily="2" charset="-122"/>
              </a:rPr>
              <a:t>var r = 6;</a:t>
            </a:r>
          </a:p>
          <a:p>
            <a:pPr>
              <a:defRPr/>
            </a:pPr>
            <a:r>
              <a:rPr lang="en-US" altLang="zh-CN" sz="1800" b="1" dirty="0">
                <a:ea typeface="黑体" pitchFamily="2" charset="-122"/>
              </a:rPr>
              <a:t>const PI= 3.14;</a:t>
            </a:r>
          </a:p>
          <a:p>
            <a:pPr>
              <a:defRPr/>
            </a:pPr>
            <a:r>
              <a:rPr lang="en-US" altLang="zh-CN" sz="1800" b="1" dirty="0">
                <a:ea typeface="黑体" pitchFamily="2" charset="-122"/>
              </a:rPr>
              <a:t>const P = 2 *PI* r;</a:t>
            </a:r>
          </a:p>
          <a:p>
            <a:pPr>
              <a:defRPr/>
            </a:pPr>
            <a:r>
              <a:rPr lang="en-US" altLang="zh-CN" sz="1800" b="1" dirty="0">
                <a:ea typeface="黑体" pitchFamily="2" charset="-122"/>
              </a:rPr>
              <a:t>console.log('P='</a:t>
            </a:r>
            <a:r>
              <a:rPr lang="zh-CN" altLang="en-US" sz="1800" b="1" dirty="0">
                <a:ea typeface="黑体" pitchFamily="2" charset="-122"/>
              </a:rPr>
              <a:t>＋ </a:t>
            </a:r>
            <a:r>
              <a:rPr lang="en-US" altLang="zh-CN" sz="1800" b="1" dirty="0">
                <a:ea typeface="黑体" pitchFamily="2" charset="-122"/>
              </a:rPr>
              <a:t>P); </a:t>
            </a:r>
            <a:r>
              <a:rPr lang="zh-CN" altLang="en-US" sz="1800" b="1" dirty="0">
                <a:ea typeface="黑体" pitchFamily="2" charset="-122"/>
              </a:rPr>
              <a:t>／／输出结果： </a:t>
            </a:r>
            <a:r>
              <a:rPr lang="en-US" altLang="zh-CN" sz="1800" b="1" dirty="0">
                <a:ea typeface="黑体" pitchFamily="2" charset="-122"/>
              </a:rPr>
              <a:t>P=37.68</a:t>
            </a:r>
          </a:p>
        </p:txBody>
      </p:sp>
    </p:spTree>
    <p:extLst>
      <p:ext uri="{BB962C8B-B14F-4D97-AF65-F5344CB8AC3E}">
        <p14:creationId xmlns:p14="http://schemas.microsoft.com/office/powerpoint/2010/main" val="155473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E8AB577-8164-47FE-AD6D-A1E84EC24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遵循</a:t>
            </a:r>
            <a:r>
              <a:rPr lang="en-US" altLang="zh-CN" dirty="0"/>
              <a:t>ECMA-262</a:t>
            </a:r>
            <a:r>
              <a:rPr lang="zh-CN" altLang="en-US" dirty="0"/>
              <a:t>标准中规定的一系列关键字规则，这些关键字不能作为变量或者函数名称。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44D9A1A-C05D-4003-A59A-47276BC5C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关键字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3446E8-CD81-438B-8851-BA50265A2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67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653ACC3-7BC4-4C33-8CA8-7E0C7078C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19340"/>
              </p:ext>
            </p:extLst>
          </p:nvPr>
        </p:nvGraphicFramePr>
        <p:xfrm>
          <a:off x="1095456" y="2522175"/>
          <a:ext cx="10357633" cy="17914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21634">
                  <a:extLst>
                    <a:ext uri="{9D8B030D-6E8A-4147-A177-3AD203B41FA5}">
                      <a16:colId xmlns:a16="http://schemas.microsoft.com/office/drawing/2014/main" val="4182696576"/>
                    </a:ext>
                  </a:extLst>
                </a:gridCol>
                <a:gridCol w="1416924">
                  <a:extLst>
                    <a:ext uri="{9D8B030D-6E8A-4147-A177-3AD203B41FA5}">
                      <a16:colId xmlns:a16="http://schemas.microsoft.com/office/drawing/2014/main" val="239149905"/>
                    </a:ext>
                  </a:extLst>
                </a:gridCol>
                <a:gridCol w="1456283">
                  <a:extLst>
                    <a:ext uri="{9D8B030D-6E8A-4147-A177-3AD203B41FA5}">
                      <a16:colId xmlns:a16="http://schemas.microsoft.com/office/drawing/2014/main" val="813009923"/>
                    </a:ext>
                  </a:extLst>
                </a:gridCol>
                <a:gridCol w="1553645">
                  <a:extLst>
                    <a:ext uri="{9D8B030D-6E8A-4147-A177-3AD203B41FA5}">
                      <a16:colId xmlns:a16="http://schemas.microsoft.com/office/drawing/2014/main" val="75697071"/>
                    </a:ext>
                  </a:extLst>
                </a:gridCol>
                <a:gridCol w="1539144">
                  <a:extLst>
                    <a:ext uri="{9D8B030D-6E8A-4147-A177-3AD203B41FA5}">
                      <a16:colId xmlns:a16="http://schemas.microsoft.com/office/drawing/2014/main" val="209001247"/>
                    </a:ext>
                  </a:extLst>
                </a:gridCol>
                <a:gridCol w="1539144">
                  <a:extLst>
                    <a:ext uri="{9D8B030D-6E8A-4147-A177-3AD203B41FA5}">
                      <a16:colId xmlns:a16="http://schemas.microsoft.com/office/drawing/2014/main" val="896903346"/>
                    </a:ext>
                  </a:extLst>
                </a:gridCol>
                <a:gridCol w="1530859">
                  <a:extLst>
                    <a:ext uri="{9D8B030D-6E8A-4147-A177-3AD203B41FA5}">
                      <a16:colId xmlns:a16="http://schemas.microsoft.com/office/drawing/2014/main" val="3191693672"/>
                    </a:ext>
                  </a:extLst>
                </a:gridCol>
              </a:tblGrid>
              <a:tr h="447856"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break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case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catch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continue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default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delete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do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7399620"/>
                  </a:ext>
                </a:extLst>
              </a:tr>
              <a:tr h="447856"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else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finally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for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function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if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instanceof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1698208"/>
                  </a:ext>
                </a:extLst>
              </a:tr>
              <a:tr h="447856"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new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return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switch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this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throw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try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typeof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9740721"/>
                  </a:ext>
                </a:extLst>
              </a:tr>
              <a:tr h="447856"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var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void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while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with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6348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5221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E8AB577-8164-47FE-AD6D-A1E84EC24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ECMA-262</a:t>
            </a:r>
            <a:r>
              <a:rPr lang="zh-CN" altLang="en-US" dirty="0"/>
              <a:t>标准中还规定了一系列保留字，这些字是为将来的关键字而保留的单词，同样也不可以作为变量或者函数的名称。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44D9A1A-C05D-4003-A59A-47276BC5C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保留字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3446E8-CD81-438B-8851-BA50265A2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68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5F9DCAC-6795-491A-86C7-035EC195E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65893"/>
              </p:ext>
            </p:extLst>
          </p:nvPr>
        </p:nvGraphicFramePr>
        <p:xfrm>
          <a:off x="1007434" y="2325273"/>
          <a:ext cx="10482602" cy="16740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344">
                  <a:extLst>
                    <a:ext uri="{9D8B030D-6E8A-4147-A177-3AD203B41FA5}">
                      <a16:colId xmlns:a16="http://schemas.microsoft.com/office/drawing/2014/main" val="1865159219"/>
                    </a:ext>
                  </a:extLst>
                </a:gridCol>
                <a:gridCol w="1299993">
                  <a:extLst>
                    <a:ext uri="{9D8B030D-6E8A-4147-A177-3AD203B41FA5}">
                      <a16:colId xmlns:a16="http://schemas.microsoft.com/office/drawing/2014/main" val="4189608148"/>
                    </a:ext>
                  </a:extLst>
                </a:gridCol>
                <a:gridCol w="1321284">
                  <a:extLst>
                    <a:ext uri="{9D8B030D-6E8A-4147-A177-3AD203B41FA5}">
                      <a16:colId xmlns:a16="http://schemas.microsoft.com/office/drawing/2014/main" val="1052771020"/>
                    </a:ext>
                  </a:extLst>
                </a:gridCol>
                <a:gridCol w="1281207">
                  <a:extLst>
                    <a:ext uri="{9D8B030D-6E8A-4147-A177-3AD203B41FA5}">
                      <a16:colId xmlns:a16="http://schemas.microsoft.com/office/drawing/2014/main" val="1291202567"/>
                    </a:ext>
                  </a:extLst>
                </a:gridCol>
                <a:gridCol w="1336312">
                  <a:extLst>
                    <a:ext uri="{9D8B030D-6E8A-4147-A177-3AD203B41FA5}">
                      <a16:colId xmlns:a16="http://schemas.microsoft.com/office/drawing/2014/main" val="252099313"/>
                    </a:ext>
                  </a:extLst>
                </a:gridCol>
                <a:gridCol w="1303750">
                  <a:extLst>
                    <a:ext uri="{9D8B030D-6E8A-4147-A177-3AD203B41FA5}">
                      <a16:colId xmlns:a16="http://schemas.microsoft.com/office/drawing/2014/main" val="4012962705"/>
                    </a:ext>
                  </a:extLst>
                </a:gridCol>
                <a:gridCol w="1492863">
                  <a:extLst>
                    <a:ext uri="{9D8B030D-6E8A-4147-A177-3AD203B41FA5}">
                      <a16:colId xmlns:a16="http://schemas.microsoft.com/office/drawing/2014/main" val="3839681817"/>
                    </a:ext>
                  </a:extLst>
                </a:gridCol>
                <a:gridCol w="1224849">
                  <a:extLst>
                    <a:ext uri="{9D8B030D-6E8A-4147-A177-3AD203B41FA5}">
                      <a16:colId xmlns:a16="http://schemas.microsoft.com/office/drawing/2014/main" val="1578993260"/>
                    </a:ext>
                  </a:extLst>
                </a:gridCol>
              </a:tblGrid>
              <a:tr h="558024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abstract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boolean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byte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char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class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const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debugger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double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5828626"/>
                  </a:ext>
                </a:extLst>
              </a:tr>
              <a:tr h="558024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enum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export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extends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final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float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goto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implements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import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8778308"/>
                  </a:ext>
                </a:extLst>
              </a:tr>
              <a:tr h="558024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interface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long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native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package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private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protected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public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8166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6717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6014-FDC4-496A-BC8B-11FE3E13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变量命名规范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421FE-B7DC-4886-BCC3-A0B262F16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以下哪些变量的声明是不正确的？</a:t>
            </a:r>
          </a:p>
          <a:p>
            <a:pPr lvl="1"/>
            <a:r>
              <a:rPr lang="en-US" altLang="zh-CN" dirty="0"/>
              <a:t>(1) var test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(2) var 123test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(3) var $test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(4) var _test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(5) var double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6755A0-16BA-461B-BAF6-263F50EE6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85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表单验证－减轻服务器端压力</a:t>
            </a: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为什么要学</a:t>
            </a:r>
            <a:r>
              <a:rPr lang="en-US" altLang="zh-CN" dirty="0"/>
              <a:t>JavaScript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1F242D-694C-41F2-9303-B7838CD6D403}" type="slidenum">
              <a:rPr lang="zh-CN" altLang="en-US" smtClean="0"/>
              <a:pPr/>
              <a:t>7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4" name="Rectangle 92"/>
          <p:cNvSpPr>
            <a:spLocks noChangeArrowheads="1"/>
          </p:cNvSpPr>
          <p:nvPr/>
        </p:nvSpPr>
        <p:spPr bwMode="auto">
          <a:xfrm>
            <a:off x="1007435" y="1833986"/>
            <a:ext cx="5141913" cy="492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页面动态效果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5" y="1844825"/>
            <a:ext cx="6340549" cy="460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481" y="2336949"/>
            <a:ext cx="416224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2855640" y="2300946"/>
            <a:ext cx="1008112" cy="335967"/>
          </a:xfrm>
          <a:prstGeom prst="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6" name="直接箭头连接符 5"/>
          <p:cNvCxnSpPr>
            <a:stCxn id="3" idx="3"/>
            <a:endCxn id="2" idx="1"/>
          </p:cNvCxnSpPr>
          <p:nvPr/>
        </p:nvCxnSpPr>
        <p:spPr bwMode="auto">
          <a:xfrm>
            <a:off x="3863753" y="2468929"/>
            <a:ext cx="2328697" cy="120207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F:\2016年工作\ACCP8.0产品开发\jQuery\案例源码\chapter07\Chapter07截图\图7.19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87" y="2468928"/>
            <a:ext cx="2713194" cy="253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:\2016年工作\ACCP8.0产品开发\jQuery\案例源码\chapter07\Chapter07截图\图7.13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449" y="2340769"/>
            <a:ext cx="4190738" cy="266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519" y="2780929"/>
            <a:ext cx="5441669" cy="3264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 bwMode="auto">
          <a:xfrm>
            <a:off x="2068687" y="3503024"/>
            <a:ext cx="2011089" cy="335967"/>
          </a:xfrm>
          <a:prstGeom prst="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V="1">
            <a:off x="4079776" y="3356993"/>
            <a:ext cx="948324" cy="3121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3" grpId="1" animBg="1"/>
      <p:bldP spid="1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第六部分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0145" y="3699166"/>
            <a:ext cx="6483927" cy="977975"/>
          </a:xfrm>
        </p:spPr>
        <p:txBody>
          <a:bodyPr>
            <a:normAutofit/>
          </a:bodyPr>
          <a:lstStyle/>
          <a:p>
            <a:r>
              <a:rPr lang="zh-CN" altLang="en-US" dirty="0"/>
              <a:t>常用的输入／输出</a:t>
            </a:r>
          </a:p>
        </p:txBody>
      </p:sp>
    </p:spTree>
    <p:extLst>
      <p:ext uri="{BB962C8B-B14F-4D97-AF65-F5344CB8AC3E}">
        <p14:creationId xmlns:p14="http://schemas.microsoft.com/office/powerpoint/2010/main" val="21336839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/>
              <a:t>alert()</a:t>
            </a:r>
          </a:p>
          <a:p>
            <a:pPr>
              <a:lnSpc>
                <a:spcPct val="150000"/>
              </a:lnSpc>
              <a:defRPr/>
            </a:pP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prompt()</a:t>
            </a:r>
          </a:p>
        </p:txBody>
      </p:sp>
      <p:sp>
        <p:nvSpPr>
          <p:cNvPr id="3072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dirty="0" err="1"/>
              <a:t>常用的输入</a:t>
            </a:r>
            <a:r>
              <a:rPr lang="en-US" altLang="zh-CN" dirty="0"/>
              <a:t>/</a:t>
            </a:r>
            <a:r>
              <a:rPr dirty="0"/>
              <a:t>输出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71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986675" y="1649841"/>
            <a:ext cx="3405406" cy="4124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nb-NO" altLang="en-US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alert("提示信息");</a:t>
            </a:r>
            <a:endParaRPr lang="zh-CN" altLang="en-US" sz="1800" b="1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010410" y="2873977"/>
            <a:ext cx="6768752" cy="113268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prompt("</a:t>
            </a:r>
            <a:r>
              <a:rPr lang="zh-CN" altLang="en-US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提示信息</a:t>
            </a:r>
            <a:r>
              <a:rPr lang="en-US" altLang="zh-CN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", "</a:t>
            </a:r>
            <a:r>
              <a:rPr lang="zh-CN" altLang="en-US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输入框的默认信息</a:t>
            </a:r>
            <a:r>
              <a:rPr lang="en-US" altLang="zh-CN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prompt("</a:t>
            </a:r>
            <a:r>
              <a:rPr lang="zh-CN" altLang="en-US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请输入你喜欢的颜色</a:t>
            </a:r>
            <a:r>
              <a:rPr lang="en-US" altLang="zh-CN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","</a:t>
            </a:r>
            <a:r>
              <a:rPr lang="zh-CN" altLang="en-US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红色</a:t>
            </a:r>
            <a:r>
              <a:rPr lang="en-US" altLang="zh-CN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prompt("</a:t>
            </a:r>
            <a:r>
              <a:rPr lang="zh-CN" altLang="en-US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请输入你喜欢的颜色</a:t>
            </a:r>
            <a:r>
              <a:rPr lang="en-US" altLang="zh-CN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","");</a:t>
            </a:r>
            <a:endParaRPr lang="zh-CN" altLang="en-US" sz="1800" b="1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7" name="组合 71"/>
          <p:cNvGrpSpPr>
            <a:grpSpLocks/>
          </p:cNvGrpSpPr>
          <p:nvPr/>
        </p:nvGrpSpPr>
        <p:grpSpPr bwMode="auto">
          <a:xfrm>
            <a:off x="1625232" y="1644833"/>
            <a:ext cx="1061406" cy="405056"/>
            <a:chOff x="938819" y="1796279"/>
            <a:chExt cx="1061413" cy="405117"/>
          </a:xfrm>
        </p:grpSpPr>
        <p:pic>
          <p:nvPicPr>
            <p:cNvPr id="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819" y="1796279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10" name="组合 71"/>
          <p:cNvGrpSpPr>
            <a:grpSpLocks/>
          </p:cNvGrpSpPr>
          <p:nvPr/>
        </p:nvGrpSpPr>
        <p:grpSpPr bwMode="auto">
          <a:xfrm>
            <a:off x="1686512" y="2829283"/>
            <a:ext cx="1000125" cy="400050"/>
            <a:chOff x="1000100" y="1801286"/>
            <a:chExt cx="1000132" cy="400110"/>
          </a:xfrm>
        </p:grpSpPr>
        <p:pic>
          <p:nvPicPr>
            <p:cNvPr id="1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>
            <a:extLst>
              <a:ext uri="{FF2B5EF4-FFF2-40B4-BE49-F238E27FC236}">
                <a16:creationId xmlns:a16="http://schemas.microsoft.com/office/drawing/2014/main" id="{5EB6D033-2EBB-406F-BE9D-60C2ABD495AB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常用的输出</a:t>
            </a:r>
          </a:p>
        </p:txBody>
      </p:sp>
      <p:sp>
        <p:nvSpPr>
          <p:cNvPr id="13" name="矩形 38">
            <a:extLst>
              <a:ext uri="{FF2B5EF4-FFF2-40B4-BE49-F238E27FC236}">
                <a16:creationId xmlns:a16="http://schemas.microsoft.com/office/drawing/2014/main" id="{347954F5-FE43-4674-B7C5-A49CB39AA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常用输出语句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04" name="Picture 5" descr="无标递四方速递方式题">
            <a:extLst>
              <a:ext uri="{FF2B5EF4-FFF2-40B4-BE49-F238E27FC236}">
                <a16:creationId xmlns:a16="http://schemas.microsoft.com/office/drawing/2014/main" id="{BF066820-6AD8-40E7-9244-2A18BE51A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1" y="2398713"/>
            <a:ext cx="6403975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E6DF40A-7182-421E-B874-8DDE6484EF87}"/>
              </a:ext>
            </a:extLst>
          </p:cNvPr>
          <p:cNvCxnSpPr/>
          <p:nvPr/>
        </p:nvCxnSpPr>
        <p:spPr bwMode="auto">
          <a:xfrm>
            <a:off x="7380289" y="3779838"/>
            <a:ext cx="650875" cy="0"/>
          </a:xfrm>
          <a:prstGeom prst="straightConnector1">
            <a:avLst/>
          </a:prstGeom>
          <a:solidFill>
            <a:srgbClr val="FBFBFB"/>
          </a:solidFill>
          <a:ln w="12700">
            <a:solidFill>
              <a:srgbClr val="3BCCFF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9F01A261-148F-4761-8F02-E3BFD6BE199A}"/>
              </a:ext>
            </a:extLst>
          </p:cNvPr>
          <p:cNvSpPr/>
          <p:nvPr/>
        </p:nvSpPr>
        <p:spPr>
          <a:xfrm>
            <a:off x="8123238" y="3527426"/>
            <a:ext cx="1962150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① </a:t>
            </a:r>
            <a:r>
              <a:rPr lang="en-US" altLang="zh-CN" dirty="0">
                <a:solidFill>
                  <a:schemeClr val="tx1"/>
                </a:solidFill>
              </a:rPr>
              <a:t>alert() </a:t>
            </a:r>
            <a:r>
              <a:rPr lang="zh-CN" altLang="en-US" dirty="0">
                <a:solidFill>
                  <a:schemeClr val="tx1"/>
                </a:solidFill>
              </a:rPr>
              <a:t>警告框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CA62E65-0D18-4A6A-BDD7-C55DE036E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72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AFC899D6-EB91-4054-84D8-B07B9881FCAA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常用的输出</a:t>
            </a:r>
          </a:p>
        </p:txBody>
      </p:sp>
      <p:sp>
        <p:nvSpPr>
          <p:cNvPr id="13" name="矩形 38">
            <a:extLst>
              <a:ext uri="{FF2B5EF4-FFF2-40B4-BE49-F238E27FC236}">
                <a16:creationId xmlns:a16="http://schemas.microsoft.com/office/drawing/2014/main" id="{20776154-B8AF-4145-926E-B2FCF5EA7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常用输出语句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2228" name="Picture 2" descr="无标dsfssfsdf题">
            <a:extLst>
              <a:ext uri="{FF2B5EF4-FFF2-40B4-BE49-F238E27FC236}">
                <a16:creationId xmlns:a16="http://schemas.microsoft.com/office/drawing/2014/main" id="{09F34886-E2CE-4B79-989E-F9F8F69A3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6" y="1960563"/>
            <a:ext cx="711676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0A61701-5AA9-4F0A-AC3E-EC6D512883F7}"/>
              </a:ext>
            </a:extLst>
          </p:cNvPr>
          <p:cNvCxnSpPr/>
          <p:nvPr/>
        </p:nvCxnSpPr>
        <p:spPr bwMode="auto">
          <a:xfrm>
            <a:off x="3162301" y="3575050"/>
            <a:ext cx="1139825" cy="0"/>
          </a:xfrm>
          <a:prstGeom prst="straightConnector1">
            <a:avLst/>
          </a:prstGeom>
          <a:solidFill>
            <a:srgbClr val="FBFBFB"/>
          </a:solidFill>
          <a:ln w="12700">
            <a:solidFill>
              <a:srgbClr val="3BCCFF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A761ABDD-5CCD-4DB4-A172-96F64AC4CDAE}"/>
              </a:ext>
            </a:extLst>
          </p:cNvPr>
          <p:cNvSpPr/>
          <p:nvPr/>
        </p:nvSpPr>
        <p:spPr>
          <a:xfrm>
            <a:off x="4329114" y="3290888"/>
            <a:ext cx="3240087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② </a:t>
            </a:r>
            <a:r>
              <a:rPr lang="en-US" altLang="zh-CN" dirty="0">
                <a:solidFill>
                  <a:schemeClr val="tx1"/>
                </a:solidFill>
              </a:rPr>
              <a:t>console.log() </a:t>
            </a:r>
            <a:r>
              <a:rPr lang="zh-CN" altLang="en-US" dirty="0">
                <a:solidFill>
                  <a:schemeClr val="tx1"/>
                </a:solidFill>
              </a:rPr>
              <a:t>控制台输出</a:t>
            </a:r>
          </a:p>
        </p:txBody>
      </p:sp>
      <p:pic>
        <p:nvPicPr>
          <p:cNvPr id="52231" name="图片 1">
            <a:extLst>
              <a:ext uri="{FF2B5EF4-FFF2-40B4-BE49-F238E27FC236}">
                <a16:creationId xmlns:a16="http://schemas.microsoft.com/office/drawing/2014/main" id="{01770713-B06A-408E-9A4A-D46E2A0D4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6" y="4319589"/>
            <a:ext cx="3324225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圆角矩形 15">
            <a:extLst>
              <a:ext uri="{FF2B5EF4-FFF2-40B4-BE49-F238E27FC236}">
                <a16:creationId xmlns:a16="http://schemas.microsoft.com/office/drawing/2014/main" id="{291709AE-C75B-4631-8A33-BD12869C83BE}"/>
              </a:ext>
            </a:extLst>
          </p:cNvPr>
          <p:cNvSpPr/>
          <p:nvPr/>
        </p:nvSpPr>
        <p:spPr>
          <a:xfrm>
            <a:off x="5989638" y="4957763"/>
            <a:ext cx="3683000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③ </a:t>
            </a:r>
            <a:r>
              <a:rPr lang="en-US" altLang="zh-CN" dirty="0" err="1">
                <a:solidFill>
                  <a:schemeClr val="tx1"/>
                </a:solidFill>
              </a:rPr>
              <a:t>document.write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文档页面输出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03AB800-64F4-40A7-86BA-CAF059B048CD}"/>
              </a:ext>
            </a:extLst>
          </p:cNvPr>
          <p:cNvCxnSpPr>
            <a:endCxn id="16" idx="1"/>
          </p:cNvCxnSpPr>
          <p:nvPr/>
        </p:nvCxnSpPr>
        <p:spPr bwMode="auto">
          <a:xfrm>
            <a:off x="5616576" y="5235575"/>
            <a:ext cx="373063" cy="0"/>
          </a:xfrm>
          <a:prstGeom prst="straightConnector1">
            <a:avLst/>
          </a:prstGeom>
          <a:solidFill>
            <a:srgbClr val="FBFBFB"/>
          </a:solidFill>
          <a:ln w="12700">
            <a:solidFill>
              <a:srgbClr val="3BCCFF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B4410A-89A6-4EC9-B2C5-DF6342EBC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73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75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9417C8C-4725-44FA-9AC2-4D136A19C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提示（</a:t>
            </a:r>
            <a:r>
              <a:rPr lang="en-US" altLang="zh-CN" dirty="0"/>
              <a:t>prompt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prompt()</a:t>
            </a:r>
            <a:r>
              <a:rPr lang="zh-CN" altLang="en-US" dirty="0"/>
              <a:t>方法会弹出一个提示框，等待用户输入一行数据。</a:t>
            </a:r>
            <a:r>
              <a:rPr lang="en-US" altLang="zh-CN" dirty="0"/>
              <a:t>prompt()</a:t>
            </a:r>
            <a:r>
              <a:rPr lang="zh-CN" altLang="en-US" dirty="0"/>
              <a:t>方法的基本语法格式如下：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该方法的返回值也可以被引用或存储到变量中，例如：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prompt()</a:t>
            </a:r>
            <a:r>
              <a:rPr lang="zh-CN" altLang="en-US" dirty="0"/>
              <a:t>方法的第一个参数值显示在提示框上，通常是一些提示信息；第二个参数出现在用户输入的文本框中，且被选中，作为默认值使用。如果省略第二个参数，则提示框的输入文本框中会出现“</a:t>
            </a:r>
            <a:r>
              <a:rPr lang="en-US" altLang="zh-CN" dirty="0"/>
              <a:t>undefined”</a:t>
            </a:r>
            <a:r>
              <a:rPr lang="zh-CN" altLang="en-US" dirty="0"/>
              <a:t>，可以将第二个参数的值设置为空字符串，例如：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如果用户点击“取消”按钮或直接关闭提示框，则该方法将返回</a:t>
            </a:r>
            <a:r>
              <a:rPr lang="en-US" altLang="zh-CN" dirty="0"/>
              <a:t>null</a:t>
            </a:r>
            <a:r>
              <a:rPr lang="zh-CN" altLang="en-US" dirty="0"/>
              <a:t>；如果用户点击“确定”按钮，则该方法将返回一个字符串型数据。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B7ED6DB-5F1F-4750-8690-5A6FB8B36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常用的输入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72EE9B-4D32-4CDF-A2C3-4267C2C7B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74</a:t>
            </a:fld>
            <a:endParaRPr lang="zh-CN" altLang="en-US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B171C55E-1FD0-40E9-B9BE-150C07348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6017" y="2189234"/>
            <a:ext cx="7188348" cy="4124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nb-NO" altLang="en-US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prompt("</a:t>
            </a:r>
            <a:r>
              <a:rPr lang="zh-CN" altLang="en-US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提示信息</a:t>
            </a:r>
            <a:r>
              <a:rPr lang="en-US" altLang="zh-CN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"</a:t>
            </a:r>
            <a:r>
              <a:rPr lang="zh-CN" altLang="en-US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，</a:t>
            </a:r>
            <a:r>
              <a:rPr lang="en-US" altLang="zh-CN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"</a:t>
            </a:r>
            <a:r>
              <a:rPr lang="zh-CN" altLang="en-US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输入框的默认信息</a:t>
            </a:r>
            <a:r>
              <a:rPr lang="en-US" altLang="zh-CN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"</a:t>
            </a:r>
            <a:r>
              <a:rPr lang="zh-CN" altLang="en-US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）</a:t>
            </a:r>
            <a:r>
              <a:rPr lang="en-US" altLang="zh-CN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;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05D8C7B8-BCFB-4471-8BDF-5BF881B13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307" y="3143504"/>
            <a:ext cx="8623435" cy="4124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nb-NO" altLang="en-US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var color=prompt ("</a:t>
            </a:r>
            <a:r>
              <a:rPr lang="zh-CN" altLang="en-US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请输入你喜欢的颜色</a:t>
            </a:r>
            <a:r>
              <a:rPr lang="en-US" altLang="zh-CN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","</a:t>
            </a:r>
            <a:r>
              <a:rPr lang="zh-CN" altLang="en-US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红色</a:t>
            </a:r>
            <a:r>
              <a:rPr lang="en-US" altLang="zh-CN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");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B4AE8B1A-8643-4A91-88C6-1B3D1101F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306" y="4654050"/>
            <a:ext cx="8623435" cy="4124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nb-NO" altLang="en-US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var color=prompt ("</a:t>
            </a:r>
            <a:r>
              <a:rPr lang="zh-CN" altLang="en-US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请输入你喜欢的颜色</a:t>
            </a:r>
            <a:r>
              <a:rPr lang="en-US" altLang="zh-CN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","");</a:t>
            </a:r>
          </a:p>
        </p:txBody>
      </p:sp>
    </p:spTree>
    <p:extLst>
      <p:ext uri="{BB962C8B-B14F-4D97-AF65-F5344CB8AC3E}">
        <p14:creationId xmlns:p14="http://schemas.microsoft.com/office/powerpoint/2010/main" val="40139405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>
            <a:extLst>
              <a:ext uri="{FF2B5EF4-FFF2-40B4-BE49-F238E27FC236}">
                <a16:creationId xmlns:a16="http://schemas.microsoft.com/office/drawing/2014/main" id="{756967D1-5401-419D-9BBA-DD45467EC8A3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常用的输入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671634-B693-40D2-8BA9-E6BFEDF74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350" y="1128788"/>
            <a:ext cx="84963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函数执行后可返回一个表示执行结果的值，下面以</a:t>
            </a:r>
            <a:r>
              <a:rPr lang="en-US" altLang="zh-CN" dirty="0"/>
              <a:t>prompt()</a:t>
            </a:r>
            <a:r>
              <a:rPr lang="zh-CN" altLang="en-US" dirty="0"/>
              <a:t>函数为例进行演示。</a:t>
            </a:r>
          </a:p>
        </p:txBody>
      </p:sp>
      <p:pic>
        <p:nvPicPr>
          <p:cNvPr id="71682" name="图片 1">
            <a:extLst>
              <a:ext uri="{FF2B5EF4-FFF2-40B4-BE49-F238E27FC236}">
                <a16:creationId xmlns:a16="http://schemas.microsoft.com/office/drawing/2014/main" id="{CF125A2E-F86B-449B-A304-E86F2551E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13" y="3749676"/>
            <a:ext cx="5065712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2">
            <a:extLst>
              <a:ext uri="{FF2B5EF4-FFF2-40B4-BE49-F238E27FC236}">
                <a16:creationId xmlns:a16="http://schemas.microsoft.com/office/drawing/2014/main" id="{040CDA1D-1C3C-4E96-B549-EB5FD7639707}"/>
              </a:ext>
            </a:extLst>
          </p:cNvPr>
          <p:cNvGrpSpPr>
            <a:grpSpLocks/>
          </p:cNvGrpSpPr>
          <p:nvPr/>
        </p:nvGrpSpPr>
        <p:grpSpPr bwMode="auto">
          <a:xfrm>
            <a:off x="3300413" y="2714625"/>
            <a:ext cx="5065712" cy="820738"/>
            <a:chOff x="2779044" y="3515224"/>
            <a:chExt cx="472538" cy="196054"/>
          </a:xfrm>
        </p:grpSpPr>
        <p:sp>
          <p:nvSpPr>
            <p:cNvPr id="7" name="矩形 1">
              <a:extLst>
                <a:ext uri="{FF2B5EF4-FFF2-40B4-BE49-F238E27FC236}">
                  <a16:creationId xmlns:a16="http://schemas.microsoft.com/office/drawing/2014/main" id="{E566E17F-B7B2-43E5-8DE8-B5813A60E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044" y="3515224"/>
              <a:ext cx="472538" cy="19605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1C84397-E974-47BF-B9A5-CB73392C2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149" y="3550112"/>
              <a:ext cx="442181" cy="99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name = prompt('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请输入你的名字：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');</a:t>
              </a: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1F313812-2FE7-4DDF-917D-9AC55C61D91C}"/>
              </a:ext>
            </a:extLst>
          </p:cNvPr>
          <p:cNvSpPr/>
          <p:nvPr/>
        </p:nvSpPr>
        <p:spPr bwMode="auto">
          <a:xfrm>
            <a:off x="6259513" y="5521325"/>
            <a:ext cx="703262" cy="439738"/>
          </a:xfrm>
          <a:prstGeom prst="ellipse">
            <a:avLst/>
          </a:prstGeom>
          <a:noFill/>
          <a:ln>
            <a:solidFill>
              <a:srgbClr val="3BCCFF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3BCCFF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650C8FB-425E-4D21-8F7C-01E610AAADEF}"/>
              </a:ext>
            </a:extLst>
          </p:cNvPr>
          <p:cNvSpPr/>
          <p:nvPr/>
        </p:nvSpPr>
        <p:spPr bwMode="auto">
          <a:xfrm>
            <a:off x="7069138" y="5521325"/>
            <a:ext cx="654050" cy="439738"/>
          </a:xfrm>
          <a:prstGeom prst="ellipse">
            <a:avLst/>
          </a:prstGeom>
          <a:noFill/>
          <a:ln>
            <a:solidFill>
              <a:srgbClr val="3BCCFF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3BCCFF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0348239-A10F-4F86-808B-365F61CF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62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C5B4DE-1C95-4975-820A-3803E419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69857F8-0AB7-4E9C-B36A-FAD959F9B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38103"/>
            <a:ext cx="9618031" cy="5363240"/>
          </a:xfrm>
        </p:spPr>
        <p:txBody>
          <a:bodyPr/>
          <a:lstStyle/>
          <a:p>
            <a:r>
              <a:rPr lang="en-US" altLang="zh-CN" dirty="0"/>
              <a:t>JavaScript </a:t>
            </a:r>
            <a:r>
              <a:rPr lang="zh-CN" altLang="en-US" dirty="0"/>
              <a:t>由三部分组成：</a:t>
            </a:r>
            <a:r>
              <a:rPr lang="en-US" altLang="zh-CN" dirty="0"/>
              <a:t>ECMAScript</a:t>
            </a:r>
            <a:r>
              <a:rPr lang="zh-CN" altLang="en-US" dirty="0"/>
              <a:t>、</a:t>
            </a:r>
            <a:r>
              <a:rPr lang="en-US" altLang="zh-CN" dirty="0"/>
              <a:t>DOM </a:t>
            </a:r>
            <a:r>
              <a:rPr lang="zh-CN" altLang="en-US" dirty="0"/>
              <a:t>和 </a:t>
            </a:r>
            <a:r>
              <a:rPr lang="en-US" altLang="zh-CN" dirty="0"/>
              <a:t>BOM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页面中引用</a:t>
            </a:r>
            <a:r>
              <a:rPr lang="en-US" altLang="zh-CN" dirty="0"/>
              <a:t>JavaScript</a:t>
            </a:r>
            <a:r>
              <a:rPr lang="zh-CN" altLang="en-US" dirty="0"/>
              <a:t>有三种方式：</a:t>
            </a:r>
            <a:endParaRPr lang="en-US" altLang="zh-CN" dirty="0"/>
          </a:p>
          <a:p>
            <a:pPr lvl="1"/>
            <a:r>
              <a:rPr lang="zh-CN" altLang="en-US" dirty="0"/>
              <a:t>直接把</a:t>
            </a:r>
            <a:r>
              <a:rPr lang="en-US" altLang="zh-CN" dirty="0"/>
              <a:t>JavaScript</a:t>
            </a:r>
            <a:r>
              <a:rPr lang="zh-CN" altLang="en-US" dirty="0"/>
              <a:t>代码写在标签</a:t>
            </a:r>
            <a:r>
              <a:rPr lang="en-US" altLang="zh-CN" dirty="0"/>
              <a:t>&lt;script&gt;</a:t>
            </a:r>
            <a:r>
              <a:rPr lang="zh-CN" altLang="en-US" dirty="0"/>
              <a:t>和</a:t>
            </a:r>
            <a:r>
              <a:rPr lang="en-US" altLang="zh-CN" dirty="0"/>
              <a:t>&lt;/script&gt;</a:t>
            </a:r>
            <a:r>
              <a:rPr lang="zh-CN" altLang="en-US" dirty="0"/>
              <a:t>之间</a:t>
            </a:r>
            <a:endParaRPr lang="en-US" altLang="zh-CN" dirty="0"/>
          </a:p>
          <a:p>
            <a:pPr lvl="1"/>
            <a:r>
              <a:rPr lang="zh-CN" altLang="en-US" dirty="0"/>
              <a:t>使用外部</a:t>
            </a:r>
            <a:r>
              <a:rPr lang="en-US" altLang="zh-CN" dirty="0"/>
              <a:t>JavaScript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直接把简短的</a:t>
            </a:r>
            <a:r>
              <a:rPr lang="en-US" altLang="zh-CN" dirty="0"/>
              <a:t>JavaScript</a:t>
            </a:r>
            <a:r>
              <a:rPr lang="zh-CN" altLang="en-US" dirty="0"/>
              <a:t>代码写在</a:t>
            </a:r>
            <a:r>
              <a:rPr lang="en-US" altLang="zh-CN" dirty="0"/>
              <a:t>HTML</a:t>
            </a:r>
            <a:r>
              <a:rPr lang="zh-CN" altLang="en-US" dirty="0"/>
              <a:t>标签中。</a:t>
            </a:r>
          </a:p>
          <a:p>
            <a:r>
              <a:rPr lang="en-US" altLang="zh-CN" dirty="0"/>
              <a:t>JavaScript</a:t>
            </a:r>
            <a:r>
              <a:rPr lang="zh-CN" altLang="en-US" dirty="0"/>
              <a:t>的核心语法有变量的声明和赋值、数据类型、逻辑控制语句、注释。在</a:t>
            </a:r>
            <a:r>
              <a:rPr lang="en-US" altLang="zh-CN" dirty="0"/>
              <a:t>JavaScript</a:t>
            </a:r>
            <a:r>
              <a:rPr lang="zh-CN" altLang="en-US" dirty="0"/>
              <a:t>中，代码区分大小写，并且建议每一句的末尾使用分号（；）结束。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中常用输入</a:t>
            </a:r>
            <a:r>
              <a:rPr lang="en-US" altLang="zh-CN" dirty="0"/>
              <a:t>/</a:t>
            </a:r>
            <a:r>
              <a:rPr lang="zh-CN" altLang="en-US" dirty="0"/>
              <a:t>输出提示框的方法是</a:t>
            </a:r>
            <a:r>
              <a:rPr lang="en-US" altLang="zh-CN" dirty="0"/>
              <a:t>prompt()</a:t>
            </a:r>
            <a:r>
              <a:rPr lang="zh-CN" altLang="en-US" dirty="0"/>
              <a:t>方法和</a:t>
            </a:r>
            <a:r>
              <a:rPr lang="en-US" altLang="zh-CN" dirty="0"/>
              <a:t>alert()</a:t>
            </a:r>
            <a:r>
              <a:rPr lang="zh-CN" altLang="en-US" dirty="0"/>
              <a:t>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8651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kern="1400" spc="400">
                <a:sym typeface="Calibri" panose="020F0502020204030204" pitchFamily="34" charset="0"/>
              </a:rPr>
              <a:t>问题及作业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4294967295"/>
          </p:nvPr>
        </p:nvSpPr>
        <p:spPr>
          <a:xfrm>
            <a:off x="3455707" y="3699165"/>
            <a:ext cx="5231093" cy="97797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32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32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32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07DC43-2854-4F71-94FD-9ABD5FD68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页面动态效果</a:t>
            </a:r>
          </a:p>
          <a:p>
            <a:endParaRPr lang="zh-CN" altLang="en-US" dirty="0"/>
          </a:p>
        </p:txBody>
      </p:sp>
      <p:sp>
        <p:nvSpPr>
          <p:cNvPr id="14338" name="标题 1">
            <a:extLst>
              <a:ext uri="{FF2B5EF4-FFF2-40B4-BE49-F238E27FC236}">
                <a16:creationId xmlns:a16="http://schemas.microsoft.com/office/drawing/2014/main" id="{1531EA3E-677F-4272-B931-51DD0E43171A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为什么要学</a:t>
            </a:r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613B5F-27B4-4217-ADF5-DBC1C2327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F89F3343-9AF2-4700-9ED1-F4B3F9BD2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2F31C0E2-9C88-4BDA-9E2E-D5265C9BD869}"/>
              </a:ext>
            </a:extLst>
          </p:cNvPr>
          <p:cNvSpPr/>
          <p:nvPr/>
        </p:nvSpPr>
        <p:spPr>
          <a:xfrm>
            <a:off x="1491232" y="3175579"/>
            <a:ext cx="560387" cy="1273175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举例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E091F5-66D0-473A-8D82-888A5A327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214" y="1091173"/>
            <a:ext cx="8920237" cy="5638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83FBA9AA-E3D4-4201-9CBE-49620A6BE31E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初识</a:t>
            </a:r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C79B9C49-0C66-4E8F-81AA-7F069A264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</a:p>
        </p:txBody>
      </p:sp>
      <p:sp>
        <p:nvSpPr>
          <p:cNvPr id="11269" name="矩形 13">
            <a:extLst>
              <a:ext uri="{FF2B5EF4-FFF2-40B4-BE49-F238E27FC236}">
                <a16:creationId xmlns:a16="http://schemas.microsoft.com/office/drawing/2014/main" id="{A48A31A4-A377-42BD-9822-38385318F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7400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>
                <a:solidFill>
                  <a:srgbClr val="0070C0"/>
                </a:solidFill>
              </a:rPr>
              <a:t>JavaScript</a:t>
            </a:r>
            <a:r>
              <a:rPr lang="zh-CN" altLang="en-US"/>
              <a:t>：是</a:t>
            </a:r>
            <a:r>
              <a:rPr lang="en-US" altLang="zh-CN"/>
              <a:t>Web</a:t>
            </a:r>
            <a:r>
              <a:rPr lang="zh-CN" altLang="en-US"/>
              <a:t>开发领域中的一种功能强大的编程语言。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作用</a:t>
            </a:r>
            <a:r>
              <a:rPr lang="zh-CN" altLang="en-US"/>
              <a:t>：主要用于开发交互式的</a:t>
            </a:r>
            <a:r>
              <a:rPr lang="en-US" altLang="zh-CN"/>
              <a:t>Web</a:t>
            </a:r>
            <a:r>
              <a:rPr lang="zh-CN" altLang="en-US"/>
              <a:t>页面，</a:t>
            </a:r>
            <a:r>
              <a:rPr lang="zh-CN" altLang="zh-CN"/>
              <a:t>使网页的互动性更强，用户体验更好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36B5904-28DD-437B-AF04-8CFAB21AB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2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2" grpId="0"/>
      <p:bldP spid="1126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ccd604c8f507f25fda6dbb49b9d6e24e5a4d995"/>
</p:tagLst>
</file>

<file path=ppt/theme/theme1.xml><?xml version="1.0" encoding="utf-8"?>
<a:theme xmlns:a="http://schemas.openxmlformats.org/drawingml/2006/main" name="1_主题1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5">
      <a:majorFont>
        <a:latin typeface="Arial"/>
        <a:ea typeface="微软雅黑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01928CD-BCF2-4937-8EFD-587001B47709}" vid="{32157CAA-EC0E-4533-B5E6-E31A26CEE657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 函数</Template>
  <TotalTime>406</TotalTime>
  <Pages>0</Pages>
  <Words>5040</Words>
  <Characters>0</Characters>
  <Application>Microsoft Office PowerPoint</Application>
  <DocSecurity>0</DocSecurity>
  <PresentationFormat>宽屏</PresentationFormat>
  <Lines>0</Lines>
  <Paragraphs>707</Paragraphs>
  <Slides>77</Slides>
  <Notes>12</Notes>
  <HiddenSlides>1</HiddenSlides>
  <MMClips>0</MMClips>
  <ScaleCrop>false</ScaleCrop>
  <HeadingPairs>
    <vt:vector size="10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77</vt:i4>
      </vt:variant>
      <vt:variant>
        <vt:lpstr>自定义放映</vt:lpstr>
      </vt:variant>
      <vt:variant>
        <vt:i4>1</vt:i4>
      </vt:variant>
    </vt:vector>
  </HeadingPairs>
  <TitlesOfParts>
    <vt:vector size="91" baseType="lpstr">
      <vt:lpstr>FrutigerNext LT Medium</vt:lpstr>
      <vt:lpstr>FrutigerNext LT Regular</vt:lpstr>
      <vt:lpstr>方正隶变简体</vt:lpstr>
      <vt:lpstr>黑体</vt:lpstr>
      <vt:lpstr>宋体</vt:lpstr>
      <vt:lpstr>微软雅黑</vt:lpstr>
      <vt:lpstr>Arial</vt:lpstr>
      <vt:lpstr>Calibri</vt:lpstr>
      <vt:lpstr>Franklin Gothic Book</vt:lpstr>
      <vt:lpstr>Times New Roman</vt:lpstr>
      <vt:lpstr>Wingdings</vt:lpstr>
      <vt:lpstr>1_主题1</vt:lpstr>
      <vt:lpstr>Image</vt:lpstr>
      <vt:lpstr>PowerPoint 演示文稿</vt:lpstr>
      <vt:lpstr>第1章 初识JavaScript</vt:lpstr>
      <vt:lpstr>本课目标</vt:lpstr>
      <vt:lpstr>学习方法</vt:lpstr>
      <vt:lpstr>本章目标</vt:lpstr>
      <vt:lpstr>第一部分</vt:lpstr>
      <vt:lpstr>为什么要学JavaScript</vt:lpstr>
      <vt:lpstr>为什么要学JavaScript</vt:lpstr>
      <vt:lpstr>初识JavaScript</vt:lpstr>
      <vt:lpstr>什么是JavaScript</vt:lpstr>
      <vt:lpstr>初识JavaScript</vt:lpstr>
      <vt:lpstr>初识JavaScript</vt:lpstr>
      <vt:lpstr>JavaScript起源</vt:lpstr>
      <vt:lpstr>JavaScript起源</vt:lpstr>
      <vt:lpstr>JavaScript起源</vt:lpstr>
      <vt:lpstr>JavaScript起源</vt:lpstr>
      <vt:lpstr>JavaScript起源</vt:lpstr>
      <vt:lpstr>JavaScript起源</vt:lpstr>
      <vt:lpstr>JavaScript起源</vt:lpstr>
      <vt:lpstr>JavaScript特点</vt:lpstr>
      <vt:lpstr>JavaScript特点</vt:lpstr>
      <vt:lpstr>JavaScript特点</vt:lpstr>
      <vt:lpstr>JavaScript特点</vt:lpstr>
      <vt:lpstr>JavaScript特点</vt:lpstr>
      <vt:lpstr>JavaScript与ECMAScript的关系</vt:lpstr>
      <vt:lpstr>第二部分</vt:lpstr>
      <vt:lpstr>浏览器</vt:lpstr>
      <vt:lpstr>浏览器</vt:lpstr>
      <vt:lpstr>浏览器</vt:lpstr>
      <vt:lpstr>浏览器</vt:lpstr>
      <vt:lpstr>浏览器</vt:lpstr>
      <vt:lpstr>代码编辑器</vt:lpstr>
      <vt:lpstr>上机练习1：安装代码编辑器</vt:lpstr>
      <vt:lpstr>第三部分</vt:lpstr>
      <vt:lpstr>JavaScript的基本结构</vt:lpstr>
      <vt:lpstr>JavaScript的应用</vt:lpstr>
      <vt:lpstr>第一个JavaScript程序</vt:lpstr>
      <vt:lpstr>JavaScript的执行原理</vt:lpstr>
      <vt:lpstr>JavaScript的执行原理</vt:lpstr>
      <vt:lpstr>JavaScript的使用方式</vt:lpstr>
      <vt:lpstr>JavaScript的使用方式</vt:lpstr>
      <vt:lpstr>JavaScript的使用方式</vt:lpstr>
      <vt:lpstr>JavaScript的使用方式</vt:lpstr>
      <vt:lpstr>JavaScript的使用方式</vt:lpstr>
      <vt:lpstr>JavaScript的使用方式</vt:lpstr>
      <vt:lpstr>JavaScript的使用方式</vt:lpstr>
      <vt:lpstr>JavaScript的使用方式</vt:lpstr>
      <vt:lpstr>JavaScript的使用方式</vt:lpstr>
      <vt:lpstr>JavaScript的使用方式</vt:lpstr>
      <vt:lpstr>JavaScript的使用方式</vt:lpstr>
      <vt:lpstr>JavaScript的使用方式</vt:lpstr>
      <vt:lpstr>第四部分</vt:lpstr>
      <vt:lpstr>JavaScript中的大小写</vt:lpstr>
      <vt:lpstr>变量、对象和函数的名称</vt:lpstr>
      <vt:lpstr>JavaScript中的分号</vt:lpstr>
      <vt:lpstr>JavaScript中的注释</vt:lpstr>
      <vt:lpstr>JavaScript中的注释</vt:lpstr>
      <vt:lpstr>JavaScript中的注释</vt:lpstr>
      <vt:lpstr>JavaScript中的代码块</vt:lpstr>
      <vt:lpstr>比较两个字符串是否相同</vt:lpstr>
      <vt:lpstr>字符串与数字的拼接</vt:lpstr>
      <vt:lpstr>第五部分</vt:lpstr>
      <vt:lpstr>变量的声明</vt:lpstr>
      <vt:lpstr>变量的命名规范</vt:lpstr>
      <vt:lpstr>变量的命名规范</vt:lpstr>
      <vt:lpstr>定义常量</vt:lpstr>
      <vt:lpstr>JavaScript关键字</vt:lpstr>
      <vt:lpstr>JavaScript保留字</vt:lpstr>
      <vt:lpstr>变量命名规范</vt:lpstr>
      <vt:lpstr>第六部分</vt:lpstr>
      <vt:lpstr>常用的输入/输出</vt:lpstr>
      <vt:lpstr>常用的输出</vt:lpstr>
      <vt:lpstr>常用的输出</vt:lpstr>
      <vt:lpstr>常用的输入</vt:lpstr>
      <vt:lpstr>常用的输入</vt:lpstr>
      <vt:lpstr>本章总结</vt:lpstr>
      <vt:lpstr>问题及作业</vt:lpstr>
      <vt:lpstr>自定义放映 1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JavaScript快速入门</dc:title>
  <dc:creator>石 毅</dc:creator>
  <cp:lastModifiedBy>石 毅</cp:lastModifiedBy>
  <cp:revision>25</cp:revision>
  <dcterms:created xsi:type="dcterms:W3CDTF">2020-05-16T02:39:11Z</dcterms:created>
  <dcterms:modified xsi:type="dcterms:W3CDTF">2020-06-27T05:23:42Z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