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56"/>
  </p:notesMasterIdLst>
  <p:sldIdLst>
    <p:sldId id="256" r:id="rId2"/>
    <p:sldId id="344" r:id="rId3"/>
    <p:sldId id="605" r:id="rId4"/>
    <p:sldId id="606" r:id="rId5"/>
    <p:sldId id="540" r:id="rId6"/>
    <p:sldId id="541" r:id="rId7"/>
    <p:sldId id="877" r:id="rId8"/>
    <p:sldId id="542" r:id="rId9"/>
    <p:sldId id="544" r:id="rId10"/>
    <p:sldId id="580" r:id="rId11"/>
    <p:sldId id="545" r:id="rId12"/>
    <p:sldId id="581" r:id="rId13"/>
    <p:sldId id="882" r:id="rId14"/>
    <p:sldId id="550" r:id="rId15"/>
    <p:sldId id="878" r:id="rId16"/>
    <p:sldId id="583" r:id="rId17"/>
    <p:sldId id="582" r:id="rId18"/>
    <p:sldId id="883" r:id="rId19"/>
    <p:sldId id="884" r:id="rId20"/>
    <p:sldId id="885" r:id="rId21"/>
    <p:sldId id="886" r:id="rId22"/>
    <p:sldId id="887" r:id="rId23"/>
    <p:sldId id="578" r:id="rId24"/>
    <p:sldId id="879" r:id="rId25"/>
    <p:sldId id="553" r:id="rId26"/>
    <p:sldId id="554" r:id="rId27"/>
    <p:sldId id="555" r:id="rId28"/>
    <p:sldId id="556" r:id="rId29"/>
    <p:sldId id="890" r:id="rId30"/>
    <p:sldId id="891" r:id="rId31"/>
    <p:sldId id="559" r:id="rId32"/>
    <p:sldId id="557" r:id="rId33"/>
    <p:sldId id="558" r:id="rId34"/>
    <p:sldId id="888" r:id="rId35"/>
    <p:sldId id="889" r:id="rId36"/>
    <p:sldId id="880" r:id="rId37"/>
    <p:sldId id="579" r:id="rId38"/>
    <p:sldId id="560" r:id="rId39"/>
    <p:sldId id="586" r:id="rId40"/>
    <p:sldId id="567" r:id="rId41"/>
    <p:sldId id="568" r:id="rId42"/>
    <p:sldId id="576" r:id="rId43"/>
    <p:sldId id="881" r:id="rId44"/>
    <p:sldId id="589" r:id="rId45"/>
    <p:sldId id="563" r:id="rId46"/>
    <p:sldId id="564" r:id="rId47"/>
    <p:sldId id="565" r:id="rId48"/>
    <p:sldId id="591" r:id="rId49"/>
    <p:sldId id="592" r:id="rId50"/>
    <p:sldId id="566" r:id="rId51"/>
    <p:sldId id="448" r:id="rId52"/>
    <p:sldId id="632" r:id="rId53"/>
    <p:sldId id="573" r:id="rId54"/>
    <p:sldId id="717" r:id="rId55"/>
  </p:sldIdLst>
  <p:sldSz cx="12192000" cy="6858000"/>
  <p:notesSz cx="6858000" cy="9144000"/>
  <p:custShowLst>
    <p:custShow name="自定义放映 1" id="0">
      <p:sldLst>
        <p:sld r:id="rId3"/>
      </p:sldLst>
    </p:custShow>
  </p:custShowLst>
  <p:custDataLst>
    <p:tags r:id="rId57"/>
  </p:custDataLst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FA4C7E"/>
    <a:srgbClr val="D0DEF0"/>
    <a:srgbClr val="E7F1F9"/>
    <a:srgbClr val="CBE3F2"/>
    <a:srgbClr val="6B81BB"/>
    <a:srgbClr val="596B9D"/>
    <a:srgbClr val="003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 snapToObjects="1">
      <p:cViewPr varScale="1">
        <p:scale>
          <a:sx n="83" d="100"/>
          <a:sy n="83" d="100"/>
        </p:scale>
        <p:origin x="614" y="163"/>
      </p:cViewPr>
      <p:guideLst>
        <p:guide orient="horz" pos="2113"/>
        <p:guide pos="3841"/>
      </p:guideLst>
    </p:cSldViewPr>
  </p:slideViewPr>
  <p:outlineViewPr>
    <p:cViewPr>
      <p:scale>
        <a:sx n="33" d="100"/>
        <a:sy n="33" d="100"/>
      </p:scale>
      <p:origin x="0" y="49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8BA843-4311-4175-913B-43C564E12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CB3559-B63C-4AE0-9278-5FB14DBE86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A09D97-0802-481F-A242-D3969CD3CC67}" type="datetimeFigureOut">
              <a:rPr lang="zh-CN" altLang="en-US"/>
              <a:pPr>
                <a:defRPr/>
              </a:pPr>
              <a:t>2020/6/27</a:t>
            </a:fld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5979BC4-F215-4300-9157-C35A0C9E873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0E4F6C7-F09B-47E0-ABB2-A49EE179E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C840A9C-3EBF-4D5E-9DAC-63C47BEE71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CD41E4-C126-4741-BAA2-D3BF2E362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BB8883DD-9585-47A3-BCB2-BE891C53FA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2015.7.4</a:t>
            </a:r>
          </a:p>
          <a:p>
            <a:pPr lvl="1"/>
            <a:r>
              <a:rPr lang="zh-CN" altLang="en-US"/>
              <a:t>调整版权和页码对齐，位于参考线</a:t>
            </a:r>
            <a:r>
              <a:rPr lang="en-US" altLang="zh-CN"/>
              <a:t>8.5</a:t>
            </a:r>
            <a:r>
              <a:rPr lang="zh-CN" altLang="en-US"/>
              <a:t>到</a:t>
            </a:r>
            <a:r>
              <a:rPr lang="en-US" altLang="zh-CN"/>
              <a:t>8.9</a:t>
            </a:r>
            <a:r>
              <a:rPr lang="zh-CN" altLang="en-US"/>
              <a:t>之间。</a:t>
            </a:r>
          </a:p>
          <a:p>
            <a:pPr lvl="1"/>
            <a:r>
              <a:rPr lang="zh-CN" altLang="en-US"/>
              <a:t>调整编辑框行距为单倍行距。</a:t>
            </a:r>
            <a:endParaRPr lang="en-US" altLang="zh-CN"/>
          </a:p>
          <a:p>
            <a:pPr lvl="0"/>
            <a:r>
              <a:rPr lang="en-US" altLang="zh-CN"/>
              <a:t>2015.7.9</a:t>
            </a:r>
          </a:p>
          <a:p>
            <a:pPr lvl="1"/>
            <a:r>
              <a:rPr lang="zh-CN" altLang="en-US"/>
              <a:t>删除此页课程版本后的“</a:t>
            </a:r>
            <a:r>
              <a:rPr lang="en-US" altLang="zh-CN"/>
              <a:t>ISSUE</a:t>
            </a:r>
            <a:r>
              <a:rPr lang="zh-CN" altLang="en-US"/>
              <a:t>”。</a:t>
            </a:r>
            <a:endParaRPr lang="en-US" altLang="zh-CN"/>
          </a:p>
          <a:p>
            <a:pPr lvl="1"/>
            <a:r>
              <a:rPr lang="zh-CN" altLang="en-US"/>
              <a:t>新增“产品版本”和“课程版本”的示例。</a:t>
            </a:r>
            <a:endParaRPr lang="en-US" altLang="zh-CN"/>
          </a:p>
          <a:p>
            <a:pPr lvl="0"/>
            <a:r>
              <a:rPr lang="en-US" altLang="zh-CN"/>
              <a:t>2015.8.3</a:t>
            </a:r>
          </a:p>
          <a:p>
            <a:pPr lvl="1"/>
            <a:r>
              <a:rPr lang="zh-CN" altLang="en-US"/>
              <a:t>调整母板主体和备注，段落格式为“允许标点溢出边界”。</a:t>
            </a:r>
            <a:endParaRPr lang="en-US" altLang="zh-CN"/>
          </a:p>
          <a:p>
            <a:pPr lvl="0"/>
            <a:r>
              <a:rPr lang="en-US" altLang="zh-CN"/>
              <a:t>2015.8.4</a:t>
            </a:r>
          </a:p>
          <a:p>
            <a:pPr lvl="1"/>
            <a:r>
              <a:rPr lang="zh-CN" altLang="en-US"/>
              <a:t>删除缩略语页；</a:t>
            </a:r>
            <a:endParaRPr lang="en-US" altLang="zh-CN"/>
          </a:p>
          <a:p>
            <a:pPr lvl="1"/>
            <a:r>
              <a:rPr lang="zh-CN" altLang="en-US"/>
              <a:t>重命名版式“</a:t>
            </a:r>
            <a:r>
              <a:rPr lang="en-US" altLang="zh-CN"/>
              <a:t>8#</a:t>
            </a:r>
            <a:r>
              <a:rPr lang="zh-CN" altLang="en-US"/>
              <a:t>空白”为“</a:t>
            </a:r>
            <a:r>
              <a:rPr lang="en-US" altLang="zh-CN"/>
              <a:t>8#</a:t>
            </a:r>
            <a:r>
              <a:rPr lang="zh-CN" altLang="en-US"/>
              <a:t>仅标题”。</a:t>
            </a:r>
            <a:endParaRPr lang="en-US" altLang="zh-CN"/>
          </a:p>
          <a:p>
            <a:r>
              <a:rPr lang="en-US" altLang="zh-CN"/>
              <a:t>2015.9.2</a:t>
            </a:r>
          </a:p>
          <a:p>
            <a:pPr lvl="1"/>
            <a:r>
              <a:rPr lang="zh-CN" altLang="en-US"/>
              <a:t>新增备注模板，备注页正上方添加页眉，显示本章标题。</a:t>
            </a:r>
            <a:endParaRPr lang="en-US" altLang="zh-CN"/>
          </a:p>
          <a:p>
            <a:pPr lvl="0"/>
            <a:r>
              <a:rPr lang="en-US" altLang="zh-CN"/>
              <a:t>2015.9.14</a:t>
            </a:r>
          </a:p>
          <a:p>
            <a:pPr lvl="1"/>
            <a:r>
              <a:rPr lang="zh-CN" altLang="en-US"/>
              <a:t>删除“谢谢”那页的白色“谢谢”。</a:t>
            </a:r>
            <a:endParaRPr lang="en-US" altLang="zh-CN"/>
          </a:p>
          <a:p>
            <a:pPr lvl="0"/>
            <a:r>
              <a:rPr lang="en-US" altLang="zh-CN"/>
              <a:t>2017.11.8</a:t>
            </a:r>
          </a:p>
          <a:p>
            <a:pPr lvl="1"/>
            <a:r>
              <a:rPr lang="zh-CN" altLang="en-US"/>
              <a:t>调整母版中标题宽度。</a:t>
            </a:r>
            <a:endParaRPr lang="en-US" altLang="zh-CN"/>
          </a:p>
          <a:p>
            <a:r>
              <a:rPr lang="en-US" altLang="zh-CN"/>
              <a:t>2017.12.8</a:t>
            </a:r>
          </a:p>
          <a:p>
            <a:pPr lvl="1"/>
            <a:r>
              <a:rPr lang="zh-CN" altLang="en-US"/>
              <a:t>适当拉长了备注页文本框长度，防止</a:t>
            </a:r>
            <a:r>
              <a:rPr lang="en-US" altLang="zh-CN"/>
              <a:t>2013</a:t>
            </a:r>
            <a:r>
              <a:rPr lang="zh-CN" altLang="en-US"/>
              <a:t>版后的</a:t>
            </a:r>
            <a:r>
              <a:rPr lang="en-US" altLang="zh-CN"/>
              <a:t>PPT</a:t>
            </a:r>
            <a:r>
              <a:rPr lang="zh-CN" altLang="en-US"/>
              <a:t>会自动换页。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2A0CB-8991-4FAD-B322-53A33DDCEA17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05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2A0CB-8991-4FAD-B322-53A33DDCEA17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01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9121D-A632-4581-A8BB-1106BF856CE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简单介绍节点操作的分类，目录页面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38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重点讲解</a:t>
            </a:r>
            <a:r>
              <a:rPr lang="en-US" altLang="zh-CN" dirty="0"/>
              <a:t>$(html)</a:t>
            </a:r>
            <a:r>
              <a:rPr lang="zh-CN" altLang="en-US" dirty="0"/>
              <a:t>这种方式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7B76C-32B3-4D13-9875-ECCF57337D4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对照</a:t>
            </a:r>
            <a:r>
              <a:rPr lang="en-US" altLang="zh-CN" dirty="0"/>
              <a:t>PPT</a:t>
            </a:r>
            <a:r>
              <a:rPr lang="zh-CN" altLang="en-US" dirty="0"/>
              <a:t>简单讲解，使用演示案例时再详细讲解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4B814A-C252-4C25-B07E-CD64D80C1AA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对照</a:t>
            </a:r>
            <a:r>
              <a:rPr lang="en-US" altLang="zh-CN" dirty="0"/>
              <a:t>PPT</a:t>
            </a:r>
            <a:r>
              <a:rPr lang="zh-CN" altLang="en-US" dirty="0"/>
              <a:t>简单讲解，都讲解完毕后使用演示案例时再详细讲解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0E8706-3B0D-457E-88D5-D7A02CEF73A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2A0CB-8991-4FAD-B322-53A33DDCEA17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30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2A0CB-8991-4FAD-B322-53A33DDCEA1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5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</a:t>
            </a:r>
            <a:r>
              <a:rPr lang="en-US" altLang="zh-CN" dirty="0"/>
              <a:t>remove</a:t>
            </a:r>
            <a:r>
              <a:rPr lang="zh-CN" altLang="en-US" dirty="0"/>
              <a:t>和</a:t>
            </a:r>
            <a:r>
              <a:rPr lang="en-US" altLang="zh-CN" dirty="0"/>
              <a:t>empty</a:t>
            </a:r>
            <a:r>
              <a:rPr lang="zh-CN" altLang="en-US" dirty="0"/>
              <a:t>，</a:t>
            </a:r>
            <a:r>
              <a:rPr lang="en-US" altLang="zh-CN" dirty="0"/>
              <a:t>detach</a:t>
            </a:r>
            <a:r>
              <a:rPr lang="zh-CN" altLang="en-US" dirty="0"/>
              <a:t>了解即可；</a:t>
            </a:r>
            <a:endParaRPr lang="en-US" altLang="zh-CN" dirty="0"/>
          </a:p>
          <a:p>
            <a:r>
              <a:rPr lang="zh-CN" altLang="en-US" dirty="0"/>
              <a:t>通过例子讲</a:t>
            </a:r>
            <a:r>
              <a:rPr lang="en-US" altLang="zh-CN" dirty="0"/>
              <a:t>remove</a:t>
            </a:r>
            <a:r>
              <a:rPr lang="zh-CN" altLang="en-US" dirty="0"/>
              <a:t>和</a:t>
            </a:r>
            <a:r>
              <a:rPr lang="en-US" altLang="zh-CN" dirty="0"/>
              <a:t>empty</a:t>
            </a:r>
            <a:r>
              <a:rPr lang="zh-CN" altLang="en-US" dirty="0"/>
              <a:t>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9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该页</a:t>
            </a:r>
            <a:r>
              <a:rPr lang="en-US" altLang="zh-CN" dirty="0"/>
              <a:t>PPT</a:t>
            </a:r>
            <a:r>
              <a:rPr lang="zh-CN" altLang="en-US" dirty="0"/>
              <a:t>学员只需大致了解即可，无需详细解释各种名词及概念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61CE7-EF3D-4155-8F5E-99FEB28F01C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通过例子演示讲解两者的用法和区别，</a:t>
            </a:r>
            <a:r>
              <a:rPr lang="zh-CN" altLang="en-US" b="0" dirty="0"/>
              <a:t>与</a:t>
            </a:r>
            <a:r>
              <a:rPr lang="en-US" altLang="en-US" sz="1000" b="0" kern="0" dirty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append()</a:t>
            </a:r>
            <a:r>
              <a:rPr lang="zh-CN" altLang="en-US" sz="1000" b="0" kern="0" dirty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和</a:t>
            </a:r>
            <a:r>
              <a:rPr lang="en-US" altLang="en-US" sz="1000" b="0" kern="0" dirty="0" err="1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appendTo</a:t>
            </a:r>
            <a:r>
              <a:rPr lang="en-US" altLang="en-US" sz="1000" b="0" kern="0" dirty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()</a:t>
            </a:r>
            <a:r>
              <a:rPr lang="zh-CN" altLang="en-US" sz="1000" b="0" kern="0" dirty="0">
                <a:solidFill>
                  <a:schemeClr val="bg1"/>
                </a:solidFill>
                <a:latin typeface="+mn-ea"/>
                <a:ea typeface="宋体" pitchFamily="2" charset="-122"/>
                <a:cs typeface="+mn-cs"/>
              </a:rPr>
              <a:t>对比讲解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673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2A0CB-8991-4FAD-B322-53A33DDCEA1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262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9121D-A632-4581-A8BB-1106BF856CE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690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91A00D-34AE-4ABA-BFFD-1E7281C37A7D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91A00D-34AE-4ABA-BFFD-1E7281C37A7D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该上机练习难度大，需求多，教员可以在演示需求的时候简单讲解实现思路及关键代码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F81BBF-C5F4-491D-8709-CE000F3AFFE5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6E2D05-C11A-48CC-8CCA-F4EA9B2A7520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ACCA7F-627A-4298-89AB-66CDA7716653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对照</a:t>
            </a:r>
            <a:r>
              <a:rPr lang="en-US" altLang="zh-CN" dirty="0"/>
              <a:t>PPT</a:t>
            </a:r>
            <a:r>
              <a:rPr lang="zh-CN" altLang="en-US" dirty="0"/>
              <a:t>简单讲解，使用演示案例时再详细讲解，并根据实现的效果讲解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B798F-53F6-4EA3-B64C-6C165E5641E6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演示示例</a:t>
            </a:r>
            <a:r>
              <a:rPr lang="en-US" altLang="zh-CN" dirty="0"/>
              <a:t>9.</a:t>
            </a:r>
            <a:r>
              <a:rPr lang="zh-CN" altLang="en-US" dirty="0"/>
              <a:t>让学员理解这两个方法的应用即可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前面章节已经使用用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方法，这里简单讲解，回顾一下即可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469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简单介绍各个方法的用法，通过示例讲解让学员理解和掌握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40E5E8-D088-4842-B015-070A48D97762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52DC36-AB90-4642-A74F-DB95E01AFB74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、讲解语法，然后说明使用追加样式可以实现的效果；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、演示例子实现的效果，讲解实现思路；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、演示例子，边演示代码边讲解；</a:t>
            </a:r>
            <a:endParaRPr lang="en-US" altLang="zh-CN" dirty="0"/>
          </a:p>
          <a:p>
            <a:r>
              <a:rPr lang="zh-CN" altLang="en-US" dirty="0"/>
              <a:t>学员要掌握此语法的用法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7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在示例</a:t>
            </a:r>
            <a:r>
              <a:rPr lang="en-US" altLang="zh-CN" dirty="0"/>
              <a:t>1</a:t>
            </a:r>
            <a:r>
              <a:rPr lang="zh-CN" altLang="en-US" dirty="0"/>
              <a:t>的基础上演示，与追加样式对比讲解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73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前面讲过这里仅回顾演示，修改演示示例</a:t>
            </a:r>
            <a:r>
              <a:rPr lang="en-US" altLang="zh-CN" dirty="0"/>
              <a:t>1</a:t>
            </a:r>
            <a:r>
              <a:rPr lang="zh-CN" altLang="en-US" dirty="0"/>
              <a:t>，使用</a:t>
            </a:r>
            <a:r>
              <a:rPr lang="fr-FR" altLang="zh-CN" dirty="0"/>
              <a:t>toggleClass</a:t>
            </a:r>
            <a:r>
              <a:rPr lang="zh-CN" altLang="en-US" dirty="0"/>
              <a:t>实现；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1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2A0CB-8991-4FAD-B322-53A33DDCEA1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简单过渡页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30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通过前面的例子分析说明两者之间的区别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41956-84E6-4DD9-BA06-C66C7B73AF4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75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Freeform 6"/>
          <p:cNvSpPr/>
          <p:nvPr/>
        </p:nvSpPr>
        <p:spPr bwMode="auto">
          <a:xfrm>
            <a:off x="873764" y="4984750"/>
            <a:ext cx="403225" cy="412332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3508" y="37060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508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90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41763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169835"/>
              </p:ext>
            </p:extLst>
          </p:nvPr>
        </p:nvGraphicFramePr>
        <p:xfrm>
          <a:off x="1007797" y="2766305"/>
          <a:ext cx="10464800" cy="254952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98884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98884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98884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98884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699" y="3363266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8045" y="3363266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264" y="3363266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600" y="3327262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609316"/>
            <a:ext cx="9402233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801370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079318" y="360364"/>
            <a:ext cx="3831167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699" y="386732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8045" y="386732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264" y="386732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600" y="383131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699" y="4335374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8045" y="4335374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264" y="4335374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600" y="4335374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699" y="4846539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8045" y="4846539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264" y="4846539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600" y="4846539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AE5E3A-9C17-4F33-91BB-0A5E5EEB1C7C}"/>
              </a:ext>
            </a:extLst>
          </p:cNvPr>
          <p:cNvSpPr txBox="1"/>
          <p:nvPr userDrawn="1"/>
        </p:nvSpPr>
        <p:spPr>
          <a:xfrm>
            <a:off x="545209" y="5468677"/>
            <a:ext cx="1110211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是电子工业出版社出版的教材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动态网页设计与开发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——JavaScript + jQuery》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配套教学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（部分内容的深度和广度在教材的基础上有所扩展）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可能直接或间接采用了网上资源、公开学术报告中的部分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页面、图片、文字，引用时我们力求在该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的备注栏或标题栏中注明出处，如果有疏漏之处，敬请谅解。同时对被引用资源或报告的作者表示诚挚的谢意！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可免费使用、修改，使用时请保留此页。</a:t>
            </a:r>
          </a:p>
        </p:txBody>
      </p: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1C77F658-E886-40D9-AE11-00BDC88634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469" y="5622023"/>
            <a:ext cx="700087" cy="949036"/>
            <a:chOff x="3626799" y="3824735"/>
            <a:chExt cx="700618" cy="948130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9236B03C-A7C1-4430-8ED6-19133E09CF03}"/>
                </a:ext>
              </a:extLst>
            </p:cNvPr>
            <p:cNvSpPr txBox="1"/>
            <p:nvPr/>
          </p:nvSpPr>
          <p:spPr>
            <a:xfrm>
              <a:off x="3626799" y="4371610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说明</a:t>
              </a:r>
            </a:p>
          </p:txBody>
        </p:sp>
        <p:pic>
          <p:nvPicPr>
            <p:cNvPr id="47" name="Picture 2" descr="C:\Users\meng.zhang\Desktop\ACCP7.0模版图标规范\s-3.png">
              <a:extLst>
                <a:ext uri="{FF2B5EF4-FFF2-40B4-BE49-F238E27FC236}">
                  <a16:creationId xmlns:a16="http://schemas.microsoft.com/office/drawing/2014/main" id="{826C70CB-0DB3-4717-B1B9-8CF11C27A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62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4945" y="2335521"/>
            <a:ext cx="8954522" cy="1470024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A862FB4C-9A0A-4A42-90C4-A447FE0AA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0100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851501A-8E42-40B4-9B22-14C428338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2344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6979CC-F0D6-45F1-9901-567148A3B6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64" y="176611"/>
            <a:ext cx="1269400" cy="116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E0088C-3681-41B5-B16C-F64B9D7FAE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321">
            <a:off x="10421394" y="5209210"/>
            <a:ext cx="1490741" cy="143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7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8909" y="260651"/>
            <a:ext cx="6073600" cy="768085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DCCBDC-041E-40CA-8A43-5C52232FC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09" y="5434640"/>
            <a:ext cx="1269400" cy="116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0119" r="20859"/>
          <a:stretch>
            <a:fillRect/>
          </a:stretch>
        </p:blipFill>
        <p:spPr>
          <a:xfrm>
            <a:off x="7918875" y="2387603"/>
            <a:ext cx="2258060" cy="202861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8DBE3-A626-4D00-8DCA-0FA0C43C67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CC4E1-117B-4C7A-813F-D0EDB6E229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03F190DA-A056-4D9D-A92F-3E55130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15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11"/>
            <a:ext cx="12192000" cy="3072341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690" y="-1495425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19403" y="1928513"/>
            <a:ext cx="10945216" cy="1470024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188" y="1801197"/>
            <a:ext cx="7003627" cy="172466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55708" y="3699166"/>
            <a:ext cx="5231093" cy="97797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  <p:extLst>
      <p:ext uri="{BB962C8B-B14F-4D97-AF65-F5344CB8AC3E}">
        <p14:creationId xmlns:p14="http://schemas.microsoft.com/office/powerpoint/2010/main" val="40112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-1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7619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48764" y="4982546"/>
            <a:ext cx="433600" cy="411783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1" name="组合 80"/>
          <p:cNvGrpSpPr/>
          <p:nvPr/>
        </p:nvGrpSpPr>
        <p:grpSpPr>
          <a:xfrm>
            <a:off x="948268" y="4985950"/>
            <a:ext cx="336973" cy="412771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56662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50901" y="275171"/>
            <a:ext cx="10649527" cy="73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50901" y="1293092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96EB1-E39A-406B-BC0D-EAFD23728F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00002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前端开发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R1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石毅</a:t>
            </a:r>
            <a:r>
              <a:rPr lang="en-US" altLang="zh-CN" dirty="0"/>
              <a:t>/00001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2020.7.1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新开发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移除样式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追加和移除样式</a:t>
            </a:r>
            <a:r>
              <a:rPr lang="en-US" dirty="0"/>
              <a:t>2-2</a:t>
            </a:r>
            <a:endParaRPr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2760663" y="1916832"/>
            <a:ext cx="7367785" cy="9629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$(selector).removeClass(</a:t>
            </a:r>
            <a:r>
              <a:rPr lang="fr-FR" altLang="zh-CN" sz="2000" b="1" dirty="0"/>
              <a:t>"</a:t>
            </a:r>
            <a:r>
              <a:rPr lang="fr-FR" sz="2000" b="1" dirty="0"/>
              <a:t>class</a:t>
            </a:r>
            <a:r>
              <a:rPr lang="fr-FR" altLang="zh-CN" sz="2000" b="1" dirty="0"/>
              <a:t>"</a:t>
            </a:r>
            <a:r>
              <a:rPr lang="fr-FR" sz="2000" b="1" dirty="0"/>
              <a:t>)</a:t>
            </a:r>
            <a:r>
              <a:rPr lang="fr-FR" altLang="zh-CN" sz="2000" b="1" dirty="0"/>
              <a:t> ;</a:t>
            </a:r>
            <a:endParaRPr lang="fr-FR" sz="2000" b="1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/>
              <a:t>或   </a:t>
            </a:r>
            <a:r>
              <a:rPr lang="en-US" altLang="zh-CN" sz="2000" b="1" dirty="0"/>
              <a:t>$(selector).</a:t>
            </a:r>
            <a:r>
              <a:rPr lang="fr-FR" sz="2000" b="1" dirty="0"/>
              <a:t>removeClass("class1 class2</a:t>
            </a:r>
            <a:r>
              <a:rPr lang="en-US" altLang="zh-CN" sz="2000" b="1" dirty="0"/>
              <a:t> … </a:t>
            </a:r>
            <a:r>
              <a:rPr lang="en-US" altLang="zh-CN" sz="2000" b="1" dirty="0" err="1"/>
              <a:t>classN</a:t>
            </a:r>
            <a:r>
              <a:rPr lang="en-US" altLang="zh-CN" sz="2000" b="1" dirty="0"/>
              <a:t> </a:t>
            </a:r>
            <a:r>
              <a:rPr lang="fr-FR" sz="2000" b="1" dirty="0"/>
              <a:t>")</a:t>
            </a:r>
            <a:r>
              <a:rPr lang="fr-FR" altLang="zh-CN" sz="2000" b="1" dirty="0"/>
              <a:t> ;</a:t>
            </a:r>
            <a:endParaRPr lang="en-US" sz="2000" b="1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3881438" y="6240736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4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4837" y="5187962"/>
              <a:ext cx="310856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演示示例：追加和移除样式</a:t>
              </a:r>
            </a:p>
          </p:txBody>
        </p:sp>
      </p:grp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1703513" y="1814513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20" name="组合 70"/>
          <p:cNvGrpSpPr>
            <a:grpSpLocks/>
          </p:cNvGrpSpPr>
          <p:nvPr/>
        </p:nvGrpSpPr>
        <p:grpSpPr bwMode="auto">
          <a:xfrm>
            <a:off x="1703513" y="2797056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2050" name="Picture 2" descr="F:\2016年工作\ACCP8.0产品开发\jQuery\案例源码\chapter08\Chapter08\图8.5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6" y="3004224"/>
            <a:ext cx="3435463" cy="21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4943872" y="4682460"/>
            <a:ext cx="5472608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mouseout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 $("p").</a:t>
            </a:r>
            <a:r>
              <a:rPr lang="en-US" sz="2000" b="1" dirty="0" err="1">
                <a:solidFill>
                  <a:srgbClr val="FF0000"/>
                </a:solidFill>
              </a:rPr>
              <a:t>removeClass</a:t>
            </a:r>
            <a:r>
              <a:rPr lang="en-US" sz="2000" b="1" dirty="0"/>
              <a:t>("text content");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});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4BA78-1B33-4EF4-990F-8A6F9E334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fr-FR" dirty="0"/>
              <a:t>toggleClass()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模拟了</a:t>
            </a:r>
            <a:r>
              <a:rPr lang="fr-FR" dirty="0"/>
              <a:t>addClass()</a:t>
            </a:r>
            <a:r>
              <a:rPr lang="zh-CN" altLang="en-US" dirty="0"/>
              <a:t>与</a:t>
            </a:r>
            <a:r>
              <a:rPr lang="fr-FR" dirty="0"/>
              <a:t>removeClass()</a:t>
            </a:r>
            <a:r>
              <a:rPr lang="zh-CN" altLang="en-US" dirty="0"/>
              <a:t>实现样式切换的过程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切换样式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76193" y="2514625"/>
            <a:ext cx="4824536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</a:t>
            </a:r>
            <a:r>
              <a:rPr lang="fr-FR" sz="2000" b="1" dirty="0">
                <a:solidFill>
                  <a:srgbClr val="FF0000"/>
                </a:solidFill>
              </a:rPr>
              <a:t>.toggleClass</a:t>
            </a:r>
            <a:r>
              <a:rPr lang="fr-FR" sz="2000" b="1" dirty="0"/>
              <a:t>(class)</a:t>
            </a:r>
            <a:r>
              <a:rPr lang="fr-FR" altLang="zh-CN" sz="2000" b="1" dirty="0"/>
              <a:t> ;</a:t>
            </a:r>
            <a:endParaRPr lang="zh-CN" altLang="en-US" sz="2000" dirty="0"/>
          </a:p>
        </p:txBody>
      </p:sp>
      <p:grpSp>
        <p:nvGrpSpPr>
          <p:cNvPr id="15" name="组合 71"/>
          <p:cNvGrpSpPr>
            <a:grpSpLocks/>
          </p:cNvGrpSpPr>
          <p:nvPr/>
        </p:nvGrpSpPr>
        <p:grpSpPr bwMode="auto">
          <a:xfrm>
            <a:off x="1558060" y="2568515"/>
            <a:ext cx="1000125" cy="40005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9" name="组合 70"/>
          <p:cNvGrpSpPr>
            <a:grpSpLocks/>
          </p:cNvGrpSpPr>
          <p:nvPr/>
        </p:nvGrpSpPr>
        <p:grpSpPr bwMode="auto">
          <a:xfrm>
            <a:off x="1480597" y="3316561"/>
            <a:ext cx="1000125" cy="414337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2770210" y="3269268"/>
            <a:ext cx="5472608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$("h2").click(function()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$("p").</a:t>
            </a:r>
            <a:r>
              <a:rPr lang="en-US" sz="2000" b="1" dirty="0" err="1">
                <a:solidFill>
                  <a:srgbClr val="FF0000"/>
                </a:solidFill>
              </a:rPr>
              <a:t>toggleClass</a:t>
            </a:r>
            <a:r>
              <a:rPr lang="en-US" sz="2000" b="1" dirty="0"/>
              <a:t>("content  border");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});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99" y="5229200"/>
            <a:ext cx="3838387" cy="158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738" y="5259411"/>
            <a:ext cx="3768210" cy="153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36C83-80AF-42BA-A968-69051F1A7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hasClass</a:t>
            </a:r>
            <a:r>
              <a:rPr lang="en-US" altLang="zh-CN" dirty="0"/>
              <a:t>( )</a:t>
            </a:r>
            <a:r>
              <a:rPr lang="zh-CN" altLang="en-US" dirty="0"/>
              <a:t>方法来判断是否包含指定的样式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判断是否含指定的样式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071664" y="1892345"/>
            <a:ext cx="4824536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 hasClass(class);</a:t>
            </a:r>
            <a:endParaRPr lang="zh-CN" altLang="en-US" sz="2000" dirty="0"/>
          </a:p>
        </p:txBody>
      </p:sp>
      <p:grpSp>
        <p:nvGrpSpPr>
          <p:cNvPr id="6" name="组合 71"/>
          <p:cNvGrpSpPr>
            <a:grpSpLocks/>
          </p:cNvGrpSpPr>
          <p:nvPr/>
        </p:nvGrpSpPr>
        <p:grpSpPr bwMode="auto">
          <a:xfrm>
            <a:off x="1853531" y="1898714"/>
            <a:ext cx="1000125" cy="40005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9" name="组合 70"/>
          <p:cNvGrpSpPr>
            <a:grpSpLocks/>
          </p:cNvGrpSpPr>
          <p:nvPr/>
        </p:nvGrpSpPr>
        <p:grpSpPr bwMode="auto">
          <a:xfrm>
            <a:off x="1853531" y="2518545"/>
            <a:ext cx="1000125" cy="414337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3061916" y="2526482"/>
            <a:ext cx="5338340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mouseover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if(!$("p").</a:t>
            </a:r>
            <a:r>
              <a:rPr lang="en-US" sz="2000" b="1" dirty="0" err="1">
                <a:solidFill>
                  <a:srgbClr val="FF0000"/>
                </a:solidFill>
              </a:rPr>
              <a:t>hasClass</a:t>
            </a:r>
            <a:r>
              <a:rPr lang="en-US" sz="2000" b="1" dirty="0"/>
              <a:t>("content ")){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	$("p").</a:t>
            </a:r>
            <a:r>
              <a:rPr lang="en-US" sz="2000" b="1" dirty="0" err="1">
                <a:solidFill>
                  <a:srgbClr val="FF0000"/>
                </a:solidFill>
              </a:rPr>
              <a:t>addClass</a:t>
            </a:r>
            <a:r>
              <a:rPr lang="en-US" sz="2000" b="1" dirty="0"/>
              <a:t>("content 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});</a:t>
            </a: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5159896" y="4057767"/>
            <a:ext cx="5184576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mouseout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if($("p").</a:t>
            </a:r>
            <a:r>
              <a:rPr lang="en-US" sz="2000" b="1" dirty="0" err="1">
                <a:solidFill>
                  <a:srgbClr val="FF0000"/>
                </a:solidFill>
              </a:rPr>
              <a:t>hasClass</a:t>
            </a:r>
            <a:r>
              <a:rPr lang="en-US" sz="2000" b="1" dirty="0"/>
              <a:t>("content "))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	$("p").</a:t>
            </a:r>
            <a:r>
              <a:rPr lang="en-US" sz="2000" b="1" dirty="0" err="1">
                <a:solidFill>
                  <a:srgbClr val="FF0000"/>
                </a:solidFill>
              </a:rPr>
              <a:t>removeClass</a:t>
            </a:r>
            <a:r>
              <a:rPr lang="en-US" sz="2000" b="1" dirty="0"/>
              <a:t>("content 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}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});</a:t>
            </a:r>
          </a:p>
        </p:txBody>
      </p:sp>
      <p:grpSp>
        <p:nvGrpSpPr>
          <p:cNvPr id="14" name="组合 14"/>
          <p:cNvGrpSpPr>
            <a:grpSpLocks/>
          </p:cNvGrpSpPr>
          <p:nvPr/>
        </p:nvGrpSpPr>
        <p:grpSpPr bwMode="auto">
          <a:xfrm>
            <a:off x="3647728" y="6285481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42244" y="5187962"/>
              <a:ext cx="331375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</a:t>
              </a:r>
              <a:r>
                <a:rPr lang="en-US" altLang="zh-CN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hasClass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的用法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FC185-8C02-4AAC-90EA-5ECC12703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4D21BD3-3985-4E34-8D6B-024C0831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jQuery支持CSS-DOM操作，除了之前讲过的css</a:t>
            </a:r>
            <a:r>
              <a:rPr lang="en-US" altLang="zh-CN" dirty="0"/>
              <a:t>()</a:t>
            </a:r>
            <a:r>
              <a:rPr lang="en-US" altLang="zh-CN" dirty="0" err="1"/>
              <a:t>方法外，还有获取和设置元素高度、宽度、相对位置等的CSS操作方法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063E6BC-0C09-4A50-837F-6E3D01E87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CSS-</a:t>
            </a:r>
            <a:r>
              <a:rPr lang="en-US" altLang="zh-CN" dirty="0" err="1"/>
              <a:t>DOM操作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18835-E49E-412F-B011-934222B38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EC24C2D-7F40-4373-8E93-EE31A184A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97269"/>
              </p:ext>
            </p:extLst>
          </p:nvPr>
        </p:nvGraphicFramePr>
        <p:xfrm>
          <a:off x="1007434" y="1920289"/>
          <a:ext cx="10574965" cy="4467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637">
                  <a:extLst>
                    <a:ext uri="{9D8B030D-6E8A-4147-A177-3AD203B41FA5}">
                      <a16:colId xmlns:a16="http://schemas.microsoft.com/office/drawing/2014/main" val="4047702483"/>
                    </a:ext>
                  </a:extLst>
                </a:gridCol>
                <a:gridCol w="4944784">
                  <a:extLst>
                    <a:ext uri="{9D8B030D-6E8A-4147-A177-3AD203B41FA5}">
                      <a16:colId xmlns:a16="http://schemas.microsoft.com/office/drawing/2014/main" val="1694001882"/>
                    </a:ext>
                  </a:extLst>
                </a:gridCol>
                <a:gridCol w="3694544">
                  <a:extLst>
                    <a:ext uri="{9D8B030D-6E8A-4147-A177-3AD203B41FA5}">
                      <a16:colId xmlns:a16="http://schemas.microsoft.com/office/drawing/2014/main" val="2910508958"/>
                    </a:ext>
                  </a:extLst>
                </a:gridCol>
              </a:tblGrid>
              <a:tr h="43311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　　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　　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示　　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6855666"/>
                  </a:ext>
                </a:extLst>
              </a:tr>
              <a:tr h="362085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css()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设置或返回匹配元素的样式属性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 ("#box") .</a:t>
                      </a:r>
                      <a:r>
                        <a:rPr lang="en-US" sz="1400" kern="100" dirty="0" err="1">
                          <a:effectLst/>
                        </a:rPr>
                        <a:t>css</a:t>
                      </a:r>
                      <a:r>
                        <a:rPr lang="en-US" sz="1400" kern="100" dirty="0">
                          <a:effectLst/>
                        </a:rPr>
                        <a:t>("background-</a:t>
                      </a:r>
                      <a:r>
                        <a:rPr lang="en-US" sz="1400" kern="100" dirty="0" err="1">
                          <a:effectLst/>
                        </a:rPr>
                        <a:t>color","green</a:t>
                      </a:r>
                      <a:r>
                        <a:rPr lang="en-US" sz="1400" kern="100" dirty="0">
                          <a:effectLst/>
                        </a:rPr>
                        <a:t>")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291844"/>
                  </a:ext>
                </a:extLst>
              </a:tr>
              <a:tr h="52454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height([value])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参数可选。设置或返回匹配元素的高度。如果没有规定长度单位，则使用默认的</a:t>
                      </a:r>
                      <a:r>
                        <a:rPr lang="en-US" sz="1400" kern="100">
                          <a:effectLst/>
                        </a:rPr>
                        <a:t>px</a:t>
                      </a:r>
                      <a:r>
                        <a:rPr lang="zh-CN" sz="1400" kern="100">
                          <a:effectLst/>
                        </a:rPr>
                        <a:t>作为单位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 ("tbox").heigh(180)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2910196"/>
                  </a:ext>
                </a:extLst>
              </a:tr>
              <a:tr h="52454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width([value])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参数可选。设置或返回匹配元素的宽度。如果没有规定长度单位，则使用默认的</a:t>
                      </a:r>
                      <a:r>
                        <a:rPr lang="en-US" sz="1400" kern="100" dirty="0">
                          <a:effectLst/>
                        </a:rPr>
                        <a:t>px</a:t>
                      </a:r>
                      <a:r>
                        <a:rPr lang="zh-CN" sz="1400" kern="100" dirty="0">
                          <a:effectLst/>
                        </a:rPr>
                        <a:t>作为单位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$("#box").width(180)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426501"/>
                  </a:ext>
                </a:extLst>
              </a:tr>
              <a:tr h="52454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offset([value])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返回以像素为单位的</a:t>
                      </a:r>
                      <a:r>
                        <a:rPr lang="en-US" sz="1400" kern="100">
                          <a:effectLst/>
                        </a:rPr>
                        <a:t>top</a:t>
                      </a:r>
                      <a:r>
                        <a:rPr lang="zh-CN" sz="1400" kern="100">
                          <a:effectLst/>
                        </a:rPr>
                        <a:t>和</a:t>
                      </a:r>
                      <a:r>
                        <a:rPr lang="en-US" sz="1400" kern="100">
                          <a:effectLst/>
                        </a:rPr>
                        <a:t>left</a:t>
                      </a:r>
                      <a:r>
                        <a:rPr lang="zh-CN" sz="1400" kern="100">
                          <a:effectLst/>
                        </a:rPr>
                        <a:t>坐标。此方法仅对可见元素有效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$("#box").offset 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394189"/>
                  </a:ext>
                </a:extLst>
              </a:tr>
              <a:tr h="78681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offsetParent()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返回最近的已定位祖先元素。定位元素指的是元素的</a:t>
                      </a:r>
                      <a:r>
                        <a:rPr lang="en-US" sz="1400" kern="100">
                          <a:effectLst/>
                        </a:rPr>
                        <a:t> CSS position </a:t>
                      </a:r>
                      <a:r>
                        <a:rPr lang="zh-CN" sz="1400" kern="100">
                          <a:effectLst/>
                        </a:rPr>
                        <a:t>值被设置为</a:t>
                      </a:r>
                      <a:r>
                        <a:rPr lang="en-US" sz="1400" kern="100">
                          <a:effectLst/>
                        </a:rPr>
                        <a:t> relative</a:t>
                      </a:r>
                      <a:r>
                        <a:rPr lang="zh-CN" sz="1400" kern="100">
                          <a:effectLst/>
                        </a:rPr>
                        <a:t>、</a:t>
                      </a:r>
                      <a:r>
                        <a:rPr lang="en-US" sz="1400" kern="100">
                          <a:effectLst/>
                        </a:rPr>
                        <a:t>absolute </a:t>
                      </a:r>
                      <a:r>
                        <a:rPr lang="zh-CN" sz="1400" kern="100">
                          <a:effectLst/>
                        </a:rPr>
                        <a:t>或</a:t>
                      </a:r>
                      <a:r>
                        <a:rPr lang="en-US" sz="1400" kern="100">
                          <a:effectLst/>
                        </a:rPr>
                        <a:t>fixed</a:t>
                      </a:r>
                      <a:r>
                        <a:rPr lang="zh-CN" sz="1400" kern="100">
                          <a:effectLst/>
                        </a:rPr>
                        <a:t>的元素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$("#box"). offsetParent 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735519"/>
                  </a:ext>
                </a:extLst>
              </a:tr>
              <a:tr h="262271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position()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返回第一个匹配元素相对于父元素的位置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$("#box"). position 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6487705"/>
                  </a:ext>
                </a:extLst>
              </a:tr>
              <a:tr h="52454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scrollLeft([position])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参数可选。设置或返回匹配元素相对滚动条左侧的偏移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$("#box"). scrollLeft (20)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5372242"/>
                  </a:ext>
                </a:extLst>
              </a:tr>
              <a:tr h="52454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scrollTop([position])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参数可选。设置或返回匹配元素相对滚动条顶部的偏移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 ("#box") . </a:t>
                      </a:r>
                      <a:r>
                        <a:rPr lang="en-US" sz="1400" kern="100" dirty="0" err="1">
                          <a:effectLst/>
                        </a:rPr>
                        <a:t>scrollTop</a:t>
                      </a:r>
                      <a:r>
                        <a:rPr lang="en-US" sz="1400" kern="100" dirty="0">
                          <a:effectLst/>
                        </a:rPr>
                        <a:t> (180)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712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9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练习：制作今日团购模块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47667"/>
            <a:ext cx="7112357" cy="4996279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当鼠标指针移过商品信息时，使用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添加如图中间图片所示的样式，边框及背景颜色值为</a:t>
            </a:r>
            <a:r>
              <a:rPr lang="en-US" altLang="zh-CN" dirty="0"/>
              <a:t>#D51938</a:t>
            </a:r>
            <a:r>
              <a:rPr lang="zh-CN" altLang="en-US" dirty="0"/>
              <a:t>，说明文字变为白色</a:t>
            </a:r>
          </a:p>
          <a:p>
            <a:pPr lvl="1">
              <a:defRPr/>
            </a:pPr>
            <a:r>
              <a:rPr lang="zh-CN" altLang="en-US" dirty="0"/>
              <a:t>当鼠标指针移出时，使用</a:t>
            </a:r>
            <a:r>
              <a:rPr lang="en-US" altLang="zh-CN" dirty="0" err="1"/>
              <a:t>removeClass</a:t>
            </a:r>
            <a:r>
              <a:rPr lang="en-US" altLang="zh-CN" dirty="0"/>
              <a:t>( )</a:t>
            </a:r>
            <a:r>
              <a:rPr lang="zh-CN" altLang="en-US" dirty="0"/>
              <a:t>恢复初始状态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8FE68-AEFF-4503-94EF-DE959F56C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pSp>
        <p:nvGrpSpPr>
          <p:cNvPr id="28677" name="组合 66"/>
          <p:cNvGrpSpPr>
            <a:grpSpLocks/>
          </p:cNvGrpSpPr>
          <p:nvPr/>
        </p:nvGrpSpPr>
        <p:grpSpPr bwMode="auto">
          <a:xfrm>
            <a:off x="4724736" y="104444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868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096000" y="606207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6146" name="Picture 2" descr="F:\2016年工作\ACCP8.0产品开发\jQuery\案例源码\chapter08\Chapter08\图8.1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336" y="3355635"/>
            <a:ext cx="6186905" cy="228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内容操作</a:t>
            </a:r>
          </a:p>
        </p:txBody>
      </p:sp>
    </p:spTree>
    <p:extLst>
      <p:ext uri="{BB962C8B-B14F-4D97-AF65-F5344CB8AC3E}">
        <p14:creationId xmlns:p14="http://schemas.microsoft.com/office/powerpoint/2010/main" val="141720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HTML</a:t>
            </a:r>
            <a:r>
              <a:rPr lang="zh-CN" altLang="en-US" dirty="0"/>
              <a:t>代码操作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标签内容操作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属性值操作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内容操作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6A8A32-872B-429C-B72F-AFAA89680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9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html( )</a:t>
            </a:r>
            <a:r>
              <a:rPr lang="zh-CN" altLang="zh-CN" dirty="0"/>
              <a:t> 和</a:t>
            </a:r>
            <a:r>
              <a:rPr lang="en-US" altLang="zh-CN" dirty="0"/>
              <a:t>text( )</a:t>
            </a:r>
            <a:r>
              <a:rPr lang="zh-CN" altLang="zh-CN" dirty="0"/>
              <a:t>方法的区别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60536-14C2-4C3B-AF1B-9CD30DFE2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48914"/>
              </p:ext>
            </p:extLst>
          </p:nvPr>
        </p:nvGraphicFramePr>
        <p:xfrm>
          <a:off x="1007435" y="1095152"/>
          <a:ext cx="1053802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2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kern="1200" dirty="0"/>
                        <a:t>语法格式</a:t>
                      </a:r>
                      <a:endParaRPr lang="en-US" altLang="zh-CN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kern="1200" dirty="0"/>
                        <a:t>参数说明</a:t>
                      </a:r>
                      <a:endParaRPr lang="en-US" altLang="zh-CN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功能描述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01" marB="4570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html( )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无参数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用于获取第一个匹配元素的</a:t>
                      </a: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HTML</a:t>
                      </a:r>
                      <a:r>
                        <a:rPr kumimoji="0" 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内容或文本内容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html(content)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r>
                        <a:rPr kumimoji="0" 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为元素的</a:t>
                      </a: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HTML</a:t>
                      </a:r>
                      <a:r>
                        <a:rPr kumimoji="0" 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内容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用于设置所有匹配元素的</a:t>
                      </a: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HTML</a:t>
                      </a:r>
                      <a:r>
                        <a:rPr kumimoji="0" 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内容或文本内容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text( )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无参数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用于获取所有匹配元素的文本内容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text (content)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r>
                        <a:rPr kumimoji="0" 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为元素的文本内容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用于设置所有匹配元素的文本内容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4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2B841D0-49CA-47F7-9AD5-36686B26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jQuery</a:t>
            </a:r>
            <a:r>
              <a:rPr lang="zh-CN" altLang="en-US" dirty="0"/>
              <a:t>中，可以使用</a:t>
            </a:r>
            <a:r>
              <a:rPr lang="en-US" altLang="zh-CN" dirty="0"/>
              <a:t>html()</a:t>
            </a:r>
            <a:r>
              <a:rPr lang="zh-CN" altLang="en-US" dirty="0"/>
              <a:t>方法对</a:t>
            </a:r>
            <a:r>
              <a:rPr lang="en-US" altLang="zh-CN" dirty="0"/>
              <a:t>HTML</a:t>
            </a:r>
            <a:r>
              <a:rPr lang="zh-CN" altLang="en-US" dirty="0"/>
              <a:t>代码进行操作，该方法类似于传统</a:t>
            </a: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en-US" altLang="zh-CN" dirty="0" err="1"/>
              <a:t>innerHTML</a:t>
            </a:r>
            <a:r>
              <a:rPr lang="zh-CN" altLang="en-US" dirty="0"/>
              <a:t>，通常用于动态地新增页面内容，如使用填写表单时出现的提示、论坛发帖与回复等，都可以使用</a:t>
            </a:r>
            <a:r>
              <a:rPr lang="en-US" altLang="zh-CN" dirty="0"/>
              <a:t>html()</a:t>
            </a:r>
            <a:r>
              <a:rPr lang="zh-CN" altLang="en-US" dirty="0"/>
              <a:t>方法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5CD3D0-BAE6-4403-B2D9-23D2391CF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代码操作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E3AA94-C54F-4EB4-B76D-2E34E9C8C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79888AB9-E763-403A-9810-C617738D0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193" y="2514625"/>
            <a:ext cx="4824536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</a:t>
            </a:r>
            <a:r>
              <a:rPr lang="fr-FR" sz="2000" b="1" dirty="0">
                <a:solidFill>
                  <a:srgbClr val="FF0000"/>
                </a:solidFill>
              </a:rPr>
              <a:t>. html([content])</a:t>
            </a:r>
            <a:endParaRPr lang="zh-CN" altLang="en-US" sz="2000" dirty="0"/>
          </a:p>
        </p:txBody>
      </p:sp>
      <p:grpSp>
        <p:nvGrpSpPr>
          <p:cNvPr id="9" name="组合 71">
            <a:extLst>
              <a:ext uri="{FF2B5EF4-FFF2-40B4-BE49-F238E27FC236}">
                <a16:creationId xmlns:a16="http://schemas.microsoft.com/office/drawing/2014/main" id="{D210DBA7-0133-42EA-BC09-7D8E5FD817F1}"/>
              </a:ext>
            </a:extLst>
          </p:cNvPr>
          <p:cNvGrpSpPr>
            <a:grpSpLocks/>
          </p:cNvGrpSpPr>
          <p:nvPr/>
        </p:nvGrpSpPr>
        <p:grpSpPr bwMode="auto">
          <a:xfrm>
            <a:off x="1558060" y="2568515"/>
            <a:ext cx="1000125" cy="400050"/>
            <a:chOff x="1000100" y="1801286"/>
            <a:chExt cx="1000132" cy="400110"/>
          </a:xfrm>
        </p:grpSpPr>
        <p:pic>
          <p:nvPicPr>
            <p:cNvPr id="10" name="Picture 3" descr="E:\设计支持\模板设计\YF.png">
              <a:extLst>
                <a:ext uri="{FF2B5EF4-FFF2-40B4-BE49-F238E27FC236}">
                  <a16:creationId xmlns:a16="http://schemas.microsoft.com/office/drawing/2014/main" id="{2680EC6B-4263-4BD7-B5FF-09744AA8B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BD6CD28F-749B-4F9C-84E9-371FBBEF3B48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2" name="AutoShape 3">
            <a:extLst>
              <a:ext uri="{FF2B5EF4-FFF2-40B4-BE49-F238E27FC236}">
                <a16:creationId xmlns:a16="http://schemas.microsoft.com/office/drawing/2014/main" id="{ECFB0184-CF93-4434-B465-A1D3270D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985" y="4579517"/>
            <a:ext cx="6858000" cy="109260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000" b="1" dirty="0"/>
              <a:t>$("</a:t>
            </a:r>
            <a:r>
              <a:rPr lang="en-US" sz="2000" b="1" dirty="0" err="1"/>
              <a:t>div.left</a:t>
            </a:r>
            <a:r>
              <a:rPr lang="en-US" sz="2000" b="1" dirty="0"/>
              <a:t>").html();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/>
              <a:t>或</a:t>
            </a:r>
            <a:endParaRPr lang="en-US" sz="2000" b="1" dirty="0"/>
          </a:p>
          <a:p>
            <a:pPr>
              <a:lnSpc>
                <a:spcPts val="2600"/>
              </a:lnSpc>
              <a:defRPr/>
            </a:pPr>
            <a:r>
              <a:rPr lang="en-US" sz="2000" b="1" dirty="0"/>
              <a:t> $("</a:t>
            </a:r>
            <a:r>
              <a:rPr lang="en-US" sz="2000" b="1" dirty="0" err="1"/>
              <a:t>div.left</a:t>
            </a:r>
            <a:r>
              <a:rPr lang="en-US" sz="2000" b="1" dirty="0"/>
              <a:t>").html("&lt;div class='content'&gt;…&lt;/div&gt;");</a:t>
            </a:r>
            <a:endParaRPr lang="zh-CN" altLang="en-US" sz="2000" b="1" dirty="0"/>
          </a:p>
        </p:txBody>
      </p:sp>
      <p:sp>
        <p:nvSpPr>
          <p:cNvPr id="13" name="线形标注 1 5">
            <a:extLst>
              <a:ext uri="{FF2B5EF4-FFF2-40B4-BE49-F238E27FC236}">
                <a16:creationId xmlns:a16="http://schemas.microsoft.com/office/drawing/2014/main" id="{C2F84987-6F67-4F88-BF1D-B5D2A2629E02}"/>
              </a:ext>
            </a:extLst>
          </p:cNvPr>
          <p:cNvSpPr/>
          <p:nvPr/>
        </p:nvSpPr>
        <p:spPr bwMode="auto">
          <a:xfrm>
            <a:off x="4870427" y="4086325"/>
            <a:ext cx="2857500" cy="428625"/>
          </a:xfrm>
          <a:prstGeom prst="borderCallout1">
            <a:avLst>
              <a:gd name="adj1" fmla="val 140884"/>
              <a:gd name="adj2" fmla="val -15283"/>
              <a:gd name="adj3" fmla="val 47590"/>
              <a:gd name="adj4" fmla="val -119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获取元素中的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代码</a:t>
            </a:r>
          </a:p>
        </p:txBody>
      </p:sp>
      <p:sp>
        <p:nvSpPr>
          <p:cNvPr id="14" name="线形标注 1 6">
            <a:extLst>
              <a:ext uri="{FF2B5EF4-FFF2-40B4-BE49-F238E27FC236}">
                <a16:creationId xmlns:a16="http://schemas.microsoft.com/office/drawing/2014/main" id="{354C6AAE-44EF-4117-956E-A9A84C08D74B}"/>
              </a:ext>
            </a:extLst>
          </p:cNvPr>
          <p:cNvSpPr/>
          <p:nvPr/>
        </p:nvSpPr>
        <p:spPr bwMode="auto">
          <a:xfrm>
            <a:off x="7444385" y="4714975"/>
            <a:ext cx="2857500" cy="428625"/>
          </a:xfrm>
          <a:prstGeom prst="borderCallout1">
            <a:avLst>
              <a:gd name="adj1" fmla="val 158662"/>
              <a:gd name="adj2" fmla="val -14393"/>
              <a:gd name="adj3" fmla="val 66677"/>
              <a:gd name="adj4" fmla="val 68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设置元素中的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402370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2B841D0-49CA-47F7-9AD5-36686B26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jQuery</a:t>
            </a:r>
            <a:r>
              <a:rPr lang="zh-CN" altLang="en-US" dirty="0"/>
              <a:t>中，可以使用</a:t>
            </a:r>
            <a:r>
              <a:rPr lang="en-US" altLang="zh-CN" dirty="0"/>
              <a:t>text()</a:t>
            </a:r>
            <a:r>
              <a:rPr lang="zh-CN" altLang="en-US" dirty="0"/>
              <a:t>方法获取或设置元素的文本内容，不含</a:t>
            </a:r>
            <a:r>
              <a:rPr lang="en-US" altLang="zh-CN" dirty="0"/>
              <a:t>HTML</a:t>
            </a:r>
            <a:r>
              <a:rPr lang="zh-CN" altLang="en-US" dirty="0"/>
              <a:t>标签。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5CD3D0-BAE6-4403-B2D9-23D2391CF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标签内容操作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E3AA94-C54F-4EB4-B76D-2E34E9C8C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79888AB9-E763-403A-9810-C617738D0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193" y="2514625"/>
            <a:ext cx="4824536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</a:t>
            </a:r>
            <a:r>
              <a:rPr lang="fr-FR" sz="2000" b="1" dirty="0">
                <a:solidFill>
                  <a:srgbClr val="FF0000"/>
                </a:solidFill>
              </a:rPr>
              <a:t>. text ([content])</a:t>
            </a:r>
            <a:endParaRPr lang="zh-CN" altLang="en-US" sz="2000" dirty="0"/>
          </a:p>
        </p:txBody>
      </p:sp>
      <p:grpSp>
        <p:nvGrpSpPr>
          <p:cNvPr id="9" name="组合 71">
            <a:extLst>
              <a:ext uri="{FF2B5EF4-FFF2-40B4-BE49-F238E27FC236}">
                <a16:creationId xmlns:a16="http://schemas.microsoft.com/office/drawing/2014/main" id="{D210DBA7-0133-42EA-BC09-7D8E5FD817F1}"/>
              </a:ext>
            </a:extLst>
          </p:cNvPr>
          <p:cNvGrpSpPr>
            <a:grpSpLocks/>
          </p:cNvGrpSpPr>
          <p:nvPr/>
        </p:nvGrpSpPr>
        <p:grpSpPr bwMode="auto">
          <a:xfrm>
            <a:off x="1558060" y="2568515"/>
            <a:ext cx="1000125" cy="400050"/>
            <a:chOff x="1000100" y="1801286"/>
            <a:chExt cx="1000132" cy="400110"/>
          </a:xfrm>
        </p:grpSpPr>
        <p:pic>
          <p:nvPicPr>
            <p:cNvPr id="10" name="Picture 3" descr="E:\设计支持\模板设计\YF.png">
              <a:extLst>
                <a:ext uri="{FF2B5EF4-FFF2-40B4-BE49-F238E27FC236}">
                  <a16:creationId xmlns:a16="http://schemas.microsoft.com/office/drawing/2014/main" id="{2680EC6B-4263-4BD7-B5FF-09744AA8B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BD6CD28F-749B-4F9C-84E9-371FBBEF3B48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2" name="AutoShape 3">
            <a:extLst>
              <a:ext uri="{FF2B5EF4-FFF2-40B4-BE49-F238E27FC236}">
                <a16:creationId xmlns:a16="http://schemas.microsoft.com/office/drawing/2014/main" id="{C9E496A7-6A06-43B9-92E6-99877D822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4209156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/>
              <a:t>$("div.left").text()</a:t>
            </a:r>
            <a:r>
              <a:rPr lang="en-US" sz="2000" b="1" dirty="0"/>
              <a:t>;</a:t>
            </a:r>
          </a:p>
          <a:p>
            <a:pPr>
              <a:defRPr/>
            </a:pPr>
            <a:r>
              <a:rPr lang="zh-CN" altLang="en-US" sz="2000" b="1" dirty="0"/>
              <a:t>或</a:t>
            </a:r>
            <a:endParaRPr lang="en-US" sz="2000" b="1" dirty="0"/>
          </a:p>
          <a:p>
            <a:pPr>
              <a:defRPr/>
            </a:pPr>
            <a:r>
              <a:rPr lang="en-US" sz="2000" b="1" dirty="0"/>
              <a:t> $("</a:t>
            </a:r>
            <a:r>
              <a:rPr lang="en-US" sz="2000" b="1" dirty="0" err="1"/>
              <a:t>div.left</a:t>
            </a:r>
            <a:r>
              <a:rPr lang="en-US" sz="2000" b="1" dirty="0"/>
              <a:t>").</a:t>
            </a:r>
            <a:r>
              <a:rPr lang="en-US" altLang="zh-CN" sz="2000" b="1" dirty="0"/>
              <a:t>text</a:t>
            </a:r>
            <a:r>
              <a:rPr lang="en-US" sz="2000" b="1" dirty="0"/>
              <a:t>("&lt;div class='content'&gt;…&lt;/div&gt;");</a:t>
            </a:r>
            <a:endParaRPr lang="zh-CN" altLang="en-US" sz="2000" b="1" dirty="0"/>
          </a:p>
        </p:txBody>
      </p:sp>
      <p:sp>
        <p:nvSpPr>
          <p:cNvPr id="13" name="线形标注 1 5">
            <a:extLst>
              <a:ext uri="{FF2B5EF4-FFF2-40B4-BE49-F238E27FC236}">
                <a16:creationId xmlns:a16="http://schemas.microsoft.com/office/drawing/2014/main" id="{8A59AF20-FEF5-4826-B7C5-9BA670234CB9}"/>
              </a:ext>
            </a:extLst>
          </p:cNvPr>
          <p:cNvSpPr/>
          <p:nvPr/>
        </p:nvSpPr>
        <p:spPr bwMode="auto">
          <a:xfrm>
            <a:off x="5216525" y="3675107"/>
            <a:ext cx="2857500" cy="428625"/>
          </a:xfrm>
          <a:prstGeom prst="borderCallout1">
            <a:avLst>
              <a:gd name="adj1" fmla="val 143848"/>
              <a:gd name="adj2" fmla="val -17061"/>
              <a:gd name="adj3" fmla="val 35738"/>
              <a:gd name="adj4" fmla="val -74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获取元素中的文本内容</a:t>
            </a:r>
          </a:p>
        </p:txBody>
      </p:sp>
      <p:sp>
        <p:nvSpPr>
          <p:cNvPr id="14" name="线形标注 1 6">
            <a:extLst>
              <a:ext uri="{FF2B5EF4-FFF2-40B4-BE49-F238E27FC236}">
                <a16:creationId xmlns:a16="http://schemas.microsoft.com/office/drawing/2014/main" id="{B0A69E23-B264-4E8F-AFCA-09159F0B87A2}"/>
              </a:ext>
            </a:extLst>
          </p:cNvPr>
          <p:cNvSpPr/>
          <p:nvPr/>
        </p:nvSpPr>
        <p:spPr bwMode="auto">
          <a:xfrm>
            <a:off x="7375525" y="4242493"/>
            <a:ext cx="2857500" cy="428625"/>
          </a:xfrm>
          <a:prstGeom prst="borderCallout1">
            <a:avLst>
              <a:gd name="adj1" fmla="val 149774"/>
              <a:gd name="adj2" fmla="val -23728"/>
              <a:gd name="adj3" fmla="val 40010"/>
              <a:gd name="adj4" fmla="val -64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设置元素中的文本内容</a:t>
            </a:r>
          </a:p>
        </p:txBody>
      </p:sp>
    </p:spTree>
    <p:extLst>
      <p:ext uri="{BB962C8B-B14F-4D97-AF65-F5344CB8AC3E}">
        <p14:creationId xmlns:p14="http://schemas.microsoft.com/office/powerpoint/2010/main" val="301023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85A0A135-F851-484C-A865-3C5B75A6B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 dirty="0"/>
              <a:t>使用</a:t>
            </a:r>
            <a:r>
              <a:rPr lang="en-US" altLang="zh-CN" dirty="0"/>
              <a:t>jQuery</a:t>
            </a:r>
            <a:r>
              <a:rPr lang="zh-CN" altLang="zh-CN" dirty="0"/>
              <a:t>操作</a:t>
            </a:r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43A6CF80-0B3C-4A19-82E9-AD03834EE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操作</a:t>
            </a:r>
          </a:p>
          <a:p>
            <a:r>
              <a:rPr lang="zh-CN" altLang="en-US" dirty="0"/>
              <a:t>样式操作</a:t>
            </a:r>
          </a:p>
          <a:p>
            <a:r>
              <a:rPr lang="zh-CN" altLang="en-US" dirty="0"/>
              <a:t>内容操作</a:t>
            </a:r>
          </a:p>
        </p:txBody>
      </p:sp>
      <p:sp>
        <p:nvSpPr>
          <p:cNvPr id="4100" name="文本占位符 4">
            <a:extLst>
              <a:ext uri="{FF2B5EF4-FFF2-40B4-BE49-F238E27FC236}">
                <a16:creationId xmlns:a16="http://schemas.microsoft.com/office/drawing/2014/main" id="{BD6CD03E-4E56-4CC6-80F1-1CC94375B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</a:p>
          <a:p>
            <a:r>
              <a:rPr lang="zh-CN" altLang="en-US" dirty="0"/>
              <a:t>属性操作</a:t>
            </a:r>
          </a:p>
          <a:p>
            <a:r>
              <a:rPr lang="en-US" altLang="zh-CN" dirty="0"/>
              <a:t>jQuery</a:t>
            </a:r>
            <a:r>
              <a:rPr lang="zh-CN" altLang="en-US" dirty="0"/>
              <a:t>遍历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2B841D0-49CA-47F7-9AD5-36686B26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val</a:t>
            </a:r>
            <a:r>
              <a:rPr lang="en-US" altLang="zh-CN" dirty="0"/>
              <a:t>()</a:t>
            </a:r>
            <a:r>
              <a:rPr lang="zh-CN" altLang="en-US" dirty="0"/>
              <a:t>可以获取或设置元素的</a:t>
            </a:r>
            <a:r>
              <a:rPr lang="en-US" altLang="zh-CN" dirty="0"/>
              <a:t>value</a:t>
            </a:r>
            <a:r>
              <a:rPr lang="zh-CN" altLang="en-US" dirty="0"/>
              <a:t>属性值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5CD3D0-BAE6-4403-B2D9-23D2391CF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属性值操作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E3AA94-C54F-4EB4-B76D-2E34E9C8C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F0AEA529-41A7-4A9F-8BF5-6B8F90897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6" y="2807812"/>
            <a:ext cx="4797722" cy="9629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$(this).val();</a:t>
            </a: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/>
              <a:t>或    </a:t>
            </a:r>
            <a:r>
              <a:rPr lang="en-US" sz="2000" dirty="0"/>
              <a:t> </a:t>
            </a:r>
            <a:r>
              <a:rPr lang="fr-FR" sz="2000" b="1" dirty="0"/>
              <a:t>$(this).val(value);</a:t>
            </a:r>
            <a:endParaRPr lang="zh-CN" altLang="en-US" sz="2000" dirty="0"/>
          </a:p>
        </p:txBody>
      </p:sp>
      <p:sp>
        <p:nvSpPr>
          <p:cNvPr id="13" name="线形标注 1 5">
            <a:extLst>
              <a:ext uri="{FF2B5EF4-FFF2-40B4-BE49-F238E27FC236}">
                <a16:creationId xmlns:a16="http://schemas.microsoft.com/office/drawing/2014/main" id="{BFC683F6-731E-483D-827B-71273835286D}"/>
              </a:ext>
            </a:extLst>
          </p:cNvPr>
          <p:cNvSpPr/>
          <p:nvPr/>
        </p:nvSpPr>
        <p:spPr bwMode="auto">
          <a:xfrm>
            <a:off x="4327526" y="2119602"/>
            <a:ext cx="3000375" cy="428625"/>
          </a:xfrm>
          <a:prstGeom prst="borderCallout1">
            <a:avLst>
              <a:gd name="adj1" fmla="val 203274"/>
              <a:gd name="adj2" fmla="val -23005"/>
              <a:gd name="adj3" fmla="val 38701"/>
              <a:gd name="adj4" fmla="val 45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获取元素的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value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属性值</a:t>
            </a:r>
          </a:p>
        </p:txBody>
      </p:sp>
      <p:sp>
        <p:nvSpPr>
          <p:cNvPr id="14" name="线形标注 1 6">
            <a:extLst>
              <a:ext uri="{FF2B5EF4-FFF2-40B4-BE49-F238E27FC236}">
                <a16:creationId xmlns:a16="http://schemas.microsoft.com/office/drawing/2014/main" id="{EC46ED36-5052-4AEF-8852-CD2FC79DA4F1}"/>
              </a:ext>
            </a:extLst>
          </p:cNvPr>
          <p:cNvSpPr/>
          <p:nvPr/>
        </p:nvSpPr>
        <p:spPr bwMode="auto">
          <a:xfrm>
            <a:off x="5113338" y="2743246"/>
            <a:ext cx="2857500" cy="428625"/>
          </a:xfrm>
          <a:prstGeom prst="borderCallout1">
            <a:avLst>
              <a:gd name="adj1" fmla="val 170849"/>
              <a:gd name="adj2" fmla="val -31246"/>
              <a:gd name="adj3" fmla="val 32314"/>
              <a:gd name="adj4" fmla="val -44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设置元素的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value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属性值</a:t>
            </a:r>
          </a:p>
        </p:txBody>
      </p:sp>
      <p:grpSp>
        <p:nvGrpSpPr>
          <p:cNvPr id="15" name="组合 71">
            <a:extLst>
              <a:ext uri="{FF2B5EF4-FFF2-40B4-BE49-F238E27FC236}">
                <a16:creationId xmlns:a16="http://schemas.microsoft.com/office/drawing/2014/main" id="{64773E64-564B-45D9-87C8-EA2C8721148F}"/>
              </a:ext>
            </a:extLst>
          </p:cNvPr>
          <p:cNvGrpSpPr>
            <a:grpSpLocks/>
          </p:cNvGrpSpPr>
          <p:nvPr/>
        </p:nvGrpSpPr>
        <p:grpSpPr bwMode="auto">
          <a:xfrm>
            <a:off x="1292351" y="2543220"/>
            <a:ext cx="1000125" cy="400050"/>
            <a:chOff x="1000100" y="1801286"/>
            <a:chExt cx="1000132" cy="400110"/>
          </a:xfrm>
        </p:grpSpPr>
        <p:pic>
          <p:nvPicPr>
            <p:cNvPr id="16" name="Picture 3" descr="E:\设计支持\模板设计\YF.png">
              <a:extLst>
                <a:ext uri="{FF2B5EF4-FFF2-40B4-BE49-F238E27FC236}">
                  <a16:creationId xmlns:a16="http://schemas.microsoft.com/office/drawing/2014/main" id="{27279D6A-1FDE-417F-A7FC-722347171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BE562193-E8EF-414B-9039-38FF8A5AA15A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71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练习：制作常见问题模块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47667"/>
            <a:ext cx="7112357" cy="4996279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下面制作如图所示的页面，点击标题“常见问题”，使用</a:t>
            </a:r>
            <a:r>
              <a:rPr lang="en-US" altLang="zh-CN" dirty="0"/>
              <a:t>html()</a:t>
            </a:r>
            <a:r>
              <a:rPr lang="zh-CN" altLang="en-US" dirty="0"/>
              <a:t>方法在页面上增加问题列表，如图所示。</a:t>
            </a:r>
          </a:p>
          <a:p>
            <a:pPr lvl="1">
              <a:defRPr/>
            </a:pPr>
            <a:r>
              <a:rPr lang="zh-CN" altLang="en-US" dirty="0"/>
              <a:t>点击“</a:t>
            </a:r>
            <a:r>
              <a:rPr lang="en-US" altLang="zh-CN" dirty="0"/>
              <a:t>×”</a:t>
            </a:r>
            <a:r>
              <a:rPr lang="zh-CN" altLang="en-US" dirty="0"/>
              <a:t>按钮，使用</a:t>
            </a:r>
            <a:r>
              <a:rPr lang="en-US" altLang="zh-CN" dirty="0"/>
              <a:t>html()</a:t>
            </a:r>
            <a:r>
              <a:rPr lang="zh-CN" altLang="en-US" dirty="0"/>
              <a:t>方法取消问题列表，返回如图所示的界面。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8FE68-AEFF-4503-94EF-DE959F56C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grpSp>
        <p:nvGrpSpPr>
          <p:cNvPr id="28677" name="组合 66"/>
          <p:cNvGrpSpPr>
            <a:grpSpLocks/>
          </p:cNvGrpSpPr>
          <p:nvPr/>
        </p:nvGrpSpPr>
        <p:grpSpPr bwMode="auto">
          <a:xfrm>
            <a:off x="4724736" y="104444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868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096000" y="606207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2" name="Picture 2" descr="F:\2016年工作\ACCP8.0产品开发\jQuery\案例源码\chapter08\Chapter08\图8.8.BMP">
            <a:extLst>
              <a:ext uri="{FF2B5EF4-FFF2-40B4-BE49-F238E27FC236}">
                <a16:creationId xmlns:a16="http://schemas.microsoft.com/office/drawing/2014/main" id="{A5D0BA47-6A7D-4BA5-A0EB-52E2B6E10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412" y="3677164"/>
            <a:ext cx="2503190" cy="21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F:\2016年工作\ACCP8.0产品开发\jQuery\案例源码\chapter08\Chapter08\图8.7.BMP">
            <a:extLst>
              <a:ext uri="{FF2B5EF4-FFF2-40B4-BE49-F238E27FC236}">
                <a16:creationId xmlns:a16="http://schemas.microsoft.com/office/drawing/2014/main" id="{EF14B35B-D171-4337-B66E-5C63EA91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02" y="3689116"/>
            <a:ext cx="3879584" cy="21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CBF1D4-2CA2-4E5D-B0AF-72C221B0B244}"/>
              </a:ext>
            </a:extLst>
          </p:cNvPr>
          <p:cNvCxnSpPr>
            <a:stCxn id="13" idx="3"/>
            <a:endCxn id="12" idx="1"/>
          </p:cNvCxnSpPr>
          <p:nvPr/>
        </p:nvCxnSpPr>
        <p:spPr bwMode="auto">
          <a:xfrm flipV="1">
            <a:off x="8539186" y="4770307"/>
            <a:ext cx="475226" cy="59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07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练习：制作搜索框特效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36941"/>
            <a:ext cx="7112357" cy="5007005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制作如图所示的搜索框特效。</a:t>
            </a:r>
            <a:endParaRPr lang="en-US" altLang="zh-CN" dirty="0"/>
          </a:p>
          <a:p>
            <a:pPr lvl="1"/>
            <a:r>
              <a:rPr lang="zh-CN" altLang="en-US" dirty="0"/>
              <a:t>当文本框获得焦点时，初始值“电风扇”消失，如图所示，</a:t>
            </a:r>
            <a:endParaRPr lang="en-US" altLang="zh-CN" dirty="0"/>
          </a:p>
          <a:p>
            <a:pPr lvl="1"/>
            <a:r>
              <a:rPr lang="zh-CN" altLang="en-US" dirty="0"/>
              <a:t>失去焦点时如果文本框内容为空则该初始值出现。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8FE68-AEFF-4503-94EF-DE959F56C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28677" name="组合 66"/>
          <p:cNvGrpSpPr>
            <a:grpSpLocks/>
          </p:cNvGrpSpPr>
          <p:nvPr/>
        </p:nvGrpSpPr>
        <p:grpSpPr bwMode="auto">
          <a:xfrm>
            <a:off x="4724736" y="104444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868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096000" y="606207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5" name="Picture 2" descr="F:\2016年工作\ACCP8.0产品开发\jQuery\案例源码\chapter08\Chapter08\图8.10.BMP">
            <a:extLst>
              <a:ext uri="{FF2B5EF4-FFF2-40B4-BE49-F238E27FC236}">
                <a16:creationId xmlns:a16="http://schemas.microsoft.com/office/drawing/2014/main" id="{C65365E4-C423-4F73-BDF7-4CA05C48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15" y="3039554"/>
            <a:ext cx="3921797" cy="14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:\2016年工作\ACCP8.0产品开发\jQuery\案例源码\chapter08\Chapter08\图8.11.BMP">
            <a:extLst>
              <a:ext uri="{FF2B5EF4-FFF2-40B4-BE49-F238E27FC236}">
                <a16:creationId xmlns:a16="http://schemas.microsoft.com/office/drawing/2014/main" id="{86777364-F60C-4B96-BCA4-78375995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74" y="4529497"/>
            <a:ext cx="3731839" cy="14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57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6DA001-3C07-4ED1-913F-6919C5D74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</a:p>
        </p:txBody>
      </p:sp>
    </p:spTree>
    <p:extLst>
      <p:ext uri="{BB962C8B-B14F-4D97-AF65-F5344CB8AC3E}">
        <p14:creationId xmlns:p14="http://schemas.microsoft.com/office/powerpoint/2010/main" val="230598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/>
              <a:t>jQuery</a:t>
            </a:r>
            <a:r>
              <a:rPr lang="zh-CN" altLang="en-US" dirty="0"/>
              <a:t>中节点操作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查找节点（前面章节已讲）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创建节点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插入节点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删除节点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替换节点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复制节点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节点操作</a:t>
            </a:r>
            <a:endParaRPr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28FAB6-F8B5-4C2E-A9C0-BE223681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工厂函数</a:t>
            </a:r>
            <a:r>
              <a:rPr lang="en-US" dirty="0"/>
              <a:t>$()</a:t>
            </a:r>
            <a:r>
              <a:rPr lang="zh-CN" altLang="en-US" dirty="0"/>
              <a:t>用于获取或创建节点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$(selector)</a:t>
            </a:r>
            <a:r>
              <a:rPr lang="zh-CN" altLang="en-US" dirty="0"/>
              <a:t>：通过选择器获取节点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$(element)</a:t>
            </a:r>
            <a:r>
              <a:rPr lang="zh-CN" altLang="en-US" dirty="0"/>
              <a:t>：把</a:t>
            </a:r>
            <a:r>
              <a:rPr lang="en-US" altLang="zh-CN" dirty="0"/>
              <a:t>DOM</a:t>
            </a:r>
            <a:r>
              <a:rPr lang="zh-CN" altLang="en-US" dirty="0"/>
              <a:t>节点转化成</a:t>
            </a:r>
            <a:r>
              <a:rPr lang="en-US" altLang="zh-CN" dirty="0" err="1"/>
              <a:t>jQuery</a:t>
            </a:r>
            <a:r>
              <a:rPr lang="zh-CN" altLang="en-US" dirty="0"/>
              <a:t>节点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$(html)</a:t>
            </a:r>
            <a:r>
              <a:rPr lang="zh-CN" altLang="en-US" dirty="0"/>
              <a:t>：使用</a:t>
            </a:r>
            <a:r>
              <a:rPr lang="en-US" dirty="0"/>
              <a:t>HTML</a:t>
            </a:r>
            <a:r>
              <a:rPr lang="zh-CN" altLang="en-US" dirty="0"/>
              <a:t>字符串创建</a:t>
            </a:r>
            <a:r>
              <a:rPr lang="en-US" dirty="0" err="1"/>
              <a:t>jQuery</a:t>
            </a:r>
            <a:r>
              <a:rPr lang="zh-CN" altLang="en-US" dirty="0"/>
              <a:t>节点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创建节点元素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703512" y="3911034"/>
            <a:ext cx="8892480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var $newNode=$("&lt;li&gt;&lt;/li&gt;");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/>
              <a:t> var $newNode1=$("&lt;li&gt;</a:t>
            </a:r>
            <a:r>
              <a:rPr lang="zh-CN" altLang="en-US" sz="2000" b="1" dirty="0"/>
              <a:t>你喜欢哪些冬季运动项目？</a:t>
            </a:r>
            <a:r>
              <a:rPr lang="en-US" altLang="zh-CN" sz="2000" b="1" dirty="0"/>
              <a:t>&lt;/</a:t>
            </a:r>
            <a:r>
              <a:rPr lang="fr-FR" sz="2000" b="1" dirty="0"/>
              <a:t>li&gt;");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/>
              <a:t>var $newNode2=$("&lt;li title='last'&gt;</a:t>
            </a:r>
            <a:r>
              <a:rPr lang="zh-CN" altLang="en-US" sz="2000" b="1" dirty="0"/>
              <a:t>北京申办冬奥会是再合适不过了！</a:t>
            </a:r>
            <a:r>
              <a:rPr lang="en-US" altLang="zh-CN" sz="2000" b="1" dirty="0"/>
              <a:t>&lt;/</a:t>
            </a:r>
            <a:r>
              <a:rPr lang="fr-FR" sz="2000" b="1" dirty="0"/>
              <a:t>li&gt;");</a:t>
            </a:r>
            <a:endParaRPr lang="zh-CN" altLang="en-US" sz="2000" b="1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5591944" y="5589241"/>
            <a:ext cx="3744416" cy="428625"/>
          </a:xfrm>
          <a:prstGeom prst="borderCallout1">
            <a:avLst>
              <a:gd name="adj1" fmla="val -108004"/>
              <a:gd name="adj2" fmla="val -11704"/>
              <a:gd name="adj3" fmla="val 54825"/>
              <a:gd name="adj4" fmla="val -12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创建含文本与属性</a:t>
            </a:r>
            <a:r>
              <a:rPr lang="fr-FR" b="1" kern="0" dirty="0">
                <a:solidFill>
                  <a:schemeClr val="bg1"/>
                </a:solidFill>
                <a:latin typeface="+mn-ea"/>
                <a:ea typeface="+mn-ea"/>
              </a:rPr>
              <a:t>&lt;li&gt;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元素节点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07218-F335-41EB-BD4D-A05FA91DA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元素内部插入子节点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插入节点</a:t>
            </a:r>
            <a:r>
              <a:rPr lang="en-US" dirty="0"/>
              <a:t>2-1</a:t>
            </a:r>
            <a:endParaRPr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20112"/>
              </p:ext>
            </p:extLst>
          </p:nvPr>
        </p:nvGraphicFramePr>
        <p:xfrm>
          <a:off x="1104875" y="1734353"/>
          <a:ext cx="10338979" cy="390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语法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功能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append(content)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$(A).append(B)</a:t>
                      </a:r>
                      <a:r>
                        <a:rPr lang="zh-CN" altLang="en-US" sz="1800" kern="1200" dirty="0"/>
                        <a:t>表示将</a:t>
                      </a:r>
                      <a:r>
                        <a:rPr lang="fr-FR" altLang="en-US" sz="1800" kern="1200" dirty="0"/>
                        <a:t>B</a:t>
                      </a:r>
                      <a:r>
                        <a:rPr lang="zh-CN" altLang="en-US" sz="1800" kern="1200" dirty="0"/>
                        <a:t>追加到</a:t>
                      </a:r>
                      <a:r>
                        <a:rPr lang="fr-FR" altLang="en-US" sz="1800" kern="1200" dirty="0"/>
                        <a:t>A</a:t>
                      </a:r>
                      <a:r>
                        <a:rPr lang="zh-CN" altLang="en-US" sz="1800" kern="1200" dirty="0"/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如：</a:t>
                      </a:r>
                      <a:r>
                        <a:rPr lang="fr-FR" altLang="en-US" sz="1800" kern="1200" dirty="0"/>
                        <a:t>$("ul").append($newNode1);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appendTo(content)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$(A).appendTo(B)</a:t>
                      </a:r>
                      <a:r>
                        <a:rPr lang="zh-CN" altLang="en-US" sz="1800" kern="1200" dirty="0"/>
                        <a:t>表示把</a:t>
                      </a:r>
                      <a:r>
                        <a:rPr lang="fr-FR" altLang="en-US" sz="1800" kern="1200" dirty="0"/>
                        <a:t>A</a:t>
                      </a:r>
                      <a:r>
                        <a:rPr lang="zh-CN" altLang="en-US" sz="1800" kern="1200" dirty="0"/>
                        <a:t>追加到</a:t>
                      </a:r>
                      <a:r>
                        <a:rPr lang="fr-FR" altLang="en-US" sz="1800" kern="1200" dirty="0"/>
                        <a:t>B</a:t>
                      </a:r>
                      <a:r>
                        <a:rPr lang="zh-CN" altLang="en-US" sz="1800" kern="1200" dirty="0"/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如：</a:t>
                      </a:r>
                      <a:r>
                        <a:rPr lang="fr-FR" altLang="en-US" sz="1800" kern="1200" dirty="0"/>
                        <a:t>$newNode1.appendTo("ul");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prepend(content)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$(A). prepend (B)</a:t>
                      </a:r>
                      <a:r>
                        <a:rPr lang="zh-CN" altLang="en-US" sz="1800" kern="1200" dirty="0"/>
                        <a:t>表示将</a:t>
                      </a:r>
                      <a:r>
                        <a:rPr lang="fr-FR" altLang="en-US" sz="1800" kern="1200" dirty="0"/>
                        <a:t>B</a:t>
                      </a:r>
                      <a:r>
                        <a:rPr lang="zh-CN" altLang="en-US" sz="1800" kern="1200" dirty="0"/>
                        <a:t>前置插入到</a:t>
                      </a:r>
                      <a:r>
                        <a:rPr lang="fr-FR" altLang="en-US" sz="1800" kern="1200" dirty="0"/>
                        <a:t>A</a:t>
                      </a:r>
                      <a:r>
                        <a:rPr lang="zh-CN" altLang="en-US" sz="1800" kern="1200" dirty="0"/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如：</a:t>
                      </a:r>
                      <a:r>
                        <a:rPr lang="fr-FR" altLang="en-US" sz="1800" kern="1200" dirty="0"/>
                        <a:t>$("ul"). prepend ($newNode1);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prependTo(content)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$(A). prependTo (B)</a:t>
                      </a:r>
                      <a:r>
                        <a:rPr lang="zh-CN" altLang="en-US" sz="1800" kern="1200" dirty="0"/>
                        <a:t>表示将</a:t>
                      </a:r>
                      <a:r>
                        <a:rPr lang="fr-FR" altLang="en-US" sz="1800" kern="1200" dirty="0"/>
                        <a:t>A</a:t>
                      </a:r>
                      <a:r>
                        <a:rPr lang="zh-CN" altLang="en-US" sz="1800" kern="1200" dirty="0"/>
                        <a:t>前置插入到</a:t>
                      </a:r>
                      <a:r>
                        <a:rPr lang="fr-FR" altLang="en-US" sz="1800" kern="1200" dirty="0"/>
                        <a:t>B</a:t>
                      </a:r>
                      <a:r>
                        <a:rPr lang="zh-CN" altLang="en-US" sz="1800" kern="1200" dirty="0"/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如：</a:t>
                      </a:r>
                      <a:r>
                        <a:rPr lang="fr-FR" altLang="en-US" sz="1800" kern="1200" dirty="0"/>
                        <a:t>$newNode1. prependTo ("ul");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B17D23-E0CF-4FAC-B8EB-48EA382FE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元素外部插入同辈节点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插入节点</a:t>
            </a:r>
            <a:r>
              <a:rPr lang="en-US" dirty="0"/>
              <a:t>2-2</a:t>
            </a:r>
            <a:endParaRPr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2145"/>
              </p:ext>
            </p:extLst>
          </p:nvPr>
        </p:nvGraphicFramePr>
        <p:xfrm>
          <a:off x="1012549" y="1720598"/>
          <a:ext cx="10166902" cy="3836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3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语法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功能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after(content)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$(A).after (B)</a:t>
                      </a:r>
                      <a:r>
                        <a:rPr lang="zh-CN" altLang="en-US" sz="1800" kern="1200" dirty="0"/>
                        <a:t>表示将</a:t>
                      </a:r>
                      <a:r>
                        <a:rPr lang="fr-FR" altLang="en-US" sz="1800" kern="1200" dirty="0"/>
                        <a:t>B</a:t>
                      </a:r>
                      <a:r>
                        <a:rPr lang="zh-CN" altLang="en-US" sz="1800" kern="1200" dirty="0"/>
                        <a:t>插入到</a:t>
                      </a:r>
                      <a:r>
                        <a:rPr lang="fr-FR" altLang="en-US" sz="1800" kern="1200" dirty="0"/>
                        <a:t>A</a:t>
                      </a:r>
                      <a:r>
                        <a:rPr lang="zh-CN" altLang="en-US" sz="1800" kern="1200" dirty="0"/>
                        <a:t>之后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如：</a:t>
                      </a:r>
                      <a:r>
                        <a:rPr lang="fr-FR" altLang="en-US" sz="1800" kern="1200" dirty="0"/>
                        <a:t>$("ul").after($newNode1);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insertAfter(content)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$(A). insertAfter (B)</a:t>
                      </a:r>
                      <a:r>
                        <a:rPr lang="zh-CN" altLang="en-US" sz="1800" kern="1200" dirty="0"/>
                        <a:t>表示将</a:t>
                      </a:r>
                      <a:r>
                        <a:rPr lang="fr-FR" altLang="en-US" sz="1800" kern="1200" dirty="0"/>
                        <a:t>A</a:t>
                      </a:r>
                      <a:r>
                        <a:rPr lang="zh-CN" altLang="en-US" sz="1800" kern="1200" dirty="0"/>
                        <a:t>插入到</a:t>
                      </a:r>
                      <a:r>
                        <a:rPr lang="fr-FR" altLang="en-US" sz="1800" kern="1200" dirty="0"/>
                        <a:t>B</a:t>
                      </a:r>
                      <a:r>
                        <a:rPr lang="zh-CN" altLang="en-US" sz="1800" kern="1200" dirty="0"/>
                        <a:t>之后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如：</a:t>
                      </a:r>
                      <a:r>
                        <a:rPr lang="fr-FR" altLang="en-US" sz="1800" kern="1200" dirty="0"/>
                        <a:t>$newNode1.insertAfter("ul");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before(content)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$(A). before (B)</a:t>
                      </a:r>
                      <a:r>
                        <a:rPr lang="zh-CN" altLang="en-US" sz="1800" kern="1200" dirty="0"/>
                        <a:t>表示将</a:t>
                      </a:r>
                      <a:r>
                        <a:rPr lang="fr-FR" altLang="en-US" sz="1800" kern="1200" dirty="0"/>
                        <a:t>B</a:t>
                      </a:r>
                      <a:r>
                        <a:rPr lang="zh-CN" altLang="en-US" sz="1800" kern="1200" dirty="0"/>
                        <a:t>插入至</a:t>
                      </a:r>
                      <a:r>
                        <a:rPr lang="fr-FR" altLang="en-US" sz="1800" kern="1200" dirty="0"/>
                        <a:t>A</a:t>
                      </a:r>
                      <a:r>
                        <a:rPr lang="zh-CN" altLang="en-US" sz="1800" kern="1200" dirty="0"/>
                        <a:t>之前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如：</a:t>
                      </a:r>
                      <a:r>
                        <a:rPr lang="fr-FR" altLang="en-US" sz="1800" kern="1200" dirty="0"/>
                        <a:t>$("ul").before($newNode1);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insertBefore(content)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$(A). insertBefore (B)</a:t>
                      </a:r>
                      <a:r>
                        <a:rPr lang="zh-CN" altLang="en-US" sz="1800" kern="1200" dirty="0"/>
                        <a:t>表示将</a:t>
                      </a:r>
                      <a:r>
                        <a:rPr lang="fr-FR" altLang="en-US" sz="1800" kern="1200" dirty="0"/>
                        <a:t>A</a:t>
                      </a:r>
                      <a:r>
                        <a:rPr lang="zh-CN" altLang="en-US" sz="1800" kern="1200" dirty="0"/>
                        <a:t>插入到</a:t>
                      </a:r>
                      <a:r>
                        <a:rPr lang="fr-FR" altLang="en-US" sz="1800" kern="1200" dirty="0"/>
                        <a:t>B</a:t>
                      </a:r>
                      <a:r>
                        <a:rPr lang="zh-CN" altLang="en-US" sz="1800" kern="1200" dirty="0"/>
                        <a:t>之前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如：</a:t>
                      </a:r>
                      <a:r>
                        <a:rPr lang="fr-FR" altLang="en-US" sz="1800" kern="1200" dirty="0"/>
                        <a:t>$newNode1.insertBefore("ul");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1BF59-3083-4137-A728-74A500F34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 err="1"/>
              <a:t>侧边悬浮折叠隐藏弹窗效果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562469"/>
            <a:ext cx="7112357" cy="4881478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在服务类网站上，一般在网站的左侧或者右侧会显示客服的电话，方便有意向的浏览者联系客服询问情况。</a:t>
            </a:r>
            <a:endParaRPr lang="en-US" altLang="zh-CN" dirty="0"/>
          </a:p>
          <a:p>
            <a:pPr lvl="1"/>
            <a:r>
              <a:rPr lang="zh-CN" altLang="en-US" dirty="0"/>
              <a:t>实现侧边悬浮折叠隐藏弹窗效果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8FE68-AEFF-4503-94EF-DE959F56C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28677" name="组合 66"/>
          <p:cNvGrpSpPr>
            <a:grpSpLocks/>
          </p:cNvGrpSpPr>
          <p:nvPr/>
        </p:nvGrpSpPr>
        <p:grpSpPr bwMode="auto">
          <a:xfrm>
            <a:off x="4724736" y="104444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868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096000" y="606207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D966D55-5084-405F-8FB2-D9859B0EB1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17377" y="3186280"/>
            <a:ext cx="3359641" cy="26241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DE2CD2-B52A-4267-A0C7-FBDB4CB9D1E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84519" y="3186280"/>
            <a:ext cx="3717954" cy="26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79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使用</a:t>
            </a:r>
            <a:r>
              <a:rPr lang="en-US" altLang="zh-CN" dirty="0"/>
              <a:t>jQuery</a:t>
            </a:r>
            <a:r>
              <a:rPr lang="zh-CN" altLang="en-US" dirty="0"/>
              <a:t>操作网页元素</a:t>
            </a:r>
          </a:p>
          <a:p>
            <a:pPr lvl="0"/>
            <a:r>
              <a:rPr lang="zh-CN" altLang="en-US" dirty="0"/>
              <a:t>使用</a:t>
            </a:r>
            <a:r>
              <a:rPr lang="en-US" altLang="zh-CN" dirty="0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</a:p>
          <a:p>
            <a:pPr lvl="0"/>
            <a:r>
              <a:rPr lang="zh-CN" altLang="en-US" dirty="0"/>
              <a:t>使用</a:t>
            </a:r>
            <a:r>
              <a:rPr lang="en-US" altLang="zh-CN" dirty="0"/>
              <a:t>jQuery</a:t>
            </a:r>
            <a:r>
              <a:rPr lang="zh-CN" altLang="en-US" dirty="0"/>
              <a:t>操作文本与属性值内容</a:t>
            </a:r>
          </a:p>
          <a:p>
            <a:pPr lvl="0"/>
            <a:r>
              <a:rPr lang="zh-CN" altLang="en-US" dirty="0"/>
              <a:t>使用</a:t>
            </a:r>
            <a:r>
              <a:rPr lang="en-US" altLang="zh-CN" dirty="0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DOM</a:t>
            </a:r>
            <a:r>
              <a:rPr lang="zh-CN" altLang="en-US" dirty="0"/>
              <a:t>节点</a:t>
            </a:r>
          </a:p>
          <a:p>
            <a:pPr lvl="0"/>
            <a:r>
              <a:rPr lang="zh-CN" altLang="en-US" dirty="0"/>
              <a:t>使用</a:t>
            </a:r>
            <a:r>
              <a:rPr lang="en-US" altLang="zh-CN" dirty="0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CSS-DOM</a:t>
            </a:r>
          </a:p>
          <a:p>
            <a:pPr lvl="0"/>
            <a:r>
              <a:rPr lang="zh-CN" altLang="en-US"/>
              <a:t>使用</a:t>
            </a:r>
            <a:r>
              <a:rPr lang="en-US" altLang="zh-CN" dirty="0"/>
              <a:t>jQuery</a:t>
            </a:r>
            <a:r>
              <a:rPr lang="zh-CN" altLang="en-US" dirty="0"/>
              <a:t>遍历</a:t>
            </a:r>
            <a:r>
              <a:rPr lang="en-US" altLang="zh-CN" dirty="0"/>
              <a:t>DOM</a:t>
            </a:r>
            <a:r>
              <a:rPr lang="zh-CN" altLang="en-US" dirty="0"/>
              <a:t>节点</a:t>
            </a:r>
          </a:p>
          <a:p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512327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711" y="2045530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678" y="3058114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83" y="2116967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4815D450-CF43-4E66-90B1-E41562E8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30" y="2554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26C87248-67D2-41C8-AFF8-467C0DBC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01" y="309383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8F86A331-827E-4E8E-BC46-CFEFA212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34" y="971862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FD52E13B-1DC2-4BC1-B68B-CCEFAEA8C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678" y="3659452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49DD13DD-A775-46E0-A325-4C089D63E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01" y="3695170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练习：单行文字滚动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562469"/>
            <a:ext cx="7112357" cy="4881478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在新闻类网站上，为了节省页面区域，一般在网站中会显示单行新闻的自动滚动，告知人们新闻消息内容</a:t>
            </a:r>
            <a:endParaRPr lang="en-US" altLang="zh-CN" dirty="0"/>
          </a:p>
          <a:p>
            <a:pPr lvl="1"/>
            <a:r>
              <a:rPr lang="zh-CN" altLang="en-US" dirty="0"/>
              <a:t>本案例将实现单行文字的滚动效果</a:t>
            </a:r>
            <a:endParaRPr lang="en-US" altLang="zh-CN" dirty="0"/>
          </a:p>
          <a:p>
            <a:pPr lvl="1"/>
            <a:r>
              <a:rPr lang="zh-CN" altLang="en-US" dirty="0"/>
              <a:t>效果如图所示，矩形框中文本内容自动变换。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8FE68-AEFF-4503-94EF-DE959F56C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28677" name="组合 66"/>
          <p:cNvGrpSpPr>
            <a:grpSpLocks/>
          </p:cNvGrpSpPr>
          <p:nvPr/>
        </p:nvGrpSpPr>
        <p:grpSpPr bwMode="auto">
          <a:xfrm>
            <a:off x="4724736" y="104444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868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096000" y="606207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806EE6C7-D981-4453-9BE8-FE78BB9B20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33692" y="3615113"/>
            <a:ext cx="4109071" cy="1680418"/>
          </a:xfrm>
          <a:prstGeom prst="rect">
            <a:avLst/>
          </a:prstGeom>
          <a:ln w="3175">
            <a:solidFill>
              <a:prstClr val="black"/>
            </a:solidFill>
          </a:ln>
        </p:spPr>
      </p:pic>
    </p:spTree>
    <p:extLst>
      <p:ext uri="{BB962C8B-B14F-4D97-AF65-F5344CB8AC3E}">
        <p14:creationId xmlns:p14="http://schemas.microsoft.com/office/powerpoint/2010/main" val="2627174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jQuery</a:t>
            </a:r>
            <a:r>
              <a:rPr lang="zh-CN" altLang="en-US" dirty="0"/>
              <a:t>提供了三种删除节点的方法</a:t>
            </a:r>
            <a:endParaRPr lang="en-US" altLang="zh-CN" dirty="0"/>
          </a:p>
          <a:p>
            <a:pPr lvl="1"/>
            <a:r>
              <a:rPr lang="en-US" dirty="0"/>
              <a:t>remove()</a:t>
            </a:r>
            <a:r>
              <a:rPr lang="zh-CN" altLang="en-US" dirty="0"/>
              <a:t>：删除整个节点</a:t>
            </a:r>
            <a:endParaRPr lang="en-US" altLang="zh-CN" dirty="0"/>
          </a:p>
          <a:p>
            <a:pPr lvl="1"/>
            <a:r>
              <a:rPr lang="en-US" dirty="0"/>
              <a:t>empty()</a:t>
            </a:r>
            <a:r>
              <a:rPr lang="zh-CN" altLang="en-US" dirty="0"/>
              <a:t>：清空节点内容</a:t>
            </a:r>
            <a:endParaRPr lang="en-US" altLang="zh-CN" dirty="0"/>
          </a:p>
          <a:p>
            <a:pPr lvl="1"/>
            <a:r>
              <a:rPr lang="en-US" altLang="zh-CN" dirty="0"/>
              <a:t>detach()</a:t>
            </a:r>
            <a:r>
              <a:rPr lang="zh-CN" altLang="en-US" dirty="0"/>
              <a:t>：删除整个节点，保留元素的绑定事件、附加的数据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F63B4-9B54-492D-A25F-3E6EEEDD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6413152" y="3140457"/>
            <a:ext cx="3573586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/>
              <a:t>$(selector).remove([expr])</a:t>
            </a:r>
            <a:r>
              <a:rPr lang="en-US" sz="2000" b="1" dirty="0"/>
              <a:t>;</a:t>
            </a:r>
            <a:endParaRPr lang="zh-CN" altLang="en-US" sz="2000" b="1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6413152" y="3750057"/>
            <a:ext cx="3573586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/>
              <a:t>$(selector).empty();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fr-FR" dirty="0"/>
              <a:t>replaceWith()</a:t>
            </a:r>
            <a:r>
              <a:rPr lang="zh-CN" altLang="en-US" dirty="0"/>
              <a:t>和</a:t>
            </a:r>
            <a:r>
              <a:rPr lang="fr-FR" dirty="0"/>
              <a:t>replaceAll()</a:t>
            </a:r>
            <a:r>
              <a:rPr lang="zh-CN" altLang="en-US" dirty="0"/>
              <a:t>用于替换某个节点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替换节点</a:t>
            </a:r>
            <a:endParaRPr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143672" y="1714500"/>
            <a:ext cx="6984776" cy="7591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000" b="1" dirty="0"/>
              <a:t>var $newNode1=$("&lt;li&gt;</a:t>
            </a:r>
            <a:r>
              <a:rPr lang="en-US" altLang="zh-CN" sz="2000" b="1" dirty="0"/>
              <a:t>……&lt;/</a:t>
            </a:r>
            <a:r>
              <a:rPr lang="en-US" sz="2000" b="1" dirty="0"/>
              <a:t>li&gt;");</a:t>
            </a:r>
          </a:p>
          <a:p>
            <a:pPr>
              <a:lnSpc>
                <a:spcPts val="26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(2)").</a:t>
            </a:r>
            <a:r>
              <a:rPr lang="en-US" sz="2000" b="1" dirty="0" err="1">
                <a:solidFill>
                  <a:srgbClr val="FF0000"/>
                </a:solidFill>
              </a:rPr>
              <a:t>replaceWith</a:t>
            </a:r>
            <a:r>
              <a:rPr lang="en-US" sz="2000" b="1" dirty="0"/>
              <a:t>($newNode1);</a:t>
            </a:r>
            <a:endParaRPr lang="zh-CN" altLang="en-US" sz="2000" dirty="0"/>
          </a:p>
        </p:txBody>
      </p: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1766343" y="1878986"/>
            <a:ext cx="1000125" cy="414337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3143672" y="2667000"/>
            <a:ext cx="6984776" cy="42575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000" b="1" dirty="0"/>
              <a:t>$($newNode1).</a:t>
            </a:r>
            <a:r>
              <a:rPr lang="en-US" sz="2000" b="1" dirty="0" err="1">
                <a:solidFill>
                  <a:srgbClr val="FF0000"/>
                </a:solidFill>
              </a:rPr>
              <a:t>replaceAll</a:t>
            </a:r>
            <a:r>
              <a:rPr lang="en-US" sz="2000" b="1" dirty="0"/>
              <a:t>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(2)");</a:t>
            </a:r>
            <a:endParaRPr lang="zh-CN" altLang="en-US" sz="2000" dirty="0"/>
          </a:p>
        </p:txBody>
      </p:sp>
      <p:sp>
        <p:nvSpPr>
          <p:cNvPr id="11" name="线形标注 1 10"/>
          <p:cNvSpPr/>
          <p:nvPr/>
        </p:nvSpPr>
        <p:spPr bwMode="auto">
          <a:xfrm>
            <a:off x="7659689" y="3286126"/>
            <a:ext cx="3008312" cy="934963"/>
          </a:xfrm>
          <a:prstGeom prst="borderCallout1">
            <a:avLst>
              <a:gd name="adj1" fmla="val -29505"/>
              <a:gd name="adj2" fmla="val -61386"/>
              <a:gd name="adj3" fmla="val 51019"/>
              <a:gd name="adj4" fmla="val 72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两者的关系类似于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append()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en-US" b="1" kern="0" dirty="0" err="1">
                <a:solidFill>
                  <a:schemeClr val="bg1"/>
                </a:solidFill>
                <a:latin typeface="+mn-ea"/>
                <a:ea typeface="+mn-ea"/>
              </a:rPr>
              <a:t>appendTo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H="1" flipV="1">
            <a:off x="6744071" y="2293322"/>
            <a:ext cx="915616" cy="146028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51DFD-63E2-4615-BCF8-B0BD16D02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zh-CN"/>
              <a:t>clone()</a:t>
            </a:r>
            <a:r>
              <a:rPr lang="zh-CN" altLang="en-US"/>
              <a:t>用于复制某个节点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复制节点</a:t>
            </a:r>
            <a:endParaRPr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626086" y="2870934"/>
            <a:ext cx="6614022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(1)").click(function(){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$(this).</a:t>
            </a:r>
            <a:r>
              <a:rPr lang="en-US" sz="2000" b="1" dirty="0">
                <a:solidFill>
                  <a:srgbClr val="FF0000"/>
                </a:solidFill>
              </a:rPr>
              <a:t>clone(true)</a:t>
            </a:r>
            <a:r>
              <a:rPr lang="en-US" sz="2000" b="1" dirty="0"/>
              <a:t>.</a:t>
            </a:r>
            <a:r>
              <a:rPr lang="en-US" sz="2000" b="1" dirty="0" err="1"/>
              <a:t>appendTo</a:t>
            </a:r>
            <a:r>
              <a:rPr lang="en-US" sz="2000" b="1" dirty="0"/>
              <a:t>(".</a:t>
            </a:r>
            <a:r>
              <a:rPr lang="en-US" sz="2000" b="1" dirty="0" err="1"/>
              <a:t>gameList</a:t>
            </a:r>
            <a:r>
              <a:rPr lang="en-US" sz="2000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})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(2)").click(function(){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$(this).</a:t>
            </a:r>
            <a:r>
              <a:rPr lang="en-US" sz="2000" b="1" dirty="0">
                <a:solidFill>
                  <a:srgbClr val="FF0000"/>
                </a:solidFill>
              </a:rPr>
              <a:t>clone(false)</a:t>
            </a:r>
            <a:r>
              <a:rPr lang="en-US" sz="2000" b="1" dirty="0"/>
              <a:t>.</a:t>
            </a:r>
            <a:r>
              <a:rPr lang="en-US" sz="2000" b="1" dirty="0" err="1"/>
              <a:t>appendTo</a:t>
            </a:r>
            <a:r>
              <a:rPr lang="en-US" sz="2000" b="1" dirty="0"/>
              <a:t>(".</a:t>
            </a:r>
            <a:r>
              <a:rPr lang="en-US" sz="2000" b="1" dirty="0" err="1"/>
              <a:t>gameList</a:t>
            </a:r>
            <a:r>
              <a:rPr lang="en-US" sz="2000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})</a:t>
            </a:r>
            <a:endParaRPr lang="zh-CN" altLang="en-US" sz="2000" dirty="0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2982416" y="1845964"/>
            <a:ext cx="4841776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/>
              <a:t>$(selector).clone([</a:t>
            </a:r>
            <a:r>
              <a:rPr lang="en-US" sz="2000" b="1" dirty="0" err="1"/>
              <a:t>includeEvents</a:t>
            </a:r>
            <a:r>
              <a:rPr lang="en-US" sz="2000" b="1" dirty="0"/>
              <a:t>])</a:t>
            </a:r>
            <a:r>
              <a:rPr lang="fr-FR" altLang="zh-CN" sz="2000" b="1" dirty="0"/>
              <a:t> ;</a:t>
            </a:r>
            <a:endParaRPr lang="zh-CN" altLang="en-US" sz="2000" dirty="0"/>
          </a:p>
        </p:txBody>
      </p:sp>
      <p:grpSp>
        <p:nvGrpSpPr>
          <p:cNvPr id="14" name="组合 71"/>
          <p:cNvGrpSpPr>
            <a:grpSpLocks/>
          </p:cNvGrpSpPr>
          <p:nvPr/>
        </p:nvGrpSpPr>
        <p:grpSpPr bwMode="auto">
          <a:xfrm>
            <a:off x="1809751" y="1804814"/>
            <a:ext cx="1000125" cy="400050"/>
            <a:chOff x="1000100" y="1801286"/>
            <a:chExt cx="1000132" cy="400110"/>
          </a:xfrm>
        </p:grpSpPr>
        <p:pic>
          <p:nvPicPr>
            <p:cNvPr id="1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1" name="线形标注 1 10"/>
          <p:cNvSpPr/>
          <p:nvPr/>
        </p:nvSpPr>
        <p:spPr bwMode="auto">
          <a:xfrm>
            <a:off x="7145164" y="1212948"/>
            <a:ext cx="3020913" cy="824012"/>
          </a:xfrm>
          <a:prstGeom prst="borderCallout1">
            <a:avLst>
              <a:gd name="adj1" fmla="val 85903"/>
              <a:gd name="adj2" fmla="val -18669"/>
              <a:gd name="adj3" fmla="val 50943"/>
              <a:gd name="adj4" fmla="val -101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参数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</a:rPr>
              <a:t>ture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</a:rPr>
              <a:t>或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</a:rPr>
              <a:t>flase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true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复制事件处理，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flase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时反之</a:t>
            </a:r>
          </a:p>
        </p:txBody>
      </p:sp>
      <p:grpSp>
        <p:nvGrpSpPr>
          <p:cNvPr id="22" name="组合 70"/>
          <p:cNvGrpSpPr>
            <a:grpSpLocks/>
          </p:cNvGrpSpPr>
          <p:nvPr/>
        </p:nvGrpSpPr>
        <p:grpSpPr bwMode="auto">
          <a:xfrm>
            <a:off x="1785939" y="2348881"/>
            <a:ext cx="1000125" cy="414337"/>
            <a:chOff x="1000100" y="2528843"/>
            <a:chExt cx="1000132" cy="414475"/>
          </a:xfrm>
        </p:grpSpPr>
        <p:pic>
          <p:nvPicPr>
            <p:cNvPr id="2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AD161E-30AF-4A19-B838-B5809ADA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练习：左移与右移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562469"/>
            <a:ext cx="7112357" cy="4881478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编写如图所示的网页，设置</a:t>
            </a:r>
            <a:r>
              <a:rPr lang="en-US" altLang="zh-CN" dirty="0"/>
              <a:t>CSS</a:t>
            </a:r>
            <a:r>
              <a:rPr lang="zh-CN" altLang="en-US" dirty="0"/>
              <a:t>完成左移右移的结构和样式设置。</a:t>
            </a:r>
          </a:p>
          <a:p>
            <a:pPr lvl="1"/>
            <a:r>
              <a:rPr lang="zh-CN" altLang="en-US" dirty="0"/>
              <a:t>通过层级选择器和表单选择器获取选中的操作项。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append()</a:t>
            </a:r>
            <a:r>
              <a:rPr lang="zh-CN" altLang="en-US" dirty="0"/>
              <a:t>方法将匹配到的内容追加到指定元素的尾部。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8FE68-AEFF-4503-94EF-DE959F56C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28677" name="组合 66"/>
          <p:cNvGrpSpPr>
            <a:grpSpLocks/>
          </p:cNvGrpSpPr>
          <p:nvPr/>
        </p:nvGrpSpPr>
        <p:grpSpPr bwMode="auto">
          <a:xfrm>
            <a:off x="4724736" y="104444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868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096000" y="606207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5A3B4204-AFF2-42E7-B806-1E992B9FB7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8" y="1047618"/>
            <a:ext cx="3296112" cy="277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A61C8A6-C721-4E50-A4C6-9C9CA02E3B9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336" y="3495932"/>
            <a:ext cx="3060353" cy="2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FC2F09E-5538-4760-A7D4-88A30F22A42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895" y="3489342"/>
            <a:ext cx="2786062" cy="2387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882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6DA001-3C07-4ED1-913F-6919C5D74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69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属性操作</a:t>
            </a:r>
          </a:p>
        </p:txBody>
      </p:sp>
    </p:spTree>
    <p:extLst>
      <p:ext uri="{BB962C8B-B14F-4D97-AF65-F5344CB8AC3E}">
        <p14:creationId xmlns:p14="http://schemas.microsoft.com/office/powerpoint/2010/main" val="2667025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获取与设置元素属性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删除元素属性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属性操作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DCDF4-A3E2-41EF-ABB4-D0E66E98F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06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err="1"/>
              <a:t>attr</a:t>
            </a:r>
            <a:r>
              <a:rPr lang="en-US" dirty="0"/>
              <a:t>()</a:t>
            </a:r>
            <a:r>
              <a:rPr lang="zh-CN" altLang="en-US" dirty="0"/>
              <a:t>用来获取与设置元素属性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获取与设置</a:t>
            </a:r>
            <a:r>
              <a:rPr lang="zh-CN" altLang="en-US" dirty="0"/>
              <a:t>元素</a:t>
            </a:r>
            <a:r>
              <a:rPr dirty="0"/>
              <a:t>属性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838400" y="2076450"/>
            <a:ext cx="7362056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$(selector).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([name])</a:t>
            </a:r>
            <a:r>
              <a:rPr lang="fr-FR" altLang="zh-CN" sz="2000" b="1" dirty="0"/>
              <a:t> ;</a:t>
            </a:r>
            <a:endParaRPr lang="en-US" altLang="zh-CN" sz="2000" b="1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/>
              <a:t>或</a:t>
            </a:r>
            <a:endParaRPr lang="en-US" altLang="zh-CN" sz="2000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$(selector).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({[name1:value1]…[</a:t>
            </a:r>
            <a:r>
              <a:rPr lang="en-US" altLang="zh-CN" sz="2000" b="1" dirty="0" err="1"/>
              <a:t>nameN:valueN</a:t>
            </a:r>
            <a:r>
              <a:rPr lang="en-US" altLang="zh-CN" sz="2000" b="1" dirty="0"/>
              <a:t>]})</a:t>
            </a:r>
            <a:r>
              <a:rPr lang="fr-FR" altLang="zh-CN" sz="2000" b="1" dirty="0"/>
              <a:t> ;</a:t>
            </a:r>
            <a:endParaRPr lang="en-US" sz="2000" b="1" dirty="0"/>
          </a:p>
        </p:txBody>
      </p:sp>
      <p:sp>
        <p:nvSpPr>
          <p:cNvPr id="11" name="线形标注 1 10"/>
          <p:cNvSpPr/>
          <p:nvPr/>
        </p:nvSpPr>
        <p:spPr bwMode="auto">
          <a:xfrm>
            <a:off x="5381625" y="1719263"/>
            <a:ext cx="1650480" cy="428625"/>
          </a:xfrm>
          <a:prstGeom prst="borderCallout1">
            <a:avLst>
              <a:gd name="adj1" fmla="val 126070"/>
              <a:gd name="adj2" fmla="val -19317"/>
              <a:gd name="adj3" fmla="val 44049"/>
              <a:gd name="adj4" fmla="val -269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获取属性值</a:t>
            </a:r>
          </a:p>
        </p:txBody>
      </p:sp>
      <p:sp>
        <p:nvSpPr>
          <p:cNvPr id="12" name="线形标注 1 11"/>
          <p:cNvSpPr/>
          <p:nvPr/>
        </p:nvSpPr>
        <p:spPr bwMode="auto">
          <a:xfrm>
            <a:off x="6302672" y="2420889"/>
            <a:ext cx="2313609" cy="428625"/>
          </a:xfrm>
          <a:prstGeom prst="borderCallout1">
            <a:avLst>
              <a:gd name="adj1" fmla="val 167552"/>
              <a:gd name="adj2" fmla="val -12145"/>
              <a:gd name="adj3" fmla="val 39817"/>
              <a:gd name="adj4" fmla="val -43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设置多个属性的值</a:t>
            </a:r>
          </a:p>
        </p:txBody>
      </p: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1809751" y="1804814"/>
            <a:ext cx="1000125" cy="40005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2846338" y="3732035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$(".contain </a:t>
            </a:r>
            <a:r>
              <a:rPr lang="en-US" altLang="zh-CN" sz="2000" b="1" dirty="0" err="1"/>
              <a:t>img</a:t>
            </a:r>
            <a:r>
              <a:rPr lang="en-US" altLang="zh-CN" sz="2000" b="1" dirty="0"/>
              <a:t>").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({width:"200",height:"80"});</a:t>
            </a:r>
            <a:endParaRPr lang="en-US" sz="2000" b="1" dirty="0"/>
          </a:p>
        </p:txBody>
      </p:sp>
      <p:grpSp>
        <p:nvGrpSpPr>
          <p:cNvPr id="25" name="组合 70"/>
          <p:cNvGrpSpPr>
            <a:grpSpLocks/>
          </p:cNvGrpSpPr>
          <p:nvPr/>
        </p:nvGrpSpPr>
        <p:grpSpPr bwMode="auto">
          <a:xfrm>
            <a:off x="1808958" y="3717033"/>
            <a:ext cx="1000125" cy="414337"/>
            <a:chOff x="1000100" y="2528843"/>
            <a:chExt cx="1000132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F0BD4F-05C8-4014-B2EA-D5FFB1C37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removeAttr</a:t>
            </a:r>
            <a:r>
              <a:rPr lang="en-US" altLang="zh-CN" dirty="0"/>
              <a:t>()</a:t>
            </a:r>
            <a:r>
              <a:rPr lang="zh-CN" altLang="en-US" dirty="0"/>
              <a:t>用来删除元素的属性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删除元素</a:t>
            </a:r>
            <a:r>
              <a:rPr dirty="0"/>
              <a:t>属性</a:t>
            </a: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2843411" y="2004839"/>
            <a:ext cx="6858000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/>
              <a:t>$(selector).removeAttr(name)</a:t>
            </a:r>
            <a:r>
              <a:rPr lang="fr-FR" altLang="zh-CN" sz="2000" b="1" dirty="0"/>
              <a:t> ;</a:t>
            </a:r>
            <a:endParaRPr lang="en-US" sz="2000" b="1" dirty="0"/>
          </a:p>
        </p:txBody>
      </p:sp>
      <p:grpSp>
        <p:nvGrpSpPr>
          <p:cNvPr id="22" name="组合 71"/>
          <p:cNvGrpSpPr>
            <a:grpSpLocks/>
          </p:cNvGrpSpPr>
          <p:nvPr/>
        </p:nvGrpSpPr>
        <p:grpSpPr bwMode="auto">
          <a:xfrm>
            <a:off x="1809751" y="1804814"/>
            <a:ext cx="1000125" cy="400050"/>
            <a:chOff x="1000100" y="1801286"/>
            <a:chExt cx="1000132" cy="400110"/>
          </a:xfrm>
        </p:grpSpPr>
        <p:pic>
          <p:nvPicPr>
            <p:cNvPr id="2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3024188" y="3302000"/>
            <a:ext cx="6858000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/>
              <a:t>$(".contain img").removeAttr("alt");</a:t>
            </a:r>
            <a:endParaRPr lang="en-US" sz="2000" b="1" dirty="0"/>
          </a:p>
        </p:txBody>
      </p:sp>
      <p:grpSp>
        <p:nvGrpSpPr>
          <p:cNvPr id="27" name="组合 70"/>
          <p:cNvGrpSpPr>
            <a:grpSpLocks/>
          </p:cNvGrpSpPr>
          <p:nvPr/>
        </p:nvGrpSpPr>
        <p:grpSpPr bwMode="auto">
          <a:xfrm>
            <a:off x="1810198" y="3302001"/>
            <a:ext cx="1000125" cy="414337"/>
            <a:chOff x="1000100" y="2528843"/>
            <a:chExt cx="1000132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8" name="线形标注 1 17"/>
          <p:cNvSpPr/>
          <p:nvPr/>
        </p:nvSpPr>
        <p:spPr bwMode="auto">
          <a:xfrm>
            <a:off x="6881937" y="3861049"/>
            <a:ext cx="2786063" cy="428625"/>
          </a:xfrm>
          <a:prstGeom prst="borderCallout1">
            <a:avLst>
              <a:gd name="adj1" fmla="val -66522"/>
              <a:gd name="adj2" fmla="val -22964"/>
              <a:gd name="adj3" fmla="val 51669"/>
              <a:gd name="adj4" fmla="val 50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删除元素的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alt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6EFD50-4032-4703-945C-D9795A608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608292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练习：制作凡客诚品帮助中心页面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51852" y="1477817"/>
            <a:ext cx="7112357" cy="4966129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左导航，当前二级菜单项展开时，其余导航项关闭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帮助中心，文本框获得焦点时，默认文字消失，失去焦点时，再次显示文字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7E8EBB-4F7F-4AB3-9F82-A51B934B9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grpSp>
        <p:nvGrpSpPr>
          <p:cNvPr id="46084" name="组合 66"/>
          <p:cNvGrpSpPr>
            <a:grpSpLocks/>
          </p:cNvGrpSpPr>
          <p:nvPr/>
        </p:nvGrpSpPr>
        <p:grpSpPr bwMode="auto">
          <a:xfrm>
            <a:off x="4824735" y="979072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608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6085" name="Picture 2" descr="上机练习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4" y="548679"/>
            <a:ext cx="3384376" cy="39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19"/>
          <p:cNvGrpSpPr>
            <a:grpSpLocks/>
          </p:cNvGrpSpPr>
          <p:nvPr/>
        </p:nvGrpSpPr>
        <p:grpSpPr bwMode="auto">
          <a:xfrm>
            <a:off x="6217766" y="5710833"/>
            <a:ext cx="2786062" cy="428625"/>
            <a:chOff x="3714744" y="5143512"/>
            <a:chExt cx="278608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4249553" y="5187962"/>
              <a:ext cx="164661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</a:t>
            </a:r>
            <a:r>
              <a:rPr dirty="0"/>
              <a:t>制作凡客诚品帮助中心页面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593189"/>
            <a:ext cx="7112357" cy="485075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购物流程，鼠标指针移过时，当前项高亮显示，鼠标指针移至父元素或祖先元素时，依旧高亮，只有当鼠标指针移至其同辈元素时，同辈元素高亮，而去掉该元素高亮样式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问题解决，选中按钮“未解决”时显示相关内容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A1AFF-1643-48FB-9108-90870A31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grpSp>
        <p:nvGrpSpPr>
          <p:cNvPr id="47109" name="组合 66"/>
          <p:cNvGrpSpPr>
            <a:grpSpLocks/>
          </p:cNvGrpSpPr>
          <p:nvPr/>
        </p:nvGrpSpPr>
        <p:grpSpPr bwMode="auto">
          <a:xfrm>
            <a:off x="4671148" y="985541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71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696364" y="5932924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0" name="Picture 2" descr="F:\2016年工作\ACCP8.0产品开发\jQuery\案例源码\chapter08\Chapter08\图8.3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32" y="919905"/>
            <a:ext cx="2041265" cy="28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F:\2016年工作\ACCP8.0产品开发\jQuery\案例源码\chapter08\Chapter08\图8.40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64" y="4164529"/>
            <a:ext cx="2715514" cy="14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48133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813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813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814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813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9173AE-6410-4F1E-B80E-12331EFE5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1577179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遍历子元素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遍历同辈元素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遍历前辈元素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其他遍历方法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节点遍历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B9266-6C69-44DE-B834-AC01F282B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7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DB06F425-0AC2-4A8A-9ED8-FD06E509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children()</a:t>
            </a:r>
            <a:r>
              <a:rPr lang="zh-CN" altLang="en-US" dirty="0"/>
              <a:t>方法可以用来获取元素的所有子元素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遍历子元素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1CD6C-8EC1-483C-BF44-F1570BDEB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910408" y="2828927"/>
            <a:ext cx="5201816" cy="9679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 err="1"/>
              <a:t>var</a:t>
            </a:r>
            <a:r>
              <a:rPr lang="en-US" sz="2000" b="1" dirty="0"/>
              <a:t> $section =$("section").</a:t>
            </a:r>
            <a:r>
              <a:rPr lang="en-US" sz="2000" b="1" dirty="0">
                <a:solidFill>
                  <a:srgbClr val="FF0000"/>
                </a:solidFill>
              </a:rPr>
              <a:t>children</a:t>
            </a:r>
            <a:r>
              <a:rPr lang="en-US" sz="2000" b="1" dirty="0"/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alert($</a:t>
            </a:r>
            <a:r>
              <a:rPr lang="en-US" sz="2000" b="1" dirty="0" err="1"/>
              <a:t>section.length</a:t>
            </a:r>
            <a:r>
              <a:rPr lang="en-US" sz="2000" b="1" dirty="0"/>
              <a:t>);</a:t>
            </a:r>
          </a:p>
        </p:txBody>
      </p:sp>
      <p:sp>
        <p:nvSpPr>
          <p:cNvPr id="11" name="线形标注 1 10"/>
          <p:cNvSpPr/>
          <p:nvPr/>
        </p:nvSpPr>
        <p:spPr bwMode="auto">
          <a:xfrm>
            <a:off x="7291487" y="2187022"/>
            <a:ext cx="3059210" cy="804760"/>
          </a:xfrm>
          <a:prstGeom prst="borderCallout1">
            <a:avLst>
              <a:gd name="adj1" fmla="val 107230"/>
              <a:gd name="adj2" fmla="val -20929"/>
              <a:gd name="adj3" fmla="val 39265"/>
              <a:gd name="adj4" fmla="val 102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&lt;section&gt;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的子元素，但不包含子元素的子元素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2843412" y="2004839"/>
            <a:ext cx="4116685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$(selector).children([expr])</a:t>
            </a:r>
            <a:r>
              <a:rPr lang="fr-FR" altLang="zh-CN" sz="2000" b="1" dirty="0"/>
              <a:t>;</a:t>
            </a:r>
            <a:endParaRPr lang="fr-FR" sz="2000" b="1" dirty="0"/>
          </a:p>
        </p:txBody>
      </p:sp>
      <p:grpSp>
        <p:nvGrpSpPr>
          <p:cNvPr id="17" name="组合 71"/>
          <p:cNvGrpSpPr>
            <a:grpSpLocks/>
          </p:cNvGrpSpPr>
          <p:nvPr/>
        </p:nvGrpSpPr>
        <p:grpSpPr bwMode="auto">
          <a:xfrm>
            <a:off x="1809751" y="1948830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20" name="组合 70"/>
          <p:cNvGrpSpPr>
            <a:grpSpLocks/>
          </p:cNvGrpSpPr>
          <p:nvPr/>
        </p:nvGrpSpPr>
        <p:grpSpPr bwMode="auto">
          <a:xfrm>
            <a:off x="1808958" y="2876255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DAE22C3C-F9F5-4B77-AEA6-D281EAE2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可以获取紧邻其后、紧邻其前和位于该元素前与后的所有同辈元素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遍历同辈元素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1851A-5A16-4C8B-9B6E-FE7D6C5D1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46</a:t>
            </a:fld>
            <a:endParaRPr lang="zh-CN" altLang="en-US"/>
          </a:p>
        </p:txBody>
      </p:sp>
      <p:graphicFrame>
        <p:nvGraphicFramePr>
          <p:cNvPr id="1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25178"/>
              </p:ext>
            </p:extLst>
          </p:nvPr>
        </p:nvGraphicFramePr>
        <p:xfrm>
          <a:off x="1012548" y="1813841"/>
          <a:ext cx="10422069" cy="247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0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语法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功能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next([expr])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用于获取紧邻匹配元素之后的元素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$("li:eq(1)").next().addClass("orange");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prev([expr])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用于获取紧邻匹配元素之前的元素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$("li:eq(1)").prev().addClass("orange");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slibings([expr])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用于获取位于匹配元素前面和后面的所有同辈元素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$("li:eq(1)").siblings().addClass("orange");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中可以遍历前辈元素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parent()</a:t>
            </a:r>
            <a:r>
              <a:rPr lang="zh-CN" altLang="en-US" dirty="0"/>
              <a:t>：获取元素的父级元素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dirty="0"/>
              <a:t>parents()</a:t>
            </a:r>
            <a:r>
              <a:rPr lang="zh-CN" altLang="en-US" dirty="0"/>
              <a:t>：元素元素的祖先元素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遍历前辈元素</a:t>
            </a:r>
            <a:endParaRPr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2910408" y="3429001"/>
            <a:ext cx="6137921" cy="9679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</a:t>
            </a:r>
            <a:r>
              <a:rPr lang="en-US" sz="2000" b="1" dirty="0" err="1"/>
              <a:t>li:eq</a:t>
            </a:r>
            <a:r>
              <a:rPr lang="en-US" sz="2000" b="1" dirty="0"/>
              <a:t>(1)").</a:t>
            </a:r>
            <a:r>
              <a:rPr lang="en-US" sz="2000" b="1" dirty="0">
                <a:solidFill>
                  <a:srgbClr val="FF0000"/>
                </a:solidFill>
              </a:rPr>
              <a:t>parent</a:t>
            </a:r>
            <a:r>
              <a:rPr lang="en-US" sz="2000" b="1" dirty="0"/>
              <a:t>().</a:t>
            </a:r>
            <a:r>
              <a:rPr lang="en-US" sz="2000" b="1" dirty="0" err="1"/>
              <a:t>addClass</a:t>
            </a:r>
            <a:r>
              <a:rPr lang="en-US" sz="2000" b="1" dirty="0"/>
              <a:t>("orange");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$("</a:t>
            </a:r>
            <a:r>
              <a:rPr lang="en-US" sz="2000" b="1" dirty="0" err="1"/>
              <a:t>li:eq</a:t>
            </a:r>
            <a:r>
              <a:rPr lang="en-US" sz="2000" b="1" dirty="0"/>
              <a:t>(1)").</a:t>
            </a:r>
            <a:r>
              <a:rPr lang="en-US" sz="2000" b="1" dirty="0">
                <a:solidFill>
                  <a:srgbClr val="FF0000"/>
                </a:solidFill>
              </a:rPr>
              <a:t>parents</a:t>
            </a:r>
            <a:r>
              <a:rPr lang="en-US" sz="2000" b="1" dirty="0"/>
              <a:t>().</a:t>
            </a:r>
            <a:r>
              <a:rPr lang="en-US" sz="2000" b="1" dirty="0" err="1"/>
              <a:t>addClass</a:t>
            </a:r>
            <a:r>
              <a:rPr lang="en-US" sz="2000" b="1" dirty="0"/>
              <a:t>("orange");</a:t>
            </a:r>
          </a:p>
        </p:txBody>
      </p:sp>
      <p:grpSp>
        <p:nvGrpSpPr>
          <p:cNvPr id="20" name="组合 70"/>
          <p:cNvGrpSpPr>
            <a:grpSpLocks/>
          </p:cNvGrpSpPr>
          <p:nvPr/>
        </p:nvGrpSpPr>
        <p:grpSpPr bwMode="auto">
          <a:xfrm>
            <a:off x="1808958" y="3476329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FBEA11-FE3C-4AE9-8C43-AA41F3313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each( )</a:t>
            </a:r>
            <a:r>
              <a:rPr lang="zh-CN" altLang="en-US" dirty="0"/>
              <a:t> ：规定为每个匹配元素规定运行的函数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其他</a:t>
            </a:r>
            <a:r>
              <a:rPr dirty="0"/>
              <a:t>遍</a:t>
            </a:r>
            <a:r>
              <a:rPr lang="zh-CN" altLang="en-US" dirty="0"/>
              <a:t>历方法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2843412" y="2201089"/>
            <a:ext cx="5700861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$(selector).each(function(index,element))</a:t>
            </a:r>
            <a:r>
              <a:rPr lang="fr-FR" altLang="zh-CN" sz="2000" b="1" dirty="0"/>
              <a:t> ;</a:t>
            </a:r>
            <a:endParaRPr lang="fr-FR" sz="2000" b="1" dirty="0"/>
          </a:p>
        </p:txBody>
      </p:sp>
      <p:grpSp>
        <p:nvGrpSpPr>
          <p:cNvPr id="20" name="组合 71"/>
          <p:cNvGrpSpPr>
            <a:grpSpLocks/>
          </p:cNvGrpSpPr>
          <p:nvPr/>
        </p:nvGrpSpPr>
        <p:grpSpPr bwMode="auto">
          <a:xfrm>
            <a:off x="1809751" y="2145080"/>
            <a:ext cx="1000125" cy="40005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3" name="线形标注 1 22"/>
          <p:cNvSpPr/>
          <p:nvPr/>
        </p:nvSpPr>
        <p:spPr bwMode="auto">
          <a:xfrm>
            <a:off x="6096001" y="1679191"/>
            <a:ext cx="1828849" cy="521898"/>
          </a:xfrm>
          <a:prstGeom prst="borderCallout1">
            <a:avLst>
              <a:gd name="adj1" fmla="val 143731"/>
              <a:gd name="adj2" fmla="val 4070"/>
              <a:gd name="adj3" fmla="val 90367"/>
              <a:gd name="adj4" fmla="val 935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选择器的位置</a:t>
            </a:r>
          </a:p>
        </p:txBody>
      </p:sp>
      <p:sp>
        <p:nvSpPr>
          <p:cNvPr id="24" name="线形标注 1 23"/>
          <p:cNvSpPr/>
          <p:nvPr/>
        </p:nvSpPr>
        <p:spPr bwMode="auto">
          <a:xfrm>
            <a:off x="6453189" y="2756760"/>
            <a:ext cx="1471661" cy="521898"/>
          </a:xfrm>
          <a:prstGeom prst="borderCallout1">
            <a:avLst>
              <a:gd name="adj1" fmla="val -36343"/>
              <a:gd name="adj2" fmla="val 34274"/>
              <a:gd name="adj3" fmla="val 7631"/>
              <a:gd name="adj4" fmla="val 4819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当前的元素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2910408" y="3429000"/>
            <a:ext cx="5201816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</a:t>
            </a:r>
            <a:r>
              <a:rPr lang="en-US" sz="2000" b="1" dirty="0" err="1"/>
              <a:t>img</a:t>
            </a:r>
            <a:r>
              <a:rPr lang="en-US" sz="2000" b="1" dirty="0"/>
              <a:t>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$("li").</a:t>
            </a:r>
            <a:r>
              <a:rPr lang="en-US" sz="2000" b="1" dirty="0">
                <a:solidFill>
                  <a:srgbClr val="FF0000"/>
                </a:solidFill>
              </a:rPr>
              <a:t>each</a:t>
            </a:r>
            <a:r>
              <a:rPr lang="en-US" sz="2000" b="1" dirty="0"/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    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/>
              <a:t>str</a:t>
            </a:r>
            <a:r>
              <a:rPr lang="en-US" sz="2000" b="1" dirty="0"/>
              <a:t>=$(this).text()+"&lt;</a:t>
            </a:r>
            <a:r>
              <a:rPr lang="en-US" sz="2000" b="1" dirty="0" err="1"/>
              <a:t>br</a:t>
            </a:r>
            <a:r>
              <a:rPr lang="en-US" sz="2000" b="1" dirty="0"/>
              <a:t>&gt;";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    $("section").append(</a:t>
            </a:r>
            <a:r>
              <a:rPr lang="en-US" sz="2000" b="1" dirty="0" err="1"/>
              <a:t>str</a:t>
            </a:r>
            <a:r>
              <a:rPr lang="en-US" sz="2000" b="1" dirty="0"/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})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});</a:t>
            </a:r>
          </a:p>
        </p:txBody>
      </p:sp>
      <p:grpSp>
        <p:nvGrpSpPr>
          <p:cNvPr id="26" name="组合 70"/>
          <p:cNvGrpSpPr>
            <a:grpSpLocks/>
          </p:cNvGrpSpPr>
          <p:nvPr/>
        </p:nvGrpSpPr>
        <p:grpSpPr bwMode="auto">
          <a:xfrm>
            <a:off x="1808958" y="3476329"/>
            <a:ext cx="1000125" cy="414337"/>
            <a:chOff x="1000100" y="2528843"/>
            <a:chExt cx="1000132" cy="414475"/>
          </a:xfrm>
        </p:grpSpPr>
        <p:pic>
          <p:nvPicPr>
            <p:cNvPr id="2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263FA5-649F-4DF4-946B-01658EAD7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end( )</a:t>
            </a:r>
            <a:r>
              <a:rPr lang="zh-CN" altLang="en-US" dirty="0"/>
              <a:t>：结束当前链条中的最近的筛选操作，并将匹配元素集还原为之前的状态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其他</a:t>
            </a:r>
            <a:r>
              <a:rPr dirty="0"/>
              <a:t>遍</a:t>
            </a:r>
            <a:r>
              <a:rPr lang="zh-CN" altLang="en-US" dirty="0"/>
              <a:t>历方法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1728164" y="2636912"/>
            <a:ext cx="8756997" cy="19389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$(".contain :header").</a:t>
            </a:r>
            <a:r>
              <a:rPr lang="en-US" sz="2000" b="1" dirty="0" err="1"/>
              <a:t>css</a:t>
            </a:r>
            <a:r>
              <a:rPr lang="en-US" sz="2000" b="1" dirty="0"/>
              <a:t>({"background":"#2a65ba","color":"#</a:t>
            </a:r>
            <a:r>
              <a:rPr lang="en-US" sz="2000" b="1" dirty="0" err="1"/>
              <a:t>ffffff</a:t>
            </a:r>
            <a:r>
              <a:rPr lang="en-US" sz="2000" b="1" dirty="0"/>
              <a:t>"});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li").first().</a:t>
            </a:r>
            <a:r>
              <a:rPr lang="en-US" sz="2000" b="1" dirty="0" err="1"/>
              <a:t>css</a:t>
            </a:r>
            <a:r>
              <a:rPr lang="en-US" sz="2000" b="1" dirty="0"/>
              <a:t>("background","#b8e7f9").</a:t>
            </a:r>
            <a:r>
              <a:rPr lang="en-US" sz="2000" b="1" dirty="0">
                <a:solidFill>
                  <a:srgbClr val="FF0000"/>
                </a:solidFill>
              </a:rPr>
              <a:t>end</a:t>
            </a:r>
            <a:r>
              <a:rPr lang="en-US" sz="2000" b="1" dirty="0"/>
              <a:t>().last().</a:t>
            </a:r>
            <a:r>
              <a:rPr lang="en-US" sz="2000" b="1" dirty="0" err="1"/>
              <a:t>css</a:t>
            </a:r>
            <a:r>
              <a:rPr lang="en-US" sz="2000" b="1" dirty="0"/>
              <a:t> ("background","#d3f4b5");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li:last</a:t>
            </a:r>
            <a:r>
              <a:rPr lang="en-US" sz="2000" b="1" dirty="0"/>
              <a:t>").</a:t>
            </a:r>
            <a:r>
              <a:rPr lang="en-US" sz="2000" b="1" dirty="0" err="1"/>
              <a:t>css</a:t>
            </a:r>
            <a:r>
              <a:rPr lang="en-US" sz="2000" b="1" dirty="0"/>
              <a:t>("</a:t>
            </a:r>
            <a:r>
              <a:rPr lang="en-US" sz="2000" b="1" dirty="0" err="1"/>
              <a:t>border","none</a:t>
            </a:r>
            <a:r>
              <a:rPr lang="en-US" sz="2000" b="1" dirty="0"/>
              <a:t>");</a:t>
            </a:r>
          </a:p>
        </p:txBody>
      </p:sp>
      <p:grpSp>
        <p:nvGrpSpPr>
          <p:cNvPr id="26" name="组合 70"/>
          <p:cNvGrpSpPr>
            <a:grpSpLocks/>
          </p:cNvGrpSpPr>
          <p:nvPr/>
        </p:nvGrpSpPr>
        <p:grpSpPr bwMode="auto">
          <a:xfrm>
            <a:off x="1608933" y="2061817"/>
            <a:ext cx="1000125" cy="414337"/>
            <a:chOff x="1000100" y="2528843"/>
            <a:chExt cx="1000132" cy="414475"/>
          </a:xfrm>
        </p:grpSpPr>
        <p:pic>
          <p:nvPicPr>
            <p:cNvPr id="2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BE672-5120-48A3-90BF-188AE9D8D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0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DOM</a:t>
            </a:r>
            <a:r>
              <a:rPr lang="zh-CN" altLang="en-US" dirty="0"/>
              <a:t>操作分为三类：</a:t>
            </a:r>
            <a:endParaRPr lang="en-US" altLang="zh-CN" dirty="0"/>
          </a:p>
          <a:p>
            <a:pPr lvl="1">
              <a:defRPr/>
            </a:pPr>
            <a:r>
              <a:rPr lang="en-US" dirty="0"/>
              <a:t>DOM Core</a:t>
            </a:r>
            <a:r>
              <a:rPr lang="zh-CN" altLang="en-US" dirty="0"/>
              <a:t>：任何一种支持</a:t>
            </a:r>
            <a:r>
              <a:rPr lang="en-US" dirty="0"/>
              <a:t>DOM</a:t>
            </a:r>
            <a:r>
              <a:rPr lang="zh-CN" altLang="en-US" dirty="0"/>
              <a:t>的编程语言都可以使用它，如</a:t>
            </a:r>
            <a:r>
              <a:rPr lang="en-US" dirty="0" err="1"/>
              <a:t>getElementById</a:t>
            </a:r>
            <a:r>
              <a:rPr lang="en-US" dirty="0"/>
              <a:t>()</a:t>
            </a:r>
          </a:p>
          <a:p>
            <a:pPr lvl="1">
              <a:defRPr/>
            </a:pPr>
            <a:r>
              <a:rPr lang="en-US" dirty="0"/>
              <a:t>HTML-DOM</a:t>
            </a:r>
            <a:r>
              <a:rPr lang="zh-CN" altLang="en-US" dirty="0"/>
              <a:t>：用于处理</a:t>
            </a:r>
            <a:r>
              <a:rPr lang="en-US" dirty="0"/>
              <a:t>HTML</a:t>
            </a:r>
            <a:r>
              <a:rPr lang="zh-CN" altLang="en-US" dirty="0"/>
              <a:t>文档，如</a:t>
            </a:r>
            <a:r>
              <a:rPr lang="en-US" dirty="0" err="1"/>
              <a:t>document.forms</a:t>
            </a:r>
            <a:endParaRPr lang="en-US" dirty="0"/>
          </a:p>
          <a:p>
            <a:pPr lvl="1">
              <a:defRPr/>
            </a:pPr>
            <a:r>
              <a:rPr lang="en-US" dirty="0"/>
              <a:t>CSS-DOM</a:t>
            </a:r>
            <a:r>
              <a:rPr lang="zh-CN" altLang="en-US" dirty="0"/>
              <a:t>：用于操作</a:t>
            </a:r>
            <a:r>
              <a:rPr lang="en-US" altLang="zh-CN" dirty="0"/>
              <a:t>CSS</a:t>
            </a:r>
            <a:r>
              <a:rPr lang="zh-CN" altLang="en-US" dirty="0"/>
              <a:t>，如</a:t>
            </a:r>
            <a:r>
              <a:rPr lang="en-US" dirty="0" err="1"/>
              <a:t>element.style.color</a:t>
            </a:r>
            <a:r>
              <a:rPr lang="en-US" dirty="0"/>
              <a:t>="green"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DOM</a:t>
            </a:r>
            <a:r>
              <a:t>操作分类</a:t>
            </a:r>
            <a:endParaRPr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413886" y="4778377"/>
            <a:ext cx="7645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用于对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(x)html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文档进行操作，它对这三类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操作都提供了支持</a:t>
            </a:r>
          </a:p>
        </p:txBody>
      </p: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1595439" y="4286251"/>
            <a:ext cx="985837" cy="461963"/>
            <a:chOff x="3786182" y="3824735"/>
            <a:chExt cx="986585" cy="461521"/>
          </a:xfrm>
        </p:grpSpPr>
        <p:sp>
          <p:nvSpPr>
            <p:cNvPr id="7" name="TextBox 6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844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9D117C9-42C8-4141-AD10-0C7AB7589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除</a:t>
            </a:r>
            <a:r>
              <a:rPr lang="fr-FR" dirty="0"/>
              <a:t>css()</a:t>
            </a:r>
            <a:r>
              <a:rPr lang="zh-CN" altLang="en-US" dirty="0"/>
              <a:t>外，还有获取和设置元素高度、宽度等的样式操作方法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CSS-DOM</a:t>
            </a:r>
            <a:r>
              <a:t>操作</a:t>
            </a:r>
            <a:endParaRPr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52519"/>
              </p:ext>
            </p:extLst>
          </p:nvPr>
        </p:nvGraphicFramePr>
        <p:xfrm>
          <a:off x="1101265" y="1761803"/>
          <a:ext cx="10407244" cy="400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语法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功能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css()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设置或返回匹配元素的样式属性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height([value])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设置或返回匹配元素的高度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width([value])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设置或返回匹配元素的宽度 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offset([value])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返回以像素为单位的</a:t>
                      </a:r>
                      <a:r>
                        <a:rPr lang="fr-FR" altLang="en-US" sz="1800" kern="1200" dirty="0"/>
                        <a:t>top</a:t>
                      </a:r>
                      <a:r>
                        <a:rPr lang="zh-CN" altLang="en-US" sz="1800" kern="1200" dirty="0"/>
                        <a:t>和</a:t>
                      </a:r>
                      <a:r>
                        <a:rPr lang="fr-FR" altLang="en-US" sz="1800" kern="1200" dirty="0"/>
                        <a:t>left</a:t>
                      </a:r>
                      <a:r>
                        <a:rPr lang="zh-CN" altLang="en-US" sz="1800" kern="1200" dirty="0"/>
                        <a:t>坐标。仅对可见元素有效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/>
                        <a:t>offsetParent</a:t>
                      </a:r>
                      <a:r>
                        <a:rPr lang="en-US" altLang="zh-CN" sz="1800" kern="1200" dirty="0"/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返回最近的已定位祖先元素。定位元素指的是元素的</a:t>
                      </a:r>
                      <a:r>
                        <a:rPr lang="en-US" altLang="zh-CN" sz="1800" kern="1200" dirty="0"/>
                        <a:t>CSS position</a:t>
                      </a:r>
                      <a:r>
                        <a:rPr lang="zh-CN" altLang="en-US" sz="1800" kern="1200" dirty="0"/>
                        <a:t>值被设置为</a:t>
                      </a:r>
                      <a:r>
                        <a:rPr lang="en-US" altLang="zh-CN" sz="1800" kern="1200" dirty="0"/>
                        <a:t>relative</a:t>
                      </a:r>
                      <a:r>
                        <a:rPr lang="zh-CN" altLang="en-US" sz="1800" kern="1200" dirty="0"/>
                        <a:t>、</a:t>
                      </a:r>
                      <a:r>
                        <a:rPr lang="en-US" altLang="zh-CN" sz="1800" kern="1200" dirty="0"/>
                        <a:t>absolute</a:t>
                      </a:r>
                      <a:r>
                        <a:rPr lang="zh-CN" altLang="en-US" sz="1800" kern="1200" dirty="0"/>
                        <a:t>或</a:t>
                      </a:r>
                      <a:r>
                        <a:rPr lang="en-US" altLang="zh-CN" sz="1800" kern="1200" dirty="0"/>
                        <a:t>fixed</a:t>
                      </a:r>
                      <a:r>
                        <a:rPr lang="zh-CN" altLang="en-US" sz="1800" kern="1200" dirty="0"/>
                        <a:t>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/>
                        <a:t>position(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返回第一个匹配元素相对于父元素的位置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/>
                        <a:t>scrollLeft</a:t>
                      </a:r>
                      <a:r>
                        <a:rPr lang="en-US" altLang="zh-CN" sz="1800" kern="1200" dirty="0"/>
                        <a:t>([position])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参数可选。设置或返回匹配元素相对滚动条左侧的偏移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/>
                        <a:t>scrollTop</a:t>
                      </a:r>
                      <a:r>
                        <a:rPr lang="en-US" altLang="zh-CN" sz="1800" kern="1200" dirty="0"/>
                        <a:t>([position])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参数可选。设置或返回匹配元素相对滚动条顶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D2A8CBE-6CDF-40A7-8524-7CFAEBE78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32772" name="组合 29"/>
          <p:cNvGrpSpPr/>
          <p:nvPr/>
        </p:nvGrpSpPr>
        <p:grpSpPr bwMode="auto">
          <a:xfrm>
            <a:off x="2143125" y="2948947"/>
            <a:ext cx="7905751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3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7806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584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733" b="1" kern="0" spc="4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733" b="1" kern="0" spc="4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64503" y="3733756"/>
                    <a:ext cx="285765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</p:grpSp>
        </p:grp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F0A3E9-9522-4A1B-A2F6-2931A9B34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C5B4DE-1C95-4975-820A-3803E419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69857F8-0AB7-4E9C-B36A-FAD959F9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9627267" cy="5363240"/>
          </a:xfrm>
        </p:spPr>
        <p:txBody>
          <a:bodyPr/>
          <a:lstStyle/>
          <a:p>
            <a:pPr lvl="0"/>
            <a:r>
              <a:rPr lang="en-US" altLang="zh-CN" sz="1600" dirty="0" err="1"/>
              <a:t>DOM的操作分为DOM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Core、HTML-DOM和CSS-DOM三种操作类型</a:t>
            </a:r>
            <a:r>
              <a:rPr lang="en-US" altLang="zh-CN" sz="1600" dirty="0"/>
              <a:t>。</a:t>
            </a:r>
            <a:endParaRPr lang="zh-CN" altLang="zh-CN" sz="1600" dirty="0"/>
          </a:p>
          <a:p>
            <a:pPr lvl="0"/>
            <a:r>
              <a:rPr lang="en-US" altLang="zh-CN" sz="1600" dirty="0" err="1"/>
              <a:t>使用css</a:t>
            </a:r>
            <a:r>
              <a:rPr lang="en-US" altLang="zh-CN" sz="1600" dirty="0"/>
              <a:t>()</a:t>
            </a:r>
            <a:r>
              <a:rPr lang="en-US" altLang="zh-CN" sz="1600" dirty="0" err="1"/>
              <a:t>方法可以为元素添加样式，使用addClass</a:t>
            </a:r>
            <a:r>
              <a:rPr lang="en-US" altLang="zh-CN" sz="1600" dirty="0"/>
              <a:t>()</a:t>
            </a:r>
            <a:r>
              <a:rPr lang="en-US" altLang="zh-CN" sz="1600" dirty="0" err="1"/>
              <a:t>方法可以为元素追加类样式，使用removeClass</a:t>
            </a:r>
            <a:r>
              <a:rPr lang="en-US" altLang="zh-CN" sz="1600" dirty="0"/>
              <a:t>()</a:t>
            </a:r>
            <a:r>
              <a:rPr lang="en-US" altLang="zh-CN" sz="1600" dirty="0" err="1"/>
              <a:t>方法可以移除样式，使用toggleClass</a:t>
            </a:r>
            <a:r>
              <a:rPr lang="en-US" altLang="zh-CN" sz="1600" dirty="0"/>
              <a:t>()</a:t>
            </a:r>
            <a:r>
              <a:rPr lang="en-US" altLang="zh-CN" sz="1600" dirty="0" err="1"/>
              <a:t>方法可以切换样式</a:t>
            </a:r>
            <a:r>
              <a:rPr lang="en-US" altLang="zh-CN" sz="1600" dirty="0"/>
              <a:t>。</a:t>
            </a:r>
            <a:endParaRPr lang="zh-CN" altLang="zh-CN" sz="1600" dirty="0"/>
          </a:p>
          <a:p>
            <a:pPr lvl="0"/>
            <a:r>
              <a:rPr lang="en-US" altLang="zh-CN" sz="1600" dirty="0" err="1"/>
              <a:t>使用html</a:t>
            </a:r>
            <a:r>
              <a:rPr lang="en-US" altLang="zh-CN" sz="1600" dirty="0"/>
              <a:t>()</a:t>
            </a:r>
            <a:r>
              <a:rPr lang="en-US" altLang="zh-CN" sz="1600" dirty="0" err="1"/>
              <a:t>方法可以获取或设置元素的HTML代码，使用text</a:t>
            </a:r>
            <a:r>
              <a:rPr lang="en-US" altLang="zh-CN" sz="1600" dirty="0"/>
              <a:t>()</a:t>
            </a:r>
            <a:r>
              <a:rPr lang="en-US" altLang="zh-CN" sz="1600" dirty="0" err="1"/>
              <a:t>方法可获取或设置元素的文本内容，使用val</a:t>
            </a:r>
            <a:r>
              <a:rPr lang="en-US" altLang="zh-CN" sz="1600" dirty="0"/>
              <a:t>()</a:t>
            </a:r>
            <a:r>
              <a:rPr lang="en-US" altLang="zh-CN" sz="1600" dirty="0" err="1"/>
              <a:t>方法可获取元素的value属性值</a:t>
            </a:r>
            <a:r>
              <a:rPr lang="en-US" altLang="zh-CN" sz="1600" dirty="0"/>
              <a:t>。</a:t>
            </a:r>
            <a:endParaRPr lang="zh-CN" altLang="zh-CN" sz="1600" dirty="0"/>
          </a:p>
          <a:p>
            <a:pPr lvl="0"/>
            <a:r>
              <a:rPr lang="zh-CN" altLang="zh-CN" sz="1600" dirty="0"/>
              <a:t>对</a:t>
            </a:r>
            <a:r>
              <a:rPr lang="en-US" altLang="zh-CN" sz="1600" dirty="0"/>
              <a:t>DOM</a:t>
            </a:r>
            <a:r>
              <a:rPr lang="zh-CN" altLang="zh-CN" sz="1600" dirty="0"/>
              <a:t>元素节点的操作包括查找、创建、替换、复制和遍历等。</a:t>
            </a:r>
          </a:p>
          <a:p>
            <a:pPr lvl="0"/>
            <a:r>
              <a:rPr lang="en-US" altLang="zh-CN" sz="1600" dirty="0" err="1"/>
              <a:t>在jQuery中，提供了append</a:t>
            </a:r>
            <a:r>
              <a:rPr lang="en-US" altLang="zh-CN" sz="1600" dirty="0"/>
              <a:t>()</a:t>
            </a:r>
            <a:r>
              <a:rPr lang="en-US" altLang="zh-CN" sz="1600" dirty="0" err="1"/>
              <a:t>等一系列方法插入节点，使用remove</a:t>
            </a:r>
            <a:r>
              <a:rPr lang="en-US" altLang="zh-CN" sz="1600" dirty="0"/>
              <a:t>()</a:t>
            </a:r>
            <a:r>
              <a:rPr lang="en-US" altLang="zh-CN" sz="1600" dirty="0" err="1"/>
              <a:t>等方法</a:t>
            </a:r>
            <a:r>
              <a:rPr lang="zh-CN" altLang="zh-CN" sz="1600" dirty="0"/>
              <a:t>可</a:t>
            </a:r>
            <a:r>
              <a:rPr lang="en-US" altLang="zh-CN" sz="1600" dirty="0" err="1"/>
              <a:t>删除节点</a:t>
            </a:r>
            <a:r>
              <a:rPr lang="en-US" altLang="zh-CN" sz="1600" dirty="0"/>
              <a:t>。</a:t>
            </a:r>
            <a:endParaRPr lang="zh-CN" altLang="zh-CN" sz="1600" dirty="0"/>
          </a:p>
          <a:p>
            <a:pPr lvl="0"/>
            <a:r>
              <a:rPr lang="en-US" altLang="zh-CN" sz="1600" dirty="0" err="1"/>
              <a:t>在jQuery中，使用attr</a:t>
            </a:r>
            <a:r>
              <a:rPr lang="en-US" altLang="zh-CN" sz="1600" dirty="0"/>
              <a:t>()</a:t>
            </a:r>
            <a:r>
              <a:rPr lang="en-US" altLang="zh-CN" sz="1600" dirty="0" err="1"/>
              <a:t>方法可获取或设置元素属性，使用removeAttr</a:t>
            </a:r>
            <a:r>
              <a:rPr lang="en-US" altLang="zh-CN" sz="1600" dirty="0"/>
              <a:t>()</a:t>
            </a:r>
            <a:r>
              <a:rPr lang="en-US" altLang="zh-CN" sz="1600" dirty="0" err="1"/>
              <a:t>方法可删除元素属性</a:t>
            </a:r>
            <a:r>
              <a:rPr lang="en-US" altLang="zh-CN" sz="1600" dirty="0"/>
              <a:t>。</a:t>
            </a:r>
            <a:endParaRPr lang="zh-CN" altLang="zh-CN" sz="1600" dirty="0"/>
          </a:p>
          <a:p>
            <a:pPr lvl="0"/>
            <a:r>
              <a:rPr lang="zh-CN" altLang="zh-CN" sz="1600" dirty="0"/>
              <a:t>在</a:t>
            </a:r>
            <a:r>
              <a:rPr lang="en-US" altLang="zh-CN" sz="1600" dirty="0"/>
              <a:t>jQuery</a:t>
            </a:r>
            <a:r>
              <a:rPr lang="zh-CN" altLang="zh-CN" sz="1600" dirty="0"/>
              <a:t>中，遍历操作包括遍历子元素、遍历同辈元素和遍历前辈元素。</a:t>
            </a:r>
          </a:p>
          <a:p>
            <a:pPr lvl="0"/>
            <a:r>
              <a:rPr lang="en-US" altLang="zh-CN" sz="1600" dirty="0" err="1"/>
              <a:t>在jQuery中，提供了获取和设置元素高度、宽度、相对位置等CSS-DOM方法</a:t>
            </a:r>
            <a:r>
              <a:rPr lang="en-US" altLang="zh-CN" sz="1600" dirty="0"/>
              <a:t>。</a:t>
            </a:r>
            <a:endParaRPr lang="zh-CN" altLang="zh-CN" sz="1600" dirty="0"/>
          </a:p>
          <a:p>
            <a:pPr lvl="0"/>
            <a:r>
              <a:rPr lang="zh-CN" altLang="zh-CN" sz="1600" dirty="0"/>
              <a:t>介绍了</a:t>
            </a:r>
            <a:r>
              <a:rPr lang="en-US" altLang="zh-CN" sz="1600" dirty="0"/>
              <a:t>HTML</a:t>
            </a:r>
            <a:r>
              <a:rPr lang="zh-CN" altLang="zh-CN" sz="1600" dirty="0"/>
              <a:t>家族树的概念，并以此为基础介绍了</a:t>
            </a:r>
            <a:r>
              <a:rPr lang="en-US" altLang="zh-CN" sz="1600" dirty="0"/>
              <a:t>jQuery</a:t>
            </a:r>
            <a:r>
              <a:rPr lang="zh-CN" altLang="zh-CN" sz="1600" dirty="0"/>
              <a:t>遍历的相关知识。</a:t>
            </a:r>
          </a:p>
          <a:p>
            <a:pPr lvl="0"/>
            <a:r>
              <a:rPr lang="en-US" altLang="zh-CN" sz="1600" dirty="0"/>
              <a:t>jQuery</a:t>
            </a:r>
            <a:r>
              <a:rPr lang="zh-CN" altLang="zh-CN" sz="1600" dirty="0"/>
              <a:t>遍历这一行为主要指的是在</a:t>
            </a:r>
            <a:r>
              <a:rPr lang="en-US" altLang="zh-CN" sz="1600" dirty="0"/>
              <a:t>HTML</a:t>
            </a:r>
            <a:r>
              <a:rPr lang="zh-CN" altLang="zh-CN" sz="1600" dirty="0"/>
              <a:t>页面上沿着某个指定元素节点位置进行移动，直到查找到需要的</a:t>
            </a:r>
            <a:r>
              <a:rPr lang="en-US" altLang="zh-CN" sz="1600" dirty="0"/>
              <a:t>HTML</a:t>
            </a:r>
            <a:r>
              <a:rPr lang="zh-CN" altLang="zh-CN" sz="1600" dirty="0"/>
              <a:t>元素为止。</a:t>
            </a:r>
          </a:p>
          <a:p>
            <a:pPr lvl="0"/>
            <a:r>
              <a:rPr lang="zh-CN" altLang="zh-CN" sz="1600" dirty="0"/>
              <a:t>该技术主要用于准确地查找和定位指定的一个或多个元素。</a:t>
            </a:r>
          </a:p>
          <a:p>
            <a:pPr lvl="0"/>
            <a:r>
              <a:rPr lang="en-US" altLang="zh-CN" sz="1600" dirty="0"/>
              <a:t>jQuery</a:t>
            </a:r>
            <a:r>
              <a:rPr lang="zh-CN" altLang="zh-CN" sz="1600" dirty="0"/>
              <a:t>遍历可以根据查找范围的不同划分为后代遍历、同胞遍历以及祖先遍历三种情况。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98651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957A4-5623-4490-AB81-590B55987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3431705" y="927299"/>
            <a:ext cx="1242714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样式操作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5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内容操作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节点操作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属性操作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节点遍历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2" name="AutoShape 3"/>
          <p:cNvSpPr>
            <a:spLocks/>
          </p:cNvSpPr>
          <p:nvPr/>
        </p:nvSpPr>
        <p:spPr bwMode="auto">
          <a:xfrm>
            <a:off x="4584725" y="836712"/>
            <a:ext cx="201591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3" name="TextBox 11"/>
          <p:cNvSpPr txBox="1">
            <a:spLocks noChangeArrowheads="1"/>
          </p:cNvSpPr>
          <p:nvPr/>
        </p:nvSpPr>
        <p:spPr bwMode="auto">
          <a:xfrm>
            <a:off x="4799857" y="2663041"/>
            <a:ext cx="3770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ea typeface="微软雅黑" pitchFamily="34" charset="-122"/>
                <a:cs typeface="Arial" charset="0"/>
              </a:rPr>
              <a:t>查找节点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创建节点元素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插入节点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删除节点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ea typeface="微软雅黑" pitchFamily="34" charset="-122"/>
                <a:cs typeface="Arial" charset="0"/>
              </a:rPr>
              <a:t>替换节点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ea typeface="微软雅黑" pitchFamily="34" charset="-122"/>
                <a:cs typeface="Arial" charset="0"/>
              </a:rPr>
              <a:t>复制节点</a:t>
            </a:r>
          </a:p>
        </p:txBody>
      </p:sp>
      <p:sp>
        <p:nvSpPr>
          <p:cNvPr id="50184" name="TextBox 12"/>
          <p:cNvSpPr txBox="1">
            <a:spLocks noChangeArrowheads="1"/>
          </p:cNvSpPr>
          <p:nvPr/>
        </p:nvSpPr>
        <p:spPr bwMode="auto">
          <a:xfrm>
            <a:off x="4769508" y="692696"/>
            <a:ext cx="29826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css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获取和设置样式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addClass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追加样式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removeClass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移除样式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b="1" dirty="0" err="1">
                <a:ea typeface="微软雅黑" pitchFamily="34" charset="-122"/>
                <a:cs typeface="Arial" charset="0"/>
              </a:rPr>
              <a:t>toggleClass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( )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切换样式</a:t>
            </a:r>
          </a:p>
        </p:txBody>
      </p:sp>
      <p:sp>
        <p:nvSpPr>
          <p:cNvPr id="50185" name="AutoShape 3"/>
          <p:cNvSpPr>
            <a:spLocks/>
          </p:cNvSpPr>
          <p:nvPr/>
        </p:nvSpPr>
        <p:spPr bwMode="auto">
          <a:xfrm>
            <a:off x="4601560" y="2811636"/>
            <a:ext cx="214313" cy="11934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6" name="TextBox 15"/>
          <p:cNvSpPr txBox="1">
            <a:spLocks noChangeArrowheads="1"/>
          </p:cNvSpPr>
          <p:nvPr/>
        </p:nvSpPr>
        <p:spPr bwMode="auto">
          <a:xfrm>
            <a:off x="1524001" y="2865130"/>
            <a:ext cx="1619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操作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DOM</a:t>
            </a:r>
          </a:p>
        </p:txBody>
      </p:sp>
      <p:sp>
        <p:nvSpPr>
          <p:cNvPr id="50187" name="AutoShape 3"/>
          <p:cNvSpPr>
            <a:spLocks/>
          </p:cNvSpPr>
          <p:nvPr/>
        </p:nvSpPr>
        <p:spPr bwMode="auto">
          <a:xfrm>
            <a:off x="3071665" y="1044774"/>
            <a:ext cx="357187" cy="447975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4584725" y="1933992"/>
            <a:ext cx="201590" cy="6187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769508" y="1805916"/>
            <a:ext cx="29826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html(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代码操作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text(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内容操作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val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属性值操作</a:t>
            </a:r>
            <a:endParaRPr lang="zh-CN" altLang="en-US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4584726" y="4318126"/>
            <a:ext cx="184783" cy="4070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769508" y="4212378"/>
            <a:ext cx="29826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ea typeface="微软雅黑" pitchFamily="34" charset="-122"/>
                <a:cs typeface="Arial" charset="0"/>
              </a:rPr>
              <a:t>attr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( )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获取和设置元素属性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b="1" dirty="0" err="1">
                <a:ea typeface="微软雅黑" pitchFamily="34" charset="-122"/>
                <a:cs typeface="Arial" charset="0"/>
              </a:rPr>
              <a:t>removeAttr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( )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删除元素属性</a:t>
            </a: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4601560" y="4927818"/>
            <a:ext cx="214313" cy="11934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4799856" y="4725144"/>
            <a:ext cx="57606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遍历子元素：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children( 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遍历同辈元素：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next(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prev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siblings( 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遍历前辈元素：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parent(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parents( 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其他遍历方法：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each( ) 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end( )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find( )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 err="1">
                <a:ea typeface="微软雅黑" pitchFamily="34" charset="-122"/>
                <a:cs typeface="Arial" charset="0"/>
              </a:rPr>
              <a:t>eq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( )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first( )…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kern="1400" spc="400">
                <a:sym typeface="Calibri" panose="020F0502020204030204" pitchFamily="34" charset="0"/>
              </a:rPr>
              <a:t>问题及作业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4294967295"/>
          </p:nvPr>
        </p:nvSpPr>
        <p:spPr>
          <a:xfrm>
            <a:off x="3455707" y="3699165"/>
            <a:ext cx="5231093" cy="97797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对</a:t>
            </a: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en-US" altLang="zh-CN" dirty="0"/>
              <a:t>DOM</a:t>
            </a:r>
            <a:r>
              <a:rPr lang="zh-CN" altLang="en-US" dirty="0"/>
              <a:t>操作进行了封装</a:t>
            </a:r>
            <a:endParaRPr lang="en-US" altLang="zh-CN" dirty="0"/>
          </a:p>
          <a:p>
            <a:pPr>
              <a:lnSpc>
                <a:spcPts val="3800"/>
              </a:lnSpc>
              <a:defRPr/>
            </a:pPr>
            <a:r>
              <a:rPr lang="en-US" dirty="0" err="1"/>
              <a:t>jQuery</a:t>
            </a:r>
            <a:r>
              <a:rPr lang="zh-CN" altLang="en-US" dirty="0"/>
              <a:t>中的</a:t>
            </a:r>
            <a:r>
              <a:rPr lang="en-US" dirty="0"/>
              <a:t>DOM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/>
              <a:t>样式操作</a:t>
            </a:r>
            <a:endParaRPr lang="en-US" altLang="zh-CN" dirty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/>
              <a:t>内容及</a:t>
            </a:r>
            <a:r>
              <a:rPr lang="en-US" altLang="zh-CN" dirty="0"/>
              <a:t>Value</a:t>
            </a:r>
            <a:r>
              <a:rPr lang="zh-CN" altLang="en-US" dirty="0"/>
              <a:t>值操作</a:t>
            </a:r>
            <a:endParaRPr lang="en-US" altLang="zh-CN" dirty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/>
              <a:t>节点操作</a:t>
            </a:r>
            <a:endParaRPr lang="en-US" altLang="zh-CN" dirty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/>
              <a:t>节点属性操作</a:t>
            </a:r>
            <a:endParaRPr lang="en-US" altLang="zh-CN" dirty="0"/>
          </a:p>
          <a:p>
            <a:pPr lvl="1">
              <a:lnSpc>
                <a:spcPts val="3800"/>
              </a:lnSpc>
              <a:defRPr/>
            </a:pPr>
            <a:r>
              <a:rPr lang="zh-CN" altLang="en-US" dirty="0"/>
              <a:t>节点遍历</a:t>
            </a:r>
            <a:endParaRPr lang="en-US" altLang="zh-CN" dirty="0"/>
          </a:p>
          <a:p>
            <a:pPr lvl="1">
              <a:lnSpc>
                <a:spcPts val="3800"/>
              </a:lnSpc>
              <a:defRPr/>
            </a:pPr>
            <a:r>
              <a:rPr lang="en-US" dirty="0"/>
              <a:t>CSS-DOM</a:t>
            </a:r>
            <a:r>
              <a:rPr lang="zh-CN" altLang="en-US" dirty="0"/>
              <a:t>操作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jQuery</a:t>
            </a:r>
            <a:r>
              <a:t>中的</a:t>
            </a:r>
            <a:r>
              <a:rPr lang="en-US"/>
              <a:t>DOM</a:t>
            </a:r>
            <a:r>
              <a:t>操作</a:t>
            </a:r>
            <a:endParaRPr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470314" y="5972638"/>
            <a:ext cx="7962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800100" lvl="1" indent="-342900" eaLnBrk="1" hangingPunct="1">
              <a:lnSpc>
                <a:spcPts val="38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含义大同小异，本章并不严格区分</a:t>
            </a:r>
          </a:p>
        </p:txBody>
      </p: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1595439" y="5703342"/>
            <a:ext cx="985837" cy="461962"/>
            <a:chOff x="3786182" y="3824735"/>
            <a:chExt cx="986585" cy="461521"/>
          </a:xfrm>
        </p:grpSpPr>
        <p:sp>
          <p:nvSpPr>
            <p:cNvPr id="7" name="TextBox 6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946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689685A-D673-46D0-8460-DE841E467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样式操作</a:t>
            </a:r>
          </a:p>
        </p:txBody>
      </p:sp>
    </p:spTree>
    <p:extLst>
      <p:ext uri="{BB962C8B-B14F-4D97-AF65-F5344CB8AC3E}">
        <p14:creationId xmlns:p14="http://schemas.microsoft.com/office/powerpoint/2010/main" val="146247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dirty="0" err="1"/>
              <a:t>css</a:t>
            </a:r>
            <a:r>
              <a:rPr lang="en-US" dirty="0"/>
              <a:t>()</a:t>
            </a:r>
            <a:r>
              <a:rPr lang="zh-CN" altLang="en-US" dirty="0"/>
              <a:t>为指定的元素设置样式值或获取样式值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设置和获取样式值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38438" y="1915122"/>
            <a:ext cx="6858000" cy="12464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sz="2000" b="1" dirty="0" err="1"/>
              <a:t>css</a:t>
            </a:r>
            <a:r>
              <a:rPr lang="en-US" sz="2000" b="1" dirty="0"/>
              <a:t>(</a:t>
            </a:r>
            <a:r>
              <a:rPr lang="en-US" sz="2000" b="1" dirty="0" err="1"/>
              <a:t>name,value</a:t>
            </a:r>
            <a:r>
              <a:rPr lang="en-US" sz="2000" b="1" dirty="0"/>
              <a:t>) </a:t>
            </a:r>
            <a:r>
              <a:rPr lang="fr-FR" altLang="zh-CN" sz="2000" b="1" dirty="0"/>
              <a:t>;</a:t>
            </a:r>
            <a:endParaRPr lang="zh-CN" altLang="en-US" sz="2000" dirty="0"/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/>
              <a:t>或</a:t>
            </a:r>
            <a:endParaRPr lang="zh-CN" altLang="en-US" sz="2000" dirty="0"/>
          </a:p>
          <a:p>
            <a:pPr>
              <a:lnSpc>
                <a:spcPts val="3000"/>
              </a:lnSpc>
              <a:defRPr/>
            </a:pPr>
            <a:r>
              <a:rPr lang="en-US" sz="2000" b="1" dirty="0" err="1"/>
              <a:t>css</a:t>
            </a:r>
            <a:r>
              <a:rPr lang="en-US" sz="2000" b="1" dirty="0"/>
              <a:t>({</a:t>
            </a:r>
            <a:r>
              <a:rPr lang="en-US" sz="2000" b="1" dirty="0" err="1"/>
              <a:t>name:value</a:t>
            </a:r>
            <a:r>
              <a:rPr lang="en-US" sz="2000" b="1" dirty="0"/>
              <a:t>, </a:t>
            </a:r>
            <a:r>
              <a:rPr lang="en-US" sz="2000" b="1" dirty="0" err="1"/>
              <a:t>name:value,name:value</a:t>
            </a:r>
            <a:r>
              <a:rPr lang="en-US" sz="2000" b="1" dirty="0"/>
              <a:t>…})</a:t>
            </a:r>
            <a:r>
              <a:rPr lang="fr-FR" altLang="zh-CN" sz="2000" b="1" dirty="0"/>
              <a:t> ;</a:t>
            </a:r>
            <a:endParaRPr lang="zh-CN" altLang="en-US" sz="2000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5238750" y="1700809"/>
            <a:ext cx="2000250" cy="428625"/>
          </a:xfrm>
          <a:prstGeom prst="borderCallout1">
            <a:avLst>
              <a:gd name="adj1" fmla="val 96440"/>
              <a:gd name="adj2" fmla="val -33823"/>
              <a:gd name="adj3" fmla="val 48744"/>
              <a:gd name="adj4" fmla="val -47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设置单个属性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8195321" y="2504464"/>
            <a:ext cx="2143125" cy="428625"/>
          </a:xfrm>
          <a:prstGeom prst="borderCallout1">
            <a:avLst>
              <a:gd name="adj1" fmla="val 96440"/>
              <a:gd name="adj2" fmla="val -20321"/>
              <a:gd name="adj3" fmla="val 41087"/>
              <a:gd name="adj4" fmla="val -132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同时设置多个属性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738438" y="4576764"/>
            <a:ext cx="7358062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/>
              <a:t>$(this).css("border"</a:t>
            </a:r>
            <a:r>
              <a:rPr lang="en-US" sz="2000" b="1" dirty="0"/>
              <a:t>,</a:t>
            </a:r>
            <a:r>
              <a:rPr lang="fr-FR" sz="2000" b="1" dirty="0"/>
              <a:t>"5px solid #f5f5f5");</a:t>
            </a:r>
            <a:endParaRPr lang="zh-CN" altLang="en-US" sz="2000" b="1" dirty="0"/>
          </a:p>
          <a:p>
            <a:pPr>
              <a:defRPr/>
            </a:pPr>
            <a:r>
              <a:rPr lang="zh-CN" altLang="en-US" sz="2000" b="1" dirty="0"/>
              <a:t>或</a:t>
            </a:r>
            <a:endParaRPr lang="en-US" altLang="zh-CN" sz="2000" b="1" dirty="0"/>
          </a:p>
          <a:p>
            <a:pPr>
              <a:defRPr/>
            </a:pPr>
            <a:r>
              <a:rPr lang="en-US" sz="2000" b="1" dirty="0"/>
              <a:t>$(this).</a:t>
            </a:r>
            <a:r>
              <a:rPr lang="en-US" sz="2000" b="1" dirty="0" err="1"/>
              <a:t>css</a:t>
            </a:r>
            <a:r>
              <a:rPr lang="en-US" sz="2000" b="1" dirty="0"/>
              <a:t>({"border":"5px solid #f5f5f5","</a:t>
            </a:r>
            <a:r>
              <a:rPr lang="en-US" sz="2000" b="1" dirty="0">
                <a:solidFill>
                  <a:srgbClr val="FF0000"/>
                </a:solidFill>
                <a:ea typeface="黑体" pitchFamily="2" charset="-122"/>
              </a:rPr>
              <a:t>opacity</a:t>
            </a:r>
            <a:r>
              <a:rPr lang="en-US" sz="2000" b="1" dirty="0"/>
              <a:t>":"0.5"});</a:t>
            </a:r>
            <a:endParaRPr lang="zh-CN" altLang="en-US" sz="2000" b="1" dirty="0"/>
          </a:p>
        </p:txBody>
      </p:sp>
      <p:sp>
        <p:nvSpPr>
          <p:cNvPr id="10" name="线形标注 1 9"/>
          <p:cNvSpPr/>
          <p:nvPr/>
        </p:nvSpPr>
        <p:spPr bwMode="auto">
          <a:xfrm>
            <a:off x="8302476" y="5731704"/>
            <a:ext cx="1928812" cy="428625"/>
          </a:xfrm>
          <a:prstGeom prst="borderCallout1">
            <a:avLst>
              <a:gd name="adj1" fmla="val -48744"/>
              <a:gd name="adj2" fmla="val -12023"/>
              <a:gd name="adj3" fmla="val 60366"/>
              <a:gd name="adj4" fmla="val 47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设置透明度</a:t>
            </a:r>
          </a:p>
        </p:txBody>
      </p:sp>
      <p:grpSp>
        <p:nvGrpSpPr>
          <p:cNvPr id="11" name="组合 71"/>
          <p:cNvGrpSpPr>
            <a:grpSpLocks/>
          </p:cNvGrpSpPr>
          <p:nvPr/>
        </p:nvGrpSpPr>
        <p:grpSpPr bwMode="auto">
          <a:xfrm>
            <a:off x="1703513" y="1814513"/>
            <a:ext cx="1000125" cy="40005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1703513" y="4094784"/>
            <a:ext cx="1000125" cy="414337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2750270" y="3348703"/>
            <a:ext cx="2709490" cy="423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err="1"/>
              <a:t>css</a:t>
            </a:r>
            <a:r>
              <a:rPr lang="en-US" b="1" dirty="0"/>
              <a:t>(name)</a:t>
            </a:r>
            <a:endParaRPr lang="zh-CN" altLang="en-US" dirty="0"/>
          </a:p>
        </p:txBody>
      </p:sp>
      <p:sp>
        <p:nvSpPr>
          <p:cNvPr id="18" name="线形标注 1 17"/>
          <p:cNvSpPr/>
          <p:nvPr/>
        </p:nvSpPr>
        <p:spPr bwMode="auto">
          <a:xfrm>
            <a:off x="4727848" y="3173993"/>
            <a:ext cx="2000250" cy="428625"/>
          </a:xfrm>
          <a:prstGeom prst="borderCallout1">
            <a:avLst>
              <a:gd name="adj1" fmla="val 96440"/>
              <a:gd name="adj2" fmla="val -33823"/>
              <a:gd name="adj3" fmla="val 48744"/>
              <a:gd name="adj4" fmla="val -47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获取属性值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DC3CF84-5A60-4C84-B0C9-B02030BB6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追加样式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追加和移除样式</a:t>
            </a:r>
            <a:r>
              <a:rPr lang="en-US" dirty="0"/>
              <a:t>2-1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38438" y="1857375"/>
            <a:ext cx="6858000" cy="9629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$(selector).</a:t>
            </a:r>
            <a:r>
              <a:rPr lang="en-US" sz="2000" b="1" dirty="0" err="1"/>
              <a:t>addClass</a:t>
            </a:r>
            <a:r>
              <a:rPr lang="en-US" sz="2000" b="1" dirty="0"/>
              <a:t>(class)</a:t>
            </a:r>
            <a:r>
              <a:rPr lang="fr-FR" altLang="zh-CN" sz="2000" b="1" dirty="0"/>
              <a:t>;</a:t>
            </a:r>
            <a:endParaRPr lang="en-US" sz="2000" b="1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/>
              <a:t>或   </a:t>
            </a:r>
            <a:r>
              <a:rPr lang="en-US" altLang="zh-CN" sz="2000" b="1" dirty="0"/>
              <a:t>$(selector).</a:t>
            </a:r>
            <a:r>
              <a:rPr lang="en-US" sz="2000" b="1" dirty="0" err="1"/>
              <a:t>addClass</a:t>
            </a:r>
            <a:r>
              <a:rPr lang="en-US" sz="2000" b="1" dirty="0"/>
              <a:t>(class1 class2 … </a:t>
            </a:r>
            <a:r>
              <a:rPr lang="en-US" sz="2000" b="1" dirty="0" err="1"/>
              <a:t>classN</a:t>
            </a:r>
            <a:r>
              <a:rPr lang="en-US" sz="2000" b="1" dirty="0"/>
              <a:t>)</a:t>
            </a:r>
            <a:r>
              <a:rPr lang="fr-FR" altLang="zh-CN" sz="2000" b="1" dirty="0"/>
              <a:t>;</a:t>
            </a:r>
            <a:endParaRPr lang="zh-CN" altLang="en-US" sz="2000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3881438" y="6240736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4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4837" y="5187962"/>
              <a:ext cx="310856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演示示例：追加和移除样式</a:t>
              </a:r>
            </a:p>
          </p:txBody>
        </p:sp>
      </p:grp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1703513" y="1814513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pic>
        <p:nvPicPr>
          <p:cNvPr id="1026" name="Picture 2" descr="F:\2016年工作\ACCP8.0产品开发\jQuery\案例源码\chapter08\Chapter08\图8.4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56" y="3076232"/>
            <a:ext cx="4181833" cy="2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8\Chapter08\图8.3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12" y="3076232"/>
            <a:ext cx="3904366" cy="2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接箭头连接符 19"/>
          <p:cNvCxnSpPr>
            <a:stCxn id="1027" idx="3"/>
            <a:endCxn id="1026" idx="1"/>
          </p:cNvCxnSpPr>
          <p:nvPr/>
        </p:nvCxnSpPr>
        <p:spPr bwMode="auto">
          <a:xfrm>
            <a:off x="5819179" y="4275390"/>
            <a:ext cx="487477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2150493" y="3343632"/>
            <a:ext cx="5601691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.text{ padding:10px;}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/>
              <a:t>.content {background-color:#FFFF00; }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/>
              <a:t>.border {border:1px dashed #333; }</a:t>
            </a:r>
            <a:endParaRPr lang="zh-CN" altLang="en-US" sz="2000" b="1" dirty="0"/>
          </a:p>
        </p:txBody>
      </p:sp>
      <p:grpSp>
        <p:nvGrpSpPr>
          <p:cNvPr id="23" name="组合 70"/>
          <p:cNvGrpSpPr>
            <a:grpSpLocks/>
          </p:cNvGrpSpPr>
          <p:nvPr/>
        </p:nvGrpSpPr>
        <p:grpSpPr bwMode="auto">
          <a:xfrm>
            <a:off x="1703513" y="2869064"/>
            <a:ext cx="1000125" cy="414337"/>
            <a:chOff x="1000100" y="2528843"/>
            <a:chExt cx="1000132" cy="414475"/>
          </a:xfrm>
        </p:grpSpPr>
        <p:pic>
          <p:nvPicPr>
            <p:cNvPr id="2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4799856" y="4759984"/>
            <a:ext cx="5184576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mouseover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$("p").</a:t>
            </a:r>
            <a:r>
              <a:rPr lang="en-US" sz="2000" b="1" dirty="0" err="1">
                <a:solidFill>
                  <a:srgbClr val="FF0000"/>
                </a:solidFill>
              </a:rPr>
              <a:t>addClass</a:t>
            </a:r>
            <a:r>
              <a:rPr lang="en-US" sz="2000" b="1" dirty="0"/>
              <a:t>("content border");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});</a:t>
            </a:r>
            <a:endParaRPr lang="zh-CN" altLang="en-US" sz="2000" b="1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F2E5C8-76A4-4FAB-B5A5-728BFA15B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ccd604c8f507f25fda6dbb49b9d6e24e5a4d995"/>
</p:tagLst>
</file>

<file path=ppt/theme/theme1.xml><?xml version="1.0" encoding="utf-8"?>
<a:theme xmlns:a="http://schemas.openxmlformats.org/drawingml/2006/main" name="1_主题1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Arial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01928CD-BCF2-4937-8EFD-587001B47709}" vid="{32157CAA-EC0E-4533-B5E6-E31A26CEE657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第7章  初识jQuery</Template>
  <TotalTime>98</TotalTime>
  <Pages>0</Pages>
  <Words>3849</Words>
  <Characters>0</Characters>
  <Application>Microsoft Office PowerPoint</Application>
  <DocSecurity>0</DocSecurity>
  <PresentationFormat>宽屏</PresentationFormat>
  <Lines>0</Lines>
  <Paragraphs>607</Paragraphs>
  <Slides>54</Slides>
  <Notes>31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  <vt:variant>
        <vt:lpstr>自定义放映</vt:lpstr>
      </vt:variant>
      <vt:variant>
        <vt:i4>1</vt:i4>
      </vt:variant>
    </vt:vector>
  </HeadingPairs>
  <TitlesOfParts>
    <vt:vector size="66" baseType="lpstr">
      <vt:lpstr>FrutigerNext LT Medium</vt:lpstr>
      <vt:lpstr>FrutigerNext LT Regular</vt:lpstr>
      <vt:lpstr>方正隶变简体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1_主题1</vt:lpstr>
      <vt:lpstr>PowerPoint 演示文稿</vt:lpstr>
      <vt:lpstr>第10章  使用jQuery操作DOM</vt:lpstr>
      <vt:lpstr>本章目标</vt:lpstr>
      <vt:lpstr>第一部分</vt:lpstr>
      <vt:lpstr>DOM操作分类</vt:lpstr>
      <vt:lpstr>jQuery中的DOM操作</vt:lpstr>
      <vt:lpstr>第二部分</vt:lpstr>
      <vt:lpstr>设置和获取样式值</vt:lpstr>
      <vt:lpstr>追加和移除样式2-1</vt:lpstr>
      <vt:lpstr>追加和移除样式2-2</vt:lpstr>
      <vt:lpstr>切换样式</vt:lpstr>
      <vt:lpstr>判断是否含指定的样式</vt:lpstr>
      <vt:lpstr>CSS-DOM操作</vt:lpstr>
      <vt:lpstr>练习：制作今日团购模块</vt:lpstr>
      <vt:lpstr>第三部分</vt:lpstr>
      <vt:lpstr>内容操作</vt:lpstr>
      <vt:lpstr> html( ) 和text( )方法的区别</vt:lpstr>
      <vt:lpstr>HTML代码操作</vt:lpstr>
      <vt:lpstr>标签内容操作</vt:lpstr>
      <vt:lpstr>属性值操作</vt:lpstr>
      <vt:lpstr>练习：制作常见问题模块</vt:lpstr>
      <vt:lpstr>练习：制作搜索框特效</vt:lpstr>
      <vt:lpstr>共性问题集中讲解</vt:lpstr>
      <vt:lpstr>第四部分</vt:lpstr>
      <vt:lpstr>节点操作</vt:lpstr>
      <vt:lpstr>创建节点元素</vt:lpstr>
      <vt:lpstr>插入节点2-1</vt:lpstr>
      <vt:lpstr>插入节点2-2</vt:lpstr>
      <vt:lpstr>练习：侧边悬浮折叠隐藏弹窗效果</vt:lpstr>
      <vt:lpstr>练习：单行文字滚动</vt:lpstr>
      <vt:lpstr>删除节点</vt:lpstr>
      <vt:lpstr>替换节点</vt:lpstr>
      <vt:lpstr>复制节点</vt:lpstr>
      <vt:lpstr>练习：左移与右移</vt:lpstr>
      <vt:lpstr>共性问题集中讲解</vt:lpstr>
      <vt:lpstr>第五部分</vt:lpstr>
      <vt:lpstr>属性操作</vt:lpstr>
      <vt:lpstr>获取与设置元素属性</vt:lpstr>
      <vt:lpstr>删除元素属性</vt:lpstr>
      <vt:lpstr>练习：制作凡客诚品帮助中心页面2-1</vt:lpstr>
      <vt:lpstr>练习：制作凡客诚品帮助中心页面2-2</vt:lpstr>
      <vt:lpstr>共性问题集中讲解</vt:lpstr>
      <vt:lpstr>第六部分</vt:lpstr>
      <vt:lpstr>节点遍历</vt:lpstr>
      <vt:lpstr>遍历子元素</vt:lpstr>
      <vt:lpstr>遍历同辈元素</vt:lpstr>
      <vt:lpstr>遍历前辈元素</vt:lpstr>
      <vt:lpstr>其他遍历方法2-1</vt:lpstr>
      <vt:lpstr>其他遍历方法2-2</vt:lpstr>
      <vt:lpstr>CSS-DOM操作</vt:lpstr>
      <vt:lpstr>共性问题集中讲解</vt:lpstr>
      <vt:lpstr>本章总结</vt:lpstr>
      <vt:lpstr>总结</vt:lpstr>
      <vt:lpstr>问题及作业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使用jQuery操作DOM</dc:title>
  <dc:creator>石 毅</dc:creator>
  <cp:lastModifiedBy>石 毅</cp:lastModifiedBy>
  <cp:revision>12</cp:revision>
  <dcterms:created xsi:type="dcterms:W3CDTF">2020-06-26T11:15:50Z</dcterms:created>
  <dcterms:modified xsi:type="dcterms:W3CDTF">2020-06-27T05:21:58Z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