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51"/>
  </p:notesMasterIdLst>
  <p:sldIdLst>
    <p:sldId id="256" r:id="rId2"/>
    <p:sldId id="344" r:id="rId3"/>
    <p:sldId id="605" r:id="rId4"/>
    <p:sldId id="606" r:id="rId5"/>
    <p:sldId id="540" r:id="rId6"/>
    <p:sldId id="541" r:id="rId7"/>
    <p:sldId id="542" r:id="rId8"/>
    <p:sldId id="581" r:id="rId9"/>
    <p:sldId id="877" r:id="rId10"/>
    <p:sldId id="582" r:id="rId11"/>
    <p:sldId id="583" r:id="rId12"/>
    <p:sldId id="585" r:id="rId13"/>
    <p:sldId id="586" r:id="rId14"/>
    <p:sldId id="580" r:id="rId15"/>
    <p:sldId id="543" r:id="rId16"/>
    <p:sldId id="587" r:id="rId17"/>
    <p:sldId id="588" r:id="rId18"/>
    <p:sldId id="589" r:id="rId19"/>
    <p:sldId id="545" r:id="rId20"/>
    <p:sldId id="546" r:id="rId21"/>
    <p:sldId id="579" r:id="rId22"/>
    <p:sldId id="590" r:id="rId23"/>
    <p:sldId id="548" r:id="rId24"/>
    <p:sldId id="549" r:id="rId25"/>
    <p:sldId id="550" r:id="rId26"/>
    <p:sldId id="578" r:id="rId27"/>
    <p:sldId id="878" r:id="rId28"/>
    <p:sldId id="552" r:id="rId29"/>
    <p:sldId id="553" r:id="rId30"/>
    <p:sldId id="554" r:id="rId31"/>
    <p:sldId id="555" r:id="rId32"/>
    <p:sldId id="556" r:id="rId33"/>
    <p:sldId id="557" r:id="rId34"/>
    <p:sldId id="558" r:id="rId35"/>
    <p:sldId id="559" r:id="rId36"/>
    <p:sldId id="560" r:id="rId37"/>
    <p:sldId id="561" r:id="rId38"/>
    <p:sldId id="562" r:id="rId39"/>
    <p:sldId id="577" r:id="rId40"/>
    <p:sldId id="879" r:id="rId41"/>
    <p:sldId id="592" r:id="rId42"/>
    <p:sldId id="591" r:id="rId43"/>
    <p:sldId id="593" r:id="rId44"/>
    <p:sldId id="594" r:id="rId45"/>
    <p:sldId id="568" r:id="rId46"/>
    <p:sldId id="576" r:id="rId47"/>
    <p:sldId id="632" r:id="rId48"/>
    <p:sldId id="573" r:id="rId49"/>
    <p:sldId id="717" r:id="rId50"/>
  </p:sldIdLst>
  <p:sldSz cx="12192000" cy="6858000"/>
  <p:notesSz cx="6858000" cy="9144000"/>
  <p:custShowLst>
    <p:custShow name="自定义放映 1" id="0">
      <p:sldLst>
        <p:sld r:id="rId3"/>
      </p:sldLst>
    </p:custShow>
  </p:custShowLst>
  <p:custDataLst>
    <p:tags r:id="rId52"/>
  </p:custDataLst>
  <p:defaultTextStyle>
    <a:defPPr>
      <a:defRPr lang="zh-CN"/>
    </a:defPPr>
    <a:lvl1pPr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1pPr>
    <a:lvl2pPr marL="408305" indent="4953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2pPr>
    <a:lvl3pPr marL="815975" indent="9842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3pPr>
    <a:lvl4pPr marL="1224280" indent="14795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4pPr>
    <a:lvl5pPr marL="1631950" indent="19685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CCFF"/>
    <a:srgbClr val="FA4C7E"/>
    <a:srgbClr val="D0DEF0"/>
    <a:srgbClr val="E7F1F9"/>
    <a:srgbClr val="CBE3F2"/>
    <a:srgbClr val="6B81BB"/>
    <a:srgbClr val="596B9D"/>
    <a:srgbClr val="003F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snapToObjects="1">
      <p:cViewPr varScale="1">
        <p:scale>
          <a:sx n="83" d="100"/>
          <a:sy n="83" d="100"/>
        </p:scale>
        <p:origin x="614" y="72"/>
      </p:cViewPr>
      <p:guideLst>
        <p:guide orient="horz" pos="2113"/>
        <p:guide pos="3841"/>
      </p:guideLst>
    </p:cSldViewPr>
  </p:slideViewPr>
  <p:outlineViewPr>
    <p:cViewPr>
      <p:scale>
        <a:sx n="33" d="100"/>
        <a:sy n="33" d="100"/>
      </p:scale>
      <p:origin x="0" y="49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C8BA843-4311-4175-913B-43C564E1256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69CB3559-B63C-4AE0-9278-5FB14DBE86C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DBA09D97-0802-481F-A242-D3969CD3CC67}" type="datetimeFigureOut">
              <a:rPr lang="zh-CN" altLang="en-US"/>
              <a:pPr>
                <a:defRPr/>
              </a:pPr>
              <a:t>2020/6/27</a:t>
            </a:fld>
            <a:endParaRPr lang="en-US"/>
          </a:p>
        </p:txBody>
      </p:sp>
      <p:sp>
        <p:nvSpPr>
          <p:cNvPr id="80900" name="Rectangle 4">
            <a:extLst>
              <a:ext uri="{FF2B5EF4-FFF2-40B4-BE49-F238E27FC236}">
                <a16:creationId xmlns:a16="http://schemas.microsoft.com/office/drawing/2014/main" id="{A5979BC4-F215-4300-9157-C35A0C9E8731}"/>
              </a:ext>
            </a:extLst>
          </p:cNvPr>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a:extLst>
              <a:ext uri="{FF2B5EF4-FFF2-40B4-BE49-F238E27FC236}">
                <a16:creationId xmlns:a16="http://schemas.microsoft.com/office/drawing/2014/main" id="{E0E4F6C7-F09B-47E0-ABB2-A49EE179E0B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EC840A9C-3EBF-4D5E-9DAC-63C47BEE71D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a:extLst>
              <a:ext uri="{FF2B5EF4-FFF2-40B4-BE49-F238E27FC236}">
                <a16:creationId xmlns:a16="http://schemas.microsoft.com/office/drawing/2014/main" id="{1ACD41E4-C126-4741-BAA2-D3BF2E362F9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BB8883DD-9585-47A3-BCB2-BE891C53FAF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2015.7.4</a:t>
            </a:r>
          </a:p>
          <a:p>
            <a:pPr lvl="1"/>
            <a:r>
              <a:rPr lang="zh-CN" altLang="en-US"/>
              <a:t>调整版权和页码对齐，位于参考线</a:t>
            </a:r>
            <a:r>
              <a:rPr lang="en-US" altLang="zh-CN"/>
              <a:t>8.5</a:t>
            </a:r>
            <a:r>
              <a:rPr lang="zh-CN" altLang="en-US"/>
              <a:t>到</a:t>
            </a:r>
            <a:r>
              <a:rPr lang="en-US" altLang="zh-CN"/>
              <a:t>8.9</a:t>
            </a:r>
            <a:r>
              <a:rPr lang="zh-CN" altLang="en-US"/>
              <a:t>之间。</a:t>
            </a:r>
          </a:p>
          <a:p>
            <a:pPr lvl="1"/>
            <a:r>
              <a:rPr lang="zh-CN" altLang="en-US"/>
              <a:t>调整编辑框行距为单倍行距。</a:t>
            </a:r>
            <a:endParaRPr lang="en-US" altLang="zh-CN"/>
          </a:p>
          <a:p>
            <a:pPr lvl="0"/>
            <a:r>
              <a:rPr lang="en-US" altLang="zh-CN"/>
              <a:t>2015.7.9</a:t>
            </a:r>
          </a:p>
          <a:p>
            <a:pPr lvl="1"/>
            <a:r>
              <a:rPr lang="zh-CN" altLang="en-US"/>
              <a:t>删除此页课程版本后的“</a:t>
            </a:r>
            <a:r>
              <a:rPr lang="en-US" altLang="zh-CN"/>
              <a:t>ISSUE</a:t>
            </a:r>
            <a:r>
              <a:rPr lang="zh-CN" altLang="en-US"/>
              <a:t>”。</a:t>
            </a:r>
            <a:endParaRPr lang="en-US" altLang="zh-CN"/>
          </a:p>
          <a:p>
            <a:pPr lvl="1"/>
            <a:r>
              <a:rPr lang="zh-CN" altLang="en-US"/>
              <a:t>新增“产品版本”和“课程版本”的示例。</a:t>
            </a:r>
            <a:endParaRPr lang="en-US" altLang="zh-CN"/>
          </a:p>
          <a:p>
            <a:pPr lvl="0"/>
            <a:r>
              <a:rPr lang="en-US" altLang="zh-CN"/>
              <a:t>2015.8.3</a:t>
            </a:r>
          </a:p>
          <a:p>
            <a:pPr lvl="1"/>
            <a:r>
              <a:rPr lang="zh-CN" altLang="en-US"/>
              <a:t>调整母板主体和备注，段落格式为“允许标点溢出边界”。</a:t>
            </a:r>
            <a:endParaRPr lang="en-US" altLang="zh-CN"/>
          </a:p>
          <a:p>
            <a:pPr lvl="0"/>
            <a:r>
              <a:rPr lang="en-US" altLang="zh-CN"/>
              <a:t>2015.8.4</a:t>
            </a:r>
          </a:p>
          <a:p>
            <a:pPr lvl="1"/>
            <a:r>
              <a:rPr lang="zh-CN" altLang="en-US"/>
              <a:t>删除缩略语页；</a:t>
            </a:r>
            <a:endParaRPr lang="en-US" altLang="zh-CN"/>
          </a:p>
          <a:p>
            <a:pPr lvl="1"/>
            <a:r>
              <a:rPr lang="zh-CN" altLang="en-US"/>
              <a:t>重命名版式“</a:t>
            </a:r>
            <a:r>
              <a:rPr lang="en-US" altLang="zh-CN"/>
              <a:t>8#</a:t>
            </a:r>
            <a:r>
              <a:rPr lang="zh-CN" altLang="en-US"/>
              <a:t>空白”为“</a:t>
            </a:r>
            <a:r>
              <a:rPr lang="en-US" altLang="zh-CN"/>
              <a:t>8#</a:t>
            </a:r>
            <a:r>
              <a:rPr lang="zh-CN" altLang="en-US"/>
              <a:t>仅标题”。</a:t>
            </a:r>
            <a:endParaRPr lang="en-US" altLang="zh-CN"/>
          </a:p>
          <a:p>
            <a:r>
              <a:rPr lang="en-US" altLang="zh-CN"/>
              <a:t>2015.9.2</a:t>
            </a:r>
          </a:p>
          <a:p>
            <a:pPr lvl="1"/>
            <a:r>
              <a:rPr lang="zh-CN" altLang="en-US"/>
              <a:t>新增备注模板，备注页正上方添加页眉，显示本章标题。</a:t>
            </a:r>
            <a:endParaRPr lang="en-US" altLang="zh-CN"/>
          </a:p>
          <a:p>
            <a:pPr lvl="0"/>
            <a:r>
              <a:rPr lang="en-US" altLang="zh-CN"/>
              <a:t>2015.9.14</a:t>
            </a:r>
          </a:p>
          <a:p>
            <a:pPr lvl="1"/>
            <a:r>
              <a:rPr lang="zh-CN" altLang="en-US"/>
              <a:t>删除“谢谢”那页的白色“谢谢”。</a:t>
            </a:r>
            <a:endParaRPr lang="en-US" altLang="zh-CN"/>
          </a:p>
          <a:p>
            <a:pPr lvl="0"/>
            <a:r>
              <a:rPr lang="en-US" altLang="zh-CN"/>
              <a:t>2017.11.8</a:t>
            </a:r>
          </a:p>
          <a:p>
            <a:pPr lvl="1"/>
            <a:r>
              <a:rPr lang="zh-CN" altLang="en-US"/>
              <a:t>调整母版中标题宽度。</a:t>
            </a:r>
            <a:endParaRPr lang="en-US" altLang="zh-CN"/>
          </a:p>
          <a:p>
            <a:r>
              <a:rPr lang="en-US" altLang="zh-CN"/>
              <a:t>2017.12.8</a:t>
            </a:r>
          </a:p>
          <a:p>
            <a:pPr lvl="1"/>
            <a:r>
              <a:rPr lang="zh-CN" altLang="en-US"/>
              <a:t>适当拉长了备注页文本框长度，防止</a:t>
            </a:r>
            <a:r>
              <a:rPr lang="en-US" altLang="zh-CN"/>
              <a:t>2013</a:t>
            </a:r>
            <a:r>
              <a:rPr lang="zh-CN" altLang="en-US"/>
              <a:t>版后的</a:t>
            </a:r>
            <a:r>
              <a:rPr lang="en-US" altLang="zh-CN"/>
              <a:t>PPT</a:t>
            </a:r>
            <a:r>
              <a:rPr lang="zh-CN" altLang="en-US"/>
              <a:t>会自动换页。</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381000" y="685800"/>
            <a:ext cx="6096000" cy="3429000"/>
          </a:xfrm>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EE26C21-B196-4E07-8EB6-32A2F546D4CA}" type="slidenum">
              <a:rPr lang="zh-CN" altLang="en-US" smtClean="0"/>
              <a:pPr>
                <a:defRPr/>
              </a:pPr>
              <a:t>20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1000" y="685800"/>
            <a:ext cx="6096000" cy="3429000"/>
          </a:xfrm>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2837265C-CA4E-4ED3-BF86-C29879BEB788}" type="slidenum">
              <a:rPr lang="zh-CN" altLang="en-US" smtClean="0"/>
              <a:pPr>
                <a:defRPr/>
              </a:pPr>
              <a:t>21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简单介绍网上常见的表单提示特效，然后引入下面的内容</a:t>
            </a:r>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22</a:t>
            </a:fld>
            <a:endParaRPr lang="en-US" altLang="zh-CN"/>
          </a:p>
        </p:txBody>
      </p:sp>
    </p:spTree>
    <p:extLst>
      <p:ext uri="{BB962C8B-B14F-4D97-AF65-F5344CB8AC3E}">
        <p14:creationId xmlns:p14="http://schemas.microsoft.com/office/powerpoint/2010/main" val="6206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381000" y="685800"/>
            <a:ext cx="6096000" cy="3429000"/>
          </a:xfrm>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教学指导：</a:t>
            </a:r>
            <a:endParaRPr lang="en-US" altLang="zh-CN" dirty="0"/>
          </a:p>
          <a:p>
            <a:r>
              <a:rPr lang="en-US" altLang="zh-CN" dirty="0"/>
              <a:t>1</a:t>
            </a:r>
            <a:r>
              <a:rPr lang="zh-CN" altLang="en-US" dirty="0"/>
              <a:t>、讲解事件和方法，然后演示例子，重点讲解几个方法的应用，采用边讲解边演示的方法；</a:t>
            </a:r>
            <a:endParaRPr lang="en-US" altLang="zh-CN" dirty="0"/>
          </a:p>
          <a:p>
            <a:r>
              <a:rPr lang="en-US" altLang="zh-CN" dirty="0"/>
              <a:t>2</a:t>
            </a:r>
            <a:r>
              <a:rPr lang="zh-CN" altLang="en-US" dirty="0"/>
              <a:t>、讲解完之后，提问学员是否缺点什么？与网上常见的提示是否一样？然后引出</a:t>
            </a:r>
            <a:r>
              <a:rPr lang="zh-CN" altLang="zh-CN" sz="1200" kern="1200" dirty="0">
                <a:solidFill>
                  <a:schemeClr val="tx1"/>
                </a:solidFill>
                <a:effectLst/>
                <a:latin typeface="Times New Roman" pitchFamily="18" charset="0"/>
                <a:ea typeface="宋体" pitchFamily="2" charset="-122"/>
                <a:cs typeface="+mn-cs"/>
              </a:rPr>
              <a:t>文本输入提示特效</a:t>
            </a:r>
            <a:r>
              <a:rPr lang="zh-CN" altLang="en-US" sz="1200" kern="1200" dirty="0">
                <a:solidFill>
                  <a:schemeClr val="tx1"/>
                </a:solidFill>
                <a:effectLst/>
                <a:latin typeface="Times New Roman" pitchFamily="18" charset="0"/>
                <a:ea typeface="宋体" pitchFamily="2" charset="-122"/>
                <a:cs typeface="+mn-cs"/>
              </a:rPr>
              <a:t>，引出下面的内容；</a:t>
            </a:r>
            <a:endParaRPr lang="zh-CN" altLang="en-US" dirty="0"/>
          </a:p>
        </p:txBody>
      </p:sp>
      <p:sp>
        <p:nvSpPr>
          <p:cNvPr id="4" name="灯片编号占位符 3"/>
          <p:cNvSpPr>
            <a:spLocks noGrp="1"/>
          </p:cNvSpPr>
          <p:nvPr>
            <p:ph type="sldNum" sz="quarter" idx="5"/>
          </p:nvPr>
        </p:nvSpPr>
        <p:spPr/>
        <p:txBody>
          <a:bodyPr/>
          <a:lstStyle/>
          <a:p>
            <a:pPr>
              <a:defRPr/>
            </a:pPr>
            <a:fld id="{296225F0-0900-4E5C-9CF2-591B69FD5EB4}" type="slidenum">
              <a:rPr lang="zh-CN" altLang="en-US" smtClean="0"/>
              <a:pPr>
                <a:defRPr/>
              </a:pPr>
              <a:t>23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演示效果，然后讲解思路，最后演示示例，主要讲解几个方法的应用；</a:t>
            </a:r>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24</a:t>
            </a:fld>
            <a:endParaRPr lang="en-US" altLang="zh-CN"/>
          </a:p>
        </p:txBody>
      </p:sp>
    </p:spTree>
    <p:extLst>
      <p:ext uri="{BB962C8B-B14F-4D97-AF65-F5344CB8AC3E}">
        <p14:creationId xmlns:p14="http://schemas.microsoft.com/office/powerpoint/2010/main" val="4160158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381000" y="685800"/>
            <a:ext cx="6096000" cy="3429000"/>
          </a:xfrm>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9F450C3C-AE70-4E1E-AD65-218622E9465B}" type="slidenum">
              <a:rPr lang="zh-CN" altLang="en-US" smtClean="0"/>
              <a:pPr>
                <a:defRPr/>
              </a:pPr>
              <a:t>25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381000" y="685800"/>
            <a:ext cx="6096000" cy="3429000"/>
          </a:xfrm>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F0273100-0193-4565-B6FF-81B07028CA2F}" type="slidenum">
              <a:rPr lang="zh-CN" altLang="en-US" smtClean="0"/>
              <a:pPr>
                <a:defRPr/>
              </a:pPr>
              <a:t>26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381000" y="685800"/>
            <a:ext cx="6096000" cy="3429000"/>
          </a:xfrm>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p>
          <a:p>
            <a:r>
              <a:rPr lang="zh-CN" altLang="en-US"/>
              <a:t>验证邮箱的正则表达式语法规则在此页</a:t>
            </a:r>
            <a:r>
              <a:rPr lang="en-US" altLang="zh-CN"/>
              <a:t>PPT</a:t>
            </a:r>
            <a:r>
              <a:rPr lang="zh-CN" altLang="en-US"/>
              <a:t>中无需详细讲解</a:t>
            </a:r>
          </a:p>
        </p:txBody>
      </p:sp>
      <p:sp>
        <p:nvSpPr>
          <p:cNvPr id="4" name="灯片编号占位符 3"/>
          <p:cNvSpPr>
            <a:spLocks noGrp="1"/>
          </p:cNvSpPr>
          <p:nvPr>
            <p:ph type="sldNum" sz="quarter" idx="5"/>
          </p:nvPr>
        </p:nvSpPr>
        <p:spPr/>
        <p:txBody>
          <a:bodyPr/>
          <a:lstStyle/>
          <a:p>
            <a:pPr>
              <a:defRPr/>
            </a:pPr>
            <a:fld id="{15E82692-2C34-4875-A00D-086E8CBEA5F0}" type="slidenum">
              <a:rPr lang="zh-CN" altLang="en-US" smtClean="0"/>
              <a:pPr>
                <a:defRPr/>
              </a:pPr>
              <a:t>28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381000" y="685800"/>
            <a:ext cx="6096000" cy="3429000"/>
          </a:xfrm>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p>
          <a:p>
            <a:r>
              <a:rPr lang="zh-CN" altLang="en-US"/>
              <a:t>重点放在复合模式的讲解</a:t>
            </a:r>
          </a:p>
        </p:txBody>
      </p:sp>
      <p:sp>
        <p:nvSpPr>
          <p:cNvPr id="4" name="灯片编号占位符 3"/>
          <p:cNvSpPr>
            <a:spLocks noGrp="1"/>
          </p:cNvSpPr>
          <p:nvPr>
            <p:ph type="sldNum" sz="quarter" idx="5"/>
          </p:nvPr>
        </p:nvSpPr>
        <p:spPr/>
        <p:txBody>
          <a:bodyPr/>
          <a:lstStyle/>
          <a:p>
            <a:pPr>
              <a:defRPr/>
            </a:pPr>
            <a:fld id="{BE82700B-D024-404A-B55B-71E110FDE09A}" type="slidenum">
              <a:rPr lang="zh-CN" altLang="en-US" smtClean="0"/>
              <a:pPr>
                <a:defRPr/>
              </a:pPr>
              <a:t>30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81000" y="685800"/>
            <a:ext cx="6096000" cy="3429000"/>
          </a:xfrm>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p>
          <a:p>
            <a:r>
              <a:rPr lang="zh-CN" altLang="en-US"/>
              <a:t>这些符号的匹配规则可以配合简单举例进行讲解</a:t>
            </a:r>
          </a:p>
        </p:txBody>
      </p:sp>
      <p:sp>
        <p:nvSpPr>
          <p:cNvPr id="4" name="灯片编号占位符 3"/>
          <p:cNvSpPr>
            <a:spLocks noGrp="1"/>
          </p:cNvSpPr>
          <p:nvPr>
            <p:ph type="sldNum" sz="quarter" idx="5"/>
          </p:nvPr>
        </p:nvSpPr>
        <p:spPr/>
        <p:txBody>
          <a:bodyPr/>
          <a:lstStyle/>
          <a:p>
            <a:pPr>
              <a:defRPr/>
            </a:pPr>
            <a:fld id="{E4CC514B-900D-42EF-B372-FACE3F5347BD}" type="slidenum">
              <a:rPr lang="zh-CN" altLang="en-US" smtClean="0"/>
              <a:pPr>
                <a:defRPr/>
              </a:pPr>
              <a:t>33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根据图讲解表单验证的思路</a:t>
            </a:r>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7</a:t>
            </a:fld>
            <a:endParaRPr lang="en-US" altLang="zh-CN"/>
          </a:p>
        </p:txBody>
      </p:sp>
    </p:spTree>
    <p:extLst>
      <p:ext uri="{BB962C8B-B14F-4D97-AF65-F5344CB8AC3E}">
        <p14:creationId xmlns:p14="http://schemas.microsoft.com/office/powerpoint/2010/main" val="1233333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381000" y="685800"/>
            <a:ext cx="6096000" cy="3429000"/>
          </a:xfrm>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p>
          <a:p>
            <a:r>
              <a:rPr lang="zh-CN" altLang="en-US"/>
              <a:t>这些符号的匹配规则可以配合简单举例进行讲解</a:t>
            </a:r>
          </a:p>
          <a:p>
            <a:endParaRPr lang="zh-CN" altLang="en-US"/>
          </a:p>
        </p:txBody>
      </p:sp>
      <p:sp>
        <p:nvSpPr>
          <p:cNvPr id="4" name="灯片编号占位符 3"/>
          <p:cNvSpPr>
            <a:spLocks noGrp="1"/>
          </p:cNvSpPr>
          <p:nvPr>
            <p:ph type="sldNum" sz="quarter" idx="5"/>
          </p:nvPr>
        </p:nvSpPr>
        <p:spPr/>
        <p:txBody>
          <a:bodyPr/>
          <a:lstStyle/>
          <a:p>
            <a:pPr>
              <a:defRPr/>
            </a:pPr>
            <a:fld id="{AE39FFCB-9FC3-4438-9C5A-41F50CCCB0F0}" type="slidenum">
              <a:rPr lang="zh-CN" altLang="en-US" smtClean="0"/>
              <a:pPr>
                <a:defRPr/>
              </a:pPr>
              <a:t>34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381000" y="685800"/>
            <a:ext cx="6096000" cy="3429000"/>
          </a:xfrm>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p>
          <a:p>
            <a:r>
              <a:rPr lang="zh-CN" altLang="en-US"/>
              <a:t>验证思路较复杂，一定要配合演示案例边写变测试来实现</a:t>
            </a:r>
          </a:p>
          <a:p>
            <a:endParaRPr lang="zh-CN" altLang="en-US"/>
          </a:p>
        </p:txBody>
      </p:sp>
      <p:sp>
        <p:nvSpPr>
          <p:cNvPr id="4" name="灯片编号占位符 3"/>
          <p:cNvSpPr>
            <a:spLocks noGrp="1"/>
          </p:cNvSpPr>
          <p:nvPr>
            <p:ph type="sldNum" sz="quarter" idx="5"/>
          </p:nvPr>
        </p:nvSpPr>
        <p:spPr/>
        <p:txBody>
          <a:bodyPr/>
          <a:lstStyle/>
          <a:p>
            <a:pPr>
              <a:defRPr/>
            </a:pPr>
            <a:fld id="{EACB4F94-623C-4B77-83DC-37E120B756D9}" type="slidenum">
              <a:rPr lang="zh-CN" altLang="en-US" smtClean="0"/>
              <a:pPr>
                <a:defRPr/>
              </a:pPr>
              <a:t>37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1FC9DF5-C7B6-4E35-A8A8-2CED8B06D6D0}" type="slidenum">
              <a:rPr lang="zh-CN" altLang="en-US" smtClean="0"/>
              <a:pPr>
                <a:defRPr/>
              </a:pPr>
              <a:t>38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F5ADDF24-028B-4C37-9C36-C933393094D4}" type="slidenum">
              <a:rPr lang="zh-CN" altLang="en-US" smtClean="0"/>
              <a:pPr>
                <a:defRPr/>
              </a:pPr>
              <a:t>39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381000" y="685800"/>
            <a:ext cx="6096000" cy="3429000"/>
          </a:xfrm>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809F21E6-02CA-4EC5-9574-054EFA4D6741}" type="slidenum">
              <a:rPr lang="zh-CN" altLang="en-US" smtClean="0"/>
              <a:pPr>
                <a:defRPr/>
              </a:pPr>
              <a:t>45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381000" y="685800"/>
            <a:ext cx="6096000" cy="3429000"/>
          </a:xfrm>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AC860EC9-D557-4B56-AF0B-0C0448CB0D30}" type="slidenum">
              <a:rPr lang="zh-CN" altLang="en-US" smtClean="0"/>
              <a:pPr>
                <a:defRPr/>
              </a:pPr>
              <a:t>46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381000" y="685800"/>
            <a:ext cx="6096000" cy="3429000"/>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zh-CN" altLang="en-US"/>
              <a:t>总结部分</a:t>
            </a:r>
            <a:r>
              <a:rPr lang="zh-CN" altLang="zh-CN"/>
              <a:t>主要达到以下几个目的：</a:t>
            </a:r>
            <a:endParaRPr lang="en-US" altLang="zh-CN"/>
          </a:p>
          <a:p>
            <a:r>
              <a:rPr lang="en-US" altLang="zh-CN"/>
              <a:t>1</a:t>
            </a:r>
            <a:r>
              <a:rPr lang="zh-CN" altLang="en-US"/>
              <a:t>、</a:t>
            </a:r>
            <a:r>
              <a:rPr lang="zh-CN" altLang="zh-CN" b="1"/>
              <a:t>回顾内容</a:t>
            </a:r>
            <a:r>
              <a:rPr lang="zh-CN" altLang="en-US" b="1"/>
              <a:t>。</a:t>
            </a:r>
            <a:r>
              <a:rPr lang="zh-CN" altLang="en-US">
                <a:solidFill>
                  <a:srgbClr val="C00000"/>
                </a:solidFill>
              </a:rPr>
              <a:t>注意与</a:t>
            </a:r>
            <a:r>
              <a:rPr lang="zh-CN" altLang="zh-CN">
                <a:solidFill>
                  <a:srgbClr val="C00000"/>
                </a:solidFill>
              </a:rPr>
              <a:t>与</a:t>
            </a:r>
            <a:r>
              <a:rPr lang="zh-CN" altLang="en-US">
                <a:solidFill>
                  <a:srgbClr val="C00000"/>
                </a:solidFill>
              </a:rPr>
              <a:t>本章任务和目标</a:t>
            </a:r>
            <a:r>
              <a:rPr lang="zh-CN" altLang="zh-CN">
                <a:solidFill>
                  <a:srgbClr val="C00000"/>
                </a:solidFill>
              </a:rPr>
              <a:t>不一样。</a:t>
            </a:r>
            <a:r>
              <a:rPr lang="zh-CN" altLang="en-US">
                <a:solidFill>
                  <a:srgbClr val="C00000"/>
                </a:solidFill>
              </a:rPr>
              <a:t>本章任务和目标是</a:t>
            </a:r>
            <a:r>
              <a:rPr lang="zh-CN" altLang="zh-CN"/>
              <a:t>是强调</a:t>
            </a:r>
            <a:r>
              <a:rPr lang="zh-CN" altLang="en-US"/>
              <a:t>内容概貌，学到技术，告知要学习什么；总结时，</a:t>
            </a:r>
            <a:r>
              <a:rPr lang="zh-CN" altLang="zh-CN"/>
              <a:t>要格外强调观点，把每一</a:t>
            </a:r>
            <a:r>
              <a:rPr lang="zh-CN" altLang="en-US"/>
              <a:t>个知识点</a:t>
            </a:r>
            <a:r>
              <a:rPr lang="zh-CN" altLang="zh-CN"/>
              <a:t>的观点</a:t>
            </a:r>
            <a:r>
              <a:rPr lang="zh-CN" altLang="en-US"/>
              <a:t>结论</a:t>
            </a:r>
            <a:r>
              <a:rPr lang="zh-CN" altLang="zh-CN"/>
              <a:t>都尽量突出出来。</a:t>
            </a:r>
            <a:endParaRPr lang="en-US" altLang="zh-CN">
              <a:solidFill>
                <a:srgbClr val="C00000"/>
              </a:solidFill>
            </a:endParaRPr>
          </a:p>
          <a:p>
            <a:r>
              <a:rPr lang="en-US" altLang="zh-CN" b="1"/>
              <a:t>2</a:t>
            </a:r>
            <a:r>
              <a:rPr lang="zh-CN" altLang="en-US" b="1"/>
              <a:t>、</a:t>
            </a:r>
            <a:r>
              <a:rPr lang="zh-CN" altLang="zh-CN" b="1"/>
              <a:t>整理逻辑</a:t>
            </a:r>
            <a:r>
              <a:rPr lang="zh-CN" altLang="en-US" b="1"/>
              <a:t>。</a:t>
            </a:r>
            <a:r>
              <a:rPr lang="zh-CN" altLang="zh-CN"/>
              <a:t>还应该把观点之间的逻辑联系梳理出来</a:t>
            </a:r>
            <a:r>
              <a:rPr lang="zh-CN" altLang="en-US"/>
              <a:t>。</a:t>
            </a:r>
            <a:r>
              <a:rPr lang="zh-CN" altLang="zh-CN"/>
              <a:t>从而使</a:t>
            </a:r>
            <a:r>
              <a:rPr lang="zh-CN" altLang="en-US"/>
              <a:t>知识</a:t>
            </a:r>
            <a:r>
              <a:rPr lang="zh-CN" altLang="zh-CN"/>
              <a:t>系统化、逻辑化。要帮助</a:t>
            </a:r>
            <a:r>
              <a:rPr lang="zh-CN" altLang="en-US"/>
              <a:t>学员</a:t>
            </a:r>
            <a:r>
              <a:rPr lang="zh-CN" altLang="zh-CN"/>
              <a:t>整清逻辑是总结的一大任务</a:t>
            </a:r>
            <a:r>
              <a:rPr lang="zh-CN" altLang="en-US"/>
              <a:t>。</a:t>
            </a:r>
            <a:endParaRPr lang="en-US" altLang="zh-CN"/>
          </a:p>
        </p:txBody>
      </p:sp>
      <p:sp>
        <p:nvSpPr>
          <p:cNvPr id="4" name="灯片编号占位符 3"/>
          <p:cNvSpPr>
            <a:spLocks noGrp="1"/>
          </p:cNvSpPr>
          <p:nvPr>
            <p:ph type="sldNum" sz="quarter" idx="5"/>
          </p:nvPr>
        </p:nvSpPr>
        <p:spPr/>
        <p:txBody>
          <a:bodyPr/>
          <a:lstStyle/>
          <a:p>
            <a:pPr>
              <a:defRPr/>
            </a:pPr>
            <a:fld id="{32F3AD5D-9E00-4E26-934D-E9920F2577CA}" type="slidenum">
              <a:rPr lang="zh-CN" altLang="en-US" smtClean="0"/>
              <a:pPr>
                <a:defRPr/>
              </a:pPr>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381000" y="685800"/>
            <a:ext cx="6096000" cy="3429000"/>
          </a:xfrm>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教学指导：</a:t>
            </a:r>
          </a:p>
          <a:p>
            <a:r>
              <a:rPr lang="zh-CN" altLang="en-US" dirty="0"/>
              <a:t>表单选择器虽然多，但难度不大，授课时只需重点演示</a:t>
            </a:r>
            <a:r>
              <a:rPr lang="en-US" altLang="zh-CN" dirty="0"/>
              <a:t>2-3</a:t>
            </a:r>
            <a:r>
              <a:rPr lang="zh-CN" altLang="en-US" dirty="0"/>
              <a:t>个即可，无需全部演示</a:t>
            </a:r>
          </a:p>
          <a:p>
            <a:endParaRPr lang="zh-CN" altLang="en-US" dirty="0"/>
          </a:p>
        </p:txBody>
      </p:sp>
      <p:sp>
        <p:nvSpPr>
          <p:cNvPr id="4" name="灯片编号占位符 3"/>
          <p:cNvSpPr>
            <a:spLocks noGrp="1"/>
          </p:cNvSpPr>
          <p:nvPr>
            <p:ph type="sldNum" sz="quarter" idx="5"/>
          </p:nvPr>
        </p:nvSpPr>
        <p:spPr/>
        <p:txBody>
          <a:bodyPr/>
          <a:lstStyle/>
          <a:p>
            <a:pPr>
              <a:defRPr/>
            </a:pPr>
            <a:fld id="{A62B72E7-03FB-4511-AEDD-5B3A6A31855E}" type="slidenum">
              <a:rPr lang="zh-CN" altLang="en-US"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、根据图说明邮箱通常验证是否为空和格式的正确性；</a:t>
            </a:r>
            <a:endParaRPr lang="en-US" altLang="zh-CN" dirty="0"/>
          </a:p>
          <a:p>
            <a:r>
              <a:rPr lang="en-US" altLang="zh-CN" dirty="0"/>
              <a:t>2</a:t>
            </a:r>
            <a:r>
              <a:rPr lang="zh-CN" altLang="en-US" dirty="0"/>
              <a:t>、对照图说明</a:t>
            </a:r>
            <a:r>
              <a:rPr lang="zh-CN" altLang="en-US" baseline="0" dirty="0"/>
              <a:t>文本框经常验证的内容，不能为空、字符多少等；</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13</a:t>
            </a:fld>
            <a:endParaRPr lang="en-US" altLang="zh-CN"/>
          </a:p>
        </p:txBody>
      </p:sp>
    </p:spTree>
    <p:extLst>
      <p:ext uri="{BB962C8B-B14F-4D97-AF65-F5344CB8AC3E}">
        <p14:creationId xmlns:p14="http://schemas.microsoft.com/office/powerpoint/2010/main" val="59051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、根据页面例子，提问该如何实现登录表单验证；</a:t>
            </a:r>
            <a:endParaRPr lang="en-US" altLang="zh-CN" dirty="0"/>
          </a:p>
          <a:p>
            <a:r>
              <a:rPr lang="en-US" altLang="zh-CN" dirty="0"/>
              <a:t>2</a:t>
            </a:r>
            <a:r>
              <a:rPr lang="zh-CN" altLang="en-US" dirty="0"/>
              <a:t>、分析，然后给出实现思路</a:t>
            </a:r>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14</a:t>
            </a:fld>
            <a:endParaRPr lang="en-US" altLang="zh-CN"/>
          </a:p>
        </p:txBody>
      </p:sp>
    </p:spTree>
    <p:extLst>
      <p:ext uri="{BB962C8B-B14F-4D97-AF65-F5344CB8AC3E}">
        <p14:creationId xmlns:p14="http://schemas.microsoft.com/office/powerpoint/2010/main" val="360354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讲解如何验证为空，以及</a:t>
            </a:r>
            <a:r>
              <a:rPr lang="en-US" altLang="zh-CN" dirty="0" err="1"/>
              <a:t>indexOf</a:t>
            </a:r>
            <a:r>
              <a:rPr lang="en-US" altLang="zh-CN" dirty="0"/>
              <a:t>()</a:t>
            </a:r>
            <a:r>
              <a:rPr lang="zh-CN" altLang="en-US" dirty="0"/>
              <a:t>的用法，为演示示例做准</a:t>
            </a:r>
            <a:r>
              <a:rPr lang="zh-CN" altLang="en-US" baseline="0" dirty="0"/>
              <a:t>备</a:t>
            </a:r>
            <a:endParaRPr lang="zh-CN" altLang="en-US" dirty="0"/>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15</a:t>
            </a:fld>
            <a:endParaRPr lang="en-US" altLang="zh-CN"/>
          </a:p>
        </p:txBody>
      </p:sp>
    </p:spTree>
    <p:extLst>
      <p:ext uri="{BB962C8B-B14F-4D97-AF65-F5344CB8AC3E}">
        <p14:creationId xmlns:p14="http://schemas.microsoft.com/office/powerpoint/2010/main" val="9246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、按照图讲解要实现的内容；</a:t>
            </a:r>
            <a:endParaRPr lang="en-US" altLang="zh-CN" dirty="0"/>
          </a:p>
          <a:p>
            <a:r>
              <a:rPr lang="en-US" altLang="zh-CN" dirty="0"/>
              <a:t>2</a:t>
            </a:r>
            <a:r>
              <a:rPr lang="zh-CN" altLang="en-US" dirty="0"/>
              <a:t>、根据图讲实现思路</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17</a:t>
            </a:fld>
            <a:endParaRPr lang="en-US" altLang="zh-CN"/>
          </a:p>
        </p:txBody>
      </p:sp>
    </p:spTree>
    <p:extLst>
      <p:ext uri="{BB962C8B-B14F-4D97-AF65-F5344CB8AC3E}">
        <p14:creationId xmlns:p14="http://schemas.microsoft.com/office/powerpoint/2010/main" val="190195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、讲解</a:t>
            </a:r>
            <a:r>
              <a:rPr lang="en-US" altLang="zh-CN" dirty="0"/>
              <a:t>length</a:t>
            </a:r>
            <a:r>
              <a:rPr lang="zh-CN" altLang="en-US" dirty="0"/>
              <a:t>的用法，讲解</a:t>
            </a:r>
            <a:r>
              <a:rPr lang="nn-NO" altLang="zh-CN" sz="1000" b="1" kern="1200" dirty="0">
                <a:solidFill>
                  <a:schemeClr val="tx1"/>
                </a:solidFill>
                <a:latin typeface="Times New Roman" pitchFamily="18" charset="0"/>
                <a:ea typeface="宋体" pitchFamily="2" charset="-122"/>
                <a:cs typeface="+mn-cs"/>
              </a:rPr>
              <a:t>substring</a:t>
            </a:r>
            <a:r>
              <a:rPr lang="zh-CN" altLang="en-US" sz="1000" b="1" kern="1200" dirty="0">
                <a:solidFill>
                  <a:schemeClr val="tx1"/>
                </a:solidFill>
                <a:latin typeface="Times New Roman" pitchFamily="18" charset="0"/>
                <a:ea typeface="宋体" pitchFamily="2" charset="-122"/>
                <a:cs typeface="+mn-cs"/>
              </a:rPr>
              <a:t>的用法，为后面的例子做准 备。</a:t>
            </a:r>
            <a:endParaRPr lang="zh-CN" altLang="en-US" dirty="0"/>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18</a:t>
            </a:fld>
            <a:endParaRPr lang="en-US" altLang="zh-CN"/>
          </a:p>
        </p:txBody>
      </p:sp>
    </p:spTree>
    <p:extLst>
      <p:ext uri="{BB962C8B-B14F-4D97-AF65-F5344CB8AC3E}">
        <p14:creationId xmlns:p14="http://schemas.microsoft.com/office/powerpoint/2010/main" val="122034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8DD49E-4220-4F37-AF9B-CDB9079106CA}" type="slidenum">
              <a:rPr lang="zh-CN" altLang="en-US" smtClean="0"/>
              <a:pPr>
                <a:defRPr/>
              </a:pPr>
              <a:t>19</a:t>
            </a:fld>
            <a:endParaRPr lang="en-US" altLang="zh-CN"/>
          </a:p>
        </p:txBody>
      </p:sp>
    </p:spTree>
    <p:extLst>
      <p:ext uri="{BB962C8B-B14F-4D97-AF65-F5344CB8AC3E}">
        <p14:creationId xmlns:p14="http://schemas.microsoft.com/office/powerpoint/2010/main" val="2617469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pic>
        <p:nvPicPr>
          <p:cNvPr id="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8"/>
          <p:cNvSpPr>
            <a:spLocks noGrp="1"/>
          </p:cNvSpPr>
          <p:nvPr>
            <p:ph idx="1"/>
          </p:nvPr>
        </p:nvSpPr>
        <p:spPr>
          <a:xfrm>
            <a:off x="1012549" y="1091173"/>
            <a:ext cx="10657184" cy="5196304"/>
          </a:xfrm>
        </p:spPr>
        <p:txBody>
          <a:bodyPr/>
          <a:lstStyle>
            <a:lvl1pPr marL="342900" indent="-342900">
              <a:lnSpc>
                <a:spcPct val="12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8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9" name="标题 1"/>
          <p:cNvSpPr>
            <a:spLocks noGrp="1"/>
          </p:cNvSpPr>
          <p:nvPr>
            <p:ph type="ctrTitle" hasCustomPrompt="1"/>
          </p:nvPr>
        </p:nvSpPr>
        <p:spPr>
          <a:xfrm>
            <a:off x="1007435" y="216856"/>
            <a:ext cx="10657184" cy="608131"/>
          </a:xfrm>
        </p:spPr>
        <p:txBody>
          <a:bodyPr>
            <a:noAutofit/>
          </a:bodyPr>
          <a:lstStyle>
            <a:lvl1pPr algn="l">
              <a:defRPr sz="28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89926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本章作业">
    <p:spTree>
      <p:nvGrpSpPr>
        <p:cNvPr id="1" name=""/>
        <p:cNvGrpSpPr/>
        <p:nvPr/>
      </p:nvGrpSpPr>
      <p:grpSpPr>
        <a:xfrm>
          <a:off x="0" y="0"/>
          <a:ext cx="0" cy="0"/>
          <a:chOff x="0" y="0"/>
          <a:chExt cx="0" cy="0"/>
        </a:xfrm>
      </p:grpSpPr>
      <p:pic>
        <p:nvPicPr>
          <p:cNvPr id="1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6" y="-1"/>
            <a:ext cx="4172477" cy="685539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0" y="-496"/>
            <a:ext cx="12192000" cy="6855885"/>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6" name="Rectangle 18"/>
          <p:cNvSpPr>
            <a:spLocks noChangeArrowheads="1"/>
          </p:cNvSpPr>
          <p:nvPr/>
        </p:nvSpPr>
        <p:spPr bwMode="auto">
          <a:xfrm>
            <a:off x="1679509" y="4965175"/>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本章作业</a:t>
            </a:r>
          </a:p>
        </p:txBody>
      </p:sp>
      <p:sp>
        <p:nvSpPr>
          <p:cNvPr id="17" name="Freeform 9"/>
          <p:cNvSpPr/>
          <p:nvPr/>
        </p:nvSpPr>
        <p:spPr bwMode="auto">
          <a:xfrm>
            <a:off x="3311692" y="5068937"/>
            <a:ext cx="91971" cy="184269"/>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cxnSp>
        <p:nvCxnSpPr>
          <p:cNvPr id="18" name="直接连接符 17"/>
          <p:cNvCxnSpPr/>
          <p:nvPr/>
        </p:nvCxnSpPr>
        <p:spPr>
          <a:xfrm>
            <a:off x="1487488" y="4899851"/>
            <a:ext cx="0" cy="56432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175788" y="-2"/>
            <a:ext cx="8016213" cy="685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Freeform 6"/>
          <p:cNvSpPr/>
          <p:nvPr/>
        </p:nvSpPr>
        <p:spPr bwMode="auto">
          <a:xfrm>
            <a:off x="873764" y="4984750"/>
            <a:ext cx="403225" cy="412332"/>
          </a:xfrm>
          <a:custGeom>
            <a:avLst/>
            <a:gdLst>
              <a:gd name="T0" fmla="*/ 199 w 206"/>
              <a:gd name="T1" fmla="*/ 159 h 211"/>
              <a:gd name="T2" fmla="*/ 152 w 206"/>
              <a:gd name="T3" fmla="*/ 112 h 211"/>
              <a:gd name="T4" fmla="*/ 152 w 206"/>
              <a:gd name="T5" fmla="*/ 112 h 211"/>
              <a:gd name="T6" fmla="*/ 149 w 206"/>
              <a:gd name="T7" fmla="*/ 109 h 211"/>
              <a:gd name="T8" fmla="*/ 149 w 206"/>
              <a:gd name="T9" fmla="*/ 109 h 211"/>
              <a:gd name="T10" fmla="*/ 144 w 206"/>
              <a:gd name="T11" fmla="*/ 107 h 211"/>
              <a:gd name="T12" fmla="*/ 138 w 206"/>
              <a:gd name="T13" fmla="*/ 114 h 211"/>
              <a:gd name="T14" fmla="*/ 138 w 206"/>
              <a:gd name="T15" fmla="*/ 116 h 211"/>
              <a:gd name="T16" fmla="*/ 138 w 206"/>
              <a:gd name="T17" fmla="*/ 116 h 211"/>
              <a:gd name="T18" fmla="*/ 139 w 206"/>
              <a:gd name="T19" fmla="*/ 117 h 211"/>
              <a:gd name="T20" fmla="*/ 139 w 206"/>
              <a:gd name="T21" fmla="*/ 118 h 211"/>
              <a:gd name="T22" fmla="*/ 139 w 206"/>
              <a:gd name="T23" fmla="*/ 118 h 211"/>
              <a:gd name="T24" fmla="*/ 189 w 206"/>
              <a:gd name="T25" fmla="*/ 168 h 211"/>
              <a:gd name="T26" fmla="*/ 189 w 206"/>
              <a:gd name="T27" fmla="*/ 177 h 211"/>
              <a:gd name="T28" fmla="*/ 170 w 206"/>
              <a:gd name="T29" fmla="*/ 196 h 211"/>
              <a:gd name="T30" fmla="*/ 161 w 206"/>
              <a:gd name="T31" fmla="*/ 196 h 211"/>
              <a:gd name="T32" fmla="*/ 111 w 206"/>
              <a:gd name="T33" fmla="*/ 146 h 211"/>
              <a:gd name="T34" fmla="*/ 110 w 206"/>
              <a:gd name="T35" fmla="*/ 145 h 211"/>
              <a:gd name="T36" fmla="*/ 105 w 206"/>
              <a:gd name="T37" fmla="*/ 142 h 211"/>
              <a:gd name="T38" fmla="*/ 102 w 206"/>
              <a:gd name="T39" fmla="*/ 142 h 211"/>
              <a:gd name="T40" fmla="*/ 80 w 206"/>
              <a:gd name="T41" fmla="*/ 146 h 211"/>
              <a:gd name="T42" fmla="*/ 13 w 206"/>
              <a:gd name="T43" fmla="*/ 80 h 211"/>
              <a:gd name="T44" fmla="*/ 16 w 206"/>
              <a:gd name="T45" fmla="*/ 63 h 211"/>
              <a:gd name="T46" fmla="*/ 36 w 206"/>
              <a:gd name="T47" fmla="*/ 84 h 211"/>
              <a:gd name="T48" fmla="*/ 64 w 206"/>
              <a:gd name="T49" fmla="*/ 84 h 211"/>
              <a:gd name="T50" fmla="*/ 83 w 206"/>
              <a:gd name="T51" fmla="*/ 65 h 211"/>
              <a:gd name="T52" fmla="*/ 83 w 206"/>
              <a:gd name="T53" fmla="*/ 37 h 211"/>
              <a:gd name="T54" fmla="*/ 62 w 206"/>
              <a:gd name="T55" fmla="*/ 16 h 211"/>
              <a:gd name="T56" fmla="*/ 80 w 206"/>
              <a:gd name="T57" fmla="*/ 14 h 211"/>
              <a:gd name="T58" fmla="*/ 146 w 206"/>
              <a:gd name="T59" fmla="*/ 80 h 211"/>
              <a:gd name="T60" fmla="*/ 146 w 206"/>
              <a:gd name="T61" fmla="*/ 86 h 211"/>
              <a:gd name="T62" fmla="*/ 152 w 206"/>
              <a:gd name="T63" fmla="*/ 92 h 211"/>
              <a:gd name="T64" fmla="*/ 159 w 206"/>
              <a:gd name="T65" fmla="*/ 86 h 211"/>
              <a:gd name="T66" fmla="*/ 159 w 206"/>
              <a:gd name="T67" fmla="*/ 86 h 211"/>
              <a:gd name="T68" fmla="*/ 159 w 206"/>
              <a:gd name="T69" fmla="*/ 80 h 211"/>
              <a:gd name="T70" fmla="*/ 80 w 206"/>
              <a:gd name="T71" fmla="*/ 0 h 211"/>
              <a:gd name="T72" fmla="*/ 48 w 206"/>
              <a:gd name="T73" fmla="*/ 7 h 211"/>
              <a:gd name="T74" fmla="*/ 44 w 206"/>
              <a:gd name="T75" fmla="*/ 12 h 211"/>
              <a:gd name="T76" fmla="*/ 46 w 206"/>
              <a:gd name="T77" fmla="*/ 18 h 211"/>
              <a:gd name="T78" fmla="*/ 74 w 206"/>
              <a:gd name="T79" fmla="*/ 46 h 211"/>
              <a:gd name="T80" fmla="*/ 74 w 206"/>
              <a:gd name="T81" fmla="*/ 56 h 211"/>
              <a:gd name="T82" fmla="*/ 55 w 206"/>
              <a:gd name="T83" fmla="*/ 74 h 211"/>
              <a:gd name="T84" fmla="*/ 46 w 206"/>
              <a:gd name="T85" fmla="*/ 74 h 211"/>
              <a:gd name="T86" fmla="*/ 18 w 206"/>
              <a:gd name="T87" fmla="*/ 46 h 211"/>
              <a:gd name="T88" fmla="*/ 12 w 206"/>
              <a:gd name="T89" fmla="*/ 44 h 211"/>
              <a:gd name="T90" fmla="*/ 7 w 206"/>
              <a:gd name="T91" fmla="*/ 48 h 211"/>
              <a:gd name="T92" fmla="*/ 0 w 206"/>
              <a:gd name="T93" fmla="*/ 80 h 211"/>
              <a:gd name="T94" fmla="*/ 80 w 206"/>
              <a:gd name="T95" fmla="*/ 159 h 211"/>
              <a:gd name="T96" fmla="*/ 102 w 206"/>
              <a:gd name="T97" fmla="*/ 156 h 211"/>
              <a:gd name="T98" fmla="*/ 152 w 206"/>
              <a:gd name="T99" fmla="*/ 205 h 211"/>
              <a:gd name="T100" fmla="*/ 166 w 206"/>
              <a:gd name="T101" fmla="*/ 211 h 211"/>
              <a:gd name="T102" fmla="*/ 180 w 206"/>
              <a:gd name="T103" fmla="*/ 205 h 211"/>
              <a:gd name="T104" fmla="*/ 199 w 206"/>
              <a:gd name="T105" fmla="*/ 187 h 211"/>
              <a:gd name="T106" fmla="*/ 199 w 206"/>
              <a:gd name="T107" fmla="*/ 1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 h="211">
                <a:moveTo>
                  <a:pt x="199" y="159"/>
                </a:moveTo>
                <a:cubicBezTo>
                  <a:pt x="152" y="112"/>
                  <a:pt x="152" y="112"/>
                  <a:pt x="152" y="112"/>
                </a:cubicBezTo>
                <a:cubicBezTo>
                  <a:pt x="152" y="112"/>
                  <a:pt x="152" y="112"/>
                  <a:pt x="152" y="112"/>
                </a:cubicBezTo>
                <a:cubicBezTo>
                  <a:pt x="149" y="109"/>
                  <a:pt x="149" y="109"/>
                  <a:pt x="149" y="109"/>
                </a:cubicBezTo>
                <a:cubicBezTo>
                  <a:pt x="149" y="109"/>
                  <a:pt x="149" y="109"/>
                  <a:pt x="149" y="109"/>
                </a:cubicBezTo>
                <a:cubicBezTo>
                  <a:pt x="148" y="108"/>
                  <a:pt x="146" y="107"/>
                  <a:pt x="144" y="107"/>
                </a:cubicBezTo>
                <a:cubicBezTo>
                  <a:pt x="141" y="107"/>
                  <a:pt x="138" y="110"/>
                  <a:pt x="138" y="114"/>
                </a:cubicBezTo>
                <a:cubicBezTo>
                  <a:pt x="138" y="114"/>
                  <a:pt x="138" y="115"/>
                  <a:pt x="138" y="116"/>
                </a:cubicBezTo>
                <a:cubicBezTo>
                  <a:pt x="138" y="116"/>
                  <a:pt x="138" y="116"/>
                  <a:pt x="138" y="116"/>
                </a:cubicBezTo>
                <a:cubicBezTo>
                  <a:pt x="138" y="117"/>
                  <a:pt x="139" y="117"/>
                  <a:pt x="139" y="117"/>
                </a:cubicBezTo>
                <a:cubicBezTo>
                  <a:pt x="139" y="118"/>
                  <a:pt x="139" y="118"/>
                  <a:pt x="139" y="118"/>
                </a:cubicBezTo>
                <a:cubicBezTo>
                  <a:pt x="139" y="118"/>
                  <a:pt x="139" y="118"/>
                  <a:pt x="139" y="118"/>
                </a:cubicBezTo>
                <a:cubicBezTo>
                  <a:pt x="189" y="168"/>
                  <a:pt x="189" y="168"/>
                  <a:pt x="189" y="168"/>
                </a:cubicBezTo>
                <a:cubicBezTo>
                  <a:pt x="192" y="170"/>
                  <a:pt x="192" y="175"/>
                  <a:pt x="189" y="177"/>
                </a:cubicBezTo>
                <a:cubicBezTo>
                  <a:pt x="170" y="196"/>
                  <a:pt x="170" y="196"/>
                  <a:pt x="170" y="196"/>
                </a:cubicBezTo>
                <a:cubicBezTo>
                  <a:pt x="168" y="198"/>
                  <a:pt x="164" y="198"/>
                  <a:pt x="161" y="196"/>
                </a:cubicBezTo>
                <a:cubicBezTo>
                  <a:pt x="111" y="146"/>
                  <a:pt x="111" y="146"/>
                  <a:pt x="111" y="146"/>
                </a:cubicBezTo>
                <a:cubicBezTo>
                  <a:pt x="111" y="146"/>
                  <a:pt x="111" y="145"/>
                  <a:pt x="110" y="145"/>
                </a:cubicBezTo>
                <a:cubicBezTo>
                  <a:pt x="109" y="143"/>
                  <a:pt x="107" y="142"/>
                  <a:pt x="105" y="142"/>
                </a:cubicBezTo>
                <a:cubicBezTo>
                  <a:pt x="104" y="142"/>
                  <a:pt x="103" y="142"/>
                  <a:pt x="102" y="142"/>
                </a:cubicBezTo>
                <a:cubicBezTo>
                  <a:pt x="95" y="145"/>
                  <a:pt x="87" y="146"/>
                  <a:pt x="80" y="146"/>
                </a:cubicBezTo>
                <a:cubicBezTo>
                  <a:pt x="43" y="146"/>
                  <a:pt x="13" y="116"/>
                  <a:pt x="13" y="80"/>
                </a:cubicBezTo>
                <a:cubicBezTo>
                  <a:pt x="13" y="74"/>
                  <a:pt x="14" y="68"/>
                  <a:pt x="16" y="63"/>
                </a:cubicBezTo>
                <a:cubicBezTo>
                  <a:pt x="36" y="84"/>
                  <a:pt x="36" y="84"/>
                  <a:pt x="36" y="84"/>
                </a:cubicBezTo>
                <a:cubicBezTo>
                  <a:pt x="44" y="91"/>
                  <a:pt x="57" y="91"/>
                  <a:pt x="64" y="84"/>
                </a:cubicBezTo>
                <a:cubicBezTo>
                  <a:pt x="83" y="65"/>
                  <a:pt x="83" y="65"/>
                  <a:pt x="83" y="65"/>
                </a:cubicBezTo>
                <a:cubicBezTo>
                  <a:pt x="91" y="57"/>
                  <a:pt x="91" y="45"/>
                  <a:pt x="83" y="37"/>
                </a:cubicBezTo>
                <a:cubicBezTo>
                  <a:pt x="62" y="16"/>
                  <a:pt x="62" y="16"/>
                  <a:pt x="62" y="16"/>
                </a:cubicBezTo>
                <a:cubicBezTo>
                  <a:pt x="68" y="14"/>
                  <a:pt x="74" y="14"/>
                  <a:pt x="80" y="14"/>
                </a:cubicBezTo>
                <a:cubicBezTo>
                  <a:pt x="116" y="14"/>
                  <a:pt x="146" y="43"/>
                  <a:pt x="146" y="80"/>
                </a:cubicBezTo>
                <a:cubicBezTo>
                  <a:pt x="146" y="81"/>
                  <a:pt x="146" y="85"/>
                  <a:pt x="146" y="86"/>
                </a:cubicBezTo>
                <a:cubicBezTo>
                  <a:pt x="146" y="89"/>
                  <a:pt x="149" y="92"/>
                  <a:pt x="152" y="92"/>
                </a:cubicBezTo>
                <a:cubicBezTo>
                  <a:pt x="156" y="92"/>
                  <a:pt x="159" y="89"/>
                  <a:pt x="159" y="86"/>
                </a:cubicBezTo>
                <a:cubicBezTo>
                  <a:pt x="159" y="86"/>
                  <a:pt x="159" y="86"/>
                  <a:pt x="159" y="86"/>
                </a:cubicBezTo>
                <a:cubicBezTo>
                  <a:pt x="159" y="84"/>
                  <a:pt x="159" y="82"/>
                  <a:pt x="159" y="80"/>
                </a:cubicBezTo>
                <a:cubicBezTo>
                  <a:pt x="159" y="36"/>
                  <a:pt x="123" y="0"/>
                  <a:pt x="80" y="0"/>
                </a:cubicBezTo>
                <a:cubicBezTo>
                  <a:pt x="69" y="0"/>
                  <a:pt x="58" y="3"/>
                  <a:pt x="48" y="7"/>
                </a:cubicBezTo>
                <a:cubicBezTo>
                  <a:pt x="46" y="8"/>
                  <a:pt x="44" y="10"/>
                  <a:pt x="44" y="12"/>
                </a:cubicBezTo>
                <a:cubicBezTo>
                  <a:pt x="43" y="14"/>
                  <a:pt x="44" y="16"/>
                  <a:pt x="46" y="18"/>
                </a:cubicBezTo>
                <a:cubicBezTo>
                  <a:pt x="74" y="46"/>
                  <a:pt x="74" y="46"/>
                  <a:pt x="74" y="46"/>
                </a:cubicBezTo>
                <a:cubicBezTo>
                  <a:pt x="76" y="49"/>
                  <a:pt x="76" y="53"/>
                  <a:pt x="74" y="56"/>
                </a:cubicBezTo>
                <a:cubicBezTo>
                  <a:pt x="55" y="74"/>
                  <a:pt x="55" y="74"/>
                  <a:pt x="55" y="74"/>
                </a:cubicBezTo>
                <a:cubicBezTo>
                  <a:pt x="53" y="77"/>
                  <a:pt x="48" y="77"/>
                  <a:pt x="46" y="74"/>
                </a:cubicBezTo>
                <a:cubicBezTo>
                  <a:pt x="18" y="46"/>
                  <a:pt x="18" y="46"/>
                  <a:pt x="18" y="46"/>
                </a:cubicBezTo>
                <a:cubicBezTo>
                  <a:pt x="16" y="45"/>
                  <a:pt x="14" y="44"/>
                  <a:pt x="12" y="44"/>
                </a:cubicBezTo>
                <a:cubicBezTo>
                  <a:pt x="9" y="45"/>
                  <a:pt x="8" y="46"/>
                  <a:pt x="7" y="48"/>
                </a:cubicBezTo>
                <a:cubicBezTo>
                  <a:pt x="2" y="58"/>
                  <a:pt x="0" y="69"/>
                  <a:pt x="0" y="80"/>
                </a:cubicBezTo>
                <a:cubicBezTo>
                  <a:pt x="0" y="124"/>
                  <a:pt x="36" y="159"/>
                  <a:pt x="80" y="159"/>
                </a:cubicBezTo>
                <a:cubicBezTo>
                  <a:pt x="87" y="159"/>
                  <a:pt x="95" y="158"/>
                  <a:pt x="102" y="156"/>
                </a:cubicBezTo>
                <a:cubicBezTo>
                  <a:pt x="152" y="205"/>
                  <a:pt x="152" y="205"/>
                  <a:pt x="152" y="205"/>
                </a:cubicBezTo>
                <a:cubicBezTo>
                  <a:pt x="155" y="209"/>
                  <a:pt x="160" y="211"/>
                  <a:pt x="166" y="211"/>
                </a:cubicBezTo>
                <a:cubicBezTo>
                  <a:pt x="171" y="211"/>
                  <a:pt x="176" y="209"/>
                  <a:pt x="180" y="205"/>
                </a:cubicBezTo>
                <a:cubicBezTo>
                  <a:pt x="199" y="187"/>
                  <a:pt x="199" y="187"/>
                  <a:pt x="199" y="187"/>
                </a:cubicBezTo>
                <a:cubicBezTo>
                  <a:pt x="206" y="179"/>
                  <a:pt x="206" y="166"/>
                  <a:pt x="199" y="159"/>
                </a:cubicBez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sp>
        <p:nvSpPr>
          <p:cNvPr id="19" name="标题 1">
            <a:extLst>
              <a:ext uri="{FF2B5EF4-FFF2-40B4-BE49-F238E27FC236}">
                <a16:creationId xmlns:a16="http://schemas.microsoft.com/office/drawing/2014/main" id="{2F32A632-585D-410B-AB26-CE3FA52BD32C}"/>
              </a:ext>
            </a:extLst>
          </p:cNvPr>
          <p:cNvSpPr>
            <a:spLocks noGrp="1" noChangeArrowheads="1"/>
          </p:cNvSpPr>
          <p:nvPr>
            <p:ph type="title" hasCustomPrompt="1"/>
          </p:nvPr>
        </p:nvSpPr>
        <p:spPr>
          <a:xfrm>
            <a:off x="4753508" y="370606"/>
            <a:ext cx="7112357" cy="658131"/>
          </a:xfrm>
          <a:prstGeom prst="rect">
            <a:avLst/>
          </a:prstGeom>
        </p:spPr>
        <p:txBody>
          <a:bodyPr/>
          <a:lstStyle>
            <a:lvl1pPr algn="l" defTabSz="815975" rtl="0" eaLnBrk="1" fontAlgn="base" hangingPunct="1">
              <a:spcBef>
                <a:spcPct val="0"/>
              </a:spcBef>
              <a:spcAft>
                <a:spcPct val="0"/>
              </a:spcAft>
              <a:defRPr lang="zh-CN" altLang="zh-CN" sz="28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0" name="内容占位符 8">
            <a:extLst>
              <a:ext uri="{FF2B5EF4-FFF2-40B4-BE49-F238E27FC236}">
                <a16:creationId xmlns:a16="http://schemas.microsoft.com/office/drawing/2014/main" id="{5CB90FF9-AC6E-4AFB-9F16-F6D69391D324}"/>
              </a:ext>
            </a:extLst>
          </p:cNvPr>
          <p:cNvSpPr>
            <a:spLocks noGrp="1"/>
          </p:cNvSpPr>
          <p:nvPr>
            <p:ph idx="1"/>
          </p:nvPr>
        </p:nvSpPr>
        <p:spPr>
          <a:xfrm>
            <a:off x="4753508" y="1247643"/>
            <a:ext cx="7112357" cy="5196304"/>
          </a:xfrm>
        </p:spPr>
        <p:txBody>
          <a:bodyPr/>
          <a:lstStyle>
            <a:lvl1pPr marL="342900" indent="-342900">
              <a:lnSpc>
                <a:spcPct val="10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8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5D0F3E49-C80A-4751-A933-DC58F3B0B8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790" y="-496"/>
            <a:ext cx="552895" cy="249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05AAF05D-BCF6-4E45-91D1-F22BF824CF45}"/>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5350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1007533" y="141763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7742822"/>
              </p:ext>
            </p:extLst>
          </p:nvPr>
        </p:nvGraphicFramePr>
        <p:xfrm>
          <a:off x="1007797" y="2766305"/>
          <a:ext cx="10464800" cy="254952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98884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98884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988841"/>
            <a:ext cx="3024336" cy="504887"/>
          </a:xfrm>
          <a:prstGeom prst="rect">
            <a:avLst/>
          </a:prstGeom>
        </p:spPr>
        <p:txBody>
          <a:bodyPr anchor="ctr"/>
          <a:lstStyle>
            <a:lvl1pPr algn="ctr">
              <a:lnSpc>
                <a:spcPct val="100000"/>
              </a:lnSpc>
              <a:buNone/>
              <a:defRPr sz="1600"/>
            </a:lvl1pPr>
          </a:lstStyle>
          <a:p>
            <a:pPr lvl="0"/>
            <a:r>
              <a:rPr lang="en-US" altLang="zh-CN" dirty="0"/>
              <a:t>R1</a:t>
            </a:r>
            <a:endParaRPr lang="zh-CN" altLang="en-US" dirty="0"/>
          </a:p>
        </p:txBody>
      </p:sp>
      <p:sp>
        <p:nvSpPr>
          <p:cNvPr id="38" name="文本占位符 7"/>
          <p:cNvSpPr>
            <a:spLocks noGrp="1"/>
          </p:cNvSpPr>
          <p:nvPr>
            <p:ph type="body" sz="quarter" idx="20" hasCustomPrompt="1"/>
          </p:nvPr>
        </p:nvSpPr>
        <p:spPr>
          <a:xfrm>
            <a:off x="9120336" y="1988841"/>
            <a:ext cx="2351997" cy="504887"/>
          </a:xfrm>
          <a:prstGeom prst="rect">
            <a:avLst/>
          </a:prstGeom>
        </p:spPr>
        <p:txBody>
          <a:bodyPr anchor="ctr"/>
          <a:lstStyle>
            <a:lvl1pPr algn="ctr">
              <a:lnSpc>
                <a:spcPct val="100000"/>
              </a:lnSpc>
              <a:buNone/>
              <a:defRPr sz="1600"/>
            </a:lvl1pPr>
          </a:lstStyle>
          <a:p>
            <a:pPr lvl="0"/>
            <a:r>
              <a:rPr lang="en-US" altLang="zh-CN" dirty="0"/>
              <a:t>V1.0</a:t>
            </a:r>
            <a:endParaRPr lang="zh-CN" altLang="en-US" dirty="0"/>
          </a:p>
        </p:txBody>
      </p:sp>
      <p:sp>
        <p:nvSpPr>
          <p:cNvPr id="43" name="文本占位符 7"/>
          <p:cNvSpPr>
            <a:spLocks noGrp="1"/>
          </p:cNvSpPr>
          <p:nvPr>
            <p:ph type="body" sz="quarter" idx="13" hasCustomPrompt="1"/>
          </p:nvPr>
        </p:nvSpPr>
        <p:spPr>
          <a:xfrm>
            <a:off x="1007699" y="3363266"/>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8045" y="3363266"/>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45" name="文本占位符 7"/>
          <p:cNvSpPr>
            <a:spLocks noGrp="1"/>
          </p:cNvSpPr>
          <p:nvPr>
            <p:ph type="body" sz="quarter" idx="15" hasCustomPrompt="1"/>
          </p:nvPr>
        </p:nvSpPr>
        <p:spPr>
          <a:xfrm>
            <a:off x="6096264" y="3363266"/>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600" y="3327262"/>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609316"/>
            <a:ext cx="9402233"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p>
        </p:txBody>
      </p:sp>
      <p:sp>
        <p:nvSpPr>
          <p:cNvPr id="64" name="Text Box 58"/>
          <p:cNvSpPr txBox="1">
            <a:spLocks noChangeArrowheads="1"/>
          </p:cNvSpPr>
          <p:nvPr userDrawn="1"/>
        </p:nvSpPr>
        <p:spPr bwMode="auto">
          <a:xfrm>
            <a:off x="8079318" y="360364"/>
            <a:ext cx="3831167" cy="701675"/>
          </a:xfrm>
          <a:prstGeom prst="rect">
            <a:avLst/>
          </a:prstGeom>
          <a:noFill/>
          <a:ln w="9525" algn="ctr">
            <a:noFill/>
            <a:miter lim="800000"/>
          </a:ln>
        </p:spPr>
        <p:txBody>
          <a:bodyPr>
            <a:spAutoFit/>
          </a:bodyPr>
          <a:lstStyle/>
          <a:p>
            <a:pPr>
              <a:spcBef>
                <a:spcPct val="50000"/>
              </a:spcBef>
            </a:pPr>
            <a:r>
              <a:rPr lang="zh-CN" altLang="en-US" sz="4000" i="1" dirty="0">
                <a:solidFill>
                  <a:srgbClr val="4D4D4D"/>
                </a:solidFill>
                <a:latin typeface="Arial" panose="020B0604020202020204" pitchFamily="34" charset="0"/>
              </a:rPr>
              <a:t>本页不打印</a:t>
            </a:r>
          </a:p>
        </p:txBody>
      </p:sp>
      <p:sp>
        <p:nvSpPr>
          <p:cNvPr id="39" name="文本占位符 7"/>
          <p:cNvSpPr>
            <a:spLocks noGrp="1"/>
          </p:cNvSpPr>
          <p:nvPr>
            <p:ph type="body" sz="quarter" idx="21" hasCustomPrompt="1"/>
          </p:nvPr>
        </p:nvSpPr>
        <p:spPr>
          <a:xfrm>
            <a:off x="1007699" y="386732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8045" y="3867322"/>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41" name="文本占位符 7"/>
          <p:cNvSpPr>
            <a:spLocks noGrp="1"/>
          </p:cNvSpPr>
          <p:nvPr>
            <p:ph type="body" sz="quarter" idx="23" hasCustomPrompt="1"/>
          </p:nvPr>
        </p:nvSpPr>
        <p:spPr>
          <a:xfrm>
            <a:off x="6096264" y="386732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600" y="3831318"/>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699" y="4335374"/>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8045" y="4335374"/>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67" name="文本占位符 7"/>
          <p:cNvSpPr>
            <a:spLocks noGrp="1"/>
          </p:cNvSpPr>
          <p:nvPr>
            <p:ph type="body" sz="quarter" idx="27" hasCustomPrompt="1"/>
          </p:nvPr>
        </p:nvSpPr>
        <p:spPr>
          <a:xfrm>
            <a:off x="6096264" y="4335374"/>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600" y="4335374"/>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699" y="4846539"/>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8045" y="4846539"/>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75" name="文本占位符 7"/>
          <p:cNvSpPr>
            <a:spLocks noGrp="1"/>
          </p:cNvSpPr>
          <p:nvPr>
            <p:ph type="body" sz="quarter" idx="35" hasCustomPrompt="1"/>
          </p:nvPr>
        </p:nvSpPr>
        <p:spPr>
          <a:xfrm>
            <a:off x="6096264" y="4846539"/>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600" y="4846539"/>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30" name="文本框 29">
            <a:extLst>
              <a:ext uri="{FF2B5EF4-FFF2-40B4-BE49-F238E27FC236}">
                <a16:creationId xmlns:a16="http://schemas.microsoft.com/office/drawing/2014/main" id="{C1AE5E3A-9C17-4F33-91BB-0A5E5EEB1C7C}"/>
              </a:ext>
            </a:extLst>
          </p:cNvPr>
          <p:cNvSpPr txBox="1"/>
          <p:nvPr userDrawn="1"/>
        </p:nvSpPr>
        <p:spPr>
          <a:xfrm>
            <a:off x="545209" y="5468677"/>
            <a:ext cx="11102110" cy="1255728"/>
          </a:xfrm>
          <a:prstGeom prst="rect">
            <a:avLst/>
          </a:prstGeom>
          <a:noFill/>
        </p:spPr>
        <p:txBody>
          <a:bodyPr wrap="square">
            <a:spAutoFit/>
          </a:bodyPr>
          <a:lstStyle/>
          <a:p>
            <a:pPr marL="800100" lvl="1" indent="-342900">
              <a:spcBef>
                <a:spcPct val="20000"/>
              </a:spcBef>
              <a:buClr>
                <a:schemeClr val="tx2"/>
              </a:buClr>
              <a:buSzPct val="90000"/>
              <a:buFont typeface="Wingdings" panose="05000000000000000000" pitchFamily="2" charset="2"/>
              <a:buChar char="n"/>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是电子工业出版社出版的教材</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动态网页设计与开发</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——JavaScript + jQuery》</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配套教学</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（部分内容的深度和广度在教材的基础上有所扩展）</a:t>
            </a:r>
          </a:p>
          <a:p>
            <a:pPr marL="800100" lvl="1" indent="-342900">
              <a:spcBef>
                <a:spcPct val="20000"/>
              </a:spcBef>
              <a:buClr>
                <a:schemeClr val="tx2"/>
              </a:buClr>
              <a:buSzPct val="90000"/>
              <a:buFont typeface="Wingdings" panose="05000000000000000000" pitchFamily="2" charset="2"/>
              <a:buChar char="n"/>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可能直接或间接采用了网上资源、公开学术报告中的部分</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页面、图片、文字，引用时我们力求在该</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的备注栏或标题栏中注明出处，如果有疏漏之处，敬请谅解。同时对被引用资源或报告的作者表示诚挚的谢意！</a:t>
            </a:r>
          </a:p>
          <a:p>
            <a:pPr marL="800100" lvl="1" indent="-342900">
              <a:spcBef>
                <a:spcPct val="20000"/>
              </a:spcBef>
              <a:buClr>
                <a:schemeClr val="tx2"/>
              </a:buClr>
              <a:buSzPct val="90000"/>
              <a:buFont typeface="Wingdings" panose="05000000000000000000" pitchFamily="2" charset="2"/>
              <a:buChar char="n"/>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可免费使用、修改，使用时请保留此页。</a:t>
            </a:r>
          </a:p>
        </p:txBody>
      </p:sp>
      <p:grpSp>
        <p:nvGrpSpPr>
          <p:cNvPr id="33" name="组合 56">
            <a:extLst>
              <a:ext uri="{FF2B5EF4-FFF2-40B4-BE49-F238E27FC236}">
                <a16:creationId xmlns:a16="http://schemas.microsoft.com/office/drawing/2014/main" id="{1C77F658-E886-40D9-AE11-00BDC886341F}"/>
              </a:ext>
            </a:extLst>
          </p:cNvPr>
          <p:cNvGrpSpPr>
            <a:grpSpLocks/>
          </p:cNvGrpSpPr>
          <p:nvPr userDrawn="1"/>
        </p:nvGrpSpPr>
        <p:grpSpPr bwMode="auto">
          <a:xfrm>
            <a:off x="215469" y="5622023"/>
            <a:ext cx="700087" cy="949036"/>
            <a:chOff x="3626799" y="3824735"/>
            <a:chExt cx="700618" cy="948130"/>
          </a:xfrm>
        </p:grpSpPr>
        <p:sp>
          <p:nvSpPr>
            <p:cNvPr id="34" name="TextBox 6">
              <a:extLst>
                <a:ext uri="{FF2B5EF4-FFF2-40B4-BE49-F238E27FC236}">
                  <a16:creationId xmlns:a16="http://schemas.microsoft.com/office/drawing/2014/main" id="{9236B03C-A7C1-4430-8ED6-19133E09CF03}"/>
                </a:ext>
              </a:extLst>
            </p:cNvPr>
            <p:cNvSpPr txBox="1"/>
            <p:nvPr/>
          </p:nvSpPr>
          <p:spPr>
            <a:xfrm>
              <a:off x="3626799" y="4371610"/>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说明</a:t>
              </a:r>
            </a:p>
          </p:txBody>
        </p:sp>
        <p:pic>
          <p:nvPicPr>
            <p:cNvPr id="47" name="Picture 2" descr="C:\Users\meng.zhang\Desktop\ACCP7.0模版图标规范\s-3.png">
              <a:extLst>
                <a:ext uri="{FF2B5EF4-FFF2-40B4-BE49-F238E27FC236}">
                  <a16:creationId xmlns:a16="http://schemas.microsoft.com/office/drawing/2014/main" id="{826C70CB-0DB3-4717-B1B9-8CF11C27A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4975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1007435" y="216856"/>
            <a:ext cx="10657184" cy="608131"/>
          </a:xfrm>
        </p:spPr>
        <p:txBody>
          <a:bodyPr>
            <a:noAutofit/>
          </a:bodyPr>
          <a:lstStyle>
            <a:lvl1pPr algn="l">
              <a:defRPr sz="28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82223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C5FBAB-43E0-446A-A354-B64ED54D3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3084945" y="2335521"/>
            <a:ext cx="8954522" cy="1470024"/>
          </a:xfrm>
        </p:spPr>
        <p:txBody>
          <a:bodyPr>
            <a:noAutofit/>
          </a:bodyPr>
          <a:lstStyle>
            <a:lvl1pPr algn="ctr">
              <a:defRPr sz="4000" b="1">
                <a:solidFill>
                  <a:srgbClr val="1F3A62"/>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8" name="文本占位符 5">
            <a:extLst>
              <a:ext uri="{FF2B5EF4-FFF2-40B4-BE49-F238E27FC236}">
                <a16:creationId xmlns:a16="http://schemas.microsoft.com/office/drawing/2014/main" id="{A862FB4C-9A0A-4A42-90C4-A447FE0AA4DB}"/>
              </a:ext>
            </a:extLst>
          </p:cNvPr>
          <p:cNvSpPr>
            <a:spLocks noGrp="1"/>
          </p:cNvSpPr>
          <p:nvPr>
            <p:ph type="body" sz="quarter" idx="12"/>
          </p:nvPr>
        </p:nvSpPr>
        <p:spPr>
          <a:xfrm>
            <a:off x="3650100" y="4181267"/>
            <a:ext cx="3886773" cy="350838"/>
          </a:xfrm>
          <a:prstGeom prst="rect">
            <a:avLst/>
          </a:prstGeom>
        </p:spPr>
        <p:txBody>
          <a:bodyPr/>
          <a:lstStyle>
            <a:lvl1pPr marL="304800" indent="-304800" algn="l" defTabSz="815975" rtl="0" eaLnBrk="1" fontAlgn="base" hangingPunct="1">
              <a:lnSpc>
                <a:spcPct val="120000"/>
              </a:lnSpc>
              <a:spcBef>
                <a:spcPct val="20000"/>
              </a:spcBef>
              <a:spcAft>
                <a:spcPct val="0"/>
              </a:spcAft>
              <a:buFont typeface="Wingdings" panose="05000000000000000000" pitchFamily="2" charset="2"/>
              <a:buChar char="p"/>
              <a:defRPr lang="zh-CN" altLang="en-US" sz="1800" kern="1200" dirty="0" smtClean="0">
                <a:solidFill>
                  <a:srgbClr val="002060"/>
                </a:solidFill>
                <a:latin typeface="方正隶变简体" panose="03000509000000000000" pitchFamily="65" charset="-122"/>
                <a:ea typeface="方正隶变简体" panose="03000509000000000000" pitchFamily="65" charset="-122"/>
                <a:cs typeface="+mn-cs"/>
                <a:sym typeface="微软雅黑" pitchFamily="34" charset="-122"/>
              </a:defRPr>
            </a:lvl1pPr>
          </a:lstStyle>
          <a:p>
            <a:pPr lvl="0"/>
            <a:r>
              <a:rPr lang="zh-CN" altLang="en-US">
                <a:sym typeface="微软雅黑" pitchFamily="34" charset="-122"/>
              </a:rPr>
              <a:t>单击此处编辑母版文本样式</a:t>
            </a:r>
          </a:p>
        </p:txBody>
      </p:sp>
      <p:sp>
        <p:nvSpPr>
          <p:cNvPr id="10" name="文本占位符 5">
            <a:extLst>
              <a:ext uri="{FF2B5EF4-FFF2-40B4-BE49-F238E27FC236}">
                <a16:creationId xmlns:a16="http://schemas.microsoft.com/office/drawing/2014/main" id="{C851501A-8E42-40B4-9B22-14C428338DFE}"/>
              </a:ext>
            </a:extLst>
          </p:cNvPr>
          <p:cNvSpPr>
            <a:spLocks noGrp="1"/>
          </p:cNvSpPr>
          <p:nvPr>
            <p:ph type="body" sz="quarter" idx="13"/>
          </p:nvPr>
        </p:nvSpPr>
        <p:spPr>
          <a:xfrm>
            <a:off x="7672344" y="4181267"/>
            <a:ext cx="3886773" cy="350838"/>
          </a:xfrm>
          <a:prstGeom prst="rect">
            <a:avLst/>
          </a:prstGeom>
        </p:spPr>
        <p:txBody>
          <a:bodyPr/>
          <a:lstStyle>
            <a:lvl1pPr marL="304800" indent="-304800" algn="l" defTabSz="815975" rtl="0" eaLnBrk="1" fontAlgn="base" hangingPunct="1">
              <a:lnSpc>
                <a:spcPct val="120000"/>
              </a:lnSpc>
              <a:spcBef>
                <a:spcPct val="20000"/>
              </a:spcBef>
              <a:spcAft>
                <a:spcPct val="0"/>
              </a:spcAft>
              <a:buFont typeface="Wingdings" panose="05000000000000000000" pitchFamily="2" charset="2"/>
              <a:buChar char="p"/>
              <a:defRPr lang="zh-CN" altLang="en-US" sz="1800" kern="1200" dirty="0" smtClean="0">
                <a:solidFill>
                  <a:srgbClr val="002060"/>
                </a:solidFill>
                <a:latin typeface="方正隶变简体" panose="03000509000000000000" pitchFamily="65" charset="-122"/>
                <a:ea typeface="方正隶变简体" panose="03000509000000000000" pitchFamily="65" charset="-122"/>
                <a:cs typeface="+mn-cs"/>
                <a:sym typeface="微软雅黑" pitchFamily="34" charset="-122"/>
              </a:defRPr>
            </a:lvl1pPr>
          </a:lstStyle>
          <a:p>
            <a:pPr lvl="0"/>
            <a:r>
              <a:rPr lang="zh-CN" altLang="en-US">
                <a:sym typeface="微软雅黑" pitchFamily="34" charset="-122"/>
              </a:rPr>
              <a:t>单击此处编辑母版文本样式</a:t>
            </a:r>
          </a:p>
        </p:txBody>
      </p:sp>
      <p:pic>
        <p:nvPicPr>
          <p:cNvPr id="9" name="图片 8">
            <a:extLst>
              <a:ext uri="{FF2B5EF4-FFF2-40B4-BE49-F238E27FC236}">
                <a16:creationId xmlns:a16="http://schemas.microsoft.com/office/drawing/2014/main" id="{5E6979CC-F0D6-45F1-9901-567148A3B6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32064" y="176611"/>
            <a:ext cx="1269400" cy="1162709"/>
          </a:xfrm>
          <a:prstGeom prst="rect">
            <a:avLst/>
          </a:prstGeom>
          <a:noFill/>
          <a:ln>
            <a:noFill/>
          </a:ln>
        </p:spPr>
      </p:pic>
      <p:pic>
        <p:nvPicPr>
          <p:cNvPr id="11" name="图片 10">
            <a:extLst>
              <a:ext uri="{FF2B5EF4-FFF2-40B4-BE49-F238E27FC236}">
                <a16:creationId xmlns:a16="http://schemas.microsoft.com/office/drawing/2014/main" id="{EBE0088C-3681-41B5-B16C-F64B9D7FAE0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80321">
            <a:off x="10421394" y="5209210"/>
            <a:ext cx="1490741" cy="1434795"/>
          </a:xfrm>
          <a:prstGeom prst="rect">
            <a:avLst/>
          </a:prstGeom>
          <a:noFill/>
          <a:ln>
            <a:noFill/>
          </a:ln>
        </p:spPr>
      </p:pic>
    </p:spTree>
    <p:extLst>
      <p:ext uri="{BB962C8B-B14F-4D97-AF65-F5344CB8AC3E}">
        <p14:creationId xmlns:p14="http://schemas.microsoft.com/office/powerpoint/2010/main" val="256942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章节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3C90B8-333D-46FF-8E29-FFB8B52D3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7" y="0"/>
            <a:ext cx="12192000" cy="6858000"/>
          </a:xfrm>
          <a:prstGeom prst="rect">
            <a:avLst/>
          </a:prstGeom>
        </p:spPr>
      </p:pic>
      <p:sp>
        <p:nvSpPr>
          <p:cNvPr id="2" name="标题 1"/>
          <p:cNvSpPr>
            <a:spLocks noGrp="1"/>
          </p:cNvSpPr>
          <p:nvPr>
            <p:ph type="ctrTitle"/>
          </p:nvPr>
        </p:nvSpPr>
        <p:spPr>
          <a:xfrm>
            <a:off x="5818909" y="260651"/>
            <a:ext cx="6073600" cy="768085"/>
          </a:xfrm>
        </p:spPr>
        <p:txBody>
          <a:bodyPr>
            <a:noAutofit/>
          </a:bodyPr>
          <a:lstStyle>
            <a:lvl1pPr algn="r" defTabSz="815975" rtl="0" eaLnBrk="1" fontAlgn="base" hangingPunct="1">
              <a:spcBef>
                <a:spcPct val="0"/>
              </a:spcBef>
              <a:spcAft>
                <a:spcPct val="0"/>
              </a:spcAft>
              <a:defRPr lang="zh-CN" altLang="en-US" sz="2800" b="1" kern="1200" noProof="1" dirty="0">
                <a:solidFill>
                  <a:schemeClr val="tx2"/>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zh-CN" altLang="en-US" dirty="0"/>
          </a:p>
        </p:txBody>
      </p:sp>
      <p:pic>
        <p:nvPicPr>
          <p:cNvPr id="6" name="图片 5">
            <a:extLst>
              <a:ext uri="{FF2B5EF4-FFF2-40B4-BE49-F238E27FC236}">
                <a16:creationId xmlns:a16="http://schemas.microsoft.com/office/drawing/2014/main" id="{00DCCBDC-041E-40CA-8A43-5C52232FC8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23109" y="5434640"/>
            <a:ext cx="1269400" cy="1162709"/>
          </a:xfrm>
          <a:prstGeom prst="rect">
            <a:avLst/>
          </a:prstGeom>
          <a:noFill/>
          <a:ln>
            <a:noFill/>
          </a:ln>
        </p:spPr>
      </p:pic>
    </p:spTree>
    <p:extLst>
      <p:ext uri="{BB962C8B-B14F-4D97-AF65-F5344CB8AC3E}">
        <p14:creationId xmlns:p14="http://schemas.microsoft.com/office/powerpoint/2010/main" val="215678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课程目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1427" y="198007"/>
            <a:ext cx="9438135" cy="742093"/>
          </a:xfrm>
          <a:prstGeom prst="rect">
            <a:avLst/>
          </a:prstGeom>
        </p:spPr>
        <p:txBody>
          <a:bodyPr/>
          <a:lstStyle>
            <a:lvl1pPr algn="l">
              <a:defRPr lang="zh-CN" altLang="en-US" sz="2800" b="1" kern="1200" noProof="1">
                <a:solidFill>
                  <a:schemeClr val="tx2"/>
                </a:solidFill>
                <a:latin typeface="微软雅黑" panose="020B0503020204020204" pitchFamily="34" charset="-122"/>
                <a:ea typeface="微软雅黑" panose="020B0503020204020204" pitchFamily="34" charset="-122"/>
                <a:cs typeface="+mj-cs"/>
              </a:defRPr>
            </a:lvl1pPr>
          </a:lstStyle>
          <a:p>
            <a:r>
              <a:rPr lang="zh-CN" altLang="en-US" noProof="1"/>
              <a:t>课程目标</a:t>
            </a:r>
          </a:p>
        </p:txBody>
      </p:sp>
      <p:sp>
        <p:nvSpPr>
          <p:cNvPr id="12" name="矩形 1"/>
          <p:cNvSpPr/>
          <p:nvPr/>
        </p:nvSpPr>
        <p:spPr>
          <a:xfrm>
            <a:off x="4187221" y="1"/>
            <a:ext cx="8004783" cy="6855884"/>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rgbClr val="A7C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10" name="Picture 2" descr="C:\Users\lenovo\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280" y="569051"/>
            <a:ext cx="1439333" cy="32258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rcRect l="10119" r="20859"/>
          <a:stretch>
            <a:fillRect/>
          </a:stretch>
        </p:blipFill>
        <p:spPr>
          <a:xfrm>
            <a:off x="7918875" y="2387603"/>
            <a:ext cx="2258060" cy="2028613"/>
          </a:xfrm>
          <a:prstGeom prst="rect">
            <a:avLst/>
          </a:prstGeom>
          <a:ln w="38100">
            <a:solidFill>
              <a:schemeClr val="bg1"/>
            </a:solidFill>
          </a:ln>
        </p:spPr>
      </p:pic>
      <p:sp>
        <p:nvSpPr>
          <p:cNvPr id="11" name="内容占位符 8">
            <a:extLst>
              <a:ext uri="{FF2B5EF4-FFF2-40B4-BE49-F238E27FC236}">
                <a16:creationId xmlns:a16="http://schemas.microsoft.com/office/drawing/2014/main" id="{AB5C09D3-18AD-46C4-B9BE-DC908ED61C17}"/>
              </a:ext>
            </a:extLst>
          </p:cNvPr>
          <p:cNvSpPr>
            <a:spLocks noGrp="1"/>
          </p:cNvSpPr>
          <p:nvPr>
            <p:ph idx="1"/>
          </p:nvPr>
        </p:nvSpPr>
        <p:spPr>
          <a:xfrm>
            <a:off x="911424" y="1138103"/>
            <a:ext cx="10657184" cy="5363240"/>
          </a:xfrm>
        </p:spPr>
        <p:txBody>
          <a:bodyPr/>
          <a:lstStyle>
            <a:lvl1pPr marL="342900" indent="-342900">
              <a:lnSpc>
                <a:spcPct val="120000"/>
              </a:lnSpc>
              <a:buClr>
                <a:schemeClr val="tx2"/>
              </a:buClr>
              <a:buFont typeface="Wingdings" panose="05000000000000000000" pitchFamily="2" charset="2"/>
              <a:buChar char="u"/>
              <a:defRPr sz="24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8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6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4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8" name="图片 6">
            <a:extLst>
              <a:ext uri="{FF2B5EF4-FFF2-40B4-BE49-F238E27FC236}">
                <a16:creationId xmlns:a16="http://schemas.microsoft.com/office/drawing/2014/main" id="{57183EB8-BAF8-4125-974B-9F7347D2C8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D448DBE3-A626-4D00-8DCA-0FA0C43C674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157527" y="5956926"/>
            <a:ext cx="722779" cy="704467"/>
          </a:xfrm>
          <a:prstGeom prst="rect">
            <a:avLst/>
          </a:prstGeom>
          <a:noFill/>
          <a:ln>
            <a:noFill/>
          </a:ln>
        </p:spPr>
      </p:pic>
    </p:spTree>
    <p:extLst>
      <p:ext uri="{BB962C8B-B14F-4D97-AF65-F5344CB8AC3E}">
        <p14:creationId xmlns:p14="http://schemas.microsoft.com/office/powerpoint/2010/main" val="413349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1427" y="198007"/>
            <a:ext cx="9438135" cy="742093"/>
          </a:xfrm>
          <a:prstGeom prst="rect">
            <a:avLst/>
          </a:prstGeom>
        </p:spPr>
        <p:txBody>
          <a:bodyPr/>
          <a:lstStyle>
            <a:lvl1pPr algn="l">
              <a:defRPr lang="zh-CN" altLang="en-US" sz="2800" b="1" kern="1200" noProof="1">
                <a:solidFill>
                  <a:schemeClr val="tx2"/>
                </a:solidFill>
                <a:latin typeface="微软雅黑" panose="020B0503020204020204" pitchFamily="34" charset="-122"/>
                <a:ea typeface="微软雅黑" panose="020B0503020204020204" pitchFamily="34" charset="-122"/>
                <a:cs typeface="+mj-cs"/>
              </a:defRPr>
            </a:lvl1pPr>
          </a:lstStyle>
          <a:p>
            <a:r>
              <a:rPr lang="zh-CN" altLang="en-US" noProof="1"/>
              <a:t>课程目标</a:t>
            </a:r>
          </a:p>
        </p:txBody>
      </p:sp>
      <p:sp>
        <p:nvSpPr>
          <p:cNvPr id="12" name="矩形 1"/>
          <p:cNvSpPr/>
          <p:nvPr/>
        </p:nvSpPr>
        <p:spPr>
          <a:xfrm>
            <a:off x="4187221" y="1"/>
            <a:ext cx="8004783" cy="6855884"/>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rgbClr val="A7C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10" name="Picture 2" descr="C:\Users\lenovo\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280" y="569051"/>
            <a:ext cx="1439333" cy="32258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6">
            <a:extLst>
              <a:ext uri="{FF2B5EF4-FFF2-40B4-BE49-F238E27FC236}">
                <a16:creationId xmlns:a16="http://schemas.microsoft.com/office/drawing/2014/main" id="{57183EB8-BAF8-4125-974B-9F7347D2C8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A79CC4E1-117B-4C7A-813F-D0EDB6E229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57527" y="5956926"/>
            <a:ext cx="722779" cy="704467"/>
          </a:xfrm>
          <a:prstGeom prst="rect">
            <a:avLst/>
          </a:prstGeom>
          <a:noFill/>
          <a:ln>
            <a:noFill/>
          </a:ln>
        </p:spPr>
      </p:pic>
      <p:sp>
        <p:nvSpPr>
          <p:cNvPr id="7" name="内容占位符 8">
            <a:extLst>
              <a:ext uri="{FF2B5EF4-FFF2-40B4-BE49-F238E27FC236}">
                <a16:creationId xmlns:a16="http://schemas.microsoft.com/office/drawing/2014/main" id="{03F190DA-A056-4D9D-A92F-3E55130A32C5}"/>
              </a:ext>
            </a:extLst>
          </p:cNvPr>
          <p:cNvSpPr>
            <a:spLocks noGrp="1"/>
          </p:cNvSpPr>
          <p:nvPr>
            <p:ph idx="1"/>
          </p:nvPr>
        </p:nvSpPr>
        <p:spPr>
          <a:xfrm>
            <a:off x="911424" y="1138103"/>
            <a:ext cx="10657184" cy="5363240"/>
          </a:xfrm>
        </p:spPr>
        <p:txBody>
          <a:bodyPr/>
          <a:lstStyle>
            <a:lvl1pPr marL="342900" indent="-342900">
              <a:lnSpc>
                <a:spcPct val="120000"/>
              </a:lnSpc>
              <a:buClr>
                <a:schemeClr val="tx2"/>
              </a:buClr>
              <a:buFont typeface="Wingdings" panose="05000000000000000000" pitchFamily="2" charset="2"/>
              <a:buChar char="u"/>
              <a:defRPr sz="24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8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6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4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extLst>
      <p:ext uri="{BB962C8B-B14F-4D97-AF65-F5344CB8AC3E}">
        <p14:creationId xmlns:p14="http://schemas.microsoft.com/office/powerpoint/2010/main" val="377156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节标题">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11"/>
            <a:ext cx="12192000" cy="3072341"/>
          </a:xfrm>
          <a:prstGeom prst="rect">
            <a:avLst/>
          </a:prstGeom>
        </p:spPr>
      </p:pic>
      <p:pic>
        <p:nvPicPr>
          <p:cNvPr id="8"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66690" y="-1495425"/>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719403" y="1928513"/>
            <a:ext cx="10945216" cy="1470024"/>
          </a:xfrm>
        </p:spPr>
        <p:txBody>
          <a:bodyPr>
            <a:noAutofit/>
          </a:bodyPr>
          <a:lstStyle>
            <a:lvl1pPr algn="ctr">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谢谢</a:t>
            </a:r>
          </a:p>
        </p:txBody>
      </p:sp>
      <p:pic>
        <p:nvPicPr>
          <p:cNvPr id="11" name="图片 10" descr="2_03"/>
          <p:cNvPicPr>
            <a:picLocks noChangeAspect="1"/>
          </p:cNvPicPr>
          <p:nvPr/>
        </p:nvPicPr>
        <p:blipFill>
          <a:blip r:embed="rId4"/>
          <a:stretch>
            <a:fillRect/>
          </a:stretch>
        </p:blipFill>
        <p:spPr>
          <a:xfrm>
            <a:off x="2594188" y="1801197"/>
            <a:ext cx="7003627" cy="1724660"/>
          </a:xfrm>
          <a:prstGeom prst="rect">
            <a:avLst/>
          </a:prstGeom>
        </p:spPr>
      </p:pic>
      <p:sp>
        <p:nvSpPr>
          <p:cNvPr id="13" name="副标题 2"/>
          <p:cNvSpPr>
            <a:spLocks noGrp="1"/>
          </p:cNvSpPr>
          <p:nvPr>
            <p:ph type="subTitle" idx="1" hasCustomPrompt="1"/>
          </p:nvPr>
        </p:nvSpPr>
        <p:spPr>
          <a:xfrm>
            <a:off x="3455708" y="3699166"/>
            <a:ext cx="5231093" cy="977975"/>
          </a:xfrm>
        </p:spPr>
        <p:txBody>
          <a:bodyPr>
            <a:normAutofit/>
          </a:bodyPr>
          <a:lstStyle>
            <a:lvl1pPr marL="0" indent="0" algn="ctr">
              <a:buNone/>
              <a:defRPr sz="3200">
                <a:solidFill>
                  <a:schemeClr val="bg1"/>
                </a:solidFill>
                <a:effectLst/>
                <a:latin typeface="微软雅黑" panose="020B0503020204020204" pitchFamily="34" charset="-122"/>
                <a:ea typeface="微软雅黑" panose="020B0503020204020204" pitchFamily="34" charset="-122"/>
              </a:defRPr>
            </a:lvl1pPr>
            <a:lvl2pPr marL="408305" indent="0" algn="ctr">
              <a:buNone/>
              <a:defRPr>
                <a:solidFill>
                  <a:schemeClr val="tx1">
                    <a:tint val="75000"/>
                  </a:schemeClr>
                </a:solidFill>
              </a:defRPr>
            </a:lvl2pPr>
            <a:lvl3pPr marL="816610" indent="0" algn="ctr">
              <a:buNone/>
              <a:defRPr>
                <a:solidFill>
                  <a:schemeClr val="tx1">
                    <a:tint val="75000"/>
                  </a:schemeClr>
                </a:solidFill>
              </a:defRPr>
            </a:lvl3pPr>
            <a:lvl4pPr marL="1224280" indent="0" algn="ctr">
              <a:buNone/>
              <a:defRPr>
                <a:solidFill>
                  <a:schemeClr val="tx1">
                    <a:tint val="75000"/>
                  </a:schemeClr>
                </a:solidFill>
              </a:defRPr>
            </a:lvl4pPr>
            <a:lvl5pPr marL="1632585" indent="0" algn="ctr">
              <a:buNone/>
              <a:defRPr>
                <a:solidFill>
                  <a:schemeClr val="tx1">
                    <a:tint val="75000"/>
                  </a:schemeClr>
                </a:solidFill>
              </a:defRPr>
            </a:lvl5pPr>
            <a:lvl6pPr marL="2040890" indent="0" algn="ctr">
              <a:buNone/>
              <a:defRPr>
                <a:solidFill>
                  <a:schemeClr val="tx1">
                    <a:tint val="75000"/>
                  </a:schemeClr>
                </a:solidFill>
              </a:defRPr>
            </a:lvl6pPr>
            <a:lvl7pPr marL="2449195" indent="0" algn="ctr">
              <a:buNone/>
              <a:defRPr>
                <a:solidFill>
                  <a:schemeClr val="tx1">
                    <a:tint val="75000"/>
                  </a:schemeClr>
                </a:solidFill>
              </a:defRPr>
            </a:lvl7pPr>
            <a:lvl8pPr marL="2856865" indent="0" algn="ctr">
              <a:buNone/>
              <a:defRPr>
                <a:solidFill>
                  <a:schemeClr val="tx1">
                    <a:tint val="75000"/>
                  </a:schemeClr>
                </a:solidFill>
              </a:defRPr>
            </a:lvl8pPr>
            <a:lvl9pPr marL="3265170" indent="0" algn="ctr">
              <a:buNone/>
              <a:defRPr>
                <a:solidFill>
                  <a:schemeClr val="tx1">
                    <a:tint val="75000"/>
                  </a:schemeClr>
                </a:solidFill>
              </a:defRPr>
            </a:lvl9pPr>
          </a:lstStyle>
          <a:p>
            <a:r>
              <a:rPr lang="zh-CN" altLang="en-US" dirty="0"/>
              <a:t>主讲人：某某某</a:t>
            </a:r>
          </a:p>
        </p:txBody>
      </p:sp>
    </p:spTree>
    <p:extLst>
      <p:ext uri="{BB962C8B-B14F-4D97-AF65-F5344CB8AC3E}">
        <p14:creationId xmlns:p14="http://schemas.microsoft.com/office/powerpoint/2010/main" val="401125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演示案例">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6" y="-1"/>
            <a:ext cx="4172477" cy="6855391"/>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0" y="-1"/>
            <a:ext cx="12192000" cy="6855885"/>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31" name="Rectangle 18"/>
          <p:cNvSpPr>
            <a:spLocks noChangeArrowheads="1"/>
          </p:cNvSpPr>
          <p:nvPr/>
        </p:nvSpPr>
        <p:spPr bwMode="auto">
          <a:xfrm>
            <a:off x="1679509" y="4965175"/>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演示案例</a:t>
            </a:r>
          </a:p>
        </p:txBody>
      </p:sp>
      <p:sp>
        <p:nvSpPr>
          <p:cNvPr id="32" name="Freeform 9"/>
          <p:cNvSpPr/>
          <p:nvPr/>
        </p:nvSpPr>
        <p:spPr bwMode="auto">
          <a:xfrm>
            <a:off x="3311692" y="5068937"/>
            <a:ext cx="91971" cy="184269"/>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cxnSp>
        <p:nvCxnSpPr>
          <p:cNvPr id="33" name="直接连接符 32"/>
          <p:cNvCxnSpPr/>
          <p:nvPr/>
        </p:nvCxnSpPr>
        <p:spPr>
          <a:xfrm>
            <a:off x="1487488" y="4899851"/>
            <a:ext cx="0" cy="56432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75788" y="-2"/>
            <a:ext cx="8016213" cy="685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标题 1"/>
          <p:cNvSpPr>
            <a:spLocks noGrp="1" noChangeArrowheads="1"/>
          </p:cNvSpPr>
          <p:nvPr>
            <p:ph type="title" hasCustomPrompt="1"/>
          </p:nvPr>
        </p:nvSpPr>
        <p:spPr>
          <a:xfrm>
            <a:off x="4751852" y="376196"/>
            <a:ext cx="7112357" cy="658131"/>
          </a:xfrm>
          <a:prstGeom prst="rect">
            <a:avLst/>
          </a:prstGeom>
        </p:spPr>
        <p:txBody>
          <a:bodyPr/>
          <a:lstStyle>
            <a:lvl1pPr algn="l" defTabSz="815975" rtl="0" eaLnBrk="1" fontAlgn="base" hangingPunct="1">
              <a:spcBef>
                <a:spcPct val="0"/>
              </a:spcBef>
              <a:spcAft>
                <a:spcPct val="0"/>
              </a:spcAft>
              <a:defRPr lang="zh-CN" altLang="zh-CN" sz="28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grpSp>
        <p:nvGrpSpPr>
          <p:cNvPr id="26" name="组合 25"/>
          <p:cNvGrpSpPr/>
          <p:nvPr/>
        </p:nvGrpSpPr>
        <p:grpSpPr>
          <a:xfrm>
            <a:off x="848764" y="4982546"/>
            <a:ext cx="433600" cy="411783"/>
            <a:chOff x="1866900" y="2420938"/>
            <a:chExt cx="757238" cy="719137"/>
          </a:xfrm>
          <a:solidFill>
            <a:schemeClr val="bg1"/>
          </a:solidFill>
        </p:grpSpPr>
        <p:sp>
          <p:nvSpPr>
            <p:cNvPr id="27" name="Freeform 15"/>
            <p:cNvSpPr/>
            <p:nvPr/>
          </p:nvSpPr>
          <p:spPr bwMode="auto">
            <a:xfrm>
              <a:off x="1979613" y="2420938"/>
              <a:ext cx="644525" cy="495300"/>
            </a:xfrm>
            <a:custGeom>
              <a:avLst/>
              <a:gdLst>
                <a:gd name="T0" fmla="*/ 158 w 172"/>
                <a:gd name="T1" fmla="*/ 0 h 132"/>
                <a:gd name="T2" fmla="*/ 15 w 172"/>
                <a:gd name="T3" fmla="*/ 0 h 132"/>
                <a:gd name="T4" fmla="*/ 0 w 172"/>
                <a:gd name="T5" fmla="*/ 14 h 132"/>
                <a:gd name="T6" fmla="*/ 0 w 172"/>
                <a:gd name="T7" fmla="*/ 30 h 132"/>
                <a:gd name="T8" fmla="*/ 13 w 172"/>
                <a:gd name="T9" fmla="*/ 30 h 132"/>
                <a:gd name="T10" fmla="*/ 13 w 172"/>
                <a:gd name="T11" fmla="*/ 14 h 132"/>
                <a:gd name="T12" fmla="*/ 15 w 172"/>
                <a:gd name="T13" fmla="*/ 13 h 132"/>
                <a:gd name="T14" fmla="*/ 158 w 172"/>
                <a:gd name="T15" fmla="*/ 13 h 132"/>
                <a:gd name="T16" fmla="*/ 159 w 172"/>
                <a:gd name="T17" fmla="*/ 14 h 132"/>
                <a:gd name="T18" fmla="*/ 159 w 172"/>
                <a:gd name="T19" fmla="*/ 118 h 132"/>
                <a:gd name="T20" fmla="*/ 158 w 172"/>
                <a:gd name="T21" fmla="*/ 119 h 132"/>
                <a:gd name="T22" fmla="*/ 142 w 172"/>
                <a:gd name="T23" fmla="*/ 119 h 132"/>
                <a:gd name="T24" fmla="*/ 142 w 172"/>
                <a:gd name="T25" fmla="*/ 132 h 132"/>
                <a:gd name="T26" fmla="*/ 158 w 172"/>
                <a:gd name="T27" fmla="*/ 132 h 132"/>
                <a:gd name="T28" fmla="*/ 172 w 172"/>
                <a:gd name="T29" fmla="*/ 118 h 132"/>
                <a:gd name="T30" fmla="*/ 172 w 172"/>
                <a:gd name="T31" fmla="*/ 14 h 132"/>
                <a:gd name="T32" fmla="*/ 158 w 172"/>
                <a:gd name="T3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32">
                  <a:moveTo>
                    <a:pt x="158" y="0"/>
                  </a:moveTo>
                  <a:cubicBezTo>
                    <a:pt x="15" y="0"/>
                    <a:pt x="15" y="0"/>
                    <a:pt x="15" y="0"/>
                  </a:cubicBezTo>
                  <a:cubicBezTo>
                    <a:pt x="7" y="0"/>
                    <a:pt x="0" y="6"/>
                    <a:pt x="0" y="14"/>
                  </a:cubicBezTo>
                  <a:cubicBezTo>
                    <a:pt x="0" y="30"/>
                    <a:pt x="0" y="30"/>
                    <a:pt x="0" y="30"/>
                  </a:cubicBezTo>
                  <a:cubicBezTo>
                    <a:pt x="13" y="30"/>
                    <a:pt x="13" y="30"/>
                    <a:pt x="13" y="30"/>
                  </a:cubicBezTo>
                  <a:cubicBezTo>
                    <a:pt x="13" y="14"/>
                    <a:pt x="13" y="14"/>
                    <a:pt x="13" y="14"/>
                  </a:cubicBezTo>
                  <a:cubicBezTo>
                    <a:pt x="13" y="14"/>
                    <a:pt x="14" y="13"/>
                    <a:pt x="15" y="13"/>
                  </a:cubicBezTo>
                  <a:cubicBezTo>
                    <a:pt x="158" y="13"/>
                    <a:pt x="158" y="13"/>
                    <a:pt x="158" y="13"/>
                  </a:cubicBezTo>
                  <a:cubicBezTo>
                    <a:pt x="158" y="13"/>
                    <a:pt x="159" y="14"/>
                    <a:pt x="159" y="14"/>
                  </a:cubicBezTo>
                  <a:cubicBezTo>
                    <a:pt x="159" y="118"/>
                    <a:pt x="159" y="118"/>
                    <a:pt x="159" y="118"/>
                  </a:cubicBezTo>
                  <a:cubicBezTo>
                    <a:pt x="159" y="118"/>
                    <a:pt x="158" y="119"/>
                    <a:pt x="158" y="119"/>
                  </a:cubicBezTo>
                  <a:cubicBezTo>
                    <a:pt x="142" y="119"/>
                    <a:pt x="142" y="119"/>
                    <a:pt x="142" y="119"/>
                  </a:cubicBezTo>
                  <a:cubicBezTo>
                    <a:pt x="142" y="132"/>
                    <a:pt x="142" y="132"/>
                    <a:pt x="142" y="132"/>
                  </a:cubicBezTo>
                  <a:cubicBezTo>
                    <a:pt x="158" y="132"/>
                    <a:pt x="158" y="132"/>
                    <a:pt x="158" y="132"/>
                  </a:cubicBezTo>
                  <a:cubicBezTo>
                    <a:pt x="166" y="132"/>
                    <a:pt x="172" y="126"/>
                    <a:pt x="172" y="118"/>
                  </a:cubicBezTo>
                  <a:cubicBezTo>
                    <a:pt x="172" y="14"/>
                    <a:pt x="172" y="14"/>
                    <a:pt x="172" y="14"/>
                  </a:cubicBezTo>
                  <a:cubicBezTo>
                    <a:pt x="172" y="6"/>
                    <a:pt x="166" y="0"/>
                    <a:pt x="1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28" name="Freeform 16"/>
            <p:cNvSpPr/>
            <p:nvPr/>
          </p:nvSpPr>
          <p:spPr bwMode="auto">
            <a:xfrm>
              <a:off x="1866900" y="2533650"/>
              <a:ext cx="644525" cy="606425"/>
            </a:xfrm>
            <a:custGeom>
              <a:avLst/>
              <a:gdLst>
                <a:gd name="T0" fmla="*/ 157 w 172"/>
                <a:gd name="T1" fmla="*/ 0 h 162"/>
                <a:gd name="T2" fmla="*/ 43 w 172"/>
                <a:gd name="T3" fmla="*/ 0 h 162"/>
                <a:gd name="T4" fmla="*/ 30 w 172"/>
                <a:gd name="T5" fmla="*/ 0 h 162"/>
                <a:gd name="T6" fmla="*/ 14 w 172"/>
                <a:gd name="T7" fmla="*/ 0 h 162"/>
                <a:gd name="T8" fmla="*/ 0 w 172"/>
                <a:gd name="T9" fmla="*/ 15 h 162"/>
                <a:gd name="T10" fmla="*/ 0 w 172"/>
                <a:gd name="T11" fmla="*/ 118 h 162"/>
                <a:gd name="T12" fmla="*/ 0 w 172"/>
                <a:gd name="T13" fmla="*/ 120 h 162"/>
                <a:gd name="T14" fmla="*/ 14 w 172"/>
                <a:gd name="T15" fmla="*/ 133 h 162"/>
                <a:gd name="T16" fmla="*/ 44 w 172"/>
                <a:gd name="T17" fmla="*/ 133 h 162"/>
                <a:gd name="T18" fmla="*/ 51 w 172"/>
                <a:gd name="T19" fmla="*/ 126 h 162"/>
                <a:gd name="T20" fmla="*/ 44 w 172"/>
                <a:gd name="T21" fmla="*/ 119 h 162"/>
                <a:gd name="T22" fmla="*/ 14 w 172"/>
                <a:gd name="T23" fmla="*/ 119 h 162"/>
                <a:gd name="T24" fmla="*/ 13 w 172"/>
                <a:gd name="T25" fmla="*/ 118 h 162"/>
                <a:gd name="T26" fmla="*/ 13 w 172"/>
                <a:gd name="T27" fmla="*/ 15 h 162"/>
                <a:gd name="T28" fmla="*/ 14 w 172"/>
                <a:gd name="T29" fmla="*/ 13 h 162"/>
                <a:gd name="T30" fmla="*/ 30 w 172"/>
                <a:gd name="T31" fmla="*/ 13 h 162"/>
                <a:gd name="T32" fmla="*/ 43 w 172"/>
                <a:gd name="T33" fmla="*/ 13 h 162"/>
                <a:gd name="T34" fmla="*/ 157 w 172"/>
                <a:gd name="T35" fmla="*/ 13 h 162"/>
                <a:gd name="T36" fmla="*/ 159 w 172"/>
                <a:gd name="T37" fmla="*/ 15 h 162"/>
                <a:gd name="T38" fmla="*/ 159 w 172"/>
                <a:gd name="T39" fmla="*/ 89 h 162"/>
                <a:gd name="T40" fmla="*/ 159 w 172"/>
                <a:gd name="T41" fmla="*/ 102 h 162"/>
                <a:gd name="T42" fmla="*/ 159 w 172"/>
                <a:gd name="T43" fmla="*/ 118 h 162"/>
                <a:gd name="T44" fmla="*/ 157 w 172"/>
                <a:gd name="T45" fmla="*/ 119 h 162"/>
                <a:gd name="T46" fmla="*/ 130 w 172"/>
                <a:gd name="T47" fmla="*/ 119 h 162"/>
                <a:gd name="T48" fmla="*/ 105 w 172"/>
                <a:gd name="T49" fmla="*/ 119 h 162"/>
                <a:gd name="T50" fmla="*/ 90 w 172"/>
                <a:gd name="T51" fmla="*/ 119 h 162"/>
                <a:gd name="T52" fmla="*/ 89 w 172"/>
                <a:gd name="T53" fmla="*/ 119 h 162"/>
                <a:gd name="T54" fmla="*/ 85 w 172"/>
                <a:gd name="T55" fmla="*/ 121 h 162"/>
                <a:gd name="T56" fmla="*/ 85 w 172"/>
                <a:gd name="T57" fmla="*/ 121 h 162"/>
                <a:gd name="T58" fmla="*/ 82 w 172"/>
                <a:gd name="T59" fmla="*/ 123 h 162"/>
                <a:gd name="T60" fmla="*/ 73 w 172"/>
                <a:gd name="T61" fmla="*/ 133 h 162"/>
                <a:gd name="T62" fmla="*/ 56 w 172"/>
                <a:gd name="T63" fmla="*/ 150 h 162"/>
                <a:gd name="T64" fmla="*/ 56 w 172"/>
                <a:gd name="T65" fmla="*/ 160 h 162"/>
                <a:gd name="T66" fmla="*/ 65 w 172"/>
                <a:gd name="T67" fmla="*/ 160 h 162"/>
                <a:gd name="T68" fmla="*/ 92 w 172"/>
                <a:gd name="T69" fmla="*/ 133 h 162"/>
                <a:gd name="T70" fmla="*/ 130 w 172"/>
                <a:gd name="T71" fmla="*/ 133 h 162"/>
                <a:gd name="T72" fmla="*/ 157 w 172"/>
                <a:gd name="T73" fmla="*/ 133 h 162"/>
                <a:gd name="T74" fmla="*/ 172 w 172"/>
                <a:gd name="T75" fmla="*/ 118 h 162"/>
                <a:gd name="T76" fmla="*/ 172 w 172"/>
                <a:gd name="T77" fmla="*/ 102 h 162"/>
                <a:gd name="T78" fmla="*/ 172 w 172"/>
                <a:gd name="T79" fmla="*/ 89 h 162"/>
                <a:gd name="T80" fmla="*/ 172 w 172"/>
                <a:gd name="T81" fmla="*/ 15 h 162"/>
                <a:gd name="T82" fmla="*/ 157 w 172"/>
                <a:gd name="T8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62">
                  <a:moveTo>
                    <a:pt x="157" y="0"/>
                  </a:moveTo>
                  <a:cubicBezTo>
                    <a:pt x="43" y="0"/>
                    <a:pt x="43" y="0"/>
                    <a:pt x="43" y="0"/>
                  </a:cubicBezTo>
                  <a:cubicBezTo>
                    <a:pt x="30" y="0"/>
                    <a:pt x="30" y="0"/>
                    <a:pt x="30" y="0"/>
                  </a:cubicBezTo>
                  <a:cubicBezTo>
                    <a:pt x="14" y="0"/>
                    <a:pt x="14" y="0"/>
                    <a:pt x="14" y="0"/>
                  </a:cubicBezTo>
                  <a:cubicBezTo>
                    <a:pt x="6" y="0"/>
                    <a:pt x="0" y="7"/>
                    <a:pt x="0" y="15"/>
                  </a:cubicBezTo>
                  <a:cubicBezTo>
                    <a:pt x="0" y="118"/>
                    <a:pt x="0" y="118"/>
                    <a:pt x="0" y="118"/>
                  </a:cubicBezTo>
                  <a:cubicBezTo>
                    <a:pt x="0" y="119"/>
                    <a:pt x="0" y="119"/>
                    <a:pt x="0" y="120"/>
                  </a:cubicBezTo>
                  <a:cubicBezTo>
                    <a:pt x="1" y="127"/>
                    <a:pt x="7" y="133"/>
                    <a:pt x="14" y="133"/>
                  </a:cubicBezTo>
                  <a:cubicBezTo>
                    <a:pt x="44" y="133"/>
                    <a:pt x="44" y="133"/>
                    <a:pt x="44" y="133"/>
                  </a:cubicBezTo>
                  <a:cubicBezTo>
                    <a:pt x="48" y="133"/>
                    <a:pt x="51" y="130"/>
                    <a:pt x="51" y="126"/>
                  </a:cubicBezTo>
                  <a:cubicBezTo>
                    <a:pt x="51" y="122"/>
                    <a:pt x="48" y="119"/>
                    <a:pt x="44" y="119"/>
                  </a:cubicBezTo>
                  <a:cubicBezTo>
                    <a:pt x="14" y="119"/>
                    <a:pt x="14" y="119"/>
                    <a:pt x="14" y="119"/>
                  </a:cubicBezTo>
                  <a:cubicBezTo>
                    <a:pt x="14" y="119"/>
                    <a:pt x="13" y="119"/>
                    <a:pt x="13" y="118"/>
                  </a:cubicBezTo>
                  <a:cubicBezTo>
                    <a:pt x="13" y="15"/>
                    <a:pt x="13" y="15"/>
                    <a:pt x="13" y="15"/>
                  </a:cubicBezTo>
                  <a:cubicBezTo>
                    <a:pt x="13" y="14"/>
                    <a:pt x="14" y="13"/>
                    <a:pt x="14" y="13"/>
                  </a:cubicBezTo>
                  <a:cubicBezTo>
                    <a:pt x="30" y="13"/>
                    <a:pt x="30" y="13"/>
                    <a:pt x="30" y="13"/>
                  </a:cubicBezTo>
                  <a:cubicBezTo>
                    <a:pt x="43" y="13"/>
                    <a:pt x="43" y="13"/>
                    <a:pt x="43" y="13"/>
                  </a:cubicBezTo>
                  <a:cubicBezTo>
                    <a:pt x="157" y="13"/>
                    <a:pt x="157" y="13"/>
                    <a:pt x="157" y="13"/>
                  </a:cubicBezTo>
                  <a:cubicBezTo>
                    <a:pt x="158" y="13"/>
                    <a:pt x="159" y="14"/>
                    <a:pt x="159" y="15"/>
                  </a:cubicBezTo>
                  <a:cubicBezTo>
                    <a:pt x="159" y="89"/>
                    <a:pt x="159" y="89"/>
                    <a:pt x="159" y="89"/>
                  </a:cubicBezTo>
                  <a:cubicBezTo>
                    <a:pt x="159" y="102"/>
                    <a:pt x="159" y="102"/>
                    <a:pt x="159" y="102"/>
                  </a:cubicBezTo>
                  <a:cubicBezTo>
                    <a:pt x="159" y="118"/>
                    <a:pt x="159" y="118"/>
                    <a:pt x="159" y="118"/>
                  </a:cubicBezTo>
                  <a:cubicBezTo>
                    <a:pt x="159" y="119"/>
                    <a:pt x="158" y="119"/>
                    <a:pt x="157" y="119"/>
                  </a:cubicBezTo>
                  <a:cubicBezTo>
                    <a:pt x="130" y="119"/>
                    <a:pt x="130" y="119"/>
                    <a:pt x="130" y="119"/>
                  </a:cubicBezTo>
                  <a:cubicBezTo>
                    <a:pt x="105" y="119"/>
                    <a:pt x="105" y="119"/>
                    <a:pt x="105" y="119"/>
                  </a:cubicBezTo>
                  <a:cubicBezTo>
                    <a:pt x="90" y="119"/>
                    <a:pt x="90" y="119"/>
                    <a:pt x="90" y="119"/>
                  </a:cubicBezTo>
                  <a:cubicBezTo>
                    <a:pt x="89" y="119"/>
                    <a:pt x="89" y="119"/>
                    <a:pt x="89" y="119"/>
                  </a:cubicBezTo>
                  <a:cubicBezTo>
                    <a:pt x="88" y="119"/>
                    <a:pt x="87" y="120"/>
                    <a:pt x="85" y="121"/>
                  </a:cubicBezTo>
                  <a:cubicBezTo>
                    <a:pt x="85" y="121"/>
                    <a:pt x="85" y="121"/>
                    <a:pt x="85" y="121"/>
                  </a:cubicBezTo>
                  <a:cubicBezTo>
                    <a:pt x="82" y="123"/>
                    <a:pt x="82" y="123"/>
                    <a:pt x="82" y="123"/>
                  </a:cubicBezTo>
                  <a:cubicBezTo>
                    <a:pt x="73" y="133"/>
                    <a:pt x="73" y="133"/>
                    <a:pt x="73" y="133"/>
                  </a:cubicBezTo>
                  <a:cubicBezTo>
                    <a:pt x="56" y="150"/>
                    <a:pt x="56" y="150"/>
                    <a:pt x="56" y="150"/>
                  </a:cubicBezTo>
                  <a:cubicBezTo>
                    <a:pt x="53" y="153"/>
                    <a:pt x="53" y="157"/>
                    <a:pt x="56" y="160"/>
                  </a:cubicBezTo>
                  <a:cubicBezTo>
                    <a:pt x="58" y="162"/>
                    <a:pt x="62" y="162"/>
                    <a:pt x="65" y="160"/>
                  </a:cubicBezTo>
                  <a:cubicBezTo>
                    <a:pt x="92" y="133"/>
                    <a:pt x="92" y="133"/>
                    <a:pt x="92" y="133"/>
                  </a:cubicBezTo>
                  <a:cubicBezTo>
                    <a:pt x="130" y="133"/>
                    <a:pt x="130" y="133"/>
                    <a:pt x="130" y="133"/>
                  </a:cubicBezTo>
                  <a:cubicBezTo>
                    <a:pt x="157" y="133"/>
                    <a:pt x="157" y="133"/>
                    <a:pt x="157" y="133"/>
                  </a:cubicBezTo>
                  <a:cubicBezTo>
                    <a:pt x="165" y="133"/>
                    <a:pt x="172" y="126"/>
                    <a:pt x="172" y="118"/>
                  </a:cubicBezTo>
                  <a:cubicBezTo>
                    <a:pt x="172" y="102"/>
                    <a:pt x="172" y="102"/>
                    <a:pt x="172" y="102"/>
                  </a:cubicBezTo>
                  <a:cubicBezTo>
                    <a:pt x="172" y="89"/>
                    <a:pt x="172" y="89"/>
                    <a:pt x="172" y="89"/>
                  </a:cubicBezTo>
                  <a:cubicBezTo>
                    <a:pt x="172" y="15"/>
                    <a:pt x="172" y="15"/>
                    <a:pt x="172" y="15"/>
                  </a:cubicBezTo>
                  <a:cubicBezTo>
                    <a:pt x="172" y="7"/>
                    <a:pt x="165"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grpSp>
      <p:sp>
        <p:nvSpPr>
          <p:cNvPr id="19" name="内容占位符 8">
            <a:extLst>
              <a:ext uri="{FF2B5EF4-FFF2-40B4-BE49-F238E27FC236}">
                <a16:creationId xmlns:a16="http://schemas.microsoft.com/office/drawing/2014/main" id="{1BEB4A84-75F1-4A8F-9894-46A9874EE5EB}"/>
              </a:ext>
            </a:extLst>
          </p:cNvPr>
          <p:cNvSpPr>
            <a:spLocks noGrp="1"/>
          </p:cNvSpPr>
          <p:nvPr>
            <p:ph idx="1"/>
          </p:nvPr>
        </p:nvSpPr>
        <p:spPr>
          <a:xfrm>
            <a:off x="4751852" y="1247643"/>
            <a:ext cx="7112357" cy="5196304"/>
          </a:xfrm>
        </p:spPr>
        <p:txBody>
          <a:bodyPr/>
          <a:lstStyle>
            <a:lvl1pPr marL="342900" indent="-342900">
              <a:lnSpc>
                <a:spcPct val="10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8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D56D26C3-4A17-426B-AF68-60DAF183E0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135" y="-496"/>
            <a:ext cx="552895" cy="249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BC9335BF-CCD2-4EDA-9EC4-07BB2DF3FA89}"/>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189593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课堂练习">
    <p:spTree>
      <p:nvGrpSpPr>
        <p:cNvPr id="1" name=""/>
        <p:cNvGrpSpPr/>
        <p:nvPr/>
      </p:nvGrpSpPr>
      <p:grpSpPr>
        <a:xfrm>
          <a:off x="0" y="0"/>
          <a:ext cx="0" cy="0"/>
          <a:chOff x="0" y="0"/>
          <a:chExt cx="0" cy="0"/>
        </a:xfrm>
      </p:grpSpPr>
      <p:pic>
        <p:nvPicPr>
          <p:cNvPr id="62"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6" y="-1"/>
            <a:ext cx="4172477" cy="6855391"/>
          </a:xfrm>
          <a:prstGeom prst="rect">
            <a:avLst/>
          </a:prstGeom>
          <a:noFill/>
          <a:extLst>
            <a:ext uri="{909E8E84-426E-40DD-AFC4-6F175D3DCCD1}">
              <a14:hiddenFill xmlns:a14="http://schemas.microsoft.com/office/drawing/2010/main">
                <a:solidFill>
                  <a:srgbClr val="FFFFFF"/>
                </a:solidFill>
              </a14:hiddenFill>
            </a:ext>
          </a:extLst>
        </p:spPr>
      </p:pic>
      <p:sp>
        <p:nvSpPr>
          <p:cNvPr id="63" name="矩形 62"/>
          <p:cNvSpPr/>
          <p:nvPr/>
        </p:nvSpPr>
        <p:spPr>
          <a:xfrm>
            <a:off x="0" y="-496"/>
            <a:ext cx="12192000" cy="6855885"/>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64" name="Rectangle 18"/>
          <p:cNvSpPr>
            <a:spLocks noChangeArrowheads="1"/>
          </p:cNvSpPr>
          <p:nvPr/>
        </p:nvSpPr>
        <p:spPr bwMode="auto">
          <a:xfrm>
            <a:off x="1679509" y="4965175"/>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课堂练习</a:t>
            </a:r>
          </a:p>
        </p:txBody>
      </p:sp>
      <p:sp>
        <p:nvSpPr>
          <p:cNvPr id="65" name="Freeform 9"/>
          <p:cNvSpPr/>
          <p:nvPr/>
        </p:nvSpPr>
        <p:spPr bwMode="auto">
          <a:xfrm>
            <a:off x="3311692" y="5068937"/>
            <a:ext cx="91971" cy="184269"/>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cxnSp>
        <p:nvCxnSpPr>
          <p:cNvPr id="66" name="直接连接符 65"/>
          <p:cNvCxnSpPr/>
          <p:nvPr/>
        </p:nvCxnSpPr>
        <p:spPr>
          <a:xfrm>
            <a:off x="1487488" y="4899851"/>
            <a:ext cx="0" cy="56432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4175788" y="-2"/>
            <a:ext cx="8016213" cy="685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81" name="组合 80"/>
          <p:cNvGrpSpPr/>
          <p:nvPr/>
        </p:nvGrpSpPr>
        <p:grpSpPr>
          <a:xfrm>
            <a:off x="948268" y="4985950"/>
            <a:ext cx="336973" cy="412771"/>
            <a:chOff x="187325" y="2244725"/>
            <a:chExt cx="649288" cy="795338"/>
          </a:xfrm>
          <a:solidFill>
            <a:schemeClr val="bg1"/>
          </a:solidFill>
        </p:grpSpPr>
        <p:sp>
          <p:nvSpPr>
            <p:cNvPr id="82" name="Freeform 10"/>
            <p:cNvSpPr/>
            <p:nvPr/>
          </p:nvSpPr>
          <p:spPr bwMode="auto">
            <a:xfrm>
              <a:off x="187325" y="2244725"/>
              <a:ext cx="644525" cy="795338"/>
            </a:xfrm>
            <a:custGeom>
              <a:avLst/>
              <a:gdLst>
                <a:gd name="T0" fmla="*/ 172 w 172"/>
                <a:gd name="T1" fmla="*/ 17 h 212"/>
                <a:gd name="T2" fmla="*/ 155 w 172"/>
                <a:gd name="T3" fmla="*/ 0 h 212"/>
                <a:gd name="T4" fmla="*/ 17 w 172"/>
                <a:gd name="T5" fmla="*/ 0 h 212"/>
                <a:gd name="T6" fmla="*/ 0 w 172"/>
                <a:gd name="T7" fmla="*/ 17 h 212"/>
                <a:gd name="T8" fmla="*/ 0 w 172"/>
                <a:gd name="T9" fmla="*/ 195 h 212"/>
                <a:gd name="T10" fmla="*/ 17 w 172"/>
                <a:gd name="T11" fmla="*/ 212 h 212"/>
                <a:gd name="T12" fmla="*/ 39 w 172"/>
                <a:gd name="T13" fmla="*/ 212 h 212"/>
                <a:gd name="T14" fmla="*/ 63 w 172"/>
                <a:gd name="T15" fmla="*/ 212 h 212"/>
                <a:gd name="T16" fmla="*/ 69 w 172"/>
                <a:gd name="T17" fmla="*/ 205 h 212"/>
                <a:gd name="T18" fmla="*/ 63 w 172"/>
                <a:gd name="T19" fmla="*/ 199 h 212"/>
                <a:gd name="T20" fmla="*/ 39 w 172"/>
                <a:gd name="T21" fmla="*/ 199 h 212"/>
                <a:gd name="T22" fmla="*/ 17 w 172"/>
                <a:gd name="T23" fmla="*/ 199 h 212"/>
                <a:gd name="T24" fmla="*/ 13 w 172"/>
                <a:gd name="T25" fmla="*/ 195 h 212"/>
                <a:gd name="T26" fmla="*/ 13 w 172"/>
                <a:gd name="T27" fmla="*/ 17 h 212"/>
                <a:gd name="T28" fmla="*/ 17 w 172"/>
                <a:gd name="T29" fmla="*/ 13 h 212"/>
                <a:gd name="T30" fmla="*/ 115 w 172"/>
                <a:gd name="T31" fmla="*/ 13 h 212"/>
                <a:gd name="T32" fmla="*/ 115 w 172"/>
                <a:gd name="T33" fmla="*/ 13 h 212"/>
                <a:gd name="T34" fmla="*/ 128 w 172"/>
                <a:gd name="T35" fmla="*/ 13 h 212"/>
                <a:gd name="T36" fmla="*/ 128 w 172"/>
                <a:gd name="T37" fmla="*/ 13 h 212"/>
                <a:gd name="T38" fmla="*/ 155 w 172"/>
                <a:gd name="T39" fmla="*/ 13 h 212"/>
                <a:gd name="T40" fmla="*/ 159 w 172"/>
                <a:gd name="T41" fmla="*/ 17 h 212"/>
                <a:gd name="T42" fmla="*/ 159 w 172"/>
                <a:gd name="T43" fmla="*/ 151 h 212"/>
                <a:gd name="T44" fmla="*/ 166 w 172"/>
                <a:gd name="T45" fmla="*/ 152 h 212"/>
                <a:gd name="T46" fmla="*/ 172 w 172"/>
                <a:gd name="T47" fmla="*/ 156 h 212"/>
                <a:gd name="T48" fmla="*/ 172 w 172"/>
                <a:gd name="T49" fmla="*/ 158 h 212"/>
                <a:gd name="T50" fmla="*/ 172 w 172"/>
                <a:gd name="T51" fmla="*/ 158 h 212"/>
                <a:gd name="T52" fmla="*/ 172 w 172"/>
                <a:gd name="T53"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212">
                  <a:moveTo>
                    <a:pt x="172" y="17"/>
                  </a:moveTo>
                  <a:cubicBezTo>
                    <a:pt x="172" y="8"/>
                    <a:pt x="165" y="0"/>
                    <a:pt x="155" y="0"/>
                  </a:cubicBezTo>
                  <a:cubicBezTo>
                    <a:pt x="17" y="0"/>
                    <a:pt x="17" y="0"/>
                    <a:pt x="17" y="0"/>
                  </a:cubicBezTo>
                  <a:cubicBezTo>
                    <a:pt x="8" y="0"/>
                    <a:pt x="0" y="8"/>
                    <a:pt x="0" y="17"/>
                  </a:cubicBezTo>
                  <a:cubicBezTo>
                    <a:pt x="0" y="195"/>
                    <a:pt x="0" y="195"/>
                    <a:pt x="0" y="195"/>
                  </a:cubicBezTo>
                  <a:cubicBezTo>
                    <a:pt x="0" y="205"/>
                    <a:pt x="8" y="212"/>
                    <a:pt x="17" y="212"/>
                  </a:cubicBezTo>
                  <a:cubicBezTo>
                    <a:pt x="39" y="212"/>
                    <a:pt x="39" y="212"/>
                    <a:pt x="39" y="212"/>
                  </a:cubicBezTo>
                  <a:cubicBezTo>
                    <a:pt x="63" y="212"/>
                    <a:pt x="63" y="212"/>
                    <a:pt x="63" y="212"/>
                  </a:cubicBezTo>
                  <a:cubicBezTo>
                    <a:pt x="66" y="212"/>
                    <a:pt x="69" y="209"/>
                    <a:pt x="69" y="205"/>
                  </a:cubicBezTo>
                  <a:cubicBezTo>
                    <a:pt x="69" y="202"/>
                    <a:pt x="66" y="199"/>
                    <a:pt x="63" y="199"/>
                  </a:cubicBezTo>
                  <a:cubicBezTo>
                    <a:pt x="39" y="199"/>
                    <a:pt x="39" y="199"/>
                    <a:pt x="39" y="199"/>
                  </a:cubicBezTo>
                  <a:cubicBezTo>
                    <a:pt x="17" y="199"/>
                    <a:pt x="17" y="199"/>
                    <a:pt x="17" y="199"/>
                  </a:cubicBezTo>
                  <a:cubicBezTo>
                    <a:pt x="15" y="199"/>
                    <a:pt x="13" y="197"/>
                    <a:pt x="13" y="195"/>
                  </a:cubicBezTo>
                  <a:cubicBezTo>
                    <a:pt x="13" y="17"/>
                    <a:pt x="13" y="17"/>
                    <a:pt x="13" y="17"/>
                  </a:cubicBezTo>
                  <a:cubicBezTo>
                    <a:pt x="13" y="15"/>
                    <a:pt x="15" y="13"/>
                    <a:pt x="17" y="13"/>
                  </a:cubicBezTo>
                  <a:cubicBezTo>
                    <a:pt x="115" y="13"/>
                    <a:pt x="115" y="13"/>
                    <a:pt x="115" y="13"/>
                  </a:cubicBezTo>
                  <a:cubicBezTo>
                    <a:pt x="115" y="13"/>
                    <a:pt x="115" y="13"/>
                    <a:pt x="115" y="13"/>
                  </a:cubicBezTo>
                  <a:cubicBezTo>
                    <a:pt x="128" y="13"/>
                    <a:pt x="128" y="13"/>
                    <a:pt x="128" y="13"/>
                  </a:cubicBezTo>
                  <a:cubicBezTo>
                    <a:pt x="128" y="13"/>
                    <a:pt x="128" y="13"/>
                    <a:pt x="128" y="13"/>
                  </a:cubicBezTo>
                  <a:cubicBezTo>
                    <a:pt x="155" y="13"/>
                    <a:pt x="155" y="13"/>
                    <a:pt x="155" y="13"/>
                  </a:cubicBezTo>
                  <a:cubicBezTo>
                    <a:pt x="157" y="13"/>
                    <a:pt x="159" y="15"/>
                    <a:pt x="159" y="17"/>
                  </a:cubicBezTo>
                  <a:cubicBezTo>
                    <a:pt x="159" y="151"/>
                    <a:pt x="159" y="151"/>
                    <a:pt x="159" y="151"/>
                  </a:cubicBezTo>
                  <a:cubicBezTo>
                    <a:pt x="166" y="152"/>
                    <a:pt x="166" y="152"/>
                    <a:pt x="166" y="152"/>
                  </a:cubicBezTo>
                  <a:cubicBezTo>
                    <a:pt x="169" y="152"/>
                    <a:pt x="171" y="154"/>
                    <a:pt x="172" y="156"/>
                  </a:cubicBezTo>
                  <a:cubicBezTo>
                    <a:pt x="172" y="157"/>
                    <a:pt x="172" y="157"/>
                    <a:pt x="172" y="158"/>
                  </a:cubicBezTo>
                  <a:cubicBezTo>
                    <a:pt x="172" y="158"/>
                    <a:pt x="172" y="158"/>
                    <a:pt x="172" y="158"/>
                  </a:cubicBezTo>
                  <a:lnTo>
                    <a:pt x="17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3" name="Freeform 11"/>
            <p:cNvSpPr>
              <a:spLocks noEditPoints="1"/>
            </p:cNvSpPr>
            <p:nvPr/>
          </p:nvSpPr>
          <p:spPr bwMode="auto">
            <a:xfrm>
              <a:off x="592138" y="2795588"/>
              <a:ext cx="190500" cy="244475"/>
            </a:xfrm>
            <a:custGeom>
              <a:avLst/>
              <a:gdLst>
                <a:gd name="T0" fmla="*/ 7 w 51"/>
                <a:gd name="T1" fmla="*/ 0 h 65"/>
                <a:gd name="T2" fmla="*/ 2 w 51"/>
                <a:gd name="T3" fmla="*/ 2 h 65"/>
                <a:gd name="T4" fmla="*/ 0 w 51"/>
                <a:gd name="T5" fmla="*/ 7 h 65"/>
                <a:gd name="T6" fmla="*/ 4 w 51"/>
                <a:gd name="T7" fmla="*/ 59 h 65"/>
                <a:gd name="T8" fmla="*/ 9 w 51"/>
                <a:gd name="T9" fmla="*/ 65 h 65"/>
                <a:gd name="T10" fmla="*/ 11 w 51"/>
                <a:gd name="T11" fmla="*/ 65 h 65"/>
                <a:gd name="T12" fmla="*/ 15 w 51"/>
                <a:gd name="T13" fmla="*/ 63 h 65"/>
                <a:gd name="T14" fmla="*/ 51 w 51"/>
                <a:gd name="T15" fmla="*/ 28 h 65"/>
                <a:gd name="T16" fmla="*/ 51 w 51"/>
                <a:gd name="T17" fmla="*/ 4 h 65"/>
                <a:gd name="T18" fmla="*/ 7 w 51"/>
                <a:gd name="T19" fmla="*/ 0 h 65"/>
                <a:gd name="T20" fmla="*/ 16 w 51"/>
                <a:gd name="T21" fmla="*/ 44 h 65"/>
                <a:gd name="T22" fmla="*/ 14 w 51"/>
                <a:gd name="T23" fmla="*/ 14 h 65"/>
                <a:gd name="T24" fmla="*/ 43 w 51"/>
                <a:gd name="T25" fmla="*/ 17 h 65"/>
                <a:gd name="T26" fmla="*/ 16 w 51"/>
                <a:gd name="T27" fmla="*/ 4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65">
                  <a:moveTo>
                    <a:pt x="7" y="0"/>
                  </a:moveTo>
                  <a:cubicBezTo>
                    <a:pt x="5" y="0"/>
                    <a:pt x="3" y="1"/>
                    <a:pt x="2" y="2"/>
                  </a:cubicBezTo>
                  <a:cubicBezTo>
                    <a:pt x="0" y="4"/>
                    <a:pt x="0" y="5"/>
                    <a:pt x="0" y="7"/>
                  </a:cubicBezTo>
                  <a:cubicBezTo>
                    <a:pt x="4" y="59"/>
                    <a:pt x="4" y="59"/>
                    <a:pt x="4" y="59"/>
                  </a:cubicBezTo>
                  <a:cubicBezTo>
                    <a:pt x="4" y="61"/>
                    <a:pt x="6" y="64"/>
                    <a:pt x="9" y="65"/>
                  </a:cubicBezTo>
                  <a:cubicBezTo>
                    <a:pt x="9" y="65"/>
                    <a:pt x="10" y="65"/>
                    <a:pt x="11" y="65"/>
                  </a:cubicBezTo>
                  <a:cubicBezTo>
                    <a:pt x="13" y="65"/>
                    <a:pt x="14" y="64"/>
                    <a:pt x="15" y="63"/>
                  </a:cubicBezTo>
                  <a:cubicBezTo>
                    <a:pt x="51" y="28"/>
                    <a:pt x="51" y="28"/>
                    <a:pt x="51" y="28"/>
                  </a:cubicBezTo>
                  <a:cubicBezTo>
                    <a:pt x="51" y="4"/>
                    <a:pt x="51" y="4"/>
                    <a:pt x="51" y="4"/>
                  </a:cubicBezTo>
                  <a:lnTo>
                    <a:pt x="7" y="0"/>
                  </a:lnTo>
                  <a:close/>
                  <a:moveTo>
                    <a:pt x="16" y="44"/>
                  </a:moveTo>
                  <a:cubicBezTo>
                    <a:pt x="14" y="14"/>
                    <a:pt x="14" y="14"/>
                    <a:pt x="14" y="14"/>
                  </a:cubicBezTo>
                  <a:cubicBezTo>
                    <a:pt x="43" y="17"/>
                    <a:pt x="43" y="17"/>
                    <a:pt x="43" y="17"/>
                  </a:cubicBezTo>
                  <a:lnTo>
                    <a:pt x="1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4" name="Freeform 12"/>
            <p:cNvSpPr/>
            <p:nvPr/>
          </p:nvSpPr>
          <p:spPr bwMode="auto">
            <a:xfrm>
              <a:off x="782638" y="2811463"/>
              <a:ext cx="53975" cy="88900"/>
            </a:xfrm>
            <a:custGeom>
              <a:avLst/>
              <a:gdLst>
                <a:gd name="T0" fmla="*/ 13 w 14"/>
                <a:gd name="T1" fmla="*/ 5 h 24"/>
                <a:gd name="T2" fmla="*/ 7 w 14"/>
                <a:gd name="T3" fmla="*/ 1 h 24"/>
                <a:gd name="T4" fmla="*/ 0 w 14"/>
                <a:gd name="T5" fmla="*/ 0 h 24"/>
                <a:gd name="T6" fmla="*/ 0 w 14"/>
                <a:gd name="T7" fmla="*/ 24 h 24"/>
                <a:gd name="T8" fmla="*/ 11 w 14"/>
                <a:gd name="T9" fmla="*/ 12 h 24"/>
                <a:gd name="T10" fmla="*/ 13 w 14"/>
                <a:gd name="T11" fmla="*/ 5 h 24"/>
              </a:gdLst>
              <a:ahLst/>
              <a:cxnLst>
                <a:cxn ang="0">
                  <a:pos x="T0" y="T1"/>
                </a:cxn>
                <a:cxn ang="0">
                  <a:pos x="T2" y="T3"/>
                </a:cxn>
                <a:cxn ang="0">
                  <a:pos x="T4" y="T5"/>
                </a:cxn>
                <a:cxn ang="0">
                  <a:pos x="T6" y="T7"/>
                </a:cxn>
                <a:cxn ang="0">
                  <a:pos x="T8" y="T9"/>
                </a:cxn>
                <a:cxn ang="0">
                  <a:pos x="T10" y="T11"/>
                </a:cxn>
              </a:cxnLst>
              <a:rect l="0" t="0" r="r" b="b"/>
              <a:pathLst>
                <a:path w="14" h="24">
                  <a:moveTo>
                    <a:pt x="13" y="5"/>
                  </a:moveTo>
                  <a:cubicBezTo>
                    <a:pt x="12" y="3"/>
                    <a:pt x="10" y="1"/>
                    <a:pt x="7" y="1"/>
                  </a:cubicBezTo>
                  <a:cubicBezTo>
                    <a:pt x="0" y="0"/>
                    <a:pt x="0" y="0"/>
                    <a:pt x="0" y="0"/>
                  </a:cubicBezTo>
                  <a:cubicBezTo>
                    <a:pt x="0" y="24"/>
                    <a:pt x="0" y="24"/>
                    <a:pt x="0" y="24"/>
                  </a:cubicBezTo>
                  <a:cubicBezTo>
                    <a:pt x="11" y="12"/>
                    <a:pt x="11" y="12"/>
                    <a:pt x="11" y="12"/>
                  </a:cubicBezTo>
                  <a:cubicBezTo>
                    <a:pt x="13" y="11"/>
                    <a:pt x="14" y="8"/>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5" name="Freeform 13"/>
            <p:cNvSpPr/>
            <p:nvPr/>
          </p:nvSpPr>
          <p:spPr bwMode="auto">
            <a:xfrm>
              <a:off x="306388" y="2443163"/>
              <a:ext cx="434975" cy="49213"/>
            </a:xfrm>
            <a:custGeom>
              <a:avLst/>
              <a:gdLst>
                <a:gd name="T0" fmla="*/ 109 w 116"/>
                <a:gd name="T1" fmla="*/ 13 h 13"/>
                <a:gd name="T2" fmla="*/ 6 w 116"/>
                <a:gd name="T3" fmla="*/ 13 h 13"/>
                <a:gd name="T4" fmla="*/ 0 w 116"/>
                <a:gd name="T5" fmla="*/ 6 h 13"/>
                <a:gd name="T6" fmla="*/ 6 w 116"/>
                <a:gd name="T7" fmla="*/ 0 h 13"/>
                <a:gd name="T8" fmla="*/ 109 w 116"/>
                <a:gd name="T9" fmla="*/ 0 h 13"/>
                <a:gd name="T10" fmla="*/ 116 w 116"/>
                <a:gd name="T11" fmla="*/ 6 h 13"/>
                <a:gd name="T12" fmla="*/ 109 w 11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6" h="13">
                  <a:moveTo>
                    <a:pt x="109" y="13"/>
                  </a:moveTo>
                  <a:cubicBezTo>
                    <a:pt x="6" y="13"/>
                    <a:pt x="6" y="13"/>
                    <a:pt x="6" y="13"/>
                  </a:cubicBezTo>
                  <a:cubicBezTo>
                    <a:pt x="3" y="13"/>
                    <a:pt x="0" y="10"/>
                    <a:pt x="0" y="6"/>
                  </a:cubicBezTo>
                  <a:cubicBezTo>
                    <a:pt x="0" y="3"/>
                    <a:pt x="3" y="0"/>
                    <a:pt x="6" y="0"/>
                  </a:cubicBezTo>
                  <a:cubicBezTo>
                    <a:pt x="109" y="0"/>
                    <a:pt x="109" y="0"/>
                    <a:pt x="109" y="0"/>
                  </a:cubicBezTo>
                  <a:cubicBezTo>
                    <a:pt x="113" y="0"/>
                    <a:pt x="116" y="3"/>
                    <a:pt x="116" y="6"/>
                  </a:cubicBezTo>
                  <a:cubicBezTo>
                    <a:pt x="116" y="10"/>
                    <a:pt x="113" y="13"/>
                    <a:pt x="10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6" name="Freeform 14"/>
            <p:cNvSpPr/>
            <p:nvPr/>
          </p:nvSpPr>
          <p:spPr bwMode="auto">
            <a:xfrm>
              <a:off x="306388" y="2578100"/>
              <a:ext cx="434975" cy="52388"/>
            </a:xfrm>
            <a:custGeom>
              <a:avLst/>
              <a:gdLst>
                <a:gd name="T0" fmla="*/ 109 w 116"/>
                <a:gd name="T1" fmla="*/ 14 h 14"/>
                <a:gd name="T2" fmla="*/ 6 w 116"/>
                <a:gd name="T3" fmla="*/ 14 h 14"/>
                <a:gd name="T4" fmla="*/ 0 w 116"/>
                <a:gd name="T5" fmla="*/ 7 h 14"/>
                <a:gd name="T6" fmla="*/ 6 w 116"/>
                <a:gd name="T7" fmla="*/ 0 h 14"/>
                <a:gd name="T8" fmla="*/ 109 w 116"/>
                <a:gd name="T9" fmla="*/ 0 h 14"/>
                <a:gd name="T10" fmla="*/ 116 w 116"/>
                <a:gd name="T11" fmla="*/ 7 h 14"/>
                <a:gd name="T12" fmla="*/ 109 w 11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6" h="14">
                  <a:moveTo>
                    <a:pt x="109" y="14"/>
                  </a:moveTo>
                  <a:cubicBezTo>
                    <a:pt x="6" y="14"/>
                    <a:pt x="6" y="14"/>
                    <a:pt x="6" y="14"/>
                  </a:cubicBezTo>
                  <a:cubicBezTo>
                    <a:pt x="3" y="14"/>
                    <a:pt x="0" y="11"/>
                    <a:pt x="0" y="7"/>
                  </a:cubicBezTo>
                  <a:cubicBezTo>
                    <a:pt x="0" y="3"/>
                    <a:pt x="3" y="0"/>
                    <a:pt x="6" y="0"/>
                  </a:cubicBezTo>
                  <a:cubicBezTo>
                    <a:pt x="109" y="0"/>
                    <a:pt x="109" y="0"/>
                    <a:pt x="109" y="0"/>
                  </a:cubicBezTo>
                  <a:cubicBezTo>
                    <a:pt x="113" y="0"/>
                    <a:pt x="116" y="3"/>
                    <a:pt x="116" y="7"/>
                  </a:cubicBezTo>
                  <a:cubicBezTo>
                    <a:pt x="116" y="11"/>
                    <a:pt x="113" y="14"/>
                    <a:pt x="10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grpSp>
      <p:sp>
        <p:nvSpPr>
          <p:cNvPr id="20" name="标题 1">
            <a:extLst>
              <a:ext uri="{FF2B5EF4-FFF2-40B4-BE49-F238E27FC236}">
                <a16:creationId xmlns:a16="http://schemas.microsoft.com/office/drawing/2014/main" id="{F2E3E2D6-6E5B-4666-935F-C459CACDE82B}"/>
              </a:ext>
            </a:extLst>
          </p:cNvPr>
          <p:cNvSpPr>
            <a:spLocks noGrp="1" noChangeArrowheads="1"/>
          </p:cNvSpPr>
          <p:nvPr>
            <p:ph type="title" hasCustomPrompt="1"/>
          </p:nvPr>
        </p:nvSpPr>
        <p:spPr>
          <a:xfrm>
            <a:off x="4751852" y="356662"/>
            <a:ext cx="7112357" cy="658131"/>
          </a:xfrm>
          <a:prstGeom prst="rect">
            <a:avLst/>
          </a:prstGeom>
        </p:spPr>
        <p:txBody>
          <a:bodyPr/>
          <a:lstStyle>
            <a:lvl1pPr algn="l" defTabSz="815975" rtl="0" eaLnBrk="1" fontAlgn="base" hangingPunct="1">
              <a:spcBef>
                <a:spcPct val="0"/>
              </a:spcBef>
              <a:spcAft>
                <a:spcPct val="0"/>
              </a:spcAft>
              <a:defRPr lang="zh-CN" altLang="zh-CN" sz="28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1" name="内容占位符 8">
            <a:extLst>
              <a:ext uri="{FF2B5EF4-FFF2-40B4-BE49-F238E27FC236}">
                <a16:creationId xmlns:a16="http://schemas.microsoft.com/office/drawing/2014/main" id="{8DB9131A-08D1-4B51-BE9D-4709CA52EC4F}"/>
              </a:ext>
            </a:extLst>
          </p:cNvPr>
          <p:cNvSpPr>
            <a:spLocks noGrp="1"/>
          </p:cNvSpPr>
          <p:nvPr>
            <p:ph idx="1"/>
          </p:nvPr>
        </p:nvSpPr>
        <p:spPr>
          <a:xfrm>
            <a:off x="4751852" y="1247643"/>
            <a:ext cx="7112357" cy="5196304"/>
          </a:xfrm>
        </p:spPr>
        <p:txBody>
          <a:bodyPr/>
          <a:lstStyle>
            <a:lvl1pPr marL="342900" indent="-342900">
              <a:lnSpc>
                <a:spcPct val="10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8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2" name="图片 6">
            <a:extLst>
              <a:ext uri="{FF2B5EF4-FFF2-40B4-BE49-F238E27FC236}">
                <a16:creationId xmlns:a16="http://schemas.microsoft.com/office/drawing/2014/main" id="{07E851B9-2558-4CF7-9905-5DA59C1718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135" y="-496"/>
            <a:ext cx="552895" cy="249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灯片编号占位符 5">
            <a:extLst>
              <a:ext uri="{FF2B5EF4-FFF2-40B4-BE49-F238E27FC236}">
                <a16:creationId xmlns:a16="http://schemas.microsoft.com/office/drawing/2014/main" id="{01B5BA14-8362-4C47-82B9-DA6AAF56C3F8}"/>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77109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50901" y="275171"/>
            <a:ext cx="10649527" cy="73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ctr" anchorCtr="0" compatLnSpc="1"/>
          <a:lstStyle/>
          <a:p>
            <a:pPr lvl="0"/>
            <a:r>
              <a:rPr lang="zh-CN" altLang="en-US" dirty="0"/>
              <a:t>单击此处编辑母版标题样式</a:t>
            </a:r>
          </a:p>
        </p:txBody>
      </p:sp>
      <p:sp>
        <p:nvSpPr>
          <p:cNvPr id="1027" name="文本占位符 2"/>
          <p:cNvSpPr>
            <a:spLocks noGrp="1"/>
          </p:cNvSpPr>
          <p:nvPr>
            <p:ph type="body" idx="1"/>
          </p:nvPr>
        </p:nvSpPr>
        <p:spPr bwMode="auto">
          <a:xfrm>
            <a:off x="850901" y="1293092"/>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t" anchorCtr="0" compatLnSpc="1"/>
          <a:lstStyle/>
          <a:p>
            <a:pPr lvl="0" fontAlgn="base"/>
            <a:endParaRPr lang="zh-CN" altLang="en-US" dirty="0"/>
          </a:p>
        </p:txBody>
      </p:sp>
      <p:sp>
        <p:nvSpPr>
          <p:cNvPr id="6" name="灯片编号占位符 5"/>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pic>
        <p:nvPicPr>
          <p:cNvPr id="5" name="图片 4">
            <a:extLst>
              <a:ext uri="{FF2B5EF4-FFF2-40B4-BE49-F238E27FC236}">
                <a16:creationId xmlns:a16="http://schemas.microsoft.com/office/drawing/2014/main" id="{F4B96EB1-E39A-406B-BC0D-EAFD23728F9D}"/>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743883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hdr="0" ftr="0" dt="0"/>
  <p:txStyles>
    <p:titleStyle>
      <a:lvl1pPr algn="l" defTabSz="815975" rtl="0" eaLnBrk="1" fontAlgn="base" hangingPunct="1">
        <a:spcBef>
          <a:spcPct val="0"/>
        </a:spcBef>
        <a:spcAft>
          <a:spcPct val="0"/>
        </a:spcAft>
        <a:defRPr sz="3900" kern="1200">
          <a:solidFill>
            <a:schemeClr val="tx1"/>
          </a:solidFill>
          <a:latin typeface="+mj-lt"/>
          <a:ea typeface="+mj-ea"/>
          <a:cs typeface="+mj-cs"/>
        </a:defRPr>
      </a:lvl1pPr>
      <a:lvl2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2pPr>
      <a:lvl3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3pPr>
      <a:lvl4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4pPr>
      <a:lvl5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5pPr>
      <a:lvl6pPr marL="4572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6pPr>
      <a:lvl7pPr marL="9144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7pPr>
      <a:lvl8pPr marL="13716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8pPr>
      <a:lvl9pPr marL="18288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9pPr>
    </p:titleStyle>
    <p:bodyStyle>
      <a:lvl1pPr marL="304800" indent="-304800" algn="l" defTabSz="815975"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662305" indent="-254000" algn="l" defTabSz="815975" rtl="0" eaLnBrk="1" fontAlgn="base" hangingPunct="1">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175" indent="-203200" algn="l" defTabSz="815975"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42748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3515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24472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53030"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6133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6900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15975" rtl="0" eaLnBrk="1" latinLnBrk="0" hangingPunct="1">
        <a:defRPr sz="1600" kern="1200">
          <a:solidFill>
            <a:schemeClr val="tx1"/>
          </a:solidFill>
          <a:latin typeface="+mn-lt"/>
          <a:ea typeface="+mn-ea"/>
          <a:cs typeface="+mn-cs"/>
        </a:defRPr>
      </a:lvl1pPr>
      <a:lvl2pPr marL="408305" algn="l" defTabSz="815975" rtl="0" eaLnBrk="1" latinLnBrk="0" hangingPunct="1">
        <a:defRPr sz="1600" kern="1200">
          <a:solidFill>
            <a:schemeClr val="tx1"/>
          </a:solidFill>
          <a:latin typeface="+mn-lt"/>
          <a:ea typeface="+mn-ea"/>
          <a:cs typeface="+mn-cs"/>
        </a:defRPr>
      </a:lvl2pPr>
      <a:lvl3pPr marL="816610" algn="l" defTabSz="815975" rtl="0" eaLnBrk="1" latinLnBrk="0" hangingPunct="1">
        <a:defRPr sz="1600" kern="1200">
          <a:solidFill>
            <a:schemeClr val="tx1"/>
          </a:solidFill>
          <a:latin typeface="+mn-lt"/>
          <a:ea typeface="+mn-ea"/>
          <a:cs typeface="+mn-cs"/>
        </a:defRPr>
      </a:lvl3pPr>
      <a:lvl4pPr marL="1224280" algn="l" defTabSz="815975" rtl="0" eaLnBrk="1" latinLnBrk="0" hangingPunct="1">
        <a:defRPr sz="1600" kern="1200">
          <a:solidFill>
            <a:schemeClr val="tx1"/>
          </a:solidFill>
          <a:latin typeface="+mn-lt"/>
          <a:ea typeface="+mn-ea"/>
          <a:cs typeface="+mn-cs"/>
        </a:defRPr>
      </a:lvl4pPr>
      <a:lvl5pPr marL="1632585" algn="l" defTabSz="815975" rtl="0" eaLnBrk="1" latinLnBrk="0" hangingPunct="1">
        <a:defRPr sz="1600" kern="1200">
          <a:solidFill>
            <a:schemeClr val="tx1"/>
          </a:solidFill>
          <a:latin typeface="+mn-lt"/>
          <a:ea typeface="+mn-ea"/>
          <a:cs typeface="+mn-cs"/>
        </a:defRPr>
      </a:lvl5pPr>
      <a:lvl6pPr marL="2040890" algn="l" defTabSz="815975" rtl="0" eaLnBrk="1" latinLnBrk="0" hangingPunct="1">
        <a:defRPr sz="1600" kern="1200">
          <a:solidFill>
            <a:schemeClr val="tx1"/>
          </a:solidFill>
          <a:latin typeface="+mn-lt"/>
          <a:ea typeface="+mn-ea"/>
          <a:cs typeface="+mn-cs"/>
        </a:defRPr>
      </a:lvl6pPr>
      <a:lvl7pPr marL="2449195" algn="l" defTabSz="815975" rtl="0" eaLnBrk="1" latinLnBrk="0" hangingPunct="1">
        <a:defRPr sz="1600" kern="1200">
          <a:solidFill>
            <a:schemeClr val="tx1"/>
          </a:solidFill>
          <a:latin typeface="+mn-lt"/>
          <a:ea typeface="+mn-ea"/>
          <a:cs typeface="+mn-cs"/>
        </a:defRPr>
      </a:lvl7pPr>
      <a:lvl8pPr marL="2856865" algn="l" defTabSz="815975" rtl="0" eaLnBrk="1" latinLnBrk="0" hangingPunct="1">
        <a:defRPr sz="1600" kern="1200">
          <a:solidFill>
            <a:schemeClr val="tx1"/>
          </a:solidFill>
          <a:latin typeface="+mn-lt"/>
          <a:ea typeface="+mn-ea"/>
          <a:cs typeface="+mn-cs"/>
        </a:defRPr>
      </a:lvl8pPr>
      <a:lvl9pPr marL="3265170" algn="l" defTabSz="81597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a:t>00002</a:t>
            </a:r>
          </a:p>
        </p:txBody>
      </p:sp>
      <p:sp>
        <p:nvSpPr>
          <p:cNvPr id="10" name="文本占位符 9"/>
          <p:cNvSpPr>
            <a:spLocks noGrp="1"/>
          </p:cNvSpPr>
          <p:nvPr>
            <p:ph type="body" sz="quarter" idx="18"/>
          </p:nvPr>
        </p:nvSpPr>
        <p:spPr/>
        <p:txBody>
          <a:bodyPr/>
          <a:lstStyle/>
          <a:p>
            <a:r>
              <a:rPr lang="en-US" altLang="zh-CN" dirty="0"/>
              <a:t>WEB</a:t>
            </a:r>
            <a:r>
              <a:rPr lang="zh-CN" altLang="en-US" dirty="0"/>
              <a:t>前端开发</a:t>
            </a:r>
            <a:endParaRPr lang="en-US" altLang="zh-CN" dirty="0"/>
          </a:p>
        </p:txBody>
      </p:sp>
      <p:sp>
        <p:nvSpPr>
          <p:cNvPr id="14" name="文本占位符 13"/>
          <p:cNvSpPr>
            <a:spLocks noGrp="1"/>
          </p:cNvSpPr>
          <p:nvPr>
            <p:ph type="body" sz="quarter" idx="19"/>
          </p:nvPr>
        </p:nvSpPr>
        <p:spPr/>
        <p:txBody>
          <a:bodyPr/>
          <a:lstStyle/>
          <a:p>
            <a:r>
              <a:rPr lang="en-US" dirty="0"/>
              <a:t>R1</a:t>
            </a:r>
          </a:p>
        </p:txBody>
      </p:sp>
      <p:sp>
        <p:nvSpPr>
          <p:cNvPr id="15" name="文本占位符 14"/>
          <p:cNvSpPr>
            <a:spLocks noGrp="1"/>
          </p:cNvSpPr>
          <p:nvPr>
            <p:ph type="body" sz="quarter" idx="20"/>
          </p:nvPr>
        </p:nvSpPr>
        <p:spPr/>
        <p:txBody>
          <a:bodyPr/>
          <a:lstStyle/>
          <a:p>
            <a:r>
              <a:rPr lang="en-US" dirty="0"/>
              <a:t>V1.0</a:t>
            </a:r>
          </a:p>
        </p:txBody>
      </p:sp>
      <p:sp>
        <p:nvSpPr>
          <p:cNvPr id="3" name="文本占位符 2"/>
          <p:cNvSpPr>
            <a:spLocks noGrp="1"/>
          </p:cNvSpPr>
          <p:nvPr>
            <p:ph type="body" sz="quarter" idx="13"/>
          </p:nvPr>
        </p:nvSpPr>
        <p:spPr/>
        <p:txBody>
          <a:bodyPr/>
          <a:lstStyle/>
          <a:p>
            <a:r>
              <a:rPr lang="zh-CN" altLang="en-US" dirty="0"/>
              <a:t>石毅</a:t>
            </a:r>
            <a:r>
              <a:rPr lang="en-US" altLang="zh-CN" dirty="0"/>
              <a:t>/00001</a:t>
            </a:r>
            <a:endParaRPr lang="zh-CN" altLang="en-US" dirty="0"/>
          </a:p>
        </p:txBody>
      </p:sp>
      <p:sp>
        <p:nvSpPr>
          <p:cNvPr id="4" name="文本占位符 3"/>
          <p:cNvSpPr>
            <a:spLocks noGrp="1"/>
          </p:cNvSpPr>
          <p:nvPr>
            <p:ph type="body" sz="quarter" idx="14"/>
          </p:nvPr>
        </p:nvSpPr>
        <p:spPr/>
        <p:txBody>
          <a:bodyPr/>
          <a:lstStyle/>
          <a:p>
            <a:r>
              <a:rPr lang="en-US" altLang="zh-CN" dirty="0"/>
              <a:t>2020.7.1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新开发</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表单选择器</a:t>
            </a:r>
            <a:r>
              <a:rPr lang="en-US" altLang="zh-CN" dirty="0"/>
              <a:t>3-1</a:t>
            </a:r>
            <a:endParaRPr lang="zh-CN" altLang="en-US" dirty="0"/>
          </a:p>
        </p:txBody>
      </p:sp>
      <p:graphicFrame>
        <p:nvGraphicFramePr>
          <p:cNvPr id="5" name="Group 29"/>
          <p:cNvGraphicFramePr>
            <a:graphicFrameLocks noGrp="1"/>
          </p:cNvGraphicFramePr>
          <p:nvPr>
            <p:extLst>
              <p:ext uri="{D42A27DB-BD31-4B8C-83A1-F6EECF244321}">
                <p14:modId xmlns:p14="http://schemas.microsoft.com/office/powerpoint/2010/main" val="3740816747"/>
              </p:ext>
            </p:extLst>
          </p:nvPr>
        </p:nvGraphicFramePr>
        <p:xfrm>
          <a:off x="1007435" y="1029079"/>
          <a:ext cx="11089232" cy="5101623"/>
        </p:xfrm>
        <a:graphic>
          <a:graphicData uri="http://schemas.openxmlformats.org/drawingml/2006/table">
            <a:tbl>
              <a:tblPr firstRow="1" bandRow="1">
                <a:tableStyleId>{5C22544A-7EE6-4342-B048-85BDC9FD1C3A}</a:tableStyleId>
              </a:tblPr>
              <a:tblGrid>
                <a:gridCol w="1677362">
                  <a:extLst>
                    <a:ext uri="{9D8B030D-6E8A-4147-A177-3AD203B41FA5}">
                      <a16:colId xmlns:a16="http://schemas.microsoft.com/office/drawing/2014/main" val="20000"/>
                    </a:ext>
                  </a:extLst>
                </a:gridCol>
                <a:gridCol w="3541100">
                  <a:extLst>
                    <a:ext uri="{9D8B030D-6E8A-4147-A177-3AD203B41FA5}">
                      <a16:colId xmlns:a16="http://schemas.microsoft.com/office/drawing/2014/main" val="20001"/>
                    </a:ext>
                  </a:extLst>
                </a:gridCol>
                <a:gridCol w="5870770">
                  <a:extLst>
                    <a:ext uri="{9D8B030D-6E8A-4147-A177-3AD203B41FA5}">
                      <a16:colId xmlns:a16="http://schemas.microsoft.com/office/drawing/2014/main" val="20002"/>
                    </a:ext>
                  </a:extLst>
                </a:gridCol>
              </a:tblGrid>
              <a:tr h="4684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语法</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示例</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713004">
                <a:tc>
                  <a:txBody>
                    <a:bodyPr/>
                    <a:lstStyle/>
                    <a:p>
                      <a:pPr algn="just">
                        <a:lnSpc>
                          <a:spcPct val="150000"/>
                        </a:lnSpc>
                        <a:spcAft>
                          <a:spcPts val="0"/>
                        </a:spcAft>
                      </a:pPr>
                      <a:r>
                        <a:rPr lang="en-US" sz="1800" kern="1200" dirty="0"/>
                        <a:t>:input</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zh-CN" altLang="en-US" sz="1800" kern="1200" dirty="0"/>
                        <a:t>匹配所有</a:t>
                      </a:r>
                      <a:r>
                        <a:rPr lang="en-US" sz="1800" kern="1200" dirty="0"/>
                        <a:t>input</a:t>
                      </a:r>
                      <a:r>
                        <a:rPr lang="zh-CN" altLang="en-US" sz="1800" kern="1200" dirty="0"/>
                        <a:t>、</a:t>
                      </a:r>
                      <a:r>
                        <a:rPr lang="en-US" sz="1800" kern="1200" dirty="0" err="1"/>
                        <a:t>textarea</a:t>
                      </a:r>
                      <a:r>
                        <a:rPr lang="zh-CN" altLang="en-US" sz="1800" kern="1200" dirty="0"/>
                        <a:t>、</a:t>
                      </a:r>
                      <a:r>
                        <a:rPr lang="en-US" sz="1800" kern="1200" dirty="0"/>
                        <a:t>select</a:t>
                      </a:r>
                      <a:r>
                        <a:rPr lang="zh-CN" altLang="en-US" sz="1800" kern="1200" dirty="0"/>
                        <a:t>和</a:t>
                      </a:r>
                      <a:r>
                        <a:rPr lang="en-US" sz="1800" kern="1200" dirty="0"/>
                        <a:t>button </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en-US" sz="1800" kern="1200" dirty="0"/>
                        <a:t>$("#</a:t>
                      </a:r>
                      <a:r>
                        <a:rPr lang="en-US" sz="1800" kern="1200" dirty="0" err="1"/>
                        <a:t>myform</a:t>
                      </a:r>
                      <a:r>
                        <a:rPr lang="en-US" sz="1800" kern="1200" dirty="0"/>
                        <a:t>  :input")</a:t>
                      </a:r>
                      <a:r>
                        <a:rPr lang="zh-CN" altLang="en-US" sz="1800" kern="1200" dirty="0"/>
                        <a:t>选取表单中所有的</a:t>
                      </a:r>
                      <a:r>
                        <a:rPr lang="en-US" sz="1800" kern="1200" dirty="0"/>
                        <a:t>input</a:t>
                      </a:r>
                      <a:r>
                        <a:rPr lang="zh-CN" altLang="en-US" sz="1800" kern="1200" dirty="0"/>
                        <a:t>、</a:t>
                      </a:r>
                      <a:r>
                        <a:rPr lang="en-US" sz="1800" kern="1200" dirty="0"/>
                        <a:t>select</a:t>
                      </a:r>
                      <a:r>
                        <a:rPr lang="zh-CN" altLang="en-US" sz="1800" kern="1200" dirty="0"/>
                        <a:t>和</a:t>
                      </a:r>
                      <a:r>
                        <a:rPr lang="en-US" sz="1800" kern="1200" dirty="0"/>
                        <a:t>button</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extLst>
                  <a:ext uri="{0D108BD9-81ED-4DB2-BD59-A6C34878D82A}">
                    <a16:rowId xmlns:a16="http://schemas.microsoft.com/office/drawing/2014/main" val="10001"/>
                  </a:ext>
                </a:extLst>
              </a:tr>
              <a:tr h="878725">
                <a:tc>
                  <a:txBody>
                    <a:bodyPr/>
                    <a:lstStyle/>
                    <a:p>
                      <a:pPr algn="just">
                        <a:lnSpc>
                          <a:spcPct val="150000"/>
                        </a:lnSpc>
                        <a:spcAft>
                          <a:spcPts val="0"/>
                        </a:spcAft>
                      </a:pPr>
                      <a:r>
                        <a:rPr lang="en-US" sz="1800" kern="1200" dirty="0"/>
                        <a:t>:text</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zh-CN" altLang="en-US" sz="1800" kern="1200" dirty="0"/>
                        <a:t>匹配所有单行文本框</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en-US" sz="1800" kern="1200" dirty="0"/>
                        <a:t>$("#</a:t>
                      </a:r>
                      <a:r>
                        <a:rPr lang="en-US" sz="1800" kern="1200" dirty="0" err="1"/>
                        <a:t>myform</a:t>
                      </a:r>
                      <a:r>
                        <a:rPr lang="en-US" sz="1800" kern="1200" dirty="0"/>
                        <a:t>  :text")</a:t>
                      </a:r>
                      <a:r>
                        <a:rPr lang="zh-CN" altLang="en-US" sz="1800" kern="1200" dirty="0"/>
                        <a:t>选取</a:t>
                      </a:r>
                      <a:r>
                        <a:rPr lang="en-US" sz="1800" kern="1200" dirty="0"/>
                        <a:t>email </a:t>
                      </a:r>
                      <a:r>
                        <a:rPr lang="zh-CN" altLang="en-US" sz="1800" kern="1200" dirty="0"/>
                        <a:t>和姓名两个</a:t>
                      </a:r>
                      <a:r>
                        <a:rPr lang="en-US" sz="1800" kern="1200" dirty="0"/>
                        <a:t>input </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extLst>
                  <a:ext uri="{0D108BD9-81ED-4DB2-BD59-A6C34878D82A}">
                    <a16:rowId xmlns:a16="http://schemas.microsoft.com/office/drawing/2014/main" val="10002"/>
                  </a:ext>
                </a:extLst>
              </a:tr>
              <a:tr h="795933">
                <a:tc>
                  <a:txBody>
                    <a:bodyPr/>
                    <a:lstStyle/>
                    <a:p>
                      <a:pPr algn="just">
                        <a:lnSpc>
                          <a:spcPct val="150000"/>
                        </a:lnSpc>
                        <a:spcAft>
                          <a:spcPts val="0"/>
                        </a:spcAft>
                      </a:pPr>
                      <a:r>
                        <a:rPr lang="en-US" sz="1800" kern="1200" dirty="0"/>
                        <a:t>:password</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zh-CN" altLang="en-US" sz="1800" kern="1200" dirty="0"/>
                        <a:t>匹配所有密码框</a:t>
                      </a:r>
                      <a:endParaRPr lang="zh-CN" altLang="en-US" sz="1800" kern="1200" dirty="0">
                        <a:solidFill>
                          <a:schemeClr val="dk1"/>
                        </a:solidFill>
                        <a:latin typeface="+mn-lt"/>
                        <a:ea typeface="+mj-ea"/>
                        <a:cs typeface="+mn-cs"/>
                      </a:endParaRPr>
                    </a:p>
                  </a:txBody>
                  <a:tcPr marL="68580" marR="68580" marT="0" marB="0" anchor="ctr"/>
                </a:tc>
                <a:tc>
                  <a:txBody>
                    <a:bodyPr/>
                    <a:lstStyle/>
                    <a:p>
                      <a:r>
                        <a:rPr lang="fr-FR" sz="1800" kern="1200" dirty="0"/>
                        <a:t>$(</a:t>
                      </a:r>
                      <a:r>
                        <a:rPr lang="en-US" sz="1800" kern="1200" dirty="0"/>
                        <a:t>"</a:t>
                      </a:r>
                      <a:r>
                        <a:rPr lang="fr-FR" sz="1800" kern="1200" dirty="0"/>
                        <a:t>#myform  :password</a:t>
                      </a:r>
                      <a:r>
                        <a:rPr lang="en-US" sz="1800" kern="1200" dirty="0"/>
                        <a:t>"</a:t>
                      </a:r>
                      <a:r>
                        <a:rPr lang="fr-FR" sz="1800" kern="1200" dirty="0"/>
                        <a:t> )</a:t>
                      </a:r>
                      <a:r>
                        <a:rPr lang="zh-CN" altLang="en-US" sz="1800" kern="1200" dirty="0"/>
                        <a:t>选取所有</a:t>
                      </a:r>
                    </a:p>
                    <a:p>
                      <a:r>
                        <a:rPr lang="en-US" sz="1800" kern="1200" dirty="0"/>
                        <a:t>&lt;input type="password" /&gt;</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extLst>
                  <a:ext uri="{0D108BD9-81ED-4DB2-BD59-A6C34878D82A}">
                    <a16:rowId xmlns:a16="http://schemas.microsoft.com/office/drawing/2014/main" val="10003"/>
                  </a:ext>
                </a:extLst>
              </a:tr>
              <a:tr h="795933">
                <a:tc>
                  <a:txBody>
                    <a:bodyPr/>
                    <a:lstStyle/>
                    <a:p>
                      <a:pPr algn="just">
                        <a:lnSpc>
                          <a:spcPct val="150000"/>
                        </a:lnSpc>
                        <a:spcAft>
                          <a:spcPts val="0"/>
                        </a:spcAft>
                      </a:pPr>
                      <a:r>
                        <a:rPr lang="en-US" sz="1800" kern="1200" dirty="0"/>
                        <a:t>:radio</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zh-CN" altLang="en-US" sz="1800" kern="1200" dirty="0"/>
                        <a:t>匹配所有单项按钮</a:t>
                      </a:r>
                      <a:endParaRPr lang="zh-CN" altLang="en-US" sz="1800" kern="1200" dirty="0">
                        <a:solidFill>
                          <a:schemeClr val="dk1"/>
                        </a:solidFill>
                        <a:latin typeface="+mn-lt"/>
                        <a:ea typeface="+mj-ea"/>
                        <a:cs typeface="+mn-cs"/>
                      </a:endParaRPr>
                    </a:p>
                  </a:txBody>
                  <a:tcPr marL="68580" marR="68580" marT="0" marB="0" anchor="ctr"/>
                </a:tc>
                <a:tc>
                  <a:txBody>
                    <a:bodyPr/>
                    <a:lstStyle/>
                    <a:p>
                      <a:r>
                        <a:rPr lang="fr-FR" sz="1800" kern="1200" dirty="0"/>
                        <a:t>$(</a:t>
                      </a:r>
                      <a:r>
                        <a:rPr lang="en-US" sz="1800" kern="1200" dirty="0"/>
                        <a:t>"</a:t>
                      </a:r>
                      <a:r>
                        <a:rPr lang="fr-FR" sz="1800" kern="1200" dirty="0"/>
                        <a:t>#myform  :radio</a:t>
                      </a:r>
                      <a:r>
                        <a:rPr lang="en-US" sz="1800" kern="1200" dirty="0"/>
                        <a:t>"</a:t>
                      </a:r>
                      <a:r>
                        <a:rPr lang="fr-FR" sz="1800" kern="1200" dirty="0"/>
                        <a:t>)</a:t>
                      </a:r>
                      <a:r>
                        <a:rPr lang="zh-CN" altLang="en-US" sz="1800" kern="1200" dirty="0"/>
                        <a:t>选取</a:t>
                      </a:r>
                      <a:r>
                        <a:rPr lang="en-US" sz="1800" kern="1200" dirty="0"/>
                        <a:t>&lt;input type="radio" /&gt;</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extLst>
                  <a:ext uri="{0D108BD9-81ED-4DB2-BD59-A6C34878D82A}">
                    <a16:rowId xmlns:a16="http://schemas.microsoft.com/office/drawing/2014/main" val="10004"/>
                  </a:ext>
                </a:extLst>
              </a:tr>
              <a:tr h="795933">
                <a:tc>
                  <a:txBody>
                    <a:bodyPr/>
                    <a:lstStyle/>
                    <a:p>
                      <a:pPr algn="just">
                        <a:lnSpc>
                          <a:spcPct val="150000"/>
                        </a:lnSpc>
                        <a:spcAft>
                          <a:spcPts val="0"/>
                        </a:spcAft>
                      </a:pPr>
                      <a:r>
                        <a:rPr lang="en-US" sz="1800" kern="1200" dirty="0"/>
                        <a:t>:checkbox</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zh-CN" altLang="en-US" sz="1800" kern="1200" dirty="0"/>
                        <a:t>匹配所有复选框</a:t>
                      </a:r>
                      <a:endParaRPr lang="zh-CN" altLang="en-US" sz="1800" kern="1200" dirty="0">
                        <a:solidFill>
                          <a:schemeClr val="dk1"/>
                        </a:solidFill>
                        <a:latin typeface="+mn-lt"/>
                        <a:ea typeface="+mj-ea"/>
                        <a:cs typeface="+mn-cs"/>
                      </a:endParaRPr>
                    </a:p>
                  </a:txBody>
                  <a:tcPr marL="68580" marR="68580" marT="0" marB="0" anchor="ctr"/>
                </a:tc>
                <a:tc>
                  <a:txBody>
                    <a:bodyPr/>
                    <a:lstStyle/>
                    <a:p>
                      <a:r>
                        <a:rPr lang="fr-FR" sz="1800" kern="1200" dirty="0"/>
                        <a:t>$(</a:t>
                      </a:r>
                      <a:r>
                        <a:rPr lang="en-US" sz="1800" kern="1200" dirty="0"/>
                        <a:t>"</a:t>
                      </a:r>
                      <a:r>
                        <a:rPr lang="fr-FR" sz="1800" kern="1200" dirty="0"/>
                        <a:t> #myform  :checkbox </a:t>
                      </a:r>
                      <a:r>
                        <a:rPr lang="en-US" sz="1800" kern="1200" dirty="0"/>
                        <a:t>"</a:t>
                      </a:r>
                      <a:r>
                        <a:rPr lang="fr-FR" sz="1800" kern="1200" dirty="0"/>
                        <a:t> )</a:t>
                      </a:r>
                      <a:r>
                        <a:rPr lang="zh-CN" altLang="en-US" sz="1800" kern="1200" dirty="0"/>
                        <a:t>选取</a:t>
                      </a:r>
                    </a:p>
                    <a:p>
                      <a:r>
                        <a:rPr lang="en-US" sz="1800" kern="1200" dirty="0"/>
                        <a:t>&lt;input type="checkbox " /&gt;</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extLst>
                  <a:ext uri="{0D108BD9-81ED-4DB2-BD59-A6C34878D82A}">
                    <a16:rowId xmlns:a16="http://schemas.microsoft.com/office/drawing/2014/main" val="10005"/>
                  </a:ext>
                </a:extLst>
              </a:tr>
              <a:tr h="596950">
                <a:tc>
                  <a:txBody>
                    <a:bodyPr/>
                    <a:lstStyle/>
                    <a:p>
                      <a:pPr algn="just">
                        <a:lnSpc>
                          <a:spcPct val="150000"/>
                        </a:lnSpc>
                        <a:spcAft>
                          <a:spcPts val="0"/>
                        </a:spcAft>
                      </a:pPr>
                      <a:r>
                        <a:rPr lang="en-US" sz="1800" kern="1200" dirty="0"/>
                        <a:t>:submit</a:t>
                      </a:r>
                      <a:endParaRPr lang="zh-CN" altLang="en-US" sz="1800" kern="1200" dirty="0">
                        <a:solidFill>
                          <a:schemeClr val="dk1"/>
                        </a:solidFill>
                        <a:latin typeface="+mn-lt"/>
                        <a:ea typeface="+mj-ea"/>
                        <a:cs typeface="+mn-cs"/>
                      </a:endParaRPr>
                    </a:p>
                  </a:txBody>
                  <a:tcPr marL="68580" marR="68580" marT="0" marB="0" anchor="ctr"/>
                </a:tc>
                <a:tc>
                  <a:txBody>
                    <a:bodyPr/>
                    <a:lstStyle/>
                    <a:p>
                      <a:pPr algn="just">
                        <a:lnSpc>
                          <a:spcPct val="150000"/>
                        </a:lnSpc>
                        <a:spcAft>
                          <a:spcPts val="0"/>
                        </a:spcAft>
                      </a:pPr>
                      <a:r>
                        <a:rPr lang="zh-CN" altLang="en-US" sz="1800" kern="1200" dirty="0"/>
                        <a:t>匹配所有提交按钮</a:t>
                      </a:r>
                      <a:endParaRPr lang="zh-CN" altLang="en-US" sz="1800" kern="1200" dirty="0">
                        <a:solidFill>
                          <a:schemeClr val="dk1"/>
                        </a:solidFill>
                        <a:latin typeface="+mn-lt"/>
                        <a:ea typeface="+mj-ea"/>
                        <a:cs typeface="+mn-cs"/>
                      </a:endParaRPr>
                    </a:p>
                  </a:txBody>
                  <a:tcPr marL="68580" marR="68580" marT="0" marB="0" anchor="ctr"/>
                </a:tc>
                <a:tc>
                  <a:txBody>
                    <a:bodyPr/>
                    <a:lstStyle/>
                    <a:p>
                      <a:r>
                        <a:rPr lang="fr-FR" sz="1800" kern="1200" dirty="0"/>
                        <a:t>$(</a:t>
                      </a:r>
                      <a:r>
                        <a:rPr lang="en-US" sz="1800" kern="1200" dirty="0"/>
                        <a:t>"</a:t>
                      </a:r>
                      <a:r>
                        <a:rPr lang="fr-FR" sz="1800" kern="1200" dirty="0"/>
                        <a:t>#myform  :submit </a:t>
                      </a:r>
                      <a:r>
                        <a:rPr lang="en-US" sz="1800" kern="1200" dirty="0"/>
                        <a:t>"</a:t>
                      </a:r>
                      <a:r>
                        <a:rPr lang="fr-FR" sz="1800" kern="1200" dirty="0"/>
                        <a:t> )</a:t>
                      </a:r>
                      <a:r>
                        <a:rPr lang="zh-CN" altLang="en-US" sz="1800" kern="1200" dirty="0"/>
                        <a:t>选取</a:t>
                      </a:r>
                    </a:p>
                    <a:p>
                      <a:r>
                        <a:rPr lang="en-US" sz="1800" kern="1200" dirty="0"/>
                        <a:t>&lt;input type="submit " /&gt;</a:t>
                      </a:r>
                      <a:r>
                        <a:rPr lang="zh-CN" altLang="en-US" sz="1800" kern="1200" dirty="0"/>
                        <a:t>元素</a:t>
                      </a:r>
                      <a:endParaRPr lang="zh-CN" altLang="en-US" sz="1800" kern="1200" dirty="0">
                        <a:solidFill>
                          <a:schemeClr val="dk1"/>
                        </a:solidFill>
                        <a:latin typeface="+mn-lt"/>
                        <a:ea typeface="+mj-ea"/>
                        <a:cs typeface="+mn-cs"/>
                      </a:endParaRPr>
                    </a:p>
                  </a:txBody>
                  <a:tcPr marL="68580" marR="68580" marT="0" marB="0" anchor="ctr"/>
                </a:tc>
                <a:extLst>
                  <a:ext uri="{0D108BD9-81ED-4DB2-BD59-A6C34878D82A}">
                    <a16:rowId xmlns:a16="http://schemas.microsoft.com/office/drawing/2014/main" val="10006"/>
                  </a:ext>
                </a:extLst>
              </a:tr>
            </a:tbl>
          </a:graphicData>
        </a:graphic>
      </p:graphicFrame>
      <p:sp>
        <p:nvSpPr>
          <p:cNvPr id="4" name="灯片编号占位符 3">
            <a:extLst>
              <a:ext uri="{FF2B5EF4-FFF2-40B4-BE49-F238E27FC236}">
                <a16:creationId xmlns:a16="http://schemas.microsoft.com/office/drawing/2014/main" id="{DE9E2106-1EFB-42CE-A3B3-76A933331F01}"/>
              </a:ext>
            </a:extLst>
          </p:cNvPr>
          <p:cNvSpPr>
            <a:spLocks noGrp="1"/>
          </p:cNvSpPr>
          <p:nvPr>
            <p:ph type="sldNum" sz="quarter" idx="4"/>
          </p:nvPr>
        </p:nvSpPr>
        <p:spPr/>
        <p:txBody>
          <a:bodyPr/>
          <a:lstStyle/>
          <a:p>
            <a:pPr>
              <a:defRPr/>
            </a:pPr>
            <a:fld id="{E6CA0B37-C609-418D-973E-5FE272E0CA7A}" type="slidenum">
              <a:rPr lang="zh-CN" altLang="en-US" smtClean="0"/>
              <a:pPr>
                <a:defRPr/>
              </a:pPr>
              <a:t>10</a:t>
            </a:fld>
            <a:endParaRPr lang="zh-CN" altLang="en-US"/>
          </a:p>
        </p:txBody>
      </p:sp>
    </p:spTree>
    <p:extLst>
      <p:ext uri="{BB962C8B-B14F-4D97-AF65-F5344CB8AC3E}">
        <p14:creationId xmlns:p14="http://schemas.microsoft.com/office/powerpoint/2010/main" val="178350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defRPr/>
            </a:pPr>
            <a:r>
              <a:rPr dirty="0"/>
              <a:t>表单选择器</a:t>
            </a:r>
            <a:r>
              <a:rPr lang="en-US" altLang="zh-CN" dirty="0"/>
              <a:t>3-2</a:t>
            </a:r>
            <a:endParaRPr dirty="0"/>
          </a:p>
        </p:txBody>
      </p:sp>
      <p:graphicFrame>
        <p:nvGraphicFramePr>
          <p:cNvPr id="5" name="Group 29"/>
          <p:cNvGraphicFramePr>
            <a:graphicFrameLocks noGrp="1"/>
          </p:cNvGraphicFramePr>
          <p:nvPr>
            <p:extLst>
              <p:ext uri="{D42A27DB-BD31-4B8C-83A1-F6EECF244321}">
                <p14:modId xmlns:p14="http://schemas.microsoft.com/office/powerpoint/2010/main" val="3979551793"/>
              </p:ext>
            </p:extLst>
          </p:nvPr>
        </p:nvGraphicFramePr>
        <p:xfrm>
          <a:off x="1007435" y="980728"/>
          <a:ext cx="10537171" cy="4896544"/>
        </p:xfrm>
        <a:graphic>
          <a:graphicData uri="http://schemas.openxmlformats.org/drawingml/2006/table">
            <a:tbl>
              <a:tblPr firstRow="1" bandRow="1">
                <a:tableStyleId>{5C22544A-7EE6-4342-B048-85BDC9FD1C3A}</a:tableStyleId>
              </a:tblPr>
              <a:tblGrid>
                <a:gridCol w="1199354">
                  <a:extLst>
                    <a:ext uri="{9D8B030D-6E8A-4147-A177-3AD203B41FA5}">
                      <a16:colId xmlns:a16="http://schemas.microsoft.com/office/drawing/2014/main" val="20000"/>
                    </a:ext>
                  </a:extLst>
                </a:gridCol>
                <a:gridCol w="3169718">
                  <a:extLst>
                    <a:ext uri="{9D8B030D-6E8A-4147-A177-3AD203B41FA5}">
                      <a16:colId xmlns:a16="http://schemas.microsoft.com/office/drawing/2014/main" val="20001"/>
                    </a:ext>
                  </a:extLst>
                </a:gridCol>
                <a:gridCol w="6168099">
                  <a:extLst>
                    <a:ext uri="{9D8B030D-6E8A-4147-A177-3AD203B41FA5}">
                      <a16:colId xmlns:a16="http://schemas.microsoft.com/office/drawing/2014/main" val="20002"/>
                    </a:ext>
                  </a:extLst>
                </a:gridCol>
              </a:tblGrid>
              <a:tr h="8031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语法</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示例</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809581">
                <a:tc>
                  <a:txBody>
                    <a:bodyPr/>
                    <a:lstStyle/>
                    <a:p>
                      <a:pPr algn="just">
                        <a:lnSpc>
                          <a:spcPct val="150000"/>
                        </a:lnSpc>
                        <a:spcAft>
                          <a:spcPts val="0"/>
                        </a:spcAft>
                      </a:pPr>
                      <a:r>
                        <a:rPr lang="en-US" sz="1800" kern="1200" dirty="0"/>
                        <a:t>:image</a:t>
                      </a:r>
                      <a:endParaRPr lang="zh-CN" altLang="en-US" sz="1800" kern="1200" dirty="0">
                        <a:solidFill>
                          <a:schemeClr val="dk1"/>
                        </a:solidFill>
                        <a:latin typeface="+mn-lt"/>
                        <a:ea typeface="+mn-ea"/>
                        <a:cs typeface="+mn-cs"/>
                      </a:endParaRPr>
                    </a:p>
                  </a:txBody>
                  <a:tcPr marL="68580" marR="68580" marT="0" marB="0" anchor="ctr"/>
                </a:tc>
                <a:tc>
                  <a:txBody>
                    <a:bodyPr/>
                    <a:lstStyle/>
                    <a:p>
                      <a:pPr algn="just">
                        <a:lnSpc>
                          <a:spcPct val="150000"/>
                        </a:lnSpc>
                        <a:spcAft>
                          <a:spcPts val="0"/>
                        </a:spcAft>
                      </a:pPr>
                      <a:r>
                        <a:rPr lang="zh-CN" altLang="en-US" sz="1800" kern="1200" dirty="0"/>
                        <a:t>匹配所有图像域</a:t>
                      </a:r>
                      <a:endParaRPr lang="zh-CN" altLang="en-US" sz="1800" kern="1200" dirty="0">
                        <a:solidFill>
                          <a:schemeClr val="dk1"/>
                        </a:solidFill>
                        <a:latin typeface="+mn-lt"/>
                        <a:ea typeface="+mn-ea"/>
                        <a:cs typeface="+mn-cs"/>
                      </a:endParaRPr>
                    </a:p>
                  </a:txBody>
                  <a:tcPr marL="68580" marR="68580" marT="0" marB="0" anchor="ctr"/>
                </a:tc>
                <a:tc>
                  <a:txBody>
                    <a:bodyPr/>
                    <a:lstStyle/>
                    <a:p>
                      <a:r>
                        <a:rPr lang="fr-FR" sz="1800" kern="1200" dirty="0"/>
                        <a:t>$(</a:t>
                      </a:r>
                      <a:r>
                        <a:rPr lang="en-US" sz="1800" kern="1200" dirty="0"/>
                        <a:t>"</a:t>
                      </a:r>
                      <a:r>
                        <a:rPr lang="fr-FR" sz="1800" kern="1200" dirty="0"/>
                        <a:t>#myform  :image</a:t>
                      </a:r>
                      <a:r>
                        <a:rPr lang="en-US" sz="1800" kern="1200" dirty="0"/>
                        <a:t>"</a:t>
                      </a:r>
                      <a:r>
                        <a:rPr lang="fr-FR" sz="1800" kern="1200" dirty="0"/>
                        <a:t> )</a:t>
                      </a:r>
                      <a:r>
                        <a:rPr lang="zh-CN" altLang="en-US" sz="1800" kern="1200" dirty="0"/>
                        <a:t>选取</a:t>
                      </a:r>
                    </a:p>
                    <a:p>
                      <a:r>
                        <a:rPr lang="en-US" sz="1800" kern="1200" dirty="0"/>
                        <a:t>&lt;input type=" image" /&gt;</a:t>
                      </a:r>
                      <a:r>
                        <a:rPr lang="zh-CN" altLang="en-US" sz="1800" kern="1200" dirty="0"/>
                        <a:t>元素</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808420">
                <a:tc>
                  <a:txBody>
                    <a:bodyPr/>
                    <a:lstStyle/>
                    <a:p>
                      <a:pPr algn="just">
                        <a:lnSpc>
                          <a:spcPct val="150000"/>
                        </a:lnSpc>
                        <a:spcAft>
                          <a:spcPts val="0"/>
                        </a:spcAft>
                      </a:pPr>
                      <a:r>
                        <a:rPr lang="en-US" sz="1800" kern="1200" dirty="0"/>
                        <a:t>:reset</a:t>
                      </a:r>
                      <a:endParaRPr lang="zh-CN" altLang="en-US" sz="1800" kern="1200" dirty="0">
                        <a:solidFill>
                          <a:schemeClr val="dk1"/>
                        </a:solidFill>
                        <a:latin typeface="+mn-lt"/>
                        <a:ea typeface="+mn-ea"/>
                        <a:cs typeface="+mn-cs"/>
                      </a:endParaRPr>
                    </a:p>
                  </a:txBody>
                  <a:tcPr marL="68580" marR="68580" marT="0" marB="0" anchor="ctr"/>
                </a:tc>
                <a:tc>
                  <a:txBody>
                    <a:bodyPr/>
                    <a:lstStyle/>
                    <a:p>
                      <a:pPr algn="just">
                        <a:lnSpc>
                          <a:spcPct val="150000"/>
                        </a:lnSpc>
                        <a:spcAft>
                          <a:spcPts val="0"/>
                        </a:spcAft>
                      </a:pPr>
                      <a:r>
                        <a:rPr lang="zh-CN" altLang="en-US" sz="1800" kern="1200" dirty="0"/>
                        <a:t>匹配所有重置按钮</a:t>
                      </a:r>
                      <a:endParaRPr lang="zh-CN" altLang="en-US" sz="1800" kern="1200" dirty="0">
                        <a:solidFill>
                          <a:schemeClr val="dk1"/>
                        </a:solidFill>
                        <a:latin typeface="+mn-lt"/>
                        <a:ea typeface="+mn-ea"/>
                        <a:cs typeface="+mn-cs"/>
                      </a:endParaRPr>
                    </a:p>
                  </a:txBody>
                  <a:tcPr marL="68580" marR="68580" marT="0" marB="0" anchor="ctr"/>
                </a:tc>
                <a:tc>
                  <a:txBody>
                    <a:bodyPr/>
                    <a:lstStyle/>
                    <a:p>
                      <a:r>
                        <a:rPr lang="fr-FR" sz="1800" kern="1200" dirty="0"/>
                        <a:t>$(</a:t>
                      </a:r>
                      <a:r>
                        <a:rPr lang="en-US" sz="1800" kern="1200" dirty="0"/>
                        <a:t>"</a:t>
                      </a:r>
                      <a:r>
                        <a:rPr lang="fr-FR" sz="1800" kern="1200" dirty="0"/>
                        <a:t> #myform  :reset </a:t>
                      </a:r>
                      <a:r>
                        <a:rPr lang="en-US" sz="1800" kern="1200" dirty="0"/>
                        <a:t>"</a:t>
                      </a:r>
                      <a:r>
                        <a:rPr lang="fr-FR" sz="1800" kern="1200" dirty="0"/>
                        <a:t> )</a:t>
                      </a:r>
                      <a:r>
                        <a:rPr lang="zh-CN" altLang="en-US" sz="1800" kern="1200" dirty="0"/>
                        <a:t>选取</a:t>
                      </a:r>
                    </a:p>
                    <a:p>
                      <a:r>
                        <a:rPr lang="en-US" sz="1800" kern="1200" dirty="0"/>
                        <a:t>&lt;input type=" reset " /&gt;</a:t>
                      </a:r>
                      <a:r>
                        <a:rPr lang="zh-CN" altLang="en-US" sz="1800" kern="1200" dirty="0"/>
                        <a:t>元素</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808420">
                <a:tc>
                  <a:txBody>
                    <a:bodyPr/>
                    <a:lstStyle/>
                    <a:p>
                      <a:pPr algn="just">
                        <a:lnSpc>
                          <a:spcPct val="150000"/>
                        </a:lnSpc>
                        <a:spcAft>
                          <a:spcPts val="0"/>
                        </a:spcAft>
                      </a:pPr>
                      <a:r>
                        <a:rPr lang="en-US" sz="1800" kern="1200" dirty="0"/>
                        <a:t>:button</a:t>
                      </a:r>
                      <a:endParaRPr lang="zh-CN" altLang="en-US" sz="1800" kern="1200" dirty="0">
                        <a:solidFill>
                          <a:schemeClr val="dk1"/>
                        </a:solidFill>
                        <a:latin typeface="+mn-lt"/>
                        <a:ea typeface="+mn-ea"/>
                        <a:cs typeface="+mn-cs"/>
                      </a:endParaRPr>
                    </a:p>
                  </a:txBody>
                  <a:tcPr marL="68580" marR="68580" marT="0" marB="0" anchor="ctr"/>
                </a:tc>
                <a:tc>
                  <a:txBody>
                    <a:bodyPr/>
                    <a:lstStyle/>
                    <a:p>
                      <a:pPr algn="just">
                        <a:lnSpc>
                          <a:spcPct val="150000"/>
                        </a:lnSpc>
                        <a:spcAft>
                          <a:spcPts val="0"/>
                        </a:spcAft>
                      </a:pPr>
                      <a:r>
                        <a:rPr lang="zh-CN" altLang="en-US" sz="1800" kern="1200" dirty="0"/>
                        <a:t>匹配所有按钮</a:t>
                      </a:r>
                      <a:endParaRPr lang="zh-CN" altLang="en-US" sz="1800" kern="1200" dirty="0">
                        <a:solidFill>
                          <a:schemeClr val="dk1"/>
                        </a:solidFill>
                        <a:latin typeface="+mn-lt"/>
                        <a:ea typeface="+mn-ea"/>
                        <a:cs typeface="+mn-cs"/>
                      </a:endParaRPr>
                    </a:p>
                  </a:txBody>
                  <a:tcPr marL="68580" marR="68580" marT="0" marB="0" anchor="ctr"/>
                </a:tc>
                <a:tc>
                  <a:txBody>
                    <a:bodyPr/>
                    <a:lstStyle/>
                    <a:p>
                      <a:r>
                        <a:rPr lang="en-US" sz="1800" kern="1200" dirty="0"/>
                        <a:t>$("#</a:t>
                      </a:r>
                      <a:r>
                        <a:rPr lang="en-US" sz="1800" kern="1200" dirty="0" err="1"/>
                        <a:t>myform</a:t>
                      </a:r>
                      <a:r>
                        <a:rPr lang="en-US" sz="1800" kern="1200" dirty="0"/>
                        <a:t>  :button" )</a:t>
                      </a:r>
                      <a:r>
                        <a:rPr lang="zh-CN" altLang="en-US" sz="1800" kern="1200" dirty="0"/>
                        <a:t>选取</a:t>
                      </a:r>
                      <a:r>
                        <a:rPr lang="en-US" sz="1800" kern="1200" dirty="0"/>
                        <a:t>button </a:t>
                      </a:r>
                      <a:r>
                        <a:rPr lang="zh-CN" altLang="en-US" sz="1800" kern="1200" dirty="0"/>
                        <a:t>元素</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808420">
                <a:tc>
                  <a:txBody>
                    <a:bodyPr/>
                    <a:lstStyle/>
                    <a:p>
                      <a:pPr algn="just">
                        <a:lnSpc>
                          <a:spcPct val="150000"/>
                        </a:lnSpc>
                        <a:spcAft>
                          <a:spcPts val="0"/>
                        </a:spcAft>
                      </a:pPr>
                      <a:r>
                        <a:rPr lang="en-US" sz="1800" kern="1200" dirty="0"/>
                        <a:t>:file</a:t>
                      </a:r>
                      <a:endParaRPr lang="zh-CN" altLang="en-US" sz="1800" kern="1200" dirty="0">
                        <a:solidFill>
                          <a:schemeClr val="dk1"/>
                        </a:solidFill>
                        <a:latin typeface="+mn-lt"/>
                        <a:ea typeface="+mn-ea"/>
                        <a:cs typeface="+mn-cs"/>
                      </a:endParaRPr>
                    </a:p>
                  </a:txBody>
                  <a:tcPr marL="68580" marR="68580" marT="0" marB="0" anchor="ctr"/>
                </a:tc>
                <a:tc>
                  <a:txBody>
                    <a:bodyPr/>
                    <a:lstStyle/>
                    <a:p>
                      <a:pPr algn="just">
                        <a:lnSpc>
                          <a:spcPct val="150000"/>
                        </a:lnSpc>
                        <a:spcAft>
                          <a:spcPts val="0"/>
                        </a:spcAft>
                      </a:pPr>
                      <a:r>
                        <a:rPr lang="zh-CN" altLang="en-US" sz="1800" kern="1200" dirty="0"/>
                        <a:t>匹配所有文件域</a:t>
                      </a:r>
                      <a:endParaRPr lang="zh-CN" altLang="en-US" sz="1800" kern="1200" dirty="0">
                        <a:solidFill>
                          <a:schemeClr val="dk1"/>
                        </a:solidFill>
                        <a:latin typeface="+mn-lt"/>
                        <a:ea typeface="+mn-ea"/>
                        <a:cs typeface="+mn-cs"/>
                      </a:endParaRPr>
                    </a:p>
                  </a:txBody>
                  <a:tcPr marL="68580" marR="68580" marT="0" marB="0" anchor="ctr"/>
                </a:tc>
                <a:tc>
                  <a:txBody>
                    <a:bodyPr/>
                    <a:lstStyle/>
                    <a:p>
                      <a:r>
                        <a:rPr lang="fr-FR" sz="1800" kern="1200" dirty="0"/>
                        <a:t>$(</a:t>
                      </a:r>
                      <a:r>
                        <a:rPr lang="en-US" sz="1800" kern="1200" dirty="0"/>
                        <a:t>"</a:t>
                      </a:r>
                      <a:r>
                        <a:rPr lang="fr-FR" sz="1800" kern="1200" dirty="0"/>
                        <a:t> #myform  :file</a:t>
                      </a:r>
                      <a:r>
                        <a:rPr lang="en-US" sz="1800" kern="1200" dirty="0"/>
                        <a:t>"</a:t>
                      </a:r>
                      <a:r>
                        <a:rPr lang="fr-FR" sz="1800" kern="1200" dirty="0"/>
                        <a:t> )</a:t>
                      </a:r>
                      <a:r>
                        <a:rPr lang="zh-CN" altLang="en-US" sz="1800" kern="1200" dirty="0"/>
                        <a:t>选取</a:t>
                      </a:r>
                    </a:p>
                    <a:p>
                      <a:r>
                        <a:rPr lang="en-US" sz="1800" kern="1200" dirty="0"/>
                        <a:t>&lt;input type=" file " /&gt;</a:t>
                      </a:r>
                      <a:r>
                        <a:rPr lang="zh-CN" altLang="en-US" sz="1800" kern="1200" dirty="0"/>
                        <a:t>元素</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858516">
                <a:tc>
                  <a:txBody>
                    <a:bodyPr/>
                    <a:lstStyle/>
                    <a:p>
                      <a:pPr algn="just">
                        <a:lnSpc>
                          <a:spcPct val="150000"/>
                        </a:lnSpc>
                        <a:spcAft>
                          <a:spcPts val="0"/>
                        </a:spcAft>
                      </a:pPr>
                      <a:r>
                        <a:rPr lang="en-US" sz="1800" kern="1200" dirty="0"/>
                        <a:t>:hidden</a:t>
                      </a:r>
                      <a:endParaRPr lang="zh-CN" altLang="en-US" sz="1800" kern="1200" dirty="0">
                        <a:solidFill>
                          <a:schemeClr val="dk1"/>
                        </a:solidFill>
                        <a:latin typeface="+mn-lt"/>
                        <a:ea typeface="+mn-ea"/>
                        <a:cs typeface="+mn-cs"/>
                      </a:endParaRPr>
                    </a:p>
                  </a:txBody>
                  <a:tcPr marL="68580" marR="68580" marT="0" marB="0" anchor="ctr"/>
                </a:tc>
                <a:tc>
                  <a:txBody>
                    <a:bodyPr/>
                    <a:lstStyle/>
                    <a:p>
                      <a:pPr algn="just">
                        <a:lnSpc>
                          <a:spcPct val="150000"/>
                        </a:lnSpc>
                        <a:spcAft>
                          <a:spcPts val="0"/>
                        </a:spcAft>
                      </a:pPr>
                      <a:r>
                        <a:rPr lang="zh-CN" altLang="en-US" sz="1800" kern="1200" dirty="0"/>
                        <a:t>匹配所有不可见元素，或者</a:t>
                      </a:r>
                      <a:r>
                        <a:rPr lang="en-US" sz="1800" kern="1200" dirty="0"/>
                        <a:t>type </a:t>
                      </a:r>
                      <a:r>
                        <a:rPr lang="zh-CN" altLang="en-US" sz="1800" kern="1200" dirty="0"/>
                        <a:t>为</a:t>
                      </a:r>
                      <a:r>
                        <a:rPr lang="en-US" sz="1800" kern="1200" dirty="0"/>
                        <a:t>hidden</a:t>
                      </a:r>
                      <a:r>
                        <a:rPr lang="zh-CN" altLang="en-US" sz="1800" kern="1200" dirty="0"/>
                        <a:t>的元素</a:t>
                      </a:r>
                      <a:endParaRPr lang="zh-CN" altLang="en-US" sz="1800" kern="1200" dirty="0">
                        <a:solidFill>
                          <a:schemeClr val="dk1"/>
                        </a:solidFill>
                        <a:latin typeface="+mn-lt"/>
                        <a:ea typeface="+mn-ea"/>
                        <a:cs typeface="+mn-cs"/>
                      </a:endParaRPr>
                    </a:p>
                  </a:txBody>
                  <a:tcPr marL="68580" marR="68580" marT="0" marB="0" anchor="ctr"/>
                </a:tc>
                <a:tc>
                  <a:txBody>
                    <a:bodyPr/>
                    <a:lstStyle/>
                    <a:p>
                      <a:r>
                        <a:rPr lang="fr-FR" sz="1800" kern="1200" dirty="0"/>
                        <a:t>$(</a:t>
                      </a:r>
                      <a:r>
                        <a:rPr lang="en-US" sz="1800" kern="1200" dirty="0"/>
                        <a:t>"</a:t>
                      </a:r>
                      <a:r>
                        <a:rPr lang="fr-FR" sz="1800" kern="1200" dirty="0"/>
                        <a:t>#myform  :hidden</a:t>
                      </a:r>
                      <a:r>
                        <a:rPr lang="en-US" sz="1800" kern="1200" dirty="0"/>
                        <a:t>"</a:t>
                      </a:r>
                      <a:r>
                        <a:rPr lang="fr-FR" sz="1800" kern="1200" dirty="0"/>
                        <a:t> )</a:t>
                      </a:r>
                      <a:r>
                        <a:rPr lang="zh-CN" altLang="en-US" sz="1800" kern="1200" dirty="0"/>
                        <a:t>选取</a:t>
                      </a:r>
                      <a:r>
                        <a:rPr lang="en-US" sz="1800" kern="1200" dirty="0"/>
                        <a:t>&lt;input type="hidden " /&gt;</a:t>
                      </a:r>
                      <a:r>
                        <a:rPr lang="zh-CN" altLang="en-US" sz="1800" kern="1200" dirty="0"/>
                        <a:t>、</a:t>
                      </a:r>
                      <a:r>
                        <a:rPr lang="en-US" sz="1800" kern="1200" dirty="0"/>
                        <a:t>style="display: none"</a:t>
                      </a:r>
                      <a:r>
                        <a:rPr lang="zh-CN" altLang="en-US" sz="1800" kern="1200" dirty="0"/>
                        <a:t>等元素</a:t>
                      </a:r>
                      <a:endParaRPr lang="zh-CN" altLang="en-US" sz="18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4" name="灯片编号占位符 3">
            <a:extLst>
              <a:ext uri="{FF2B5EF4-FFF2-40B4-BE49-F238E27FC236}">
                <a16:creationId xmlns:a16="http://schemas.microsoft.com/office/drawing/2014/main" id="{9A9F001F-1F0D-4137-B0FA-BD1370D589F0}"/>
              </a:ext>
            </a:extLst>
          </p:cNvPr>
          <p:cNvSpPr>
            <a:spLocks noGrp="1"/>
          </p:cNvSpPr>
          <p:nvPr>
            <p:ph type="sldNum" sz="quarter" idx="4"/>
          </p:nvPr>
        </p:nvSpPr>
        <p:spPr/>
        <p:txBody>
          <a:bodyPr/>
          <a:lstStyle/>
          <a:p>
            <a:pPr>
              <a:defRPr/>
            </a:pPr>
            <a:fld id="{E6CA0B37-C609-418D-973E-5FE272E0CA7A}" type="slidenum">
              <a:rPr lang="zh-CN" altLang="en-US" smtClean="0"/>
              <a:pPr>
                <a:defRPr/>
              </a:pPr>
              <a:t>11</a:t>
            </a:fld>
            <a:endParaRPr lang="zh-CN" altLang="en-US"/>
          </a:p>
        </p:txBody>
      </p:sp>
    </p:spTree>
    <p:extLst>
      <p:ext uri="{BB962C8B-B14F-4D97-AF65-F5344CB8AC3E}">
        <p14:creationId xmlns:p14="http://schemas.microsoft.com/office/powerpoint/2010/main" val="11254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属性过滤选择器</a:t>
            </a:r>
          </a:p>
        </p:txBody>
      </p:sp>
      <p:sp>
        <p:nvSpPr>
          <p:cNvPr id="2" name="标题 1"/>
          <p:cNvSpPr>
            <a:spLocks noGrp="1"/>
          </p:cNvSpPr>
          <p:nvPr>
            <p:ph type="ctrTitle"/>
          </p:nvPr>
        </p:nvSpPr>
        <p:spPr/>
        <p:txBody>
          <a:bodyPr/>
          <a:lstStyle/>
          <a:p>
            <a:pPr>
              <a:defRPr/>
            </a:pPr>
            <a:r>
              <a:rPr dirty="0"/>
              <a:t>表单选择器</a:t>
            </a:r>
            <a:r>
              <a:rPr lang="en-US" altLang="zh-CN" dirty="0"/>
              <a:t>3-3</a:t>
            </a:r>
            <a:endParaRPr dirty="0"/>
          </a:p>
        </p:txBody>
      </p:sp>
      <p:graphicFrame>
        <p:nvGraphicFramePr>
          <p:cNvPr id="5" name="Group 29"/>
          <p:cNvGraphicFramePr>
            <a:graphicFrameLocks noGrp="1"/>
          </p:cNvGraphicFramePr>
          <p:nvPr>
            <p:extLst>
              <p:ext uri="{D42A27DB-BD31-4B8C-83A1-F6EECF244321}">
                <p14:modId xmlns:p14="http://schemas.microsoft.com/office/powerpoint/2010/main" val="2801250866"/>
              </p:ext>
            </p:extLst>
          </p:nvPr>
        </p:nvGraphicFramePr>
        <p:xfrm>
          <a:off x="1007435" y="1844824"/>
          <a:ext cx="10657184" cy="4012014"/>
        </p:xfrm>
        <a:graphic>
          <a:graphicData uri="http://schemas.openxmlformats.org/drawingml/2006/table">
            <a:tbl>
              <a:tblPr firstRow="1" bandRow="1">
                <a:tableStyleId>{5C22544A-7EE6-4342-B048-85BDC9FD1C3A}</a:tableStyleId>
              </a:tblPr>
              <a:tblGrid>
                <a:gridCol w="1509769">
                  <a:extLst>
                    <a:ext uri="{9D8B030D-6E8A-4147-A177-3AD203B41FA5}">
                      <a16:colId xmlns:a16="http://schemas.microsoft.com/office/drawing/2014/main" val="20000"/>
                    </a:ext>
                  </a:extLst>
                </a:gridCol>
                <a:gridCol w="3019535">
                  <a:extLst>
                    <a:ext uri="{9D8B030D-6E8A-4147-A177-3AD203B41FA5}">
                      <a16:colId xmlns:a16="http://schemas.microsoft.com/office/drawing/2014/main" val="20001"/>
                    </a:ext>
                  </a:extLst>
                </a:gridCol>
                <a:gridCol w="6127880">
                  <a:extLst>
                    <a:ext uri="{9D8B030D-6E8A-4147-A177-3AD203B41FA5}">
                      <a16:colId xmlns:a16="http://schemas.microsoft.com/office/drawing/2014/main" val="20002"/>
                    </a:ext>
                  </a:extLst>
                </a:gridCol>
              </a:tblGrid>
              <a:tr h="5760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语法</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示例</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725812">
                <a:tc>
                  <a:txBody>
                    <a:bodyPr/>
                    <a:lstStyle/>
                    <a:p>
                      <a:pPr marL="0" algn="l" defTabSz="914400" rtl="0" eaLnBrk="1" latinLnBrk="0" hangingPunct="1">
                        <a:lnSpc>
                          <a:spcPct val="150000"/>
                        </a:lnSpc>
                        <a:spcAft>
                          <a:spcPts val="0"/>
                        </a:spcAft>
                      </a:pPr>
                      <a:r>
                        <a:rPr lang="en-US" sz="1800" kern="1200" dirty="0"/>
                        <a:t>:enabled</a:t>
                      </a:r>
                      <a:endParaRPr lang="zh-CN" sz="1800" kern="1200" dirty="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800" kern="1200" dirty="0"/>
                        <a:t>匹配所有可用元素</a:t>
                      </a:r>
                      <a:endParaRPr lang="zh-CN" sz="1800" kern="1200" dirty="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en-US" sz="1800" kern="1200"/>
                        <a:t>$(" #userform :enabled" )</a:t>
                      </a:r>
                      <a:r>
                        <a:rPr lang="zh-CN" sz="1800" kern="1200"/>
                        <a:t>匹配</a:t>
                      </a:r>
                      <a:r>
                        <a:rPr lang="en-US" sz="1800" kern="1200"/>
                        <a:t>form</a:t>
                      </a:r>
                      <a:r>
                        <a:rPr lang="zh-CN" sz="1800" kern="1200"/>
                        <a:t>内部除编号输入框外的所有元素</a:t>
                      </a:r>
                      <a:endParaRPr lang="zh-CN" sz="1800" kern="1200">
                        <a:solidFill>
                          <a:schemeClr val="dk1"/>
                        </a:solidFill>
                        <a:latin typeface="+mn-lt"/>
                        <a:ea typeface="+mn-ea"/>
                        <a:cs typeface="+mn-cs"/>
                      </a:endParaRPr>
                    </a:p>
                  </a:txBody>
                  <a:tcPr marL="68580" marR="68580" marT="0" marB="17780" anchor="ctr"/>
                </a:tc>
                <a:extLst>
                  <a:ext uri="{0D108BD9-81ED-4DB2-BD59-A6C34878D82A}">
                    <a16:rowId xmlns:a16="http://schemas.microsoft.com/office/drawing/2014/main" val="10001"/>
                  </a:ext>
                </a:extLst>
              </a:tr>
              <a:tr h="724771">
                <a:tc>
                  <a:txBody>
                    <a:bodyPr/>
                    <a:lstStyle/>
                    <a:p>
                      <a:pPr marL="0" algn="l" defTabSz="914400" rtl="0" eaLnBrk="1" latinLnBrk="0" hangingPunct="1">
                        <a:lnSpc>
                          <a:spcPct val="150000"/>
                        </a:lnSpc>
                        <a:spcAft>
                          <a:spcPts val="0"/>
                        </a:spcAft>
                      </a:pPr>
                      <a:r>
                        <a:rPr lang="en-US" sz="1800" kern="1200"/>
                        <a:t>:disabled</a:t>
                      </a:r>
                      <a:endParaRPr lang="zh-CN" sz="1800" kern="120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800" kern="1200"/>
                        <a:t>匹配所有不可用元素</a:t>
                      </a:r>
                      <a:endParaRPr lang="zh-CN" sz="1800" kern="120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en-US" sz="1800" kern="1200"/>
                        <a:t>$(" #userform :disabled" )</a:t>
                      </a:r>
                      <a:r>
                        <a:rPr lang="zh-CN" sz="1800" kern="1200"/>
                        <a:t>匹配编号输入框</a:t>
                      </a:r>
                      <a:endParaRPr lang="zh-CN" sz="1800" kern="1200">
                        <a:solidFill>
                          <a:schemeClr val="dk1"/>
                        </a:solidFill>
                        <a:latin typeface="+mn-lt"/>
                        <a:ea typeface="+mn-ea"/>
                        <a:cs typeface="+mn-cs"/>
                      </a:endParaRPr>
                    </a:p>
                  </a:txBody>
                  <a:tcPr marL="68580" marR="68580" marT="0" marB="17780" anchor="ctr"/>
                </a:tc>
                <a:extLst>
                  <a:ext uri="{0D108BD9-81ED-4DB2-BD59-A6C34878D82A}">
                    <a16:rowId xmlns:a16="http://schemas.microsoft.com/office/drawing/2014/main" val="10002"/>
                  </a:ext>
                </a:extLst>
              </a:tr>
              <a:tr h="724771">
                <a:tc>
                  <a:txBody>
                    <a:bodyPr/>
                    <a:lstStyle/>
                    <a:p>
                      <a:pPr marL="0" algn="l" defTabSz="914400" rtl="0" eaLnBrk="1" latinLnBrk="0" hangingPunct="1">
                        <a:lnSpc>
                          <a:spcPct val="150000"/>
                        </a:lnSpc>
                        <a:spcAft>
                          <a:spcPts val="0"/>
                        </a:spcAft>
                      </a:pPr>
                      <a:r>
                        <a:rPr lang="en-US" sz="1800" kern="1200"/>
                        <a:t>:checked</a:t>
                      </a:r>
                      <a:endParaRPr lang="zh-CN" sz="1800" kern="120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800" kern="1200" dirty="0"/>
                        <a:t>匹配所有被选中元素（复选框、单项按钮、</a:t>
                      </a:r>
                      <a:r>
                        <a:rPr lang="en-US" sz="1800" kern="1200" dirty="0"/>
                        <a:t>select </a:t>
                      </a:r>
                      <a:r>
                        <a:rPr lang="zh-CN" sz="1800" kern="1200" dirty="0"/>
                        <a:t>中的</a:t>
                      </a:r>
                      <a:r>
                        <a:rPr lang="en-US" sz="1800" kern="1200" dirty="0"/>
                        <a:t>option</a:t>
                      </a:r>
                      <a:r>
                        <a:rPr lang="zh-CN" sz="1800" kern="1200" dirty="0"/>
                        <a:t>）</a:t>
                      </a:r>
                      <a:endParaRPr lang="zh-CN" sz="1800" kern="1200" dirty="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en-US" sz="1800" kern="1200"/>
                        <a:t>$(" #userform :checked" )</a:t>
                      </a:r>
                      <a:r>
                        <a:rPr lang="zh-CN" sz="1800" kern="1200"/>
                        <a:t>匹配“性别”中的“男”选项和“爱好”中的“编程”选项</a:t>
                      </a:r>
                      <a:endParaRPr lang="zh-CN" sz="1800" kern="1200">
                        <a:solidFill>
                          <a:schemeClr val="dk1"/>
                        </a:solidFill>
                        <a:latin typeface="+mn-lt"/>
                        <a:ea typeface="+mn-ea"/>
                        <a:cs typeface="+mn-cs"/>
                      </a:endParaRPr>
                    </a:p>
                  </a:txBody>
                  <a:tcPr marL="68580" marR="68580" marT="0" marB="17780" anchor="ctr"/>
                </a:tc>
                <a:extLst>
                  <a:ext uri="{0D108BD9-81ED-4DB2-BD59-A6C34878D82A}">
                    <a16:rowId xmlns:a16="http://schemas.microsoft.com/office/drawing/2014/main" val="10003"/>
                  </a:ext>
                </a:extLst>
              </a:tr>
              <a:tr h="724771">
                <a:tc>
                  <a:txBody>
                    <a:bodyPr/>
                    <a:lstStyle/>
                    <a:p>
                      <a:pPr marL="0" algn="l" defTabSz="914400" rtl="0" eaLnBrk="1" latinLnBrk="0" hangingPunct="1">
                        <a:lnSpc>
                          <a:spcPct val="150000"/>
                        </a:lnSpc>
                        <a:spcAft>
                          <a:spcPts val="0"/>
                        </a:spcAft>
                      </a:pPr>
                      <a:r>
                        <a:rPr lang="en-US" sz="1800" kern="1200"/>
                        <a:t>:selected</a:t>
                      </a:r>
                      <a:endParaRPr lang="zh-CN" sz="1800" kern="120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800" kern="1200"/>
                        <a:t>匹配所有选中的</a:t>
                      </a:r>
                      <a:r>
                        <a:rPr lang="en-US" sz="1800" kern="1200"/>
                        <a:t>option </a:t>
                      </a:r>
                      <a:r>
                        <a:rPr lang="zh-CN" sz="1800" kern="1200"/>
                        <a:t>元素</a:t>
                      </a:r>
                      <a:endParaRPr lang="zh-CN" sz="1800" kern="1200">
                        <a:solidFill>
                          <a:schemeClr val="dk1"/>
                        </a:solidFill>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en-US" sz="1800" kern="1200" dirty="0"/>
                        <a:t>$(" #</a:t>
                      </a:r>
                      <a:r>
                        <a:rPr lang="en-US" sz="1800" kern="1200" dirty="0" err="1"/>
                        <a:t>userform</a:t>
                      </a:r>
                      <a:r>
                        <a:rPr lang="en-US" sz="1800" kern="1200" dirty="0"/>
                        <a:t> :selected" ) </a:t>
                      </a:r>
                      <a:r>
                        <a:rPr lang="zh-CN" sz="1800" kern="1200" dirty="0"/>
                        <a:t>匹配“家乡”中的“北京”选项</a:t>
                      </a:r>
                      <a:endParaRPr lang="zh-CN" sz="1800" kern="1200" dirty="0">
                        <a:solidFill>
                          <a:schemeClr val="dk1"/>
                        </a:solidFill>
                        <a:latin typeface="+mn-lt"/>
                        <a:ea typeface="+mn-ea"/>
                        <a:cs typeface="+mn-cs"/>
                      </a:endParaRPr>
                    </a:p>
                  </a:txBody>
                  <a:tcPr marL="68580" marR="68580" marT="0" marB="17780" anchor="ctr"/>
                </a:tc>
                <a:extLst>
                  <a:ext uri="{0D108BD9-81ED-4DB2-BD59-A6C34878D82A}">
                    <a16:rowId xmlns:a16="http://schemas.microsoft.com/office/drawing/2014/main" val="10004"/>
                  </a:ext>
                </a:extLst>
              </a:tr>
            </a:tbl>
          </a:graphicData>
        </a:graphic>
      </p:graphicFrame>
      <p:grpSp>
        <p:nvGrpSpPr>
          <p:cNvPr id="4" name="组合 14"/>
          <p:cNvGrpSpPr>
            <a:grpSpLocks/>
          </p:cNvGrpSpPr>
          <p:nvPr/>
        </p:nvGrpSpPr>
        <p:grpSpPr bwMode="auto">
          <a:xfrm>
            <a:off x="3719736" y="6168790"/>
            <a:ext cx="4180001"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506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86389" y="5187962"/>
              <a:ext cx="3400085"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演示示例：表单过滤选择器</a:t>
              </a:r>
            </a:p>
          </p:txBody>
        </p:sp>
      </p:grpSp>
      <p:sp>
        <p:nvSpPr>
          <p:cNvPr id="7" name="灯片编号占位符 6">
            <a:extLst>
              <a:ext uri="{FF2B5EF4-FFF2-40B4-BE49-F238E27FC236}">
                <a16:creationId xmlns:a16="http://schemas.microsoft.com/office/drawing/2014/main" id="{0EB8AC27-45B6-4CD4-848C-922C91282677}"/>
              </a:ext>
            </a:extLst>
          </p:cNvPr>
          <p:cNvSpPr>
            <a:spLocks noGrp="1"/>
          </p:cNvSpPr>
          <p:nvPr>
            <p:ph type="sldNum" sz="quarter" idx="4"/>
          </p:nvPr>
        </p:nvSpPr>
        <p:spPr/>
        <p:txBody>
          <a:bodyPr/>
          <a:lstStyle/>
          <a:p>
            <a:pPr>
              <a:defRPr/>
            </a:pPr>
            <a:fld id="{E6CA0B37-C609-418D-973E-5FE272E0CA7A}" type="slidenum">
              <a:rPr lang="zh-CN" altLang="en-US" smtClean="0"/>
              <a:pPr>
                <a:defRPr/>
              </a:pPr>
              <a:t>12</a:t>
            </a:fld>
            <a:endParaRPr lang="zh-CN" altLang="en-US"/>
          </a:p>
        </p:txBody>
      </p:sp>
    </p:spTree>
    <p:extLst>
      <p:ext uri="{BB962C8B-B14F-4D97-AF65-F5344CB8AC3E}">
        <p14:creationId xmlns:p14="http://schemas.microsoft.com/office/powerpoint/2010/main" val="44712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使用</a:t>
            </a:r>
            <a:r>
              <a:rPr lang="en-US" altLang="zh-CN" dirty="0"/>
              <a:t>String </a:t>
            </a:r>
            <a:r>
              <a:rPr lang="zh-CN" altLang="en-US" dirty="0"/>
              <a:t>对象验证邮箱</a:t>
            </a:r>
            <a:endParaRPr lang="en-US" altLang="zh-CN" dirty="0"/>
          </a:p>
          <a:p>
            <a:pPr lvl="1">
              <a:lnSpc>
                <a:spcPct val="150000"/>
              </a:lnSpc>
            </a:pPr>
            <a:r>
              <a:rPr lang="zh-CN" altLang="en-US" dirty="0"/>
              <a:t>不能为空，格式正确</a:t>
            </a:r>
            <a:endParaRPr lang="en-US" altLang="zh-CN" dirty="0"/>
          </a:p>
          <a:p>
            <a:pPr>
              <a:lnSpc>
                <a:spcPct val="150000"/>
              </a:lnSpc>
            </a:pPr>
            <a:r>
              <a:rPr lang="zh-CN" altLang="en-US" dirty="0"/>
              <a:t>文本框内容的验证</a:t>
            </a:r>
            <a:endParaRPr lang="en-US" altLang="zh-CN" dirty="0"/>
          </a:p>
          <a:p>
            <a:pPr lvl="1">
              <a:lnSpc>
                <a:spcPct val="150000"/>
              </a:lnSpc>
            </a:pPr>
            <a:r>
              <a:rPr lang="zh-CN" altLang="en-US" dirty="0"/>
              <a:t>密码不能为空，不少于</a:t>
            </a:r>
            <a:r>
              <a:rPr lang="en-US" altLang="zh-CN" dirty="0"/>
              <a:t>6</a:t>
            </a:r>
            <a:r>
              <a:rPr lang="zh-CN" altLang="en-US" dirty="0"/>
              <a:t>个字符，姓名不能为空，不能有数字</a:t>
            </a:r>
          </a:p>
        </p:txBody>
      </p:sp>
      <p:sp>
        <p:nvSpPr>
          <p:cNvPr id="2" name="标题 1"/>
          <p:cNvSpPr>
            <a:spLocks noGrp="1"/>
          </p:cNvSpPr>
          <p:nvPr>
            <p:ph type="ctrTitle"/>
          </p:nvPr>
        </p:nvSpPr>
        <p:spPr/>
        <p:txBody>
          <a:bodyPr/>
          <a:lstStyle/>
          <a:p>
            <a:r>
              <a:rPr lang="zh-CN" altLang="en-US" dirty="0"/>
              <a:t>验证表单内容</a:t>
            </a:r>
          </a:p>
        </p:txBody>
      </p:sp>
      <p:pic>
        <p:nvPicPr>
          <p:cNvPr id="1026" name="Picture 2" descr="F:\2016年工作\ACCP8.0产品开发\jQuery\案例源码\Chapter09\Chapter09截图\图9.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110" y="3530690"/>
            <a:ext cx="3140688" cy="16187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2016年工作\ACCP8.0产品开发\jQuery\案例源码\Chapter09\Chapter09截图\图9.9.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241" y="3992199"/>
            <a:ext cx="3710377" cy="16309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2016年工作\ACCP8.0产品开发\jQuery\案例源码\Chapter09\Chapter09截图\图9.7.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165" y="1052736"/>
            <a:ext cx="3607897" cy="138966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2016年工作\ACCP8.0产品开发\jQuery\案例源码\Chapter09\Chapter09截图\图9.15.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667" y="4879247"/>
            <a:ext cx="3674722" cy="17068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2016年工作\ACCP8.0产品开发\jQuery\案例源码\Chapter09\Chapter09截图\图9.12.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2394" y="2804023"/>
            <a:ext cx="3577282" cy="168081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2016年工作\ACCP8.0产品开发\jQuery\案例源码\Chapter09\Chapter09截图\图9.13.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6027" y="4961750"/>
            <a:ext cx="3667576" cy="167349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921505F9-81A4-4EE2-AE72-5EDF30D8D3F2}"/>
              </a:ext>
            </a:extLst>
          </p:cNvPr>
          <p:cNvSpPr>
            <a:spLocks noGrp="1"/>
          </p:cNvSpPr>
          <p:nvPr>
            <p:ph type="sldNum" sz="quarter" idx="4"/>
          </p:nvPr>
        </p:nvSpPr>
        <p:spPr/>
        <p:txBody>
          <a:bodyPr/>
          <a:lstStyle/>
          <a:p>
            <a:pPr>
              <a:defRPr/>
            </a:pPr>
            <a:fld id="{E6CA0B37-C609-418D-973E-5FE272E0CA7A}" type="slidenum">
              <a:rPr lang="zh-CN" altLang="en-US" smtClean="0"/>
              <a:pPr>
                <a:defRPr/>
              </a:pPr>
              <a:t>13</a:t>
            </a:fld>
            <a:endParaRPr lang="zh-CN" altLang="en-US"/>
          </a:p>
        </p:txBody>
      </p:sp>
    </p:spTree>
    <p:extLst>
      <p:ext uri="{BB962C8B-B14F-4D97-AF65-F5344CB8AC3E}">
        <p14:creationId xmlns:p14="http://schemas.microsoft.com/office/powerpoint/2010/main" val="334967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27"/>
                                        </p:tgtEl>
                                        <p:attrNameLst>
                                          <p:attrName>style.visibility</p:attrName>
                                        </p:attrNameLst>
                                      </p:cBhvr>
                                      <p:to>
                                        <p:strVal val="hidden"/>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left)">
                                      <p:cBhvr>
                                        <p:cTn id="22" dur="500"/>
                                        <p:tgtEl>
                                          <p:spTgt spid="1029"/>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wipe(left)">
                                      <p:cBhvr>
                                        <p:cTn id="26" dur="500"/>
                                        <p:tgtEl>
                                          <p:spTgt spid="1030"/>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031"/>
                                        </p:tgtEl>
                                        <p:attrNameLst>
                                          <p:attrName>style.visibility</p:attrName>
                                        </p:attrNameLst>
                                      </p:cBhvr>
                                      <p:to>
                                        <p:strVal val="visible"/>
                                      </p:to>
                                    </p:set>
                                    <p:animEffect transition="in" filter="wipe(left)">
                                      <p:cBhvr>
                                        <p:cTn id="30"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2549" y="1091173"/>
            <a:ext cx="6173342" cy="5196304"/>
          </a:xfrm>
        </p:spPr>
        <p:txBody>
          <a:bodyPr/>
          <a:lstStyle/>
          <a:p>
            <a:pPr>
              <a:lnSpc>
                <a:spcPct val="150000"/>
              </a:lnSpc>
            </a:pPr>
            <a:r>
              <a:rPr lang="zh-CN" altLang="en-US" dirty="0"/>
              <a:t>实现思路</a:t>
            </a:r>
            <a:endParaRPr lang="en-US" altLang="zh-CN" dirty="0"/>
          </a:p>
          <a:p>
            <a:pPr lvl="1">
              <a:lnSpc>
                <a:spcPct val="150000"/>
              </a:lnSpc>
            </a:pPr>
            <a:r>
              <a:rPr lang="zh-CN" altLang="en-US" dirty="0"/>
              <a:t>使用</a:t>
            </a:r>
            <a:r>
              <a:rPr lang="en-US" altLang="zh-CN" dirty="0" err="1"/>
              <a:t>val</a:t>
            </a:r>
            <a:r>
              <a:rPr lang="en-US" altLang="zh-CN" dirty="0"/>
              <a:t>( )</a:t>
            </a:r>
            <a:r>
              <a:rPr lang="zh-CN" altLang="en-US" dirty="0"/>
              <a:t>方法获取文本框的值</a:t>
            </a:r>
            <a:endParaRPr lang="en-US" altLang="zh-CN" dirty="0"/>
          </a:p>
          <a:p>
            <a:pPr lvl="1">
              <a:lnSpc>
                <a:spcPct val="150000"/>
              </a:lnSpc>
            </a:pPr>
            <a:r>
              <a:rPr lang="zh-CN" altLang="en-US" dirty="0"/>
              <a:t>使用</a:t>
            </a:r>
            <a:r>
              <a:rPr lang="en-US" altLang="zh-CN" dirty="0" err="1"/>
              <a:t>indexOf</a:t>
            </a:r>
            <a:r>
              <a:rPr lang="en-US" altLang="zh-CN" dirty="0"/>
              <a:t>( )</a:t>
            </a:r>
            <a:r>
              <a:rPr lang="zh-CN" altLang="en-US" dirty="0"/>
              <a:t> 来判断字符串是否包含“</a:t>
            </a:r>
            <a:r>
              <a:rPr lang="en-US" altLang="zh-CN" dirty="0"/>
              <a:t>@”</a:t>
            </a:r>
            <a:r>
              <a:rPr lang="zh-CN" altLang="en-US" dirty="0"/>
              <a:t>和“</a:t>
            </a:r>
            <a:r>
              <a:rPr lang="en-US" altLang="zh-CN" dirty="0"/>
              <a:t>.”</a:t>
            </a:r>
          </a:p>
          <a:p>
            <a:pPr lvl="1">
              <a:lnSpc>
                <a:spcPct val="150000"/>
              </a:lnSpc>
            </a:pPr>
            <a:r>
              <a:rPr lang="zh-CN" altLang="zh-CN" dirty="0"/>
              <a:t>使用方法</a:t>
            </a:r>
            <a:r>
              <a:rPr lang="en-US" altLang="zh-CN" dirty="0"/>
              <a:t>submit( )</a:t>
            </a:r>
            <a:r>
              <a:rPr lang="zh-CN" altLang="en-US" dirty="0"/>
              <a:t>提交表单</a:t>
            </a:r>
            <a:endParaRPr lang="en-US" altLang="zh-CN" dirty="0"/>
          </a:p>
          <a:p>
            <a:pPr lvl="1">
              <a:lnSpc>
                <a:spcPct val="150000"/>
              </a:lnSpc>
            </a:pPr>
            <a:r>
              <a:rPr lang="zh-CN" altLang="en-US" dirty="0"/>
              <a:t>根据</a:t>
            </a:r>
            <a:r>
              <a:rPr lang="zh-CN" altLang="zh-CN" dirty="0"/>
              <a:t>返回值是</a:t>
            </a:r>
            <a:r>
              <a:rPr lang="en-US" altLang="zh-CN" dirty="0"/>
              <a:t>true</a:t>
            </a:r>
            <a:r>
              <a:rPr lang="zh-CN" altLang="zh-CN" dirty="0"/>
              <a:t>还是</a:t>
            </a:r>
            <a:r>
              <a:rPr lang="en-US" altLang="zh-CN" dirty="0"/>
              <a:t>false</a:t>
            </a:r>
            <a:r>
              <a:rPr lang="zh-CN" altLang="zh-CN" dirty="0"/>
              <a:t>来决定是否提交表单</a:t>
            </a:r>
            <a:endParaRPr lang="zh-CN" altLang="en-US" dirty="0"/>
          </a:p>
        </p:txBody>
      </p:sp>
      <p:sp>
        <p:nvSpPr>
          <p:cNvPr id="2" name="标题 1"/>
          <p:cNvSpPr>
            <a:spLocks noGrp="1"/>
          </p:cNvSpPr>
          <p:nvPr>
            <p:ph type="ctrTitle"/>
          </p:nvPr>
        </p:nvSpPr>
        <p:spPr/>
        <p:txBody>
          <a:bodyPr/>
          <a:lstStyle/>
          <a:p>
            <a:r>
              <a:rPr lang="zh-CN" altLang="en-US" dirty="0"/>
              <a:t>使用</a:t>
            </a:r>
            <a:r>
              <a:rPr lang="en-US" altLang="zh-CN" dirty="0"/>
              <a:t>String </a:t>
            </a:r>
            <a:r>
              <a:rPr lang="zh-CN" altLang="en-US" dirty="0"/>
              <a:t>对象验证邮箱</a:t>
            </a:r>
          </a:p>
        </p:txBody>
      </p:sp>
      <p:pic>
        <p:nvPicPr>
          <p:cNvPr id="2050" name="Picture 2" descr="F:\2016年工作\ACCP8.0产品开发\jQuery\案例源码\Chapter09\Chapter09截图\图9.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010" y="1361124"/>
            <a:ext cx="4318390" cy="347918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E348159E-F745-492D-9458-DDA39434107A}"/>
              </a:ext>
            </a:extLst>
          </p:cNvPr>
          <p:cNvSpPr>
            <a:spLocks noGrp="1"/>
          </p:cNvSpPr>
          <p:nvPr>
            <p:ph type="sldNum" sz="quarter" idx="4"/>
          </p:nvPr>
        </p:nvSpPr>
        <p:spPr/>
        <p:txBody>
          <a:bodyPr/>
          <a:lstStyle/>
          <a:p>
            <a:pPr>
              <a:defRPr/>
            </a:pPr>
            <a:fld id="{E6CA0B37-C609-418D-973E-5FE272E0CA7A}" type="slidenum">
              <a:rPr lang="zh-CN" altLang="en-US" smtClean="0"/>
              <a:pPr>
                <a:defRPr/>
              </a:pPr>
              <a:t>14</a:t>
            </a:fld>
            <a:endParaRPr lang="zh-CN" altLang="en-US"/>
          </a:p>
        </p:txBody>
      </p:sp>
    </p:spTree>
    <p:extLst>
      <p:ext uri="{BB962C8B-B14F-4D97-AF65-F5344CB8AC3E}">
        <p14:creationId xmlns:p14="http://schemas.microsoft.com/office/powerpoint/2010/main" val="20277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dirty="0"/>
              <a:t>非空验证</a:t>
            </a:r>
          </a:p>
        </p:txBody>
      </p:sp>
      <p:sp>
        <p:nvSpPr>
          <p:cNvPr id="2" name="标题 1"/>
          <p:cNvSpPr>
            <a:spLocks noGrp="1"/>
          </p:cNvSpPr>
          <p:nvPr>
            <p:ph type="ctrTitle"/>
          </p:nvPr>
        </p:nvSpPr>
        <p:spPr/>
        <p:txBody>
          <a:bodyPr/>
          <a:lstStyle/>
          <a:p>
            <a:pPr>
              <a:defRPr/>
            </a:pPr>
            <a:r>
              <a:rPr dirty="0"/>
              <a:t>字符串验证</a:t>
            </a:r>
          </a:p>
        </p:txBody>
      </p:sp>
      <p:sp>
        <p:nvSpPr>
          <p:cNvPr id="5" name="AutoShape 3"/>
          <p:cNvSpPr>
            <a:spLocks noChangeArrowheads="1"/>
          </p:cNvSpPr>
          <p:nvPr/>
        </p:nvSpPr>
        <p:spPr bwMode="auto">
          <a:xfrm>
            <a:off x="2738438" y="1771675"/>
            <a:ext cx="6858000" cy="107721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defRPr/>
            </a:pPr>
            <a:r>
              <a:rPr lang="fr-FR" b="1" dirty="0"/>
              <a:t>if (mail == "") {</a:t>
            </a:r>
            <a:endParaRPr lang="zh-CN" altLang="en-US" b="1" dirty="0"/>
          </a:p>
          <a:p>
            <a:pPr>
              <a:defRPr/>
            </a:pPr>
            <a:r>
              <a:rPr lang="fr-FR" b="1" dirty="0"/>
              <a:t>     alert("Email</a:t>
            </a:r>
            <a:r>
              <a:rPr lang="zh-CN" altLang="en-US" b="1" dirty="0"/>
              <a:t>不能为空</a:t>
            </a:r>
            <a:r>
              <a:rPr lang="fr-FR" b="1" dirty="0"/>
              <a:t>");</a:t>
            </a:r>
            <a:endParaRPr lang="zh-CN" altLang="en-US" b="1" dirty="0"/>
          </a:p>
          <a:p>
            <a:pPr>
              <a:defRPr/>
            </a:pPr>
            <a:r>
              <a:rPr lang="fr-FR" b="1" dirty="0"/>
              <a:t>     return false;</a:t>
            </a:r>
            <a:endParaRPr lang="zh-CN" altLang="en-US" b="1" dirty="0"/>
          </a:p>
          <a:p>
            <a:pPr>
              <a:defRPr/>
            </a:pPr>
            <a:r>
              <a:rPr lang="fr-FR" b="1" dirty="0"/>
              <a:t>}</a:t>
            </a:r>
            <a:endParaRPr lang="zh-CN" altLang="en-US" b="1" dirty="0"/>
          </a:p>
        </p:txBody>
      </p:sp>
      <p:sp>
        <p:nvSpPr>
          <p:cNvPr id="6" name="线形标注 1 5"/>
          <p:cNvSpPr/>
          <p:nvPr/>
        </p:nvSpPr>
        <p:spPr bwMode="auto">
          <a:xfrm>
            <a:off x="4655840" y="1200176"/>
            <a:ext cx="2286000" cy="428625"/>
          </a:xfrm>
          <a:prstGeom prst="borderCallout1">
            <a:avLst>
              <a:gd name="adj1" fmla="val 145512"/>
              <a:gd name="adj2" fmla="val -21542"/>
              <a:gd name="adj3" fmla="val 50679"/>
              <a:gd name="adj4" fmla="val -838"/>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检测</a:t>
            </a:r>
            <a:r>
              <a:rPr lang="fr-FR" altLang="en-US" b="1" kern="0" dirty="0">
                <a:solidFill>
                  <a:schemeClr val="bg1"/>
                </a:solidFill>
                <a:latin typeface="+mn-ea"/>
                <a:ea typeface="+mn-ea"/>
              </a:rPr>
              <a:t>Email</a:t>
            </a:r>
            <a:r>
              <a:rPr lang="zh-CN" altLang="en-US" b="1" kern="0" dirty="0">
                <a:solidFill>
                  <a:schemeClr val="bg1"/>
                </a:solidFill>
                <a:latin typeface="+mn-ea"/>
                <a:ea typeface="+mn-ea"/>
              </a:rPr>
              <a:t>是否为空</a:t>
            </a:r>
          </a:p>
        </p:txBody>
      </p:sp>
      <p:sp>
        <p:nvSpPr>
          <p:cNvPr id="7" name="内容占位符 2"/>
          <p:cNvSpPr txBox="1">
            <a:spLocks/>
          </p:cNvSpPr>
          <p:nvPr/>
        </p:nvSpPr>
        <p:spPr bwMode="auto">
          <a:xfrm>
            <a:off x="1012548" y="3104805"/>
            <a:ext cx="9544615" cy="17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chemeClr val="tx2"/>
              </a:buClr>
              <a:buSzPct val="100000"/>
              <a:buFont typeface="Wingdings" panose="05000000000000000000" pitchFamily="2" charset="2"/>
              <a:buChar char="u"/>
              <a:defRPr/>
            </a:pP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字符串查找</a:t>
            </a:r>
          </a:p>
          <a:p>
            <a:pPr marL="800100" lvl="1" indent="-342900" eaLnBrk="1" hangingPunct="1">
              <a:lnSpc>
                <a:spcPct val="150000"/>
              </a:lnSpc>
              <a:spcBef>
                <a:spcPct val="20000"/>
              </a:spcBef>
              <a:buClr>
                <a:schemeClr val="tx2"/>
              </a:buClr>
              <a:buSzPct val="90000"/>
              <a:buFont typeface="Wingdings" panose="05000000000000000000" pitchFamily="2" charset="2"/>
              <a:buChar char="n"/>
            </a:pPr>
            <a:r>
              <a:rPr lang="en-US" altLang="zh-CN" sz="1800" dirty="0" err="1">
                <a:solidFill>
                  <a:schemeClr val="tx1">
                    <a:lumMod val="50000"/>
                    <a:lumOff val="50000"/>
                  </a:schemeClr>
                </a:solidFill>
                <a:latin typeface="微软雅黑" panose="020B0503020204020204" pitchFamily="34" charset="-122"/>
                <a:ea typeface="微软雅黑" panose="020B0503020204020204" pitchFamily="34" charset="-122"/>
              </a:rPr>
              <a:t>indexOf</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：查找某个指定的字符串值在字符串中首次出现的位置</a:t>
            </a:r>
          </a:p>
        </p:txBody>
      </p:sp>
      <p:sp>
        <p:nvSpPr>
          <p:cNvPr id="10" name="AutoShape 3"/>
          <p:cNvSpPr>
            <a:spLocks noChangeArrowheads="1"/>
          </p:cNvSpPr>
          <p:nvPr/>
        </p:nvSpPr>
        <p:spPr bwMode="auto">
          <a:xfrm>
            <a:off x="2855640" y="4882453"/>
            <a:ext cx="6858000" cy="115467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nSpc>
                <a:spcPct val="150000"/>
              </a:lnSpc>
              <a:defRPr/>
            </a:pPr>
            <a:r>
              <a:rPr lang="en-US" altLang="en-US" b="1" dirty="0" err="1">
                <a:latin typeface="+mn-lt"/>
              </a:rPr>
              <a:t>var</a:t>
            </a:r>
            <a:r>
              <a:rPr lang="en-US" altLang="en-US" b="1" dirty="0">
                <a:latin typeface="+mn-lt"/>
              </a:rPr>
              <a:t> </a:t>
            </a:r>
            <a:r>
              <a:rPr lang="en-US" altLang="en-US" b="1" dirty="0" err="1">
                <a:latin typeface="+mn-lt"/>
              </a:rPr>
              <a:t>str</a:t>
            </a:r>
            <a:r>
              <a:rPr lang="en-US" altLang="en-US" b="1" dirty="0">
                <a:latin typeface="+mn-lt"/>
              </a:rPr>
              <a:t>="this is JavaScript";</a:t>
            </a:r>
          </a:p>
          <a:p>
            <a:pPr>
              <a:lnSpc>
                <a:spcPct val="150000"/>
              </a:lnSpc>
              <a:defRPr/>
            </a:pPr>
            <a:r>
              <a:rPr lang="en-US" altLang="en-US" b="1" dirty="0" err="1">
                <a:latin typeface="+mn-lt"/>
              </a:rPr>
              <a:t>var</a:t>
            </a:r>
            <a:r>
              <a:rPr lang="en-US" altLang="en-US" b="1" dirty="0">
                <a:latin typeface="+mn-lt"/>
              </a:rPr>
              <a:t> </a:t>
            </a:r>
            <a:r>
              <a:rPr lang="en-US" altLang="en-US" b="1" dirty="0" err="1">
                <a:latin typeface="+mn-lt"/>
              </a:rPr>
              <a:t>selectFirst</a:t>
            </a:r>
            <a:r>
              <a:rPr lang="en-US" altLang="en-US" b="1" dirty="0">
                <a:latin typeface="+mn-lt"/>
              </a:rPr>
              <a:t>=</a:t>
            </a:r>
            <a:r>
              <a:rPr lang="en-US" altLang="en-US" b="1" dirty="0" err="1">
                <a:latin typeface="+mn-lt"/>
              </a:rPr>
              <a:t>str.indexOf</a:t>
            </a:r>
            <a:r>
              <a:rPr lang="en-US" altLang="en-US" b="1" dirty="0">
                <a:latin typeface="+mn-lt"/>
              </a:rPr>
              <a:t>("Java");</a:t>
            </a:r>
          </a:p>
          <a:p>
            <a:pPr>
              <a:lnSpc>
                <a:spcPct val="150000"/>
              </a:lnSpc>
              <a:defRPr/>
            </a:pPr>
            <a:r>
              <a:rPr lang="en-US" altLang="en-US" b="1" dirty="0" err="1">
                <a:latin typeface="+mn-lt"/>
              </a:rPr>
              <a:t>var</a:t>
            </a:r>
            <a:r>
              <a:rPr lang="en-US" altLang="en-US" b="1" dirty="0">
                <a:latin typeface="+mn-lt"/>
              </a:rPr>
              <a:t> </a:t>
            </a:r>
            <a:r>
              <a:rPr lang="en-US" altLang="en-US" b="1" dirty="0" err="1">
                <a:latin typeface="+mn-lt"/>
              </a:rPr>
              <a:t>selectSecond</a:t>
            </a:r>
            <a:r>
              <a:rPr lang="en-US" altLang="en-US" b="1" dirty="0">
                <a:latin typeface="+mn-lt"/>
              </a:rPr>
              <a:t>=</a:t>
            </a:r>
            <a:r>
              <a:rPr lang="en-US" altLang="en-US" b="1" dirty="0" err="1">
                <a:latin typeface="+mn-lt"/>
              </a:rPr>
              <a:t>str.indexOf</a:t>
            </a:r>
            <a:r>
              <a:rPr lang="en-US" altLang="en-US" b="1" dirty="0">
                <a:latin typeface="+mn-lt"/>
              </a:rPr>
              <a:t>("Java",12);</a:t>
            </a:r>
            <a:endParaRPr lang="en-US" altLang="zh-CN" b="1" dirty="0">
              <a:latin typeface="+mn-lt"/>
            </a:endParaRPr>
          </a:p>
        </p:txBody>
      </p:sp>
      <p:sp>
        <p:nvSpPr>
          <p:cNvPr id="11" name="线形标注 1 10"/>
          <p:cNvSpPr/>
          <p:nvPr/>
        </p:nvSpPr>
        <p:spPr bwMode="auto">
          <a:xfrm>
            <a:off x="6608044" y="4882453"/>
            <a:ext cx="1000125" cy="428625"/>
          </a:xfrm>
          <a:prstGeom prst="borderCallout1">
            <a:avLst>
              <a:gd name="adj1" fmla="val 139667"/>
              <a:gd name="adj2" fmla="val -20211"/>
              <a:gd name="adj3" fmla="val 39937"/>
              <a:gd name="adj4" fmla="val -14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返回</a:t>
            </a:r>
            <a:r>
              <a:rPr lang="en-US" altLang="zh-CN" b="1" kern="0" dirty="0">
                <a:solidFill>
                  <a:schemeClr val="bg1"/>
                </a:solidFill>
                <a:latin typeface="+mn-ea"/>
                <a:ea typeface="+mn-ea"/>
              </a:rPr>
              <a:t>8</a:t>
            </a:r>
            <a:endParaRPr lang="zh-CN" altLang="en-US" b="1" kern="0" dirty="0">
              <a:solidFill>
                <a:schemeClr val="bg1"/>
              </a:solidFill>
              <a:latin typeface="+mn-ea"/>
              <a:ea typeface="+mn-ea"/>
            </a:endParaRPr>
          </a:p>
        </p:txBody>
      </p:sp>
      <p:sp>
        <p:nvSpPr>
          <p:cNvPr id="12" name="线形标注 1 11"/>
          <p:cNvSpPr/>
          <p:nvPr/>
        </p:nvSpPr>
        <p:spPr bwMode="auto">
          <a:xfrm>
            <a:off x="7392145" y="6134900"/>
            <a:ext cx="1000125" cy="428625"/>
          </a:xfrm>
          <a:prstGeom prst="borderCallout1">
            <a:avLst>
              <a:gd name="adj1" fmla="val -23986"/>
              <a:gd name="adj2" fmla="val -61542"/>
              <a:gd name="adj3" fmla="val 54018"/>
              <a:gd name="adj4" fmla="val -505"/>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返回</a:t>
            </a:r>
            <a:r>
              <a:rPr lang="en-US" altLang="zh-CN" b="1" kern="0" dirty="0">
                <a:solidFill>
                  <a:schemeClr val="bg1"/>
                </a:solidFill>
                <a:latin typeface="+mn-ea"/>
                <a:ea typeface="+mn-ea"/>
              </a:rPr>
              <a:t>-1</a:t>
            </a:r>
            <a:endParaRPr lang="zh-CN" altLang="en-US" b="1" kern="0" dirty="0">
              <a:solidFill>
                <a:schemeClr val="bg1"/>
              </a:solidFill>
              <a:latin typeface="+mn-ea"/>
              <a:ea typeface="+mn-ea"/>
            </a:endParaRPr>
          </a:p>
        </p:txBody>
      </p:sp>
      <p:sp>
        <p:nvSpPr>
          <p:cNvPr id="8" name="灯片编号占位符 7">
            <a:extLst>
              <a:ext uri="{FF2B5EF4-FFF2-40B4-BE49-F238E27FC236}">
                <a16:creationId xmlns:a16="http://schemas.microsoft.com/office/drawing/2014/main" id="{54F8CB2D-4F53-4475-A1DE-49F587C46AA6}"/>
              </a:ext>
            </a:extLst>
          </p:cNvPr>
          <p:cNvSpPr>
            <a:spLocks noGrp="1"/>
          </p:cNvSpPr>
          <p:nvPr>
            <p:ph type="sldNum" sz="quarter" idx="4"/>
          </p:nvPr>
        </p:nvSpPr>
        <p:spPr/>
        <p:txBody>
          <a:bodyPr/>
          <a:lstStyle/>
          <a:p>
            <a:pPr>
              <a:defRPr/>
            </a:pPr>
            <a:fld id="{E6CA0B37-C609-418D-973E-5FE272E0CA7A}" type="slidenum">
              <a:rPr lang="zh-CN" altLang="en-US" smtClean="0"/>
              <a:pPr>
                <a:defRPr/>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验证休闲网登录页面</a:t>
            </a:r>
          </a:p>
        </p:txBody>
      </p:sp>
      <p:sp>
        <p:nvSpPr>
          <p:cNvPr id="5" name="AutoShape 3"/>
          <p:cNvSpPr>
            <a:spLocks noChangeArrowheads="1"/>
          </p:cNvSpPr>
          <p:nvPr/>
        </p:nvSpPr>
        <p:spPr bwMode="auto">
          <a:xfrm>
            <a:off x="2738438" y="980729"/>
            <a:ext cx="7318002" cy="452431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defRPr/>
            </a:pPr>
            <a:r>
              <a:rPr lang="fr-FR" b="1" dirty="0">
                <a:latin typeface="+mn-lt"/>
                <a:ea typeface="+mn-ea"/>
              </a:rPr>
              <a:t>$(document).ready(function(){</a:t>
            </a:r>
          </a:p>
          <a:p>
            <a:pPr>
              <a:defRPr/>
            </a:pPr>
            <a:r>
              <a:rPr lang="fr-FR" b="1" dirty="0">
                <a:latin typeface="+mn-lt"/>
                <a:ea typeface="+mn-ea"/>
              </a:rPr>
              <a:t>	$("form").</a:t>
            </a:r>
            <a:r>
              <a:rPr lang="fr-FR" b="1" dirty="0">
                <a:solidFill>
                  <a:srgbClr val="FF0000"/>
                </a:solidFill>
                <a:latin typeface="+mn-lt"/>
                <a:ea typeface="+mn-ea"/>
              </a:rPr>
              <a:t>submit</a:t>
            </a:r>
            <a:r>
              <a:rPr lang="fr-FR" b="1" dirty="0">
                <a:latin typeface="+mn-lt"/>
                <a:ea typeface="+mn-ea"/>
              </a:rPr>
              <a:t>(function(){</a:t>
            </a:r>
          </a:p>
          <a:p>
            <a:pPr>
              <a:defRPr/>
            </a:pPr>
            <a:r>
              <a:rPr lang="fr-FR" b="1" dirty="0">
                <a:latin typeface="+mn-lt"/>
                <a:ea typeface="+mn-ea"/>
              </a:rPr>
              <a:t>		var mail = $("#myform :text").</a:t>
            </a:r>
            <a:r>
              <a:rPr lang="fr-FR" b="1" dirty="0">
                <a:solidFill>
                  <a:srgbClr val="FF0000"/>
                </a:solidFill>
                <a:latin typeface="+mn-lt"/>
                <a:ea typeface="+mn-ea"/>
              </a:rPr>
              <a:t>val()</a:t>
            </a:r>
            <a:r>
              <a:rPr lang="fr-FR" b="1" dirty="0">
                <a:latin typeface="+mn-lt"/>
                <a:ea typeface="+mn-ea"/>
              </a:rPr>
              <a:t>;</a:t>
            </a:r>
          </a:p>
          <a:p>
            <a:pPr>
              <a:defRPr/>
            </a:pPr>
            <a:r>
              <a:rPr lang="fr-FR" b="1" dirty="0">
                <a:latin typeface="+mn-lt"/>
                <a:ea typeface="+mn-ea"/>
              </a:rPr>
              <a:t>		if (mail=="") {//</a:t>
            </a:r>
            <a:r>
              <a:rPr lang="zh-CN" altLang="en-US" b="1" dirty="0">
                <a:latin typeface="+mn-lt"/>
                <a:ea typeface="+mn-ea"/>
              </a:rPr>
              <a:t>检测</a:t>
            </a:r>
            <a:r>
              <a:rPr lang="fr-FR" b="1" dirty="0">
                <a:latin typeface="+mn-lt"/>
                <a:ea typeface="+mn-ea"/>
              </a:rPr>
              <a:t>Email</a:t>
            </a:r>
            <a:r>
              <a:rPr lang="zh-CN" altLang="en-US" b="1" dirty="0">
                <a:latin typeface="+mn-lt"/>
                <a:ea typeface="+mn-ea"/>
              </a:rPr>
              <a:t>是否为空</a:t>
            </a:r>
          </a:p>
          <a:p>
            <a:pPr>
              <a:defRPr/>
            </a:pPr>
            <a:r>
              <a:rPr lang="zh-CN" altLang="en-US" b="1" dirty="0">
                <a:latin typeface="+mn-lt"/>
                <a:ea typeface="+mn-ea"/>
              </a:rPr>
              <a:t>			</a:t>
            </a:r>
            <a:r>
              <a:rPr lang="fr-FR" b="1" dirty="0">
                <a:latin typeface="+mn-lt"/>
                <a:ea typeface="+mn-ea"/>
              </a:rPr>
              <a:t>alert("Email</a:t>
            </a:r>
            <a:r>
              <a:rPr lang="zh-CN" altLang="en-US" b="1" dirty="0">
                <a:latin typeface="+mn-lt"/>
                <a:ea typeface="+mn-ea"/>
              </a:rPr>
              <a:t>不能为空</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a:p>
            <a:pPr>
              <a:defRPr/>
            </a:pPr>
            <a:r>
              <a:rPr lang="fr-FR" b="1" dirty="0">
                <a:latin typeface="+mn-lt"/>
                <a:ea typeface="+mn-ea"/>
              </a:rPr>
              <a:t>		if (mail.</a:t>
            </a:r>
            <a:r>
              <a:rPr lang="fr-FR" b="1" dirty="0">
                <a:solidFill>
                  <a:srgbClr val="FF0000"/>
                </a:solidFill>
                <a:latin typeface="+mn-lt"/>
                <a:ea typeface="+mn-ea"/>
              </a:rPr>
              <a:t>indexOf("@")</a:t>
            </a:r>
            <a:r>
              <a:rPr lang="fr-FR" b="1" dirty="0">
                <a:latin typeface="+mn-lt"/>
                <a:ea typeface="+mn-ea"/>
              </a:rPr>
              <a:t> == -1) {</a:t>
            </a:r>
          </a:p>
          <a:p>
            <a:pPr>
              <a:defRPr/>
            </a:pPr>
            <a:r>
              <a:rPr lang="fr-FR" b="1" dirty="0">
                <a:latin typeface="+mn-lt"/>
                <a:ea typeface="+mn-ea"/>
              </a:rPr>
              <a:t>			alert("Email</a:t>
            </a:r>
            <a:r>
              <a:rPr lang="zh-CN" altLang="en-US" b="1" dirty="0">
                <a:latin typeface="+mn-lt"/>
                <a:ea typeface="+mn-ea"/>
              </a:rPr>
              <a:t>格式不正确</a:t>
            </a:r>
            <a:r>
              <a:rPr lang="en-US" altLang="zh-CN" b="1" dirty="0">
                <a:latin typeface="+mn-lt"/>
                <a:ea typeface="+mn-ea"/>
              </a:rPr>
              <a:t>\</a:t>
            </a:r>
            <a:r>
              <a:rPr lang="fr-FR" b="1" dirty="0">
                <a:latin typeface="+mn-lt"/>
                <a:ea typeface="+mn-ea"/>
              </a:rPr>
              <a:t>n</a:t>
            </a:r>
            <a:r>
              <a:rPr lang="zh-CN" altLang="en-US" b="1" dirty="0">
                <a:latin typeface="+mn-lt"/>
                <a:ea typeface="+mn-ea"/>
              </a:rPr>
              <a:t>必须包含</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a:p>
            <a:pPr>
              <a:defRPr/>
            </a:pPr>
            <a:r>
              <a:rPr lang="fr-FR" b="1" dirty="0">
                <a:latin typeface="+mn-lt"/>
                <a:ea typeface="+mn-ea"/>
              </a:rPr>
              <a:t>		if (mail.</a:t>
            </a:r>
            <a:r>
              <a:rPr lang="fr-FR" b="1" dirty="0">
                <a:solidFill>
                  <a:srgbClr val="FF0000"/>
                </a:solidFill>
                <a:latin typeface="+mn-lt"/>
                <a:ea typeface="+mn-ea"/>
              </a:rPr>
              <a:t>indexOf(".")</a:t>
            </a:r>
            <a:r>
              <a:rPr lang="fr-FR" b="1" dirty="0">
                <a:latin typeface="+mn-lt"/>
                <a:ea typeface="+mn-ea"/>
              </a:rPr>
              <a:t> == -1) {</a:t>
            </a:r>
          </a:p>
          <a:p>
            <a:pPr>
              <a:defRPr/>
            </a:pPr>
            <a:r>
              <a:rPr lang="fr-FR" b="1" dirty="0">
                <a:latin typeface="+mn-lt"/>
                <a:ea typeface="+mn-ea"/>
              </a:rPr>
              <a:t>			alert("Email</a:t>
            </a:r>
            <a:r>
              <a:rPr lang="zh-CN" altLang="en-US" b="1" dirty="0">
                <a:latin typeface="+mn-lt"/>
                <a:ea typeface="+mn-ea"/>
              </a:rPr>
              <a:t>格式不正确</a:t>
            </a:r>
            <a:r>
              <a:rPr lang="en-US" altLang="zh-CN" b="1" dirty="0">
                <a:latin typeface="+mn-lt"/>
                <a:ea typeface="+mn-ea"/>
              </a:rPr>
              <a:t>\</a:t>
            </a:r>
            <a:r>
              <a:rPr lang="fr-FR" b="1" dirty="0">
                <a:latin typeface="+mn-lt"/>
                <a:ea typeface="+mn-ea"/>
              </a:rPr>
              <a:t>n</a:t>
            </a:r>
            <a:r>
              <a:rPr lang="zh-CN" altLang="en-US" b="1" dirty="0">
                <a:latin typeface="+mn-lt"/>
                <a:ea typeface="+mn-ea"/>
              </a:rPr>
              <a:t>必须包含</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a:p>
            <a:pPr>
              <a:defRPr/>
            </a:pPr>
            <a:r>
              <a:rPr lang="fr-FR" b="1" dirty="0">
                <a:latin typeface="+mn-lt"/>
                <a:ea typeface="+mn-ea"/>
              </a:rPr>
              <a:t>		return true;</a:t>
            </a:r>
          </a:p>
          <a:p>
            <a:pPr>
              <a:defRPr/>
            </a:pPr>
            <a:r>
              <a:rPr lang="fr-FR" b="1" dirty="0">
                <a:latin typeface="+mn-lt"/>
                <a:ea typeface="+mn-ea"/>
              </a:rPr>
              <a:t>	})</a:t>
            </a:r>
          </a:p>
          <a:p>
            <a:pPr>
              <a:defRPr/>
            </a:pPr>
            <a:r>
              <a:rPr lang="fr-FR" b="1" dirty="0">
                <a:latin typeface="+mn-lt"/>
                <a:ea typeface="+mn-ea"/>
              </a:rPr>
              <a:t>})</a:t>
            </a:r>
            <a:endParaRPr lang="zh-CN" altLang="en-US" b="1" dirty="0">
              <a:latin typeface="+mn-lt"/>
              <a:ea typeface="+mn-ea"/>
            </a:endParaRPr>
          </a:p>
        </p:txBody>
      </p:sp>
      <p:grpSp>
        <p:nvGrpSpPr>
          <p:cNvPr id="6" name="组合 70"/>
          <p:cNvGrpSpPr>
            <a:grpSpLocks/>
          </p:cNvGrpSpPr>
          <p:nvPr/>
        </p:nvGrpSpPr>
        <p:grpSpPr bwMode="auto">
          <a:xfrm>
            <a:off x="1711500" y="773560"/>
            <a:ext cx="1000125" cy="414337"/>
            <a:chOff x="1000100" y="2528843"/>
            <a:chExt cx="1000132" cy="414475"/>
          </a:xfrm>
        </p:grpSpPr>
        <p:pic>
          <p:nvPicPr>
            <p:cNvPr id="7"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9" name="组合 14"/>
          <p:cNvGrpSpPr>
            <a:grpSpLocks/>
          </p:cNvGrpSpPr>
          <p:nvPr/>
        </p:nvGrpSpPr>
        <p:grpSpPr bwMode="auto">
          <a:xfrm>
            <a:off x="3433763" y="6312744"/>
            <a:ext cx="4606452" cy="428625"/>
            <a:chOff x="3143240" y="5143512"/>
            <a:chExt cx="5038479"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466975"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3629583" y="5187962"/>
              <a:ext cx="4552136" cy="338556"/>
            </a:xfrm>
            <a:prstGeom prst="rect">
              <a:avLst/>
            </a:prstGeom>
            <a:noFill/>
            <a:effectLst/>
          </p:spPr>
          <p:txBody>
            <a:bodyPr wrap="square">
              <a:spAutoFit/>
            </a:bodyPr>
            <a:lstStyle/>
            <a:p>
              <a:pPr algn="ctr">
                <a:defRPr/>
              </a:pPr>
              <a:r>
                <a:rPr lang="zh-CN" altLang="en-US" b="1" spc="300" dirty="0">
                  <a:solidFill>
                    <a:srgbClr val="FBFFFE"/>
                  </a:solidFill>
                  <a:latin typeface="微软雅黑" pitchFamily="34" charset="-122"/>
                  <a:ea typeface="微软雅黑" pitchFamily="34" charset="-122"/>
                </a:rPr>
                <a:t>演示示例：验证休闲网登录页面</a:t>
              </a:r>
            </a:p>
          </p:txBody>
        </p:sp>
      </p:grpSp>
      <p:sp>
        <p:nvSpPr>
          <p:cNvPr id="3" name="灯片编号占位符 2">
            <a:extLst>
              <a:ext uri="{FF2B5EF4-FFF2-40B4-BE49-F238E27FC236}">
                <a16:creationId xmlns:a16="http://schemas.microsoft.com/office/drawing/2014/main" id="{E5C25AE6-9EA8-49B2-B61C-7983ED02F2EA}"/>
              </a:ext>
            </a:extLst>
          </p:cNvPr>
          <p:cNvSpPr>
            <a:spLocks noGrp="1"/>
          </p:cNvSpPr>
          <p:nvPr>
            <p:ph type="sldNum" sz="quarter" idx="4"/>
          </p:nvPr>
        </p:nvSpPr>
        <p:spPr/>
        <p:txBody>
          <a:bodyPr/>
          <a:lstStyle/>
          <a:p>
            <a:pPr>
              <a:defRPr/>
            </a:pPr>
            <a:fld id="{E6CA0B37-C609-418D-973E-5FE272E0CA7A}" type="slidenum">
              <a:rPr lang="zh-CN" altLang="en-US" smtClean="0"/>
              <a:pPr>
                <a:defRPr/>
              </a:pPr>
              <a:t>16</a:t>
            </a:fld>
            <a:endParaRPr lang="zh-CN" altLang="en-US"/>
          </a:p>
        </p:txBody>
      </p:sp>
    </p:spTree>
    <p:extLst>
      <p:ext uri="{BB962C8B-B14F-4D97-AF65-F5344CB8AC3E}">
        <p14:creationId xmlns:p14="http://schemas.microsoft.com/office/powerpoint/2010/main" val="11684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2549" y="1091173"/>
            <a:ext cx="5659515" cy="5196304"/>
          </a:xfrm>
        </p:spPr>
        <p:txBody>
          <a:bodyPr/>
          <a:lstStyle/>
          <a:p>
            <a:pPr>
              <a:lnSpc>
                <a:spcPct val="150000"/>
              </a:lnSpc>
            </a:pPr>
            <a:r>
              <a:rPr lang="zh-CN" altLang="en-US" dirty="0"/>
              <a:t>实现思路</a:t>
            </a:r>
            <a:endParaRPr lang="en-US" altLang="zh-CN" dirty="0"/>
          </a:p>
          <a:p>
            <a:pPr lvl="1">
              <a:lnSpc>
                <a:spcPct val="150000"/>
              </a:lnSpc>
            </a:pPr>
            <a:r>
              <a:rPr lang="zh-CN" altLang="en-US" dirty="0"/>
              <a:t>使用</a:t>
            </a:r>
            <a:r>
              <a:rPr lang="en-US" altLang="zh-CN" dirty="0"/>
              <a:t>String</a:t>
            </a:r>
            <a:r>
              <a:rPr lang="zh-CN" altLang="en-US" dirty="0"/>
              <a:t>对象的</a:t>
            </a:r>
            <a:r>
              <a:rPr lang="en-US" altLang="zh-CN" dirty="0"/>
              <a:t>length</a:t>
            </a:r>
            <a:r>
              <a:rPr lang="zh-CN" altLang="en-US" dirty="0"/>
              <a:t>属性验证密码的长度</a:t>
            </a:r>
            <a:endParaRPr lang="en-US" altLang="zh-CN" dirty="0"/>
          </a:p>
          <a:p>
            <a:pPr lvl="1">
              <a:lnSpc>
                <a:spcPct val="150000"/>
              </a:lnSpc>
            </a:pPr>
            <a:r>
              <a:rPr lang="zh-CN" altLang="en-US" dirty="0"/>
              <a:t>验证两次输入密码是否一致</a:t>
            </a:r>
            <a:endParaRPr lang="en-US" altLang="zh-CN" dirty="0"/>
          </a:p>
          <a:p>
            <a:pPr lvl="1">
              <a:lnSpc>
                <a:spcPct val="150000"/>
              </a:lnSpc>
            </a:pPr>
            <a:r>
              <a:rPr lang="zh-CN" altLang="en-US" dirty="0"/>
              <a:t>使用</a:t>
            </a:r>
            <a:r>
              <a:rPr lang="en-US" altLang="zh-CN" dirty="0"/>
              <a:t>length</a:t>
            </a:r>
            <a:r>
              <a:rPr lang="zh-CN" altLang="en-US" dirty="0"/>
              <a:t>属性获取文本长度，然后使用</a:t>
            </a:r>
            <a:r>
              <a:rPr lang="en-US" altLang="zh-CN" dirty="0"/>
              <a:t>for</a:t>
            </a:r>
            <a:r>
              <a:rPr lang="zh-CN" altLang="en-US" dirty="0"/>
              <a:t>循环和</a:t>
            </a:r>
            <a:r>
              <a:rPr lang="en-US" altLang="zh-CN" dirty="0"/>
              <a:t>substring( )</a:t>
            </a:r>
            <a:r>
              <a:rPr lang="zh-CN" altLang="en-US" dirty="0"/>
              <a:t>方法依次截断单个字符，最后判断每个字符是否是数字</a:t>
            </a:r>
          </a:p>
        </p:txBody>
      </p:sp>
      <p:sp>
        <p:nvSpPr>
          <p:cNvPr id="2" name="标题 1"/>
          <p:cNvSpPr>
            <a:spLocks noGrp="1"/>
          </p:cNvSpPr>
          <p:nvPr>
            <p:ph type="ctrTitle"/>
          </p:nvPr>
        </p:nvSpPr>
        <p:spPr/>
        <p:txBody>
          <a:bodyPr/>
          <a:lstStyle/>
          <a:p>
            <a:r>
              <a:rPr lang="zh-CN" altLang="en-US" dirty="0"/>
              <a:t>文本框内容的验证</a:t>
            </a:r>
          </a:p>
        </p:txBody>
      </p:sp>
      <p:pic>
        <p:nvPicPr>
          <p:cNvPr id="1026" name="Picture 2" descr="F:\2016年工作\ACCP8.0产品开发\jQuery\案例源码\Chapter09\Chapter09截图\图9.1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674" y="1425094"/>
            <a:ext cx="4608512" cy="460851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0A54EE5B-94BD-452B-99CF-2291C7737766}"/>
              </a:ext>
            </a:extLst>
          </p:cNvPr>
          <p:cNvSpPr>
            <a:spLocks noGrp="1"/>
          </p:cNvSpPr>
          <p:nvPr>
            <p:ph type="sldNum" sz="quarter" idx="4"/>
          </p:nvPr>
        </p:nvSpPr>
        <p:spPr/>
        <p:txBody>
          <a:bodyPr/>
          <a:lstStyle/>
          <a:p>
            <a:pPr>
              <a:defRPr/>
            </a:pPr>
            <a:fld id="{E6CA0B37-C609-418D-973E-5FE272E0CA7A}" type="slidenum">
              <a:rPr lang="zh-CN" altLang="en-US" smtClean="0"/>
              <a:pPr>
                <a:defRPr/>
              </a:pPr>
              <a:t>17</a:t>
            </a:fld>
            <a:endParaRPr lang="zh-CN" altLang="en-US"/>
          </a:p>
        </p:txBody>
      </p:sp>
    </p:spTree>
    <p:extLst>
      <p:ext uri="{BB962C8B-B14F-4D97-AF65-F5344CB8AC3E}">
        <p14:creationId xmlns:p14="http://schemas.microsoft.com/office/powerpoint/2010/main" val="37800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p:txBody>
          <a:bodyPr/>
          <a:lstStyle/>
          <a:p>
            <a:pPr>
              <a:defRPr/>
            </a:pPr>
            <a:r>
              <a:rPr lang="zh-CN" altLang="en-US" dirty="0"/>
              <a:t>判断字符串是否有数字</a:t>
            </a:r>
            <a:endParaRPr lang="en-US" altLang="zh-CN" dirty="0"/>
          </a:p>
          <a:p>
            <a:pPr lvl="1">
              <a:defRPr/>
            </a:pPr>
            <a:r>
              <a:rPr lang="zh-CN" altLang="en-US" dirty="0"/>
              <a:t>使用</a:t>
            </a:r>
            <a:r>
              <a:rPr lang="en-US" dirty="0"/>
              <a:t>for</a:t>
            </a:r>
            <a:r>
              <a:rPr lang="zh-CN" altLang="en-US" dirty="0"/>
              <a:t>循环和</a:t>
            </a:r>
            <a:r>
              <a:rPr lang="en-US" dirty="0"/>
              <a:t>substring()</a:t>
            </a:r>
            <a:r>
              <a:rPr lang="zh-CN" altLang="en-US" dirty="0"/>
              <a:t>方法依次截断单个字符，再判断每个字符是否是数字</a:t>
            </a:r>
          </a:p>
          <a:p>
            <a:pPr lvl="1">
              <a:defRPr/>
            </a:pPr>
            <a:endParaRPr lang="zh-CN" altLang="en-US" dirty="0"/>
          </a:p>
        </p:txBody>
      </p:sp>
      <p:sp>
        <p:nvSpPr>
          <p:cNvPr id="2" name="标题 1"/>
          <p:cNvSpPr>
            <a:spLocks noGrp="1"/>
          </p:cNvSpPr>
          <p:nvPr>
            <p:ph type="ctrTitle"/>
          </p:nvPr>
        </p:nvSpPr>
        <p:spPr/>
        <p:txBody>
          <a:bodyPr/>
          <a:lstStyle/>
          <a:p>
            <a:pPr>
              <a:defRPr/>
            </a:pPr>
            <a:r>
              <a:rPr dirty="0"/>
              <a:t>字符串验证</a:t>
            </a:r>
          </a:p>
        </p:txBody>
      </p:sp>
      <p:sp>
        <p:nvSpPr>
          <p:cNvPr id="7" name="内容占位符 2"/>
          <p:cNvSpPr txBox="1">
            <a:spLocks/>
          </p:cNvSpPr>
          <p:nvPr/>
        </p:nvSpPr>
        <p:spPr bwMode="auto">
          <a:xfrm>
            <a:off x="1220024" y="4291063"/>
            <a:ext cx="764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0E9CDE"/>
              </a:buClr>
              <a:buSzPct val="100000"/>
              <a:buFont typeface="Wingdings" pitchFamily="2" charset="2"/>
              <a:buChar char="n"/>
            </a:pPr>
            <a:r>
              <a:rPr lang="zh-CN" altLang="en-US" sz="2600" b="1" dirty="0">
                <a:ea typeface="微软雅黑" pitchFamily="34" charset="-122"/>
              </a:rPr>
              <a:t>长度验证</a:t>
            </a:r>
          </a:p>
        </p:txBody>
      </p:sp>
      <p:sp>
        <p:nvSpPr>
          <p:cNvPr id="8" name="AutoShape 3"/>
          <p:cNvSpPr>
            <a:spLocks noChangeArrowheads="1"/>
          </p:cNvSpPr>
          <p:nvPr/>
        </p:nvSpPr>
        <p:spPr bwMode="auto">
          <a:xfrm>
            <a:off x="1650237" y="4939134"/>
            <a:ext cx="6858000" cy="107721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defRPr/>
            </a:pPr>
            <a:r>
              <a:rPr lang="en-US" b="1" dirty="0"/>
              <a:t>if(</a:t>
            </a:r>
            <a:r>
              <a:rPr lang="en-US" b="1" dirty="0" err="1">
                <a:solidFill>
                  <a:srgbClr val="FF0000"/>
                </a:solidFill>
              </a:rPr>
              <a:t>pwd.length</a:t>
            </a:r>
            <a:r>
              <a:rPr lang="en-US" b="1" dirty="0">
                <a:solidFill>
                  <a:srgbClr val="FF0000"/>
                </a:solidFill>
              </a:rPr>
              <a:t>&lt;6</a:t>
            </a:r>
            <a:r>
              <a:rPr lang="en-US" b="1" dirty="0"/>
              <a:t>){</a:t>
            </a:r>
            <a:endParaRPr lang="zh-CN" altLang="en-US" b="1" dirty="0"/>
          </a:p>
          <a:p>
            <a:pPr>
              <a:defRPr/>
            </a:pPr>
            <a:r>
              <a:rPr lang="en-US" b="1" dirty="0"/>
              <a:t>    </a:t>
            </a:r>
            <a:r>
              <a:rPr lang="en-US" b="1" dirty="0">
                <a:latin typeface="+mn-lt"/>
                <a:ea typeface="+mj-ea"/>
              </a:rPr>
              <a:t>alert("</a:t>
            </a:r>
            <a:r>
              <a:rPr lang="zh-CN" altLang="en-US" b="1" dirty="0">
                <a:latin typeface="+mn-lt"/>
                <a:ea typeface="+mj-ea"/>
              </a:rPr>
              <a:t>密码必须等于或大于</a:t>
            </a:r>
            <a:r>
              <a:rPr lang="en-US" b="1" dirty="0">
                <a:latin typeface="+mn-lt"/>
                <a:ea typeface="+mj-ea"/>
              </a:rPr>
              <a:t>6</a:t>
            </a:r>
            <a:r>
              <a:rPr lang="zh-CN" altLang="en-US" b="1" dirty="0">
                <a:latin typeface="+mn-lt"/>
                <a:ea typeface="+mj-ea"/>
              </a:rPr>
              <a:t>个字符</a:t>
            </a:r>
            <a:r>
              <a:rPr lang="en-US" b="1" dirty="0">
                <a:latin typeface="+mn-lt"/>
                <a:ea typeface="+mj-ea"/>
              </a:rPr>
              <a:t>");</a:t>
            </a:r>
            <a:endParaRPr lang="zh-CN" altLang="en-US" b="1" dirty="0">
              <a:latin typeface="+mn-lt"/>
              <a:ea typeface="+mj-ea"/>
            </a:endParaRPr>
          </a:p>
          <a:p>
            <a:pPr>
              <a:defRPr/>
            </a:pPr>
            <a:r>
              <a:rPr lang="en-US" b="1" dirty="0">
                <a:latin typeface="+mn-lt"/>
                <a:ea typeface="+mj-ea"/>
              </a:rPr>
              <a:t>    return false;</a:t>
            </a:r>
            <a:endParaRPr lang="zh-CN" altLang="en-US" b="1" dirty="0">
              <a:latin typeface="+mn-lt"/>
              <a:ea typeface="+mj-ea"/>
            </a:endParaRPr>
          </a:p>
          <a:p>
            <a:pPr>
              <a:defRPr/>
            </a:pPr>
            <a:r>
              <a:rPr lang="en-US" b="1" dirty="0"/>
              <a:t>}</a:t>
            </a:r>
            <a:endParaRPr lang="zh-CN" altLang="en-US" b="1" dirty="0"/>
          </a:p>
        </p:txBody>
      </p:sp>
      <p:sp>
        <p:nvSpPr>
          <p:cNvPr id="9" name="线形标注 1 8"/>
          <p:cNvSpPr/>
          <p:nvPr/>
        </p:nvSpPr>
        <p:spPr bwMode="auto">
          <a:xfrm>
            <a:off x="3891167" y="4294486"/>
            <a:ext cx="3500437" cy="428625"/>
          </a:xfrm>
          <a:prstGeom prst="borderCallout1">
            <a:avLst>
              <a:gd name="adj1" fmla="val 177658"/>
              <a:gd name="adj2" fmla="val -20927"/>
              <a:gd name="adj3" fmla="val 42708"/>
              <a:gd name="adj4" fmla="val -135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en-US" altLang="en-US" b="1" kern="0" dirty="0">
                <a:solidFill>
                  <a:schemeClr val="bg1"/>
                </a:solidFill>
                <a:latin typeface="+mn-ea"/>
                <a:ea typeface="+mn-ea"/>
              </a:rPr>
              <a:t>length</a:t>
            </a:r>
            <a:r>
              <a:rPr lang="zh-CN" altLang="en-US" b="1" kern="0" dirty="0">
                <a:solidFill>
                  <a:schemeClr val="bg1"/>
                </a:solidFill>
                <a:latin typeface="+mn-ea"/>
                <a:ea typeface="+mn-ea"/>
              </a:rPr>
              <a:t>属性可以获取字符串长度</a:t>
            </a:r>
          </a:p>
        </p:txBody>
      </p:sp>
      <p:sp>
        <p:nvSpPr>
          <p:cNvPr id="12" name="AutoShape 3"/>
          <p:cNvSpPr>
            <a:spLocks noChangeArrowheads="1"/>
          </p:cNvSpPr>
          <p:nvPr/>
        </p:nvSpPr>
        <p:spPr bwMode="auto">
          <a:xfrm>
            <a:off x="2423592" y="2176834"/>
            <a:ext cx="6858000" cy="181588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defRPr/>
            </a:pPr>
            <a:r>
              <a:rPr lang="en-US" altLang="zh-CN" b="1" dirty="0">
                <a:latin typeface="+mn-lt"/>
                <a:ea typeface="+mn-ea"/>
              </a:rPr>
              <a:t>for (</a:t>
            </a:r>
            <a:r>
              <a:rPr lang="en-US" altLang="zh-CN" b="1" dirty="0" err="1">
                <a:latin typeface="+mn-lt"/>
                <a:ea typeface="+mn-ea"/>
              </a:rPr>
              <a:t>var</a:t>
            </a:r>
            <a:r>
              <a:rPr lang="en-US" altLang="zh-CN" b="1" dirty="0">
                <a:latin typeface="+mn-lt"/>
                <a:ea typeface="+mn-ea"/>
              </a:rPr>
              <a:t> </a:t>
            </a:r>
            <a:r>
              <a:rPr lang="en-US" altLang="zh-CN" b="1" dirty="0" err="1">
                <a:latin typeface="+mn-lt"/>
                <a:ea typeface="+mn-ea"/>
              </a:rPr>
              <a:t>i</a:t>
            </a:r>
            <a:r>
              <a:rPr lang="en-US" altLang="zh-CN" b="1" dirty="0">
                <a:latin typeface="+mn-lt"/>
                <a:ea typeface="+mn-ea"/>
              </a:rPr>
              <a:t> = 0; </a:t>
            </a:r>
            <a:r>
              <a:rPr lang="en-US" altLang="zh-CN" b="1" dirty="0" err="1">
                <a:latin typeface="+mn-lt"/>
                <a:ea typeface="+mn-ea"/>
              </a:rPr>
              <a:t>i</a:t>
            </a:r>
            <a:r>
              <a:rPr lang="en-US" altLang="zh-CN" b="1" dirty="0">
                <a:latin typeface="+mn-lt"/>
                <a:ea typeface="+mn-ea"/>
              </a:rPr>
              <a:t> &lt; </a:t>
            </a:r>
            <a:r>
              <a:rPr lang="en-US" altLang="zh-CN" b="1" dirty="0" err="1">
                <a:latin typeface="+mn-lt"/>
                <a:ea typeface="+mn-ea"/>
              </a:rPr>
              <a:t>user.length</a:t>
            </a:r>
            <a:r>
              <a:rPr lang="en-US" altLang="zh-CN" b="1" dirty="0">
                <a:latin typeface="+mn-lt"/>
                <a:ea typeface="+mn-ea"/>
              </a:rPr>
              <a:t>; </a:t>
            </a:r>
            <a:r>
              <a:rPr lang="en-US" altLang="zh-CN" b="1" dirty="0" err="1">
                <a:latin typeface="+mn-lt"/>
                <a:ea typeface="+mn-ea"/>
              </a:rPr>
              <a:t>i</a:t>
            </a:r>
            <a:r>
              <a:rPr lang="en-US" altLang="zh-CN" b="1" dirty="0">
                <a:latin typeface="+mn-lt"/>
                <a:ea typeface="+mn-ea"/>
              </a:rPr>
              <a:t>++) {</a:t>
            </a:r>
          </a:p>
          <a:p>
            <a:pPr>
              <a:defRPr/>
            </a:pPr>
            <a:r>
              <a:rPr lang="nn-NO" altLang="zh-CN" b="1" dirty="0">
                <a:latin typeface="+mn-lt"/>
                <a:ea typeface="+mn-ea"/>
              </a:rPr>
              <a:t>    var j = user.</a:t>
            </a:r>
            <a:r>
              <a:rPr lang="nn-NO" altLang="zh-CN" b="1" dirty="0">
                <a:solidFill>
                  <a:srgbClr val="FF0000"/>
                </a:solidFill>
                <a:latin typeface="+mn-lt"/>
                <a:ea typeface="+mn-ea"/>
              </a:rPr>
              <a:t>substring(i, i + 1)</a:t>
            </a:r>
            <a:r>
              <a:rPr lang="nn-NO" altLang="zh-CN" b="1" dirty="0">
                <a:latin typeface="+mn-lt"/>
                <a:ea typeface="+mn-ea"/>
              </a:rPr>
              <a:t>;</a:t>
            </a:r>
          </a:p>
          <a:p>
            <a:pPr>
              <a:defRPr/>
            </a:pPr>
            <a:r>
              <a:rPr lang="en-US" altLang="zh-CN" b="1" dirty="0">
                <a:latin typeface="+mn-lt"/>
                <a:ea typeface="+mn-ea"/>
              </a:rPr>
              <a:t>    if (</a:t>
            </a:r>
            <a:r>
              <a:rPr lang="en-US" altLang="zh-CN" b="1" dirty="0" err="1">
                <a:solidFill>
                  <a:srgbClr val="FF0000"/>
                </a:solidFill>
                <a:latin typeface="+mn-lt"/>
                <a:ea typeface="+mn-ea"/>
              </a:rPr>
              <a:t>isNaN</a:t>
            </a:r>
            <a:r>
              <a:rPr lang="en-US" altLang="zh-CN" b="1" dirty="0">
                <a:solidFill>
                  <a:srgbClr val="FF0000"/>
                </a:solidFill>
                <a:latin typeface="+mn-lt"/>
                <a:ea typeface="+mn-ea"/>
              </a:rPr>
              <a:t>(j)</a:t>
            </a:r>
            <a:r>
              <a:rPr lang="en-US" altLang="zh-CN" b="1" dirty="0">
                <a:latin typeface="+mn-lt"/>
                <a:ea typeface="+mn-ea"/>
              </a:rPr>
              <a:t> == false) {</a:t>
            </a:r>
          </a:p>
          <a:p>
            <a:pPr>
              <a:defRPr/>
            </a:pPr>
            <a:r>
              <a:rPr lang="en-US" altLang="zh-CN" b="1" dirty="0">
                <a:latin typeface="+mn-lt"/>
                <a:ea typeface="+mn-ea"/>
              </a:rPr>
              <a:t>        alert("</a:t>
            </a:r>
            <a:r>
              <a:rPr lang="zh-CN" altLang="en-US" b="1" dirty="0">
                <a:latin typeface="+mn-lt"/>
                <a:ea typeface="+mn-ea"/>
              </a:rPr>
              <a:t>姓名中不能包含数字</a:t>
            </a:r>
            <a:r>
              <a:rPr lang="en-US" altLang="zh-CN" b="1" dirty="0">
                <a:latin typeface="+mn-lt"/>
                <a:ea typeface="+mn-ea"/>
              </a:rPr>
              <a:t>");</a:t>
            </a:r>
          </a:p>
          <a:p>
            <a:pPr>
              <a:defRPr/>
            </a:pPr>
            <a:r>
              <a:rPr lang="en-US" altLang="zh-CN" b="1" dirty="0">
                <a:latin typeface="+mn-lt"/>
                <a:ea typeface="+mn-ea"/>
              </a:rPr>
              <a:t>        return false;</a:t>
            </a:r>
          </a:p>
          <a:p>
            <a:pPr>
              <a:defRPr/>
            </a:pPr>
            <a:r>
              <a:rPr lang="zh-CN" altLang="en-US" b="1" dirty="0">
                <a:latin typeface="+mn-lt"/>
                <a:ea typeface="+mn-ea"/>
              </a:rPr>
              <a:t>    </a:t>
            </a:r>
            <a:r>
              <a:rPr lang="en-US" altLang="zh-CN" b="1" dirty="0">
                <a:latin typeface="+mn-lt"/>
                <a:ea typeface="+mn-ea"/>
              </a:rPr>
              <a:t>}</a:t>
            </a:r>
          </a:p>
          <a:p>
            <a:pPr>
              <a:defRPr/>
            </a:pPr>
            <a:r>
              <a:rPr lang="en-US" altLang="zh-CN" b="1" dirty="0">
                <a:latin typeface="+mn-lt"/>
                <a:ea typeface="+mn-ea"/>
              </a:rPr>
              <a:t>}</a:t>
            </a:r>
          </a:p>
        </p:txBody>
      </p:sp>
      <p:sp>
        <p:nvSpPr>
          <p:cNvPr id="13" name="线形标注 1 12"/>
          <p:cNvSpPr/>
          <p:nvPr/>
        </p:nvSpPr>
        <p:spPr bwMode="auto">
          <a:xfrm>
            <a:off x="6600056" y="2262493"/>
            <a:ext cx="1785937" cy="428625"/>
          </a:xfrm>
          <a:prstGeom prst="borderCallout1">
            <a:avLst>
              <a:gd name="adj1" fmla="val 75375"/>
              <a:gd name="adj2" fmla="val -47865"/>
              <a:gd name="adj3" fmla="val 36219"/>
              <a:gd name="adj4" fmla="val 212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截取单个字符</a:t>
            </a:r>
          </a:p>
        </p:txBody>
      </p:sp>
      <p:sp>
        <p:nvSpPr>
          <p:cNvPr id="3" name="灯片编号占位符 2">
            <a:extLst>
              <a:ext uri="{FF2B5EF4-FFF2-40B4-BE49-F238E27FC236}">
                <a16:creationId xmlns:a16="http://schemas.microsoft.com/office/drawing/2014/main" id="{1FA81A9E-28D8-45A3-9A76-7DF33A0485A6}"/>
              </a:ext>
            </a:extLst>
          </p:cNvPr>
          <p:cNvSpPr>
            <a:spLocks noGrp="1"/>
          </p:cNvSpPr>
          <p:nvPr>
            <p:ph type="sldNum" sz="quarter" idx="4"/>
          </p:nvPr>
        </p:nvSpPr>
        <p:spPr/>
        <p:txBody>
          <a:bodyPr/>
          <a:lstStyle/>
          <a:p>
            <a:pPr>
              <a:defRPr/>
            </a:pPr>
            <a:fld id="{E6CA0B37-C609-418D-973E-5FE272E0CA7A}" type="slidenum">
              <a:rPr lang="zh-CN" altLang="en-US" smtClean="0"/>
              <a:pPr>
                <a:defRPr/>
              </a:pPr>
              <a:t>18</a:t>
            </a:fld>
            <a:endParaRPr lang="zh-CN" altLang="en-US"/>
          </a:p>
        </p:txBody>
      </p:sp>
    </p:spTree>
    <p:extLst>
      <p:ext uri="{BB962C8B-B14F-4D97-AF65-F5344CB8AC3E}">
        <p14:creationId xmlns:p14="http://schemas.microsoft.com/office/powerpoint/2010/main" val="218989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wipe(left)">
                                      <p:cBhvr>
                                        <p:cTn id="10" dur="500"/>
                                        <p:tgtEl>
                                          <p:spTgt spid="11">
                                            <p:txEl>
                                              <p:pRg st="1" end="1"/>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defRPr/>
            </a:pPr>
            <a:r>
              <a:rPr lang="zh-CN" altLang="en-US" dirty="0"/>
              <a:t>休闲网注册页面的验证</a:t>
            </a:r>
            <a:endParaRPr dirty="0"/>
          </a:p>
        </p:txBody>
      </p:sp>
      <p:grpSp>
        <p:nvGrpSpPr>
          <p:cNvPr id="4" name="组合 14"/>
          <p:cNvGrpSpPr>
            <a:grpSpLocks/>
          </p:cNvGrpSpPr>
          <p:nvPr/>
        </p:nvGrpSpPr>
        <p:grpSpPr bwMode="auto">
          <a:xfrm>
            <a:off x="3287689" y="6237313"/>
            <a:ext cx="3893073" cy="428625"/>
            <a:chOff x="3143240" y="5143512"/>
            <a:chExt cx="4572032" cy="428633"/>
          </a:xfrm>
        </p:grpSpPr>
        <p:sp>
          <p:nvSpPr>
            <p:cNvPr id="12" name="圆角矩形 1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圆角矩形 12"/>
            <p:cNvSpPr/>
            <p:nvPr/>
          </p:nvSpPr>
          <p:spPr bwMode="auto">
            <a:xfrm>
              <a:off x="3714744" y="5143517"/>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56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3800466" y="5187963"/>
              <a:ext cx="3650679" cy="338560"/>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演示示例：体闲网注册验证</a:t>
              </a:r>
            </a:p>
          </p:txBody>
        </p:sp>
      </p:grpSp>
      <p:sp>
        <p:nvSpPr>
          <p:cNvPr id="14" name="AutoShape 3"/>
          <p:cNvSpPr>
            <a:spLocks noChangeArrowheads="1"/>
          </p:cNvSpPr>
          <p:nvPr/>
        </p:nvSpPr>
        <p:spPr bwMode="auto">
          <a:xfrm>
            <a:off x="2503707" y="1240513"/>
            <a:ext cx="5373786" cy="35394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defRPr/>
            </a:pPr>
            <a:r>
              <a:rPr lang="fr-FR" b="1" dirty="0">
                <a:latin typeface="+mn-lt"/>
                <a:ea typeface="+mn-ea"/>
              </a:rPr>
              <a:t>var pwd = $("#pwd").val();</a:t>
            </a:r>
          </a:p>
          <a:p>
            <a:pPr>
              <a:defRPr/>
            </a:pPr>
            <a:r>
              <a:rPr lang="fr-FR" b="1" dirty="0">
                <a:latin typeface="+mn-lt"/>
                <a:ea typeface="+mn-ea"/>
              </a:rPr>
              <a:t>  if (pwd == "") {</a:t>
            </a:r>
          </a:p>
          <a:p>
            <a:pPr>
              <a:defRPr/>
            </a:pPr>
            <a:r>
              <a:rPr lang="fr-FR" b="1" dirty="0">
                <a:latin typeface="+mn-lt"/>
                <a:ea typeface="+mn-ea"/>
              </a:rPr>
              <a:t>       alert("</a:t>
            </a:r>
            <a:r>
              <a:rPr lang="zh-CN" altLang="en-US" b="1" dirty="0">
                <a:latin typeface="+mn-lt"/>
                <a:ea typeface="+mn-ea"/>
              </a:rPr>
              <a:t>密码不能为空</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a:p>
            <a:pPr>
              <a:defRPr/>
            </a:pPr>
            <a:r>
              <a:rPr lang="fr-FR" b="1" dirty="0">
                <a:latin typeface="+mn-lt"/>
                <a:ea typeface="+mn-ea"/>
              </a:rPr>
              <a:t>     if (pwd.</a:t>
            </a:r>
            <a:r>
              <a:rPr lang="fr-FR" b="1" dirty="0">
                <a:solidFill>
                  <a:srgbClr val="FF0000"/>
                </a:solidFill>
                <a:latin typeface="+mn-lt"/>
                <a:ea typeface="+mn-ea"/>
              </a:rPr>
              <a:t>length</a:t>
            </a:r>
            <a:r>
              <a:rPr lang="fr-FR" b="1" dirty="0">
                <a:latin typeface="+mn-lt"/>
                <a:ea typeface="+mn-ea"/>
              </a:rPr>
              <a:t> &lt; 6) {</a:t>
            </a:r>
          </a:p>
          <a:p>
            <a:pPr>
              <a:defRPr/>
            </a:pPr>
            <a:r>
              <a:rPr lang="fr-FR" b="1" dirty="0">
                <a:latin typeface="+mn-lt"/>
                <a:ea typeface="+mn-ea"/>
              </a:rPr>
              <a:t>        alert("</a:t>
            </a:r>
            <a:r>
              <a:rPr lang="zh-CN" altLang="en-US" b="1" dirty="0">
                <a:latin typeface="+mn-lt"/>
                <a:ea typeface="+mn-ea"/>
              </a:rPr>
              <a:t>密码必须等于或大于</a:t>
            </a:r>
            <a:r>
              <a:rPr lang="en-US" altLang="zh-CN" b="1" dirty="0">
                <a:latin typeface="+mn-lt"/>
                <a:ea typeface="+mn-ea"/>
              </a:rPr>
              <a:t>6</a:t>
            </a:r>
            <a:r>
              <a:rPr lang="zh-CN" altLang="en-US" b="1" dirty="0">
                <a:latin typeface="+mn-lt"/>
                <a:ea typeface="+mn-ea"/>
              </a:rPr>
              <a:t>个字符</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a:p>
            <a:pPr>
              <a:defRPr/>
            </a:pPr>
            <a:r>
              <a:rPr lang="fr-FR" b="1" dirty="0">
                <a:latin typeface="+mn-lt"/>
                <a:ea typeface="+mn-ea"/>
              </a:rPr>
              <a:t>     var repwd = $("#repwd").val();</a:t>
            </a:r>
          </a:p>
          <a:p>
            <a:pPr>
              <a:defRPr/>
            </a:pPr>
            <a:r>
              <a:rPr lang="fr-FR" b="1" dirty="0">
                <a:latin typeface="+mn-lt"/>
                <a:ea typeface="+mn-ea"/>
              </a:rPr>
              <a:t>       if (</a:t>
            </a:r>
            <a:r>
              <a:rPr lang="fr-FR" b="1" dirty="0">
                <a:solidFill>
                  <a:srgbClr val="FF0000"/>
                </a:solidFill>
                <a:latin typeface="+mn-lt"/>
                <a:ea typeface="+mn-ea"/>
              </a:rPr>
              <a:t>pwd != repwd</a:t>
            </a:r>
            <a:r>
              <a:rPr lang="fr-FR" b="1" dirty="0">
                <a:latin typeface="+mn-lt"/>
                <a:ea typeface="+mn-ea"/>
              </a:rPr>
              <a:t>) {</a:t>
            </a:r>
          </a:p>
          <a:p>
            <a:pPr>
              <a:defRPr/>
            </a:pPr>
            <a:r>
              <a:rPr lang="fr-FR" b="1" dirty="0">
                <a:latin typeface="+mn-lt"/>
                <a:ea typeface="+mn-ea"/>
              </a:rPr>
              <a:t>            alert("</a:t>
            </a:r>
            <a:r>
              <a:rPr lang="zh-CN" altLang="en-US" b="1" dirty="0">
                <a:latin typeface="+mn-lt"/>
                <a:ea typeface="+mn-ea"/>
              </a:rPr>
              <a:t>两次输入的密码不一致</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p:txBody>
      </p:sp>
      <p:grpSp>
        <p:nvGrpSpPr>
          <p:cNvPr id="15" name="组合 70"/>
          <p:cNvGrpSpPr>
            <a:grpSpLocks/>
          </p:cNvGrpSpPr>
          <p:nvPr/>
        </p:nvGrpSpPr>
        <p:grpSpPr bwMode="auto">
          <a:xfrm>
            <a:off x="1711500" y="773560"/>
            <a:ext cx="1000125" cy="414337"/>
            <a:chOff x="1000100" y="2528843"/>
            <a:chExt cx="1000132" cy="414475"/>
          </a:xfrm>
        </p:grpSpPr>
        <p:pic>
          <p:nvPicPr>
            <p:cNvPr id="16"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20" name="AutoShape 3"/>
          <p:cNvSpPr>
            <a:spLocks noChangeArrowheads="1"/>
          </p:cNvSpPr>
          <p:nvPr/>
        </p:nvSpPr>
        <p:spPr bwMode="auto">
          <a:xfrm>
            <a:off x="5735961" y="2564904"/>
            <a:ext cx="4877039" cy="304698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defRPr/>
            </a:pPr>
            <a:r>
              <a:rPr lang="fr-FR" b="1" dirty="0">
                <a:latin typeface="+mn-lt"/>
                <a:ea typeface="+mn-ea"/>
              </a:rPr>
              <a:t>var user = $("#user").val();</a:t>
            </a:r>
          </a:p>
          <a:p>
            <a:pPr>
              <a:defRPr/>
            </a:pPr>
            <a:r>
              <a:rPr lang="fr-FR" b="1" dirty="0">
                <a:latin typeface="+mn-lt"/>
                <a:ea typeface="+mn-ea"/>
              </a:rPr>
              <a:t>      if (user == "") {</a:t>
            </a:r>
          </a:p>
          <a:p>
            <a:pPr>
              <a:defRPr/>
            </a:pPr>
            <a:r>
              <a:rPr lang="fr-FR" b="1" dirty="0">
                <a:latin typeface="+mn-lt"/>
                <a:ea typeface="+mn-ea"/>
              </a:rPr>
              <a:t>         alert("</a:t>
            </a:r>
            <a:r>
              <a:rPr lang="zh-CN" altLang="en-US" b="1" dirty="0">
                <a:latin typeface="+mn-lt"/>
                <a:ea typeface="+mn-ea"/>
              </a:rPr>
              <a:t>姓名不能为空</a:t>
            </a:r>
            <a:r>
              <a:rPr lang="en-US" altLang="zh-CN" b="1" dirty="0">
                <a:latin typeface="+mn-lt"/>
                <a:ea typeface="+mn-ea"/>
              </a:rPr>
              <a:t>");</a:t>
            </a:r>
          </a:p>
          <a:p>
            <a:pPr>
              <a:defRPr/>
            </a:pPr>
            <a:r>
              <a:rPr lang="fr-FR" b="1" dirty="0">
                <a:latin typeface="+mn-lt"/>
                <a:ea typeface="+mn-ea"/>
              </a:rPr>
              <a:t>         return false;</a:t>
            </a:r>
          </a:p>
          <a:p>
            <a:pPr>
              <a:defRPr/>
            </a:pPr>
            <a:r>
              <a:rPr lang="fr-FR" b="1" dirty="0">
                <a:latin typeface="+mn-lt"/>
                <a:ea typeface="+mn-ea"/>
              </a:rPr>
              <a:t>}</a:t>
            </a:r>
          </a:p>
          <a:p>
            <a:pPr>
              <a:defRPr/>
            </a:pPr>
            <a:r>
              <a:rPr lang="fr-FR" b="1" dirty="0">
                <a:latin typeface="+mn-lt"/>
                <a:ea typeface="+mn-ea"/>
              </a:rPr>
              <a:t>     for (var i = 0; i &lt; user.length; i++) {</a:t>
            </a:r>
          </a:p>
          <a:p>
            <a:pPr>
              <a:defRPr/>
            </a:pPr>
            <a:r>
              <a:rPr lang="fr-FR" b="1" dirty="0">
                <a:latin typeface="+mn-lt"/>
                <a:ea typeface="+mn-ea"/>
              </a:rPr>
              <a:t>            var j = user.</a:t>
            </a:r>
            <a:r>
              <a:rPr lang="fr-FR" b="1" dirty="0">
                <a:solidFill>
                  <a:srgbClr val="FF0000"/>
                </a:solidFill>
                <a:latin typeface="+mn-lt"/>
                <a:ea typeface="+mn-ea"/>
              </a:rPr>
              <a:t>substring</a:t>
            </a:r>
            <a:r>
              <a:rPr lang="fr-FR" b="1" dirty="0">
                <a:latin typeface="+mn-lt"/>
                <a:ea typeface="+mn-ea"/>
              </a:rPr>
              <a:t>(i, i + 1);</a:t>
            </a:r>
          </a:p>
          <a:p>
            <a:pPr>
              <a:defRPr/>
            </a:pPr>
            <a:r>
              <a:rPr lang="fr-FR" b="1" dirty="0">
                <a:latin typeface="+mn-lt"/>
                <a:ea typeface="+mn-ea"/>
              </a:rPr>
              <a:t>              if (isNaN(j) == false) {</a:t>
            </a:r>
          </a:p>
          <a:p>
            <a:pPr>
              <a:defRPr/>
            </a:pPr>
            <a:r>
              <a:rPr lang="fr-FR" b="1" dirty="0">
                <a:latin typeface="+mn-lt"/>
                <a:ea typeface="+mn-ea"/>
              </a:rPr>
              <a:t>                  alert("</a:t>
            </a:r>
            <a:r>
              <a:rPr lang="zh-CN" altLang="en-US" b="1" dirty="0">
                <a:latin typeface="+mn-lt"/>
                <a:ea typeface="+mn-ea"/>
              </a:rPr>
              <a:t>姓名中不能包含数字</a:t>
            </a:r>
            <a:r>
              <a:rPr lang="en-US" altLang="zh-CN" b="1" dirty="0">
                <a:latin typeface="+mn-lt"/>
                <a:ea typeface="+mn-ea"/>
              </a:rPr>
              <a:t>");</a:t>
            </a:r>
          </a:p>
          <a:p>
            <a:pPr>
              <a:defRPr/>
            </a:pPr>
            <a:r>
              <a:rPr lang="en-US" altLang="zh-CN" b="1" dirty="0">
                <a:latin typeface="+mn-lt"/>
                <a:ea typeface="+mn-ea"/>
              </a:rPr>
              <a:t>                    </a:t>
            </a:r>
            <a:r>
              <a:rPr lang="fr-FR" b="1" dirty="0">
                <a:latin typeface="+mn-lt"/>
                <a:ea typeface="+mn-ea"/>
              </a:rPr>
              <a:t>return false;</a:t>
            </a:r>
          </a:p>
          <a:p>
            <a:pPr>
              <a:defRPr/>
            </a:pPr>
            <a:r>
              <a:rPr lang="fr-FR" b="1" dirty="0">
                <a:latin typeface="+mn-lt"/>
                <a:ea typeface="+mn-ea"/>
              </a:rPr>
              <a:t>                  }</a:t>
            </a:r>
          </a:p>
          <a:p>
            <a:pPr>
              <a:defRPr/>
            </a:pPr>
            <a:r>
              <a:rPr lang="fr-FR" b="1" dirty="0">
                <a:latin typeface="+mn-lt"/>
                <a:ea typeface="+mn-ea"/>
              </a:rPr>
              <a:t>              }</a:t>
            </a:r>
          </a:p>
        </p:txBody>
      </p:sp>
      <p:sp>
        <p:nvSpPr>
          <p:cNvPr id="3" name="灯片编号占位符 2">
            <a:extLst>
              <a:ext uri="{FF2B5EF4-FFF2-40B4-BE49-F238E27FC236}">
                <a16:creationId xmlns:a16="http://schemas.microsoft.com/office/drawing/2014/main" id="{7DD6C627-6A09-49CA-84BF-00055B215BBA}"/>
              </a:ext>
            </a:extLst>
          </p:cNvPr>
          <p:cNvSpPr>
            <a:spLocks noGrp="1"/>
          </p:cNvSpPr>
          <p:nvPr>
            <p:ph type="sldNum" sz="quarter" idx="4"/>
          </p:nvPr>
        </p:nvSpPr>
        <p:spPr/>
        <p:txBody>
          <a:bodyPr/>
          <a:lstStyle/>
          <a:p>
            <a:pPr>
              <a:defRPr/>
            </a:pPr>
            <a:fld id="{E6CA0B37-C609-418D-973E-5FE272E0CA7A}" type="slidenum">
              <a:rPr lang="zh-CN" altLang="en-US" smtClean="0"/>
              <a:pPr>
                <a:defRPr/>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85A0A135-F851-484C-A865-3C5B75A6B134}"/>
              </a:ext>
            </a:extLst>
          </p:cNvPr>
          <p:cNvSpPr>
            <a:spLocks noGrp="1"/>
          </p:cNvSpPr>
          <p:nvPr>
            <p:ph type="ctrTitle"/>
          </p:nvPr>
        </p:nvSpPr>
        <p:spPr/>
        <p:txBody>
          <a:bodyPr/>
          <a:lstStyle/>
          <a:p>
            <a:r>
              <a:rPr lang="zh-CN" altLang="zh-CN" dirty="0"/>
              <a:t>第</a:t>
            </a:r>
            <a:r>
              <a:rPr lang="en-US" altLang="zh-CN" dirty="0"/>
              <a:t>11</a:t>
            </a:r>
            <a:r>
              <a:rPr lang="zh-CN" altLang="zh-CN" dirty="0"/>
              <a:t>章</a:t>
            </a:r>
            <a:r>
              <a:rPr lang="en-US" altLang="zh-CN" dirty="0"/>
              <a:t>  </a:t>
            </a:r>
            <a:r>
              <a:rPr lang="zh-CN" altLang="zh-CN"/>
              <a:t>表单校验与正则表达式</a:t>
            </a:r>
            <a:endParaRPr lang="zh-CN" altLang="en-US" dirty="0"/>
          </a:p>
        </p:txBody>
      </p:sp>
      <p:sp>
        <p:nvSpPr>
          <p:cNvPr id="4099" name="文本占位符 3">
            <a:extLst>
              <a:ext uri="{FF2B5EF4-FFF2-40B4-BE49-F238E27FC236}">
                <a16:creationId xmlns:a16="http://schemas.microsoft.com/office/drawing/2014/main" id="{43A6CF80-0B3C-4A19-82E9-AD03834EE6FE}"/>
              </a:ext>
            </a:extLst>
          </p:cNvPr>
          <p:cNvSpPr>
            <a:spLocks noGrp="1"/>
          </p:cNvSpPr>
          <p:nvPr>
            <p:ph type="body" sz="quarter" idx="12"/>
          </p:nvPr>
        </p:nvSpPr>
        <p:spPr/>
        <p:txBody>
          <a:bodyPr/>
          <a:lstStyle/>
          <a:p>
            <a:r>
              <a:rPr lang="zh-CN" altLang="en-US" dirty="0"/>
              <a:t>表单基本验证技术</a:t>
            </a:r>
          </a:p>
          <a:p>
            <a:r>
              <a:rPr lang="zh-CN" altLang="en-US" dirty="0"/>
              <a:t>表单选择器</a:t>
            </a:r>
          </a:p>
        </p:txBody>
      </p:sp>
      <p:sp>
        <p:nvSpPr>
          <p:cNvPr id="4100" name="文本占位符 4">
            <a:extLst>
              <a:ext uri="{FF2B5EF4-FFF2-40B4-BE49-F238E27FC236}">
                <a16:creationId xmlns:a16="http://schemas.microsoft.com/office/drawing/2014/main" id="{BD6CD03E-4E56-4CC6-80F1-1CC94375B3C7}"/>
              </a:ext>
            </a:extLst>
          </p:cNvPr>
          <p:cNvSpPr>
            <a:spLocks noGrp="1"/>
          </p:cNvSpPr>
          <p:nvPr>
            <p:ph type="body" sz="quarter" idx="13"/>
          </p:nvPr>
        </p:nvSpPr>
        <p:spPr/>
        <p:txBody>
          <a:bodyPr/>
          <a:lstStyle/>
          <a:p>
            <a:r>
              <a:rPr lang="zh-CN" altLang="en-US" dirty="0"/>
              <a:t>正则表达式</a:t>
            </a:r>
          </a:p>
          <a:p>
            <a:r>
              <a:rPr lang="zh-CN" altLang="en-US" dirty="0"/>
              <a:t>使用</a:t>
            </a:r>
            <a:r>
              <a:rPr lang="en-US" altLang="zh-CN" dirty="0"/>
              <a:t>HTML5</a:t>
            </a:r>
            <a:r>
              <a:rPr lang="zh-CN" altLang="en-US" dirty="0"/>
              <a:t>的方式验证表单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defRPr/>
            </a:pPr>
            <a:r>
              <a:rPr lang="zh-CN" altLang="en-US" dirty="0"/>
              <a:t>练习：验证注册页面中的电子邮箱</a:t>
            </a:r>
          </a:p>
        </p:txBody>
      </p:sp>
      <p:sp>
        <p:nvSpPr>
          <p:cNvPr id="31747" name="内容占位符 2"/>
          <p:cNvSpPr>
            <a:spLocks noGrp="1"/>
          </p:cNvSpPr>
          <p:nvPr>
            <p:ph idx="1"/>
          </p:nvPr>
        </p:nvSpPr>
        <p:spPr>
          <a:xfrm>
            <a:off x="4751852" y="1500857"/>
            <a:ext cx="7112357" cy="4943090"/>
          </a:xfrm>
        </p:spPr>
        <p:txBody>
          <a:bodyPr/>
          <a:lstStyle/>
          <a:p>
            <a:pPr>
              <a:defRPr/>
            </a:pPr>
            <a:r>
              <a:rPr lang="zh-CN" altLang="en-US" dirty="0"/>
              <a:t>需求说明</a:t>
            </a:r>
            <a:endParaRPr lang="en-US" altLang="zh-CN" dirty="0"/>
          </a:p>
          <a:p>
            <a:pPr lvl="1">
              <a:defRPr/>
            </a:pPr>
            <a:r>
              <a:rPr lang="zh-CN" altLang="en-US" dirty="0"/>
              <a:t>电子邮箱不能为空</a:t>
            </a:r>
          </a:p>
          <a:p>
            <a:pPr lvl="1">
              <a:defRPr/>
            </a:pPr>
            <a:r>
              <a:rPr lang="zh-CN" altLang="en-US" dirty="0"/>
              <a:t>电子邮箱中必须包含符号“</a:t>
            </a:r>
            <a:r>
              <a:rPr lang="en-US" altLang="zh-CN" dirty="0"/>
              <a:t>@”</a:t>
            </a:r>
            <a:r>
              <a:rPr lang="zh-CN" altLang="en-US" dirty="0"/>
              <a:t>和“</a:t>
            </a:r>
            <a:r>
              <a:rPr lang="en-US" altLang="zh-CN" dirty="0"/>
              <a:t>.”</a:t>
            </a:r>
            <a:endParaRPr lang="zh-CN" altLang="en-US" dirty="0"/>
          </a:p>
          <a:p>
            <a:pPr lvl="1">
              <a:defRPr/>
            </a:pPr>
            <a:r>
              <a:rPr lang="zh-CN" altLang="en-US" dirty="0"/>
              <a:t>当电子邮箱输入框中的内容正确时，页面跳转到注册成功页面（</a:t>
            </a:r>
            <a:r>
              <a:rPr lang="en-US" altLang="zh-CN" dirty="0"/>
              <a:t>register_success.htm</a:t>
            </a:r>
            <a:r>
              <a:rPr lang="zh-CN" altLang="en-US" dirty="0"/>
              <a:t>）</a:t>
            </a:r>
          </a:p>
        </p:txBody>
      </p:sp>
      <p:sp>
        <p:nvSpPr>
          <p:cNvPr id="4" name="灯片编号占位符 3">
            <a:extLst>
              <a:ext uri="{FF2B5EF4-FFF2-40B4-BE49-F238E27FC236}">
                <a16:creationId xmlns:a16="http://schemas.microsoft.com/office/drawing/2014/main" id="{836CE724-7667-475F-BD32-76A9AD6AE9DB}"/>
              </a:ext>
            </a:extLst>
          </p:cNvPr>
          <p:cNvSpPr>
            <a:spLocks noGrp="1"/>
          </p:cNvSpPr>
          <p:nvPr>
            <p:ph type="sldNum" sz="quarter" idx="4"/>
          </p:nvPr>
        </p:nvSpPr>
        <p:spPr/>
        <p:txBody>
          <a:bodyPr/>
          <a:lstStyle/>
          <a:p>
            <a:pPr>
              <a:defRPr/>
            </a:pPr>
            <a:fld id="{E6CA0B37-C609-418D-973E-5FE272E0CA7A}" type="slidenum">
              <a:rPr lang="zh-CN" altLang="en-US" smtClean="0"/>
              <a:pPr>
                <a:defRPr/>
              </a:pPr>
              <a:t>20</a:t>
            </a:fld>
            <a:endParaRPr lang="zh-CN" altLang="en-US"/>
          </a:p>
        </p:txBody>
      </p:sp>
      <p:grpSp>
        <p:nvGrpSpPr>
          <p:cNvPr id="24581" name="组合 66"/>
          <p:cNvGrpSpPr>
            <a:grpSpLocks/>
          </p:cNvGrpSpPr>
          <p:nvPr/>
        </p:nvGrpSpPr>
        <p:grpSpPr bwMode="auto">
          <a:xfrm>
            <a:off x="4920529" y="1050007"/>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4589"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4595813" y="6240736"/>
            <a:ext cx="2786062"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611" y="5187962"/>
              <a:ext cx="2220497"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15</a:t>
              </a:r>
              <a:r>
                <a:rPr lang="zh-CN" altLang="en-US" b="1" spc="300" dirty="0">
                  <a:solidFill>
                    <a:srgbClr val="FBFFFE"/>
                  </a:solidFill>
                  <a:latin typeface="微软雅黑" pitchFamily="34" charset="-122"/>
                  <a:ea typeface="微软雅黑" pitchFamily="34" charset="-122"/>
                </a:rPr>
                <a:t>分钟</a:t>
              </a:r>
            </a:p>
          </p:txBody>
        </p:sp>
      </p:grpSp>
      <p:pic>
        <p:nvPicPr>
          <p:cNvPr id="5122" name="Picture 2" descr="F:\2016年工作\ACCP8.0产品开发\jQuery\案例源码\Chapter09\Chapter09截图\图9.16.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570" y="3309261"/>
            <a:ext cx="4464496" cy="2688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25605"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607" name="组合 7"/>
            <p:cNvGrpSpPr>
              <a:grpSpLocks/>
            </p:cNvGrpSpPr>
            <p:nvPr/>
          </p:nvGrpSpPr>
          <p:grpSpPr bwMode="auto">
            <a:xfrm>
              <a:off x="1923997" y="3214688"/>
              <a:ext cx="5862712" cy="2058988"/>
              <a:chOff x="2066281" y="2227264"/>
              <a:chExt cx="5862790" cy="2059017"/>
            </a:xfrm>
          </p:grpSpPr>
          <p:grpSp>
            <p:nvGrpSpPr>
              <p:cNvPr id="25608"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613"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5609"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a:extLst>
              <a:ext uri="{FF2B5EF4-FFF2-40B4-BE49-F238E27FC236}">
                <a16:creationId xmlns:a16="http://schemas.microsoft.com/office/drawing/2014/main" id="{D2E0E9EB-2FEF-46E8-B3B2-309B59629AD3}"/>
              </a:ext>
            </a:extLst>
          </p:cNvPr>
          <p:cNvSpPr>
            <a:spLocks noGrp="1"/>
          </p:cNvSpPr>
          <p:nvPr>
            <p:ph type="sldNum" sz="quarter" idx="4"/>
          </p:nvPr>
        </p:nvSpPr>
        <p:spPr/>
        <p:txBody>
          <a:bodyPr/>
          <a:lstStyle/>
          <a:p>
            <a:pPr>
              <a:defRPr/>
            </a:pPr>
            <a:fld id="{E6CA0B37-C609-418D-973E-5FE272E0CA7A}" type="slidenum">
              <a:rPr lang="zh-CN" altLang="en-US" smtClean="0"/>
              <a:pPr>
                <a:defRPr/>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55193" y="3207189"/>
            <a:ext cx="1172151" cy="964323"/>
          </a:xfrm>
        </p:spPr>
      </p:pic>
      <p:sp>
        <p:nvSpPr>
          <p:cNvPr id="2" name="标题 1"/>
          <p:cNvSpPr>
            <a:spLocks noGrp="1"/>
          </p:cNvSpPr>
          <p:nvPr>
            <p:ph type="ctrTitle"/>
          </p:nvPr>
        </p:nvSpPr>
        <p:spPr/>
        <p:txBody>
          <a:bodyPr/>
          <a:lstStyle/>
          <a:p>
            <a:r>
              <a:rPr lang="zh-CN" altLang="en-US" dirty="0"/>
              <a:t>校验提示特效</a:t>
            </a:r>
          </a:p>
        </p:txBody>
      </p:sp>
      <p:pic>
        <p:nvPicPr>
          <p:cNvPr id="4098" name="Picture 2" descr="F:\2016年工作\ACCP8.0产品开发\jQuery\案例源码\Chapter09\Chapter09截图\图9.18.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128" y="2084501"/>
            <a:ext cx="4295687" cy="3528392"/>
          </a:xfrm>
          <a:prstGeom prst="rect">
            <a:avLst/>
          </a:prstGeom>
          <a:noFill/>
          <a:extLst>
            <a:ext uri="{909E8E84-426E-40DD-AFC4-6F175D3DCCD1}">
              <a14:hiddenFill xmlns:a14="http://schemas.microsoft.com/office/drawing/2010/main">
                <a:solidFill>
                  <a:srgbClr val="FFFFFF"/>
                </a:solidFill>
              </a14:hiddenFill>
            </a:ext>
          </a:extLst>
        </p:spPr>
      </p:pic>
      <p:sp>
        <p:nvSpPr>
          <p:cNvPr id="7" name="线形标注 1 6"/>
          <p:cNvSpPr/>
          <p:nvPr/>
        </p:nvSpPr>
        <p:spPr bwMode="auto">
          <a:xfrm>
            <a:off x="7075466" y="3473326"/>
            <a:ext cx="1656184" cy="432048"/>
          </a:xfrm>
          <a:prstGeom prst="borderCallout1">
            <a:avLst>
              <a:gd name="adj1" fmla="val 75375"/>
              <a:gd name="adj2" fmla="val -47865"/>
              <a:gd name="adj3" fmla="val 36219"/>
              <a:gd name="adj4" fmla="val 212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邮箱提示文本</a:t>
            </a:r>
          </a:p>
        </p:txBody>
      </p:sp>
      <p:sp>
        <p:nvSpPr>
          <p:cNvPr id="8" name="线形标注 1 7"/>
          <p:cNvSpPr/>
          <p:nvPr/>
        </p:nvSpPr>
        <p:spPr bwMode="auto">
          <a:xfrm>
            <a:off x="7536160" y="4354859"/>
            <a:ext cx="2820710" cy="839394"/>
          </a:xfrm>
          <a:prstGeom prst="borderCallout1">
            <a:avLst>
              <a:gd name="adj1" fmla="val -30902"/>
              <a:gd name="adj2" fmla="val -40444"/>
              <a:gd name="adj3" fmla="val 36219"/>
              <a:gd name="adj4" fmla="val 6565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单击邮箱提示文本自动清除，文本框边框变为红色</a:t>
            </a:r>
          </a:p>
        </p:txBody>
      </p:sp>
      <p:sp>
        <p:nvSpPr>
          <p:cNvPr id="3" name="灯片编号占位符 2">
            <a:extLst>
              <a:ext uri="{FF2B5EF4-FFF2-40B4-BE49-F238E27FC236}">
                <a16:creationId xmlns:a16="http://schemas.microsoft.com/office/drawing/2014/main" id="{0DE37A9E-121B-4CC0-A651-8D124DA8BD79}"/>
              </a:ext>
            </a:extLst>
          </p:cNvPr>
          <p:cNvSpPr>
            <a:spLocks noGrp="1"/>
          </p:cNvSpPr>
          <p:nvPr>
            <p:ph type="sldNum" sz="quarter" idx="4"/>
          </p:nvPr>
        </p:nvSpPr>
        <p:spPr/>
        <p:txBody>
          <a:bodyPr/>
          <a:lstStyle/>
          <a:p>
            <a:pPr>
              <a:defRPr/>
            </a:pPr>
            <a:fld id="{E6CA0B37-C609-418D-973E-5FE272E0CA7A}" type="slidenum">
              <a:rPr lang="zh-CN" altLang="en-US" smtClean="0"/>
              <a:pPr>
                <a:defRPr/>
              </a:pPr>
              <a:t>22</a:t>
            </a:fld>
            <a:endParaRPr lang="zh-CN" altLang="en-US"/>
          </a:p>
        </p:txBody>
      </p:sp>
    </p:spTree>
    <p:extLst>
      <p:ext uri="{BB962C8B-B14F-4D97-AF65-F5344CB8AC3E}">
        <p14:creationId xmlns:p14="http://schemas.microsoft.com/office/powerpoint/2010/main" val="19121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a:t>表单验证需要综合运用元素的事件和方法</a:t>
            </a:r>
            <a:endParaRPr lang="zh-CN" altLang="en-US" dirty="0"/>
          </a:p>
        </p:txBody>
      </p:sp>
      <p:sp>
        <p:nvSpPr>
          <p:cNvPr id="2" name="标题 1"/>
          <p:cNvSpPr>
            <a:spLocks noGrp="1"/>
          </p:cNvSpPr>
          <p:nvPr>
            <p:ph type="ctrTitle"/>
          </p:nvPr>
        </p:nvSpPr>
        <p:spPr/>
        <p:txBody>
          <a:bodyPr/>
          <a:lstStyle/>
          <a:p>
            <a:pPr>
              <a:defRPr/>
            </a:pPr>
            <a:r>
              <a:t>表单验证事件和方法</a:t>
            </a:r>
            <a:endParaRPr dirty="0"/>
          </a:p>
        </p:txBody>
      </p:sp>
      <p:graphicFrame>
        <p:nvGraphicFramePr>
          <p:cNvPr id="5" name="Group 29"/>
          <p:cNvGraphicFramePr>
            <a:graphicFrameLocks noGrp="1"/>
          </p:cNvGraphicFramePr>
          <p:nvPr>
            <p:extLst>
              <p:ext uri="{D42A27DB-BD31-4B8C-83A1-F6EECF244321}">
                <p14:modId xmlns:p14="http://schemas.microsoft.com/office/powerpoint/2010/main" val="1927213601"/>
              </p:ext>
            </p:extLst>
          </p:nvPr>
        </p:nvGraphicFramePr>
        <p:xfrm>
          <a:off x="1088600" y="1736700"/>
          <a:ext cx="10382964" cy="3156382"/>
        </p:xfrm>
        <a:graphic>
          <a:graphicData uri="http://schemas.openxmlformats.org/drawingml/2006/table">
            <a:tbl>
              <a:tblPr firstRow="1" bandRow="1">
                <a:tableStyleId>{5C22544A-7EE6-4342-B048-85BDC9FD1C3A}</a:tableStyleId>
              </a:tblPr>
              <a:tblGrid>
                <a:gridCol w="1255956">
                  <a:extLst>
                    <a:ext uri="{9D8B030D-6E8A-4147-A177-3AD203B41FA5}">
                      <a16:colId xmlns:a16="http://schemas.microsoft.com/office/drawing/2014/main" val="20000"/>
                    </a:ext>
                  </a:extLst>
                </a:gridCol>
                <a:gridCol w="1835628">
                  <a:extLst>
                    <a:ext uri="{9D8B030D-6E8A-4147-A177-3AD203B41FA5}">
                      <a16:colId xmlns:a16="http://schemas.microsoft.com/office/drawing/2014/main" val="20001"/>
                    </a:ext>
                  </a:extLst>
                </a:gridCol>
                <a:gridCol w="7291380">
                  <a:extLst>
                    <a:ext uri="{9D8B030D-6E8A-4147-A177-3AD203B41FA5}">
                      <a16:colId xmlns:a16="http://schemas.microsoft.com/office/drawing/2014/main" val="20002"/>
                    </a:ext>
                  </a:extLst>
                </a:gridCol>
              </a:tblGrid>
              <a:tr h="5017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类别</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名称</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511498">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事件</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en-US" sz="1800" kern="1200" dirty="0"/>
                        <a:t>onblur</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失去焦点，当光标离开某个文本框时触发</a:t>
                      </a:r>
                      <a:endParaRPr lang="zh-CN" altLang="en-US" sz="1800" b="1" kern="1200" dirty="0">
                        <a:solidFill>
                          <a:schemeClr val="dk1"/>
                        </a:solidFill>
                        <a:latin typeface="+mn-lt"/>
                        <a:ea typeface="+mn-ea"/>
                        <a:cs typeface="+mn-cs"/>
                      </a:endParaRPr>
                    </a:p>
                  </a:txBody>
                  <a:tcPr marL="68580" marR="68580" marT="0" marB="6985" anchor="ctr"/>
                </a:tc>
                <a:extLst>
                  <a:ext uri="{0D108BD9-81ED-4DB2-BD59-A6C34878D82A}">
                    <a16:rowId xmlns:a16="http://schemas.microsoft.com/office/drawing/2014/main" val="10001"/>
                  </a:ext>
                </a:extLst>
              </a:tr>
              <a:tr h="500066">
                <a:tc vMerge="1">
                  <a:txBody>
                    <a:bodyPr/>
                    <a:lstStyle/>
                    <a:p>
                      <a:endParaRPr lang="zh-CN" altLang="en-US"/>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en-US" sz="1800" kern="1200" dirty="0" err="1"/>
                        <a:t>onfocus</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获得焦点，当光标进入某个文本框时触发</a:t>
                      </a:r>
                      <a:endParaRPr lang="zh-CN" altLang="en-US" sz="1800" b="1" kern="1200" dirty="0">
                        <a:solidFill>
                          <a:schemeClr val="dk1"/>
                        </a:solidFill>
                        <a:latin typeface="+mn-lt"/>
                        <a:ea typeface="+mn-ea"/>
                        <a:cs typeface="+mn-cs"/>
                      </a:endParaRPr>
                    </a:p>
                  </a:txBody>
                  <a:tcPr marL="68580" marR="68580" marT="0" marB="6985" anchor="ctr"/>
                </a:tc>
                <a:extLst>
                  <a:ext uri="{0D108BD9-81ED-4DB2-BD59-A6C34878D82A}">
                    <a16:rowId xmlns:a16="http://schemas.microsoft.com/office/drawing/2014/main" val="10002"/>
                  </a:ext>
                </a:extLst>
              </a:tr>
              <a:tr h="500066">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方法</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en-US" sz="1800" kern="1200" dirty="0"/>
                        <a:t>blur()</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从文本域中移开焦点</a:t>
                      </a:r>
                      <a:endParaRPr lang="zh-CN" altLang="en-US" sz="1800" b="1" kern="1200" dirty="0">
                        <a:solidFill>
                          <a:schemeClr val="dk1"/>
                        </a:solidFill>
                        <a:latin typeface="+mn-lt"/>
                        <a:ea typeface="+mn-ea"/>
                        <a:cs typeface="+mn-cs"/>
                      </a:endParaRPr>
                    </a:p>
                  </a:txBody>
                  <a:tcPr marL="68580" marR="68580" marT="0" marB="6985" anchor="ctr"/>
                </a:tc>
                <a:extLst>
                  <a:ext uri="{0D108BD9-81ED-4DB2-BD59-A6C34878D82A}">
                    <a16:rowId xmlns:a16="http://schemas.microsoft.com/office/drawing/2014/main" val="10003"/>
                  </a:ext>
                </a:extLst>
              </a:tr>
              <a:tr h="553068">
                <a:tc vMerge="1">
                  <a:txBody>
                    <a:bodyPr/>
                    <a:lstStyle/>
                    <a:p>
                      <a:endParaRPr lang="zh-CN" altLang="en-US"/>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en-US" sz="1800" kern="1200" dirty="0"/>
                        <a:t>focus()</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在文本域中设置焦点，即获得鼠标光标</a:t>
                      </a:r>
                      <a:endParaRPr lang="zh-CN" altLang="en-US" sz="1800" b="1" kern="1200" dirty="0">
                        <a:solidFill>
                          <a:schemeClr val="dk1"/>
                        </a:solidFill>
                        <a:latin typeface="+mn-lt"/>
                        <a:ea typeface="+mn-ea"/>
                        <a:cs typeface="+mn-cs"/>
                      </a:endParaRPr>
                    </a:p>
                  </a:txBody>
                  <a:tcPr marL="68580" marR="68580" marT="0" marB="6985" anchor="ctr"/>
                </a:tc>
                <a:extLst>
                  <a:ext uri="{0D108BD9-81ED-4DB2-BD59-A6C34878D82A}">
                    <a16:rowId xmlns:a16="http://schemas.microsoft.com/office/drawing/2014/main" val="10004"/>
                  </a:ext>
                </a:extLst>
              </a:tr>
              <a:tr h="589940">
                <a:tc vMerge="1">
                  <a:txBody>
                    <a:bodyPr/>
                    <a:lstStyle/>
                    <a:p>
                      <a:endParaRPr lang="zh-CN" altLang="en-US"/>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en-US" sz="1800" kern="1200" dirty="0"/>
                        <a:t>select()</a:t>
                      </a:r>
                      <a:endParaRPr lang="zh-CN" altLang="en-US" sz="1800" b="1" kern="1200" dirty="0">
                        <a:solidFill>
                          <a:schemeClr val="dk1"/>
                        </a:solidFill>
                        <a:latin typeface="+mn-lt"/>
                        <a:ea typeface="+mn-ea"/>
                        <a:cs typeface="+mn-cs"/>
                      </a:endParaRPr>
                    </a:p>
                  </a:txBody>
                  <a:tcPr marL="68580" marR="68580" marT="0" marB="6985" anchor="ct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en-US" sz="1800" kern="1200" dirty="0"/>
                        <a:t>选取文本域中的内容，突出显示输入区域的内容</a:t>
                      </a:r>
                      <a:endParaRPr lang="zh-CN" altLang="en-US" sz="1800" b="1" kern="1200" dirty="0">
                        <a:solidFill>
                          <a:schemeClr val="dk1"/>
                        </a:solidFill>
                        <a:latin typeface="+mn-lt"/>
                        <a:ea typeface="+mn-ea"/>
                        <a:cs typeface="+mn-cs"/>
                      </a:endParaRPr>
                    </a:p>
                  </a:txBody>
                  <a:tcPr marL="68580" marR="68580" marT="0" marB="6985" anchor="ctr"/>
                </a:tc>
                <a:extLst>
                  <a:ext uri="{0D108BD9-81ED-4DB2-BD59-A6C34878D82A}">
                    <a16:rowId xmlns:a16="http://schemas.microsoft.com/office/drawing/2014/main" val="10005"/>
                  </a:ext>
                </a:extLst>
              </a:tr>
            </a:tbl>
          </a:graphicData>
        </a:graphic>
      </p:graphicFrame>
      <p:grpSp>
        <p:nvGrpSpPr>
          <p:cNvPr id="4" name="组合 14"/>
          <p:cNvGrpSpPr>
            <a:grpSpLocks/>
          </p:cNvGrpSpPr>
          <p:nvPr/>
        </p:nvGrpSpPr>
        <p:grpSpPr bwMode="auto">
          <a:xfrm>
            <a:off x="3503712" y="5572126"/>
            <a:ext cx="4777832" cy="42862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6637"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4122233" y="5187962"/>
              <a:ext cx="3440968"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演示示例：动态改变文本框效果</a:t>
              </a:r>
            </a:p>
          </p:txBody>
        </p:sp>
      </p:grpSp>
      <p:sp>
        <p:nvSpPr>
          <p:cNvPr id="7" name="灯片编号占位符 6">
            <a:extLst>
              <a:ext uri="{FF2B5EF4-FFF2-40B4-BE49-F238E27FC236}">
                <a16:creationId xmlns:a16="http://schemas.microsoft.com/office/drawing/2014/main" id="{0FC30CD4-A8D9-4214-903C-634CE618BDB3}"/>
              </a:ext>
            </a:extLst>
          </p:cNvPr>
          <p:cNvSpPr>
            <a:spLocks noGrp="1"/>
          </p:cNvSpPr>
          <p:nvPr>
            <p:ph type="sldNum" sz="quarter" idx="4"/>
          </p:nvPr>
        </p:nvSpPr>
        <p:spPr/>
        <p:txBody>
          <a:bodyPr/>
          <a:lstStyle/>
          <a:p>
            <a:pPr>
              <a:defRPr/>
            </a:pPr>
            <a:fld id="{E6CA0B37-C609-418D-973E-5FE272E0CA7A}"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dirty="0"/>
              <a:t>实现思路</a:t>
            </a:r>
            <a:endParaRPr lang="en-US" altLang="zh-CN" dirty="0"/>
          </a:p>
          <a:p>
            <a:pPr lvl="1">
              <a:lnSpc>
                <a:spcPct val="150000"/>
              </a:lnSpc>
              <a:defRPr/>
            </a:pPr>
            <a:r>
              <a:rPr lang="zh-CN" altLang="en-US" dirty="0"/>
              <a:t>把错误信息显示在</a:t>
            </a:r>
            <a:r>
              <a:rPr lang="en-US" dirty="0"/>
              <a:t>&lt;span&gt;</a:t>
            </a:r>
            <a:r>
              <a:rPr lang="zh-CN" altLang="en-US" dirty="0"/>
              <a:t>中，然后使用</a:t>
            </a:r>
            <a:r>
              <a:rPr lang="en-US" dirty="0"/>
              <a:t>html()</a:t>
            </a:r>
            <a:r>
              <a:rPr lang="zh-CN" altLang="en-US" dirty="0"/>
              <a:t>方法，设置</a:t>
            </a:r>
            <a:r>
              <a:rPr lang="en-US" dirty="0"/>
              <a:t>&lt;span&gt;</a:t>
            </a:r>
            <a:r>
              <a:rPr lang="zh-CN" altLang="en-US" dirty="0"/>
              <a:t>和</a:t>
            </a:r>
            <a:r>
              <a:rPr lang="en-US" dirty="0"/>
              <a:t>&lt;/span&gt;</a:t>
            </a:r>
            <a:r>
              <a:rPr lang="zh-CN" altLang="en-US" dirty="0"/>
              <a:t>之间的内容</a:t>
            </a:r>
            <a:endParaRPr lang="en-US" altLang="zh-CN" dirty="0"/>
          </a:p>
          <a:p>
            <a:pPr lvl="1">
              <a:lnSpc>
                <a:spcPct val="150000"/>
              </a:lnSpc>
              <a:defRPr/>
            </a:pPr>
            <a:r>
              <a:rPr lang="zh-CN" altLang="en-US" dirty="0"/>
              <a:t>编写脚本验证函数</a:t>
            </a:r>
            <a:endParaRPr lang="en-US" altLang="zh-CN" dirty="0"/>
          </a:p>
          <a:p>
            <a:pPr lvl="1">
              <a:lnSpc>
                <a:spcPct val="150000"/>
              </a:lnSpc>
              <a:defRPr/>
            </a:pPr>
            <a:r>
              <a:rPr lang="zh-CN" altLang="en-US" dirty="0"/>
              <a:t>鼠标失去焦点时（</a:t>
            </a:r>
            <a:r>
              <a:rPr lang="en-US" dirty="0"/>
              <a:t>blur</a:t>
            </a:r>
            <a:r>
              <a:rPr lang="zh-CN" altLang="en-US" dirty="0"/>
              <a:t>事件）调用验证函数</a:t>
            </a:r>
          </a:p>
        </p:txBody>
      </p:sp>
      <p:sp>
        <p:nvSpPr>
          <p:cNvPr id="2" name="标题 1"/>
          <p:cNvSpPr>
            <a:spLocks noGrp="1"/>
          </p:cNvSpPr>
          <p:nvPr>
            <p:ph type="ctrTitle"/>
          </p:nvPr>
        </p:nvSpPr>
        <p:spPr/>
        <p:txBody>
          <a:bodyPr/>
          <a:lstStyle/>
          <a:p>
            <a:pPr>
              <a:defRPr/>
            </a:pPr>
            <a:r>
              <a:t>文本输入提示特效</a:t>
            </a:r>
            <a:endParaRPr dirty="0"/>
          </a:p>
        </p:txBody>
      </p:sp>
      <p:grpSp>
        <p:nvGrpSpPr>
          <p:cNvPr id="4" name="组合 14"/>
          <p:cNvGrpSpPr>
            <a:grpSpLocks/>
          </p:cNvGrpSpPr>
          <p:nvPr/>
        </p:nvGrpSpPr>
        <p:grpSpPr bwMode="auto">
          <a:xfrm>
            <a:off x="3810000" y="6000751"/>
            <a:ext cx="4086200" cy="428625"/>
            <a:chOff x="3143240" y="5143512"/>
            <a:chExt cx="485780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28629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66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907347" y="5187962"/>
              <a:ext cx="3985200"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演示示例：文本输入提示特效</a:t>
              </a:r>
            </a:p>
          </p:txBody>
        </p:sp>
      </p:grpSp>
      <p:pic>
        <p:nvPicPr>
          <p:cNvPr id="6146" name="Picture 2" descr="F:\2016年工作\ACCP8.0产品开发\jQuery\案例源码\Chapter09\Chapter09截图\图9.21.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3070768"/>
            <a:ext cx="5200885" cy="2641394"/>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a:extLst>
              <a:ext uri="{FF2B5EF4-FFF2-40B4-BE49-F238E27FC236}">
                <a16:creationId xmlns:a16="http://schemas.microsoft.com/office/drawing/2014/main" id="{488936C6-2076-458F-8A2A-CC0F1AEEDF51}"/>
              </a:ext>
            </a:extLst>
          </p:cNvPr>
          <p:cNvSpPr>
            <a:spLocks noGrp="1"/>
          </p:cNvSpPr>
          <p:nvPr>
            <p:ph type="sldNum" sz="quarter" idx="4"/>
          </p:nvPr>
        </p:nvSpPr>
        <p:spPr/>
        <p:txBody>
          <a:bodyPr/>
          <a:lstStyle/>
          <a:p>
            <a:pPr>
              <a:defRPr/>
            </a:pPr>
            <a:fld id="{E6CA0B37-C609-418D-973E-5FE272E0CA7A}" type="slidenum">
              <a:rPr lang="zh-CN" altLang="en-US" smtClean="0"/>
              <a:pPr>
                <a:defRPr/>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46"/>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defRPr/>
            </a:pPr>
            <a:r>
              <a:rPr lang="zh-CN" altLang="en-US" dirty="0"/>
              <a:t>练习：验证贵美网站的注册页面</a:t>
            </a:r>
            <a:endParaRPr dirty="0"/>
          </a:p>
        </p:txBody>
      </p:sp>
      <p:sp>
        <p:nvSpPr>
          <p:cNvPr id="31747" name="内容占位符 2"/>
          <p:cNvSpPr>
            <a:spLocks noGrp="1"/>
          </p:cNvSpPr>
          <p:nvPr>
            <p:ph idx="1"/>
          </p:nvPr>
        </p:nvSpPr>
        <p:spPr>
          <a:xfrm>
            <a:off x="4751852" y="1447667"/>
            <a:ext cx="7112357" cy="4996279"/>
          </a:xfrm>
        </p:spPr>
        <p:txBody>
          <a:bodyPr/>
          <a:lstStyle/>
          <a:p>
            <a:pPr>
              <a:lnSpc>
                <a:spcPct val="150000"/>
              </a:lnSpc>
              <a:defRPr/>
            </a:pPr>
            <a:r>
              <a:rPr lang="zh-CN" altLang="en-US" dirty="0"/>
              <a:t>需求说明</a:t>
            </a:r>
            <a:endParaRPr lang="en-US" altLang="zh-CN" dirty="0"/>
          </a:p>
          <a:p>
            <a:pPr lvl="1">
              <a:lnSpc>
                <a:spcPct val="150000"/>
              </a:lnSpc>
              <a:defRPr/>
            </a:pPr>
            <a:r>
              <a:rPr lang="zh-CN" altLang="en-US" dirty="0"/>
              <a:t>名字和姓氏均不能为空，不能有数字</a:t>
            </a:r>
          </a:p>
          <a:p>
            <a:pPr lvl="1">
              <a:lnSpc>
                <a:spcPct val="150000"/>
              </a:lnSpc>
              <a:defRPr/>
            </a:pPr>
            <a:r>
              <a:rPr lang="zh-CN" altLang="en-US" dirty="0"/>
              <a:t>密码不能少于</a:t>
            </a:r>
            <a:r>
              <a:rPr lang="en-US" altLang="zh-CN" dirty="0"/>
              <a:t>6</a:t>
            </a:r>
            <a:r>
              <a:rPr lang="zh-CN" altLang="en-US" dirty="0"/>
              <a:t>位，电子邮箱不能为空，格式正确</a:t>
            </a:r>
          </a:p>
          <a:p>
            <a:pPr lvl="1">
              <a:lnSpc>
                <a:spcPct val="150000"/>
              </a:lnSpc>
              <a:defRPr/>
            </a:pPr>
            <a:r>
              <a:rPr lang="zh-CN" altLang="en-US" dirty="0"/>
              <a:t>实现文本框提示特效</a:t>
            </a:r>
          </a:p>
        </p:txBody>
      </p:sp>
      <p:sp>
        <p:nvSpPr>
          <p:cNvPr id="4" name="灯片编号占位符 3">
            <a:extLst>
              <a:ext uri="{FF2B5EF4-FFF2-40B4-BE49-F238E27FC236}">
                <a16:creationId xmlns:a16="http://schemas.microsoft.com/office/drawing/2014/main" id="{C24EDE7C-8DCF-4680-B7A9-3466F8A33074}"/>
              </a:ext>
            </a:extLst>
          </p:cNvPr>
          <p:cNvSpPr>
            <a:spLocks noGrp="1"/>
          </p:cNvSpPr>
          <p:nvPr>
            <p:ph type="sldNum" sz="quarter" idx="4"/>
          </p:nvPr>
        </p:nvSpPr>
        <p:spPr/>
        <p:txBody>
          <a:bodyPr/>
          <a:lstStyle/>
          <a:p>
            <a:pPr>
              <a:defRPr/>
            </a:pPr>
            <a:fld id="{E6CA0B37-C609-418D-973E-5FE272E0CA7A}" type="slidenum">
              <a:rPr lang="zh-CN" altLang="en-US" smtClean="0"/>
              <a:pPr>
                <a:defRPr/>
              </a:pPr>
              <a:t>25</a:t>
            </a:fld>
            <a:endParaRPr lang="zh-CN" altLang="en-US"/>
          </a:p>
        </p:txBody>
      </p:sp>
      <p:grpSp>
        <p:nvGrpSpPr>
          <p:cNvPr id="28677" name="组合 66"/>
          <p:cNvGrpSpPr>
            <a:grpSpLocks/>
          </p:cNvGrpSpPr>
          <p:nvPr/>
        </p:nvGrpSpPr>
        <p:grpSpPr bwMode="auto">
          <a:xfrm>
            <a:off x="4799856" y="1044443"/>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8685"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4481029" y="6015321"/>
            <a:ext cx="2786062"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20</a:t>
              </a:r>
              <a:r>
                <a:rPr lang="zh-CN" altLang="en-US" b="1" spc="300" dirty="0">
                  <a:solidFill>
                    <a:srgbClr val="FBFFFE"/>
                  </a:solidFill>
                  <a:latin typeface="微软雅黑" pitchFamily="34" charset="-122"/>
                  <a:ea typeface="微软雅黑" pitchFamily="34" charset="-122"/>
                </a:rPr>
                <a:t>分钟</a:t>
              </a:r>
            </a:p>
          </p:txBody>
        </p:sp>
      </p:grpSp>
      <p:pic>
        <p:nvPicPr>
          <p:cNvPr id="7170" name="Picture 2" descr="F:\2016年工作\ACCP8.0产品开发\jQuery\案例源码\Chapter09\Chapter09截图\图9.22.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1880" y="3492109"/>
            <a:ext cx="4680520" cy="3009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29701"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9703" name="组合 7"/>
            <p:cNvGrpSpPr>
              <a:grpSpLocks/>
            </p:cNvGrpSpPr>
            <p:nvPr/>
          </p:nvGrpSpPr>
          <p:grpSpPr bwMode="auto">
            <a:xfrm>
              <a:off x="1923997" y="3214688"/>
              <a:ext cx="5862712" cy="2058988"/>
              <a:chOff x="2066281" y="2227264"/>
              <a:chExt cx="5862790" cy="2059017"/>
            </a:xfrm>
          </p:grpSpPr>
          <p:grpSp>
            <p:nvGrpSpPr>
              <p:cNvPr id="2970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9709"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9705"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0C59183A-D326-4FE4-BC79-FC87C5CE95A5}"/>
              </a:ext>
            </a:extLst>
          </p:cNvPr>
          <p:cNvSpPr>
            <a:spLocks noGrp="1"/>
          </p:cNvSpPr>
          <p:nvPr>
            <p:ph type="sldNum" sz="quarter" idx="4"/>
          </p:nvPr>
        </p:nvSpPr>
        <p:spPr/>
        <p:txBody>
          <a:bodyPr/>
          <a:lstStyle/>
          <a:p>
            <a:pPr>
              <a:defRPr/>
            </a:pPr>
            <a:fld id="{E6CA0B37-C609-418D-973E-5FE272E0CA7A}" type="slidenum">
              <a:rPr lang="zh-CN" altLang="en-US" smtClean="0"/>
              <a:pPr>
                <a:defRPr/>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第三部分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正则表达式</a:t>
            </a:r>
          </a:p>
        </p:txBody>
      </p:sp>
    </p:spTree>
    <p:extLst>
      <p:ext uri="{BB962C8B-B14F-4D97-AF65-F5344CB8AC3E}">
        <p14:creationId xmlns:p14="http://schemas.microsoft.com/office/powerpoint/2010/main" val="1417202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dirty="0"/>
              <a:t>为什么需要正则表达式</a:t>
            </a:r>
            <a:endParaRPr lang="en-US" altLang="zh-CN" dirty="0"/>
          </a:p>
          <a:p>
            <a:pPr lvl="1">
              <a:lnSpc>
                <a:spcPct val="150000"/>
              </a:lnSpc>
              <a:defRPr/>
            </a:pPr>
            <a:r>
              <a:rPr lang="zh-CN" altLang="en-US" dirty="0"/>
              <a:t>简洁的代码</a:t>
            </a:r>
            <a:endParaRPr lang="en-US" altLang="zh-CN" dirty="0"/>
          </a:p>
          <a:p>
            <a:pPr lvl="1">
              <a:lnSpc>
                <a:spcPct val="150000"/>
              </a:lnSpc>
              <a:defRPr/>
            </a:pPr>
            <a:r>
              <a:rPr lang="zh-CN" altLang="en-US" dirty="0"/>
              <a:t>严谨的验证文本框中的内容</a:t>
            </a:r>
            <a:endParaRPr lang="en-US" altLang="zh-CN" dirty="0"/>
          </a:p>
        </p:txBody>
      </p:sp>
      <p:sp>
        <p:nvSpPr>
          <p:cNvPr id="2" name="标题 1"/>
          <p:cNvSpPr>
            <a:spLocks noGrp="1"/>
          </p:cNvSpPr>
          <p:nvPr>
            <p:ph type="ctrTitle"/>
          </p:nvPr>
        </p:nvSpPr>
        <p:spPr/>
        <p:txBody>
          <a:bodyPr/>
          <a:lstStyle/>
          <a:p>
            <a:pPr>
              <a:defRPr/>
            </a:pPr>
            <a:r>
              <a:t>正则表达式</a:t>
            </a:r>
            <a:endParaRPr dirty="0"/>
          </a:p>
        </p:txBody>
      </p:sp>
      <p:sp>
        <p:nvSpPr>
          <p:cNvPr id="7" name="AutoShape 3"/>
          <p:cNvSpPr>
            <a:spLocks noChangeArrowheads="1"/>
          </p:cNvSpPr>
          <p:nvPr/>
        </p:nvSpPr>
        <p:spPr bwMode="auto">
          <a:xfrm>
            <a:off x="2738438" y="4636295"/>
            <a:ext cx="6858000" cy="132343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defRPr/>
            </a:pPr>
            <a:r>
              <a:rPr lang="en-US" b="1" dirty="0" err="1">
                <a:latin typeface="+mn-lt"/>
                <a:ea typeface="+mn-ea"/>
              </a:rPr>
              <a:t>var</a:t>
            </a:r>
            <a:r>
              <a:rPr lang="en-US" b="1" dirty="0">
                <a:latin typeface="+mn-lt"/>
                <a:ea typeface="+mn-ea"/>
              </a:rPr>
              <a:t> </a:t>
            </a:r>
            <a:r>
              <a:rPr lang="en-US" b="1" dirty="0" err="1">
                <a:latin typeface="+mn-lt"/>
                <a:ea typeface="+mn-ea"/>
              </a:rPr>
              <a:t>reg</a:t>
            </a:r>
            <a:r>
              <a:rPr lang="en-US" b="1" dirty="0">
                <a:latin typeface="+mn-lt"/>
                <a:ea typeface="+mn-ea"/>
              </a:rPr>
              <a:t>= </a:t>
            </a:r>
            <a:r>
              <a:rPr lang="en-US" b="1" dirty="0">
                <a:solidFill>
                  <a:srgbClr val="FF0000"/>
                </a:solidFill>
                <a:latin typeface="+mn-lt"/>
                <a:ea typeface="+mn-ea"/>
              </a:rPr>
              <a:t>/^\w+@\w+(\.[a-</a:t>
            </a:r>
            <a:r>
              <a:rPr lang="en-US" b="1" dirty="0" err="1">
                <a:solidFill>
                  <a:srgbClr val="FF0000"/>
                </a:solidFill>
                <a:latin typeface="+mn-lt"/>
                <a:ea typeface="+mn-ea"/>
              </a:rPr>
              <a:t>zA</a:t>
            </a:r>
            <a:r>
              <a:rPr lang="en-US" b="1" dirty="0">
                <a:solidFill>
                  <a:srgbClr val="FF0000"/>
                </a:solidFill>
                <a:latin typeface="+mn-lt"/>
                <a:ea typeface="+mn-ea"/>
              </a:rPr>
              <a:t>-Z]{2,3}){1,2}$/</a:t>
            </a:r>
            <a:r>
              <a:rPr lang="en-US" b="1" dirty="0">
                <a:latin typeface="+mn-lt"/>
                <a:ea typeface="+mn-ea"/>
              </a:rPr>
              <a:t>;</a:t>
            </a:r>
            <a:endParaRPr lang="zh-CN" altLang="en-US" b="1" dirty="0">
              <a:latin typeface="+mn-lt"/>
              <a:ea typeface="+mn-ea"/>
            </a:endParaRPr>
          </a:p>
          <a:p>
            <a:pPr>
              <a:defRPr/>
            </a:pPr>
            <a:r>
              <a:rPr lang="en-US" b="1" dirty="0">
                <a:latin typeface="+mn-lt"/>
                <a:ea typeface="+mn-ea"/>
              </a:rPr>
              <a:t>if(</a:t>
            </a:r>
            <a:r>
              <a:rPr lang="en-US" b="1" dirty="0" err="1">
                <a:latin typeface="+mn-lt"/>
                <a:ea typeface="+mn-ea"/>
              </a:rPr>
              <a:t>reg.test</a:t>
            </a:r>
            <a:r>
              <a:rPr lang="en-US" b="1" dirty="0">
                <a:latin typeface="+mn-lt"/>
                <a:ea typeface="+mn-ea"/>
              </a:rPr>
              <a:t>(email) ==false){	</a:t>
            </a:r>
            <a:endParaRPr lang="zh-CN" altLang="en-US" b="1" dirty="0">
              <a:latin typeface="+mn-lt"/>
              <a:ea typeface="+mn-ea"/>
            </a:endParaRPr>
          </a:p>
          <a:p>
            <a:pPr>
              <a:defRPr/>
            </a:pPr>
            <a:r>
              <a:rPr lang="en-US" b="1" dirty="0">
                <a:latin typeface="+mn-lt"/>
                <a:ea typeface="+mn-ea"/>
              </a:rPr>
              <a:t>    $email_prompt.html("</a:t>
            </a:r>
            <a:r>
              <a:rPr lang="zh-CN" altLang="en-US" b="1" dirty="0">
                <a:latin typeface="+mn-lt"/>
                <a:ea typeface="+mn-ea"/>
              </a:rPr>
              <a:t>电子邮件格式不正确</a:t>
            </a:r>
            <a:r>
              <a:rPr lang="en-US" b="1" dirty="0">
                <a:latin typeface="+mn-lt"/>
                <a:ea typeface="+mn-ea"/>
              </a:rPr>
              <a:t>,</a:t>
            </a:r>
            <a:r>
              <a:rPr lang="zh-CN" altLang="en-US" b="1" dirty="0">
                <a:latin typeface="+mn-lt"/>
                <a:ea typeface="+mn-ea"/>
              </a:rPr>
              <a:t>请重新输入</a:t>
            </a:r>
            <a:r>
              <a:rPr lang="en-US" b="1" dirty="0">
                <a:latin typeface="+mn-lt"/>
                <a:ea typeface="+mn-ea"/>
              </a:rPr>
              <a:t>");</a:t>
            </a:r>
            <a:endParaRPr lang="zh-CN" altLang="en-US" b="1" dirty="0">
              <a:latin typeface="+mn-lt"/>
              <a:ea typeface="+mn-ea"/>
            </a:endParaRPr>
          </a:p>
          <a:p>
            <a:pPr>
              <a:defRPr/>
            </a:pPr>
            <a:r>
              <a:rPr lang="en-US" b="1" dirty="0">
                <a:latin typeface="+mn-lt"/>
                <a:ea typeface="+mn-ea"/>
              </a:rPr>
              <a:t>    return false;</a:t>
            </a:r>
          </a:p>
          <a:p>
            <a:pPr>
              <a:defRPr/>
            </a:pPr>
            <a:r>
              <a:rPr lang="en-US" b="1" dirty="0">
                <a:latin typeface="+mn-lt"/>
                <a:ea typeface="+mn-ea"/>
              </a:rPr>
              <a:t>}</a:t>
            </a:r>
            <a:endParaRPr lang="en-US" altLang="zh-CN" b="1" dirty="0">
              <a:latin typeface="+mn-lt"/>
              <a:ea typeface="+mn-ea"/>
            </a:endParaRPr>
          </a:p>
        </p:txBody>
      </p:sp>
      <p:sp>
        <p:nvSpPr>
          <p:cNvPr id="8" name="线形标注 1 7"/>
          <p:cNvSpPr/>
          <p:nvPr/>
        </p:nvSpPr>
        <p:spPr bwMode="auto">
          <a:xfrm>
            <a:off x="5810251" y="4025107"/>
            <a:ext cx="3571875" cy="428625"/>
          </a:xfrm>
          <a:prstGeom prst="borderCallout1">
            <a:avLst>
              <a:gd name="adj1" fmla="val 151357"/>
              <a:gd name="adj2" fmla="val -10693"/>
              <a:gd name="adj3" fmla="val 51969"/>
              <a:gd name="adj4" fmla="val -75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一个简单的表达式即可验证邮箱</a:t>
            </a:r>
          </a:p>
        </p:txBody>
      </p:sp>
      <p:pic>
        <p:nvPicPr>
          <p:cNvPr id="8194" name="Picture 2" descr="F:\2016年工作\ACCP8.0产品开发\jQuery\案例源码\Chapter09\Chapter09截图\图9.2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1164018"/>
            <a:ext cx="3534674" cy="269703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a:extLst>
              <a:ext uri="{FF2B5EF4-FFF2-40B4-BE49-F238E27FC236}">
                <a16:creationId xmlns:a16="http://schemas.microsoft.com/office/drawing/2014/main" id="{FF99AB80-D8F3-4374-BF38-63EE26D9362E}"/>
              </a:ext>
            </a:extLst>
          </p:cNvPr>
          <p:cNvSpPr>
            <a:spLocks noGrp="1"/>
          </p:cNvSpPr>
          <p:nvPr>
            <p:ph type="sldNum" sz="quarter" idx="4"/>
          </p:nvPr>
        </p:nvSpPr>
        <p:spPr/>
        <p:txBody>
          <a:bodyPr/>
          <a:lstStyle/>
          <a:p>
            <a:pPr>
              <a:defRPr/>
            </a:pPr>
            <a:fld id="{E6CA0B37-C609-418D-973E-5FE272E0CA7A}" type="slidenum">
              <a:rPr lang="zh-CN" altLang="en-US" smtClean="0"/>
              <a:pPr>
                <a:defRPr/>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dirty="0"/>
              <a:t>普通方式</a:t>
            </a:r>
            <a:endParaRPr lang="en-US" altLang="zh-CN" dirty="0"/>
          </a:p>
          <a:p>
            <a:pPr lvl="1">
              <a:defRPr/>
            </a:pPr>
            <a:r>
              <a:rPr lang="en-US" dirty="0" err="1"/>
              <a:t>var</a:t>
            </a:r>
            <a:r>
              <a:rPr lang="en-US" dirty="0"/>
              <a:t> </a:t>
            </a:r>
            <a:r>
              <a:rPr lang="en-US" dirty="0" err="1"/>
              <a:t>reg</a:t>
            </a:r>
            <a:r>
              <a:rPr lang="en-US" dirty="0"/>
              <a:t>=/</a:t>
            </a:r>
            <a:r>
              <a:rPr lang="zh-CN" altLang="en-US" dirty="0"/>
              <a:t>表达式</a:t>
            </a:r>
            <a:r>
              <a:rPr lang="en-US" dirty="0"/>
              <a:t>/</a:t>
            </a:r>
            <a:r>
              <a:rPr lang="zh-CN" altLang="en-US" dirty="0"/>
              <a:t>附加参数</a:t>
            </a:r>
            <a:endParaRPr lang="en-US" altLang="zh-CN" dirty="0"/>
          </a:p>
        </p:txBody>
      </p:sp>
      <p:sp>
        <p:nvSpPr>
          <p:cNvPr id="2" name="标题 1"/>
          <p:cNvSpPr>
            <a:spLocks noGrp="1"/>
          </p:cNvSpPr>
          <p:nvPr>
            <p:ph type="ctrTitle"/>
          </p:nvPr>
        </p:nvSpPr>
        <p:spPr/>
        <p:txBody>
          <a:bodyPr/>
          <a:lstStyle/>
          <a:p>
            <a:pPr>
              <a:defRPr/>
            </a:pPr>
            <a:r>
              <a:rPr dirty="0"/>
              <a:t>定义正则表达式</a:t>
            </a:r>
          </a:p>
        </p:txBody>
      </p:sp>
      <p:sp>
        <p:nvSpPr>
          <p:cNvPr id="5" name="AutoShape 3"/>
          <p:cNvSpPr>
            <a:spLocks noChangeArrowheads="1"/>
          </p:cNvSpPr>
          <p:nvPr/>
        </p:nvSpPr>
        <p:spPr bwMode="auto">
          <a:xfrm>
            <a:off x="2738438" y="2414589"/>
            <a:ext cx="6858000" cy="79278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nSpc>
                <a:spcPct val="150000"/>
              </a:lnSpc>
              <a:defRPr/>
            </a:pPr>
            <a:r>
              <a:rPr lang="en-US" altLang="en-US" b="1" dirty="0" err="1"/>
              <a:t>var</a:t>
            </a:r>
            <a:r>
              <a:rPr lang="en-US" altLang="en-US" b="1" dirty="0"/>
              <a:t> </a:t>
            </a:r>
            <a:r>
              <a:rPr lang="en-US" altLang="en-US" b="1" dirty="0" err="1"/>
              <a:t>reg</a:t>
            </a:r>
            <a:r>
              <a:rPr lang="en-US" altLang="en-US" b="1" dirty="0"/>
              <a:t>=/white/;</a:t>
            </a:r>
          </a:p>
          <a:p>
            <a:pPr>
              <a:lnSpc>
                <a:spcPct val="150000"/>
              </a:lnSpc>
              <a:defRPr/>
            </a:pPr>
            <a:r>
              <a:rPr lang="en-US" altLang="en-US" b="1" dirty="0" err="1"/>
              <a:t>var</a:t>
            </a:r>
            <a:r>
              <a:rPr lang="en-US" altLang="en-US" b="1" dirty="0"/>
              <a:t> </a:t>
            </a:r>
            <a:r>
              <a:rPr lang="en-US" altLang="en-US" b="1" dirty="0" err="1"/>
              <a:t>reg</a:t>
            </a:r>
            <a:r>
              <a:rPr lang="en-US" altLang="en-US" b="1" dirty="0"/>
              <a:t>=/white/g;</a:t>
            </a:r>
          </a:p>
        </p:txBody>
      </p:sp>
      <p:sp>
        <p:nvSpPr>
          <p:cNvPr id="7" name="内容占位符 2"/>
          <p:cNvSpPr txBox="1">
            <a:spLocks/>
          </p:cNvSpPr>
          <p:nvPr/>
        </p:nvSpPr>
        <p:spPr bwMode="auto">
          <a:xfrm>
            <a:off x="1007435" y="3520592"/>
            <a:ext cx="7645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chemeClr val="tx2"/>
              </a:buClr>
              <a:buSzPct val="100000"/>
              <a:buFont typeface="Wingdings" panose="05000000000000000000" pitchFamily="2" charset="2"/>
              <a:buChar char="u"/>
              <a:defRPr/>
            </a:pP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构造函数</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eaLnBrk="1" hangingPunct="1">
              <a:lnSpc>
                <a:spcPct val="120000"/>
              </a:lnSpc>
              <a:spcBef>
                <a:spcPct val="20000"/>
              </a:spcBef>
              <a:buClr>
                <a:schemeClr val="tx2"/>
              </a:buClr>
              <a:buSzPct val="90000"/>
              <a:buFont typeface="Wingdings" panose="05000000000000000000" pitchFamily="2" charset="2"/>
              <a:buChar char="n"/>
              <a:defRP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var reg=new </a:t>
            </a:r>
            <a:r>
              <a:rPr lang="en-US" altLang="zh-CN" sz="1800" dirty="0" err="1">
                <a:solidFill>
                  <a:schemeClr val="tx1">
                    <a:lumMod val="50000"/>
                    <a:lumOff val="50000"/>
                  </a:schemeClr>
                </a:solidFill>
                <a:latin typeface="微软雅黑" panose="020B0503020204020204" pitchFamily="34" charset="-122"/>
                <a:ea typeface="微软雅黑" panose="020B0503020204020204" pitchFamily="34" charset="-122"/>
              </a:rPr>
              <a:t>RegExp</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表达式</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附加参数</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t>
            </a:r>
          </a:p>
        </p:txBody>
      </p:sp>
      <p:sp>
        <p:nvSpPr>
          <p:cNvPr id="8" name="AutoShape 3"/>
          <p:cNvSpPr>
            <a:spLocks noChangeArrowheads="1"/>
          </p:cNvSpPr>
          <p:nvPr/>
        </p:nvSpPr>
        <p:spPr bwMode="auto">
          <a:xfrm>
            <a:off x="2738438" y="4986339"/>
            <a:ext cx="6858000" cy="79278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nSpc>
                <a:spcPct val="150000"/>
              </a:lnSpc>
              <a:defRPr/>
            </a:pPr>
            <a:r>
              <a:rPr lang="nn-NO" altLang="en-US" b="1" dirty="0"/>
              <a:t>var reg=new RegExp("white");</a:t>
            </a:r>
          </a:p>
          <a:p>
            <a:pPr>
              <a:lnSpc>
                <a:spcPct val="150000"/>
              </a:lnSpc>
              <a:defRPr/>
            </a:pPr>
            <a:r>
              <a:rPr lang="nn-NO" altLang="en-US" b="1" dirty="0"/>
              <a:t>var reg=new RegExp("white","g");</a:t>
            </a:r>
            <a:endParaRPr lang="en-US" altLang="en-US" b="1" dirty="0"/>
          </a:p>
        </p:txBody>
      </p:sp>
      <p:sp>
        <p:nvSpPr>
          <p:cNvPr id="6" name="灯片编号占位符 5">
            <a:extLst>
              <a:ext uri="{FF2B5EF4-FFF2-40B4-BE49-F238E27FC236}">
                <a16:creationId xmlns:a16="http://schemas.microsoft.com/office/drawing/2014/main" id="{EA7C9E3B-12D5-4C5D-9842-871D139CF4FE}"/>
              </a:ext>
            </a:extLst>
          </p:cNvPr>
          <p:cNvSpPr>
            <a:spLocks noGrp="1"/>
          </p:cNvSpPr>
          <p:nvPr>
            <p:ph type="sldNum" sz="quarter" idx="4"/>
          </p:nvPr>
        </p:nvSpPr>
        <p:spPr/>
        <p:txBody>
          <a:bodyPr/>
          <a:lstStyle/>
          <a:p>
            <a:pPr>
              <a:defRPr/>
            </a:pPr>
            <a:fld id="{E6CA0B37-C609-418D-973E-5FE272E0CA7A}" type="slidenum">
              <a:rPr lang="zh-CN" altLang="en-US" smtClean="0"/>
              <a:pPr>
                <a:defRPr/>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本章目标</a:t>
            </a:r>
            <a:endParaRPr lang="zh-CN" altLang="en-US" dirty="0"/>
          </a:p>
        </p:txBody>
      </p:sp>
      <p:sp>
        <p:nvSpPr>
          <p:cNvPr id="13315" name="内容占位符 2"/>
          <p:cNvSpPr>
            <a:spLocks noGrp="1"/>
          </p:cNvSpPr>
          <p:nvPr>
            <p:ph idx="1"/>
          </p:nvPr>
        </p:nvSpPr>
        <p:spPr/>
        <p:txBody>
          <a:bodyPr/>
          <a:lstStyle/>
          <a:p>
            <a:pPr lvl="0"/>
            <a:r>
              <a:rPr lang="zh-CN" altLang="zh-CN" dirty="0"/>
              <a:t>掌握</a:t>
            </a:r>
            <a:r>
              <a:rPr lang="en-US" altLang="zh-CN" dirty="0"/>
              <a:t>String</a:t>
            </a:r>
            <a:r>
              <a:rPr lang="zh-CN" altLang="zh-CN" dirty="0"/>
              <a:t>对象的用法</a:t>
            </a:r>
          </a:p>
          <a:p>
            <a:pPr lvl="0"/>
            <a:r>
              <a:rPr lang="zh-CN" altLang="zh-CN" dirty="0"/>
              <a:t>会使用表单选择器选择页面元素</a:t>
            </a:r>
          </a:p>
          <a:p>
            <a:pPr lvl="0"/>
            <a:r>
              <a:rPr lang="zh-CN" altLang="zh-CN" dirty="0"/>
              <a:t>掌握正则表达式的语法</a:t>
            </a:r>
          </a:p>
          <a:p>
            <a:pPr lvl="0"/>
            <a:r>
              <a:rPr lang="zh-CN" altLang="zh-CN" dirty="0"/>
              <a:t>熟悉正则表达式的应用</a:t>
            </a:r>
          </a:p>
          <a:p>
            <a:r>
              <a:rPr lang="zh-CN" altLang="zh-CN" dirty="0"/>
              <a:t>会使用</a:t>
            </a:r>
            <a:r>
              <a:rPr lang="en-US" altLang="zh-CN" dirty="0"/>
              <a:t>HTML5</a:t>
            </a:r>
            <a:r>
              <a:rPr lang="zh-CN" altLang="zh-CN" dirty="0"/>
              <a:t>的方式验证表单内容</a:t>
            </a:r>
            <a:endParaRPr lang="zh-CN" altLang="en-US" dirty="0"/>
          </a:p>
        </p:txBody>
      </p:sp>
      <p:pic>
        <p:nvPicPr>
          <p:cNvPr id="5"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2" y="1476609"/>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192" y="1971877"/>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720" y="3069431"/>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meng.zhang\Desktop\ACCP7.0模版图标规范\啊-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85" y="2007595"/>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 descr="C:\Users\meng.zhang\Desktop\ACCP7.0模版图标规范\是.png">
            <a:extLst>
              <a:ext uri="{FF2B5EF4-FFF2-40B4-BE49-F238E27FC236}">
                <a16:creationId xmlns:a16="http://schemas.microsoft.com/office/drawing/2014/main" id="{4815D450-CF43-4E66-90B1-E41562E81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910" y="2554363"/>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descr="C:\Users\meng.zhang\Desktop\ACCP7.0模版图标规范\啊-1.png">
            <a:extLst>
              <a:ext uri="{FF2B5EF4-FFF2-40B4-BE49-F238E27FC236}">
                <a16:creationId xmlns:a16="http://schemas.microsoft.com/office/drawing/2014/main" id="{26C87248-67D2-41C8-AFF8-467C0DBC8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575" y="2590081"/>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descr="C:\Users\meng.zhang\Desktop\ACCP7.0模版图标规范\是.png">
            <a:extLst>
              <a:ext uri="{FF2B5EF4-FFF2-40B4-BE49-F238E27FC236}">
                <a16:creationId xmlns:a16="http://schemas.microsoft.com/office/drawing/2014/main" id="{8F86A331-827E-4E8E-BC46-CFEFA2129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603" y="979124"/>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dirty="0"/>
              <a:t>简单模式</a:t>
            </a:r>
            <a:endParaRPr lang="en-US" altLang="zh-CN" dirty="0"/>
          </a:p>
          <a:p>
            <a:pPr lvl="1">
              <a:defRPr/>
            </a:pPr>
            <a:r>
              <a:rPr lang="zh-CN" altLang="en-US" dirty="0"/>
              <a:t>只能表示具体的匹配</a:t>
            </a:r>
          </a:p>
        </p:txBody>
      </p:sp>
      <p:sp>
        <p:nvSpPr>
          <p:cNvPr id="2" name="标题 1"/>
          <p:cNvSpPr>
            <a:spLocks noGrp="1"/>
          </p:cNvSpPr>
          <p:nvPr>
            <p:ph type="ctrTitle"/>
          </p:nvPr>
        </p:nvSpPr>
        <p:spPr/>
        <p:txBody>
          <a:bodyPr/>
          <a:lstStyle/>
          <a:p>
            <a:pPr>
              <a:defRPr/>
            </a:pPr>
            <a:r>
              <a:rPr dirty="0"/>
              <a:t>表达式的模式</a:t>
            </a:r>
          </a:p>
        </p:txBody>
      </p:sp>
      <p:sp>
        <p:nvSpPr>
          <p:cNvPr id="5" name="AutoShape 3"/>
          <p:cNvSpPr>
            <a:spLocks noChangeArrowheads="1"/>
          </p:cNvSpPr>
          <p:nvPr/>
        </p:nvSpPr>
        <p:spPr bwMode="auto">
          <a:xfrm>
            <a:off x="2738438" y="2414589"/>
            <a:ext cx="6858000" cy="79278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nSpc>
                <a:spcPct val="150000"/>
              </a:lnSpc>
              <a:defRPr/>
            </a:pPr>
            <a:r>
              <a:rPr lang="nn-NO" altLang="en-US" b="1" dirty="0"/>
              <a:t>var reg=/china/;</a:t>
            </a:r>
          </a:p>
          <a:p>
            <a:pPr>
              <a:lnSpc>
                <a:spcPct val="150000"/>
              </a:lnSpc>
              <a:defRPr/>
            </a:pPr>
            <a:r>
              <a:rPr lang="nn-NO" altLang="en-US" b="1" dirty="0"/>
              <a:t>var reg=/abc8/;</a:t>
            </a:r>
            <a:endParaRPr lang="en-US" altLang="en-US" b="1" dirty="0"/>
          </a:p>
        </p:txBody>
      </p:sp>
      <p:sp>
        <p:nvSpPr>
          <p:cNvPr id="7" name="内容占位符 2"/>
          <p:cNvSpPr txBox="1">
            <a:spLocks/>
          </p:cNvSpPr>
          <p:nvPr/>
        </p:nvSpPr>
        <p:spPr bwMode="auto">
          <a:xfrm>
            <a:off x="1127448" y="3700721"/>
            <a:ext cx="7645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20000"/>
              </a:spcBef>
              <a:buClr>
                <a:schemeClr val="tx2"/>
              </a:buClr>
              <a:buSzPct val="100000"/>
              <a:buFont typeface="Wingdings" panose="05000000000000000000" pitchFamily="2" charset="2"/>
              <a:buChar char="u"/>
              <a:defRPr/>
            </a:pP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复合模式</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eaLnBrk="1" hangingPunct="1">
              <a:lnSpc>
                <a:spcPct val="120000"/>
              </a:lnSpc>
              <a:spcBef>
                <a:spcPct val="20000"/>
              </a:spcBef>
              <a:buClr>
                <a:schemeClr val="tx2"/>
              </a:buClr>
              <a:buSzPct val="90000"/>
              <a:buFont typeface="Wingdings" panose="05000000000000000000" pitchFamily="2" charset="2"/>
              <a:buChar char="n"/>
              <a:defRP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可以使用通配符表达更为抽象的规则模式</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AutoShape 3"/>
          <p:cNvSpPr>
            <a:spLocks noChangeArrowheads="1"/>
          </p:cNvSpPr>
          <p:nvPr/>
        </p:nvSpPr>
        <p:spPr bwMode="auto">
          <a:xfrm>
            <a:off x="2738438" y="4986339"/>
            <a:ext cx="6858000" cy="79278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nSpc>
                <a:spcPct val="150000"/>
              </a:lnSpc>
              <a:defRPr/>
            </a:pPr>
            <a:r>
              <a:rPr lang="nn-NO" altLang="en-US" b="1" dirty="0"/>
              <a:t>var reg=/^\w+$/;</a:t>
            </a:r>
          </a:p>
          <a:p>
            <a:pPr>
              <a:lnSpc>
                <a:spcPct val="150000"/>
              </a:lnSpc>
              <a:defRPr/>
            </a:pPr>
            <a:r>
              <a:rPr lang="nn-NO" altLang="en-US" b="1" dirty="0"/>
              <a:t>var reg=/^\w+@\w+.[a-zA-Z]{2,3}(.[a-zA-Z]{2,3})?$/;</a:t>
            </a:r>
          </a:p>
        </p:txBody>
      </p:sp>
      <p:sp>
        <p:nvSpPr>
          <p:cNvPr id="6" name="灯片编号占位符 5">
            <a:extLst>
              <a:ext uri="{FF2B5EF4-FFF2-40B4-BE49-F238E27FC236}">
                <a16:creationId xmlns:a16="http://schemas.microsoft.com/office/drawing/2014/main" id="{EA6C21D0-426F-4644-B908-CAD75A16810E}"/>
              </a:ext>
            </a:extLst>
          </p:cNvPr>
          <p:cNvSpPr>
            <a:spLocks noGrp="1"/>
          </p:cNvSpPr>
          <p:nvPr>
            <p:ph type="sldNum" sz="quarter" idx="4"/>
          </p:nvPr>
        </p:nvSpPr>
        <p:spPr/>
        <p:txBody>
          <a:bodyPr/>
          <a:lstStyle/>
          <a:p>
            <a:pPr>
              <a:defRPr/>
            </a:pPr>
            <a:fld id="{E6CA0B37-C609-418D-973E-5FE272E0CA7A}" type="slidenum">
              <a:rPr lang="zh-CN" altLang="en-US" smtClean="0"/>
              <a:pPr>
                <a:defRPr/>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a:t>RegExp</a:t>
            </a:r>
            <a:r>
              <a:rPr lang="zh-CN" altLang="en-US"/>
              <a:t>对象的方法</a:t>
            </a:r>
            <a:endParaRPr lang="zh-CN" altLang="en-US" dirty="0"/>
          </a:p>
        </p:txBody>
      </p:sp>
      <p:sp>
        <p:nvSpPr>
          <p:cNvPr id="2" name="标题 1"/>
          <p:cNvSpPr>
            <a:spLocks noGrp="1"/>
          </p:cNvSpPr>
          <p:nvPr>
            <p:ph type="ctrTitle"/>
          </p:nvPr>
        </p:nvSpPr>
        <p:spPr/>
        <p:txBody>
          <a:bodyPr/>
          <a:lstStyle/>
          <a:p>
            <a:pPr>
              <a:defRPr/>
            </a:pPr>
            <a:r>
              <a:rPr lang="en-US" altLang="zh-CN" dirty="0" err="1"/>
              <a:t>RegExp</a:t>
            </a:r>
            <a:r>
              <a:rPr dirty="0"/>
              <a:t>对象</a:t>
            </a:r>
          </a:p>
        </p:txBody>
      </p:sp>
      <p:graphicFrame>
        <p:nvGraphicFramePr>
          <p:cNvPr id="5" name="Group 29"/>
          <p:cNvGraphicFramePr>
            <a:graphicFrameLocks noGrp="1"/>
          </p:cNvGraphicFramePr>
          <p:nvPr/>
        </p:nvGraphicFramePr>
        <p:xfrm>
          <a:off x="2666976" y="1723048"/>
          <a:ext cx="7072362" cy="163394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24768">
                  <a:extLst>
                    <a:ext uri="{9D8B030D-6E8A-4147-A177-3AD203B41FA5}">
                      <a16:colId xmlns:a16="http://schemas.microsoft.com/office/drawing/2014/main" val="20000"/>
                    </a:ext>
                  </a:extLst>
                </a:gridCol>
                <a:gridCol w="5947594">
                  <a:extLst>
                    <a:ext uri="{9D8B030D-6E8A-4147-A177-3AD203B41FA5}">
                      <a16:colId xmlns:a16="http://schemas.microsoft.com/office/drawing/2014/main" val="20001"/>
                    </a:ext>
                  </a:extLst>
                </a:gridCol>
              </a:tblGrid>
              <a:tr h="2370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solidFill>
                            <a:schemeClr val="bg1"/>
                          </a:solidFill>
                          <a:latin typeface="+mn-lt"/>
                          <a:ea typeface="+mn-ea"/>
                          <a:cs typeface="+mn-cs"/>
                        </a:rPr>
                        <a:t>方法</a:t>
                      </a:r>
                    </a:p>
                  </a:txBody>
                  <a:tcPr marL="68580" marR="68580" marT="0" marB="0">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solidFill>
                            <a:schemeClr val="bg1"/>
                          </a:solidFill>
                          <a:latin typeface="+mn-lt"/>
                          <a:ea typeface="+mn-ea"/>
                          <a:cs typeface="+mn-cs"/>
                        </a:rPr>
                        <a:t>描述</a:t>
                      </a:r>
                    </a:p>
                  </a:txBody>
                  <a:tcPr marL="68580" marR="68580" marT="0" marB="0">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553068">
                <a:tc>
                  <a:txBody>
                    <a:bodyPr/>
                    <a:lstStyle/>
                    <a:p>
                      <a:pPr algn="just">
                        <a:lnSpc>
                          <a:spcPct val="150000"/>
                        </a:lnSpc>
                        <a:spcAft>
                          <a:spcPts val="0"/>
                        </a:spcAft>
                      </a:pPr>
                      <a:r>
                        <a:rPr lang="en-US" altLang="en-US" sz="1800" b="1" kern="1200" dirty="0">
                          <a:solidFill>
                            <a:schemeClr val="dk1"/>
                          </a:solidFill>
                          <a:latin typeface="+mn-lt"/>
                          <a:ea typeface="+mn-ea"/>
                          <a:cs typeface="+mn-cs"/>
                        </a:rPr>
                        <a:t>exec</a:t>
                      </a:r>
                      <a:endParaRPr lang="zh-CN" altLang="en-US" sz="18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altLang="en-US" sz="1800" b="1" kern="1200" dirty="0">
                          <a:solidFill>
                            <a:schemeClr val="dk1"/>
                          </a:solidFill>
                          <a:latin typeface="+mn-lt"/>
                          <a:ea typeface="+mn-ea"/>
                          <a:cs typeface="+mn-cs"/>
                        </a:rPr>
                        <a:t>检索字符中是正则表达式的区配，返回找到的值，并确定其位置</a:t>
                      </a: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589940">
                <a:tc>
                  <a:txBody>
                    <a:bodyPr/>
                    <a:lstStyle/>
                    <a:p>
                      <a:pPr algn="just">
                        <a:lnSpc>
                          <a:spcPct val="150000"/>
                        </a:lnSpc>
                        <a:spcAft>
                          <a:spcPts val="0"/>
                        </a:spcAft>
                      </a:pPr>
                      <a:r>
                        <a:rPr lang="en-US" altLang="en-US" sz="1800" b="1" kern="1200" dirty="0">
                          <a:solidFill>
                            <a:schemeClr val="dk1"/>
                          </a:solidFill>
                          <a:latin typeface="+mn-lt"/>
                          <a:ea typeface="+mn-ea"/>
                          <a:cs typeface="+mn-cs"/>
                        </a:rPr>
                        <a:t>test</a:t>
                      </a:r>
                      <a:endParaRPr lang="zh-CN" altLang="en-US" sz="18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ct val="150000"/>
                        </a:lnSpc>
                        <a:spcAft>
                          <a:spcPts val="0"/>
                        </a:spcAft>
                      </a:pPr>
                      <a:r>
                        <a:rPr lang="zh-CN" altLang="en-US" sz="1800" b="1" kern="1200" dirty="0">
                          <a:solidFill>
                            <a:schemeClr val="dk1"/>
                          </a:solidFill>
                          <a:latin typeface="+mn-lt"/>
                          <a:ea typeface="+mn-ea"/>
                          <a:cs typeface="+mn-cs"/>
                        </a:rPr>
                        <a:t>检索字符串中指定的值，返回</a:t>
                      </a:r>
                      <a:r>
                        <a:rPr lang="en-US" altLang="en-US" sz="1800" b="1" kern="1200" dirty="0">
                          <a:solidFill>
                            <a:schemeClr val="dk1"/>
                          </a:solidFill>
                          <a:latin typeface="+mn-lt"/>
                          <a:ea typeface="+mn-ea"/>
                          <a:cs typeface="+mn-cs"/>
                        </a:rPr>
                        <a:t>true</a:t>
                      </a:r>
                      <a:r>
                        <a:rPr lang="zh-CN" altLang="en-US" sz="1800" b="1" kern="1200" dirty="0">
                          <a:solidFill>
                            <a:schemeClr val="dk1"/>
                          </a:solidFill>
                          <a:latin typeface="+mn-lt"/>
                          <a:ea typeface="+mn-ea"/>
                          <a:cs typeface="+mn-cs"/>
                        </a:rPr>
                        <a:t>或</a:t>
                      </a:r>
                      <a:r>
                        <a:rPr lang="en-US" altLang="en-US" sz="1800" b="1" kern="1200" dirty="0">
                          <a:solidFill>
                            <a:schemeClr val="dk1"/>
                          </a:solidFill>
                          <a:latin typeface="+mn-lt"/>
                          <a:ea typeface="+mn-ea"/>
                          <a:cs typeface="+mn-cs"/>
                        </a:rPr>
                        <a:t>false</a:t>
                      </a:r>
                      <a:endParaRPr lang="zh-CN" altLang="en-US" sz="1800" b="1" kern="1200" dirty="0">
                        <a:solidFill>
                          <a:schemeClr val="dk1"/>
                        </a:solidFill>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内容占位符 2"/>
          <p:cNvSpPr txBox="1">
            <a:spLocks/>
          </p:cNvSpPr>
          <p:nvPr/>
        </p:nvSpPr>
        <p:spPr bwMode="auto">
          <a:xfrm>
            <a:off x="2309813" y="3500439"/>
            <a:ext cx="764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0E9CDE"/>
              </a:buClr>
              <a:buSzPct val="100000"/>
              <a:buFont typeface="Wingdings" pitchFamily="2" charset="2"/>
              <a:buChar char="n"/>
            </a:pPr>
            <a:r>
              <a:rPr lang="en-US" altLang="zh-CN" sz="2600" b="1">
                <a:ea typeface="微软雅黑" pitchFamily="34" charset="-122"/>
              </a:rPr>
              <a:t>RegExp</a:t>
            </a:r>
            <a:r>
              <a:rPr lang="zh-CN" altLang="en-US" sz="2600" b="1">
                <a:ea typeface="微软雅黑" pitchFamily="34" charset="-122"/>
              </a:rPr>
              <a:t>对象的属性</a:t>
            </a:r>
          </a:p>
        </p:txBody>
      </p:sp>
      <p:graphicFrame>
        <p:nvGraphicFramePr>
          <p:cNvPr id="7" name="Group 29"/>
          <p:cNvGraphicFramePr>
            <a:graphicFrameLocks noGrp="1"/>
          </p:cNvGraphicFramePr>
          <p:nvPr/>
        </p:nvGraphicFramePr>
        <p:xfrm>
          <a:off x="2668508" y="4071942"/>
          <a:ext cx="7072362" cy="193352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771308">
                  <a:extLst>
                    <a:ext uri="{9D8B030D-6E8A-4147-A177-3AD203B41FA5}">
                      <a16:colId xmlns:a16="http://schemas.microsoft.com/office/drawing/2014/main" val="20000"/>
                    </a:ext>
                  </a:extLst>
                </a:gridCol>
                <a:gridCol w="5301054">
                  <a:extLst>
                    <a:ext uri="{9D8B030D-6E8A-4147-A177-3AD203B41FA5}">
                      <a16:colId xmlns:a16="http://schemas.microsoft.com/office/drawing/2014/main" val="20001"/>
                    </a:ext>
                  </a:extLst>
                </a:gridCol>
              </a:tblGrid>
              <a:tr h="2370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solidFill>
                            <a:schemeClr val="bg1"/>
                          </a:solidFill>
                          <a:latin typeface="+mn-lt"/>
                          <a:ea typeface="+mn-ea"/>
                          <a:cs typeface="+mn-cs"/>
                        </a:rPr>
                        <a:t>属性</a:t>
                      </a:r>
                    </a:p>
                  </a:txBody>
                  <a:tcPr marL="68580" marR="68580" marT="0" marB="0">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solidFill>
                            <a:schemeClr val="bg1"/>
                          </a:solidFill>
                          <a:latin typeface="+mn-lt"/>
                          <a:ea typeface="+mn-ea"/>
                          <a:cs typeface="+mn-cs"/>
                        </a:rPr>
                        <a:t>描述</a:t>
                      </a:r>
                    </a:p>
                  </a:txBody>
                  <a:tcPr marL="68580" marR="68580" marT="0" marB="0">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553068">
                <a:tc>
                  <a:txBody>
                    <a:bodyPr/>
                    <a:lstStyle/>
                    <a:p>
                      <a:pPr marL="0" marR="0" lvl="0" indent="0" algn="just" defTabSz="914400" rtl="0" eaLnBrk="1" fontAlgn="base" latinLnBrk="0" hangingPunct="1">
                        <a:lnSpc>
                          <a:spcPct val="150000"/>
                        </a:lnSpc>
                        <a:spcBef>
                          <a:spcPct val="0"/>
                        </a:spcBef>
                        <a:spcAft>
                          <a:spcPts val="0"/>
                        </a:spcAft>
                        <a:buClrTx/>
                        <a:buSzTx/>
                        <a:buFontTx/>
                        <a:buNone/>
                        <a:tabLst/>
                      </a:pPr>
                      <a:r>
                        <a:rPr lang="en-US" altLang="zh-CN" sz="1800" b="1" kern="1200" dirty="0">
                          <a:solidFill>
                            <a:schemeClr val="dk1"/>
                          </a:solidFill>
                          <a:latin typeface="+mn-lt"/>
                          <a:ea typeface="+mn-ea"/>
                          <a:cs typeface="+mn-cs"/>
                        </a:rPr>
                        <a:t>global</a:t>
                      </a:r>
                      <a:endParaRPr lang="zh-CN" altLang="zh-CN" sz="1800" b="1" kern="1200" dirty="0">
                        <a:solidFill>
                          <a:schemeClr val="dk1"/>
                        </a:solidFill>
                        <a:latin typeface="+mn-lt"/>
                        <a:ea typeface="+mn-ea"/>
                        <a:cs typeface="+mn-cs"/>
                      </a:endParaRPr>
                    </a:p>
                  </a:txBody>
                  <a:tcPr marL="68580" marR="68580" marT="0" marB="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just" defTabSz="914400" rtl="0" eaLnBrk="1" fontAlgn="base" latinLnBrk="0" hangingPunct="1">
                        <a:lnSpc>
                          <a:spcPct val="150000"/>
                        </a:lnSpc>
                        <a:spcBef>
                          <a:spcPct val="0"/>
                        </a:spcBef>
                        <a:spcAft>
                          <a:spcPts val="0"/>
                        </a:spcAft>
                        <a:buClrTx/>
                        <a:buSzTx/>
                        <a:buFontTx/>
                        <a:buNone/>
                        <a:tabLst/>
                      </a:pPr>
                      <a:r>
                        <a:rPr lang="en-US" altLang="zh-CN" sz="1800" b="1" kern="1200" dirty="0" err="1">
                          <a:solidFill>
                            <a:schemeClr val="dk1"/>
                          </a:solidFill>
                          <a:latin typeface="+mn-lt"/>
                          <a:ea typeface="+mn-ea"/>
                          <a:cs typeface="+mn-cs"/>
                        </a:rPr>
                        <a:t>RegExp</a:t>
                      </a:r>
                      <a:r>
                        <a:rPr lang="zh-CN" altLang="en-US" sz="1800" b="1" kern="1200" dirty="0">
                          <a:solidFill>
                            <a:schemeClr val="dk1"/>
                          </a:solidFill>
                          <a:latin typeface="+mn-lt"/>
                          <a:ea typeface="+mn-ea"/>
                          <a:cs typeface="+mn-cs"/>
                        </a:rPr>
                        <a:t>对象是否具有标志</a:t>
                      </a:r>
                      <a:r>
                        <a:rPr lang="en-US" altLang="zh-CN" sz="1800" b="1" kern="1200" dirty="0">
                          <a:solidFill>
                            <a:schemeClr val="dk1"/>
                          </a:solidFill>
                          <a:latin typeface="+mn-lt"/>
                          <a:ea typeface="+mn-ea"/>
                          <a:cs typeface="+mn-cs"/>
                        </a:rPr>
                        <a:t>g</a:t>
                      </a:r>
                      <a:endParaRPr lang="zh-CN" altLang="zh-CN" sz="1800" b="1" kern="1200" dirty="0">
                        <a:solidFill>
                          <a:schemeClr val="dk1"/>
                        </a:solidFill>
                        <a:latin typeface="+mn-lt"/>
                        <a:ea typeface="+mn-ea"/>
                        <a:cs typeface="+mn-cs"/>
                      </a:endParaRPr>
                    </a:p>
                  </a:txBody>
                  <a:tcPr marL="68580" marR="68580" marT="0" marB="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553068">
                <a:tc>
                  <a:txBody>
                    <a:bodyPr/>
                    <a:lstStyle/>
                    <a:p>
                      <a:pPr marL="0" marR="0" lvl="0" indent="0" algn="just" defTabSz="914400" rtl="0" eaLnBrk="1" fontAlgn="base" latinLnBrk="0" hangingPunct="1">
                        <a:lnSpc>
                          <a:spcPct val="150000"/>
                        </a:lnSpc>
                        <a:spcBef>
                          <a:spcPct val="0"/>
                        </a:spcBef>
                        <a:spcAft>
                          <a:spcPts val="0"/>
                        </a:spcAft>
                        <a:buClrTx/>
                        <a:buSzTx/>
                        <a:buFontTx/>
                        <a:buNone/>
                        <a:tabLst/>
                      </a:pPr>
                      <a:r>
                        <a:rPr lang="en-US" altLang="zh-CN" sz="1800" b="1" kern="1200">
                          <a:solidFill>
                            <a:schemeClr val="dk1"/>
                          </a:solidFill>
                          <a:latin typeface="+mn-lt"/>
                          <a:ea typeface="+mn-ea"/>
                          <a:cs typeface="+mn-cs"/>
                        </a:rPr>
                        <a:t>ignoreCase</a:t>
                      </a:r>
                      <a:endParaRPr lang="zh-CN" altLang="zh-CN" sz="1800" b="1" kern="1200">
                        <a:solidFill>
                          <a:schemeClr val="dk1"/>
                        </a:solidFill>
                        <a:latin typeface="+mn-lt"/>
                        <a:ea typeface="+mn-ea"/>
                        <a:cs typeface="+mn-cs"/>
                      </a:endParaRPr>
                    </a:p>
                  </a:txBody>
                  <a:tcPr marL="68580" marR="68580" marT="0" marB="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just" defTabSz="914400" rtl="0" eaLnBrk="1" fontAlgn="base" latinLnBrk="0" hangingPunct="1">
                        <a:lnSpc>
                          <a:spcPct val="150000"/>
                        </a:lnSpc>
                        <a:spcBef>
                          <a:spcPct val="0"/>
                        </a:spcBef>
                        <a:spcAft>
                          <a:spcPts val="0"/>
                        </a:spcAft>
                        <a:buClrTx/>
                        <a:buSzTx/>
                        <a:buFontTx/>
                        <a:buNone/>
                        <a:tabLst/>
                      </a:pPr>
                      <a:r>
                        <a:rPr lang="en-US" altLang="zh-CN" sz="1800" b="1" kern="1200" dirty="0" err="1">
                          <a:solidFill>
                            <a:schemeClr val="dk1"/>
                          </a:solidFill>
                          <a:latin typeface="+mn-lt"/>
                          <a:ea typeface="+mn-ea"/>
                          <a:cs typeface="+mn-cs"/>
                        </a:rPr>
                        <a:t>RegExp</a:t>
                      </a:r>
                      <a:r>
                        <a:rPr lang="zh-CN" altLang="en-US" sz="1800" b="1" kern="1200" dirty="0">
                          <a:solidFill>
                            <a:schemeClr val="dk1"/>
                          </a:solidFill>
                          <a:latin typeface="+mn-lt"/>
                          <a:ea typeface="+mn-ea"/>
                          <a:cs typeface="+mn-cs"/>
                        </a:rPr>
                        <a:t>对象是否具有标志</a:t>
                      </a:r>
                      <a:r>
                        <a:rPr lang="en-US" altLang="zh-CN" sz="1800" b="1" kern="1200" dirty="0" err="1">
                          <a:solidFill>
                            <a:schemeClr val="dk1"/>
                          </a:solidFill>
                          <a:latin typeface="+mn-lt"/>
                          <a:ea typeface="+mn-ea"/>
                          <a:cs typeface="+mn-cs"/>
                        </a:rPr>
                        <a:t>i</a:t>
                      </a:r>
                      <a:endParaRPr lang="zh-CN" altLang="zh-CN" sz="1800" b="1" kern="1200" dirty="0">
                        <a:solidFill>
                          <a:schemeClr val="dk1"/>
                        </a:solidFill>
                        <a:latin typeface="+mn-lt"/>
                        <a:ea typeface="+mn-ea"/>
                        <a:cs typeface="+mn-cs"/>
                      </a:endParaRPr>
                    </a:p>
                  </a:txBody>
                  <a:tcPr marL="68580" marR="68580" marT="0" marB="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553068">
                <a:tc>
                  <a:txBody>
                    <a:bodyPr/>
                    <a:lstStyle/>
                    <a:p>
                      <a:pPr marL="0" marR="0" lvl="0" indent="0" algn="just" defTabSz="914400" rtl="0" eaLnBrk="1" fontAlgn="base" latinLnBrk="0" hangingPunct="1">
                        <a:lnSpc>
                          <a:spcPct val="150000"/>
                        </a:lnSpc>
                        <a:spcBef>
                          <a:spcPct val="0"/>
                        </a:spcBef>
                        <a:spcAft>
                          <a:spcPts val="0"/>
                        </a:spcAft>
                        <a:buClrTx/>
                        <a:buSzTx/>
                        <a:buFontTx/>
                        <a:buNone/>
                        <a:tabLst/>
                      </a:pPr>
                      <a:r>
                        <a:rPr lang="en-US" altLang="zh-CN" sz="1800" b="1" kern="1200">
                          <a:solidFill>
                            <a:schemeClr val="dk1"/>
                          </a:solidFill>
                          <a:latin typeface="+mn-lt"/>
                          <a:ea typeface="+mn-ea"/>
                          <a:cs typeface="+mn-cs"/>
                        </a:rPr>
                        <a:t>multiline</a:t>
                      </a:r>
                      <a:endParaRPr lang="zh-CN" altLang="zh-CN" sz="1800" b="1" kern="1200">
                        <a:solidFill>
                          <a:schemeClr val="dk1"/>
                        </a:solidFill>
                        <a:latin typeface="+mn-lt"/>
                        <a:ea typeface="+mn-ea"/>
                        <a:cs typeface="+mn-cs"/>
                      </a:endParaRPr>
                    </a:p>
                  </a:txBody>
                  <a:tcPr marL="68580" marR="68580" marT="0" marB="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just" defTabSz="914400" rtl="0" eaLnBrk="1" fontAlgn="base" latinLnBrk="0" hangingPunct="1">
                        <a:lnSpc>
                          <a:spcPct val="150000"/>
                        </a:lnSpc>
                        <a:spcBef>
                          <a:spcPct val="0"/>
                        </a:spcBef>
                        <a:spcAft>
                          <a:spcPts val="0"/>
                        </a:spcAft>
                        <a:buClrTx/>
                        <a:buSzTx/>
                        <a:buFontTx/>
                        <a:buNone/>
                        <a:tabLst/>
                      </a:pPr>
                      <a:r>
                        <a:rPr lang="en-US" altLang="zh-CN" sz="1800" b="1" kern="1200" dirty="0" err="1">
                          <a:solidFill>
                            <a:schemeClr val="dk1"/>
                          </a:solidFill>
                          <a:latin typeface="+mn-lt"/>
                          <a:ea typeface="+mn-ea"/>
                          <a:cs typeface="+mn-cs"/>
                        </a:rPr>
                        <a:t>RegExp</a:t>
                      </a:r>
                      <a:r>
                        <a:rPr lang="zh-CN" altLang="en-US" sz="1800" b="1" kern="1200" dirty="0">
                          <a:solidFill>
                            <a:schemeClr val="dk1"/>
                          </a:solidFill>
                          <a:latin typeface="+mn-lt"/>
                          <a:ea typeface="+mn-ea"/>
                          <a:cs typeface="+mn-cs"/>
                        </a:rPr>
                        <a:t>对象是否具有标志</a:t>
                      </a:r>
                      <a:r>
                        <a:rPr lang="en-US" altLang="zh-CN" sz="1800" b="1" kern="1200" dirty="0">
                          <a:solidFill>
                            <a:schemeClr val="dk1"/>
                          </a:solidFill>
                          <a:latin typeface="+mn-lt"/>
                          <a:ea typeface="+mn-ea"/>
                          <a:cs typeface="+mn-cs"/>
                        </a:rPr>
                        <a:t>m</a:t>
                      </a:r>
                      <a:endParaRPr lang="zh-CN" altLang="zh-CN" sz="1800" b="1" kern="1200" dirty="0">
                        <a:solidFill>
                          <a:schemeClr val="dk1"/>
                        </a:solidFill>
                        <a:latin typeface="+mn-lt"/>
                        <a:ea typeface="+mn-ea"/>
                        <a:cs typeface="+mn-cs"/>
                      </a:endParaRPr>
                    </a:p>
                  </a:txBody>
                  <a:tcPr marL="68580" marR="68580" marT="0" marB="0"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灯片编号占位符 7">
            <a:extLst>
              <a:ext uri="{FF2B5EF4-FFF2-40B4-BE49-F238E27FC236}">
                <a16:creationId xmlns:a16="http://schemas.microsoft.com/office/drawing/2014/main" id="{6FDD3040-9BFE-4779-AA24-9DC5BF9259C8}"/>
              </a:ext>
            </a:extLst>
          </p:cNvPr>
          <p:cNvSpPr>
            <a:spLocks noGrp="1"/>
          </p:cNvSpPr>
          <p:nvPr>
            <p:ph type="sldNum" sz="quarter" idx="4"/>
          </p:nvPr>
        </p:nvSpPr>
        <p:spPr/>
        <p:txBody>
          <a:bodyPr/>
          <a:lstStyle/>
          <a:p>
            <a:pPr>
              <a:defRPr/>
            </a:pPr>
            <a:fld id="{E6CA0B37-C609-418D-973E-5FE272E0CA7A}" type="slidenum">
              <a:rPr lang="zh-CN" altLang="en-US" smtClean="0"/>
              <a:pPr>
                <a:defRPr/>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5655A08-E597-40FB-AC39-FF3D74F7DD17}"/>
              </a:ext>
            </a:extLst>
          </p:cNvPr>
          <p:cNvSpPr>
            <a:spLocks noGrp="1"/>
          </p:cNvSpPr>
          <p:nvPr>
            <p:ph idx="1"/>
          </p:nvPr>
        </p:nvSpPr>
        <p:spPr/>
        <p:txBody>
          <a:bodyPr/>
          <a:lstStyle/>
          <a:p>
            <a:r>
              <a:rPr lang="en-US" altLang="zh-CN" dirty="0"/>
              <a:t>String</a:t>
            </a:r>
            <a:r>
              <a:rPr lang="zh-CN" altLang="en-US" dirty="0"/>
              <a:t>对象的方法</a:t>
            </a:r>
          </a:p>
          <a:p>
            <a:endParaRPr lang="zh-CN" altLang="en-US" dirty="0"/>
          </a:p>
        </p:txBody>
      </p:sp>
      <p:sp>
        <p:nvSpPr>
          <p:cNvPr id="2" name="标题 1"/>
          <p:cNvSpPr>
            <a:spLocks noGrp="1"/>
          </p:cNvSpPr>
          <p:nvPr>
            <p:ph type="ctrTitle"/>
          </p:nvPr>
        </p:nvSpPr>
        <p:spPr/>
        <p:txBody>
          <a:bodyPr/>
          <a:lstStyle/>
          <a:p>
            <a:r>
              <a:rPr lang="en-US" altLang="zh-CN"/>
              <a:t>String</a:t>
            </a:r>
            <a:r>
              <a:rPr lang="zh-CN" altLang="en-US"/>
              <a:t>对象</a:t>
            </a:r>
            <a:endParaRPr lang="zh-CN" altLang="en-US" dirty="0"/>
          </a:p>
        </p:txBody>
      </p:sp>
      <p:sp>
        <p:nvSpPr>
          <p:cNvPr id="34820" name="内容占位符 2"/>
          <p:cNvSpPr txBox="1">
            <a:spLocks/>
          </p:cNvSpPr>
          <p:nvPr/>
        </p:nvSpPr>
        <p:spPr bwMode="auto">
          <a:xfrm>
            <a:off x="2095470" y="1487085"/>
            <a:ext cx="764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0E9CDE"/>
              </a:buClr>
              <a:buSzPct val="100000"/>
              <a:buFont typeface="Wingdings" pitchFamily="2" charset="2"/>
              <a:buChar char="n"/>
            </a:pPr>
            <a:endParaRPr lang="zh-CN" altLang="en-US" sz="2600" b="1" dirty="0">
              <a:ea typeface="微软雅黑" pitchFamily="34" charset="-122"/>
            </a:endParaRPr>
          </a:p>
        </p:txBody>
      </p:sp>
      <p:graphicFrame>
        <p:nvGraphicFramePr>
          <p:cNvPr id="7" name="Group 29"/>
          <p:cNvGraphicFramePr>
            <a:graphicFrameLocks noGrp="1"/>
          </p:cNvGraphicFramePr>
          <p:nvPr>
            <p:extLst>
              <p:ext uri="{D42A27DB-BD31-4B8C-83A1-F6EECF244321}">
                <p14:modId xmlns:p14="http://schemas.microsoft.com/office/powerpoint/2010/main" val="3740903694"/>
              </p:ext>
            </p:extLst>
          </p:nvPr>
        </p:nvGraphicFramePr>
        <p:xfrm>
          <a:off x="1164988" y="1784329"/>
          <a:ext cx="10122484" cy="2731574"/>
        </p:xfrm>
        <a:graphic>
          <a:graphicData uri="http://schemas.openxmlformats.org/drawingml/2006/table">
            <a:tbl>
              <a:tblPr firstRow="1" bandRow="1">
                <a:tableStyleId>{5C22544A-7EE6-4342-B048-85BDC9FD1C3A}</a:tableStyleId>
              </a:tblPr>
              <a:tblGrid>
                <a:gridCol w="1738204">
                  <a:extLst>
                    <a:ext uri="{9D8B030D-6E8A-4147-A177-3AD203B41FA5}">
                      <a16:colId xmlns:a16="http://schemas.microsoft.com/office/drawing/2014/main" val="20000"/>
                    </a:ext>
                  </a:extLst>
                </a:gridCol>
                <a:gridCol w="8384280">
                  <a:extLst>
                    <a:ext uri="{9D8B030D-6E8A-4147-A177-3AD203B41FA5}">
                      <a16:colId xmlns:a16="http://schemas.microsoft.com/office/drawing/2014/main" val="20001"/>
                    </a:ext>
                  </a:extLst>
                </a:gridCol>
              </a:tblGrid>
              <a:tr h="4824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方法</a:t>
                      </a:r>
                      <a:endParaRPr lang="zh-CN" altLang="en-US" sz="1800" kern="1200" dirty="0">
                        <a:solidFill>
                          <a:schemeClr val="bg1"/>
                        </a:solidFill>
                        <a:latin typeface="+mn-lt"/>
                        <a:ea typeface="+mn-ea"/>
                        <a:cs typeface="+mn-cs"/>
                      </a:endParaRPr>
                    </a:p>
                  </a:txBody>
                  <a:tcPr marL="68580" marR="68580" marT="0" marB="0" anchor="ct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553068">
                <a:tc>
                  <a:txBody>
                    <a:bodyPr/>
                    <a:lstStyle/>
                    <a:p>
                      <a:pPr marL="0" algn="just" defTabSz="914400" rtl="0" eaLnBrk="1" latinLnBrk="0" hangingPunct="1">
                        <a:lnSpc>
                          <a:spcPct val="150000"/>
                        </a:lnSpc>
                        <a:spcAft>
                          <a:spcPts val="0"/>
                        </a:spcAft>
                      </a:pPr>
                      <a:r>
                        <a:rPr lang="en-US" altLang="en-US" sz="1800" kern="1200" dirty="0"/>
                        <a:t>match</a:t>
                      </a:r>
                      <a:endParaRPr lang="zh-CN" altLang="en-US" sz="1800" b="1" kern="1200" dirty="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找到一个或多个正则表达式的匹配</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553068">
                <a:tc>
                  <a:txBody>
                    <a:bodyPr/>
                    <a:lstStyle/>
                    <a:p>
                      <a:pPr marL="0" algn="just" defTabSz="914400" rtl="0" eaLnBrk="1" latinLnBrk="0" hangingPunct="1">
                        <a:lnSpc>
                          <a:spcPct val="150000"/>
                        </a:lnSpc>
                        <a:spcAft>
                          <a:spcPts val="0"/>
                        </a:spcAft>
                      </a:pPr>
                      <a:r>
                        <a:rPr lang="en-US" altLang="en-US" sz="1800" kern="1200" dirty="0"/>
                        <a:t>search</a:t>
                      </a:r>
                      <a:endParaRPr lang="zh-CN" altLang="en-US" sz="1800" b="1" kern="1200" dirty="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检索与正则表达式相匹配的值</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553068">
                <a:tc>
                  <a:txBody>
                    <a:bodyPr/>
                    <a:lstStyle/>
                    <a:p>
                      <a:pPr marL="0" algn="just" defTabSz="914400" rtl="0" eaLnBrk="1" latinLnBrk="0" hangingPunct="1">
                        <a:lnSpc>
                          <a:spcPct val="150000"/>
                        </a:lnSpc>
                        <a:spcAft>
                          <a:spcPts val="0"/>
                        </a:spcAft>
                      </a:pPr>
                      <a:r>
                        <a:rPr lang="en-US" altLang="en-US" sz="1800" kern="1200"/>
                        <a:t>replace</a:t>
                      </a:r>
                      <a:endParaRPr lang="zh-CN" altLang="en-US" sz="1800" b="1" kern="120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替换与正则表达式匹配的字符串</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589940">
                <a:tc>
                  <a:txBody>
                    <a:bodyPr/>
                    <a:lstStyle/>
                    <a:p>
                      <a:pPr marL="0" algn="just" defTabSz="914400" rtl="0" eaLnBrk="1" latinLnBrk="0" hangingPunct="1">
                        <a:lnSpc>
                          <a:spcPct val="150000"/>
                        </a:lnSpc>
                        <a:spcAft>
                          <a:spcPts val="0"/>
                        </a:spcAft>
                      </a:pPr>
                      <a:r>
                        <a:rPr lang="en-US" altLang="en-US" sz="1800" kern="1200" dirty="0"/>
                        <a:t>split</a:t>
                      </a:r>
                      <a:endParaRPr lang="zh-CN" altLang="en-US" sz="1800" b="1" kern="1200" dirty="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把字符串分割为字符串数组</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bl>
          </a:graphicData>
        </a:graphic>
      </p:graphicFrame>
      <p:sp>
        <p:nvSpPr>
          <p:cNvPr id="5" name="灯片编号占位符 4">
            <a:extLst>
              <a:ext uri="{FF2B5EF4-FFF2-40B4-BE49-F238E27FC236}">
                <a16:creationId xmlns:a16="http://schemas.microsoft.com/office/drawing/2014/main" id="{B7B2CCA7-8F93-4900-B392-770A5430E2A4}"/>
              </a:ext>
            </a:extLst>
          </p:cNvPr>
          <p:cNvSpPr>
            <a:spLocks noGrp="1"/>
          </p:cNvSpPr>
          <p:nvPr>
            <p:ph type="sldNum" sz="quarter" idx="4"/>
          </p:nvPr>
        </p:nvSpPr>
        <p:spPr/>
        <p:txBody>
          <a:bodyPr/>
          <a:lstStyle/>
          <a:p>
            <a:pPr>
              <a:defRPr/>
            </a:pPr>
            <a:fld id="{E6CA0B37-C609-418D-973E-5FE272E0CA7A}" type="slidenum">
              <a:rPr lang="zh-CN" altLang="en-US" smtClean="0"/>
              <a:pPr>
                <a:defRPr/>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defRPr/>
            </a:pPr>
            <a:r>
              <a:t>正则表达式符号</a:t>
            </a:r>
            <a:r>
              <a:rPr lang="en-US" altLang="zh-CN"/>
              <a:t>2-1</a:t>
            </a:r>
            <a:endParaRPr dirty="0"/>
          </a:p>
        </p:txBody>
      </p:sp>
      <p:graphicFrame>
        <p:nvGraphicFramePr>
          <p:cNvPr id="7" name="Group 29"/>
          <p:cNvGraphicFramePr>
            <a:graphicFrameLocks noGrp="1"/>
          </p:cNvGraphicFramePr>
          <p:nvPr>
            <p:extLst>
              <p:ext uri="{D42A27DB-BD31-4B8C-83A1-F6EECF244321}">
                <p14:modId xmlns:p14="http://schemas.microsoft.com/office/powerpoint/2010/main" val="3031229804"/>
              </p:ext>
            </p:extLst>
          </p:nvPr>
        </p:nvGraphicFramePr>
        <p:xfrm>
          <a:off x="1007434" y="1226290"/>
          <a:ext cx="10489165" cy="5050096"/>
        </p:xfrm>
        <a:graphic>
          <a:graphicData uri="http://schemas.openxmlformats.org/drawingml/2006/table">
            <a:tbl>
              <a:tblPr firstRow="1" bandRow="1">
                <a:tableStyleId>{5C22544A-7EE6-4342-B048-85BDC9FD1C3A}</a:tableStyleId>
              </a:tblPr>
              <a:tblGrid>
                <a:gridCol w="1801170">
                  <a:extLst>
                    <a:ext uri="{9D8B030D-6E8A-4147-A177-3AD203B41FA5}">
                      <a16:colId xmlns:a16="http://schemas.microsoft.com/office/drawing/2014/main" val="20000"/>
                    </a:ext>
                  </a:extLst>
                </a:gridCol>
                <a:gridCol w="8687995">
                  <a:extLst>
                    <a:ext uri="{9D8B030D-6E8A-4147-A177-3AD203B41FA5}">
                      <a16:colId xmlns:a16="http://schemas.microsoft.com/office/drawing/2014/main" val="20001"/>
                    </a:ext>
                  </a:extLst>
                </a:gridCol>
              </a:tblGrid>
              <a:tr h="2248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符号</a:t>
                      </a:r>
                      <a:endParaRPr lang="zh-CN" altLang="en-US" sz="1800" kern="1200" dirty="0">
                        <a:solidFill>
                          <a:schemeClr val="bg1"/>
                        </a:solidFill>
                        <a:latin typeface="+mn-lt"/>
                        <a:ea typeface="+mn-ea"/>
                        <a:cs typeface="+mn-cs"/>
                      </a:endParaRPr>
                    </a:p>
                  </a:txBody>
                  <a:tcPr marL="68580" marR="68580" marT="0" marB="0"/>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453396">
                <a:tc>
                  <a:txBody>
                    <a:bodyPr/>
                    <a:lstStyle/>
                    <a:p>
                      <a:pPr marL="0" algn="just" defTabSz="914400" rtl="0" eaLnBrk="1" latinLnBrk="0" hangingPunct="1">
                        <a:lnSpc>
                          <a:spcPct val="150000"/>
                        </a:lnSpc>
                        <a:spcAft>
                          <a:spcPts val="0"/>
                        </a:spcAft>
                      </a:pPr>
                      <a:r>
                        <a:rPr lang="en-US" altLang="en-US" sz="1800" kern="1200" dirty="0"/>
                        <a:t>/…/</a:t>
                      </a:r>
                      <a:endParaRPr lang="zh-CN" altLang="en-US" sz="1800" b="1" kern="1200" dirty="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代表一个模式的开始和结束</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453396">
                <a:tc>
                  <a:txBody>
                    <a:bodyPr/>
                    <a:lstStyle/>
                    <a:p>
                      <a:pPr marL="0" algn="just" defTabSz="914400" rtl="0" eaLnBrk="1" latinLnBrk="0" hangingPunct="1">
                        <a:lnSpc>
                          <a:spcPct val="150000"/>
                        </a:lnSpc>
                        <a:spcAft>
                          <a:spcPts val="0"/>
                        </a:spcAft>
                      </a:pPr>
                      <a:r>
                        <a:rPr lang="en-US" altLang="en-US" sz="1800" kern="1200" dirty="0"/>
                        <a:t>^</a:t>
                      </a:r>
                      <a:endParaRPr lang="zh-CN" altLang="en-US" sz="1800" b="1" kern="1200" dirty="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匹配字符串的开始</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483623">
                <a:tc>
                  <a:txBody>
                    <a:bodyPr/>
                    <a:lstStyle/>
                    <a:p>
                      <a:pPr marL="0" algn="just" defTabSz="914400" rtl="0" eaLnBrk="1" latinLnBrk="0" hangingPunct="1">
                        <a:lnSpc>
                          <a:spcPct val="150000"/>
                        </a:lnSpc>
                        <a:spcAft>
                          <a:spcPts val="0"/>
                        </a:spcAft>
                      </a:pPr>
                      <a:r>
                        <a:rPr lang="en-US" altLang="en-US" sz="1800" kern="1200"/>
                        <a:t>$</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匹配字符串的结束</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483623">
                <a:tc>
                  <a:txBody>
                    <a:bodyPr/>
                    <a:lstStyle/>
                    <a:p>
                      <a:pPr marL="0" algn="just" defTabSz="914400" rtl="0" eaLnBrk="1" latinLnBrk="0" hangingPunct="1">
                        <a:lnSpc>
                          <a:spcPct val="150000"/>
                        </a:lnSpc>
                        <a:spcAft>
                          <a:spcPts val="0"/>
                        </a:spcAft>
                      </a:pPr>
                      <a:r>
                        <a:rPr lang="en-US" altLang="en-US" sz="1800" kern="1200"/>
                        <a:t>\s</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任何空白字符</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483623">
                <a:tc>
                  <a:txBody>
                    <a:bodyPr/>
                    <a:lstStyle/>
                    <a:p>
                      <a:pPr marL="0" algn="just" defTabSz="914400" rtl="0" eaLnBrk="1" latinLnBrk="0" hangingPunct="1">
                        <a:lnSpc>
                          <a:spcPct val="150000"/>
                        </a:lnSpc>
                        <a:spcAft>
                          <a:spcPts val="0"/>
                        </a:spcAft>
                      </a:pPr>
                      <a:r>
                        <a:rPr lang="en-US" altLang="en-US" sz="1800" kern="1200"/>
                        <a:t>\S</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任何非空白字符</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483623">
                <a:tc>
                  <a:txBody>
                    <a:bodyPr/>
                    <a:lstStyle/>
                    <a:p>
                      <a:pPr marL="0" algn="just" defTabSz="914400" rtl="0" eaLnBrk="1" latinLnBrk="0" hangingPunct="1">
                        <a:lnSpc>
                          <a:spcPct val="150000"/>
                        </a:lnSpc>
                        <a:spcAft>
                          <a:spcPts val="0"/>
                        </a:spcAft>
                      </a:pPr>
                      <a:r>
                        <a:rPr lang="en-US" altLang="en-US" sz="1800" kern="1200"/>
                        <a:t>\d</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匹配一个数字字符，等价于</a:t>
                      </a:r>
                      <a:r>
                        <a:rPr lang="en-US" altLang="en-US" sz="1800" kern="1200" dirty="0"/>
                        <a:t>[0-9]</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483623">
                <a:tc>
                  <a:txBody>
                    <a:bodyPr/>
                    <a:lstStyle/>
                    <a:p>
                      <a:pPr marL="0" algn="just" defTabSz="914400" rtl="0" eaLnBrk="1" latinLnBrk="0" hangingPunct="1">
                        <a:lnSpc>
                          <a:spcPct val="150000"/>
                        </a:lnSpc>
                        <a:spcAft>
                          <a:spcPts val="0"/>
                        </a:spcAft>
                      </a:pPr>
                      <a:r>
                        <a:rPr lang="en-US" altLang="en-US" sz="1800" kern="1200"/>
                        <a:t>\D</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除了数字之外的任何字符，等价于</a:t>
                      </a:r>
                      <a:r>
                        <a:rPr lang="en-US" altLang="en-US" sz="1800" kern="1200" dirty="0"/>
                        <a:t>[^0-9]</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483623">
                <a:tc>
                  <a:txBody>
                    <a:bodyPr/>
                    <a:lstStyle/>
                    <a:p>
                      <a:pPr marL="0" algn="just" defTabSz="914400" rtl="0" eaLnBrk="1" latinLnBrk="0" hangingPunct="1">
                        <a:lnSpc>
                          <a:spcPct val="150000"/>
                        </a:lnSpc>
                        <a:spcAft>
                          <a:spcPts val="0"/>
                        </a:spcAft>
                      </a:pPr>
                      <a:r>
                        <a:rPr lang="en-US" altLang="en-US" sz="1800" kern="1200"/>
                        <a:t>\w</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匹配一个数字、下划线或字母字符，等价于</a:t>
                      </a:r>
                      <a:r>
                        <a:rPr lang="en-US" altLang="en-US" sz="1800" kern="1200" dirty="0"/>
                        <a:t>[A-Za-z0-9_]</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483623">
                <a:tc>
                  <a:txBody>
                    <a:bodyPr/>
                    <a:lstStyle/>
                    <a:p>
                      <a:pPr marL="0" algn="just" defTabSz="914400" rtl="0" eaLnBrk="1" latinLnBrk="0" hangingPunct="1">
                        <a:lnSpc>
                          <a:spcPct val="150000"/>
                        </a:lnSpc>
                        <a:spcAft>
                          <a:spcPts val="0"/>
                        </a:spcAft>
                      </a:pPr>
                      <a:r>
                        <a:rPr lang="en-US" altLang="en-US" sz="1800" kern="1200"/>
                        <a:t>\W</a:t>
                      </a:r>
                      <a:endParaRPr lang="zh-CN" altLang="en-US" sz="1800" b="1" kern="120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任何非单字字符，等价于</a:t>
                      </a:r>
                      <a:r>
                        <a:rPr lang="en-US" altLang="en-US" sz="1800" kern="1200" dirty="0"/>
                        <a:t>[^a-zA-z0-9_]</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483623">
                <a:tc>
                  <a:txBody>
                    <a:bodyPr/>
                    <a:lstStyle/>
                    <a:p>
                      <a:pPr marL="0" algn="just" defTabSz="914400" rtl="0" eaLnBrk="1" latinLnBrk="0" hangingPunct="1">
                        <a:lnSpc>
                          <a:spcPct val="150000"/>
                        </a:lnSpc>
                        <a:spcAft>
                          <a:spcPts val="0"/>
                        </a:spcAft>
                      </a:pPr>
                      <a:r>
                        <a:rPr lang="en-US" altLang="en-US" sz="1800" kern="1200" dirty="0"/>
                        <a:t>.</a:t>
                      </a:r>
                      <a:endParaRPr lang="zh-CN" altLang="en-US" sz="1800" b="1" kern="1200" dirty="0">
                        <a:solidFill>
                          <a:schemeClr val="dk1"/>
                        </a:solidFill>
                        <a:latin typeface="+mn-lt"/>
                        <a:ea typeface="+mn-ea"/>
                        <a:cs typeface="+mn-cs"/>
                      </a:endParaRPr>
                    </a:p>
                  </a:txBody>
                  <a:tcPr marL="68580" marR="68580" marT="0" marB="0"/>
                </a:tc>
                <a:tc>
                  <a:txBody>
                    <a:bodyPr/>
                    <a:lstStyle/>
                    <a:p>
                      <a:pPr marL="0" algn="just" defTabSz="914400" rtl="0" eaLnBrk="1" latinLnBrk="0" hangingPunct="1">
                        <a:lnSpc>
                          <a:spcPct val="150000"/>
                        </a:lnSpc>
                        <a:spcAft>
                          <a:spcPts val="0"/>
                        </a:spcAft>
                      </a:pPr>
                      <a:r>
                        <a:rPr lang="zh-CN" altLang="en-US" sz="1800" kern="1200" dirty="0"/>
                        <a:t>除了换行符之外的任意字符</a:t>
                      </a:r>
                      <a:endParaRPr lang="zh-CN" altLang="en-US" sz="1800" b="1"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
        <p:nvSpPr>
          <p:cNvPr id="4" name="灯片编号占位符 3">
            <a:extLst>
              <a:ext uri="{FF2B5EF4-FFF2-40B4-BE49-F238E27FC236}">
                <a16:creationId xmlns:a16="http://schemas.microsoft.com/office/drawing/2014/main" id="{F037EA11-4117-4B70-8C60-BCB0D8F72D86}"/>
              </a:ext>
            </a:extLst>
          </p:cNvPr>
          <p:cNvSpPr>
            <a:spLocks noGrp="1"/>
          </p:cNvSpPr>
          <p:nvPr>
            <p:ph type="sldNum" sz="quarter" idx="4"/>
          </p:nvPr>
        </p:nvSpPr>
        <p:spPr/>
        <p:txBody>
          <a:bodyPr/>
          <a:lstStyle/>
          <a:p>
            <a:pPr>
              <a:defRPr/>
            </a:pPr>
            <a:fld id="{E6CA0B37-C609-418D-973E-5FE272E0CA7A}" type="slidenum">
              <a:rPr lang="zh-CN" altLang="en-US" smtClean="0"/>
              <a:pPr>
                <a:defRPr/>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defRPr/>
            </a:pPr>
            <a:r>
              <a:t>正则表达式符号</a:t>
            </a:r>
            <a:r>
              <a:rPr lang="en-US" altLang="zh-CN"/>
              <a:t>2-2</a:t>
            </a:r>
            <a:endParaRPr dirty="0"/>
          </a:p>
        </p:txBody>
      </p:sp>
      <p:graphicFrame>
        <p:nvGraphicFramePr>
          <p:cNvPr id="7" name="Group 29"/>
          <p:cNvGraphicFramePr>
            <a:graphicFrameLocks noGrp="1"/>
          </p:cNvGraphicFramePr>
          <p:nvPr>
            <p:extLst>
              <p:ext uri="{D42A27DB-BD31-4B8C-83A1-F6EECF244321}">
                <p14:modId xmlns:p14="http://schemas.microsoft.com/office/powerpoint/2010/main" val="1436398018"/>
              </p:ext>
            </p:extLst>
          </p:nvPr>
        </p:nvGraphicFramePr>
        <p:xfrm>
          <a:off x="1127448" y="1261143"/>
          <a:ext cx="10369152" cy="3968054"/>
        </p:xfrm>
        <a:graphic>
          <a:graphicData uri="http://schemas.openxmlformats.org/drawingml/2006/table">
            <a:tbl>
              <a:tblPr firstRow="1" bandRow="1">
                <a:tableStyleId>{5C22544A-7EE6-4342-B048-85BDC9FD1C3A}</a:tableStyleId>
              </a:tblPr>
              <a:tblGrid>
                <a:gridCol w="1780561">
                  <a:extLst>
                    <a:ext uri="{9D8B030D-6E8A-4147-A177-3AD203B41FA5}">
                      <a16:colId xmlns:a16="http://schemas.microsoft.com/office/drawing/2014/main" val="20000"/>
                    </a:ext>
                  </a:extLst>
                </a:gridCol>
                <a:gridCol w="8588591">
                  <a:extLst>
                    <a:ext uri="{9D8B030D-6E8A-4147-A177-3AD203B41FA5}">
                      <a16:colId xmlns:a16="http://schemas.microsoft.com/office/drawing/2014/main" val="20001"/>
                    </a:ext>
                  </a:extLst>
                </a:gridCol>
              </a:tblGrid>
              <a:tr h="4095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符号</a:t>
                      </a:r>
                      <a:endParaRPr lang="zh-CN" altLang="en-US" sz="1800" kern="1200" dirty="0">
                        <a:solidFill>
                          <a:schemeClr val="bg1"/>
                        </a:solidFill>
                        <a:latin typeface="+mn-lt"/>
                        <a:ea typeface="+mn-ea"/>
                        <a:cs typeface="+mn-cs"/>
                      </a:endParaRPr>
                    </a:p>
                  </a:txBody>
                  <a:tcPr marL="68580" marR="68580" marT="0" marB="0"/>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1800" kern="1200" dirty="0"/>
                        <a:t>描述</a:t>
                      </a:r>
                      <a:endParaRPr lang="zh-CN" altLang="en-US" sz="1800"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538523">
                <a:tc>
                  <a:txBody>
                    <a:bodyPr/>
                    <a:lstStyle/>
                    <a:p>
                      <a:pPr marL="0" algn="just" defTabSz="914400" rtl="0" eaLnBrk="1" latinLnBrk="0" hangingPunct="1">
                        <a:lnSpc>
                          <a:spcPct val="150000"/>
                        </a:lnSpc>
                        <a:spcAft>
                          <a:spcPts val="0"/>
                        </a:spcAft>
                      </a:pPr>
                      <a:r>
                        <a:rPr lang="en-US" altLang="en-US" sz="1800" kern="1200" dirty="0"/>
                        <a:t>{n}</a:t>
                      </a:r>
                      <a:endParaRPr lang="zh-CN" altLang="en-US" sz="1800" b="1" kern="1200" dirty="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匹配前一项</a:t>
                      </a:r>
                      <a:r>
                        <a:rPr lang="en-US" altLang="en-US" sz="1800" kern="1200" dirty="0"/>
                        <a:t>n</a:t>
                      </a:r>
                      <a:r>
                        <a:rPr lang="zh-CN" altLang="en-US" sz="1800" kern="1200" dirty="0"/>
                        <a:t>次</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538523">
                <a:tc>
                  <a:txBody>
                    <a:bodyPr/>
                    <a:lstStyle/>
                    <a:p>
                      <a:pPr marL="0" algn="just" defTabSz="914400" rtl="0" eaLnBrk="1" latinLnBrk="0" hangingPunct="1">
                        <a:lnSpc>
                          <a:spcPct val="150000"/>
                        </a:lnSpc>
                        <a:spcAft>
                          <a:spcPts val="0"/>
                        </a:spcAft>
                      </a:pPr>
                      <a:r>
                        <a:rPr lang="en-US" altLang="en-US" sz="1800" kern="1200"/>
                        <a:t>{n,}</a:t>
                      </a:r>
                      <a:endParaRPr lang="zh-CN" altLang="en-US" sz="1800" b="1" kern="120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匹配前一项</a:t>
                      </a:r>
                      <a:r>
                        <a:rPr lang="en-US" altLang="en-US" sz="1800" kern="1200" dirty="0"/>
                        <a:t>n</a:t>
                      </a:r>
                      <a:r>
                        <a:rPr lang="zh-CN" altLang="en-US" sz="1800" kern="1200" dirty="0"/>
                        <a:t>次，或者多次</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538523">
                <a:tc>
                  <a:txBody>
                    <a:bodyPr/>
                    <a:lstStyle/>
                    <a:p>
                      <a:pPr marL="0" algn="just" defTabSz="914400" rtl="0" eaLnBrk="1" latinLnBrk="0" hangingPunct="1">
                        <a:lnSpc>
                          <a:spcPct val="150000"/>
                        </a:lnSpc>
                        <a:spcAft>
                          <a:spcPts val="0"/>
                        </a:spcAft>
                      </a:pPr>
                      <a:r>
                        <a:rPr lang="en-US" altLang="en-US" sz="1800" kern="1200"/>
                        <a:t>{n,m}</a:t>
                      </a:r>
                      <a:endParaRPr lang="zh-CN" altLang="en-US" sz="1800" b="1" kern="120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匹配前一项至少</a:t>
                      </a:r>
                      <a:r>
                        <a:rPr lang="en-US" altLang="en-US" sz="1800" kern="1200" dirty="0"/>
                        <a:t>n</a:t>
                      </a:r>
                      <a:r>
                        <a:rPr lang="zh-CN" altLang="en-US" sz="1800" kern="1200" dirty="0"/>
                        <a:t>次，但是不能超过</a:t>
                      </a:r>
                      <a:r>
                        <a:rPr lang="en-US" altLang="en-US" sz="1800" kern="1200" dirty="0"/>
                        <a:t>m</a:t>
                      </a:r>
                      <a:r>
                        <a:rPr lang="zh-CN" altLang="en-US" sz="1800" kern="1200" dirty="0"/>
                        <a:t>次</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538523">
                <a:tc>
                  <a:txBody>
                    <a:bodyPr/>
                    <a:lstStyle/>
                    <a:p>
                      <a:pPr marL="0" algn="just" defTabSz="914400" rtl="0" eaLnBrk="1" latinLnBrk="0" hangingPunct="1">
                        <a:lnSpc>
                          <a:spcPct val="150000"/>
                        </a:lnSpc>
                        <a:spcAft>
                          <a:spcPts val="0"/>
                        </a:spcAft>
                      </a:pPr>
                      <a:r>
                        <a:rPr lang="en-US" altLang="en-US" sz="1800" kern="1200"/>
                        <a:t>*</a:t>
                      </a:r>
                      <a:endParaRPr lang="zh-CN" altLang="en-US" sz="1800" b="1" kern="120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匹配前一项</a:t>
                      </a:r>
                      <a:r>
                        <a:rPr lang="en-US" altLang="en-US" sz="1800" kern="1200" dirty="0"/>
                        <a:t>0</a:t>
                      </a:r>
                      <a:r>
                        <a:rPr lang="zh-CN" altLang="en-US" sz="1800" kern="1200" dirty="0"/>
                        <a:t>次或多次，等价于</a:t>
                      </a:r>
                      <a:r>
                        <a:rPr lang="en-US" altLang="en-US" sz="1800" kern="1200" dirty="0"/>
                        <a:t>{0,}</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538523">
                <a:tc>
                  <a:txBody>
                    <a:bodyPr/>
                    <a:lstStyle/>
                    <a:p>
                      <a:pPr marL="0" algn="just" defTabSz="914400" rtl="0" eaLnBrk="1" latinLnBrk="0" hangingPunct="1">
                        <a:lnSpc>
                          <a:spcPct val="150000"/>
                        </a:lnSpc>
                        <a:spcAft>
                          <a:spcPts val="0"/>
                        </a:spcAft>
                      </a:pPr>
                      <a:r>
                        <a:rPr lang="en-US" altLang="en-US" sz="1800" kern="1200"/>
                        <a:t>+</a:t>
                      </a:r>
                      <a:endParaRPr lang="zh-CN" altLang="en-US" sz="1800" b="1" kern="120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匹配前一项</a:t>
                      </a:r>
                      <a:r>
                        <a:rPr lang="en-US" altLang="en-US" sz="1800" kern="1200" dirty="0"/>
                        <a:t>1</a:t>
                      </a:r>
                      <a:r>
                        <a:rPr lang="zh-CN" altLang="en-US" sz="1800" kern="1200" dirty="0"/>
                        <a:t>次或多次，等价于</a:t>
                      </a:r>
                      <a:r>
                        <a:rPr lang="en-US" altLang="en-US" sz="1800" kern="1200" dirty="0"/>
                        <a:t>{1,}</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865858">
                <a:tc>
                  <a:txBody>
                    <a:bodyPr/>
                    <a:lstStyle/>
                    <a:p>
                      <a:pPr marL="0" algn="just" defTabSz="914400" rtl="0" eaLnBrk="1" latinLnBrk="0" hangingPunct="1">
                        <a:lnSpc>
                          <a:spcPct val="150000"/>
                        </a:lnSpc>
                        <a:spcAft>
                          <a:spcPts val="0"/>
                        </a:spcAft>
                      </a:pPr>
                      <a:r>
                        <a:rPr lang="zh-CN" altLang="en-US" sz="1800" kern="1200" dirty="0"/>
                        <a:t>？</a:t>
                      </a:r>
                      <a:endParaRPr lang="zh-CN" altLang="en-US" sz="1800" b="1" kern="1200" dirty="0">
                        <a:solidFill>
                          <a:schemeClr val="dk1"/>
                        </a:solidFill>
                        <a:latin typeface="+mn-lt"/>
                        <a:ea typeface="+mn-ea"/>
                        <a:cs typeface="+mn-cs"/>
                      </a:endParaRPr>
                    </a:p>
                  </a:txBody>
                  <a:tcPr marL="68580" marR="68580" marT="0" marB="0" anchor="ctr"/>
                </a:tc>
                <a:tc>
                  <a:txBody>
                    <a:bodyPr/>
                    <a:lstStyle/>
                    <a:p>
                      <a:pPr marL="0" algn="just" defTabSz="914400" rtl="0" eaLnBrk="1" latinLnBrk="0" hangingPunct="1">
                        <a:lnSpc>
                          <a:spcPct val="150000"/>
                        </a:lnSpc>
                        <a:spcAft>
                          <a:spcPts val="0"/>
                        </a:spcAft>
                      </a:pPr>
                      <a:r>
                        <a:rPr lang="zh-CN" altLang="en-US" sz="1800" kern="1200" dirty="0"/>
                        <a:t>匹配前一项</a:t>
                      </a:r>
                      <a:r>
                        <a:rPr lang="en-US" altLang="en-US" sz="1800" kern="1200" dirty="0"/>
                        <a:t>0</a:t>
                      </a:r>
                      <a:r>
                        <a:rPr lang="zh-CN" altLang="en-US" sz="1800" kern="1200" dirty="0"/>
                        <a:t>次或</a:t>
                      </a:r>
                      <a:r>
                        <a:rPr lang="en-US" altLang="en-US" sz="1800" kern="1200" dirty="0"/>
                        <a:t>1</a:t>
                      </a:r>
                      <a:r>
                        <a:rPr lang="zh-CN" altLang="en-US" sz="1800" kern="1200" dirty="0"/>
                        <a:t>次，也就是说前一项是可选的，等价于</a:t>
                      </a:r>
                      <a:r>
                        <a:rPr lang="en-US" altLang="en-US" sz="1800" kern="1200" dirty="0"/>
                        <a:t>{0,1}</a:t>
                      </a:r>
                      <a:endParaRPr lang="zh-CN" altLang="en-US" sz="1800" b="1"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bl>
          </a:graphicData>
        </a:graphic>
      </p:graphicFrame>
      <p:sp>
        <p:nvSpPr>
          <p:cNvPr id="4" name="灯片编号占位符 3">
            <a:extLst>
              <a:ext uri="{FF2B5EF4-FFF2-40B4-BE49-F238E27FC236}">
                <a16:creationId xmlns:a16="http://schemas.microsoft.com/office/drawing/2014/main" id="{B43F3095-A8ED-4902-A94A-488AAEBA025D}"/>
              </a:ext>
            </a:extLst>
          </p:cNvPr>
          <p:cNvSpPr>
            <a:spLocks noGrp="1"/>
          </p:cNvSpPr>
          <p:nvPr>
            <p:ph type="sldNum" sz="quarter" idx="4"/>
          </p:nvPr>
        </p:nvSpPr>
        <p:spPr/>
        <p:txBody>
          <a:bodyPr/>
          <a:lstStyle/>
          <a:p>
            <a:pPr>
              <a:defRPr/>
            </a:pPr>
            <a:fld id="{E6CA0B37-C609-418D-973E-5FE272E0CA7A}" type="slidenum">
              <a:rPr lang="zh-CN" altLang="en-US" smtClean="0"/>
              <a:pPr>
                <a:defRPr/>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a:t>用户名、密码、电子邮箱、手机号码、身份证号码、生日、邮政编码、固定电话</a:t>
            </a:r>
            <a:endParaRPr lang="zh-CN" altLang="en-US" dirty="0"/>
          </a:p>
        </p:txBody>
      </p:sp>
      <p:sp>
        <p:nvSpPr>
          <p:cNvPr id="2" name="标题 1"/>
          <p:cNvSpPr>
            <a:spLocks noGrp="1"/>
          </p:cNvSpPr>
          <p:nvPr>
            <p:ph type="ctrTitle"/>
          </p:nvPr>
        </p:nvSpPr>
        <p:spPr/>
        <p:txBody>
          <a:bodyPr/>
          <a:lstStyle/>
          <a:p>
            <a:pPr>
              <a:defRPr/>
            </a:pPr>
            <a:r>
              <a:t>正则表达式的应用</a:t>
            </a:r>
            <a:endParaRPr dirty="0"/>
          </a:p>
        </p:txBody>
      </p:sp>
      <p:pic>
        <p:nvPicPr>
          <p:cNvPr id="5" name="Picture 1"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6" y="2305051"/>
            <a:ext cx="42767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图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9" y="2443163"/>
            <a:ext cx="431482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a:extLst>
              <a:ext uri="{FF2B5EF4-FFF2-40B4-BE49-F238E27FC236}">
                <a16:creationId xmlns:a16="http://schemas.microsoft.com/office/drawing/2014/main" id="{3882AB3B-AD43-4A78-A7A0-2A3F9745B323}"/>
              </a:ext>
            </a:extLst>
          </p:cNvPr>
          <p:cNvSpPr>
            <a:spLocks noGrp="1"/>
          </p:cNvSpPr>
          <p:nvPr>
            <p:ph type="sldNum" sz="quarter" idx="4"/>
          </p:nvPr>
        </p:nvSpPr>
        <p:spPr/>
        <p:txBody>
          <a:bodyPr/>
          <a:lstStyle/>
          <a:p>
            <a:pPr>
              <a:defRPr/>
            </a:pPr>
            <a:fld id="{E6CA0B37-C609-418D-973E-5FE272E0CA7A}" type="slidenum">
              <a:rPr lang="zh-CN" altLang="en-US" smtClean="0"/>
              <a:pPr>
                <a:defRPr/>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dirty="0"/>
              <a:t>验证邮政编码和手机号码</a:t>
            </a:r>
            <a:endParaRPr lang="en-US" altLang="zh-CN" dirty="0"/>
          </a:p>
          <a:p>
            <a:pPr lvl="1">
              <a:lnSpc>
                <a:spcPct val="150000"/>
              </a:lnSpc>
              <a:defRPr/>
            </a:pPr>
            <a:r>
              <a:rPr lang="zh-CN" altLang="en-US" dirty="0"/>
              <a:t>中国的邮政编码都是</a:t>
            </a:r>
            <a:r>
              <a:rPr lang="en-US" dirty="0"/>
              <a:t>6</a:t>
            </a:r>
            <a:r>
              <a:rPr lang="zh-CN" altLang="en-US" dirty="0"/>
              <a:t>位</a:t>
            </a:r>
            <a:endParaRPr lang="en-US" altLang="zh-CN" dirty="0"/>
          </a:p>
          <a:p>
            <a:pPr lvl="1">
              <a:lnSpc>
                <a:spcPct val="150000"/>
              </a:lnSpc>
              <a:defRPr/>
            </a:pPr>
            <a:r>
              <a:rPr lang="zh-CN" altLang="en-US" dirty="0"/>
              <a:t>手机号码都是</a:t>
            </a:r>
            <a:r>
              <a:rPr lang="en-US" dirty="0"/>
              <a:t>11</a:t>
            </a:r>
            <a:r>
              <a:rPr lang="zh-CN" altLang="en-US" dirty="0"/>
              <a:t>位，并且第</a:t>
            </a:r>
            <a:r>
              <a:rPr lang="en-US" dirty="0"/>
              <a:t>1</a:t>
            </a:r>
            <a:r>
              <a:rPr lang="zh-CN" altLang="en-US" dirty="0"/>
              <a:t>位都是</a:t>
            </a:r>
            <a:r>
              <a:rPr lang="en-US" dirty="0"/>
              <a:t>1</a:t>
            </a:r>
            <a:endParaRPr lang="en-US" altLang="zh-CN" dirty="0"/>
          </a:p>
        </p:txBody>
      </p:sp>
      <p:sp>
        <p:nvSpPr>
          <p:cNvPr id="2" name="标题 1"/>
          <p:cNvSpPr>
            <a:spLocks noGrp="1"/>
          </p:cNvSpPr>
          <p:nvPr>
            <p:ph type="ctrTitle"/>
          </p:nvPr>
        </p:nvSpPr>
        <p:spPr/>
        <p:txBody>
          <a:bodyPr/>
          <a:lstStyle/>
          <a:p>
            <a:pPr>
              <a:defRPr/>
            </a:pPr>
            <a:r>
              <a:t>验证邮政编码和手机号码</a:t>
            </a:r>
            <a:endParaRPr dirty="0"/>
          </a:p>
        </p:txBody>
      </p:sp>
      <p:sp>
        <p:nvSpPr>
          <p:cNvPr id="6" name="AutoShape 3"/>
          <p:cNvSpPr>
            <a:spLocks noChangeArrowheads="1"/>
          </p:cNvSpPr>
          <p:nvPr/>
        </p:nvSpPr>
        <p:spPr bwMode="auto">
          <a:xfrm>
            <a:off x="2750564" y="3429001"/>
            <a:ext cx="6858000" cy="79278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nSpc>
                <a:spcPct val="150000"/>
              </a:lnSpc>
              <a:defRPr/>
            </a:pPr>
            <a:r>
              <a:rPr lang="en-US" altLang="en-US" b="1" dirty="0" err="1"/>
              <a:t>var</a:t>
            </a:r>
            <a:r>
              <a:rPr lang="en-US" altLang="en-US" b="1" dirty="0"/>
              <a:t> </a:t>
            </a:r>
            <a:r>
              <a:rPr lang="en-US" altLang="en-US" b="1" dirty="0" err="1"/>
              <a:t>regCode</a:t>
            </a:r>
            <a:r>
              <a:rPr lang="en-US" altLang="en-US" b="1" dirty="0"/>
              <a:t>=/^\d{6}$/;</a:t>
            </a:r>
          </a:p>
          <a:p>
            <a:pPr>
              <a:lnSpc>
                <a:spcPct val="150000"/>
              </a:lnSpc>
              <a:defRPr/>
            </a:pPr>
            <a:r>
              <a:rPr lang="en-US" altLang="en-US" b="1" dirty="0" err="1"/>
              <a:t>var</a:t>
            </a:r>
            <a:r>
              <a:rPr lang="en-US" altLang="en-US" b="1" dirty="0"/>
              <a:t> </a:t>
            </a:r>
            <a:r>
              <a:rPr lang="en-US" altLang="en-US" b="1" dirty="0" err="1"/>
              <a:t>regMobile</a:t>
            </a:r>
            <a:r>
              <a:rPr lang="en-US" altLang="en-US" b="1" dirty="0"/>
              <a:t>=/^1\d{10}$/;</a:t>
            </a:r>
          </a:p>
        </p:txBody>
      </p:sp>
      <p:grpSp>
        <p:nvGrpSpPr>
          <p:cNvPr id="4" name="组合 14"/>
          <p:cNvGrpSpPr>
            <a:grpSpLocks/>
          </p:cNvGrpSpPr>
          <p:nvPr/>
        </p:nvGrpSpPr>
        <p:grpSpPr bwMode="auto">
          <a:xfrm>
            <a:off x="3503713" y="5632235"/>
            <a:ext cx="4571821" cy="428625"/>
            <a:chOff x="3143240" y="5143512"/>
            <a:chExt cx="4572032" cy="428628"/>
          </a:xfrm>
        </p:grpSpPr>
        <p:sp>
          <p:nvSpPr>
            <p:cNvPr id="12" name="圆角矩形 1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圆角矩形 1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925"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3873811" y="5187962"/>
              <a:ext cx="3596022"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演示示例：验证邮编和手机号码</a:t>
              </a:r>
            </a:p>
          </p:txBody>
        </p:sp>
      </p:grpSp>
      <p:pic>
        <p:nvPicPr>
          <p:cNvPr id="9218" name="Picture 2" descr="F:\2016年工作\ACCP8.0产品开发\jQuery\案例源码\Chapter09\Chapter09截图\图9.29.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00" y="1196752"/>
            <a:ext cx="3606951" cy="1368152"/>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6">
            <a:extLst>
              <a:ext uri="{FF2B5EF4-FFF2-40B4-BE49-F238E27FC236}">
                <a16:creationId xmlns:a16="http://schemas.microsoft.com/office/drawing/2014/main" id="{99DD4E40-A6A2-43B1-9F64-08893328360E}"/>
              </a:ext>
            </a:extLst>
          </p:cNvPr>
          <p:cNvSpPr>
            <a:spLocks noGrp="1"/>
          </p:cNvSpPr>
          <p:nvPr>
            <p:ph type="sldNum" sz="quarter" idx="4"/>
          </p:nvPr>
        </p:nvSpPr>
        <p:spPr/>
        <p:txBody>
          <a:bodyPr/>
          <a:lstStyle/>
          <a:p>
            <a:pPr>
              <a:defRPr/>
            </a:pPr>
            <a:fld id="{E6CA0B37-C609-418D-973E-5FE272E0CA7A}" type="slidenum">
              <a:rPr lang="zh-CN" altLang="en-US" smtClean="0"/>
              <a:pPr>
                <a:defRPr/>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defRPr/>
            </a:pPr>
            <a:r>
              <a:rPr lang="zh-CN" altLang="en-US" dirty="0"/>
              <a:t>对年龄进行验证，年龄必须在</a:t>
            </a:r>
            <a:r>
              <a:rPr lang="en-US" altLang="zh-CN" dirty="0"/>
              <a:t>0</a:t>
            </a:r>
            <a:r>
              <a:rPr lang="zh-CN" altLang="en-US" dirty="0"/>
              <a:t>－</a:t>
            </a:r>
            <a:r>
              <a:rPr lang="en-US" altLang="zh-CN" dirty="0"/>
              <a:t>120</a:t>
            </a:r>
            <a:r>
              <a:rPr lang="zh-CN" altLang="en-US" dirty="0"/>
              <a:t>之间</a:t>
            </a:r>
          </a:p>
          <a:p>
            <a:pPr lvl="1">
              <a:lnSpc>
                <a:spcPct val="150000"/>
              </a:lnSpc>
              <a:defRPr/>
            </a:pPr>
            <a:r>
              <a:rPr lang="en-US" dirty="0"/>
              <a:t>10-99</a:t>
            </a:r>
            <a:r>
              <a:rPr lang="zh-CN" altLang="en-US" dirty="0"/>
              <a:t>这个范围都是两位数，正则表达式为</a:t>
            </a:r>
            <a:r>
              <a:rPr lang="en-US" dirty="0"/>
              <a:t>[1-9]\d</a:t>
            </a:r>
          </a:p>
          <a:p>
            <a:pPr lvl="1">
              <a:lnSpc>
                <a:spcPct val="150000"/>
              </a:lnSpc>
              <a:defRPr/>
            </a:pPr>
            <a:r>
              <a:rPr lang="en-US" dirty="0"/>
              <a:t>0-9</a:t>
            </a:r>
            <a:r>
              <a:rPr lang="zh-CN" altLang="en-US" dirty="0"/>
              <a:t>这个范围是一位，正则表达式为</a:t>
            </a:r>
            <a:r>
              <a:rPr lang="en-US" dirty="0"/>
              <a:t>\d</a:t>
            </a:r>
          </a:p>
          <a:p>
            <a:pPr lvl="1">
              <a:lnSpc>
                <a:spcPct val="150000"/>
              </a:lnSpc>
              <a:defRPr/>
            </a:pPr>
            <a:r>
              <a:rPr lang="en-US" dirty="0"/>
              <a:t>100-119</a:t>
            </a:r>
            <a:r>
              <a:rPr lang="zh-CN" altLang="en-US" dirty="0"/>
              <a:t>这个范围是三位数，正则表达式为</a:t>
            </a:r>
            <a:r>
              <a:rPr lang="en-US" dirty="0"/>
              <a:t>1[0-1]\d</a:t>
            </a:r>
          </a:p>
          <a:p>
            <a:pPr lvl="1">
              <a:lnSpc>
                <a:spcPct val="150000"/>
              </a:lnSpc>
              <a:defRPr/>
            </a:pPr>
            <a:r>
              <a:rPr lang="zh-CN" altLang="en-US" dirty="0"/>
              <a:t>所有年龄的个位都是</a:t>
            </a:r>
            <a:r>
              <a:rPr lang="en-US" dirty="0"/>
              <a:t>0-9</a:t>
            </a:r>
            <a:r>
              <a:rPr lang="zh-CN" altLang="en-US" dirty="0"/>
              <a:t>，当百位是</a:t>
            </a:r>
            <a:r>
              <a:rPr lang="en-US" dirty="0"/>
              <a:t>1</a:t>
            </a:r>
            <a:r>
              <a:rPr lang="zh-CN" altLang="en-US" dirty="0"/>
              <a:t>，十位是</a:t>
            </a:r>
            <a:r>
              <a:rPr lang="en-US" dirty="0"/>
              <a:t>0-1</a:t>
            </a:r>
            <a:r>
              <a:rPr lang="zh-CN" altLang="en-US" dirty="0"/>
              <a:t>，正则表达式为</a:t>
            </a:r>
            <a:r>
              <a:rPr lang="en-US" dirty="0"/>
              <a:t>(1[0-1]|[1-9])?\d</a:t>
            </a:r>
          </a:p>
          <a:p>
            <a:pPr lvl="1">
              <a:lnSpc>
                <a:spcPct val="150000"/>
              </a:lnSpc>
              <a:defRPr/>
            </a:pPr>
            <a:r>
              <a:rPr lang="zh-CN" altLang="en-US" dirty="0"/>
              <a:t>年龄</a:t>
            </a:r>
            <a:r>
              <a:rPr lang="en-US" dirty="0"/>
              <a:t>120</a:t>
            </a:r>
            <a:r>
              <a:rPr lang="zh-CN" altLang="en-US" dirty="0"/>
              <a:t>是单独的一种情况，需要单独列出来</a:t>
            </a:r>
          </a:p>
        </p:txBody>
      </p:sp>
      <p:sp>
        <p:nvSpPr>
          <p:cNvPr id="2" name="标题 1"/>
          <p:cNvSpPr>
            <a:spLocks noGrp="1"/>
          </p:cNvSpPr>
          <p:nvPr>
            <p:ph type="ctrTitle"/>
          </p:nvPr>
        </p:nvSpPr>
        <p:spPr/>
        <p:txBody>
          <a:bodyPr/>
          <a:lstStyle/>
          <a:p>
            <a:pPr>
              <a:defRPr/>
            </a:pPr>
            <a:r>
              <a:t>验证年龄</a:t>
            </a:r>
            <a:endParaRPr dirty="0"/>
          </a:p>
        </p:txBody>
      </p:sp>
      <p:grpSp>
        <p:nvGrpSpPr>
          <p:cNvPr id="4" name="组合 14"/>
          <p:cNvGrpSpPr>
            <a:grpSpLocks/>
          </p:cNvGrpSpPr>
          <p:nvPr/>
        </p:nvGrpSpPr>
        <p:grpSpPr bwMode="auto">
          <a:xfrm>
            <a:off x="3881438" y="5786439"/>
            <a:ext cx="3726730" cy="428625"/>
            <a:chOff x="3143240" y="5143512"/>
            <a:chExt cx="4572032" cy="428628"/>
          </a:xfrm>
        </p:grpSpPr>
        <p:sp>
          <p:nvSpPr>
            <p:cNvPr id="12" name="圆角矩形 1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圆角矩形 1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948"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4190177" y="5187962"/>
              <a:ext cx="2916859"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演示示例：验证年龄</a:t>
              </a:r>
            </a:p>
          </p:txBody>
        </p:sp>
      </p:grpSp>
      <p:sp>
        <p:nvSpPr>
          <p:cNvPr id="5" name="灯片编号占位符 4">
            <a:extLst>
              <a:ext uri="{FF2B5EF4-FFF2-40B4-BE49-F238E27FC236}">
                <a16:creationId xmlns:a16="http://schemas.microsoft.com/office/drawing/2014/main" id="{54DF6BD0-3E52-4DDC-8CD0-E615D3567EF5}"/>
              </a:ext>
            </a:extLst>
          </p:cNvPr>
          <p:cNvSpPr>
            <a:spLocks noGrp="1"/>
          </p:cNvSpPr>
          <p:nvPr>
            <p:ph type="sldNum" sz="quarter" idx="4"/>
          </p:nvPr>
        </p:nvSpPr>
        <p:spPr/>
        <p:txBody>
          <a:bodyPr/>
          <a:lstStyle/>
          <a:p>
            <a:pPr>
              <a:defRPr/>
            </a:pPr>
            <a:fld id="{E6CA0B37-C609-418D-973E-5FE272E0CA7A}" type="slidenum">
              <a:rPr lang="zh-CN" altLang="en-US" smtClean="0"/>
              <a:pPr>
                <a:defRPr/>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defRPr/>
            </a:pPr>
            <a:r>
              <a:rPr lang="zh-CN" altLang="en-US" dirty="0"/>
              <a:t>练习：验证博客园用户注册页面</a:t>
            </a:r>
            <a:endParaRPr dirty="0"/>
          </a:p>
        </p:txBody>
      </p:sp>
      <p:sp>
        <p:nvSpPr>
          <p:cNvPr id="31747" name="内容占位符 2"/>
          <p:cNvSpPr>
            <a:spLocks noGrp="1"/>
          </p:cNvSpPr>
          <p:nvPr>
            <p:ph idx="1"/>
          </p:nvPr>
        </p:nvSpPr>
        <p:spPr>
          <a:xfrm>
            <a:off x="4751852" y="1487055"/>
            <a:ext cx="7112357" cy="4956892"/>
          </a:xfrm>
        </p:spPr>
        <p:txBody>
          <a:bodyPr/>
          <a:lstStyle/>
          <a:p>
            <a:pPr>
              <a:defRPr/>
            </a:pPr>
            <a:r>
              <a:rPr lang="zh-CN" altLang="en-US" dirty="0"/>
              <a:t>需求说明</a:t>
            </a:r>
            <a:endParaRPr lang="en-US" altLang="zh-CN" dirty="0"/>
          </a:p>
          <a:p>
            <a:pPr lvl="1">
              <a:defRPr/>
            </a:pPr>
            <a:r>
              <a:rPr lang="zh-CN" altLang="en-US" dirty="0"/>
              <a:t>用户名和密码验证，由英文字母和数字组成，用户名长度为</a:t>
            </a:r>
            <a:r>
              <a:rPr lang="en-US" altLang="zh-CN" dirty="0"/>
              <a:t>4</a:t>
            </a:r>
            <a:r>
              <a:rPr lang="zh-CN" altLang="en-US" dirty="0"/>
              <a:t>～</a:t>
            </a:r>
            <a:r>
              <a:rPr lang="en-US" altLang="zh-CN" dirty="0"/>
              <a:t>16</a:t>
            </a:r>
            <a:r>
              <a:rPr lang="zh-CN" altLang="en-US" dirty="0"/>
              <a:t>字符，密码长度为</a:t>
            </a:r>
            <a:r>
              <a:rPr lang="en-US" altLang="zh-CN" dirty="0"/>
              <a:t>4</a:t>
            </a:r>
            <a:r>
              <a:rPr lang="zh-CN" altLang="en-US" dirty="0"/>
              <a:t>～</a:t>
            </a:r>
            <a:r>
              <a:rPr lang="en-US" altLang="zh-CN" dirty="0"/>
              <a:t>10</a:t>
            </a:r>
            <a:r>
              <a:rPr lang="zh-CN" altLang="en-US" dirty="0"/>
              <a:t>字符</a:t>
            </a:r>
            <a:endParaRPr lang="en-US" altLang="zh-CN" dirty="0"/>
          </a:p>
          <a:p>
            <a:pPr lvl="1">
              <a:defRPr/>
            </a:pPr>
            <a:r>
              <a:rPr lang="zh-CN" altLang="en-US" dirty="0"/>
              <a:t>手机号码只能是</a:t>
            </a:r>
            <a:r>
              <a:rPr lang="en-US" altLang="zh-CN" dirty="0"/>
              <a:t>1</a:t>
            </a:r>
            <a:r>
              <a:rPr lang="zh-CN" altLang="en-US" dirty="0"/>
              <a:t>开头的</a:t>
            </a:r>
            <a:r>
              <a:rPr lang="en-US" altLang="zh-CN" dirty="0"/>
              <a:t>11</a:t>
            </a:r>
            <a:r>
              <a:rPr lang="zh-CN" altLang="en-US" dirty="0"/>
              <a:t>位数字</a:t>
            </a:r>
          </a:p>
          <a:p>
            <a:pPr lvl="1">
              <a:defRPr/>
            </a:pPr>
            <a:r>
              <a:rPr lang="zh-CN" altLang="en-US" dirty="0"/>
              <a:t>生日的年份为</a:t>
            </a:r>
            <a:r>
              <a:rPr lang="en-US" altLang="zh-CN" dirty="0"/>
              <a:t>1900</a:t>
            </a:r>
            <a:r>
              <a:rPr lang="zh-CN" altLang="en-US" dirty="0"/>
              <a:t>～</a:t>
            </a:r>
            <a:r>
              <a:rPr lang="en-US" altLang="zh-CN" dirty="0"/>
              <a:t>2016</a:t>
            </a:r>
            <a:endParaRPr lang="zh-CN" altLang="en-US" dirty="0"/>
          </a:p>
        </p:txBody>
      </p:sp>
      <p:sp>
        <p:nvSpPr>
          <p:cNvPr id="4" name="灯片编号占位符 3">
            <a:extLst>
              <a:ext uri="{FF2B5EF4-FFF2-40B4-BE49-F238E27FC236}">
                <a16:creationId xmlns:a16="http://schemas.microsoft.com/office/drawing/2014/main" id="{C304626B-F41F-4EA4-A64D-F4E06E4237D8}"/>
              </a:ext>
            </a:extLst>
          </p:cNvPr>
          <p:cNvSpPr>
            <a:spLocks noGrp="1"/>
          </p:cNvSpPr>
          <p:nvPr>
            <p:ph type="sldNum" sz="quarter" idx="4"/>
          </p:nvPr>
        </p:nvSpPr>
        <p:spPr/>
        <p:txBody>
          <a:bodyPr/>
          <a:lstStyle/>
          <a:p>
            <a:pPr>
              <a:defRPr/>
            </a:pPr>
            <a:fld id="{E6CA0B37-C609-418D-973E-5FE272E0CA7A}" type="slidenum">
              <a:rPr lang="zh-CN" altLang="en-US" smtClean="0"/>
              <a:pPr>
                <a:defRPr/>
              </a:pPr>
              <a:t>38</a:t>
            </a:fld>
            <a:endParaRPr lang="zh-CN" altLang="en-US"/>
          </a:p>
        </p:txBody>
      </p:sp>
      <p:grpSp>
        <p:nvGrpSpPr>
          <p:cNvPr id="40965" name="组合 66"/>
          <p:cNvGrpSpPr>
            <a:grpSpLocks/>
          </p:cNvGrpSpPr>
          <p:nvPr/>
        </p:nvGrpSpPr>
        <p:grpSpPr bwMode="auto">
          <a:xfrm>
            <a:off x="4789390" y="928018"/>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0973"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4494213" y="5926807"/>
            <a:ext cx="2786062"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20</a:t>
              </a:r>
              <a:r>
                <a:rPr lang="zh-CN" altLang="en-US" b="1" spc="300" dirty="0">
                  <a:solidFill>
                    <a:srgbClr val="FBFFFE"/>
                  </a:solidFill>
                  <a:latin typeface="微软雅黑" pitchFamily="34" charset="-122"/>
                  <a:ea typeface="微软雅黑" pitchFamily="34" charset="-122"/>
                </a:rPr>
                <a:t>分钟</a:t>
              </a:r>
            </a:p>
          </p:txBody>
        </p:sp>
      </p:grpSp>
      <p:pic>
        <p:nvPicPr>
          <p:cNvPr id="10242" name="Picture 2" descr="F:\2016年工作\ACCP8.0产品开发\jQuery\案例源码\Chapter09\Chapter09截图\图9.3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925" y="3175424"/>
            <a:ext cx="4320480" cy="3293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41989"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991" name="组合 7"/>
            <p:cNvGrpSpPr>
              <a:grpSpLocks/>
            </p:cNvGrpSpPr>
            <p:nvPr/>
          </p:nvGrpSpPr>
          <p:grpSpPr bwMode="auto">
            <a:xfrm>
              <a:off x="1923997" y="3214688"/>
              <a:ext cx="5862712" cy="2058988"/>
              <a:chOff x="2066281" y="2227264"/>
              <a:chExt cx="5862790" cy="2059017"/>
            </a:xfrm>
          </p:grpSpPr>
          <p:grpSp>
            <p:nvGrpSpPr>
              <p:cNvPr id="419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9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19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ED6CCA70-FC7F-449C-9609-CB52407366CA}"/>
              </a:ext>
            </a:extLst>
          </p:cNvPr>
          <p:cNvSpPr>
            <a:spLocks noGrp="1"/>
          </p:cNvSpPr>
          <p:nvPr>
            <p:ph type="sldNum" sz="quarter" idx="4"/>
          </p:nvPr>
        </p:nvSpPr>
        <p:spPr/>
        <p:txBody>
          <a:bodyPr/>
          <a:lstStyle/>
          <a:p>
            <a:pPr>
              <a:defRPr/>
            </a:pPr>
            <a:fld id="{E6CA0B37-C609-418D-973E-5FE272E0CA7A}" type="slidenum">
              <a:rPr lang="zh-CN" altLang="en-US" smtClean="0"/>
              <a:pPr>
                <a:defRPr/>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第一部分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表单基本验证技术</a:t>
            </a:r>
          </a:p>
        </p:txBody>
      </p:sp>
    </p:spTree>
    <p:extLst>
      <p:ext uri="{BB962C8B-B14F-4D97-AF65-F5344CB8AC3E}">
        <p14:creationId xmlns:p14="http://schemas.microsoft.com/office/powerpoint/2010/main" val="3608292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第四部分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使用</a:t>
            </a:r>
            <a:r>
              <a:rPr lang="en-US" altLang="zh-CN" dirty="0"/>
              <a:t>HTML5</a:t>
            </a:r>
            <a:r>
              <a:rPr lang="zh-CN" altLang="en-US" dirty="0"/>
              <a:t>的方式验证表单</a:t>
            </a:r>
          </a:p>
        </p:txBody>
      </p:sp>
    </p:spTree>
    <p:extLst>
      <p:ext uri="{BB962C8B-B14F-4D97-AF65-F5344CB8AC3E}">
        <p14:creationId xmlns:p14="http://schemas.microsoft.com/office/powerpoint/2010/main" val="2305984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HTML5</a:t>
            </a:r>
            <a:r>
              <a:rPr lang="zh-CN" altLang="en-US" dirty="0"/>
              <a:t>新增属性</a:t>
            </a:r>
            <a:endParaRPr lang="en-US" altLang="zh-CN" dirty="0"/>
          </a:p>
          <a:p>
            <a:pPr>
              <a:lnSpc>
                <a:spcPct val="150000"/>
              </a:lnSpc>
            </a:pPr>
            <a:r>
              <a:rPr lang="en-US" altLang="zh-CN" dirty="0"/>
              <a:t>validity</a:t>
            </a:r>
            <a:r>
              <a:rPr lang="zh-CN" altLang="en-US" dirty="0"/>
              <a:t>属性</a:t>
            </a:r>
          </a:p>
        </p:txBody>
      </p:sp>
      <p:sp>
        <p:nvSpPr>
          <p:cNvPr id="2" name="标题 1"/>
          <p:cNvSpPr>
            <a:spLocks noGrp="1"/>
          </p:cNvSpPr>
          <p:nvPr>
            <p:ph type="ctrTitle"/>
          </p:nvPr>
        </p:nvSpPr>
        <p:spPr/>
        <p:txBody>
          <a:bodyPr/>
          <a:lstStyle/>
          <a:p>
            <a:r>
              <a:rPr lang="zh-CN" altLang="en-US" dirty="0"/>
              <a:t>使用</a:t>
            </a:r>
            <a:r>
              <a:rPr lang="en-US" altLang="zh-CN" dirty="0"/>
              <a:t>HTML5</a:t>
            </a:r>
            <a:r>
              <a:rPr lang="zh-CN" altLang="en-US" dirty="0"/>
              <a:t>的方式验证表单</a:t>
            </a:r>
          </a:p>
        </p:txBody>
      </p:sp>
      <p:sp>
        <p:nvSpPr>
          <p:cNvPr id="4" name="灯片编号占位符 3">
            <a:extLst>
              <a:ext uri="{FF2B5EF4-FFF2-40B4-BE49-F238E27FC236}">
                <a16:creationId xmlns:a16="http://schemas.microsoft.com/office/drawing/2014/main" id="{74A25290-55AE-43D9-AC6D-5B8DB91C6AEF}"/>
              </a:ext>
            </a:extLst>
          </p:cNvPr>
          <p:cNvSpPr>
            <a:spLocks noGrp="1"/>
          </p:cNvSpPr>
          <p:nvPr>
            <p:ph type="sldNum" sz="quarter" idx="4"/>
          </p:nvPr>
        </p:nvSpPr>
        <p:spPr/>
        <p:txBody>
          <a:bodyPr/>
          <a:lstStyle/>
          <a:p>
            <a:pPr>
              <a:defRPr/>
            </a:pPr>
            <a:fld id="{E6CA0B37-C609-418D-973E-5FE272E0CA7A}" type="slidenum">
              <a:rPr lang="zh-CN" altLang="en-US" smtClean="0"/>
              <a:pPr>
                <a:defRPr/>
              </a:pPr>
              <a:t>41</a:t>
            </a:fld>
            <a:endParaRPr lang="zh-CN" altLang="en-US"/>
          </a:p>
        </p:txBody>
      </p:sp>
    </p:spTree>
    <p:extLst>
      <p:ext uri="{BB962C8B-B14F-4D97-AF65-F5344CB8AC3E}">
        <p14:creationId xmlns:p14="http://schemas.microsoft.com/office/powerpoint/2010/main" val="3370245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HTML5</a:t>
            </a:r>
            <a:r>
              <a:rPr lang="zh-CN" altLang="en-US" dirty="0"/>
              <a:t>新增验证属性</a:t>
            </a:r>
          </a:p>
        </p:txBody>
      </p:sp>
      <p:sp>
        <p:nvSpPr>
          <p:cNvPr id="2" name="标题 1"/>
          <p:cNvSpPr>
            <a:spLocks noGrp="1"/>
          </p:cNvSpPr>
          <p:nvPr>
            <p:ph type="ctrTitle"/>
          </p:nvPr>
        </p:nvSpPr>
        <p:spPr/>
        <p:txBody>
          <a:bodyPr/>
          <a:lstStyle/>
          <a:p>
            <a:r>
              <a:rPr lang="en-US" altLang="zh-CN" dirty="0"/>
              <a:t>HTML5</a:t>
            </a:r>
            <a:r>
              <a:rPr lang="zh-CN" altLang="en-US" dirty="0"/>
              <a:t>新增属性</a:t>
            </a:r>
          </a:p>
        </p:txBody>
      </p:sp>
      <p:graphicFrame>
        <p:nvGraphicFramePr>
          <p:cNvPr id="5" name="Group 29"/>
          <p:cNvGraphicFramePr>
            <a:graphicFrameLocks noGrp="1"/>
          </p:cNvGraphicFramePr>
          <p:nvPr>
            <p:extLst>
              <p:ext uri="{D42A27DB-BD31-4B8C-83A1-F6EECF244321}">
                <p14:modId xmlns:p14="http://schemas.microsoft.com/office/powerpoint/2010/main" val="2463243317"/>
              </p:ext>
            </p:extLst>
          </p:nvPr>
        </p:nvGraphicFramePr>
        <p:xfrm>
          <a:off x="804954" y="1741916"/>
          <a:ext cx="10657184" cy="1944214"/>
        </p:xfrm>
        <a:graphic>
          <a:graphicData uri="http://schemas.openxmlformats.org/drawingml/2006/table">
            <a:tbl>
              <a:tblPr firstRow="1" bandRow="1">
                <a:tableStyleId>{5C22544A-7EE6-4342-B048-85BDC9FD1C3A}</a:tableStyleId>
              </a:tblPr>
              <a:tblGrid>
                <a:gridCol w="2298608">
                  <a:extLst>
                    <a:ext uri="{9D8B030D-6E8A-4147-A177-3AD203B41FA5}">
                      <a16:colId xmlns:a16="http://schemas.microsoft.com/office/drawing/2014/main" val="20000"/>
                    </a:ext>
                  </a:extLst>
                </a:gridCol>
                <a:gridCol w="8358576">
                  <a:extLst>
                    <a:ext uri="{9D8B030D-6E8A-4147-A177-3AD203B41FA5}">
                      <a16:colId xmlns:a16="http://schemas.microsoft.com/office/drawing/2014/main" val="20001"/>
                    </a:ext>
                  </a:extLst>
                </a:gridCol>
              </a:tblGrid>
              <a:tr h="477932">
                <a:tc>
                  <a:txBody>
                    <a:bodyPr/>
                    <a:lstStyle/>
                    <a:p>
                      <a:pPr algn="ctr">
                        <a:lnSpc>
                          <a:spcPct val="100000"/>
                        </a:lnSpc>
                        <a:spcAft>
                          <a:spcPts val="0"/>
                        </a:spcAft>
                      </a:pPr>
                      <a:r>
                        <a:rPr lang="zh-CN" sz="2000" kern="900" dirty="0">
                          <a:effectLst/>
                        </a:rPr>
                        <a:t>属性</a:t>
                      </a:r>
                      <a:endParaRPr lang="zh-CN" sz="2000" kern="900" dirty="0">
                        <a:effectLst/>
                        <a:latin typeface="Arial"/>
                        <a:ea typeface="黑体"/>
                        <a:cs typeface="Times New Roman"/>
                      </a:endParaRPr>
                    </a:p>
                  </a:txBody>
                  <a:tcPr marL="68580" marR="68580" marT="0" marB="17780" anchor="ctr"/>
                </a:tc>
                <a:tc>
                  <a:txBody>
                    <a:bodyPr/>
                    <a:lstStyle/>
                    <a:p>
                      <a:pPr algn="ctr">
                        <a:lnSpc>
                          <a:spcPct val="100000"/>
                        </a:lnSpc>
                        <a:spcAft>
                          <a:spcPts val="0"/>
                        </a:spcAft>
                      </a:pPr>
                      <a:r>
                        <a:rPr lang="zh-CN" sz="2000" kern="900" dirty="0">
                          <a:effectLst/>
                        </a:rPr>
                        <a:t>描述</a:t>
                      </a:r>
                      <a:endParaRPr lang="zh-CN" sz="2000" kern="900" dirty="0">
                        <a:effectLst/>
                        <a:latin typeface="Arial"/>
                        <a:ea typeface="黑体"/>
                        <a:cs typeface="Times New Roman"/>
                      </a:endParaRPr>
                    </a:p>
                  </a:txBody>
                  <a:tcPr marL="68580" marR="68580" marT="0" marB="17780" anchor="ctr"/>
                </a:tc>
                <a:extLst>
                  <a:ext uri="{0D108BD9-81ED-4DB2-BD59-A6C34878D82A}">
                    <a16:rowId xmlns:a16="http://schemas.microsoft.com/office/drawing/2014/main" val="10000"/>
                  </a:ext>
                </a:extLst>
              </a:tr>
              <a:tr h="467962">
                <a:tc>
                  <a:txBody>
                    <a:bodyPr/>
                    <a:lstStyle/>
                    <a:p>
                      <a:pPr>
                        <a:lnSpc>
                          <a:spcPct val="150000"/>
                        </a:lnSpc>
                        <a:spcAft>
                          <a:spcPts val="0"/>
                        </a:spcAft>
                      </a:pPr>
                      <a:r>
                        <a:rPr lang="en-US" sz="1600" kern="900" dirty="0">
                          <a:effectLst/>
                        </a:rPr>
                        <a:t>placeholder</a:t>
                      </a:r>
                      <a:endParaRPr lang="zh-CN" sz="1600" kern="900" dirty="0">
                        <a:effectLst/>
                        <a:latin typeface="+mn-lt"/>
                        <a:ea typeface="+mn-ea"/>
                      </a:endParaRPr>
                    </a:p>
                  </a:txBody>
                  <a:tcPr marL="68580" marR="68580" marT="0" marB="17780" anchor="ctr"/>
                </a:tc>
                <a:tc>
                  <a:txBody>
                    <a:bodyPr/>
                    <a:lstStyle/>
                    <a:p>
                      <a:pPr>
                        <a:lnSpc>
                          <a:spcPct val="150000"/>
                        </a:lnSpc>
                        <a:spcAft>
                          <a:spcPts val="0"/>
                        </a:spcAft>
                      </a:pPr>
                      <a:r>
                        <a:rPr lang="zh-CN" sz="1600" kern="900" dirty="0">
                          <a:effectLst/>
                        </a:rPr>
                        <a:t>提供一种提示（</a:t>
                      </a:r>
                      <a:r>
                        <a:rPr lang="en-US" sz="1600" kern="900" dirty="0">
                          <a:effectLst/>
                        </a:rPr>
                        <a:t>hint</a:t>
                      </a:r>
                      <a:r>
                        <a:rPr lang="zh-CN" sz="1600" kern="900" dirty="0">
                          <a:effectLst/>
                        </a:rPr>
                        <a:t>），输入域为空时显示，获得焦点输入内容后消失</a:t>
                      </a:r>
                      <a:endParaRPr lang="zh-CN" sz="1600" kern="900" dirty="0">
                        <a:effectLst/>
                        <a:latin typeface="+mn-lt"/>
                        <a:ea typeface="+mn-ea"/>
                      </a:endParaRPr>
                    </a:p>
                  </a:txBody>
                  <a:tcPr marL="68580" marR="68580" marT="0" marB="17780" anchor="ctr"/>
                </a:tc>
                <a:extLst>
                  <a:ext uri="{0D108BD9-81ED-4DB2-BD59-A6C34878D82A}">
                    <a16:rowId xmlns:a16="http://schemas.microsoft.com/office/drawing/2014/main" val="10001"/>
                  </a:ext>
                </a:extLst>
              </a:tr>
              <a:tr h="499160">
                <a:tc>
                  <a:txBody>
                    <a:bodyPr/>
                    <a:lstStyle/>
                    <a:p>
                      <a:pPr>
                        <a:lnSpc>
                          <a:spcPct val="150000"/>
                        </a:lnSpc>
                        <a:spcAft>
                          <a:spcPts val="0"/>
                        </a:spcAft>
                      </a:pPr>
                      <a:r>
                        <a:rPr lang="en-US" sz="1600" kern="900" dirty="0">
                          <a:effectLst/>
                        </a:rPr>
                        <a:t>required</a:t>
                      </a:r>
                      <a:endParaRPr lang="zh-CN" sz="1600" kern="900" dirty="0">
                        <a:effectLst/>
                        <a:latin typeface="+mn-lt"/>
                        <a:ea typeface="+mn-ea"/>
                      </a:endParaRPr>
                    </a:p>
                  </a:txBody>
                  <a:tcPr marL="68580" marR="68580" marT="0" marB="17780" anchor="ctr"/>
                </a:tc>
                <a:tc>
                  <a:txBody>
                    <a:bodyPr/>
                    <a:lstStyle/>
                    <a:p>
                      <a:pPr>
                        <a:lnSpc>
                          <a:spcPct val="150000"/>
                        </a:lnSpc>
                        <a:spcAft>
                          <a:spcPts val="0"/>
                        </a:spcAft>
                      </a:pPr>
                      <a:r>
                        <a:rPr lang="zh-CN" sz="1600" kern="900" dirty="0">
                          <a:effectLst/>
                        </a:rPr>
                        <a:t>规定输入域不能为空</a:t>
                      </a:r>
                      <a:endParaRPr lang="zh-CN" sz="1600" kern="900" dirty="0">
                        <a:effectLst/>
                        <a:latin typeface="+mn-lt"/>
                        <a:ea typeface="+mn-ea"/>
                      </a:endParaRPr>
                    </a:p>
                  </a:txBody>
                  <a:tcPr marL="68580" marR="68580" marT="0" marB="17780" anchor="ctr"/>
                </a:tc>
                <a:extLst>
                  <a:ext uri="{0D108BD9-81ED-4DB2-BD59-A6C34878D82A}">
                    <a16:rowId xmlns:a16="http://schemas.microsoft.com/office/drawing/2014/main" val="10002"/>
                  </a:ext>
                </a:extLst>
              </a:tr>
              <a:tr h="499160">
                <a:tc>
                  <a:txBody>
                    <a:bodyPr/>
                    <a:lstStyle/>
                    <a:p>
                      <a:pPr>
                        <a:lnSpc>
                          <a:spcPct val="150000"/>
                        </a:lnSpc>
                        <a:spcAft>
                          <a:spcPts val="0"/>
                        </a:spcAft>
                      </a:pPr>
                      <a:r>
                        <a:rPr lang="en-US" sz="1600" kern="900">
                          <a:effectLst/>
                        </a:rPr>
                        <a:t>pattern</a:t>
                      </a:r>
                      <a:endParaRPr lang="zh-CN" sz="1600" kern="900">
                        <a:effectLst/>
                        <a:latin typeface="+mn-lt"/>
                        <a:ea typeface="+mn-ea"/>
                      </a:endParaRPr>
                    </a:p>
                  </a:txBody>
                  <a:tcPr marL="68580" marR="68580" marT="0" marB="17780" anchor="ctr"/>
                </a:tc>
                <a:tc>
                  <a:txBody>
                    <a:bodyPr/>
                    <a:lstStyle/>
                    <a:p>
                      <a:pPr>
                        <a:lnSpc>
                          <a:spcPct val="150000"/>
                        </a:lnSpc>
                        <a:spcAft>
                          <a:spcPts val="0"/>
                        </a:spcAft>
                      </a:pPr>
                      <a:r>
                        <a:rPr lang="zh-CN" sz="1600" kern="900" dirty="0">
                          <a:effectLst/>
                        </a:rPr>
                        <a:t>规定验证</a:t>
                      </a:r>
                      <a:r>
                        <a:rPr lang="en-US" sz="1600" kern="900" dirty="0">
                          <a:effectLst/>
                        </a:rPr>
                        <a:t>input</a:t>
                      </a:r>
                      <a:r>
                        <a:rPr lang="zh-CN" sz="1600" kern="900" dirty="0">
                          <a:effectLst/>
                        </a:rPr>
                        <a:t>域的模式（正则表达式）</a:t>
                      </a:r>
                      <a:endParaRPr lang="zh-CN" sz="1600" kern="900" dirty="0">
                        <a:effectLst/>
                        <a:latin typeface="+mn-lt"/>
                        <a:ea typeface="+mn-ea"/>
                      </a:endParaRPr>
                    </a:p>
                  </a:txBody>
                  <a:tcPr marL="68580" marR="68580" marT="0" marB="17780" anchor="ct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2639616" y="4221089"/>
            <a:ext cx="7560840" cy="152400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nSpc>
                <a:spcPct val="150000"/>
              </a:lnSpc>
              <a:defRPr/>
            </a:pPr>
            <a:r>
              <a:rPr lang="en-US" altLang="en-US" b="1" dirty="0">
                <a:latin typeface="+mn-lt"/>
                <a:ea typeface="+mn-ea"/>
              </a:rPr>
              <a:t>&lt;input type="text" id="</a:t>
            </a:r>
            <a:r>
              <a:rPr lang="en-US" altLang="en-US" b="1" dirty="0" err="1">
                <a:latin typeface="+mn-lt"/>
                <a:ea typeface="+mn-ea"/>
              </a:rPr>
              <a:t>uName</a:t>
            </a:r>
            <a:r>
              <a:rPr lang="en-US" altLang="en-US" b="1" dirty="0">
                <a:latin typeface="+mn-lt"/>
                <a:ea typeface="+mn-ea"/>
              </a:rPr>
              <a:t>" </a:t>
            </a:r>
            <a:r>
              <a:rPr lang="en-US" altLang="en-US" b="1" dirty="0">
                <a:solidFill>
                  <a:srgbClr val="FF0000"/>
                </a:solidFill>
                <a:latin typeface="+mn-lt"/>
                <a:ea typeface="+mn-ea"/>
              </a:rPr>
              <a:t>placeholder</a:t>
            </a:r>
            <a:r>
              <a:rPr lang="en-US" altLang="en-US" b="1" dirty="0">
                <a:latin typeface="+mn-lt"/>
                <a:ea typeface="+mn-ea"/>
              </a:rPr>
              <a:t>="</a:t>
            </a:r>
            <a:r>
              <a:rPr lang="zh-CN" altLang="en-US" b="1" dirty="0">
                <a:latin typeface="+mn-lt"/>
                <a:ea typeface="+mn-ea"/>
              </a:rPr>
              <a:t>英文、数字长度为</a:t>
            </a:r>
            <a:r>
              <a:rPr lang="en-US" altLang="zh-CN" b="1" dirty="0">
                <a:latin typeface="+mn-lt"/>
                <a:ea typeface="+mn-ea"/>
              </a:rPr>
              <a:t>6-10</a:t>
            </a:r>
            <a:r>
              <a:rPr lang="zh-CN" altLang="en-US" b="1" dirty="0">
                <a:latin typeface="+mn-lt"/>
                <a:ea typeface="+mn-ea"/>
              </a:rPr>
              <a:t>个字符</a:t>
            </a:r>
            <a:r>
              <a:rPr lang="en-US" altLang="zh-CN" b="1" dirty="0">
                <a:latin typeface="+mn-lt"/>
                <a:ea typeface="+mn-ea"/>
              </a:rPr>
              <a:t>" </a:t>
            </a:r>
            <a:r>
              <a:rPr lang="en-US" altLang="en-US" b="1" dirty="0">
                <a:solidFill>
                  <a:srgbClr val="FF0000"/>
                </a:solidFill>
                <a:latin typeface="+mn-lt"/>
                <a:ea typeface="+mn-ea"/>
              </a:rPr>
              <a:t>required</a:t>
            </a:r>
            <a:r>
              <a:rPr lang="en-US" altLang="en-US" b="1" dirty="0">
                <a:latin typeface="+mn-lt"/>
                <a:ea typeface="+mn-ea"/>
              </a:rPr>
              <a:t> </a:t>
            </a:r>
            <a:r>
              <a:rPr lang="en-US" altLang="en-US" b="1" dirty="0">
                <a:solidFill>
                  <a:srgbClr val="FF0000"/>
                </a:solidFill>
                <a:latin typeface="+mn-lt"/>
                <a:ea typeface="+mn-ea"/>
              </a:rPr>
              <a:t>pattern</a:t>
            </a:r>
            <a:r>
              <a:rPr lang="en-US" altLang="en-US" b="1" dirty="0">
                <a:latin typeface="+mn-lt"/>
                <a:ea typeface="+mn-ea"/>
              </a:rPr>
              <a:t>="[a-zA-Z0-9]{6,10}"  /&gt;</a:t>
            </a:r>
          </a:p>
          <a:p>
            <a:pPr>
              <a:lnSpc>
                <a:spcPct val="150000"/>
              </a:lnSpc>
              <a:defRPr/>
            </a:pPr>
            <a:r>
              <a:rPr lang="en-US" altLang="en-US" b="1" dirty="0">
                <a:latin typeface="+mn-lt"/>
                <a:ea typeface="+mn-ea"/>
              </a:rPr>
              <a:t>&lt;input type="password" id="</a:t>
            </a:r>
            <a:r>
              <a:rPr lang="en-US" altLang="en-US" b="1" dirty="0" err="1">
                <a:latin typeface="+mn-lt"/>
                <a:ea typeface="+mn-ea"/>
              </a:rPr>
              <a:t>pwd</a:t>
            </a:r>
            <a:r>
              <a:rPr lang="en-US" altLang="en-US" b="1" dirty="0">
                <a:latin typeface="+mn-lt"/>
                <a:ea typeface="+mn-ea"/>
              </a:rPr>
              <a:t>" </a:t>
            </a:r>
            <a:r>
              <a:rPr lang="en-US" altLang="en-US" b="1" dirty="0">
                <a:solidFill>
                  <a:srgbClr val="FF0000"/>
                </a:solidFill>
                <a:latin typeface="+mn-lt"/>
                <a:ea typeface="+mn-ea"/>
              </a:rPr>
              <a:t>placeholder</a:t>
            </a:r>
            <a:r>
              <a:rPr lang="en-US" altLang="en-US" b="1" dirty="0">
                <a:latin typeface="+mn-lt"/>
                <a:ea typeface="+mn-ea"/>
              </a:rPr>
              <a:t>="</a:t>
            </a:r>
            <a:r>
              <a:rPr lang="zh-CN" altLang="en-US" b="1" dirty="0">
                <a:latin typeface="+mn-lt"/>
                <a:ea typeface="+mn-ea"/>
              </a:rPr>
              <a:t>长度为</a:t>
            </a:r>
            <a:r>
              <a:rPr lang="en-US" altLang="zh-CN" b="1" dirty="0">
                <a:latin typeface="+mn-lt"/>
                <a:ea typeface="+mn-ea"/>
              </a:rPr>
              <a:t>6-16</a:t>
            </a:r>
            <a:r>
              <a:rPr lang="zh-CN" altLang="en-US" b="1" dirty="0">
                <a:latin typeface="+mn-lt"/>
                <a:ea typeface="+mn-ea"/>
              </a:rPr>
              <a:t>个字符</a:t>
            </a:r>
            <a:r>
              <a:rPr lang="en-US" altLang="zh-CN" b="1" dirty="0">
                <a:latin typeface="+mn-lt"/>
                <a:ea typeface="+mn-ea"/>
              </a:rPr>
              <a:t>" </a:t>
            </a:r>
            <a:r>
              <a:rPr lang="en-US" altLang="en-US" b="1" dirty="0">
                <a:solidFill>
                  <a:srgbClr val="FF0000"/>
                </a:solidFill>
                <a:latin typeface="+mn-lt"/>
                <a:ea typeface="+mn-ea"/>
              </a:rPr>
              <a:t>required</a:t>
            </a:r>
            <a:r>
              <a:rPr lang="en-US" altLang="en-US" b="1" dirty="0">
                <a:latin typeface="+mn-lt"/>
                <a:ea typeface="+mn-ea"/>
              </a:rPr>
              <a:t> </a:t>
            </a:r>
            <a:r>
              <a:rPr lang="en-US" altLang="en-US" b="1" dirty="0">
                <a:solidFill>
                  <a:srgbClr val="FF0000"/>
                </a:solidFill>
                <a:latin typeface="+mn-lt"/>
                <a:ea typeface="+mn-ea"/>
              </a:rPr>
              <a:t>pattern</a:t>
            </a:r>
            <a:r>
              <a:rPr lang="en-US" altLang="en-US" b="1" dirty="0">
                <a:latin typeface="+mn-lt"/>
                <a:ea typeface="+mn-ea"/>
              </a:rPr>
              <a:t>="[a-zA-Z0-9]{6,16}"/&gt;</a:t>
            </a:r>
          </a:p>
        </p:txBody>
      </p:sp>
      <p:grpSp>
        <p:nvGrpSpPr>
          <p:cNvPr id="7" name="组合 14"/>
          <p:cNvGrpSpPr>
            <a:grpSpLocks/>
          </p:cNvGrpSpPr>
          <p:nvPr/>
        </p:nvGrpSpPr>
        <p:grpSpPr bwMode="auto">
          <a:xfrm>
            <a:off x="3881438" y="6168074"/>
            <a:ext cx="3726730" cy="42862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3936487" y="5187962"/>
              <a:ext cx="3424241"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a:t>
              </a:r>
              <a:r>
                <a:rPr lang="en-US" altLang="zh-CN" b="1" spc="300" dirty="0">
                  <a:solidFill>
                    <a:srgbClr val="FBFFFE"/>
                  </a:solidFill>
                  <a:latin typeface="微软雅黑" pitchFamily="34" charset="-122"/>
                  <a:ea typeface="微软雅黑" pitchFamily="34" charset="-122"/>
                </a:rPr>
                <a:t>QQ</a:t>
              </a:r>
              <a:r>
                <a:rPr lang="zh-CN" altLang="en-US" b="1" spc="300" dirty="0">
                  <a:solidFill>
                    <a:srgbClr val="FBFFFE"/>
                  </a:solidFill>
                  <a:latin typeface="微软雅黑" pitchFamily="34" charset="-122"/>
                  <a:ea typeface="微软雅黑" pitchFamily="34" charset="-122"/>
                </a:rPr>
                <a:t>注册验证</a:t>
              </a:r>
            </a:p>
          </p:txBody>
        </p:sp>
      </p:grpSp>
      <p:grpSp>
        <p:nvGrpSpPr>
          <p:cNvPr id="13" name="组合 70"/>
          <p:cNvGrpSpPr>
            <a:grpSpLocks/>
          </p:cNvGrpSpPr>
          <p:nvPr/>
        </p:nvGrpSpPr>
        <p:grpSpPr bwMode="auto">
          <a:xfrm>
            <a:off x="1566516" y="4221089"/>
            <a:ext cx="1000125" cy="414337"/>
            <a:chOff x="1000100" y="2528843"/>
            <a:chExt cx="1000132" cy="414475"/>
          </a:xfrm>
        </p:grpSpPr>
        <p:pic>
          <p:nvPicPr>
            <p:cNvPr id="14"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4" name="灯片编号占位符 3">
            <a:extLst>
              <a:ext uri="{FF2B5EF4-FFF2-40B4-BE49-F238E27FC236}">
                <a16:creationId xmlns:a16="http://schemas.microsoft.com/office/drawing/2014/main" id="{29DC4AD9-61A6-4C8B-8E39-76935EE6ED86}"/>
              </a:ext>
            </a:extLst>
          </p:cNvPr>
          <p:cNvSpPr>
            <a:spLocks noGrp="1"/>
          </p:cNvSpPr>
          <p:nvPr>
            <p:ph type="sldNum" sz="quarter" idx="4"/>
          </p:nvPr>
        </p:nvSpPr>
        <p:spPr/>
        <p:txBody>
          <a:bodyPr/>
          <a:lstStyle/>
          <a:p>
            <a:pPr>
              <a:defRPr/>
            </a:pPr>
            <a:fld id="{E6CA0B37-C609-418D-973E-5FE272E0CA7A}" type="slidenum">
              <a:rPr lang="zh-CN" altLang="en-US" smtClean="0"/>
              <a:pPr>
                <a:defRPr/>
              </a:pPr>
              <a:t>42</a:t>
            </a:fld>
            <a:endParaRPr lang="zh-CN" altLang="en-US"/>
          </a:p>
        </p:txBody>
      </p:sp>
    </p:spTree>
    <p:extLst>
      <p:ext uri="{BB962C8B-B14F-4D97-AF65-F5344CB8AC3E}">
        <p14:creationId xmlns:p14="http://schemas.microsoft.com/office/powerpoint/2010/main" val="399475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validityState</a:t>
            </a:r>
            <a:r>
              <a:rPr lang="zh-CN" altLang="en-US" dirty="0"/>
              <a:t>对象</a:t>
            </a:r>
          </a:p>
        </p:txBody>
      </p:sp>
      <p:sp>
        <p:nvSpPr>
          <p:cNvPr id="2" name="标题 1"/>
          <p:cNvSpPr>
            <a:spLocks noGrp="1"/>
          </p:cNvSpPr>
          <p:nvPr>
            <p:ph type="ctrTitle"/>
          </p:nvPr>
        </p:nvSpPr>
        <p:spPr/>
        <p:txBody>
          <a:bodyPr/>
          <a:lstStyle/>
          <a:p>
            <a:r>
              <a:rPr lang="en-US" altLang="zh-CN" dirty="0"/>
              <a:t>validity</a:t>
            </a:r>
            <a:r>
              <a:rPr lang="zh-CN" altLang="en-US" dirty="0"/>
              <a:t>属性</a:t>
            </a:r>
          </a:p>
        </p:txBody>
      </p:sp>
      <p:graphicFrame>
        <p:nvGraphicFramePr>
          <p:cNvPr id="5" name="Group 29"/>
          <p:cNvGraphicFramePr>
            <a:graphicFrameLocks noGrp="1"/>
          </p:cNvGraphicFramePr>
          <p:nvPr>
            <p:extLst>
              <p:ext uri="{D42A27DB-BD31-4B8C-83A1-F6EECF244321}">
                <p14:modId xmlns:p14="http://schemas.microsoft.com/office/powerpoint/2010/main" val="827136276"/>
              </p:ext>
            </p:extLst>
          </p:nvPr>
        </p:nvGraphicFramePr>
        <p:xfrm>
          <a:off x="1007435" y="1616879"/>
          <a:ext cx="10280037" cy="3047610"/>
        </p:xfrm>
        <a:graphic>
          <a:graphicData uri="http://schemas.openxmlformats.org/drawingml/2006/table">
            <a:tbl>
              <a:tblPr firstRow="1" bandRow="1">
                <a:tableStyleId>{5C22544A-7EE6-4342-B048-85BDC9FD1C3A}</a:tableStyleId>
              </a:tblPr>
              <a:tblGrid>
                <a:gridCol w="2665196">
                  <a:extLst>
                    <a:ext uri="{9D8B030D-6E8A-4147-A177-3AD203B41FA5}">
                      <a16:colId xmlns:a16="http://schemas.microsoft.com/office/drawing/2014/main" val="20000"/>
                    </a:ext>
                  </a:extLst>
                </a:gridCol>
                <a:gridCol w="7614841">
                  <a:extLst>
                    <a:ext uri="{9D8B030D-6E8A-4147-A177-3AD203B41FA5}">
                      <a16:colId xmlns:a16="http://schemas.microsoft.com/office/drawing/2014/main" val="20001"/>
                    </a:ext>
                  </a:extLst>
                </a:gridCol>
              </a:tblGrid>
              <a:tr h="576063">
                <a:tc>
                  <a:txBody>
                    <a:bodyPr/>
                    <a:lstStyle/>
                    <a:p>
                      <a:pPr algn="ctr">
                        <a:lnSpc>
                          <a:spcPct val="100000"/>
                        </a:lnSpc>
                        <a:spcAft>
                          <a:spcPts val="0"/>
                        </a:spcAft>
                      </a:pPr>
                      <a:r>
                        <a:rPr lang="zh-CN" sz="2000" kern="900" dirty="0">
                          <a:effectLst/>
                        </a:rPr>
                        <a:t>属性</a:t>
                      </a:r>
                      <a:endParaRPr lang="zh-CN" sz="2000" kern="900" dirty="0">
                        <a:effectLst/>
                        <a:latin typeface="Arial"/>
                        <a:ea typeface="黑体"/>
                        <a:cs typeface="Times New Roman"/>
                      </a:endParaRPr>
                    </a:p>
                  </a:txBody>
                  <a:tcPr marL="68580" marR="68580" marT="0" marB="17780" anchor="ctr"/>
                </a:tc>
                <a:tc>
                  <a:txBody>
                    <a:bodyPr/>
                    <a:lstStyle/>
                    <a:p>
                      <a:pPr algn="ctr">
                        <a:lnSpc>
                          <a:spcPct val="100000"/>
                        </a:lnSpc>
                        <a:spcAft>
                          <a:spcPts val="0"/>
                        </a:spcAft>
                      </a:pPr>
                      <a:r>
                        <a:rPr lang="zh-CN" sz="2000" kern="900" dirty="0">
                          <a:effectLst/>
                        </a:rPr>
                        <a:t>描述</a:t>
                      </a:r>
                      <a:endParaRPr lang="zh-CN" sz="2000" kern="900" dirty="0">
                        <a:effectLst/>
                        <a:latin typeface="Arial"/>
                        <a:ea typeface="黑体"/>
                        <a:cs typeface="Times New Roman"/>
                      </a:endParaRPr>
                    </a:p>
                  </a:txBody>
                  <a:tcPr marL="68580" marR="68580" marT="0" marB="17780" anchor="ctr"/>
                </a:tc>
                <a:extLst>
                  <a:ext uri="{0D108BD9-81ED-4DB2-BD59-A6C34878D82A}">
                    <a16:rowId xmlns:a16="http://schemas.microsoft.com/office/drawing/2014/main" val="10000"/>
                  </a:ext>
                </a:extLst>
              </a:tr>
              <a:tr h="564046">
                <a:tc>
                  <a:txBody>
                    <a:bodyPr/>
                    <a:lstStyle/>
                    <a:p>
                      <a:pPr marL="0" algn="l" defTabSz="914400" rtl="0" eaLnBrk="1" latinLnBrk="0" hangingPunct="1">
                        <a:lnSpc>
                          <a:spcPct val="150000"/>
                        </a:lnSpc>
                        <a:spcAft>
                          <a:spcPts val="0"/>
                        </a:spcAft>
                      </a:pPr>
                      <a:r>
                        <a:rPr lang="en-US" sz="1600" kern="900" dirty="0" err="1">
                          <a:effectLst/>
                        </a:rPr>
                        <a:t>valueMissing</a:t>
                      </a:r>
                      <a:endParaRPr lang="zh-CN" sz="1600" kern="900" dirty="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表单元素设置了</a:t>
                      </a:r>
                      <a:r>
                        <a:rPr lang="en-US" sz="1600" kern="900" dirty="0">
                          <a:effectLst/>
                        </a:rPr>
                        <a:t>required</a:t>
                      </a:r>
                      <a:r>
                        <a:rPr lang="zh-CN" sz="1600" kern="900" dirty="0">
                          <a:effectLst/>
                        </a:rPr>
                        <a:t>特性，则为必填项。如果必填项的值为空，就无法通过表单验证，</a:t>
                      </a:r>
                      <a:r>
                        <a:rPr lang="en-US" sz="1600" kern="900" dirty="0" err="1">
                          <a:effectLst/>
                        </a:rPr>
                        <a:t>valueMissing</a:t>
                      </a:r>
                      <a:r>
                        <a:rPr lang="zh-CN" sz="1600" kern="900" dirty="0">
                          <a:effectLst/>
                        </a:rPr>
                        <a:t>属性会返回</a:t>
                      </a:r>
                      <a:r>
                        <a:rPr lang="en-US" sz="1600" kern="900" dirty="0">
                          <a:effectLst/>
                        </a:rPr>
                        <a:t>true</a:t>
                      </a:r>
                      <a:r>
                        <a:rPr lang="zh-CN" sz="1600" kern="900" dirty="0">
                          <a:effectLst/>
                        </a:rPr>
                        <a:t>，否则返回</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1"/>
                  </a:ext>
                </a:extLst>
              </a:tr>
              <a:tr h="601650">
                <a:tc>
                  <a:txBody>
                    <a:bodyPr/>
                    <a:lstStyle/>
                    <a:p>
                      <a:pPr marL="0" algn="l" defTabSz="914400" rtl="0" eaLnBrk="1" latinLnBrk="0" hangingPunct="1">
                        <a:lnSpc>
                          <a:spcPct val="150000"/>
                        </a:lnSpc>
                        <a:spcAft>
                          <a:spcPts val="0"/>
                        </a:spcAft>
                      </a:pPr>
                      <a:r>
                        <a:rPr lang="en-US" sz="1600" kern="900" dirty="0" err="1">
                          <a:effectLst/>
                        </a:rPr>
                        <a:t>typeMismatch</a:t>
                      </a:r>
                      <a:endParaRPr lang="zh-CN" sz="1600" kern="900" dirty="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输入值与</a:t>
                      </a:r>
                      <a:r>
                        <a:rPr lang="en-US" sz="1600" kern="900" dirty="0">
                          <a:effectLst/>
                        </a:rPr>
                        <a:t>type</a:t>
                      </a:r>
                      <a:r>
                        <a:rPr lang="zh-CN" sz="1600" kern="900" dirty="0">
                          <a:effectLst/>
                        </a:rPr>
                        <a:t>类型不匹配。</a:t>
                      </a:r>
                      <a:r>
                        <a:rPr lang="en-US" sz="1600" kern="900" dirty="0">
                          <a:effectLst/>
                        </a:rPr>
                        <a:t>HTML 5</a:t>
                      </a:r>
                      <a:r>
                        <a:rPr lang="zh-CN" sz="1600" kern="900" dirty="0">
                          <a:effectLst/>
                        </a:rPr>
                        <a:t>新增的表单类型如</a:t>
                      </a:r>
                      <a:r>
                        <a:rPr lang="en-US" sz="1600" kern="900" dirty="0">
                          <a:effectLst/>
                        </a:rPr>
                        <a:t>email</a:t>
                      </a:r>
                      <a:r>
                        <a:rPr lang="zh-CN" sz="1600" kern="900" dirty="0">
                          <a:effectLst/>
                        </a:rPr>
                        <a:t>、</a:t>
                      </a:r>
                      <a:r>
                        <a:rPr lang="en-US" sz="1600" kern="900" dirty="0">
                          <a:effectLst/>
                        </a:rPr>
                        <a:t>number</a:t>
                      </a:r>
                      <a:r>
                        <a:rPr lang="zh-CN" sz="1600" kern="900" dirty="0">
                          <a:effectLst/>
                        </a:rPr>
                        <a:t>、</a:t>
                      </a:r>
                      <a:r>
                        <a:rPr lang="en-US" sz="1600" kern="900" dirty="0" err="1">
                          <a:effectLst/>
                        </a:rPr>
                        <a:t>url</a:t>
                      </a:r>
                      <a:r>
                        <a:rPr lang="zh-CN" sz="1600" kern="900" dirty="0">
                          <a:effectLst/>
                        </a:rPr>
                        <a:t>等，都包含一个原始的类型验证。如果用户输入的内容与表单类型不符合，则</a:t>
                      </a:r>
                      <a:r>
                        <a:rPr lang="en-US" sz="1600" kern="900" dirty="0" err="1">
                          <a:effectLst/>
                        </a:rPr>
                        <a:t>typeMismatch</a:t>
                      </a:r>
                      <a:r>
                        <a:rPr lang="zh-CN" sz="1600" kern="900" dirty="0">
                          <a:effectLst/>
                        </a:rPr>
                        <a:t>属性将返回</a:t>
                      </a:r>
                      <a:r>
                        <a:rPr lang="en-US" sz="1600" kern="900" dirty="0">
                          <a:effectLst/>
                        </a:rPr>
                        <a:t>true</a:t>
                      </a:r>
                      <a:r>
                        <a:rPr lang="zh-CN" sz="1600" kern="900" dirty="0">
                          <a:effectLst/>
                        </a:rPr>
                        <a:t>，否则返回</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2"/>
                  </a:ext>
                </a:extLst>
              </a:tr>
              <a:tr h="601650">
                <a:tc>
                  <a:txBody>
                    <a:bodyPr/>
                    <a:lstStyle/>
                    <a:p>
                      <a:pPr marL="0" algn="l" defTabSz="914400" rtl="0" eaLnBrk="1" latinLnBrk="0" hangingPunct="1">
                        <a:lnSpc>
                          <a:spcPct val="150000"/>
                        </a:lnSpc>
                        <a:spcAft>
                          <a:spcPts val="0"/>
                        </a:spcAft>
                      </a:pPr>
                      <a:r>
                        <a:rPr lang="en-US" sz="1600" kern="900">
                          <a:effectLst/>
                        </a:rPr>
                        <a:t>patternMismatch</a:t>
                      </a:r>
                      <a:endParaRPr lang="zh-CN" sz="1600" kern="90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输入值与</a:t>
                      </a:r>
                      <a:r>
                        <a:rPr lang="en-US" sz="1600" kern="900" dirty="0">
                          <a:effectLst/>
                        </a:rPr>
                        <a:t>pattern</a:t>
                      </a:r>
                      <a:r>
                        <a:rPr lang="zh-CN" sz="1600" kern="900" dirty="0">
                          <a:effectLst/>
                        </a:rPr>
                        <a:t>特性的正则表达式不匹配。如果输入的内容不符合</a:t>
                      </a:r>
                      <a:r>
                        <a:rPr lang="en-US" sz="1600" kern="900" dirty="0">
                          <a:effectLst/>
                        </a:rPr>
                        <a:t>pattern</a:t>
                      </a:r>
                      <a:r>
                        <a:rPr lang="zh-CN" sz="1600" kern="900" dirty="0">
                          <a:effectLst/>
                        </a:rPr>
                        <a:t>验证模式的规则，则</a:t>
                      </a:r>
                      <a:r>
                        <a:rPr lang="en-US" sz="1600" kern="900" dirty="0" err="1">
                          <a:effectLst/>
                        </a:rPr>
                        <a:t>patternMismatch</a:t>
                      </a:r>
                      <a:r>
                        <a:rPr lang="zh-CN" sz="1600" kern="900" dirty="0">
                          <a:effectLst/>
                        </a:rPr>
                        <a:t>属性将返回</a:t>
                      </a:r>
                      <a:r>
                        <a:rPr lang="en-US" sz="1600" kern="900" dirty="0">
                          <a:effectLst/>
                        </a:rPr>
                        <a:t>true</a:t>
                      </a:r>
                      <a:r>
                        <a:rPr lang="zh-CN" sz="1600" kern="900" dirty="0">
                          <a:effectLst/>
                        </a:rPr>
                        <a:t>，否则返回</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3"/>
                  </a:ext>
                </a:extLst>
              </a:tr>
            </a:tbl>
          </a:graphicData>
        </a:graphic>
      </p:graphicFrame>
      <p:graphicFrame>
        <p:nvGraphicFramePr>
          <p:cNvPr id="6" name="Group 29"/>
          <p:cNvGraphicFramePr>
            <a:graphicFrameLocks noGrp="1"/>
          </p:cNvGraphicFramePr>
          <p:nvPr>
            <p:extLst>
              <p:ext uri="{D42A27DB-BD31-4B8C-83A1-F6EECF244321}">
                <p14:modId xmlns:p14="http://schemas.microsoft.com/office/powerpoint/2010/main" val="3679440161"/>
              </p:ext>
            </p:extLst>
          </p:nvPr>
        </p:nvGraphicFramePr>
        <p:xfrm>
          <a:off x="1012549" y="1616879"/>
          <a:ext cx="10274923" cy="3413370"/>
        </p:xfrm>
        <a:graphic>
          <a:graphicData uri="http://schemas.openxmlformats.org/drawingml/2006/table">
            <a:tbl>
              <a:tblPr firstRow="1" bandRow="1">
                <a:tableStyleId>{5C22544A-7EE6-4342-B048-85BDC9FD1C3A}</a:tableStyleId>
              </a:tblPr>
              <a:tblGrid>
                <a:gridCol w="2663870">
                  <a:extLst>
                    <a:ext uri="{9D8B030D-6E8A-4147-A177-3AD203B41FA5}">
                      <a16:colId xmlns:a16="http://schemas.microsoft.com/office/drawing/2014/main" val="20000"/>
                    </a:ext>
                  </a:extLst>
                </a:gridCol>
                <a:gridCol w="7611053">
                  <a:extLst>
                    <a:ext uri="{9D8B030D-6E8A-4147-A177-3AD203B41FA5}">
                      <a16:colId xmlns:a16="http://schemas.microsoft.com/office/drawing/2014/main" val="20001"/>
                    </a:ext>
                  </a:extLst>
                </a:gridCol>
              </a:tblGrid>
              <a:tr h="576063">
                <a:tc>
                  <a:txBody>
                    <a:bodyPr/>
                    <a:lstStyle/>
                    <a:p>
                      <a:pPr algn="ctr">
                        <a:lnSpc>
                          <a:spcPct val="100000"/>
                        </a:lnSpc>
                        <a:spcAft>
                          <a:spcPts val="0"/>
                        </a:spcAft>
                      </a:pPr>
                      <a:r>
                        <a:rPr lang="zh-CN" sz="2000" kern="900" dirty="0">
                          <a:effectLst/>
                        </a:rPr>
                        <a:t>属性</a:t>
                      </a:r>
                      <a:endParaRPr lang="zh-CN" sz="2000" kern="900" dirty="0">
                        <a:effectLst/>
                        <a:latin typeface="Arial"/>
                        <a:ea typeface="黑体"/>
                        <a:cs typeface="Times New Roman"/>
                      </a:endParaRPr>
                    </a:p>
                  </a:txBody>
                  <a:tcPr marL="68580" marR="68580" marT="0" marB="17780" anchor="ctr"/>
                </a:tc>
                <a:tc>
                  <a:txBody>
                    <a:bodyPr/>
                    <a:lstStyle/>
                    <a:p>
                      <a:pPr algn="ctr">
                        <a:lnSpc>
                          <a:spcPct val="100000"/>
                        </a:lnSpc>
                        <a:spcAft>
                          <a:spcPts val="0"/>
                        </a:spcAft>
                      </a:pPr>
                      <a:r>
                        <a:rPr lang="zh-CN" sz="2000" kern="900" dirty="0">
                          <a:effectLst/>
                        </a:rPr>
                        <a:t>描述</a:t>
                      </a:r>
                      <a:endParaRPr lang="zh-CN" sz="2000" kern="900" dirty="0">
                        <a:effectLst/>
                        <a:latin typeface="Arial"/>
                        <a:ea typeface="黑体"/>
                        <a:cs typeface="Times New Roman"/>
                      </a:endParaRPr>
                    </a:p>
                  </a:txBody>
                  <a:tcPr marL="68580" marR="68580" marT="0" marB="17780" anchor="ctr"/>
                </a:tc>
                <a:extLst>
                  <a:ext uri="{0D108BD9-81ED-4DB2-BD59-A6C34878D82A}">
                    <a16:rowId xmlns:a16="http://schemas.microsoft.com/office/drawing/2014/main" val="10000"/>
                  </a:ext>
                </a:extLst>
              </a:tr>
              <a:tr h="564046">
                <a:tc>
                  <a:txBody>
                    <a:bodyPr/>
                    <a:lstStyle/>
                    <a:p>
                      <a:pPr marL="0" algn="l" defTabSz="914400" rtl="0" eaLnBrk="1" latinLnBrk="0" hangingPunct="1">
                        <a:lnSpc>
                          <a:spcPct val="150000"/>
                        </a:lnSpc>
                        <a:spcAft>
                          <a:spcPts val="0"/>
                        </a:spcAft>
                      </a:pPr>
                      <a:r>
                        <a:rPr lang="en-US" sz="1600" kern="900" dirty="0" err="1">
                          <a:effectLst/>
                        </a:rPr>
                        <a:t>tooLong</a:t>
                      </a:r>
                      <a:endParaRPr lang="zh-CN" sz="1600" kern="900" dirty="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输入的内容超过了表单元素的</a:t>
                      </a:r>
                      <a:r>
                        <a:rPr lang="en-US" sz="1600" kern="900" dirty="0" err="1">
                          <a:effectLst/>
                        </a:rPr>
                        <a:t>maxLength</a:t>
                      </a:r>
                      <a:r>
                        <a:rPr lang="en-US" sz="1600" kern="900" dirty="0">
                          <a:effectLst/>
                        </a:rPr>
                        <a:t> </a:t>
                      </a:r>
                      <a:r>
                        <a:rPr lang="zh-CN" sz="1600" kern="900" dirty="0">
                          <a:effectLst/>
                        </a:rPr>
                        <a:t>特性限定的字符长度。虽然在输入的时候会限制表单内容的长度，但在某种情况下，如通过程序设置，还是会超出最大长度限制。如果输入的内容超过了最大长度限制，则</a:t>
                      </a:r>
                      <a:r>
                        <a:rPr lang="en-US" sz="1600" kern="900" dirty="0" err="1">
                          <a:effectLst/>
                        </a:rPr>
                        <a:t>tooLong</a:t>
                      </a:r>
                      <a:r>
                        <a:rPr lang="zh-CN" sz="1600" kern="900" dirty="0">
                          <a:effectLst/>
                        </a:rPr>
                        <a:t>属性返回</a:t>
                      </a:r>
                      <a:r>
                        <a:rPr lang="en-US" sz="1600" kern="900" dirty="0">
                          <a:effectLst/>
                        </a:rPr>
                        <a:t>true</a:t>
                      </a:r>
                      <a:r>
                        <a:rPr lang="zh-CN" sz="1600" kern="900" dirty="0">
                          <a:effectLst/>
                        </a:rPr>
                        <a:t>，否则返回</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1"/>
                  </a:ext>
                </a:extLst>
              </a:tr>
              <a:tr h="601650">
                <a:tc>
                  <a:txBody>
                    <a:bodyPr/>
                    <a:lstStyle/>
                    <a:p>
                      <a:pPr marL="0" algn="l" defTabSz="914400" rtl="0" eaLnBrk="1" latinLnBrk="0" hangingPunct="1">
                        <a:lnSpc>
                          <a:spcPct val="150000"/>
                        </a:lnSpc>
                        <a:spcAft>
                          <a:spcPts val="0"/>
                        </a:spcAft>
                      </a:pPr>
                      <a:r>
                        <a:rPr lang="en-US" sz="1600" kern="900" dirty="0" err="1">
                          <a:effectLst/>
                        </a:rPr>
                        <a:t>rangeUnderflow</a:t>
                      </a:r>
                      <a:endParaRPr lang="zh-CN" sz="1600" kern="900" dirty="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输入的值小于</a:t>
                      </a:r>
                      <a:r>
                        <a:rPr lang="en-US" sz="1600" kern="900" dirty="0">
                          <a:effectLst/>
                        </a:rPr>
                        <a:t>min</a:t>
                      </a:r>
                      <a:r>
                        <a:rPr lang="zh-CN" sz="1600" kern="900" dirty="0">
                          <a:effectLst/>
                        </a:rPr>
                        <a:t>特性的值。如果输入的数值小于最小值，则</a:t>
                      </a:r>
                      <a:r>
                        <a:rPr lang="en-US" sz="1600" kern="900" dirty="0" err="1">
                          <a:effectLst/>
                        </a:rPr>
                        <a:t>rangeUnderflow</a:t>
                      </a:r>
                      <a:r>
                        <a:rPr lang="zh-CN" sz="1600" kern="900" dirty="0">
                          <a:effectLst/>
                        </a:rPr>
                        <a:t>属性返回</a:t>
                      </a:r>
                      <a:r>
                        <a:rPr lang="en-US" sz="1600" kern="900" dirty="0">
                          <a:effectLst/>
                        </a:rPr>
                        <a:t>true</a:t>
                      </a:r>
                      <a:r>
                        <a:rPr lang="zh-CN" sz="1600" kern="900" dirty="0">
                          <a:effectLst/>
                        </a:rPr>
                        <a:t>，否则返回</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2"/>
                  </a:ext>
                </a:extLst>
              </a:tr>
              <a:tr h="601650">
                <a:tc>
                  <a:txBody>
                    <a:bodyPr/>
                    <a:lstStyle/>
                    <a:p>
                      <a:pPr marL="0" algn="l" defTabSz="914400" rtl="0" eaLnBrk="1" latinLnBrk="0" hangingPunct="1">
                        <a:lnSpc>
                          <a:spcPct val="150000"/>
                        </a:lnSpc>
                        <a:spcAft>
                          <a:spcPts val="0"/>
                        </a:spcAft>
                      </a:pPr>
                      <a:r>
                        <a:rPr lang="en-US" sz="1600" kern="900">
                          <a:effectLst/>
                        </a:rPr>
                        <a:t>rangeOverflow</a:t>
                      </a:r>
                      <a:endParaRPr lang="zh-CN" sz="1600" kern="90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输入的值大于</a:t>
                      </a:r>
                      <a:r>
                        <a:rPr lang="en-US" sz="1600" kern="900" dirty="0">
                          <a:effectLst/>
                        </a:rPr>
                        <a:t>max</a:t>
                      </a:r>
                      <a:r>
                        <a:rPr lang="zh-CN" sz="1600" kern="900" dirty="0">
                          <a:effectLst/>
                        </a:rPr>
                        <a:t>特性的值。如果输入的数值大于最大值，则</a:t>
                      </a:r>
                      <a:r>
                        <a:rPr lang="en-US" sz="1600" kern="900" dirty="0" err="1">
                          <a:effectLst/>
                        </a:rPr>
                        <a:t>rangeOverflow</a:t>
                      </a:r>
                      <a:r>
                        <a:rPr lang="zh-CN" sz="1600" kern="900" dirty="0">
                          <a:effectLst/>
                        </a:rPr>
                        <a:t>属性返回</a:t>
                      </a:r>
                      <a:r>
                        <a:rPr lang="en-US" sz="1600" kern="900" dirty="0">
                          <a:effectLst/>
                        </a:rPr>
                        <a:t>true</a:t>
                      </a:r>
                      <a:r>
                        <a:rPr lang="zh-CN" sz="1600" kern="900" dirty="0">
                          <a:effectLst/>
                        </a:rPr>
                        <a:t>，否则返回</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3"/>
                  </a:ext>
                </a:extLst>
              </a:tr>
            </a:tbl>
          </a:graphicData>
        </a:graphic>
      </p:graphicFrame>
      <p:graphicFrame>
        <p:nvGraphicFramePr>
          <p:cNvPr id="7" name="Group 29"/>
          <p:cNvGraphicFramePr>
            <a:graphicFrameLocks noGrp="1"/>
          </p:cNvGraphicFramePr>
          <p:nvPr>
            <p:extLst>
              <p:ext uri="{D42A27DB-BD31-4B8C-83A1-F6EECF244321}">
                <p14:modId xmlns:p14="http://schemas.microsoft.com/office/powerpoint/2010/main" val="710719098"/>
              </p:ext>
            </p:extLst>
          </p:nvPr>
        </p:nvGraphicFramePr>
        <p:xfrm>
          <a:off x="1012548" y="1647660"/>
          <a:ext cx="10274923" cy="3413370"/>
        </p:xfrm>
        <a:graphic>
          <a:graphicData uri="http://schemas.openxmlformats.org/drawingml/2006/table">
            <a:tbl>
              <a:tblPr firstRow="1" bandRow="1">
                <a:tableStyleId>{5C22544A-7EE6-4342-B048-85BDC9FD1C3A}</a:tableStyleId>
              </a:tblPr>
              <a:tblGrid>
                <a:gridCol w="2037269">
                  <a:extLst>
                    <a:ext uri="{9D8B030D-6E8A-4147-A177-3AD203B41FA5}">
                      <a16:colId xmlns:a16="http://schemas.microsoft.com/office/drawing/2014/main" val="20000"/>
                    </a:ext>
                  </a:extLst>
                </a:gridCol>
                <a:gridCol w="8237654">
                  <a:extLst>
                    <a:ext uri="{9D8B030D-6E8A-4147-A177-3AD203B41FA5}">
                      <a16:colId xmlns:a16="http://schemas.microsoft.com/office/drawing/2014/main" val="20001"/>
                    </a:ext>
                  </a:extLst>
                </a:gridCol>
              </a:tblGrid>
              <a:tr h="638995">
                <a:tc>
                  <a:txBody>
                    <a:bodyPr/>
                    <a:lstStyle/>
                    <a:p>
                      <a:pPr algn="ctr">
                        <a:lnSpc>
                          <a:spcPct val="100000"/>
                        </a:lnSpc>
                        <a:spcAft>
                          <a:spcPts val="0"/>
                        </a:spcAft>
                      </a:pPr>
                      <a:r>
                        <a:rPr lang="zh-CN" sz="2000" kern="900" dirty="0">
                          <a:effectLst/>
                        </a:rPr>
                        <a:t>属性</a:t>
                      </a:r>
                      <a:endParaRPr lang="zh-CN" sz="2000" kern="900" dirty="0">
                        <a:effectLst/>
                        <a:latin typeface="Arial"/>
                        <a:ea typeface="黑体"/>
                        <a:cs typeface="Times New Roman"/>
                      </a:endParaRPr>
                    </a:p>
                  </a:txBody>
                  <a:tcPr marL="68580" marR="68580" marT="0" marB="17780" anchor="ctr"/>
                </a:tc>
                <a:tc>
                  <a:txBody>
                    <a:bodyPr/>
                    <a:lstStyle/>
                    <a:p>
                      <a:pPr algn="ctr">
                        <a:lnSpc>
                          <a:spcPct val="100000"/>
                        </a:lnSpc>
                        <a:spcAft>
                          <a:spcPts val="0"/>
                        </a:spcAft>
                      </a:pPr>
                      <a:r>
                        <a:rPr lang="zh-CN" sz="2000" kern="900" dirty="0">
                          <a:effectLst/>
                        </a:rPr>
                        <a:t>描述</a:t>
                      </a:r>
                      <a:endParaRPr lang="zh-CN" sz="2000" kern="900" dirty="0">
                        <a:effectLst/>
                        <a:latin typeface="Arial"/>
                        <a:ea typeface="黑体"/>
                        <a:cs typeface="Times New Roman"/>
                      </a:endParaRPr>
                    </a:p>
                  </a:txBody>
                  <a:tcPr marL="68580" marR="68580" marT="0" marB="17780" anchor="ctr"/>
                </a:tc>
                <a:extLst>
                  <a:ext uri="{0D108BD9-81ED-4DB2-BD59-A6C34878D82A}">
                    <a16:rowId xmlns:a16="http://schemas.microsoft.com/office/drawing/2014/main" val="10000"/>
                  </a:ext>
                </a:extLst>
              </a:tr>
              <a:tr h="1590046">
                <a:tc>
                  <a:txBody>
                    <a:bodyPr/>
                    <a:lstStyle/>
                    <a:p>
                      <a:pPr marL="0" algn="l" defTabSz="914400" rtl="0" eaLnBrk="1" latinLnBrk="0" hangingPunct="1">
                        <a:lnSpc>
                          <a:spcPct val="150000"/>
                        </a:lnSpc>
                        <a:spcAft>
                          <a:spcPts val="0"/>
                        </a:spcAft>
                      </a:pPr>
                      <a:r>
                        <a:rPr lang="en-US" sz="1600" kern="900" dirty="0" err="1">
                          <a:effectLst/>
                        </a:rPr>
                        <a:t>stepMismatch</a:t>
                      </a:r>
                      <a:endParaRPr lang="zh-CN" sz="1600" kern="900" dirty="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输入的值不符合</a:t>
                      </a:r>
                      <a:r>
                        <a:rPr lang="en-US" sz="1600" kern="900" dirty="0">
                          <a:effectLst/>
                        </a:rPr>
                        <a:t>step</a:t>
                      </a:r>
                      <a:r>
                        <a:rPr lang="zh-CN" sz="1600" kern="900" dirty="0">
                          <a:effectLst/>
                        </a:rPr>
                        <a:t>特性所推算出的规则。用于填写数值的表单元素可能需要同时设置</a:t>
                      </a:r>
                      <a:r>
                        <a:rPr lang="en-US" sz="1600" kern="900" dirty="0">
                          <a:effectLst/>
                        </a:rPr>
                        <a:t>min</a:t>
                      </a:r>
                      <a:r>
                        <a:rPr lang="zh-CN" sz="1600" kern="900" dirty="0">
                          <a:effectLst/>
                        </a:rPr>
                        <a:t>、</a:t>
                      </a:r>
                      <a:r>
                        <a:rPr lang="en-US" sz="1600" kern="900" dirty="0">
                          <a:effectLst/>
                        </a:rPr>
                        <a:t>max</a:t>
                      </a:r>
                      <a:r>
                        <a:rPr lang="zh-CN" sz="1600" kern="900" dirty="0">
                          <a:effectLst/>
                        </a:rPr>
                        <a:t>和</a:t>
                      </a:r>
                      <a:r>
                        <a:rPr lang="en-US" sz="1600" kern="900" dirty="0">
                          <a:effectLst/>
                        </a:rPr>
                        <a:t>step</a:t>
                      </a:r>
                      <a:r>
                        <a:rPr lang="zh-CN" sz="1600" kern="900" dirty="0">
                          <a:effectLst/>
                        </a:rPr>
                        <a:t>特性，这就限制了输入的值必须是最小值与</a:t>
                      </a:r>
                      <a:r>
                        <a:rPr lang="en-US" sz="1600" kern="900" dirty="0">
                          <a:effectLst/>
                        </a:rPr>
                        <a:t>step</a:t>
                      </a:r>
                      <a:r>
                        <a:rPr lang="zh-CN" sz="1600" kern="900" dirty="0">
                          <a:effectLst/>
                        </a:rPr>
                        <a:t>特性值的倍数之和。例如范围从</a:t>
                      </a:r>
                      <a:r>
                        <a:rPr lang="en-US" sz="1600" kern="900" dirty="0">
                          <a:effectLst/>
                        </a:rPr>
                        <a:t>0</a:t>
                      </a:r>
                      <a:r>
                        <a:rPr lang="zh-CN" sz="1600" kern="900" dirty="0">
                          <a:effectLst/>
                        </a:rPr>
                        <a:t>到</a:t>
                      </a:r>
                      <a:r>
                        <a:rPr lang="en-US" sz="1600" kern="900" dirty="0">
                          <a:effectLst/>
                        </a:rPr>
                        <a:t>10</a:t>
                      </a:r>
                      <a:r>
                        <a:rPr lang="zh-CN" sz="1600" kern="900" dirty="0">
                          <a:effectLst/>
                        </a:rPr>
                        <a:t>，</a:t>
                      </a:r>
                      <a:r>
                        <a:rPr lang="en-US" sz="1600" kern="900" dirty="0">
                          <a:effectLst/>
                        </a:rPr>
                        <a:t>step</a:t>
                      </a:r>
                      <a:r>
                        <a:rPr lang="zh-CN" sz="1600" kern="900" dirty="0">
                          <a:effectLst/>
                        </a:rPr>
                        <a:t>特性值为</a:t>
                      </a:r>
                      <a:r>
                        <a:rPr lang="en-US" sz="1600" kern="900" dirty="0">
                          <a:effectLst/>
                        </a:rPr>
                        <a:t>2</a:t>
                      </a:r>
                      <a:r>
                        <a:rPr lang="zh-CN" sz="1600" kern="900" dirty="0">
                          <a:effectLst/>
                        </a:rPr>
                        <a:t>，因为合法值为该范围内的偶数，其他数值均无法通过验证。如果输入值不符合要求，则</a:t>
                      </a:r>
                      <a:r>
                        <a:rPr lang="en-US" sz="1600" kern="900" dirty="0" err="1">
                          <a:effectLst/>
                        </a:rPr>
                        <a:t>stepMismatch</a:t>
                      </a:r>
                      <a:r>
                        <a:rPr lang="zh-CN" sz="1600" kern="900" dirty="0">
                          <a:effectLst/>
                        </a:rPr>
                        <a:t>属性返回</a:t>
                      </a:r>
                      <a:r>
                        <a:rPr lang="en-US" sz="1600" kern="900" dirty="0">
                          <a:effectLst/>
                        </a:rPr>
                        <a:t>true</a:t>
                      </a:r>
                      <a:r>
                        <a:rPr lang="zh-CN" sz="1600" kern="900" dirty="0">
                          <a:effectLst/>
                        </a:rPr>
                        <a:t>，否则返回</a:t>
                      </a:r>
                      <a:r>
                        <a:rPr lang="en-US" sz="1600" kern="900" dirty="0">
                          <a:effectLst/>
                        </a:rPr>
                        <a:t>false</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1"/>
                  </a:ext>
                </a:extLst>
              </a:tr>
              <a:tr h="1184329">
                <a:tc>
                  <a:txBody>
                    <a:bodyPr/>
                    <a:lstStyle/>
                    <a:p>
                      <a:pPr marL="0" algn="l" defTabSz="914400" rtl="0" eaLnBrk="1" latinLnBrk="0" hangingPunct="1">
                        <a:lnSpc>
                          <a:spcPct val="150000"/>
                        </a:lnSpc>
                        <a:spcAft>
                          <a:spcPts val="0"/>
                        </a:spcAft>
                      </a:pPr>
                      <a:r>
                        <a:rPr lang="en-US" sz="1600" kern="900">
                          <a:effectLst/>
                        </a:rPr>
                        <a:t>customError</a:t>
                      </a:r>
                      <a:endParaRPr lang="zh-CN" sz="1600" kern="900">
                        <a:solidFill>
                          <a:schemeClr val="dk1"/>
                        </a:solidFill>
                        <a:effectLst/>
                        <a:latin typeface="+mn-lt"/>
                        <a:ea typeface="+mn-ea"/>
                        <a:cs typeface="+mn-cs"/>
                      </a:endParaRPr>
                    </a:p>
                  </a:txBody>
                  <a:tcPr marL="68580" marR="68580" marT="0" marB="17780" anchor="ctr"/>
                </a:tc>
                <a:tc>
                  <a:txBody>
                    <a:bodyPr/>
                    <a:lstStyle/>
                    <a:p>
                      <a:pPr marL="0" algn="l" defTabSz="914400" rtl="0" eaLnBrk="1" latinLnBrk="0" hangingPunct="1">
                        <a:lnSpc>
                          <a:spcPct val="150000"/>
                        </a:lnSpc>
                        <a:spcAft>
                          <a:spcPts val="0"/>
                        </a:spcAft>
                      </a:pPr>
                      <a:r>
                        <a:rPr lang="zh-CN" sz="1600" kern="900" dirty="0">
                          <a:effectLst/>
                        </a:rPr>
                        <a:t>使用自定义的验证错误提示信息。使用</a:t>
                      </a:r>
                      <a:r>
                        <a:rPr lang="en-US" sz="1600" kern="900" dirty="0" err="1">
                          <a:effectLst/>
                        </a:rPr>
                        <a:t>setCustomValidity</a:t>
                      </a:r>
                      <a:r>
                        <a:rPr lang="en-US" sz="1600" kern="900" dirty="0">
                          <a:effectLst/>
                        </a:rPr>
                        <a:t>( )</a:t>
                      </a:r>
                      <a:r>
                        <a:rPr lang="zh-CN" sz="1600" kern="900" dirty="0">
                          <a:effectLst/>
                        </a:rPr>
                        <a:t>方法自定义错误提示信息：</a:t>
                      </a:r>
                      <a:r>
                        <a:rPr lang="en-US" sz="1600" kern="900" dirty="0" err="1">
                          <a:effectLst/>
                        </a:rPr>
                        <a:t>setCustomValidity</a:t>
                      </a:r>
                      <a:r>
                        <a:rPr lang="en-US" sz="1600" kern="900" dirty="0">
                          <a:effectLst/>
                        </a:rPr>
                        <a:t>(message)</a:t>
                      </a:r>
                      <a:r>
                        <a:rPr lang="zh-CN" sz="1600" kern="900" dirty="0">
                          <a:effectLst/>
                        </a:rPr>
                        <a:t>会把错误提示信息自定义为</a:t>
                      </a:r>
                      <a:r>
                        <a:rPr lang="en-US" sz="1600" kern="900" dirty="0">
                          <a:effectLst/>
                        </a:rPr>
                        <a:t>message</a:t>
                      </a:r>
                      <a:r>
                        <a:rPr lang="zh-CN" sz="1600" kern="900" dirty="0">
                          <a:effectLst/>
                        </a:rPr>
                        <a:t>，此时</a:t>
                      </a:r>
                      <a:r>
                        <a:rPr lang="en-US" sz="1600" kern="900" dirty="0" err="1">
                          <a:effectLst/>
                        </a:rPr>
                        <a:t>customError</a:t>
                      </a:r>
                      <a:r>
                        <a:rPr lang="zh-CN" sz="1600" kern="900" dirty="0">
                          <a:effectLst/>
                        </a:rPr>
                        <a:t>属性值为</a:t>
                      </a:r>
                      <a:r>
                        <a:rPr lang="en-US" sz="1600" kern="900" dirty="0">
                          <a:effectLst/>
                        </a:rPr>
                        <a:t>true</a:t>
                      </a:r>
                      <a:r>
                        <a:rPr lang="zh-CN" sz="1600" kern="900" dirty="0">
                          <a:effectLst/>
                        </a:rPr>
                        <a:t>；</a:t>
                      </a:r>
                      <a:r>
                        <a:rPr lang="en-US" sz="1600" kern="900" dirty="0" err="1">
                          <a:effectLst/>
                        </a:rPr>
                        <a:t>setCustomValidity</a:t>
                      </a:r>
                      <a:r>
                        <a:rPr lang="en-US" sz="1600" kern="900" dirty="0">
                          <a:effectLst/>
                        </a:rPr>
                        <a:t>("")</a:t>
                      </a:r>
                      <a:r>
                        <a:rPr lang="zh-CN" sz="1600" kern="900" dirty="0">
                          <a:effectLst/>
                        </a:rPr>
                        <a:t>会清除自定义的错误信息，此时</a:t>
                      </a:r>
                      <a:r>
                        <a:rPr lang="en-US" sz="1600" kern="900" dirty="0" err="1">
                          <a:effectLst/>
                        </a:rPr>
                        <a:t>customError</a:t>
                      </a:r>
                      <a:r>
                        <a:rPr lang="zh-CN" sz="1600" kern="900" dirty="0">
                          <a:effectLst/>
                        </a:rPr>
                        <a:t>属性值为</a:t>
                      </a:r>
                      <a:r>
                        <a:rPr lang="en-US" sz="1600" kern="900" dirty="0">
                          <a:effectLst/>
                        </a:rPr>
                        <a:t>false</a:t>
                      </a:r>
                      <a:r>
                        <a:rPr lang="zh-CN" sz="1600" kern="900" dirty="0">
                          <a:effectLst/>
                        </a:rPr>
                        <a:t>。</a:t>
                      </a:r>
                      <a:endParaRPr lang="zh-CN" sz="1600" kern="900" dirty="0">
                        <a:solidFill>
                          <a:schemeClr val="dk1"/>
                        </a:solidFill>
                        <a:effectLst/>
                        <a:latin typeface="+mn-lt"/>
                        <a:ea typeface="+mn-ea"/>
                        <a:cs typeface="+mn-cs"/>
                      </a:endParaRPr>
                    </a:p>
                  </a:txBody>
                  <a:tcPr marL="68580" marR="68580" marT="0" marB="17780"/>
                </a:tc>
                <a:extLst>
                  <a:ext uri="{0D108BD9-81ED-4DB2-BD59-A6C34878D82A}">
                    <a16:rowId xmlns:a16="http://schemas.microsoft.com/office/drawing/2014/main" val="10002"/>
                  </a:ext>
                </a:extLst>
              </a:tr>
            </a:tbl>
          </a:graphicData>
        </a:graphic>
      </p:graphicFrame>
      <p:sp>
        <p:nvSpPr>
          <p:cNvPr id="4" name="灯片编号占位符 3">
            <a:extLst>
              <a:ext uri="{FF2B5EF4-FFF2-40B4-BE49-F238E27FC236}">
                <a16:creationId xmlns:a16="http://schemas.microsoft.com/office/drawing/2014/main" id="{EBF332D1-FBE5-46B7-BBFB-41246A58B3DF}"/>
              </a:ext>
            </a:extLst>
          </p:cNvPr>
          <p:cNvSpPr>
            <a:spLocks noGrp="1"/>
          </p:cNvSpPr>
          <p:nvPr>
            <p:ph type="sldNum" sz="quarter" idx="4"/>
          </p:nvPr>
        </p:nvSpPr>
        <p:spPr/>
        <p:txBody>
          <a:bodyPr/>
          <a:lstStyle/>
          <a:p>
            <a:pPr>
              <a:defRPr/>
            </a:pPr>
            <a:fld id="{E6CA0B37-C609-418D-973E-5FE272E0CA7A}" type="slidenum">
              <a:rPr lang="zh-CN" altLang="en-US" smtClean="0"/>
              <a:pPr>
                <a:defRPr/>
              </a:pPr>
              <a:t>43</a:t>
            </a:fld>
            <a:endParaRPr lang="zh-CN" altLang="en-US"/>
          </a:p>
        </p:txBody>
      </p:sp>
    </p:spTree>
    <p:extLst>
      <p:ext uri="{BB962C8B-B14F-4D97-AF65-F5344CB8AC3E}">
        <p14:creationId xmlns:p14="http://schemas.microsoft.com/office/powerpoint/2010/main" val="254849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验证</a:t>
            </a:r>
            <a:r>
              <a:rPr lang="en-US" altLang="zh-CN" dirty="0"/>
              <a:t>QQ</a:t>
            </a:r>
            <a:r>
              <a:rPr lang="zh-CN" altLang="en-US" dirty="0"/>
              <a:t>注册页面</a:t>
            </a:r>
          </a:p>
        </p:txBody>
      </p:sp>
      <p:pic>
        <p:nvPicPr>
          <p:cNvPr id="5" name="内容占位符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448504" y="1839071"/>
            <a:ext cx="4088956" cy="3384375"/>
          </a:xfr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532" y="1828170"/>
            <a:ext cx="4055932" cy="3384376"/>
          </a:xfrm>
          <a:prstGeom prst="rect">
            <a:avLst/>
          </a:prstGeom>
        </p:spPr>
      </p:pic>
      <p:grpSp>
        <p:nvGrpSpPr>
          <p:cNvPr id="7" name="组合 14"/>
          <p:cNvGrpSpPr>
            <a:grpSpLocks/>
          </p:cNvGrpSpPr>
          <p:nvPr/>
        </p:nvGrpSpPr>
        <p:grpSpPr bwMode="auto">
          <a:xfrm>
            <a:off x="3881438" y="5993322"/>
            <a:ext cx="3726730" cy="428625"/>
            <a:chOff x="3143240" y="5143512"/>
            <a:chExt cx="4572032"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3936487" y="5187962"/>
              <a:ext cx="3424241"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a:t>
              </a:r>
              <a:r>
                <a:rPr lang="en-US" altLang="zh-CN" b="1" spc="300" dirty="0">
                  <a:solidFill>
                    <a:srgbClr val="FBFFFE"/>
                  </a:solidFill>
                  <a:latin typeface="微软雅黑" pitchFamily="34" charset="-122"/>
                  <a:ea typeface="微软雅黑" pitchFamily="34" charset="-122"/>
                </a:rPr>
                <a:t>QQ</a:t>
              </a:r>
              <a:r>
                <a:rPr lang="zh-CN" altLang="en-US" b="1" spc="300" dirty="0">
                  <a:solidFill>
                    <a:srgbClr val="FBFFFE"/>
                  </a:solidFill>
                  <a:latin typeface="微软雅黑" pitchFamily="34" charset="-122"/>
                  <a:ea typeface="微软雅黑" pitchFamily="34" charset="-122"/>
                </a:rPr>
                <a:t>注册验证</a:t>
              </a:r>
            </a:p>
          </p:txBody>
        </p:sp>
      </p:grpSp>
      <p:sp>
        <p:nvSpPr>
          <p:cNvPr id="12" name="内容占位符 2"/>
          <p:cNvSpPr txBox="1">
            <a:spLocks/>
          </p:cNvSpPr>
          <p:nvPr/>
        </p:nvSpPr>
        <p:spPr bwMode="auto">
          <a:xfrm>
            <a:off x="2308254" y="1052736"/>
            <a:ext cx="7645398" cy="63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zh-CN" altLang="en-US" dirty="0"/>
              <a:t>使用</a:t>
            </a:r>
            <a:r>
              <a:rPr lang="en-US" altLang="zh-CN" dirty="0" err="1"/>
              <a:t>validityState</a:t>
            </a:r>
            <a:r>
              <a:rPr lang="zh-CN" altLang="en-US" dirty="0"/>
              <a:t>对象进行提示验证</a:t>
            </a:r>
          </a:p>
        </p:txBody>
      </p:sp>
      <p:sp>
        <p:nvSpPr>
          <p:cNvPr id="3" name="灯片编号占位符 2">
            <a:extLst>
              <a:ext uri="{FF2B5EF4-FFF2-40B4-BE49-F238E27FC236}">
                <a16:creationId xmlns:a16="http://schemas.microsoft.com/office/drawing/2014/main" id="{3A9104FF-13B1-4BAA-AC11-F80689BDF282}"/>
              </a:ext>
            </a:extLst>
          </p:cNvPr>
          <p:cNvSpPr>
            <a:spLocks noGrp="1"/>
          </p:cNvSpPr>
          <p:nvPr>
            <p:ph type="sldNum" sz="quarter" idx="4"/>
          </p:nvPr>
        </p:nvSpPr>
        <p:spPr/>
        <p:txBody>
          <a:bodyPr/>
          <a:lstStyle/>
          <a:p>
            <a:pPr>
              <a:defRPr/>
            </a:pPr>
            <a:fld id="{E6CA0B37-C609-418D-973E-5FE272E0CA7A}" type="slidenum">
              <a:rPr lang="zh-CN" altLang="en-US" smtClean="0"/>
              <a:pPr>
                <a:defRPr/>
              </a:pPr>
              <a:t>44</a:t>
            </a:fld>
            <a:endParaRPr lang="zh-CN" altLang="en-US"/>
          </a:p>
        </p:txBody>
      </p:sp>
    </p:spTree>
    <p:extLst>
      <p:ext uri="{BB962C8B-B14F-4D97-AF65-F5344CB8AC3E}">
        <p14:creationId xmlns:p14="http://schemas.microsoft.com/office/powerpoint/2010/main" val="283435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defRPr/>
            </a:pPr>
            <a:r>
              <a:rPr lang="zh-CN" altLang="en-US" dirty="0"/>
              <a:t>练习：使用</a:t>
            </a:r>
            <a:r>
              <a:rPr lang="en-US" altLang="zh-CN" dirty="0"/>
              <a:t>HTML5</a:t>
            </a:r>
            <a:r>
              <a:rPr lang="zh-CN" altLang="en-US" dirty="0"/>
              <a:t>方式验证博客园用户注册页面</a:t>
            </a:r>
            <a:endParaRPr dirty="0"/>
          </a:p>
        </p:txBody>
      </p:sp>
      <p:sp>
        <p:nvSpPr>
          <p:cNvPr id="31747" name="内容占位符 2"/>
          <p:cNvSpPr>
            <a:spLocks noGrp="1"/>
          </p:cNvSpPr>
          <p:nvPr>
            <p:ph idx="1"/>
          </p:nvPr>
        </p:nvSpPr>
        <p:spPr>
          <a:xfrm>
            <a:off x="4751852" y="1470025"/>
            <a:ext cx="7112357" cy="4973922"/>
          </a:xfrm>
        </p:spPr>
        <p:txBody>
          <a:bodyPr/>
          <a:lstStyle/>
          <a:p>
            <a:pPr>
              <a:defRPr/>
            </a:pPr>
            <a:r>
              <a:rPr lang="zh-CN" altLang="en-US" dirty="0"/>
              <a:t>需求说明</a:t>
            </a:r>
            <a:endParaRPr lang="en-US" altLang="zh-CN" dirty="0"/>
          </a:p>
          <a:p>
            <a:pPr lvl="1">
              <a:defRPr/>
            </a:pPr>
            <a:r>
              <a:rPr lang="zh-CN" altLang="en-US" dirty="0"/>
              <a:t>使用</a:t>
            </a:r>
            <a:r>
              <a:rPr lang="en-US" altLang="zh-CN" dirty="0"/>
              <a:t>HTML5</a:t>
            </a:r>
            <a:r>
              <a:rPr lang="zh-CN" altLang="en-US" dirty="0"/>
              <a:t>属性设置默认提示信息</a:t>
            </a:r>
            <a:endParaRPr lang="en-US" altLang="zh-CN" dirty="0"/>
          </a:p>
          <a:p>
            <a:pPr lvl="1">
              <a:defRPr/>
            </a:pPr>
            <a:r>
              <a:rPr lang="zh-CN" altLang="en-US" dirty="0"/>
              <a:t>用户名、密码由英文字母和数字组成，用户名长度为</a:t>
            </a:r>
            <a:r>
              <a:rPr lang="en-US" altLang="zh-CN" dirty="0"/>
              <a:t>4</a:t>
            </a:r>
            <a:r>
              <a:rPr lang="zh-CN" altLang="en-US" dirty="0"/>
              <a:t>～</a:t>
            </a:r>
            <a:r>
              <a:rPr lang="en-US" altLang="zh-CN" dirty="0"/>
              <a:t>16</a:t>
            </a:r>
            <a:r>
              <a:rPr lang="zh-CN" altLang="en-US" dirty="0"/>
              <a:t>字符，英文字母开头，密码长度为</a:t>
            </a:r>
            <a:r>
              <a:rPr lang="en-US" altLang="zh-CN" dirty="0"/>
              <a:t>4</a:t>
            </a:r>
            <a:r>
              <a:rPr lang="zh-CN" altLang="en-US" dirty="0"/>
              <a:t>～</a:t>
            </a:r>
            <a:r>
              <a:rPr lang="en-US" altLang="zh-CN" dirty="0"/>
              <a:t>10</a:t>
            </a:r>
            <a:r>
              <a:rPr lang="zh-CN" altLang="en-US" dirty="0"/>
              <a:t>字符</a:t>
            </a:r>
          </a:p>
          <a:p>
            <a:pPr lvl="1">
              <a:defRPr/>
            </a:pPr>
            <a:r>
              <a:rPr lang="zh-CN" altLang="en-US" dirty="0"/>
              <a:t>手机号码</a:t>
            </a:r>
            <a:r>
              <a:rPr lang="en-US" altLang="zh-CN" dirty="0"/>
              <a:t>1</a:t>
            </a:r>
            <a:r>
              <a:rPr lang="zh-CN" altLang="en-US" dirty="0"/>
              <a:t>开头的</a:t>
            </a:r>
            <a:r>
              <a:rPr lang="en-US" altLang="zh-CN" dirty="0"/>
              <a:t>11</a:t>
            </a:r>
            <a:r>
              <a:rPr lang="zh-CN" altLang="en-US" dirty="0"/>
              <a:t>位数字，生日的年份为</a:t>
            </a:r>
            <a:r>
              <a:rPr lang="en-US" altLang="zh-CN" dirty="0"/>
              <a:t>1900</a:t>
            </a:r>
            <a:r>
              <a:rPr lang="zh-CN" altLang="en-US" dirty="0"/>
              <a:t>～</a:t>
            </a:r>
            <a:r>
              <a:rPr lang="en-US" altLang="zh-CN" dirty="0"/>
              <a:t>2016</a:t>
            </a:r>
            <a:endParaRPr lang="zh-CN" altLang="en-US" dirty="0"/>
          </a:p>
        </p:txBody>
      </p:sp>
      <p:sp>
        <p:nvSpPr>
          <p:cNvPr id="4" name="灯片编号占位符 3">
            <a:extLst>
              <a:ext uri="{FF2B5EF4-FFF2-40B4-BE49-F238E27FC236}">
                <a16:creationId xmlns:a16="http://schemas.microsoft.com/office/drawing/2014/main" id="{FB8679DA-604E-488A-BA5D-7A78097AAE7B}"/>
              </a:ext>
            </a:extLst>
          </p:cNvPr>
          <p:cNvSpPr>
            <a:spLocks noGrp="1"/>
          </p:cNvSpPr>
          <p:nvPr>
            <p:ph type="sldNum" sz="quarter" idx="4"/>
          </p:nvPr>
        </p:nvSpPr>
        <p:spPr/>
        <p:txBody>
          <a:bodyPr/>
          <a:lstStyle/>
          <a:p>
            <a:pPr>
              <a:defRPr/>
            </a:pPr>
            <a:fld id="{E6CA0B37-C609-418D-973E-5FE272E0CA7A}" type="slidenum">
              <a:rPr lang="zh-CN" altLang="en-US" smtClean="0"/>
              <a:pPr>
                <a:defRPr/>
              </a:pPr>
              <a:t>45</a:t>
            </a:fld>
            <a:endParaRPr lang="zh-CN" altLang="en-US"/>
          </a:p>
        </p:txBody>
      </p:sp>
      <p:grpSp>
        <p:nvGrpSpPr>
          <p:cNvPr id="47109" name="组合 66"/>
          <p:cNvGrpSpPr>
            <a:grpSpLocks/>
          </p:cNvGrpSpPr>
          <p:nvPr/>
        </p:nvGrpSpPr>
        <p:grpSpPr bwMode="auto">
          <a:xfrm>
            <a:off x="4738733" y="1060450"/>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7117"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6239669" y="6330951"/>
            <a:ext cx="2786062"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20</a:t>
              </a:r>
              <a:r>
                <a:rPr lang="zh-CN" altLang="en-US" b="1" spc="300" dirty="0">
                  <a:solidFill>
                    <a:srgbClr val="FBFFFE"/>
                  </a:solidFill>
                  <a:latin typeface="微软雅黑" pitchFamily="34" charset="-122"/>
                  <a:ea typeface="微软雅黑" pitchFamily="34" charset="-122"/>
                </a:rPr>
                <a:t>分钟</a:t>
              </a:r>
            </a:p>
          </p:txBody>
        </p:sp>
      </p:grpSp>
      <p:pic>
        <p:nvPicPr>
          <p:cNvPr id="11266" name="Picture 2" descr="F:\2016年工作\ACCP8.0产品开发\jQuery\案例源码\Chapter09\Chapter09截图\图9.38.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91" y="1060450"/>
            <a:ext cx="3636466" cy="3030389"/>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F:\2016年工作\ACCP8.0产品开发\jQuery\案例源码\Chapter09\Chapter09截图\图9.39.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5411" y="3253967"/>
            <a:ext cx="3679694" cy="2849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wipe(left)">
                                      <p:cBhvr>
                                        <p:cTn id="11" dur="500"/>
                                        <p:tgtEl>
                                          <p:spTgt spid="1126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48133"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8135" name="组合 7"/>
            <p:cNvGrpSpPr>
              <a:grpSpLocks/>
            </p:cNvGrpSpPr>
            <p:nvPr/>
          </p:nvGrpSpPr>
          <p:grpSpPr bwMode="auto">
            <a:xfrm>
              <a:off x="1923997" y="3214688"/>
              <a:ext cx="5862712" cy="2058988"/>
              <a:chOff x="2066281" y="2227264"/>
              <a:chExt cx="5862790" cy="2059017"/>
            </a:xfrm>
          </p:grpSpPr>
          <p:grpSp>
            <p:nvGrpSpPr>
              <p:cNvPr id="4813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814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813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8D4B28BC-9370-47AE-B293-D12795ABC464}"/>
              </a:ext>
            </a:extLst>
          </p:cNvPr>
          <p:cNvSpPr>
            <a:spLocks noGrp="1"/>
          </p:cNvSpPr>
          <p:nvPr>
            <p:ph type="sldNum" sz="quarter" idx="4"/>
          </p:nvPr>
        </p:nvSpPr>
        <p:spPr/>
        <p:txBody>
          <a:bodyPr/>
          <a:lstStyle/>
          <a:p>
            <a:pPr>
              <a:defRPr/>
            </a:pPr>
            <a:fld id="{E6CA0B37-C609-418D-973E-5FE272E0CA7A}" type="slidenum">
              <a:rPr lang="zh-CN" altLang="en-US" smtClean="0"/>
              <a:pPr>
                <a:defRPr/>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C5B4DE-1C95-4975-820A-3803E4193A83}"/>
              </a:ext>
            </a:extLst>
          </p:cNvPr>
          <p:cNvSpPr>
            <a:spLocks noGrp="1"/>
          </p:cNvSpPr>
          <p:nvPr>
            <p:ph type="title"/>
          </p:nvPr>
        </p:nvSpPr>
        <p:spPr/>
        <p:txBody>
          <a:bodyPr/>
          <a:lstStyle/>
          <a:p>
            <a:r>
              <a:rPr lang="zh-CN" altLang="en-US" dirty="0"/>
              <a:t>本章总结</a:t>
            </a:r>
          </a:p>
        </p:txBody>
      </p:sp>
      <p:sp>
        <p:nvSpPr>
          <p:cNvPr id="8" name="内容占位符 7">
            <a:extLst>
              <a:ext uri="{FF2B5EF4-FFF2-40B4-BE49-F238E27FC236}">
                <a16:creationId xmlns:a16="http://schemas.microsoft.com/office/drawing/2014/main" id="{269857F8-0AB7-4E9C-B36A-FAD959F9B21E}"/>
              </a:ext>
            </a:extLst>
          </p:cNvPr>
          <p:cNvSpPr>
            <a:spLocks noGrp="1"/>
          </p:cNvSpPr>
          <p:nvPr>
            <p:ph idx="1"/>
          </p:nvPr>
        </p:nvSpPr>
        <p:spPr>
          <a:xfrm>
            <a:off x="911424" y="1138103"/>
            <a:ext cx="9627267" cy="5363240"/>
          </a:xfrm>
        </p:spPr>
        <p:txBody>
          <a:bodyPr/>
          <a:lstStyle/>
          <a:p>
            <a:r>
              <a:rPr lang="zh-CN" altLang="en-US" sz="2000" dirty="0"/>
              <a:t>表单校验的常见内容包括验证输入是否为空、验证数据格式是否正确、验证数据的范围、验证数据的长度等。</a:t>
            </a:r>
          </a:p>
          <a:p>
            <a:r>
              <a:rPr lang="zh-CN" altLang="en-US" sz="2000" dirty="0"/>
              <a:t>使用表单选择器和表单属性过滤器可以方便地获取匹配的表单元素。</a:t>
            </a:r>
          </a:p>
          <a:p>
            <a:r>
              <a:rPr lang="zh-CN" altLang="en-US" sz="2000" dirty="0"/>
              <a:t>在表单校验中通常需要用到</a:t>
            </a:r>
            <a:r>
              <a:rPr lang="en-US" altLang="zh-CN" sz="2000" dirty="0"/>
              <a:t>String</a:t>
            </a:r>
            <a:r>
              <a:rPr lang="zh-CN" altLang="en-US" sz="2000" dirty="0"/>
              <a:t>对象的成员，包括</a:t>
            </a:r>
            <a:r>
              <a:rPr lang="en-US" altLang="zh-CN" sz="2000" dirty="0" err="1"/>
              <a:t>indexOf</a:t>
            </a:r>
            <a:r>
              <a:rPr lang="en-US" altLang="zh-CN" sz="2000" dirty="0"/>
              <a:t>()</a:t>
            </a:r>
            <a:r>
              <a:rPr lang="zh-CN" altLang="en-US" sz="2000" dirty="0"/>
              <a:t>、</a:t>
            </a:r>
            <a:r>
              <a:rPr lang="en-US" altLang="zh-CN" sz="2000" dirty="0"/>
              <a:t>substring()</a:t>
            </a:r>
            <a:r>
              <a:rPr lang="zh-CN" altLang="en-US" sz="2000" dirty="0"/>
              <a:t>和</a:t>
            </a:r>
            <a:r>
              <a:rPr lang="en-US" altLang="zh-CN" sz="2000" dirty="0"/>
              <a:t>length</a:t>
            </a:r>
            <a:r>
              <a:rPr lang="zh-CN" altLang="en-US" sz="2000" dirty="0"/>
              <a:t>等。</a:t>
            </a:r>
          </a:p>
          <a:p>
            <a:r>
              <a:rPr lang="zh-CN" altLang="en-US" sz="2000" dirty="0"/>
              <a:t>表单校验中常用的两个事件是</a:t>
            </a:r>
            <a:r>
              <a:rPr lang="en-US" altLang="zh-CN" sz="2000" dirty="0" err="1"/>
              <a:t>onsubmit</a:t>
            </a:r>
            <a:r>
              <a:rPr lang="zh-CN" altLang="en-US" sz="2000" dirty="0"/>
              <a:t>和</a:t>
            </a:r>
            <a:r>
              <a:rPr lang="en-US" altLang="zh-CN" sz="2000" dirty="0" err="1"/>
              <a:t>onblur</a:t>
            </a:r>
            <a:r>
              <a:rPr lang="zh-CN" altLang="en-US" sz="2000" dirty="0"/>
              <a:t>，常用来激发验证。</a:t>
            </a:r>
          </a:p>
          <a:p>
            <a:r>
              <a:rPr lang="zh-CN" altLang="en-US" sz="2000" dirty="0"/>
              <a:t>使用正则表达式可验证用户输入的内容，如验证电子邮箱地址、电话号码等。</a:t>
            </a:r>
          </a:p>
          <a:p>
            <a:r>
              <a:rPr lang="zh-CN" altLang="en-US" sz="2000" dirty="0"/>
              <a:t>定义正则表达式有两种构造形式，一种是普通方式，另一种是构造函数的方式。</a:t>
            </a:r>
          </a:p>
          <a:p>
            <a:r>
              <a:rPr lang="zh-CN" altLang="en-US" sz="2000" dirty="0"/>
              <a:t>正则表达式的模式分为简单模式和复合模式。</a:t>
            </a:r>
          </a:p>
          <a:p>
            <a:r>
              <a:rPr lang="zh-CN" altLang="en-US" sz="2000" dirty="0"/>
              <a:t>通常使用</a:t>
            </a:r>
            <a:r>
              <a:rPr lang="en-US" altLang="zh-CN" sz="2000" dirty="0" err="1"/>
              <a:t>RegExp</a:t>
            </a:r>
            <a:r>
              <a:rPr lang="zh-CN" altLang="en-US" sz="2000" dirty="0"/>
              <a:t>对象的</a:t>
            </a:r>
            <a:r>
              <a:rPr lang="en-US" altLang="zh-CN" sz="2000" dirty="0"/>
              <a:t>test()</a:t>
            </a:r>
            <a:r>
              <a:rPr lang="zh-CN" altLang="en-US" sz="2000" dirty="0"/>
              <a:t>方法检测一个字符串是否匹配某个模式。</a:t>
            </a:r>
          </a:p>
          <a:p>
            <a:r>
              <a:rPr lang="en-US" altLang="zh-CN" sz="2000" dirty="0"/>
              <a:t>String</a:t>
            </a:r>
            <a:r>
              <a:rPr lang="zh-CN" altLang="en-US" sz="2000" dirty="0"/>
              <a:t>对象定义了使用正则表达式来执行强大的模式匹配和文本检索与替换函数的方法。</a:t>
            </a:r>
          </a:p>
          <a:p>
            <a:r>
              <a:rPr lang="zh-CN" altLang="en-US" sz="2000" dirty="0"/>
              <a:t>使用</a:t>
            </a:r>
            <a:r>
              <a:rPr lang="en-US" altLang="zh-CN" sz="2000" dirty="0"/>
              <a:t>HTML5</a:t>
            </a:r>
            <a:r>
              <a:rPr lang="zh-CN" altLang="en-US" sz="2000" dirty="0"/>
              <a:t>的新增属性和</a:t>
            </a:r>
            <a:r>
              <a:rPr lang="en-US" altLang="zh-CN" sz="2000" dirty="0"/>
              <a:t>validity</a:t>
            </a:r>
            <a:r>
              <a:rPr lang="zh-CN" altLang="en-US" sz="2000" dirty="0"/>
              <a:t>属性验证表单内容。</a:t>
            </a:r>
          </a:p>
          <a:p>
            <a:endParaRPr lang="zh-CN" altLang="en-US" sz="2000" dirty="0"/>
          </a:p>
        </p:txBody>
      </p:sp>
    </p:spTree>
    <p:extLst>
      <p:ext uri="{BB962C8B-B14F-4D97-AF65-F5344CB8AC3E}">
        <p14:creationId xmlns:p14="http://schemas.microsoft.com/office/powerpoint/2010/main" val="1079865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ctrTitle"/>
          </p:nvPr>
        </p:nvSpPr>
        <p:spPr/>
        <p:txBody>
          <a:bodyPr/>
          <a:lstStyle/>
          <a:p>
            <a:pPr>
              <a:defRPr/>
            </a:pPr>
            <a:r>
              <a:t>总结</a:t>
            </a:r>
          </a:p>
        </p:txBody>
      </p:sp>
      <p:sp>
        <p:nvSpPr>
          <p:cNvPr id="50181" name="TextBox 4"/>
          <p:cNvSpPr txBox="1">
            <a:spLocks noChangeArrowheads="1"/>
          </p:cNvSpPr>
          <p:nvPr/>
        </p:nvSpPr>
        <p:spPr bwMode="auto">
          <a:xfrm>
            <a:off x="3308996" y="1529498"/>
            <a:ext cx="3651101" cy="403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ea typeface="微软雅黑" pitchFamily="34" charset="-122"/>
                <a:cs typeface="Arial" charset="0"/>
              </a:rPr>
              <a:t>表单基本验证技术</a:t>
            </a:r>
            <a:endParaRPr lang="en-US" altLang="zh-CN" sz="2000" b="1" dirty="0">
              <a:ea typeface="微软雅黑" pitchFamily="34" charset="-122"/>
              <a:cs typeface="Arial" charset="0"/>
            </a:endParaRPr>
          </a:p>
          <a:p>
            <a:pPr eaLnBrk="1" hangingPunct="1">
              <a:lnSpc>
                <a:spcPct val="600000"/>
              </a:lnSpc>
            </a:pPr>
            <a:r>
              <a:rPr lang="zh-CN" altLang="en-US" sz="2000" b="1" dirty="0">
                <a:ea typeface="微软雅黑" pitchFamily="34" charset="-122"/>
                <a:cs typeface="Arial" charset="0"/>
              </a:rPr>
              <a:t>表单选择器</a:t>
            </a:r>
            <a:endParaRPr lang="en-US" altLang="zh-CN" sz="2000" b="1" dirty="0">
              <a:ea typeface="微软雅黑" pitchFamily="34" charset="-122"/>
              <a:cs typeface="Arial" charset="0"/>
            </a:endParaRPr>
          </a:p>
          <a:p>
            <a:pPr eaLnBrk="1" hangingPunct="1">
              <a:lnSpc>
                <a:spcPct val="300000"/>
              </a:lnSpc>
            </a:pPr>
            <a:r>
              <a:rPr lang="zh-CN" altLang="en-US" sz="2000" b="1" dirty="0">
                <a:ea typeface="微软雅黑" pitchFamily="34" charset="-122"/>
                <a:cs typeface="Arial" charset="0"/>
              </a:rPr>
              <a:t>正则表达式</a:t>
            </a:r>
            <a:endParaRPr lang="en-US" altLang="zh-CN" sz="2000" b="1" dirty="0">
              <a:ea typeface="微软雅黑" pitchFamily="34" charset="-122"/>
              <a:cs typeface="Arial" charset="0"/>
            </a:endParaRPr>
          </a:p>
          <a:p>
            <a:pPr eaLnBrk="1" hangingPunct="1">
              <a:lnSpc>
                <a:spcPct val="350000"/>
              </a:lnSpc>
            </a:pPr>
            <a:r>
              <a:rPr lang="zh-CN" altLang="en-US" sz="2000" b="1" dirty="0">
                <a:ea typeface="微软雅黑" pitchFamily="34" charset="-122"/>
                <a:cs typeface="Arial" charset="0"/>
              </a:rPr>
              <a:t>使用</a:t>
            </a:r>
            <a:r>
              <a:rPr lang="en-US" altLang="zh-CN" sz="2000" b="1" dirty="0">
                <a:ea typeface="微软雅黑" pitchFamily="34" charset="-122"/>
                <a:cs typeface="Arial" charset="0"/>
              </a:rPr>
              <a:t>HTML5</a:t>
            </a:r>
            <a:r>
              <a:rPr lang="zh-CN" altLang="en-US" sz="2000" b="1" dirty="0">
                <a:ea typeface="微软雅黑" pitchFamily="34" charset="-122"/>
                <a:cs typeface="Arial" charset="0"/>
              </a:rPr>
              <a:t>的方式验证表单</a:t>
            </a:r>
            <a:endParaRPr lang="zh-CN" altLang="en-US" sz="2000" dirty="0">
              <a:ea typeface="微软雅黑" pitchFamily="34" charset="-122"/>
              <a:cs typeface="Arial" charset="0"/>
            </a:endParaRPr>
          </a:p>
        </p:txBody>
      </p:sp>
      <p:sp>
        <p:nvSpPr>
          <p:cNvPr id="50182" name="AutoShape 3"/>
          <p:cNvSpPr>
            <a:spLocks/>
          </p:cNvSpPr>
          <p:nvPr/>
        </p:nvSpPr>
        <p:spPr bwMode="auto">
          <a:xfrm>
            <a:off x="4694237" y="2855550"/>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50184" name="TextBox 12"/>
          <p:cNvSpPr txBox="1">
            <a:spLocks noChangeArrowheads="1"/>
          </p:cNvSpPr>
          <p:nvPr/>
        </p:nvSpPr>
        <p:spPr bwMode="auto">
          <a:xfrm>
            <a:off x="4845050" y="2784112"/>
            <a:ext cx="3555206" cy="8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C00000"/>
                </a:solidFill>
                <a:ea typeface="微软雅黑" pitchFamily="34" charset="-122"/>
                <a:cs typeface="Arial" charset="0"/>
              </a:rPr>
              <a:t>使用表单选择器选择网页元素</a:t>
            </a:r>
            <a:endParaRPr lang="en-US" altLang="zh-CN" b="1" dirty="0">
              <a:solidFill>
                <a:srgbClr val="C00000"/>
              </a:solidFill>
              <a:ea typeface="微软雅黑" pitchFamily="34" charset="-122"/>
              <a:cs typeface="Arial" charset="0"/>
            </a:endParaRPr>
          </a:p>
          <a:p>
            <a:pPr eaLnBrk="1" hangingPunct="1">
              <a:lnSpc>
                <a:spcPct val="250000"/>
              </a:lnSpc>
            </a:pPr>
            <a:r>
              <a:rPr lang="zh-CN" altLang="en-US" b="1" dirty="0">
                <a:ea typeface="微软雅黑" pitchFamily="34" charset="-122"/>
                <a:cs typeface="Arial" charset="0"/>
              </a:rPr>
              <a:t>使用表单属性过滤器选择网页元素</a:t>
            </a:r>
          </a:p>
        </p:txBody>
      </p:sp>
      <p:sp>
        <p:nvSpPr>
          <p:cNvPr id="50185" name="AutoShape 3"/>
          <p:cNvSpPr>
            <a:spLocks/>
          </p:cNvSpPr>
          <p:nvPr/>
        </p:nvSpPr>
        <p:spPr bwMode="auto">
          <a:xfrm>
            <a:off x="4694237" y="3961346"/>
            <a:ext cx="107156" cy="80751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50186" name="TextBox 15"/>
          <p:cNvSpPr txBox="1">
            <a:spLocks noChangeArrowheads="1"/>
          </p:cNvSpPr>
          <p:nvPr/>
        </p:nvSpPr>
        <p:spPr bwMode="auto">
          <a:xfrm>
            <a:off x="1524001" y="2584450"/>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000" b="1" dirty="0">
                <a:ea typeface="微软雅黑" pitchFamily="34" charset="-122"/>
                <a:cs typeface="Arial" charset="0"/>
              </a:rPr>
              <a:t>表单校验</a:t>
            </a:r>
            <a:endParaRPr lang="en-US" altLang="zh-CN" sz="2000" b="1" dirty="0">
              <a:ea typeface="微软雅黑" pitchFamily="34" charset="-122"/>
              <a:cs typeface="Arial" charset="0"/>
            </a:endParaRPr>
          </a:p>
        </p:txBody>
      </p:sp>
      <p:sp>
        <p:nvSpPr>
          <p:cNvPr id="50187" name="AutoShape 3"/>
          <p:cNvSpPr>
            <a:spLocks/>
          </p:cNvSpPr>
          <p:nvPr/>
        </p:nvSpPr>
        <p:spPr bwMode="auto">
          <a:xfrm>
            <a:off x="2999657" y="1725662"/>
            <a:ext cx="343619" cy="3503538"/>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5385668" y="836713"/>
            <a:ext cx="296293" cy="1777901"/>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2"/>
          <p:cNvSpPr txBox="1">
            <a:spLocks noChangeArrowheads="1"/>
          </p:cNvSpPr>
          <p:nvPr/>
        </p:nvSpPr>
        <p:spPr bwMode="auto">
          <a:xfrm>
            <a:off x="5591944" y="722373"/>
            <a:ext cx="326541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ea typeface="微软雅黑" pitchFamily="34" charset="-122"/>
                <a:cs typeface="Arial" charset="0"/>
              </a:rPr>
              <a:t>表单验证的必要性</a:t>
            </a:r>
            <a:endParaRPr lang="en-US" altLang="zh-CN" b="1" dirty="0">
              <a:ea typeface="微软雅黑" pitchFamily="34" charset="-122"/>
              <a:cs typeface="Arial" charset="0"/>
            </a:endParaRPr>
          </a:p>
          <a:p>
            <a:pPr eaLnBrk="1" hangingPunct="1"/>
            <a:r>
              <a:rPr lang="zh-CN" altLang="en-US" b="1" dirty="0">
                <a:ea typeface="微软雅黑" pitchFamily="34" charset="-122"/>
                <a:cs typeface="Arial" charset="0"/>
              </a:rPr>
              <a:t>表单验证的内容</a:t>
            </a:r>
            <a:endParaRPr lang="en-US" altLang="zh-CN" b="1" dirty="0">
              <a:ea typeface="微软雅黑" pitchFamily="34" charset="-122"/>
              <a:cs typeface="Arial" charset="0"/>
            </a:endParaRPr>
          </a:p>
          <a:p>
            <a:pPr eaLnBrk="1" hangingPunct="1"/>
            <a:r>
              <a:rPr lang="zh-CN" altLang="en-US" b="1" dirty="0">
                <a:ea typeface="微软雅黑" pitchFamily="34" charset="-122"/>
                <a:cs typeface="Arial" charset="0"/>
              </a:rPr>
              <a:t>表单验证的思路</a:t>
            </a:r>
            <a:endParaRPr lang="en-US" altLang="zh-CN" b="1" dirty="0">
              <a:ea typeface="微软雅黑" pitchFamily="34" charset="-122"/>
              <a:cs typeface="Arial" charset="0"/>
            </a:endParaRPr>
          </a:p>
          <a:p>
            <a:pPr eaLnBrk="1" hangingPunct="1"/>
            <a:r>
              <a:rPr lang="zh-CN" altLang="en-US" b="1" dirty="0">
                <a:solidFill>
                  <a:srgbClr val="C00000"/>
                </a:solidFill>
                <a:ea typeface="微软雅黑" pitchFamily="34" charset="-122"/>
                <a:cs typeface="Arial" charset="0"/>
              </a:rPr>
              <a:t>表单验证的事件和方法</a:t>
            </a:r>
            <a:endParaRPr lang="en-US" altLang="zh-CN" b="1" dirty="0">
              <a:solidFill>
                <a:srgbClr val="C00000"/>
              </a:solidFill>
              <a:ea typeface="微软雅黑" pitchFamily="34" charset="-122"/>
              <a:cs typeface="Arial" charset="0"/>
            </a:endParaRPr>
          </a:p>
          <a:p>
            <a:pPr eaLnBrk="1" hangingPunct="1"/>
            <a:r>
              <a:rPr lang="zh-CN" altLang="en-US" b="1" dirty="0">
                <a:solidFill>
                  <a:srgbClr val="C00000"/>
                </a:solidFill>
                <a:ea typeface="微软雅黑" pitchFamily="34" charset="-122"/>
                <a:cs typeface="Arial" charset="0"/>
              </a:rPr>
              <a:t>使用</a:t>
            </a:r>
            <a:r>
              <a:rPr lang="en-US" altLang="zh-CN" b="1" dirty="0">
                <a:solidFill>
                  <a:srgbClr val="C00000"/>
                </a:solidFill>
                <a:ea typeface="微软雅黑" pitchFamily="34" charset="-122"/>
                <a:cs typeface="Arial" charset="0"/>
              </a:rPr>
              <a:t>String</a:t>
            </a:r>
            <a:r>
              <a:rPr lang="zh-CN" altLang="en-US" b="1" dirty="0">
                <a:solidFill>
                  <a:srgbClr val="C00000"/>
                </a:solidFill>
                <a:ea typeface="微软雅黑" pitchFamily="34" charset="-122"/>
                <a:cs typeface="Arial" charset="0"/>
              </a:rPr>
              <a:t>对象验证表单内容</a:t>
            </a:r>
            <a:endParaRPr lang="en-US" altLang="zh-CN" b="1" dirty="0">
              <a:solidFill>
                <a:srgbClr val="C00000"/>
              </a:solidFill>
              <a:ea typeface="微软雅黑" pitchFamily="34" charset="-122"/>
              <a:cs typeface="Arial" charset="0"/>
            </a:endParaRPr>
          </a:p>
          <a:p>
            <a:pPr eaLnBrk="1" hangingPunct="1"/>
            <a:r>
              <a:rPr lang="zh-CN" altLang="en-US" b="1" dirty="0">
                <a:solidFill>
                  <a:srgbClr val="C00000"/>
                </a:solidFill>
                <a:ea typeface="微软雅黑" pitchFamily="34" charset="-122"/>
                <a:cs typeface="Arial" charset="0"/>
              </a:rPr>
              <a:t>表单验证提示特效</a:t>
            </a:r>
            <a:endParaRPr lang="en-US" altLang="zh-CN" b="1" dirty="0">
              <a:solidFill>
                <a:srgbClr val="C00000"/>
              </a:solidFill>
              <a:ea typeface="微软雅黑" pitchFamily="34" charset="-122"/>
              <a:cs typeface="Arial" charset="0"/>
            </a:endParaRPr>
          </a:p>
          <a:p>
            <a:pPr eaLnBrk="1" hangingPunct="1"/>
            <a:r>
              <a:rPr lang="zh-CN" altLang="en-US" b="1" dirty="0">
                <a:ea typeface="微软雅黑" pitchFamily="34" charset="-122"/>
                <a:cs typeface="Arial" charset="0"/>
              </a:rPr>
              <a:t>使用正则表达式验证表单内容</a:t>
            </a:r>
            <a:endParaRPr lang="en-US" altLang="zh-CN" b="1" dirty="0">
              <a:ea typeface="微软雅黑" pitchFamily="34" charset="-122"/>
              <a:cs typeface="Arial" charset="0"/>
            </a:endParaRPr>
          </a:p>
          <a:p>
            <a:pPr eaLnBrk="1" hangingPunct="1"/>
            <a:r>
              <a:rPr lang="zh-CN" altLang="en-US" b="1" dirty="0">
                <a:solidFill>
                  <a:srgbClr val="C00000"/>
                </a:solidFill>
                <a:ea typeface="微软雅黑" pitchFamily="34" charset="-122"/>
                <a:cs typeface="Arial" charset="0"/>
              </a:rPr>
              <a:t>使用</a:t>
            </a:r>
            <a:r>
              <a:rPr lang="en-US" altLang="zh-CN" b="1" dirty="0">
                <a:solidFill>
                  <a:srgbClr val="C00000"/>
                </a:solidFill>
                <a:ea typeface="微软雅黑" pitchFamily="34" charset="-122"/>
                <a:cs typeface="Arial" charset="0"/>
              </a:rPr>
              <a:t>HTML5</a:t>
            </a:r>
            <a:r>
              <a:rPr lang="zh-CN" altLang="en-US" b="1" dirty="0">
                <a:solidFill>
                  <a:srgbClr val="C00000"/>
                </a:solidFill>
                <a:ea typeface="微软雅黑" pitchFamily="34" charset="-122"/>
                <a:cs typeface="Arial" charset="0"/>
              </a:rPr>
              <a:t>的方式验证表单内容</a:t>
            </a:r>
          </a:p>
        </p:txBody>
      </p:sp>
      <p:sp>
        <p:nvSpPr>
          <p:cNvPr id="15" name="TextBox 12"/>
          <p:cNvSpPr txBox="1">
            <a:spLocks noChangeArrowheads="1"/>
          </p:cNvSpPr>
          <p:nvPr/>
        </p:nvSpPr>
        <p:spPr bwMode="auto">
          <a:xfrm>
            <a:off x="4799856" y="3861048"/>
            <a:ext cx="3555206" cy="103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ea typeface="微软雅黑" pitchFamily="34" charset="-122"/>
                <a:cs typeface="Arial" charset="0"/>
              </a:rPr>
              <a:t>定义正则表达式</a:t>
            </a:r>
            <a:endParaRPr lang="en-US" altLang="zh-CN" b="1" dirty="0">
              <a:ea typeface="微软雅黑" pitchFamily="34" charset="-122"/>
              <a:cs typeface="Arial" charset="0"/>
            </a:endParaRPr>
          </a:p>
          <a:p>
            <a:pPr eaLnBrk="1" hangingPunct="1">
              <a:lnSpc>
                <a:spcPct val="150000"/>
              </a:lnSpc>
            </a:pPr>
            <a:r>
              <a:rPr lang="zh-CN" altLang="en-US" b="1" dirty="0">
                <a:ea typeface="微软雅黑" pitchFamily="34" charset="-122"/>
                <a:cs typeface="Arial" charset="0"/>
              </a:rPr>
              <a:t>表达式的模式</a:t>
            </a:r>
            <a:endParaRPr lang="en-US" altLang="zh-CN" b="1" dirty="0">
              <a:ea typeface="微软雅黑" pitchFamily="34" charset="-122"/>
              <a:cs typeface="Arial" charset="0"/>
            </a:endParaRPr>
          </a:p>
          <a:p>
            <a:pPr eaLnBrk="1" hangingPunct="1">
              <a:lnSpc>
                <a:spcPct val="150000"/>
              </a:lnSpc>
            </a:pPr>
            <a:r>
              <a:rPr lang="zh-CN" altLang="en-US" b="1" dirty="0">
                <a:solidFill>
                  <a:srgbClr val="C00000"/>
                </a:solidFill>
                <a:ea typeface="微软雅黑" pitchFamily="34" charset="-122"/>
                <a:cs typeface="Arial" charset="0"/>
              </a:rPr>
              <a:t>使用正则表达式验证表单内容</a:t>
            </a:r>
          </a:p>
        </p:txBody>
      </p:sp>
      <p:sp>
        <p:nvSpPr>
          <p:cNvPr id="16" name="AutoShape 3"/>
          <p:cNvSpPr>
            <a:spLocks/>
          </p:cNvSpPr>
          <p:nvPr/>
        </p:nvSpPr>
        <p:spPr bwMode="auto">
          <a:xfrm>
            <a:off x="6569075" y="5013176"/>
            <a:ext cx="107156" cy="591492"/>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7" name="TextBox 12"/>
          <p:cNvSpPr txBox="1">
            <a:spLocks noChangeArrowheads="1"/>
          </p:cNvSpPr>
          <p:nvPr/>
        </p:nvSpPr>
        <p:spPr bwMode="auto">
          <a:xfrm>
            <a:off x="6600056" y="4869161"/>
            <a:ext cx="3555206"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en-US" altLang="zh-CN" b="1" dirty="0">
                <a:solidFill>
                  <a:srgbClr val="C00000"/>
                </a:solidFill>
                <a:ea typeface="微软雅黑" pitchFamily="34" charset="-122"/>
                <a:cs typeface="Arial" charset="0"/>
              </a:rPr>
              <a:t>HTML5</a:t>
            </a:r>
            <a:r>
              <a:rPr lang="zh-CN" altLang="en-US" b="1" dirty="0">
                <a:solidFill>
                  <a:srgbClr val="C00000"/>
                </a:solidFill>
                <a:ea typeface="微软雅黑" pitchFamily="34" charset="-122"/>
                <a:cs typeface="Arial" charset="0"/>
              </a:rPr>
              <a:t>新增属性验证表单内容</a:t>
            </a:r>
            <a:endParaRPr lang="en-US" altLang="zh-CN" b="1" dirty="0">
              <a:solidFill>
                <a:srgbClr val="C00000"/>
              </a:solidFill>
              <a:ea typeface="微软雅黑" pitchFamily="34" charset="-122"/>
              <a:cs typeface="Arial" charset="0"/>
            </a:endParaRPr>
          </a:p>
          <a:p>
            <a:pPr eaLnBrk="1" hangingPunct="1">
              <a:lnSpc>
                <a:spcPct val="150000"/>
              </a:lnSpc>
            </a:pPr>
            <a:r>
              <a:rPr lang="zh-CN" altLang="en-US" b="1" dirty="0">
                <a:ea typeface="微软雅黑" pitchFamily="34" charset="-122"/>
                <a:cs typeface="Arial" charset="0"/>
              </a:rPr>
              <a:t>使用</a:t>
            </a:r>
            <a:r>
              <a:rPr lang="en-US" altLang="zh-CN" b="1" dirty="0">
                <a:ea typeface="微软雅黑" pitchFamily="34" charset="-122"/>
                <a:cs typeface="Arial" charset="0"/>
              </a:rPr>
              <a:t>validity</a:t>
            </a:r>
            <a:r>
              <a:rPr lang="zh-CN" altLang="en-US" b="1" dirty="0">
                <a:ea typeface="微软雅黑" pitchFamily="34" charset="-122"/>
                <a:cs typeface="Arial" charset="0"/>
              </a:rPr>
              <a:t>属性进行表单验证提示</a:t>
            </a:r>
          </a:p>
        </p:txBody>
      </p:sp>
      <p:sp>
        <p:nvSpPr>
          <p:cNvPr id="3" name="灯片编号占位符 2">
            <a:extLst>
              <a:ext uri="{FF2B5EF4-FFF2-40B4-BE49-F238E27FC236}">
                <a16:creationId xmlns:a16="http://schemas.microsoft.com/office/drawing/2014/main" id="{2C253A38-3A6D-4240-8671-DF358B136D09}"/>
              </a:ext>
            </a:extLst>
          </p:cNvPr>
          <p:cNvSpPr>
            <a:spLocks noGrp="1"/>
          </p:cNvSpPr>
          <p:nvPr>
            <p:ph type="sldNum" sz="quarter" idx="4"/>
          </p:nvPr>
        </p:nvSpPr>
        <p:spPr/>
        <p:txBody>
          <a:bodyPr/>
          <a:lstStyle/>
          <a:p>
            <a:pPr>
              <a:defRPr/>
            </a:pPr>
            <a:fld id="{E6CA0B37-C609-418D-973E-5FE272E0CA7A}" type="slidenum">
              <a:rPr lang="zh-CN" altLang="en-US" smtClean="0"/>
              <a:pPr>
                <a:defRPr/>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kern="1400" spc="400">
                <a:sym typeface="Calibri" panose="020F0502020204030204" pitchFamily="34" charset="0"/>
              </a:rPr>
              <a:t>问题及作业</a:t>
            </a:r>
            <a:endParaRPr lang="zh-CN" altLang="en-US"/>
          </a:p>
        </p:txBody>
      </p:sp>
      <p:sp>
        <p:nvSpPr>
          <p:cNvPr id="2" name="副标题 1"/>
          <p:cNvSpPr>
            <a:spLocks noGrp="1"/>
          </p:cNvSpPr>
          <p:nvPr>
            <p:ph type="subTitle" idx="4294967295"/>
          </p:nvPr>
        </p:nvSpPr>
        <p:spPr>
          <a:xfrm>
            <a:off x="3455707" y="3699165"/>
            <a:ext cx="5231093" cy="977975"/>
          </a:xfrm>
        </p:spPr>
        <p:txBody>
          <a:bodyPr/>
          <a:lstStyle/>
          <a:p>
            <a:pPr marL="0" indent="0" algn="ctr">
              <a:buNone/>
            </a:pPr>
            <a:r>
              <a:rPr lang="zh-CN" altLang="en-US" sz="3200" spc="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集中问题</a:t>
            </a:r>
            <a:r>
              <a:rPr lang="en-US" altLang="zh-CN" sz="3200" spc="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3200" spc="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课后作业</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a:t>减轻服务器的压力</a:t>
            </a:r>
            <a:endParaRPr lang="en-US" altLang="zh-CN"/>
          </a:p>
          <a:p>
            <a:pPr>
              <a:defRPr/>
            </a:pPr>
            <a:r>
              <a:rPr lang="zh-CN" altLang="en-US"/>
              <a:t>保证输入的数据符合要求</a:t>
            </a:r>
            <a:endParaRPr lang="zh-CN" altLang="en-US" dirty="0"/>
          </a:p>
        </p:txBody>
      </p:sp>
      <p:sp>
        <p:nvSpPr>
          <p:cNvPr id="2" name="标题 1"/>
          <p:cNvSpPr>
            <a:spLocks noGrp="1"/>
          </p:cNvSpPr>
          <p:nvPr>
            <p:ph type="ctrTitle"/>
          </p:nvPr>
        </p:nvSpPr>
        <p:spPr/>
        <p:txBody>
          <a:bodyPr/>
          <a:lstStyle/>
          <a:p>
            <a:pPr>
              <a:defRPr/>
            </a:pPr>
            <a:r>
              <a:t>为什么要表单验证</a:t>
            </a:r>
            <a:endParaRPr dirty="0"/>
          </a:p>
        </p:txBody>
      </p:sp>
      <p:pic>
        <p:nvPicPr>
          <p:cNvPr id="18437" name="图片 1" descr="Sn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2428875"/>
            <a:ext cx="61436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3E970736-27F3-4643-BA4A-F869E111CCDD}"/>
              </a:ext>
            </a:extLst>
          </p:cNvPr>
          <p:cNvSpPr>
            <a:spLocks noGrp="1"/>
          </p:cNvSpPr>
          <p:nvPr>
            <p:ph type="sldNum" sz="quarter" idx="4"/>
          </p:nvPr>
        </p:nvSpPr>
        <p:spPr/>
        <p:txBody>
          <a:bodyPr/>
          <a:lstStyle/>
          <a:p>
            <a:pPr>
              <a:defRPr/>
            </a:pPr>
            <a:fld id="{E6CA0B37-C609-418D-973E-5FE272E0CA7A}" type="slidenum">
              <a:rPr lang="zh-CN" altLang="en-US" smtClean="0"/>
              <a:pPr>
                <a:defRPr/>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a:t>日期格式</a:t>
            </a:r>
            <a:endParaRPr lang="en-US" altLang="zh-CN"/>
          </a:p>
          <a:p>
            <a:pPr>
              <a:defRPr/>
            </a:pPr>
            <a:r>
              <a:rPr lang="zh-CN" altLang="en-US"/>
              <a:t>表单元素是否为空</a:t>
            </a:r>
            <a:endParaRPr lang="en-US" altLang="zh-CN"/>
          </a:p>
          <a:p>
            <a:pPr>
              <a:defRPr/>
            </a:pPr>
            <a:r>
              <a:rPr lang="zh-CN" altLang="en-US"/>
              <a:t>用户名和密码</a:t>
            </a:r>
          </a:p>
          <a:p>
            <a:pPr>
              <a:defRPr/>
            </a:pPr>
            <a:r>
              <a:rPr lang="en-US" altLang="zh-CN"/>
              <a:t>E-mail</a:t>
            </a:r>
            <a:r>
              <a:rPr lang="zh-CN" altLang="en-US"/>
              <a:t>地址</a:t>
            </a:r>
            <a:endParaRPr lang="en-US" altLang="zh-CN"/>
          </a:p>
          <a:p>
            <a:pPr>
              <a:defRPr/>
            </a:pPr>
            <a:r>
              <a:rPr lang="zh-CN" altLang="en-US"/>
              <a:t>身份证号码</a:t>
            </a:r>
            <a:endParaRPr lang="en-US" altLang="zh-CN" dirty="0"/>
          </a:p>
        </p:txBody>
      </p:sp>
      <p:sp>
        <p:nvSpPr>
          <p:cNvPr id="2" name="标题 1"/>
          <p:cNvSpPr>
            <a:spLocks noGrp="1"/>
          </p:cNvSpPr>
          <p:nvPr>
            <p:ph type="ctrTitle"/>
          </p:nvPr>
        </p:nvSpPr>
        <p:spPr/>
        <p:txBody>
          <a:bodyPr/>
          <a:lstStyle/>
          <a:p>
            <a:pPr>
              <a:defRPr/>
            </a:pPr>
            <a:r>
              <a:t>常用的表单验证</a:t>
            </a:r>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3" y="1124744"/>
            <a:ext cx="480564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a:extLst>
              <a:ext uri="{FF2B5EF4-FFF2-40B4-BE49-F238E27FC236}">
                <a16:creationId xmlns:a16="http://schemas.microsoft.com/office/drawing/2014/main" id="{CB441DBC-359A-4066-8758-E09697ABD661}"/>
              </a:ext>
            </a:extLst>
          </p:cNvPr>
          <p:cNvSpPr>
            <a:spLocks noGrp="1"/>
          </p:cNvSpPr>
          <p:nvPr>
            <p:ph type="sldNum" sz="quarter" idx="4"/>
          </p:nvPr>
        </p:nvSpPr>
        <p:spPr/>
        <p:txBody>
          <a:bodyPr/>
          <a:lstStyle/>
          <a:p>
            <a:pPr>
              <a:defRPr/>
            </a:pPr>
            <a:fld id="{E6CA0B37-C609-418D-973E-5FE272E0CA7A}" type="slidenum">
              <a:rPr lang="zh-CN" altLang="en-US" smtClean="0"/>
              <a:pPr>
                <a:defRPr/>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defRPr/>
            </a:pPr>
            <a:r>
              <a:rPr lang="zh-CN" altLang="en-US" dirty="0"/>
              <a:t>表单</a:t>
            </a:r>
            <a:r>
              <a:rPr dirty="0"/>
              <a:t>验证的思路</a:t>
            </a:r>
          </a:p>
        </p:txBody>
      </p:sp>
      <p:sp>
        <p:nvSpPr>
          <p:cNvPr id="5" name="内容占位符 2"/>
          <p:cNvSpPr txBox="1">
            <a:spLocks/>
          </p:cNvSpPr>
          <p:nvPr/>
        </p:nvSpPr>
        <p:spPr bwMode="auto">
          <a:xfrm>
            <a:off x="2001541" y="1065759"/>
            <a:ext cx="7643812" cy="867568"/>
          </a:xfrm>
          <a:prstGeom prst="rect">
            <a:avLst/>
          </a:prstGeom>
          <a:noFill/>
          <a:ln w="9525">
            <a:noFill/>
            <a:miter lim="800000"/>
            <a:headEnd/>
            <a:tailEnd/>
          </a:ln>
        </p:spPr>
        <p:txBody>
          <a:bodyPr/>
          <a:lstStyle/>
          <a:p>
            <a:pPr marL="342900" indent="-342900" eaLnBrk="0" hangingPunct="0">
              <a:lnSpc>
                <a:spcPct val="150000"/>
              </a:lnSpc>
              <a:spcBef>
                <a:spcPct val="20000"/>
              </a:spcBef>
              <a:buClr>
                <a:schemeClr val="tx2"/>
              </a:buClr>
              <a:buSzPct val="80000"/>
              <a:defRPr/>
            </a:pPr>
            <a:r>
              <a:rPr lang="zh-CN" altLang="en-US" sz="2800" b="1" kern="0" dirty="0">
                <a:latin typeface="黑体" pitchFamily="49" charset="-122"/>
                <a:ea typeface="黑体" pitchFamily="49" charset="-122"/>
              </a:rPr>
              <a:t>  </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rPr>
              <a:t>当输入的表单数据不符合要求时，如何编写脚本来进行提示？</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TextBox 8"/>
          <p:cNvSpPr txBox="1">
            <a:spLocks noChangeArrowheads="1"/>
          </p:cNvSpPr>
          <p:nvPr/>
        </p:nvSpPr>
        <p:spPr bwMode="auto">
          <a:xfrm>
            <a:off x="892540" y="3029770"/>
            <a:ext cx="5397424" cy="181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800100" lvl="1" indent="-342900" eaLnBrk="1" hangingPunct="1">
              <a:lnSpc>
                <a:spcPct val="150000"/>
              </a:lnSpc>
              <a:spcBef>
                <a:spcPct val="20000"/>
              </a:spcBef>
              <a:buClr>
                <a:schemeClr val="tx2"/>
              </a:buClr>
              <a:buSzPct val="90000"/>
              <a:buFont typeface="+mj-lt"/>
              <a:buAutoNum type="arabicPeriod"/>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获得表单元素值</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eaLnBrk="1" hangingPunct="1">
              <a:lnSpc>
                <a:spcPct val="150000"/>
              </a:lnSpc>
              <a:spcBef>
                <a:spcPct val="20000"/>
              </a:spcBef>
              <a:buClr>
                <a:schemeClr val="tx2"/>
              </a:buClr>
              <a:buSzPct val="90000"/>
              <a:buFont typeface="+mj-lt"/>
              <a:buAutoNum type="arabicPeriod"/>
            </a:pPr>
            <a:r>
              <a:rPr lang="en-US" altLang="zh-CN" sz="1800" dirty="0" err="1">
                <a:solidFill>
                  <a:schemeClr val="tx1">
                    <a:lumMod val="50000"/>
                    <a:lumOff val="50000"/>
                  </a:schemeClr>
                </a:solidFill>
                <a:latin typeface="微软雅黑" panose="020B0503020204020204" pitchFamily="34" charset="-122"/>
                <a:ea typeface="微软雅黑" panose="020B0503020204020204" pitchFamily="34" charset="-122"/>
              </a:rPr>
              <a:t>使用JavaScript的一些方法对数据进行判断</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eaLnBrk="1" hangingPunct="1">
              <a:lnSpc>
                <a:spcPct val="150000"/>
              </a:lnSpc>
              <a:spcBef>
                <a:spcPct val="20000"/>
              </a:spcBef>
              <a:buClr>
                <a:schemeClr val="tx2"/>
              </a:buClr>
              <a:buSzPct val="90000"/>
              <a:buFont typeface="+mj-lt"/>
              <a:buAutoNum type="arabicPeriod"/>
            </a:pPr>
            <a:r>
              <a:rPr lang="en-US" altLang="zh-CN" sz="1800" dirty="0" err="1">
                <a:solidFill>
                  <a:schemeClr val="tx1">
                    <a:lumMod val="50000"/>
                    <a:lumOff val="50000"/>
                  </a:schemeClr>
                </a:solidFill>
                <a:latin typeface="微软雅黑" panose="020B0503020204020204" pitchFamily="34" charset="-122"/>
                <a:ea typeface="微软雅黑" panose="020B0503020204020204" pitchFamily="34" charset="-122"/>
              </a:rPr>
              <a:t>当表单</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提交</a:t>
            </a:r>
            <a:r>
              <a:rPr lang="en-US" altLang="zh-CN" sz="1800" dirty="0" err="1">
                <a:solidFill>
                  <a:schemeClr val="tx1">
                    <a:lumMod val="50000"/>
                    <a:lumOff val="50000"/>
                  </a:schemeClr>
                </a:solidFill>
                <a:latin typeface="微软雅黑" panose="020B0503020204020204" pitchFamily="34" charset="-122"/>
                <a:ea typeface="微软雅黑" panose="020B0503020204020204" pitchFamily="34" charset="-122"/>
              </a:rPr>
              <a:t>时，触发</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事件，对获取的数据进行验证</a:t>
            </a:r>
          </a:p>
        </p:txBody>
      </p:sp>
      <p:grpSp>
        <p:nvGrpSpPr>
          <p:cNvPr id="20487" name="组合 72"/>
          <p:cNvGrpSpPr>
            <a:grpSpLocks/>
          </p:cNvGrpSpPr>
          <p:nvPr/>
        </p:nvGrpSpPr>
        <p:grpSpPr bwMode="auto">
          <a:xfrm>
            <a:off x="1301630" y="1023939"/>
            <a:ext cx="985837" cy="422275"/>
            <a:chOff x="1000100" y="1173499"/>
            <a:chExt cx="986586" cy="422603"/>
          </a:xfrm>
        </p:grpSpPr>
        <p:pic>
          <p:nvPicPr>
            <p:cNvPr id="20491" name="Picture 5" descr="E:\设计支持\模板设计\W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grpSp>
        <p:nvGrpSpPr>
          <p:cNvPr id="4" name="组合 69"/>
          <p:cNvGrpSpPr>
            <a:grpSpLocks/>
          </p:cNvGrpSpPr>
          <p:nvPr/>
        </p:nvGrpSpPr>
        <p:grpSpPr bwMode="auto">
          <a:xfrm>
            <a:off x="1275271" y="2270305"/>
            <a:ext cx="1000125" cy="447675"/>
            <a:chOff x="1000100" y="3235185"/>
            <a:chExt cx="1000132" cy="446983"/>
          </a:xfrm>
        </p:grpSpPr>
        <p:pic>
          <p:nvPicPr>
            <p:cNvPr id="20489" name="Picture 11" descr="E:\设计支持\模板设计\F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3235185"/>
              <a:ext cx="398223" cy="44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1300139" y="3258960"/>
              <a:ext cx="700093"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分析</a:t>
              </a:r>
            </a:p>
          </p:txBody>
        </p:sp>
      </p:grpSp>
      <p:pic>
        <p:nvPicPr>
          <p:cNvPr id="3074" name="Picture 2" descr="F:\2016年工作\ACCP8.0产品开发\jQuery\案例源码\Chapter09\Chapter09截图\图9.37.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0762" y="2107696"/>
            <a:ext cx="4608698" cy="3845173"/>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a:extLst>
              <a:ext uri="{FF2B5EF4-FFF2-40B4-BE49-F238E27FC236}">
                <a16:creationId xmlns:a16="http://schemas.microsoft.com/office/drawing/2014/main" id="{732A52EB-F3DB-4893-B785-702378E04843}"/>
              </a:ext>
            </a:extLst>
          </p:cNvPr>
          <p:cNvSpPr>
            <a:spLocks noGrp="1"/>
          </p:cNvSpPr>
          <p:nvPr>
            <p:ph type="sldNum" sz="quarter" idx="4"/>
          </p:nvPr>
        </p:nvSpPr>
        <p:spPr/>
        <p:txBody>
          <a:bodyPr/>
          <a:lstStyle/>
          <a:p>
            <a:pPr>
              <a:defRPr/>
            </a:pPr>
            <a:fld id="{E6CA0B37-C609-418D-973E-5FE272E0CA7A}" type="slidenum">
              <a:rPr lang="zh-CN" altLang="en-US" smtClean="0"/>
              <a:pPr>
                <a:defRPr/>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dirty="0"/>
              <a:t>表单选择器用于选取某些特定的表单元素，比如所有单选按钮或隐藏的元素</a:t>
            </a:r>
          </a:p>
        </p:txBody>
      </p:sp>
      <p:sp>
        <p:nvSpPr>
          <p:cNvPr id="2" name="标题 1"/>
          <p:cNvSpPr>
            <a:spLocks noGrp="1"/>
          </p:cNvSpPr>
          <p:nvPr>
            <p:ph type="ctrTitle"/>
          </p:nvPr>
        </p:nvSpPr>
        <p:spPr/>
        <p:txBody>
          <a:bodyPr/>
          <a:lstStyle/>
          <a:p>
            <a:pPr>
              <a:defRPr/>
            </a:pPr>
            <a:r>
              <a:t>为什么使用表单选择器</a:t>
            </a:r>
            <a:endParaRPr dirty="0"/>
          </a:p>
        </p:txBody>
      </p:sp>
      <p:pic>
        <p:nvPicPr>
          <p:cNvPr id="4098" name="Picture 2" descr="F:\2016年工作\ACCP8.0产品开发\jQuery\案例源码\Chapter09\Chapter09截图\图9.3.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2149836"/>
            <a:ext cx="4104456" cy="38714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14"/>
          <p:cNvGrpSpPr>
            <a:grpSpLocks/>
          </p:cNvGrpSpPr>
          <p:nvPr/>
        </p:nvGrpSpPr>
        <p:grpSpPr bwMode="auto">
          <a:xfrm>
            <a:off x="3647728" y="6237313"/>
            <a:ext cx="3672408" cy="428625"/>
            <a:chOff x="3143240" y="5143512"/>
            <a:chExt cx="4318030" cy="428628"/>
          </a:xfrm>
        </p:grpSpPr>
        <p:sp>
          <p:nvSpPr>
            <p:cNvPr id="8" name="圆角矩形 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9" name="圆角矩形 8"/>
            <p:cNvSpPr/>
            <p:nvPr/>
          </p:nvSpPr>
          <p:spPr bwMode="auto">
            <a:xfrm>
              <a:off x="3714744" y="5143512"/>
              <a:ext cx="374652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bwMode="auto">
            <a:xfrm>
              <a:off x="4019062" y="5187962"/>
              <a:ext cx="3082051"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演示示例：表单选择器</a:t>
              </a:r>
            </a:p>
          </p:txBody>
        </p:sp>
      </p:grpSp>
      <p:sp>
        <p:nvSpPr>
          <p:cNvPr id="5" name="灯片编号占位符 4">
            <a:extLst>
              <a:ext uri="{FF2B5EF4-FFF2-40B4-BE49-F238E27FC236}">
                <a16:creationId xmlns:a16="http://schemas.microsoft.com/office/drawing/2014/main" id="{8752BC8C-7977-43A0-B5B8-E0D35DEF05E0}"/>
              </a:ext>
            </a:extLst>
          </p:cNvPr>
          <p:cNvSpPr>
            <a:spLocks noGrp="1"/>
          </p:cNvSpPr>
          <p:nvPr>
            <p:ph type="sldNum" sz="quarter" idx="4"/>
          </p:nvPr>
        </p:nvSpPr>
        <p:spPr/>
        <p:txBody>
          <a:bodyPr/>
          <a:lstStyle/>
          <a:p>
            <a:pPr>
              <a:defRPr/>
            </a:pPr>
            <a:fld id="{E6CA0B37-C609-418D-973E-5FE272E0CA7A}" type="slidenum">
              <a:rPr lang="zh-CN" altLang="en-US" smtClean="0"/>
              <a:pPr>
                <a:defRPr/>
              </a:pPr>
              <a:t>8</a:t>
            </a:fld>
            <a:endParaRPr lang="zh-CN" altLang="en-US"/>
          </a:p>
        </p:txBody>
      </p:sp>
    </p:spTree>
    <p:extLst>
      <p:ext uri="{BB962C8B-B14F-4D97-AF65-F5344CB8AC3E}">
        <p14:creationId xmlns:p14="http://schemas.microsoft.com/office/powerpoint/2010/main" val="40714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第二部分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表单选择器</a:t>
            </a:r>
          </a:p>
        </p:txBody>
      </p:sp>
    </p:spTree>
    <p:extLst>
      <p:ext uri="{BB962C8B-B14F-4D97-AF65-F5344CB8AC3E}">
        <p14:creationId xmlns:p14="http://schemas.microsoft.com/office/powerpoint/2010/main" val="1462476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ccd604c8f507f25fda6dbb49b9d6e24e5a4d995"/>
</p:tagLst>
</file>

<file path=ppt/theme/theme1.xml><?xml version="1.0" encoding="utf-8"?>
<a:theme xmlns:a="http://schemas.openxmlformats.org/drawingml/2006/main" name="1_主题1">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Arial"/>
        <a:ea typeface="微软雅黑"/>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01928CD-BCF2-4937-8EFD-587001B47709}" vid="{32157CAA-EC0E-4533-B5E6-E31A26CEE65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第7章  初识jQuery</Template>
  <TotalTime>28</TotalTime>
  <Pages>0</Pages>
  <Words>3856</Words>
  <Characters>0</Characters>
  <Application>Microsoft Office PowerPoint</Application>
  <DocSecurity>0</DocSecurity>
  <PresentationFormat>宽屏</PresentationFormat>
  <Lines>0</Lines>
  <Paragraphs>602</Paragraphs>
  <Slides>49</Slides>
  <Notes>26</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幻灯片标题</vt:lpstr>
      </vt:variant>
      <vt:variant>
        <vt:i4>49</vt:i4>
      </vt:variant>
      <vt:variant>
        <vt:lpstr>自定义放映</vt:lpstr>
      </vt:variant>
      <vt:variant>
        <vt:i4>1</vt:i4>
      </vt:variant>
    </vt:vector>
  </HeadingPairs>
  <TitlesOfParts>
    <vt:vector size="60" baseType="lpstr">
      <vt:lpstr>FrutigerNext LT Medium</vt:lpstr>
      <vt:lpstr>FrutigerNext LT Regular</vt:lpstr>
      <vt:lpstr>方正隶变简体</vt:lpstr>
      <vt:lpstr>黑体</vt:lpstr>
      <vt:lpstr>微软雅黑</vt:lpstr>
      <vt:lpstr>Arial</vt:lpstr>
      <vt:lpstr>Calibri</vt:lpstr>
      <vt:lpstr>Times New Roman</vt:lpstr>
      <vt:lpstr>Wingdings</vt:lpstr>
      <vt:lpstr>1_主题1</vt:lpstr>
      <vt:lpstr>PowerPoint 演示文稿</vt:lpstr>
      <vt:lpstr>第11章  表单校验与正则表达式</vt:lpstr>
      <vt:lpstr>本章目标</vt:lpstr>
      <vt:lpstr>第一部分</vt:lpstr>
      <vt:lpstr>为什么要表单验证</vt:lpstr>
      <vt:lpstr>常用的表单验证</vt:lpstr>
      <vt:lpstr>表单验证的思路</vt:lpstr>
      <vt:lpstr>为什么使用表单选择器</vt:lpstr>
      <vt:lpstr>第二部分</vt:lpstr>
      <vt:lpstr>表单选择器3-1</vt:lpstr>
      <vt:lpstr>表单选择器3-2</vt:lpstr>
      <vt:lpstr>表单选择器3-3</vt:lpstr>
      <vt:lpstr>验证表单内容</vt:lpstr>
      <vt:lpstr>使用String 对象验证邮箱</vt:lpstr>
      <vt:lpstr>字符串验证</vt:lpstr>
      <vt:lpstr>验证休闲网登录页面</vt:lpstr>
      <vt:lpstr>文本框内容的验证</vt:lpstr>
      <vt:lpstr>字符串验证</vt:lpstr>
      <vt:lpstr>休闲网注册页面的验证</vt:lpstr>
      <vt:lpstr>练习：验证注册页面中的电子邮箱</vt:lpstr>
      <vt:lpstr>共性问题集中讲解</vt:lpstr>
      <vt:lpstr>校验提示特效</vt:lpstr>
      <vt:lpstr>表单验证事件和方法</vt:lpstr>
      <vt:lpstr>文本输入提示特效</vt:lpstr>
      <vt:lpstr>练习：验证贵美网站的注册页面</vt:lpstr>
      <vt:lpstr>共性问题集中讲解</vt:lpstr>
      <vt:lpstr>第三部分</vt:lpstr>
      <vt:lpstr>正则表达式</vt:lpstr>
      <vt:lpstr>定义正则表达式</vt:lpstr>
      <vt:lpstr>表达式的模式</vt:lpstr>
      <vt:lpstr>RegExp对象</vt:lpstr>
      <vt:lpstr>String对象</vt:lpstr>
      <vt:lpstr>正则表达式符号2-1</vt:lpstr>
      <vt:lpstr>正则表达式符号2-2</vt:lpstr>
      <vt:lpstr>正则表达式的应用</vt:lpstr>
      <vt:lpstr>验证邮政编码和手机号码</vt:lpstr>
      <vt:lpstr>验证年龄</vt:lpstr>
      <vt:lpstr>练习：验证博客园用户注册页面</vt:lpstr>
      <vt:lpstr>共性问题集中讲解</vt:lpstr>
      <vt:lpstr>第四部分</vt:lpstr>
      <vt:lpstr>使用HTML5的方式验证表单</vt:lpstr>
      <vt:lpstr>HTML5新增属性</vt:lpstr>
      <vt:lpstr>validity属性</vt:lpstr>
      <vt:lpstr>验证QQ注册页面</vt:lpstr>
      <vt:lpstr>练习：使用HTML5方式验证博客园用户注册页面</vt:lpstr>
      <vt:lpstr>共性问题集中讲解</vt:lpstr>
      <vt:lpstr>本章总结</vt:lpstr>
      <vt:lpstr>总结</vt:lpstr>
      <vt:lpstr>问题及作业</vt:lpstr>
      <vt:lpstr>自定义放映 1</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表单校验与正则表达式</dc:title>
  <dc:creator>石 毅</dc:creator>
  <cp:lastModifiedBy>石 毅</cp:lastModifiedBy>
  <cp:revision>8</cp:revision>
  <dcterms:created xsi:type="dcterms:W3CDTF">2020-06-26T11:16:21Z</dcterms:created>
  <dcterms:modified xsi:type="dcterms:W3CDTF">2020-06-27T05:22:17Z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