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29"/>
  </p:notesMasterIdLst>
  <p:sldIdLst>
    <p:sldId id="256" r:id="rId2"/>
    <p:sldId id="344" r:id="rId3"/>
    <p:sldId id="605" r:id="rId4"/>
    <p:sldId id="606" r:id="rId5"/>
    <p:sldId id="565" r:id="rId6"/>
    <p:sldId id="539" r:id="rId7"/>
    <p:sldId id="540" r:id="rId8"/>
    <p:sldId id="568" r:id="rId9"/>
    <p:sldId id="541" r:id="rId10"/>
    <p:sldId id="542" r:id="rId11"/>
    <p:sldId id="567" r:id="rId12"/>
    <p:sldId id="543" r:id="rId13"/>
    <p:sldId id="544" r:id="rId14"/>
    <p:sldId id="877" r:id="rId15"/>
    <p:sldId id="878" r:id="rId16"/>
    <p:sldId id="545" r:id="rId17"/>
    <p:sldId id="546" r:id="rId18"/>
    <p:sldId id="547" r:id="rId19"/>
    <p:sldId id="563" r:id="rId20"/>
    <p:sldId id="549" r:id="rId21"/>
    <p:sldId id="550" r:id="rId22"/>
    <p:sldId id="562" r:id="rId23"/>
    <p:sldId id="552" r:id="rId24"/>
    <p:sldId id="553" r:id="rId25"/>
    <p:sldId id="561" r:id="rId26"/>
    <p:sldId id="558" r:id="rId27"/>
    <p:sldId id="717" r:id="rId28"/>
  </p:sldIdLst>
  <p:sldSz cx="12192000" cy="6858000"/>
  <p:notesSz cx="6858000" cy="9144000"/>
  <p:custShowLst>
    <p:custShow name="自定义放映 1" id="0">
      <p:sldLst>
        <p:sld r:id="rId3"/>
      </p:sldLst>
    </p:custShow>
  </p:custShowLst>
  <p:custDataLst>
    <p:tags r:id="rId30"/>
  </p:custDataLst>
  <p:defaultTextStyle>
    <a:defPPr>
      <a:defRPr lang="zh-CN"/>
    </a:defPPr>
    <a:lvl1pPr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08305" indent="4953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15975" indent="9842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224280" indent="14795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631950" indent="19685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CCFF"/>
    <a:srgbClr val="FA4C7E"/>
    <a:srgbClr val="D0DEF0"/>
    <a:srgbClr val="E7F1F9"/>
    <a:srgbClr val="CBE3F2"/>
    <a:srgbClr val="6B81BB"/>
    <a:srgbClr val="596B9D"/>
    <a:srgbClr val="003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5" autoAdjust="0"/>
  </p:normalViewPr>
  <p:slideViewPr>
    <p:cSldViewPr snapToGrid="0" snapToObjects="1">
      <p:cViewPr varScale="1">
        <p:scale>
          <a:sx n="83" d="100"/>
          <a:sy n="83" d="100"/>
        </p:scale>
        <p:origin x="614" y="77"/>
      </p:cViewPr>
      <p:guideLst>
        <p:guide orient="horz" pos="2113"/>
        <p:guide pos="3841"/>
      </p:guideLst>
    </p:cSldViewPr>
  </p:slideViewPr>
  <p:outlineViewPr>
    <p:cViewPr>
      <p:scale>
        <a:sx n="33" d="100"/>
        <a:sy n="33" d="100"/>
      </p:scale>
      <p:origin x="0" y="49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C8BA843-4311-4175-913B-43C564E125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9CB3559-B63C-4AE0-9278-5FB14DBE86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BA09D97-0802-481F-A242-D3969CD3CC67}" type="datetimeFigureOut">
              <a:rPr lang="zh-CN" altLang="en-US"/>
              <a:pPr>
                <a:defRPr/>
              </a:pPr>
              <a:t>2020/6/27</a:t>
            </a:fld>
            <a:endParaRPr lang="en-US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A5979BC4-F215-4300-9157-C35A0C9E8731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0E4F6C7-F09B-47E0-ABB2-A49EE179E0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C840A9C-3EBF-4D5E-9DAC-63C47BEE71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CD41E4-C126-4741-BAA2-D3BF2E362F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BB8883DD-9585-47A3-BCB2-BE891C53FAF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2015.7.4</a:t>
            </a:r>
          </a:p>
          <a:p>
            <a:pPr lvl="1"/>
            <a:r>
              <a:rPr lang="zh-CN" altLang="en-US"/>
              <a:t>调整版权和页码对齐，位于参考线</a:t>
            </a:r>
            <a:r>
              <a:rPr lang="en-US" altLang="zh-CN"/>
              <a:t>8.5</a:t>
            </a:r>
            <a:r>
              <a:rPr lang="zh-CN" altLang="en-US"/>
              <a:t>到</a:t>
            </a:r>
            <a:r>
              <a:rPr lang="en-US" altLang="zh-CN"/>
              <a:t>8.9</a:t>
            </a:r>
            <a:r>
              <a:rPr lang="zh-CN" altLang="en-US"/>
              <a:t>之间。</a:t>
            </a:r>
          </a:p>
          <a:p>
            <a:pPr lvl="1"/>
            <a:r>
              <a:rPr lang="zh-CN" altLang="en-US"/>
              <a:t>调整编辑框行距为单倍行距。</a:t>
            </a:r>
            <a:endParaRPr lang="en-US" altLang="zh-CN"/>
          </a:p>
          <a:p>
            <a:pPr lvl="0"/>
            <a:r>
              <a:rPr lang="en-US" altLang="zh-CN"/>
              <a:t>2015.7.9</a:t>
            </a:r>
          </a:p>
          <a:p>
            <a:pPr lvl="1"/>
            <a:r>
              <a:rPr lang="zh-CN" altLang="en-US"/>
              <a:t>删除此页课程版本后的“</a:t>
            </a:r>
            <a:r>
              <a:rPr lang="en-US" altLang="zh-CN"/>
              <a:t>ISSUE</a:t>
            </a:r>
            <a:r>
              <a:rPr lang="zh-CN" altLang="en-US"/>
              <a:t>”。</a:t>
            </a:r>
            <a:endParaRPr lang="en-US" altLang="zh-CN"/>
          </a:p>
          <a:p>
            <a:pPr lvl="1"/>
            <a:r>
              <a:rPr lang="zh-CN" altLang="en-US"/>
              <a:t>新增“产品版本”和“课程版本”的示例。</a:t>
            </a:r>
            <a:endParaRPr lang="en-US" altLang="zh-CN"/>
          </a:p>
          <a:p>
            <a:pPr lvl="0"/>
            <a:r>
              <a:rPr lang="en-US" altLang="zh-CN"/>
              <a:t>2015.8.3</a:t>
            </a:r>
          </a:p>
          <a:p>
            <a:pPr lvl="1"/>
            <a:r>
              <a:rPr lang="zh-CN" altLang="en-US"/>
              <a:t>调整母板主体和备注，段落格式为“允许标点溢出边界”。</a:t>
            </a:r>
            <a:endParaRPr lang="en-US" altLang="zh-CN"/>
          </a:p>
          <a:p>
            <a:pPr lvl="0"/>
            <a:r>
              <a:rPr lang="en-US" altLang="zh-CN"/>
              <a:t>2015.8.4</a:t>
            </a:r>
          </a:p>
          <a:p>
            <a:pPr lvl="1"/>
            <a:r>
              <a:rPr lang="zh-CN" altLang="en-US"/>
              <a:t>删除缩略语页；</a:t>
            </a:r>
            <a:endParaRPr lang="en-US" altLang="zh-CN"/>
          </a:p>
          <a:p>
            <a:pPr lvl="1"/>
            <a:r>
              <a:rPr lang="zh-CN" altLang="en-US"/>
              <a:t>重命名版式“</a:t>
            </a:r>
            <a:r>
              <a:rPr lang="en-US" altLang="zh-CN"/>
              <a:t>8#</a:t>
            </a:r>
            <a:r>
              <a:rPr lang="zh-CN" altLang="en-US"/>
              <a:t>空白”为“</a:t>
            </a:r>
            <a:r>
              <a:rPr lang="en-US" altLang="zh-CN"/>
              <a:t>8#</a:t>
            </a:r>
            <a:r>
              <a:rPr lang="zh-CN" altLang="en-US"/>
              <a:t>仅标题”。</a:t>
            </a:r>
            <a:endParaRPr lang="en-US" altLang="zh-CN"/>
          </a:p>
          <a:p>
            <a:r>
              <a:rPr lang="en-US" altLang="zh-CN"/>
              <a:t>2015.9.2</a:t>
            </a:r>
          </a:p>
          <a:p>
            <a:pPr lvl="1"/>
            <a:r>
              <a:rPr lang="zh-CN" altLang="en-US"/>
              <a:t>新增备注模板，备注页正上方添加页眉，显示本章标题。</a:t>
            </a:r>
            <a:endParaRPr lang="en-US" altLang="zh-CN"/>
          </a:p>
          <a:p>
            <a:pPr lvl="0"/>
            <a:r>
              <a:rPr lang="en-US" altLang="zh-CN"/>
              <a:t>2015.9.14</a:t>
            </a:r>
          </a:p>
          <a:p>
            <a:pPr lvl="1"/>
            <a:r>
              <a:rPr lang="zh-CN" altLang="en-US"/>
              <a:t>删除“谢谢”那页的白色“谢谢”。</a:t>
            </a:r>
            <a:endParaRPr lang="en-US" altLang="zh-CN"/>
          </a:p>
          <a:p>
            <a:pPr lvl="0"/>
            <a:r>
              <a:rPr lang="en-US" altLang="zh-CN"/>
              <a:t>2017.11.8</a:t>
            </a:r>
          </a:p>
          <a:p>
            <a:pPr lvl="1"/>
            <a:r>
              <a:rPr lang="zh-CN" altLang="en-US"/>
              <a:t>调整母版中标题宽度。</a:t>
            </a:r>
            <a:endParaRPr lang="en-US" altLang="zh-CN"/>
          </a:p>
          <a:p>
            <a:r>
              <a:rPr lang="en-US" altLang="zh-CN"/>
              <a:t>2017.12.8</a:t>
            </a:r>
          </a:p>
          <a:p>
            <a:pPr lvl="1"/>
            <a:r>
              <a:rPr lang="zh-CN" altLang="en-US"/>
              <a:t>适当拉长了备注页文本框长度，防止</a:t>
            </a:r>
            <a:r>
              <a:rPr lang="en-US" altLang="zh-CN"/>
              <a:t>2013</a:t>
            </a:r>
            <a:r>
              <a:rPr lang="zh-CN" altLang="en-US"/>
              <a:t>版后的</a:t>
            </a:r>
            <a:r>
              <a:rPr lang="en-US" altLang="zh-CN"/>
              <a:t>PPT</a:t>
            </a:r>
            <a:r>
              <a:rPr lang="zh-CN" altLang="en-US"/>
              <a:t>会自动换页。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D35EDF-38A3-4E16-8EC6-9744B677E56B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37A23458-8356-4E93-AE6B-AA415A819C32}" type="slidenum">
              <a:rPr lang="zh-CN" altLang="en-US" sz="1200">
                <a:latin typeface="Tahoma" pitchFamily="34" charset="0"/>
              </a:rPr>
              <a:pPr algn="r" eaLnBrk="1" hangingPunct="1"/>
              <a:t>15</a:t>
            </a:fld>
            <a:endParaRPr lang="en-US" altLang="zh-CN" sz="1200">
              <a:latin typeface="Tahoma" pitchFamily="34" charset="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实现时需强调常用的验证可封装成方法，便于代码重用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370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D35EDF-38A3-4E16-8EC6-9744B677E56B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37A23458-8356-4E93-AE6B-AA415A819C32}" type="slidenum">
              <a:rPr lang="zh-CN" altLang="en-US" sz="1200">
                <a:latin typeface="Tahoma" pitchFamily="34" charset="0"/>
              </a:rPr>
              <a:pPr algn="r" eaLnBrk="1" hangingPunct="1"/>
              <a:t>16</a:t>
            </a:fld>
            <a:endParaRPr lang="en-US" altLang="zh-CN" sz="1200">
              <a:latin typeface="Tahoma" pitchFamily="34" charset="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实现时需强调常用的验证可封装成方法，便于代码重用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5E12E4-1D23-478D-B82A-F2F46C516CBA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915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EE750554-36D6-4F32-A3B7-A0E86FF1D067}" type="slidenum">
              <a:rPr lang="zh-CN" altLang="en-US" sz="1200">
                <a:latin typeface="Tahoma" pitchFamily="34" charset="0"/>
              </a:rPr>
              <a:pPr algn="r" eaLnBrk="1" hangingPunct="1"/>
              <a:t>17</a:t>
            </a:fld>
            <a:endParaRPr lang="en-US" altLang="zh-CN" sz="1200">
              <a:latin typeface="Tahoma" pitchFamily="34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175ABC-9C69-4B77-BA58-C3E18FF442C3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017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8076563A-2E3E-4011-8D05-FD28EF0A17AA}" type="slidenum">
              <a:rPr lang="zh-CN" altLang="en-US" sz="1200">
                <a:latin typeface="Tahoma" pitchFamily="34" charset="0"/>
              </a:rPr>
              <a:pPr algn="r" eaLnBrk="1" hangingPunct="1"/>
              <a:t>18</a:t>
            </a:fld>
            <a:endParaRPr lang="en-US" altLang="zh-CN" sz="1200">
              <a:latin typeface="Tahoma" pitchFamily="34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16711B-CF07-41B2-A9D5-C02323631FC4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BD3264-ECBD-471A-A8E5-D1701AA30D60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B4A93E0D-D941-4D7C-9808-019943D76D3A}" type="slidenum">
              <a:rPr lang="zh-CN" altLang="en-US" sz="1200">
                <a:latin typeface="Tahoma" pitchFamily="34" charset="0"/>
              </a:rPr>
              <a:pPr algn="r" eaLnBrk="1" hangingPunct="1"/>
              <a:t>20</a:t>
            </a:fld>
            <a:endParaRPr lang="en-US" altLang="zh-CN" sz="1200">
              <a:latin typeface="Tahoma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970DE0-4BC6-4425-91B8-DA11F77EE797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B3FB24A5-5896-4937-A79B-4F603184A803}" type="slidenum">
              <a:rPr lang="zh-CN" altLang="en-US" sz="1200">
                <a:latin typeface="Tahoma" pitchFamily="34" charset="0"/>
              </a:rPr>
              <a:pPr algn="r" eaLnBrk="1" hangingPunct="1"/>
              <a:t>21</a:t>
            </a:fld>
            <a:endParaRPr lang="en-US" altLang="zh-CN" sz="1200">
              <a:latin typeface="Tahoma" pitchFamily="34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B5CC24-77FF-4E4B-9409-F344678D8FF8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D132AA-055D-4894-972E-EF0DFD0D7E50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947899D3-53A9-42C4-8A98-1C10327E2707}" type="slidenum">
              <a:rPr lang="zh-CN" altLang="en-US" sz="1200">
                <a:latin typeface="Tahoma" pitchFamily="34" charset="0"/>
              </a:rPr>
              <a:pPr algn="r" eaLnBrk="1" hangingPunct="1"/>
              <a:t>23</a:t>
            </a:fld>
            <a:endParaRPr lang="en-US" altLang="zh-CN" sz="1200">
              <a:latin typeface="Tahoma" pitchFamily="34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C2690C-2E6A-4340-8766-383AC513B41A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6249E296-648E-44B5-AD4C-3D740EF2644F}" type="slidenum">
              <a:rPr lang="zh-CN" altLang="en-US" sz="1200">
                <a:latin typeface="Tahoma" pitchFamily="34" charset="0"/>
              </a:rPr>
              <a:pPr algn="r" eaLnBrk="1" hangingPunct="1"/>
              <a:t>24</a:t>
            </a:fld>
            <a:endParaRPr lang="en-US" altLang="zh-CN" sz="1200">
              <a:latin typeface="Tahoma" pitchFamily="34" charset="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5A9BAA-C2E5-4312-A27C-376D06785679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220A61-47EA-4248-AB7B-4BD8D5C15E22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教学指导；</a:t>
            </a:r>
            <a:endParaRPr lang="en-US" altLang="zh-CN"/>
          </a:p>
          <a:p>
            <a:r>
              <a:rPr lang="zh-CN" altLang="en-US"/>
              <a:t>总结部分</a:t>
            </a:r>
            <a:r>
              <a:rPr lang="zh-CN" altLang="zh-CN"/>
              <a:t>主要达到以下几个目的：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zh-CN" b="1"/>
              <a:t>回顾内容</a:t>
            </a:r>
            <a:r>
              <a:rPr lang="zh-CN" altLang="en-US" b="1"/>
              <a:t>。</a:t>
            </a:r>
            <a:r>
              <a:rPr lang="zh-CN" altLang="en-US">
                <a:solidFill>
                  <a:srgbClr val="C00000"/>
                </a:solidFill>
              </a:rPr>
              <a:t>注意与</a:t>
            </a:r>
            <a:r>
              <a:rPr lang="zh-CN" altLang="zh-CN">
                <a:solidFill>
                  <a:srgbClr val="C00000"/>
                </a:solidFill>
              </a:rPr>
              <a:t>与</a:t>
            </a:r>
            <a:r>
              <a:rPr lang="zh-CN" altLang="en-US">
                <a:solidFill>
                  <a:srgbClr val="C00000"/>
                </a:solidFill>
              </a:rPr>
              <a:t>本章任务和目标</a:t>
            </a:r>
            <a:r>
              <a:rPr lang="zh-CN" altLang="zh-CN">
                <a:solidFill>
                  <a:srgbClr val="C00000"/>
                </a:solidFill>
              </a:rPr>
              <a:t>不一样。</a:t>
            </a:r>
            <a:r>
              <a:rPr lang="zh-CN" altLang="en-US">
                <a:solidFill>
                  <a:srgbClr val="C00000"/>
                </a:solidFill>
              </a:rPr>
              <a:t>本章任务和目标是</a:t>
            </a:r>
            <a:r>
              <a:rPr lang="zh-CN" altLang="zh-CN"/>
              <a:t>是强调</a:t>
            </a:r>
            <a:r>
              <a:rPr lang="zh-CN" altLang="en-US"/>
              <a:t>内容概貌，学到技术，告知要学习什么；总结时，</a:t>
            </a:r>
            <a:r>
              <a:rPr lang="zh-CN" altLang="zh-CN"/>
              <a:t>要格外强调观点，把每一</a:t>
            </a:r>
            <a:r>
              <a:rPr lang="zh-CN" altLang="en-US"/>
              <a:t>个知识点</a:t>
            </a:r>
            <a:r>
              <a:rPr lang="zh-CN" altLang="zh-CN"/>
              <a:t>的观点</a:t>
            </a:r>
            <a:r>
              <a:rPr lang="zh-CN" altLang="en-US"/>
              <a:t>结论</a:t>
            </a:r>
            <a:r>
              <a:rPr lang="zh-CN" altLang="zh-CN"/>
              <a:t>都尽量突出出来。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zh-CN" altLang="zh-CN" b="1"/>
              <a:t>整理逻辑</a:t>
            </a:r>
            <a:r>
              <a:rPr lang="zh-CN" altLang="en-US" b="1"/>
              <a:t>。</a:t>
            </a:r>
            <a:r>
              <a:rPr lang="zh-CN" altLang="zh-CN"/>
              <a:t>还应该把观点之间的逻辑联系梳理出来</a:t>
            </a:r>
            <a:r>
              <a:rPr lang="zh-CN" altLang="en-US"/>
              <a:t>。</a:t>
            </a:r>
            <a:r>
              <a:rPr lang="zh-CN" altLang="zh-CN"/>
              <a:t>从而使</a:t>
            </a:r>
            <a:r>
              <a:rPr lang="zh-CN" altLang="en-US"/>
              <a:t>知识</a:t>
            </a:r>
            <a:r>
              <a:rPr lang="zh-CN" altLang="zh-CN"/>
              <a:t>系统化、逻辑化。要帮助</a:t>
            </a:r>
            <a:r>
              <a:rPr lang="zh-CN" altLang="en-US"/>
              <a:t>学员</a:t>
            </a:r>
            <a:r>
              <a:rPr lang="zh-CN" altLang="zh-CN"/>
              <a:t>整清逻辑是总结的一大任务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25DBBE-3B4E-4206-AC78-4B77F4C28681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D548EB-A8D1-497A-8454-2FCA57A17DB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D548EB-A8D1-497A-8454-2FCA57A17DB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22376D-8AEF-4F06-A94D-09DA8594BCD3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F5FE49-5533-465A-8C0E-BF98B99EC45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F5FE49-5533-465A-8C0E-BF98B99EC45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BF3FCD-4798-42C7-A991-752310BA3EE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366C97-2361-4D22-A4DC-3357B14724B1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8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07435" y="216856"/>
            <a:ext cx="10657184" cy="60813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6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本章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0" y="-496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本章作业</a:t>
            </a:r>
          </a:p>
        </p:txBody>
      </p:sp>
      <p:sp>
        <p:nvSpPr>
          <p:cNvPr id="17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Freeform 6"/>
          <p:cNvSpPr/>
          <p:nvPr/>
        </p:nvSpPr>
        <p:spPr bwMode="auto">
          <a:xfrm>
            <a:off x="873764" y="4984750"/>
            <a:ext cx="403225" cy="412332"/>
          </a:xfrm>
          <a:custGeom>
            <a:avLst/>
            <a:gdLst>
              <a:gd name="T0" fmla="*/ 199 w 206"/>
              <a:gd name="T1" fmla="*/ 159 h 211"/>
              <a:gd name="T2" fmla="*/ 152 w 206"/>
              <a:gd name="T3" fmla="*/ 112 h 211"/>
              <a:gd name="T4" fmla="*/ 152 w 206"/>
              <a:gd name="T5" fmla="*/ 112 h 211"/>
              <a:gd name="T6" fmla="*/ 149 w 206"/>
              <a:gd name="T7" fmla="*/ 109 h 211"/>
              <a:gd name="T8" fmla="*/ 149 w 206"/>
              <a:gd name="T9" fmla="*/ 109 h 211"/>
              <a:gd name="T10" fmla="*/ 144 w 206"/>
              <a:gd name="T11" fmla="*/ 107 h 211"/>
              <a:gd name="T12" fmla="*/ 138 w 206"/>
              <a:gd name="T13" fmla="*/ 114 h 211"/>
              <a:gd name="T14" fmla="*/ 138 w 206"/>
              <a:gd name="T15" fmla="*/ 116 h 211"/>
              <a:gd name="T16" fmla="*/ 138 w 206"/>
              <a:gd name="T17" fmla="*/ 116 h 211"/>
              <a:gd name="T18" fmla="*/ 139 w 206"/>
              <a:gd name="T19" fmla="*/ 117 h 211"/>
              <a:gd name="T20" fmla="*/ 139 w 206"/>
              <a:gd name="T21" fmla="*/ 118 h 211"/>
              <a:gd name="T22" fmla="*/ 139 w 206"/>
              <a:gd name="T23" fmla="*/ 118 h 211"/>
              <a:gd name="T24" fmla="*/ 189 w 206"/>
              <a:gd name="T25" fmla="*/ 168 h 211"/>
              <a:gd name="T26" fmla="*/ 189 w 206"/>
              <a:gd name="T27" fmla="*/ 177 h 211"/>
              <a:gd name="T28" fmla="*/ 170 w 206"/>
              <a:gd name="T29" fmla="*/ 196 h 211"/>
              <a:gd name="T30" fmla="*/ 161 w 206"/>
              <a:gd name="T31" fmla="*/ 196 h 211"/>
              <a:gd name="T32" fmla="*/ 111 w 206"/>
              <a:gd name="T33" fmla="*/ 146 h 211"/>
              <a:gd name="T34" fmla="*/ 110 w 206"/>
              <a:gd name="T35" fmla="*/ 145 h 211"/>
              <a:gd name="T36" fmla="*/ 105 w 206"/>
              <a:gd name="T37" fmla="*/ 142 h 211"/>
              <a:gd name="T38" fmla="*/ 102 w 206"/>
              <a:gd name="T39" fmla="*/ 142 h 211"/>
              <a:gd name="T40" fmla="*/ 80 w 206"/>
              <a:gd name="T41" fmla="*/ 146 h 211"/>
              <a:gd name="T42" fmla="*/ 13 w 206"/>
              <a:gd name="T43" fmla="*/ 80 h 211"/>
              <a:gd name="T44" fmla="*/ 16 w 206"/>
              <a:gd name="T45" fmla="*/ 63 h 211"/>
              <a:gd name="T46" fmla="*/ 36 w 206"/>
              <a:gd name="T47" fmla="*/ 84 h 211"/>
              <a:gd name="T48" fmla="*/ 64 w 206"/>
              <a:gd name="T49" fmla="*/ 84 h 211"/>
              <a:gd name="T50" fmla="*/ 83 w 206"/>
              <a:gd name="T51" fmla="*/ 65 h 211"/>
              <a:gd name="T52" fmla="*/ 83 w 206"/>
              <a:gd name="T53" fmla="*/ 37 h 211"/>
              <a:gd name="T54" fmla="*/ 62 w 206"/>
              <a:gd name="T55" fmla="*/ 16 h 211"/>
              <a:gd name="T56" fmla="*/ 80 w 206"/>
              <a:gd name="T57" fmla="*/ 14 h 211"/>
              <a:gd name="T58" fmla="*/ 146 w 206"/>
              <a:gd name="T59" fmla="*/ 80 h 211"/>
              <a:gd name="T60" fmla="*/ 146 w 206"/>
              <a:gd name="T61" fmla="*/ 86 h 211"/>
              <a:gd name="T62" fmla="*/ 152 w 206"/>
              <a:gd name="T63" fmla="*/ 92 h 211"/>
              <a:gd name="T64" fmla="*/ 159 w 206"/>
              <a:gd name="T65" fmla="*/ 86 h 211"/>
              <a:gd name="T66" fmla="*/ 159 w 206"/>
              <a:gd name="T67" fmla="*/ 86 h 211"/>
              <a:gd name="T68" fmla="*/ 159 w 206"/>
              <a:gd name="T69" fmla="*/ 80 h 211"/>
              <a:gd name="T70" fmla="*/ 80 w 206"/>
              <a:gd name="T71" fmla="*/ 0 h 211"/>
              <a:gd name="T72" fmla="*/ 48 w 206"/>
              <a:gd name="T73" fmla="*/ 7 h 211"/>
              <a:gd name="T74" fmla="*/ 44 w 206"/>
              <a:gd name="T75" fmla="*/ 12 h 211"/>
              <a:gd name="T76" fmla="*/ 46 w 206"/>
              <a:gd name="T77" fmla="*/ 18 h 211"/>
              <a:gd name="T78" fmla="*/ 74 w 206"/>
              <a:gd name="T79" fmla="*/ 46 h 211"/>
              <a:gd name="T80" fmla="*/ 74 w 206"/>
              <a:gd name="T81" fmla="*/ 56 h 211"/>
              <a:gd name="T82" fmla="*/ 55 w 206"/>
              <a:gd name="T83" fmla="*/ 74 h 211"/>
              <a:gd name="T84" fmla="*/ 46 w 206"/>
              <a:gd name="T85" fmla="*/ 74 h 211"/>
              <a:gd name="T86" fmla="*/ 18 w 206"/>
              <a:gd name="T87" fmla="*/ 46 h 211"/>
              <a:gd name="T88" fmla="*/ 12 w 206"/>
              <a:gd name="T89" fmla="*/ 44 h 211"/>
              <a:gd name="T90" fmla="*/ 7 w 206"/>
              <a:gd name="T91" fmla="*/ 48 h 211"/>
              <a:gd name="T92" fmla="*/ 0 w 206"/>
              <a:gd name="T93" fmla="*/ 80 h 211"/>
              <a:gd name="T94" fmla="*/ 80 w 206"/>
              <a:gd name="T95" fmla="*/ 159 h 211"/>
              <a:gd name="T96" fmla="*/ 102 w 206"/>
              <a:gd name="T97" fmla="*/ 156 h 211"/>
              <a:gd name="T98" fmla="*/ 152 w 206"/>
              <a:gd name="T99" fmla="*/ 205 h 211"/>
              <a:gd name="T100" fmla="*/ 166 w 206"/>
              <a:gd name="T101" fmla="*/ 211 h 211"/>
              <a:gd name="T102" fmla="*/ 180 w 206"/>
              <a:gd name="T103" fmla="*/ 205 h 211"/>
              <a:gd name="T104" fmla="*/ 199 w 206"/>
              <a:gd name="T105" fmla="*/ 187 h 211"/>
              <a:gd name="T106" fmla="*/ 199 w 206"/>
              <a:gd name="T107" fmla="*/ 15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" h="211">
                <a:moveTo>
                  <a:pt x="199" y="159"/>
                </a:moveTo>
                <a:cubicBezTo>
                  <a:pt x="152" y="112"/>
                  <a:pt x="152" y="112"/>
                  <a:pt x="152" y="11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8" y="108"/>
                  <a:pt x="146" y="107"/>
                  <a:pt x="144" y="107"/>
                </a:cubicBezTo>
                <a:cubicBezTo>
                  <a:pt x="141" y="107"/>
                  <a:pt x="138" y="110"/>
                  <a:pt x="138" y="114"/>
                </a:cubicBezTo>
                <a:cubicBezTo>
                  <a:pt x="138" y="114"/>
                  <a:pt x="138" y="115"/>
                  <a:pt x="138" y="116"/>
                </a:cubicBezTo>
                <a:cubicBezTo>
                  <a:pt x="138" y="116"/>
                  <a:pt x="138" y="116"/>
                  <a:pt x="138" y="116"/>
                </a:cubicBezTo>
                <a:cubicBezTo>
                  <a:pt x="138" y="117"/>
                  <a:pt x="139" y="117"/>
                  <a:pt x="139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89" y="168"/>
                  <a:pt x="189" y="168"/>
                  <a:pt x="189" y="168"/>
                </a:cubicBezTo>
                <a:cubicBezTo>
                  <a:pt x="192" y="170"/>
                  <a:pt x="192" y="175"/>
                  <a:pt x="189" y="177"/>
                </a:cubicBezTo>
                <a:cubicBezTo>
                  <a:pt x="170" y="196"/>
                  <a:pt x="170" y="196"/>
                  <a:pt x="170" y="196"/>
                </a:cubicBezTo>
                <a:cubicBezTo>
                  <a:pt x="168" y="198"/>
                  <a:pt x="164" y="198"/>
                  <a:pt x="161" y="196"/>
                </a:cubicBezTo>
                <a:cubicBezTo>
                  <a:pt x="111" y="146"/>
                  <a:pt x="111" y="146"/>
                  <a:pt x="111" y="146"/>
                </a:cubicBezTo>
                <a:cubicBezTo>
                  <a:pt x="111" y="146"/>
                  <a:pt x="111" y="145"/>
                  <a:pt x="110" y="145"/>
                </a:cubicBezTo>
                <a:cubicBezTo>
                  <a:pt x="109" y="143"/>
                  <a:pt x="107" y="142"/>
                  <a:pt x="105" y="142"/>
                </a:cubicBezTo>
                <a:cubicBezTo>
                  <a:pt x="104" y="142"/>
                  <a:pt x="103" y="142"/>
                  <a:pt x="102" y="142"/>
                </a:cubicBezTo>
                <a:cubicBezTo>
                  <a:pt x="95" y="145"/>
                  <a:pt x="87" y="146"/>
                  <a:pt x="80" y="146"/>
                </a:cubicBezTo>
                <a:cubicBezTo>
                  <a:pt x="43" y="146"/>
                  <a:pt x="13" y="116"/>
                  <a:pt x="13" y="80"/>
                </a:cubicBezTo>
                <a:cubicBezTo>
                  <a:pt x="13" y="74"/>
                  <a:pt x="14" y="68"/>
                  <a:pt x="16" y="63"/>
                </a:cubicBezTo>
                <a:cubicBezTo>
                  <a:pt x="36" y="84"/>
                  <a:pt x="36" y="84"/>
                  <a:pt x="36" y="84"/>
                </a:cubicBezTo>
                <a:cubicBezTo>
                  <a:pt x="44" y="91"/>
                  <a:pt x="57" y="91"/>
                  <a:pt x="64" y="84"/>
                </a:cubicBezTo>
                <a:cubicBezTo>
                  <a:pt x="83" y="65"/>
                  <a:pt x="83" y="65"/>
                  <a:pt x="83" y="65"/>
                </a:cubicBezTo>
                <a:cubicBezTo>
                  <a:pt x="91" y="57"/>
                  <a:pt x="91" y="45"/>
                  <a:pt x="83" y="37"/>
                </a:cubicBezTo>
                <a:cubicBezTo>
                  <a:pt x="62" y="16"/>
                  <a:pt x="62" y="16"/>
                  <a:pt x="62" y="16"/>
                </a:cubicBezTo>
                <a:cubicBezTo>
                  <a:pt x="68" y="14"/>
                  <a:pt x="74" y="14"/>
                  <a:pt x="80" y="14"/>
                </a:cubicBezTo>
                <a:cubicBezTo>
                  <a:pt x="116" y="14"/>
                  <a:pt x="146" y="43"/>
                  <a:pt x="146" y="80"/>
                </a:cubicBezTo>
                <a:cubicBezTo>
                  <a:pt x="146" y="81"/>
                  <a:pt x="146" y="85"/>
                  <a:pt x="146" y="86"/>
                </a:cubicBezTo>
                <a:cubicBezTo>
                  <a:pt x="146" y="89"/>
                  <a:pt x="149" y="92"/>
                  <a:pt x="152" y="92"/>
                </a:cubicBezTo>
                <a:cubicBezTo>
                  <a:pt x="156" y="92"/>
                  <a:pt x="159" y="89"/>
                  <a:pt x="159" y="86"/>
                </a:cubicBezTo>
                <a:cubicBezTo>
                  <a:pt x="159" y="86"/>
                  <a:pt x="159" y="86"/>
                  <a:pt x="159" y="86"/>
                </a:cubicBezTo>
                <a:cubicBezTo>
                  <a:pt x="159" y="84"/>
                  <a:pt x="159" y="82"/>
                  <a:pt x="159" y="80"/>
                </a:cubicBezTo>
                <a:cubicBezTo>
                  <a:pt x="159" y="36"/>
                  <a:pt x="123" y="0"/>
                  <a:pt x="80" y="0"/>
                </a:cubicBezTo>
                <a:cubicBezTo>
                  <a:pt x="69" y="0"/>
                  <a:pt x="58" y="3"/>
                  <a:pt x="48" y="7"/>
                </a:cubicBezTo>
                <a:cubicBezTo>
                  <a:pt x="46" y="8"/>
                  <a:pt x="44" y="10"/>
                  <a:pt x="44" y="12"/>
                </a:cubicBezTo>
                <a:cubicBezTo>
                  <a:pt x="43" y="14"/>
                  <a:pt x="44" y="16"/>
                  <a:pt x="46" y="18"/>
                </a:cubicBezTo>
                <a:cubicBezTo>
                  <a:pt x="74" y="46"/>
                  <a:pt x="74" y="46"/>
                  <a:pt x="74" y="46"/>
                </a:cubicBezTo>
                <a:cubicBezTo>
                  <a:pt x="76" y="49"/>
                  <a:pt x="76" y="53"/>
                  <a:pt x="74" y="56"/>
                </a:cubicBezTo>
                <a:cubicBezTo>
                  <a:pt x="55" y="74"/>
                  <a:pt x="55" y="74"/>
                  <a:pt x="55" y="74"/>
                </a:cubicBezTo>
                <a:cubicBezTo>
                  <a:pt x="53" y="77"/>
                  <a:pt x="48" y="77"/>
                  <a:pt x="46" y="74"/>
                </a:cubicBezTo>
                <a:cubicBezTo>
                  <a:pt x="18" y="46"/>
                  <a:pt x="18" y="46"/>
                  <a:pt x="18" y="46"/>
                </a:cubicBezTo>
                <a:cubicBezTo>
                  <a:pt x="16" y="45"/>
                  <a:pt x="14" y="44"/>
                  <a:pt x="12" y="44"/>
                </a:cubicBezTo>
                <a:cubicBezTo>
                  <a:pt x="9" y="45"/>
                  <a:pt x="8" y="46"/>
                  <a:pt x="7" y="48"/>
                </a:cubicBezTo>
                <a:cubicBezTo>
                  <a:pt x="2" y="58"/>
                  <a:pt x="0" y="69"/>
                  <a:pt x="0" y="80"/>
                </a:cubicBezTo>
                <a:cubicBezTo>
                  <a:pt x="0" y="124"/>
                  <a:pt x="36" y="159"/>
                  <a:pt x="80" y="159"/>
                </a:cubicBezTo>
                <a:cubicBezTo>
                  <a:pt x="87" y="159"/>
                  <a:pt x="95" y="158"/>
                  <a:pt x="102" y="156"/>
                </a:cubicBezTo>
                <a:cubicBezTo>
                  <a:pt x="152" y="205"/>
                  <a:pt x="152" y="205"/>
                  <a:pt x="152" y="205"/>
                </a:cubicBezTo>
                <a:cubicBezTo>
                  <a:pt x="155" y="209"/>
                  <a:pt x="160" y="211"/>
                  <a:pt x="166" y="211"/>
                </a:cubicBezTo>
                <a:cubicBezTo>
                  <a:pt x="171" y="211"/>
                  <a:pt x="176" y="209"/>
                  <a:pt x="180" y="205"/>
                </a:cubicBezTo>
                <a:cubicBezTo>
                  <a:pt x="199" y="187"/>
                  <a:pt x="199" y="187"/>
                  <a:pt x="199" y="187"/>
                </a:cubicBezTo>
                <a:cubicBezTo>
                  <a:pt x="206" y="179"/>
                  <a:pt x="206" y="166"/>
                  <a:pt x="19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2F32A632-585D-410B-AB26-CE3FA52BD32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4753508" y="370606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0" name="内容占位符 8">
            <a:extLst>
              <a:ext uri="{FF2B5EF4-FFF2-40B4-BE49-F238E27FC236}">
                <a16:creationId xmlns:a16="http://schemas.microsoft.com/office/drawing/2014/main" id="{5CB90FF9-AC6E-4AFB-9F16-F6D6939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508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8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5D0F3E49-C80A-4751-A933-DC58F3B0B8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90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5AAF05D-BCF6-4E45-91D1-F22BF824C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1007533" y="141763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16545659"/>
              </p:ext>
            </p:extLst>
          </p:nvPr>
        </p:nvGraphicFramePr>
        <p:xfrm>
          <a:off x="1007797" y="2766305"/>
          <a:ext cx="10464800" cy="254952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98884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98884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98884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R1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98884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V1.0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699" y="3363266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8045" y="3363266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264" y="3363266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600" y="3327262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609316"/>
            <a:ext cx="9402233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8258" tIns="39127" rIns="78258" bIns="39127" anchor="ctr"/>
          <a:lstStyle/>
          <a:p>
            <a:pPr defTabSz="801370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079318" y="360364"/>
            <a:ext cx="3831167" cy="701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699" y="386732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8045" y="386732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264" y="386732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600" y="383131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699" y="4335374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8045" y="4335374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264" y="4335374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600" y="4335374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699" y="4846539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8045" y="4846539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264" y="4846539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600" y="4846539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1AE5E3A-9C17-4F33-91BB-0A5E5EEB1C7C}"/>
              </a:ext>
            </a:extLst>
          </p:cNvPr>
          <p:cNvSpPr txBox="1"/>
          <p:nvPr userDrawn="1"/>
        </p:nvSpPr>
        <p:spPr>
          <a:xfrm>
            <a:off x="545209" y="5468677"/>
            <a:ext cx="11102110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是电子工业出版社出版的教材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动态网页设计与开发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——JavaScript + jQuery》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配套教学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（部分内容的深度和广度在教材的基础上有所扩展）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可能直接或间接采用了网上资源、公开学术报告中的部分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页面、图片、文字，引用时我们力求在该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的备注栏或标题栏中注明出处，如果有疏漏之处，敬请谅解。同时对被引用资源或报告的作者表示诚挚的谢意！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可免费使用、修改，使用时请保留此页。</a:t>
            </a:r>
          </a:p>
        </p:txBody>
      </p:sp>
      <p:grpSp>
        <p:nvGrpSpPr>
          <p:cNvPr id="33" name="组合 56">
            <a:extLst>
              <a:ext uri="{FF2B5EF4-FFF2-40B4-BE49-F238E27FC236}">
                <a16:creationId xmlns:a16="http://schemas.microsoft.com/office/drawing/2014/main" id="{1C77F658-E886-40D9-AE11-00BDC88634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5469" y="5622023"/>
            <a:ext cx="700087" cy="949036"/>
            <a:chOff x="3626799" y="3824735"/>
            <a:chExt cx="700618" cy="948130"/>
          </a:xfrm>
        </p:grpSpPr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9236B03C-A7C1-4430-8ED6-19133E09CF03}"/>
                </a:ext>
              </a:extLst>
            </p:cNvPr>
            <p:cNvSpPr txBox="1"/>
            <p:nvPr/>
          </p:nvSpPr>
          <p:spPr>
            <a:xfrm>
              <a:off x="3626799" y="4371610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说明</a:t>
              </a:r>
            </a:p>
          </p:txBody>
        </p:sp>
        <p:pic>
          <p:nvPicPr>
            <p:cNvPr id="47" name="Picture 2" descr="C:\Users\meng.zhang\Desktop\ACCP7.0模版图标规范\s-3.png">
              <a:extLst>
                <a:ext uri="{FF2B5EF4-FFF2-40B4-BE49-F238E27FC236}">
                  <a16:creationId xmlns:a16="http://schemas.microsoft.com/office/drawing/2014/main" id="{826C70CB-0DB3-4717-B1B9-8CF11C27A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702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07435" y="216856"/>
            <a:ext cx="10657184" cy="60813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C5FBAB-43E0-446A-A354-B64ED54D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84945" y="2335521"/>
            <a:ext cx="8954522" cy="1470024"/>
          </a:xfrm>
        </p:spPr>
        <p:txBody>
          <a:bodyPr>
            <a:noAutofit/>
          </a:bodyPr>
          <a:lstStyle>
            <a:lvl1pPr algn="ctr">
              <a:defRPr sz="4000" b="1">
                <a:solidFill>
                  <a:srgbClr val="1F3A6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A862FB4C-9A0A-4A42-90C4-A447FE0AA4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50100" y="4181267"/>
            <a:ext cx="3886773" cy="350838"/>
          </a:xfrm>
          <a:prstGeom prst="rect">
            <a:avLst/>
          </a:prstGeom>
        </p:spPr>
        <p:txBody>
          <a:bodyPr/>
          <a:lstStyle>
            <a:lvl1pPr marL="304800" indent="-304800" algn="l" defTabSz="815975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rgbClr val="002060"/>
                </a:solidFill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  <a:sym typeface="微软雅黑" pitchFamily="34" charset="-122"/>
              </a:defRPr>
            </a:lvl1pPr>
          </a:lstStyle>
          <a:p>
            <a:pPr lvl="0"/>
            <a:r>
              <a:rPr lang="zh-CN" altLang="en-US">
                <a:sym typeface="微软雅黑" pitchFamily="34" charset="-122"/>
              </a:rPr>
              <a:t>单击此处编辑母版文本样式</a:t>
            </a: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C851501A-8E42-40B4-9B22-14C428338D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2344" y="4181267"/>
            <a:ext cx="3886773" cy="350838"/>
          </a:xfrm>
          <a:prstGeom prst="rect">
            <a:avLst/>
          </a:prstGeom>
        </p:spPr>
        <p:txBody>
          <a:bodyPr/>
          <a:lstStyle>
            <a:lvl1pPr marL="304800" indent="-304800" algn="l" defTabSz="815975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rgbClr val="002060"/>
                </a:solidFill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  <a:sym typeface="微软雅黑" pitchFamily="34" charset="-122"/>
              </a:defRPr>
            </a:lvl1pPr>
          </a:lstStyle>
          <a:p>
            <a:pPr lvl="0"/>
            <a:r>
              <a:rPr lang="zh-CN" altLang="en-US">
                <a:sym typeface="微软雅黑" pitchFamily="34" charset="-122"/>
              </a:rPr>
              <a:t>单击此处编辑母版文本样式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6979CC-F0D6-45F1-9901-567148A3B6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064" y="176611"/>
            <a:ext cx="1269400" cy="116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E0088C-3681-41B5-B16C-F64B9D7FAE0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0321">
            <a:off x="10421394" y="5209210"/>
            <a:ext cx="1490741" cy="143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42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3C90B8-333D-46FF-8E29-FFB8B52D3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57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8909" y="260651"/>
            <a:ext cx="6073600" cy="768085"/>
          </a:xfrm>
        </p:spPr>
        <p:txBody>
          <a:bodyPr>
            <a:noAutofit/>
          </a:bodyPr>
          <a:lstStyle>
            <a:lvl1pPr algn="r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noProof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DCCBDC-041E-40CA-8A43-5C52232FC8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09" y="5434640"/>
            <a:ext cx="1269400" cy="1162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78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1427" y="198007"/>
            <a:ext cx="9438135" cy="742093"/>
          </a:xfrm>
          <a:prstGeom prst="rect">
            <a:avLst/>
          </a:prstGeom>
        </p:spPr>
        <p:txBody>
          <a:bodyPr/>
          <a:lstStyle>
            <a:lvl1pPr algn="l">
              <a:defRPr lang="zh-CN" altLang="en-US" sz="28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/>
        </p:nvSpPr>
        <p:spPr>
          <a:xfrm>
            <a:off x="4187221" y="1"/>
            <a:ext cx="8004783" cy="6855884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80" y="569051"/>
            <a:ext cx="1439333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10119" r="20859"/>
          <a:stretch>
            <a:fillRect/>
          </a:stretch>
        </p:blipFill>
        <p:spPr>
          <a:xfrm>
            <a:off x="7918875" y="2387603"/>
            <a:ext cx="2258060" cy="202861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内容占位符 8">
            <a:extLst>
              <a:ext uri="{FF2B5EF4-FFF2-40B4-BE49-F238E27FC236}">
                <a16:creationId xmlns:a16="http://schemas.microsoft.com/office/drawing/2014/main" id="{AB5C09D3-18AD-46C4-B9BE-DC908ED6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10657184" cy="536324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48DBE3-A626-4D00-8DCA-0FA0C43C674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527" y="5956926"/>
            <a:ext cx="722779" cy="704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49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1427" y="198007"/>
            <a:ext cx="9438135" cy="742093"/>
          </a:xfrm>
          <a:prstGeom prst="rect">
            <a:avLst/>
          </a:prstGeom>
        </p:spPr>
        <p:txBody>
          <a:bodyPr/>
          <a:lstStyle>
            <a:lvl1pPr algn="l">
              <a:defRPr lang="zh-CN" altLang="en-US" sz="28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/>
        </p:nvSpPr>
        <p:spPr>
          <a:xfrm>
            <a:off x="4187221" y="1"/>
            <a:ext cx="8004783" cy="6855884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80" y="569051"/>
            <a:ext cx="1439333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9CC4E1-117B-4C7A-813F-D0EDB6E2299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527" y="5956926"/>
            <a:ext cx="722779" cy="7044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内容占位符 8">
            <a:extLst>
              <a:ext uri="{FF2B5EF4-FFF2-40B4-BE49-F238E27FC236}">
                <a16:creationId xmlns:a16="http://schemas.microsoft.com/office/drawing/2014/main" id="{03F190DA-A056-4D9D-A92F-3E55130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10657184" cy="536324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7156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11"/>
            <a:ext cx="12192000" cy="3072341"/>
          </a:xfrm>
          <a:prstGeom prst="rect">
            <a:avLst/>
          </a:prstGeom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66690" y="-1495425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19403" y="1928513"/>
            <a:ext cx="10945216" cy="1470024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pic>
        <p:nvPicPr>
          <p:cNvPr id="11" name="图片 10" descr="2_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188" y="1801197"/>
            <a:ext cx="7003627" cy="1724660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55708" y="3699166"/>
            <a:ext cx="5231093" cy="97797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0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主讲人：某某某</a:t>
            </a:r>
          </a:p>
        </p:txBody>
      </p:sp>
    </p:spTree>
    <p:extLst>
      <p:ext uri="{BB962C8B-B14F-4D97-AF65-F5344CB8AC3E}">
        <p14:creationId xmlns:p14="http://schemas.microsoft.com/office/powerpoint/2010/main" val="401125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演示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0" y="-1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演示案例</a:t>
            </a:r>
          </a:p>
        </p:txBody>
      </p:sp>
      <p:sp>
        <p:nvSpPr>
          <p:cNvPr id="32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8" name="标题 1"/>
          <p:cNvSpPr>
            <a:spLocks noGrp="1" noChangeArrowheads="1"/>
          </p:cNvSpPr>
          <p:nvPr>
            <p:ph type="title" hasCustomPrompt="1"/>
          </p:nvPr>
        </p:nvSpPr>
        <p:spPr>
          <a:xfrm>
            <a:off x="4751852" y="376196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grpSp>
        <p:nvGrpSpPr>
          <p:cNvPr id="26" name="组合 25"/>
          <p:cNvGrpSpPr/>
          <p:nvPr/>
        </p:nvGrpSpPr>
        <p:grpSpPr>
          <a:xfrm>
            <a:off x="848764" y="4982546"/>
            <a:ext cx="433600" cy="411783"/>
            <a:chOff x="1866900" y="2420938"/>
            <a:chExt cx="757238" cy="719137"/>
          </a:xfrm>
          <a:solidFill>
            <a:schemeClr val="bg1"/>
          </a:solidFill>
        </p:grpSpPr>
        <p:sp>
          <p:nvSpPr>
            <p:cNvPr id="27" name="Freeform 15"/>
            <p:cNvSpPr/>
            <p:nvPr/>
          </p:nvSpPr>
          <p:spPr bwMode="auto">
            <a:xfrm>
              <a:off x="1979613" y="2420938"/>
              <a:ext cx="644525" cy="495300"/>
            </a:xfrm>
            <a:custGeom>
              <a:avLst/>
              <a:gdLst>
                <a:gd name="T0" fmla="*/ 158 w 172"/>
                <a:gd name="T1" fmla="*/ 0 h 132"/>
                <a:gd name="T2" fmla="*/ 15 w 172"/>
                <a:gd name="T3" fmla="*/ 0 h 132"/>
                <a:gd name="T4" fmla="*/ 0 w 172"/>
                <a:gd name="T5" fmla="*/ 14 h 132"/>
                <a:gd name="T6" fmla="*/ 0 w 172"/>
                <a:gd name="T7" fmla="*/ 30 h 132"/>
                <a:gd name="T8" fmla="*/ 13 w 172"/>
                <a:gd name="T9" fmla="*/ 30 h 132"/>
                <a:gd name="T10" fmla="*/ 13 w 172"/>
                <a:gd name="T11" fmla="*/ 14 h 132"/>
                <a:gd name="T12" fmla="*/ 15 w 172"/>
                <a:gd name="T13" fmla="*/ 13 h 132"/>
                <a:gd name="T14" fmla="*/ 158 w 172"/>
                <a:gd name="T15" fmla="*/ 13 h 132"/>
                <a:gd name="T16" fmla="*/ 159 w 172"/>
                <a:gd name="T17" fmla="*/ 14 h 132"/>
                <a:gd name="T18" fmla="*/ 159 w 172"/>
                <a:gd name="T19" fmla="*/ 118 h 132"/>
                <a:gd name="T20" fmla="*/ 158 w 172"/>
                <a:gd name="T21" fmla="*/ 119 h 132"/>
                <a:gd name="T22" fmla="*/ 142 w 172"/>
                <a:gd name="T23" fmla="*/ 119 h 132"/>
                <a:gd name="T24" fmla="*/ 142 w 172"/>
                <a:gd name="T25" fmla="*/ 132 h 132"/>
                <a:gd name="T26" fmla="*/ 158 w 172"/>
                <a:gd name="T27" fmla="*/ 132 h 132"/>
                <a:gd name="T28" fmla="*/ 172 w 172"/>
                <a:gd name="T29" fmla="*/ 118 h 132"/>
                <a:gd name="T30" fmla="*/ 172 w 172"/>
                <a:gd name="T31" fmla="*/ 14 h 132"/>
                <a:gd name="T32" fmla="*/ 158 w 172"/>
                <a:gd name="T3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132">
                  <a:moveTo>
                    <a:pt x="15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4" y="13"/>
                    <a:pt x="15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9" y="14"/>
                    <a:pt x="159" y="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8"/>
                    <a:pt x="158" y="119"/>
                    <a:pt x="158" y="119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58" y="132"/>
                    <a:pt x="158" y="132"/>
                    <a:pt x="158" y="132"/>
                  </a:cubicBezTo>
                  <a:cubicBezTo>
                    <a:pt x="166" y="132"/>
                    <a:pt x="172" y="126"/>
                    <a:pt x="172" y="118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6"/>
                    <a:pt x="166" y="0"/>
                    <a:pt x="1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1866900" y="2533650"/>
              <a:ext cx="644525" cy="606425"/>
            </a:xfrm>
            <a:custGeom>
              <a:avLst/>
              <a:gdLst>
                <a:gd name="T0" fmla="*/ 157 w 172"/>
                <a:gd name="T1" fmla="*/ 0 h 162"/>
                <a:gd name="T2" fmla="*/ 43 w 172"/>
                <a:gd name="T3" fmla="*/ 0 h 162"/>
                <a:gd name="T4" fmla="*/ 30 w 172"/>
                <a:gd name="T5" fmla="*/ 0 h 162"/>
                <a:gd name="T6" fmla="*/ 14 w 172"/>
                <a:gd name="T7" fmla="*/ 0 h 162"/>
                <a:gd name="T8" fmla="*/ 0 w 172"/>
                <a:gd name="T9" fmla="*/ 15 h 162"/>
                <a:gd name="T10" fmla="*/ 0 w 172"/>
                <a:gd name="T11" fmla="*/ 118 h 162"/>
                <a:gd name="T12" fmla="*/ 0 w 172"/>
                <a:gd name="T13" fmla="*/ 120 h 162"/>
                <a:gd name="T14" fmla="*/ 14 w 172"/>
                <a:gd name="T15" fmla="*/ 133 h 162"/>
                <a:gd name="T16" fmla="*/ 44 w 172"/>
                <a:gd name="T17" fmla="*/ 133 h 162"/>
                <a:gd name="T18" fmla="*/ 51 w 172"/>
                <a:gd name="T19" fmla="*/ 126 h 162"/>
                <a:gd name="T20" fmla="*/ 44 w 172"/>
                <a:gd name="T21" fmla="*/ 119 h 162"/>
                <a:gd name="T22" fmla="*/ 14 w 172"/>
                <a:gd name="T23" fmla="*/ 119 h 162"/>
                <a:gd name="T24" fmla="*/ 13 w 172"/>
                <a:gd name="T25" fmla="*/ 118 h 162"/>
                <a:gd name="T26" fmla="*/ 13 w 172"/>
                <a:gd name="T27" fmla="*/ 15 h 162"/>
                <a:gd name="T28" fmla="*/ 14 w 172"/>
                <a:gd name="T29" fmla="*/ 13 h 162"/>
                <a:gd name="T30" fmla="*/ 30 w 172"/>
                <a:gd name="T31" fmla="*/ 13 h 162"/>
                <a:gd name="T32" fmla="*/ 43 w 172"/>
                <a:gd name="T33" fmla="*/ 13 h 162"/>
                <a:gd name="T34" fmla="*/ 157 w 172"/>
                <a:gd name="T35" fmla="*/ 13 h 162"/>
                <a:gd name="T36" fmla="*/ 159 w 172"/>
                <a:gd name="T37" fmla="*/ 15 h 162"/>
                <a:gd name="T38" fmla="*/ 159 w 172"/>
                <a:gd name="T39" fmla="*/ 89 h 162"/>
                <a:gd name="T40" fmla="*/ 159 w 172"/>
                <a:gd name="T41" fmla="*/ 102 h 162"/>
                <a:gd name="T42" fmla="*/ 159 w 172"/>
                <a:gd name="T43" fmla="*/ 118 h 162"/>
                <a:gd name="T44" fmla="*/ 157 w 172"/>
                <a:gd name="T45" fmla="*/ 119 h 162"/>
                <a:gd name="T46" fmla="*/ 130 w 172"/>
                <a:gd name="T47" fmla="*/ 119 h 162"/>
                <a:gd name="T48" fmla="*/ 105 w 172"/>
                <a:gd name="T49" fmla="*/ 119 h 162"/>
                <a:gd name="T50" fmla="*/ 90 w 172"/>
                <a:gd name="T51" fmla="*/ 119 h 162"/>
                <a:gd name="T52" fmla="*/ 89 w 172"/>
                <a:gd name="T53" fmla="*/ 119 h 162"/>
                <a:gd name="T54" fmla="*/ 85 w 172"/>
                <a:gd name="T55" fmla="*/ 121 h 162"/>
                <a:gd name="T56" fmla="*/ 85 w 172"/>
                <a:gd name="T57" fmla="*/ 121 h 162"/>
                <a:gd name="T58" fmla="*/ 82 w 172"/>
                <a:gd name="T59" fmla="*/ 123 h 162"/>
                <a:gd name="T60" fmla="*/ 73 w 172"/>
                <a:gd name="T61" fmla="*/ 133 h 162"/>
                <a:gd name="T62" fmla="*/ 56 w 172"/>
                <a:gd name="T63" fmla="*/ 150 h 162"/>
                <a:gd name="T64" fmla="*/ 56 w 172"/>
                <a:gd name="T65" fmla="*/ 160 h 162"/>
                <a:gd name="T66" fmla="*/ 65 w 172"/>
                <a:gd name="T67" fmla="*/ 160 h 162"/>
                <a:gd name="T68" fmla="*/ 92 w 172"/>
                <a:gd name="T69" fmla="*/ 133 h 162"/>
                <a:gd name="T70" fmla="*/ 130 w 172"/>
                <a:gd name="T71" fmla="*/ 133 h 162"/>
                <a:gd name="T72" fmla="*/ 157 w 172"/>
                <a:gd name="T73" fmla="*/ 133 h 162"/>
                <a:gd name="T74" fmla="*/ 172 w 172"/>
                <a:gd name="T75" fmla="*/ 118 h 162"/>
                <a:gd name="T76" fmla="*/ 172 w 172"/>
                <a:gd name="T77" fmla="*/ 102 h 162"/>
                <a:gd name="T78" fmla="*/ 172 w 172"/>
                <a:gd name="T79" fmla="*/ 89 h 162"/>
                <a:gd name="T80" fmla="*/ 172 w 172"/>
                <a:gd name="T81" fmla="*/ 15 h 162"/>
                <a:gd name="T82" fmla="*/ 157 w 172"/>
                <a:gd name="T8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62">
                  <a:moveTo>
                    <a:pt x="15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0" y="119"/>
                    <a:pt x="0" y="120"/>
                  </a:cubicBezTo>
                  <a:cubicBezTo>
                    <a:pt x="1" y="127"/>
                    <a:pt x="7" y="133"/>
                    <a:pt x="1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8" y="133"/>
                    <a:pt x="51" y="130"/>
                    <a:pt x="51" y="126"/>
                  </a:cubicBezTo>
                  <a:cubicBezTo>
                    <a:pt x="51" y="122"/>
                    <a:pt x="48" y="119"/>
                    <a:pt x="4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9"/>
                    <a:pt x="13" y="119"/>
                    <a:pt x="13" y="11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4" y="13"/>
                    <a:pt x="14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8" y="13"/>
                    <a:pt x="159" y="14"/>
                    <a:pt x="159" y="15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9" y="102"/>
                    <a:pt x="159" y="102"/>
                    <a:pt x="159" y="102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9"/>
                    <a:pt x="158" y="119"/>
                    <a:pt x="157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7" y="120"/>
                    <a:pt x="85" y="121"/>
                  </a:cubicBezTo>
                  <a:cubicBezTo>
                    <a:pt x="85" y="121"/>
                    <a:pt x="85" y="121"/>
                    <a:pt x="85" y="121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3" y="153"/>
                    <a:pt x="53" y="157"/>
                    <a:pt x="56" y="160"/>
                  </a:cubicBezTo>
                  <a:cubicBezTo>
                    <a:pt x="58" y="162"/>
                    <a:pt x="62" y="162"/>
                    <a:pt x="65" y="160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57" y="133"/>
                    <a:pt x="157" y="133"/>
                    <a:pt x="157" y="133"/>
                  </a:cubicBezTo>
                  <a:cubicBezTo>
                    <a:pt x="165" y="133"/>
                    <a:pt x="172" y="126"/>
                    <a:pt x="172" y="118"/>
                  </a:cubicBezTo>
                  <a:cubicBezTo>
                    <a:pt x="172" y="102"/>
                    <a:pt x="172" y="102"/>
                    <a:pt x="172" y="102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2" y="7"/>
                    <a:pt x="165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9" name="内容占位符 8">
            <a:extLst>
              <a:ext uri="{FF2B5EF4-FFF2-40B4-BE49-F238E27FC236}">
                <a16:creationId xmlns:a16="http://schemas.microsoft.com/office/drawing/2014/main" id="{1BEB4A84-75F1-4A8F-9894-46A9874E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D56D26C3-4A17-426B-AF68-60DAF183E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35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BC9335BF-CCD2-4EDA-9EC4-07BB2DF3F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3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 62"/>
          <p:cNvSpPr/>
          <p:nvPr/>
        </p:nvSpPr>
        <p:spPr>
          <a:xfrm>
            <a:off x="0" y="-496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64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课堂练习</a:t>
            </a:r>
          </a:p>
        </p:txBody>
      </p:sp>
      <p:sp>
        <p:nvSpPr>
          <p:cNvPr id="65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81" name="组合 80"/>
          <p:cNvGrpSpPr/>
          <p:nvPr/>
        </p:nvGrpSpPr>
        <p:grpSpPr>
          <a:xfrm>
            <a:off x="948268" y="4985950"/>
            <a:ext cx="336973" cy="412771"/>
            <a:chOff x="187325" y="2244725"/>
            <a:chExt cx="649288" cy="795338"/>
          </a:xfrm>
          <a:solidFill>
            <a:schemeClr val="bg1"/>
          </a:solidFill>
        </p:grpSpPr>
        <p:sp>
          <p:nvSpPr>
            <p:cNvPr id="82" name="Freeform 10"/>
            <p:cNvSpPr/>
            <p:nvPr/>
          </p:nvSpPr>
          <p:spPr bwMode="auto">
            <a:xfrm>
              <a:off x="187325" y="2244725"/>
              <a:ext cx="644525" cy="795338"/>
            </a:xfrm>
            <a:custGeom>
              <a:avLst/>
              <a:gdLst>
                <a:gd name="T0" fmla="*/ 172 w 172"/>
                <a:gd name="T1" fmla="*/ 17 h 212"/>
                <a:gd name="T2" fmla="*/ 155 w 172"/>
                <a:gd name="T3" fmla="*/ 0 h 212"/>
                <a:gd name="T4" fmla="*/ 17 w 172"/>
                <a:gd name="T5" fmla="*/ 0 h 212"/>
                <a:gd name="T6" fmla="*/ 0 w 172"/>
                <a:gd name="T7" fmla="*/ 17 h 212"/>
                <a:gd name="T8" fmla="*/ 0 w 172"/>
                <a:gd name="T9" fmla="*/ 195 h 212"/>
                <a:gd name="T10" fmla="*/ 17 w 172"/>
                <a:gd name="T11" fmla="*/ 212 h 212"/>
                <a:gd name="T12" fmla="*/ 39 w 172"/>
                <a:gd name="T13" fmla="*/ 212 h 212"/>
                <a:gd name="T14" fmla="*/ 63 w 172"/>
                <a:gd name="T15" fmla="*/ 212 h 212"/>
                <a:gd name="T16" fmla="*/ 69 w 172"/>
                <a:gd name="T17" fmla="*/ 205 h 212"/>
                <a:gd name="T18" fmla="*/ 63 w 172"/>
                <a:gd name="T19" fmla="*/ 199 h 212"/>
                <a:gd name="T20" fmla="*/ 39 w 172"/>
                <a:gd name="T21" fmla="*/ 199 h 212"/>
                <a:gd name="T22" fmla="*/ 17 w 172"/>
                <a:gd name="T23" fmla="*/ 199 h 212"/>
                <a:gd name="T24" fmla="*/ 13 w 172"/>
                <a:gd name="T25" fmla="*/ 195 h 212"/>
                <a:gd name="T26" fmla="*/ 13 w 172"/>
                <a:gd name="T27" fmla="*/ 17 h 212"/>
                <a:gd name="T28" fmla="*/ 17 w 172"/>
                <a:gd name="T29" fmla="*/ 13 h 212"/>
                <a:gd name="T30" fmla="*/ 115 w 172"/>
                <a:gd name="T31" fmla="*/ 13 h 212"/>
                <a:gd name="T32" fmla="*/ 115 w 172"/>
                <a:gd name="T33" fmla="*/ 13 h 212"/>
                <a:gd name="T34" fmla="*/ 128 w 172"/>
                <a:gd name="T35" fmla="*/ 13 h 212"/>
                <a:gd name="T36" fmla="*/ 128 w 172"/>
                <a:gd name="T37" fmla="*/ 13 h 212"/>
                <a:gd name="T38" fmla="*/ 155 w 172"/>
                <a:gd name="T39" fmla="*/ 13 h 212"/>
                <a:gd name="T40" fmla="*/ 159 w 172"/>
                <a:gd name="T41" fmla="*/ 17 h 212"/>
                <a:gd name="T42" fmla="*/ 159 w 172"/>
                <a:gd name="T43" fmla="*/ 151 h 212"/>
                <a:gd name="T44" fmla="*/ 166 w 172"/>
                <a:gd name="T45" fmla="*/ 152 h 212"/>
                <a:gd name="T46" fmla="*/ 172 w 172"/>
                <a:gd name="T47" fmla="*/ 156 h 212"/>
                <a:gd name="T48" fmla="*/ 172 w 172"/>
                <a:gd name="T49" fmla="*/ 158 h 212"/>
                <a:gd name="T50" fmla="*/ 172 w 172"/>
                <a:gd name="T51" fmla="*/ 158 h 212"/>
                <a:gd name="T52" fmla="*/ 172 w 172"/>
                <a:gd name="T53" fmla="*/ 1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12">
                  <a:moveTo>
                    <a:pt x="172" y="17"/>
                  </a:moveTo>
                  <a:cubicBezTo>
                    <a:pt x="172" y="8"/>
                    <a:pt x="165" y="0"/>
                    <a:pt x="15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5"/>
                    <a:pt x="8" y="212"/>
                    <a:pt x="17" y="212"/>
                  </a:cubicBezTo>
                  <a:cubicBezTo>
                    <a:pt x="39" y="212"/>
                    <a:pt x="39" y="212"/>
                    <a:pt x="39" y="212"/>
                  </a:cubicBezTo>
                  <a:cubicBezTo>
                    <a:pt x="63" y="212"/>
                    <a:pt x="63" y="212"/>
                    <a:pt x="63" y="212"/>
                  </a:cubicBezTo>
                  <a:cubicBezTo>
                    <a:pt x="66" y="212"/>
                    <a:pt x="69" y="209"/>
                    <a:pt x="69" y="205"/>
                  </a:cubicBezTo>
                  <a:cubicBezTo>
                    <a:pt x="69" y="202"/>
                    <a:pt x="66" y="199"/>
                    <a:pt x="63" y="199"/>
                  </a:cubicBezTo>
                  <a:cubicBezTo>
                    <a:pt x="39" y="199"/>
                    <a:pt x="39" y="199"/>
                    <a:pt x="39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5" y="199"/>
                    <a:pt x="13" y="197"/>
                    <a:pt x="13" y="19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5"/>
                    <a:pt x="15" y="13"/>
                    <a:pt x="17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7" y="13"/>
                    <a:pt x="159" y="15"/>
                    <a:pt x="159" y="17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54"/>
                    <a:pt x="172" y="156"/>
                  </a:cubicBezTo>
                  <a:cubicBezTo>
                    <a:pt x="172" y="157"/>
                    <a:pt x="172" y="157"/>
                    <a:pt x="172" y="158"/>
                  </a:cubicBezTo>
                  <a:cubicBezTo>
                    <a:pt x="172" y="158"/>
                    <a:pt x="172" y="158"/>
                    <a:pt x="172" y="158"/>
                  </a:cubicBezTo>
                  <a:lnTo>
                    <a:pt x="17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592138" y="2795588"/>
              <a:ext cx="190500" cy="244475"/>
            </a:xfrm>
            <a:custGeom>
              <a:avLst/>
              <a:gdLst>
                <a:gd name="T0" fmla="*/ 7 w 51"/>
                <a:gd name="T1" fmla="*/ 0 h 65"/>
                <a:gd name="T2" fmla="*/ 2 w 51"/>
                <a:gd name="T3" fmla="*/ 2 h 65"/>
                <a:gd name="T4" fmla="*/ 0 w 51"/>
                <a:gd name="T5" fmla="*/ 7 h 65"/>
                <a:gd name="T6" fmla="*/ 4 w 51"/>
                <a:gd name="T7" fmla="*/ 59 h 65"/>
                <a:gd name="T8" fmla="*/ 9 w 51"/>
                <a:gd name="T9" fmla="*/ 65 h 65"/>
                <a:gd name="T10" fmla="*/ 11 w 51"/>
                <a:gd name="T11" fmla="*/ 65 h 65"/>
                <a:gd name="T12" fmla="*/ 15 w 51"/>
                <a:gd name="T13" fmla="*/ 63 h 65"/>
                <a:gd name="T14" fmla="*/ 51 w 51"/>
                <a:gd name="T15" fmla="*/ 28 h 65"/>
                <a:gd name="T16" fmla="*/ 51 w 51"/>
                <a:gd name="T17" fmla="*/ 4 h 65"/>
                <a:gd name="T18" fmla="*/ 7 w 51"/>
                <a:gd name="T19" fmla="*/ 0 h 65"/>
                <a:gd name="T20" fmla="*/ 16 w 51"/>
                <a:gd name="T21" fmla="*/ 44 h 65"/>
                <a:gd name="T22" fmla="*/ 14 w 51"/>
                <a:gd name="T23" fmla="*/ 14 h 65"/>
                <a:gd name="T24" fmla="*/ 43 w 51"/>
                <a:gd name="T25" fmla="*/ 17 h 65"/>
                <a:gd name="T26" fmla="*/ 16 w 51"/>
                <a:gd name="T27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65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1"/>
                    <a:pt x="6" y="64"/>
                    <a:pt x="9" y="65"/>
                  </a:cubicBezTo>
                  <a:cubicBezTo>
                    <a:pt x="9" y="65"/>
                    <a:pt x="10" y="65"/>
                    <a:pt x="11" y="65"/>
                  </a:cubicBezTo>
                  <a:cubicBezTo>
                    <a:pt x="13" y="65"/>
                    <a:pt x="14" y="64"/>
                    <a:pt x="15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4"/>
                    <a:pt x="51" y="4"/>
                    <a:pt x="51" y="4"/>
                  </a:cubicBezTo>
                  <a:lnTo>
                    <a:pt x="7" y="0"/>
                  </a:lnTo>
                  <a:close/>
                  <a:moveTo>
                    <a:pt x="16" y="4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43" y="17"/>
                    <a:pt x="43" y="17"/>
                    <a:pt x="43" y="17"/>
                  </a:cubicBezTo>
                  <a:lnTo>
                    <a:pt x="1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4" name="Freeform 12"/>
            <p:cNvSpPr/>
            <p:nvPr/>
          </p:nvSpPr>
          <p:spPr bwMode="auto">
            <a:xfrm>
              <a:off x="782638" y="2811463"/>
              <a:ext cx="53975" cy="88900"/>
            </a:xfrm>
            <a:custGeom>
              <a:avLst/>
              <a:gdLst>
                <a:gd name="T0" fmla="*/ 13 w 14"/>
                <a:gd name="T1" fmla="*/ 5 h 24"/>
                <a:gd name="T2" fmla="*/ 7 w 14"/>
                <a:gd name="T3" fmla="*/ 1 h 24"/>
                <a:gd name="T4" fmla="*/ 0 w 14"/>
                <a:gd name="T5" fmla="*/ 0 h 24"/>
                <a:gd name="T6" fmla="*/ 0 w 14"/>
                <a:gd name="T7" fmla="*/ 24 h 24"/>
                <a:gd name="T8" fmla="*/ 11 w 14"/>
                <a:gd name="T9" fmla="*/ 12 h 24"/>
                <a:gd name="T10" fmla="*/ 13 w 14"/>
                <a:gd name="T1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13" y="5"/>
                  </a:moveTo>
                  <a:cubicBezTo>
                    <a:pt x="12" y="3"/>
                    <a:pt x="10" y="1"/>
                    <a:pt x="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1"/>
                    <a:pt x="14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5" name="Freeform 13"/>
            <p:cNvSpPr/>
            <p:nvPr/>
          </p:nvSpPr>
          <p:spPr bwMode="auto">
            <a:xfrm>
              <a:off x="306388" y="2443163"/>
              <a:ext cx="434975" cy="49213"/>
            </a:xfrm>
            <a:custGeom>
              <a:avLst/>
              <a:gdLst>
                <a:gd name="T0" fmla="*/ 109 w 116"/>
                <a:gd name="T1" fmla="*/ 13 h 13"/>
                <a:gd name="T2" fmla="*/ 6 w 116"/>
                <a:gd name="T3" fmla="*/ 13 h 13"/>
                <a:gd name="T4" fmla="*/ 0 w 116"/>
                <a:gd name="T5" fmla="*/ 6 h 13"/>
                <a:gd name="T6" fmla="*/ 6 w 116"/>
                <a:gd name="T7" fmla="*/ 0 h 13"/>
                <a:gd name="T8" fmla="*/ 109 w 116"/>
                <a:gd name="T9" fmla="*/ 0 h 13"/>
                <a:gd name="T10" fmla="*/ 116 w 116"/>
                <a:gd name="T11" fmla="*/ 6 h 13"/>
                <a:gd name="T12" fmla="*/ 109 w 11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3">
                  <a:moveTo>
                    <a:pt x="10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6"/>
                  </a:cubicBezTo>
                  <a:cubicBezTo>
                    <a:pt x="116" y="10"/>
                    <a:pt x="113" y="13"/>
                    <a:pt x="10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6" name="Freeform 14"/>
            <p:cNvSpPr/>
            <p:nvPr/>
          </p:nvSpPr>
          <p:spPr bwMode="auto">
            <a:xfrm>
              <a:off x="306388" y="2578100"/>
              <a:ext cx="434975" cy="52388"/>
            </a:xfrm>
            <a:custGeom>
              <a:avLst/>
              <a:gdLst>
                <a:gd name="T0" fmla="*/ 109 w 116"/>
                <a:gd name="T1" fmla="*/ 14 h 14"/>
                <a:gd name="T2" fmla="*/ 6 w 116"/>
                <a:gd name="T3" fmla="*/ 14 h 14"/>
                <a:gd name="T4" fmla="*/ 0 w 116"/>
                <a:gd name="T5" fmla="*/ 7 h 14"/>
                <a:gd name="T6" fmla="*/ 6 w 116"/>
                <a:gd name="T7" fmla="*/ 0 h 14"/>
                <a:gd name="T8" fmla="*/ 109 w 116"/>
                <a:gd name="T9" fmla="*/ 0 h 14"/>
                <a:gd name="T10" fmla="*/ 116 w 116"/>
                <a:gd name="T11" fmla="*/ 7 h 14"/>
                <a:gd name="T12" fmla="*/ 109 w 116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4">
                  <a:moveTo>
                    <a:pt x="109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7"/>
                  </a:cubicBezTo>
                  <a:cubicBezTo>
                    <a:pt x="116" y="11"/>
                    <a:pt x="113" y="14"/>
                    <a:pt x="10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F2E3E2D6-6E5B-4666-935F-C459CACDE82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4751852" y="356662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1" name="内容占位符 8">
            <a:extLst>
              <a:ext uri="{FF2B5EF4-FFF2-40B4-BE49-F238E27FC236}">
                <a16:creationId xmlns:a16="http://schemas.microsoft.com/office/drawing/2014/main" id="{8DB9131A-08D1-4B51-BE9D-4709CA52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8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2" name="图片 6">
            <a:extLst>
              <a:ext uri="{FF2B5EF4-FFF2-40B4-BE49-F238E27FC236}">
                <a16:creationId xmlns:a16="http://schemas.microsoft.com/office/drawing/2014/main" id="{07E851B9-2558-4CF7-9905-5DA59C1718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35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01B5BA14-8362-4C47-82B9-DA6AAF56C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9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50901" y="275171"/>
            <a:ext cx="10649527" cy="73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50901" y="1293092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t" anchorCtr="0" compatLnSpc="1"/>
          <a:lstStyle/>
          <a:p>
            <a:pPr lvl="0" fontAlgn="base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B96EB1-E39A-406B-BC0D-EAFD23728F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4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ftr="0" dt="0"/>
  <p:txStyles>
    <p:titleStyle>
      <a:lvl1pPr algn="l" defTabSz="815975" rtl="0" eaLnBrk="1" fontAlgn="base" hangingPunct="1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4800" indent="-3048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2305" indent="-2540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48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515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472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30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00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1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8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8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9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9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6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7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00002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前端开发</a:t>
            </a:r>
            <a:endParaRPr lang="en-US" altLang="zh-CN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R1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石毅</a:t>
            </a:r>
            <a:r>
              <a:rPr lang="en-US" altLang="zh-CN" dirty="0"/>
              <a:t>/00001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2020.7.1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新开发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事件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基础事件</a:t>
            </a:r>
            <a:endParaRPr lang="en-US" altLang="zh-CN" dirty="0"/>
          </a:p>
          <a:p>
            <a:pPr lvl="2">
              <a:defRPr/>
            </a:pPr>
            <a:r>
              <a:rPr lang="en-US" dirty="0"/>
              <a:t>window</a:t>
            </a:r>
            <a:r>
              <a:rPr lang="zh-CN" altLang="en-US" dirty="0"/>
              <a:t>事件、鼠标事件、载入事件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表单事件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绑定和移除事件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复合事件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鼠标光标悬停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鼠标连续点击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知识梳理：</a:t>
            </a:r>
            <a:r>
              <a:rPr lang="en-US" altLang="zh-CN"/>
              <a:t>jQuery</a:t>
            </a:r>
            <a:r>
              <a:t>事件</a:t>
            </a:r>
            <a:endParaRPr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1A45B-242E-444D-BFF7-9093BEF9B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D47D45A-449B-44D7-B1E6-18D1FE3DA8EC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pic>
        <p:nvPicPr>
          <p:cNvPr id="2048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12" y="130758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14" y="2709862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动画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控制元素的显示和隐藏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改变元素的透明度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改变元素的高度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制作动画效果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知识梳理：</a:t>
            </a:r>
            <a:r>
              <a:rPr lang="en-US" altLang="zh-CN" dirty="0" err="1"/>
              <a:t>jQuery</a:t>
            </a:r>
            <a:r>
              <a:rPr lang="zh-CN" altLang="en-US" dirty="0"/>
              <a:t>动画</a:t>
            </a:r>
            <a:endParaRPr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6A4DE-599A-4CD1-BB56-BE4641C0F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D47D45A-449B-44D7-B1E6-18D1FE3DA8EC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pic>
        <p:nvPicPr>
          <p:cNvPr id="2048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412" y="1440105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413" y="2002202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420" y="3105150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413" y="243072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69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jQuery</a:t>
            </a:r>
            <a:r>
              <a:rPr lang="zh-CN" altLang="en-US" dirty="0"/>
              <a:t>中的</a:t>
            </a:r>
            <a:r>
              <a:rPr lang="en-US" dirty="0"/>
              <a:t>DOM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样式操作</a:t>
            </a:r>
            <a:endParaRPr lang="en-US" altLang="zh-CN" dirty="0"/>
          </a:p>
          <a:p>
            <a:pPr lvl="2">
              <a:defRPr/>
            </a:pPr>
            <a:r>
              <a:rPr lang="en-US" altLang="zh-CN" dirty="0" err="1"/>
              <a:t>css</a:t>
            </a:r>
            <a:r>
              <a:rPr lang="en-US" altLang="zh-CN" dirty="0"/>
              <a:t>()</a:t>
            </a:r>
            <a:r>
              <a:rPr lang="zh-CN" altLang="en-US" dirty="0"/>
              <a:t>、 </a:t>
            </a:r>
            <a:r>
              <a:rPr lang="en-US" altLang="zh-CN" dirty="0" err="1"/>
              <a:t>addClass</a:t>
            </a:r>
            <a:r>
              <a:rPr lang="en-US" altLang="zh-CN" dirty="0"/>
              <a:t>()</a:t>
            </a:r>
            <a:r>
              <a:rPr lang="zh-CN" altLang="en-US" dirty="0"/>
              <a:t>、 </a:t>
            </a:r>
            <a:r>
              <a:rPr lang="en-US" altLang="zh-CN" dirty="0" err="1"/>
              <a:t>removeClass</a:t>
            </a:r>
            <a:r>
              <a:rPr lang="en-US" altLang="zh-CN" dirty="0"/>
              <a:t>()</a:t>
            </a:r>
          </a:p>
          <a:p>
            <a:pPr lvl="1">
              <a:defRPr/>
            </a:pPr>
            <a:r>
              <a:rPr lang="zh-CN" altLang="en-US" dirty="0"/>
              <a:t>内容及</a:t>
            </a:r>
            <a:r>
              <a:rPr lang="en-US" altLang="zh-CN" dirty="0"/>
              <a:t>Value</a:t>
            </a:r>
            <a:r>
              <a:rPr lang="zh-CN" altLang="en-US" dirty="0"/>
              <a:t>属性值操作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html()</a:t>
            </a:r>
            <a:r>
              <a:rPr lang="zh-CN" altLang="en-US" dirty="0"/>
              <a:t>、 </a:t>
            </a:r>
            <a:r>
              <a:rPr lang="en-US" altLang="zh-CN" dirty="0"/>
              <a:t>text()</a:t>
            </a:r>
            <a:r>
              <a:rPr lang="zh-CN" altLang="en-US" dirty="0"/>
              <a:t>、 </a:t>
            </a:r>
            <a:r>
              <a:rPr lang="en-US" altLang="zh-CN" dirty="0" err="1"/>
              <a:t>val</a:t>
            </a:r>
            <a:r>
              <a:rPr lang="en-US" altLang="zh-CN" dirty="0"/>
              <a:t>()</a:t>
            </a:r>
          </a:p>
          <a:p>
            <a:pPr lvl="1">
              <a:defRPr/>
            </a:pPr>
            <a:r>
              <a:rPr lang="zh-CN" altLang="en-US" dirty="0"/>
              <a:t>节点操作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查找、创建、替换、复制和遍历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节点属性操作</a:t>
            </a:r>
            <a:endParaRPr lang="en-US" altLang="zh-CN" dirty="0"/>
          </a:p>
          <a:p>
            <a:pPr lvl="2">
              <a:defRPr/>
            </a:pPr>
            <a:r>
              <a:rPr lang="en-US" altLang="zh-CN" dirty="0" err="1"/>
              <a:t>attr</a:t>
            </a:r>
            <a:r>
              <a:rPr lang="en-US" altLang="zh-CN" dirty="0"/>
              <a:t>() </a:t>
            </a:r>
            <a:r>
              <a:rPr lang="zh-CN" altLang="en-US" dirty="0"/>
              <a:t>、</a:t>
            </a:r>
            <a:r>
              <a:rPr lang="en-US" altLang="zh-CN" dirty="0" err="1"/>
              <a:t>removeAttr</a:t>
            </a:r>
            <a:r>
              <a:rPr lang="en-US" altLang="zh-CN" dirty="0"/>
              <a:t>()</a:t>
            </a:r>
          </a:p>
          <a:p>
            <a:pPr lvl="1">
              <a:defRPr/>
            </a:pPr>
            <a:r>
              <a:rPr lang="zh-CN" altLang="en-US" dirty="0"/>
              <a:t>节点遍历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遍历子元素、遍历同辈元素和遍历前辈元素</a:t>
            </a:r>
            <a:endParaRPr lang="en-US" altLang="zh-CN" dirty="0"/>
          </a:p>
          <a:p>
            <a:pPr lvl="1">
              <a:defRPr/>
            </a:pPr>
            <a:r>
              <a:rPr lang="en-US" dirty="0"/>
              <a:t>CSS-DOM</a:t>
            </a:r>
            <a:r>
              <a:rPr lang="zh-CN" altLang="en-US" dirty="0"/>
              <a:t>操作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知识梳理：</a:t>
            </a:r>
            <a:r>
              <a:rPr lang="en-US" altLang="zh-CN"/>
              <a:t>jQuery</a:t>
            </a:r>
            <a:r>
              <a:t>操作</a:t>
            </a:r>
            <a:r>
              <a:rPr lang="en-US" altLang="zh-CN"/>
              <a:t>DOM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E59F1-4B09-454D-883F-D1A0BDD61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D47D45A-449B-44D7-B1E6-18D1FE3DA8EC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pic>
        <p:nvPicPr>
          <p:cNvPr id="2150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201" y="153964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4" y="219126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680" y="2905921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9" y="3553055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813" y="4339000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客户端验证</a:t>
            </a:r>
            <a:endParaRPr lang="en-US" altLang="zh-CN" dirty="0"/>
          </a:p>
          <a:p>
            <a:pPr lvl="1"/>
            <a:r>
              <a:rPr lang="zh-CN" altLang="en-US" dirty="0"/>
              <a:t>非空、长度、数字、范围</a:t>
            </a:r>
            <a:endParaRPr lang="en-US" altLang="zh-CN" dirty="0"/>
          </a:p>
          <a:p>
            <a:pPr lvl="1"/>
            <a:r>
              <a:rPr lang="zh-CN" altLang="en-US" dirty="0"/>
              <a:t>邮箱、日期</a:t>
            </a:r>
            <a:endParaRPr lang="en-US" altLang="zh-CN" dirty="0"/>
          </a:p>
          <a:p>
            <a:r>
              <a:rPr lang="zh-CN" altLang="en-US" dirty="0"/>
              <a:t>页面特效</a:t>
            </a:r>
            <a:endParaRPr lang="en-US" altLang="zh-CN" dirty="0"/>
          </a:p>
          <a:p>
            <a:pPr lvl="1"/>
            <a:r>
              <a:rPr lang="zh-CN" altLang="en-US" dirty="0"/>
              <a:t>页面广告、窗口特效、时钟特效</a:t>
            </a:r>
            <a:endParaRPr lang="en-US" altLang="zh-CN" dirty="0"/>
          </a:p>
          <a:p>
            <a:pPr lvl="1"/>
            <a:r>
              <a:rPr lang="zh-CN" altLang="en-US" dirty="0"/>
              <a:t>菜单特效</a:t>
            </a:r>
            <a:endParaRPr lang="en-US" altLang="zh-CN" dirty="0"/>
          </a:p>
          <a:p>
            <a:pPr lvl="2"/>
            <a:r>
              <a:rPr lang="zh-CN" altLang="en-US" dirty="0"/>
              <a:t>左导航菜单</a:t>
            </a:r>
            <a:endParaRPr lang="en-US" altLang="zh-CN" dirty="0"/>
          </a:p>
          <a:p>
            <a:pPr lvl="2"/>
            <a:r>
              <a:rPr lang="zh-CN" altLang="en-US" dirty="0"/>
              <a:t>主导航菜单</a:t>
            </a:r>
            <a:endParaRPr lang="en-US" altLang="zh-CN" dirty="0"/>
          </a:p>
          <a:p>
            <a:pPr lvl="2"/>
            <a:r>
              <a:rPr lang="zh-CN" altLang="en-US" dirty="0"/>
              <a:t>下拉菜单</a:t>
            </a:r>
            <a:endParaRPr lang="en-US" altLang="zh-CN" dirty="0"/>
          </a:p>
          <a:p>
            <a:pPr lvl="1"/>
            <a:r>
              <a:rPr lang="en-US" altLang="zh-CN" dirty="0"/>
              <a:t>CSS</a:t>
            </a:r>
            <a:r>
              <a:rPr lang="zh-CN" altLang="en-US" dirty="0"/>
              <a:t>样式特效</a:t>
            </a:r>
            <a:endParaRPr lang="en-US" altLang="zh-CN" dirty="0"/>
          </a:p>
          <a:p>
            <a:pPr lvl="1"/>
            <a:r>
              <a:rPr lang="zh-CN" altLang="en-US" dirty="0"/>
              <a:t>表单特效</a:t>
            </a:r>
            <a:endParaRPr lang="en-US" altLang="zh-CN" dirty="0"/>
          </a:p>
          <a:p>
            <a:pPr lvl="2"/>
            <a:r>
              <a:rPr lang="zh-CN" altLang="en-US" dirty="0"/>
              <a:t>文本提示效果、表单验证提示、</a:t>
            </a:r>
            <a:r>
              <a:rPr lang="en-US" altLang="zh-CN" dirty="0"/>
              <a:t>HTML5</a:t>
            </a:r>
            <a:r>
              <a:rPr lang="zh-CN" altLang="en-US" dirty="0"/>
              <a:t>默认和提示效果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知识梳理：核心应用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F2A18-2594-4055-A278-D1083405A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47D45A-449B-44D7-B1E6-18D1FE3DA8E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2253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098" y="280007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9" y="1050411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473" y="2943524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003" y="4248126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719" y="4967263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655" y="5039271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综合练习</a:t>
            </a:r>
          </a:p>
        </p:txBody>
      </p:sp>
    </p:spTree>
    <p:extLst>
      <p:ext uri="{BB962C8B-B14F-4D97-AF65-F5344CB8AC3E}">
        <p14:creationId xmlns:p14="http://schemas.microsoft.com/office/powerpoint/2010/main" val="2801532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任务描述</a:t>
            </a:r>
          </a:p>
          <a:p>
            <a:pPr lvl="1"/>
            <a:r>
              <a:rPr lang="en-US" altLang="zh-CN" dirty="0"/>
              <a:t>jQuery</a:t>
            </a:r>
            <a:r>
              <a:rPr lang="zh-CN" altLang="en-US" dirty="0"/>
              <a:t>手动切换图片特效是指用户利用鼠标选择显示指定图片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err="1"/>
              <a:t>综合练习：</a:t>
            </a:r>
            <a:r>
              <a:rPr lang="en-US" altLang="zh-CN" dirty="0" err="1"/>
              <a:t>jQuery</a:t>
            </a:r>
            <a:r>
              <a:rPr lang="zh-CN" altLang="en-US" dirty="0" err="1"/>
              <a:t>手动切换图片特效的设计与实现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3BCF06-EA07-43CC-8D75-28E564B1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47D45A-449B-44D7-B1E6-18D1FE3DA8E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AD9ADB-149C-4E2A-9114-29AF4C3B19C5}"/>
              </a:ext>
            </a:extLst>
          </p:cNvPr>
          <p:cNvPicPr/>
          <p:nvPr/>
        </p:nvPicPr>
        <p:blipFill rotWithShape="1">
          <a:blip r:embed="rId3"/>
          <a:srcRect t="-1" b="2787"/>
          <a:stretch/>
        </p:blipFill>
        <p:spPr bwMode="auto">
          <a:xfrm>
            <a:off x="804954" y="2620976"/>
            <a:ext cx="5295309" cy="33411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34C3AD-3B2E-402A-8C87-A89A1C20118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59803" y="2620976"/>
            <a:ext cx="5328892" cy="335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2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任务描述</a:t>
            </a:r>
          </a:p>
          <a:p>
            <a:pPr lvl="1">
              <a:defRPr/>
            </a:pPr>
            <a:r>
              <a:rPr lang="zh-CN" altLang="en-US" dirty="0"/>
              <a:t>验证用户输入内容的有效性，主要验证用户名、密码、昵称、手机号码、电子邮箱等，对用户输入内容的格式、长度进行验证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综合练习：新用户注册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3BCF06-EA07-43CC-8D75-28E564B1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D47D45A-449B-44D7-B1E6-18D1FE3DA8EC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pic>
        <p:nvPicPr>
          <p:cNvPr id="2" name="Picture 2" descr="F:\2016年工作\ACCP8.0产品开发\jQuery\案例源码\Chapter10\Chapter10截图\图10.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2924944"/>
            <a:ext cx="478869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任务描述</a:t>
            </a:r>
          </a:p>
          <a:p>
            <a:pPr lvl="1">
              <a:defRPr/>
            </a:pPr>
            <a:r>
              <a:rPr lang="zh-CN" altLang="en-US" dirty="0"/>
              <a:t>实现商品删除和数量修改的功能，并计算商品总额和积分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综合练习：淘宝购物车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BBBD21-7F1F-467C-B9BB-0D4EFE3EA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D47D45A-449B-44D7-B1E6-18D1FE3DA8EC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pic>
        <p:nvPicPr>
          <p:cNvPr id="2" name="Picture 2" descr="F:\2016年工作\ACCP8.0产品开发\jQuery\案例源码\Chapter10\Chapter10截图\图10.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2492896"/>
            <a:ext cx="4392488" cy="401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阶段</a:t>
            </a:r>
            <a:r>
              <a:rPr lang="en-US" altLang="zh-CN"/>
              <a:t>1</a:t>
            </a:r>
            <a:r>
              <a:rPr lang="zh-CN" altLang="en-US"/>
              <a:t>：完成新用户注册页面</a:t>
            </a:r>
          </a:p>
          <a:p>
            <a:pPr lvl="1">
              <a:defRPr/>
            </a:pPr>
            <a:r>
              <a:rPr lang="zh-CN" altLang="en-US"/>
              <a:t>需求说明</a:t>
            </a:r>
          </a:p>
          <a:p>
            <a:pPr lvl="2">
              <a:defRPr/>
            </a:pPr>
            <a:r>
              <a:rPr lang="zh-CN" altLang="en-US"/>
              <a:t>完成输入提示</a:t>
            </a:r>
            <a:endParaRPr lang="en-US" altLang="zh-CN"/>
          </a:p>
          <a:p>
            <a:pPr lvl="2">
              <a:defRPr/>
            </a:pPr>
            <a:r>
              <a:rPr lang="zh-CN" altLang="en-US"/>
              <a:t>实现输入验证</a:t>
            </a:r>
            <a:endParaRPr lang="en-US" altLang="zh-CN" dirty="0"/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综合练习：</a:t>
            </a:r>
            <a:r>
              <a:rPr lang="zh-CN" altLang="en-US" dirty="0"/>
              <a:t>新用户注册页面</a:t>
            </a:r>
            <a:endParaRPr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426A85-5085-49D0-95B9-08C66E091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D47D45A-449B-44D7-B1E6-18D1FE3DA8EC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grpSp>
        <p:nvGrpSpPr>
          <p:cNvPr id="25605" name="组合 8"/>
          <p:cNvGrpSpPr>
            <a:grpSpLocks/>
          </p:cNvGrpSpPr>
          <p:nvPr/>
        </p:nvGrpSpPr>
        <p:grpSpPr bwMode="auto">
          <a:xfrm>
            <a:off x="1012549" y="767125"/>
            <a:ext cx="928687" cy="40640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561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4" name="Picture 2" descr="图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000376"/>
            <a:ext cx="4857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524376" y="6143626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3217F9-13C4-4344-91D6-6F1C1CA8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D47D45A-449B-44D7-B1E6-18D1FE3DA8EC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grpSp>
        <p:nvGrpSpPr>
          <p:cNvPr id="26629" name="组合 29"/>
          <p:cNvGrpSpPr>
            <a:grpSpLocks/>
          </p:cNvGrpSpPr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6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66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66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66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85A0A135-F851-484C-A865-3C5B75A6B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12</a:t>
            </a:r>
            <a:r>
              <a:rPr lang="zh-CN" altLang="zh-CN" dirty="0"/>
              <a:t>章</a:t>
            </a:r>
            <a:r>
              <a:rPr lang="en-US" altLang="zh-CN" dirty="0"/>
              <a:t>  </a:t>
            </a:r>
            <a:r>
              <a:rPr lang="zh-CN" altLang="zh-CN"/>
              <a:t>综合应用设计实例</a:t>
            </a:r>
            <a:endParaRPr lang="zh-CN" altLang="en-US" dirty="0"/>
          </a:p>
        </p:txBody>
      </p:sp>
      <p:sp>
        <p:nvSpPr>
          <p:cNvPr id="4099" name="文本占位符 3">
            <a:extLst>
              <a:ext uri="{FF2B5EF4-FFF2-40B4-BE49-F238E27FC236}">
                <a16:creationId xmlns:a16="http://schemas.microsoft.com/office/drawing/2014/main" id="{43A6CF80-0B3C-4A19-82E9-AD03834EE6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归纳总结</a:t>
            </a:r>
          </a:p>
        </p:txBody>
      </p:sp>
      <p:sp>
        <p:nvSpPr>
          <p:cNvPr id="4100" name="文本占位符 4">
            <a:extLst>
              <a:ext uri="{FF2B5EF4-FFF2-40B4-BE49-F238E27FC236}">
                <a16:creationId xmlns:a16="http://schemas.microsoft.com/office/drawing/2014/main" id="{BD6CD03E-4E56-4CC6-80F1-1CC94375B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综合练习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阶段</a:t>
            </a:r>
            <a:r>
              <a:rPr lang="en-US" altLang="zh-CN" dirty="0"/>
              <a:t>2</a:t>
            </a:r>
            <a:r>
              <a:rPr lang="zh-CN" altLang="en-US" dirty="0"/>
              <a:t>：实现商品金额自动计算的功能</a:t>
            </a:r>
          </a:p>
          <a:p>
            <a:pPr lvl="1">
              <a:defRPr/>
            </a:pPr>
            <a:r>
              <a:rPr lang="zh-CN" altLang="en-US" dirty="0"/>
              <a:t>需求说明</a:t>
            </a:r>
          </a:p>
          <a:p>
            <a:pPr lvl="2">
              <a:defRPr/>
            </a:pPr>
            <a:r>
              <a:rPr lang="zh-CN" altLang="en-US" dirty="0"/>
              <a:t>对每一行商品进行积分、价格小计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计算所有商品的总额和积分</a:t>
            </a:r>
            <a:endParaRPr lang="en-US" altLang="zh-CN" dirty="0"/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综合练习：淘宝购物车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9A5D7C-882C-43F1-ADE7-FDDC4B96C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D47D45A-449B-44D7-B1E6-18D1FE3DA8EC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grpSp>
        <p:nvGrpSpPr>
          <p:cNvPr id="27653" name="组合 8"/>
          <p:cNvGrpSpPr>
            <a:grpSpLocks/>
          </p:cNvGrpSpPr>
          <p:nvPr/>
        </p:nvGrpSpPr>
        <p:grpSpPr bwMode="auto">
          <a:xfrm>
            <a:off x="1012549" y="754880"/>
            <a:ext cx="928687" cy="40640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766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00375"/>
            <a:ext cx="3944938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667251" y="6215064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阶段</a:t>
            </a:r>
            <a:r>
              <a:rPr lang="en-US" altLang="zh-CN" dirty="0"/>
              <a:t>3</a:t>
            </a:r>
            <a:r>
              <a:rPr lang="zh-CN" altLang="en-US" dirty="0"/>
              <a:t>：实现全选功能</a:t>
            </a:r>
          </a:p>
          <a:p>
            <a:pPr lvl="1">
              <a:defRPr/>
            </a:pPr>
            <a:r>
              <a:rPr lang="zh-CN" altLang="en-US" dirty="0"/>
              <a:t>需求说明</a:t>
            </a:r>
          </a:p>
          <a:p>
            <a:pPr lvl="2">
              <a:defRPr/>
            </a:pPr>
            <a:r>
              <a:rPr lang="zh-CN" altLang="en-US" dirty="0"/>
              <a:t>在淘宝网购物车页面中，当选中“全选”复选框时，所有商品前的复选框被选中，否则所有商品前的复选框取消选中</a:t>
            </a:r>
          </a:p>
          <a:p>
            <a:pPr lvl="2">
              <a:defRPr/>
            </a:pPr>
            <a:r>
              <a:rPr lang="zh-CN" altLang="en-US" dirty="0"/>
              <a:t>当所有商品前的复选框被选中时，“全选”复选框被选中，否则“全选”复选框取消选中</a:t>
            </a: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综合练习：淘宝购物车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866BFE-19C8-4580-9B74-54A4D9FE1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D47D45A-449B-44D7-B1E6-18D1FE3DA8EC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grpSp>
        <p:nvGrpSpPr>
          <p:cNvPr id="28677" name="组合 8"/>
          <p:cNvGrpSpPr>
            <a:grpSpLocks/>
          </p:cNvGrpSpPr>
          <p:nvPr/>
        </p:nvGrpSpPr>
        <p:grpSpPr bwMode="auto">
          <a:xfrm>
            <a:off x="1012549" y="754880"/>
            <a:ext cx="928687" cy="40640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8684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810126" y="5929314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828ED9-84C2-4C06-A784-610F174A4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D47D45A-449B-44D7-B1E6-18D1FE3DA8EC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grpSp>
        <p:nvGrpSpPr>
          <p:cNvPr id="29701" name="组合 29"/>
          <p:cNvGrpSpPr>
            <a:grpSpLocks/>
          </p:cNvGrpSpPr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970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970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9709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9705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阶段</a:t>
            </a:r>
            <a:r>
              <a:rPr lang="en-US" altLang="zh-CN" dirty="0"/>
              <a:t>4</a:t>
            </a:r>
            <a:r>
              <a:rPr lang="zh-CN" altLang="en-US" dirty="0"/>
              <a:t>：实现商品数量增加和减少功能</a:t>
            </a:r>
          </a:p>
          <a:p>
            <a:pPr lvl="1">
              <a:defRPr/>
            </a:pPr>
            <a:r>
              <a:rPr lang="zh-CN" altLang="en-US" dirty="0"/>
              <a:t>需求说明</a:t>
            </a:r>
          </a:p>
          <a:p>
            <a:pPr lvl="2">
              <a:defRPr/>
            </a:pPr>
            <a:r>
              <a:rPr lang="zh-CN" altLang="en-US" dirty="0"/>
              <a:t>单击商品数量文本框前的图标 ，商品数量减少一个，但是不能减少为</a:t>
            </a:r>
            <a:r>
              <a:rPr lang="en-US" altLang="zh-CN" dirty="0"/>
              <a:t>0</a:t>
            </a:r>
            <a:endParaRPr lang="zh-CN" altLang="en-US" dirty="0"/>
          </a:p>
          <a:p>
            <a:pPr lvl="2">
              <a:defRPr/>
            </a:pPr>
            <a:r>
              <a:rPr lang="zh-CN" altLang="en-US" dirty="0"/>
              <a:t>单击商品数量文本框后的图标 ，商品数量增加一个</a:t>
            </a:r>
          </a:p>
          <a:p>
            <a:pPr lvl="2">
              <a:defRPr/>
            </a:pPr>
            <a:r>
              <a:rPr lang="zh-CN" altLang="en-US" dirty="0"/>
              <a:t>当商品数量增加或减少时，对应的商品小计及商品总价、可获积分随之变化</a:t>
            </a: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综合练习：淘宝购物车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3D479-FA7C-4E97-B87B-56279E19D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D47D45A-449B-44D7-B1E6-18D1FE3DA8EC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grpSp>
        <p:nvGrpSpPr>
          <p:cNvPr id="30725" name="组合 8"/>
          <p:cNvGrpSpPr>
            <a:grpSpLocks/>
          </p:cNvGrpSpPr>
          <p:nvPr/>
        </p:nvGrpSpPr>
        <p:grpSpPr bwMode="auto">
          <a:xfrm>
            <a:off x="1012549" y="639429"/>
            <a:ext cx="1043386" cy="508918"/>
            <a:chOff x="3786182" y="1090457"/>
            <a:chExt cx="1043394" cy="508855"/>
          </a:xfrm>
        </p:grpSpPr>
        <p:sp>
          <p:nvSpPr>
            <p:cNvPr id="10" name="TextBox 9"/>
            <p:cNvSpPr txBox="1"/>
            <p:nvPr/>
          </p:nvSpPr>
          <p:spPr>
            <a:xfrm>
              <a:off x="4129484" y="109045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073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2639616" y="5996654"/>
            <a:ext cx="2786062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3074" name="Picture 2" descr="图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13" y="3092724"/>
            <a:ext cx="4387723" cy="30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阶段</a:t>
            </a:r>
            <a:r>
              <a:rPr lang="en-US" altLang="zh-CN" dirty="0"/>
              <a:t>5</a:t>
            </a:r>
            <a:r>
              <a:rPr lang="zh-CN" altLang="en-US" dirty="0"/>
              <a:t>：实现删除商品的功能</a:t>
            </a:r>
          </a:p>
          <a:p>
            <a:pPr lvl="1">
              <a:defRPr/>
            </a:pPr>
            <a:r>
              <a:rPr lang="zh-CN" altLang="en-US" dirty="0"/>
              <a:t>需求说明</a:t>
            </a:r>
          </a:p>
          <a:p>
            <a:pPr lvl="2">
              <a:defRPr/>
            </a:pPr>
            <a:r>
              <a:rPr lang="zh-CN" altLang="en-US" dirty="0"/>
              <a:t>单击“删除所选”按钮可以删除选中的商品</a:t>
            </a:r>
          </a:p>
          <a:p>
            <a:pPr lvl="2">
              <a:defRPr/>
            </a:pPr>
            <a:r>
              <a:rPr lang="zh-CN" altLang="en-US" dirty="0"/>
              <a:t>单击每个商品后面的“删除”链接可以删除对应的商品</a:t>
            </a:r>
          </a:p>
          <a:p>
            <a:pPr lvl="2">
              <a:defRPr/>
            </a:pPr>
            <a:r>
              <a:rPr lang="zh-CN" altLang="en-US" dirty="0"/>
              <a:t>删除商品后，商品总价和积分也同时改变</a:t>
            </a:r>
            <a:endParaRPr lang="en-US" altLang="zh-CN" dirty="0"/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综合练习：淘宝购物车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52E731-CD35-465F-9D39-DE81856C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D47D45A-449B-44D7-B1E6-18D1FE3DA8EC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grpSp>
        <p:nvGrpSpPr>
          <p:cNvPr id="31749" name="组合 8"/>
          <p:cNvGrpSpPr>
            <a:grpSpLocks/>
          </p:cNvGrpSpPr>
          <p:nvPr/>
        </p:nvGrpSpPr>
        <p:grpSpPr bwMode="auto">
          <a:xfrm>
            <a:off x="1007435" y="698871"/>
            <a:ext cx="989608" cy="518418"/>
            <a:chOff x="3786182" y="1080958"/>
            <a:chExt cx="989615" cy="518354"/>
          </a:xfrm>
        </p:grpSpPr>
        <p:sp>
          <p:nvSpPr>
            <p:cNvPr id="10" name="TextBox 9"/>
            <p:cNvSpPr txBox="1"/>
            <p:nvPr/>
          </p:nvSpPr>
          <p:spPr>
            <a:xfrm>
              <a:off x="4075705" y="1080958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175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667251" y="6143626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3356993"/>
            <a:ext cx="5545520" cy="24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FE9A4D-7977-4F4A-B74F-ED06FB657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D47D45A-449B-44D7-B1E6-18D1FE3DA8EC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grpSp>
        <p:nvGrpSpPr>
          <p:cNvPr id="32773" name="组合 29"/>
          <p:cNvGrpSpPr>
            <a:grpSpLocks/>
          </p:cNvGrpSpPr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277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277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78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77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总结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223621-8474-496F-B5BA-920CC1430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D47D45A-449B-44D7-B1E6-18D1FE3DA8EC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3575720" y="1260044"/>
            <a:ext cx="626469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JavaScript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的基础语法、函数、常用对象</a:t>
            </a:r>
          </a:p>
          <a:p>
            <a:pPr eaLnBrk="1" hangingPunct="1">
              <a:lnSpc>
                <a:spcPct val="300000"/>
              </a:lnSpc>
            </a:pP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选择器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事件：鼠标事件、键盘事件、表单事件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50000"/>
              </a:lnSpc>
            </a:pP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操作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DOM</a:t>
            </a:r>
          </a:p>
          <a:p>
            <a:pPr eaLnBrk="1" hangingPunct="1">
              <a:lnSpc>
                <a:spcPct val="300000"/>
              </a:lnSpc>
            </a:pPr>
            <a:r>
              <a:rPr lang="zh-CN" altLang="en-US" sz="2000" b="1" dirty="0">
                <a:ea typeface="微软雅黑" pitchFamily="34" charset="-122"/>
                <a:cs typeface="Arial" charset="0"/>
              </a:rPr>
              <a:t>表单验证：正则表达式的应用</a:t>
            </a: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4822" name="AutoShape 3"/>
          <p:cNvSpPr>
            <a:spLocks/>
          </p:cNvSpPr>
          <p:nvPr/>
        </p:nvSpPr>
        <p:spPr bwMode="auto">
          <a:xfrm>
            <a:off x="5297115" y="1792408"/>
            <a:ext cx="179388" cy="77685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4823" name="TextBox 11"/>
          <p:cNvSpPr txBox="1">
            <a:spLocks noChangeArrowheads="1"/>
          </p:cNvSpPr>
          <p:nvPr/>
        </p:nvSpPr>
        <p:spPr bwMode="auto">
          <a:xfrm>
            <a:off x="5807969" y="3076993"/>
            <a:ext cx="37703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样式操作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内容及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Value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属性值操作</a:t>
            </a:r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节点操作</a:t>
            </a:r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b="1" dirty="0">
                <a:ea typeface="微软雅黑" pitchFamily="34" charset="-122"/>
                <a:cs typeface="Arial" charset="0"/>
              </a:rPr>
              <a:t>节点属性操作</a:t>
            </a:r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节点遍历</a:t>
            </a:r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b="1" dirty="0">
                <a:ea typeface="微软雅黑" pitchFamily="34" charset="-122"/>
                <a:cs typeface="Arial" charset="0"/>
              </a:rPr>
              <a:t>CSS-DOM</a:t>
            </a:r>
            <a:r>
              <a:rPr lang="zh-CN" altLang="en-US" b="1" dirty="0">
                <a:ea typeface="微软雅黑" pitchFamily="34" charset="-122"/>
                <a:cs typeface="Arial" charset="0"/>
              </a:rPr>
              <a:t>操作</a:t>
            </a:r>
          </a:p>
        </p:txBody>
      </p:sp>
      <p:sp>
        <p:nvSpPr>
          <p:cNvPr id="34824" name="TextBox 12"/>
          <p:cNvSpPr txBox="1">
            <a:spLocks noChangeArrowheads="1"/>
          </p:cNvSpPr>
          <p:nvPr/>
        </p:nvSpPr>
        <p:spPr bwMode="auto">
          <a:xfrm>
            <a:off x="5447929" y="1633286"/>
            <a:ext cx="202723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基本选择器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层次选择器</a:t>
            </a:r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属性选择器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b="1" dirty="0">
                <a:ea typeface="微软雅黑" pitchFamily="34" charset="-122"/>
                <a:cs typeface="Arial" charset="0"/>
              </a:rPr>
              <a:t>过滤选择器</a:t>
            </a:r>
          </a:p>
        </p:txBody>
      </p:sp>
      <p:sp>
        <p:nvSpPr>
          <p:cNvPr id="34825" name="AutoShape 3"/>
          <p:cNvSpPr>
            <a:spLocks/>
          </p:cNvSpPr>
          <p:nvPr/>
        </p:nvSpPr>
        <p:spPr bwMode="auto">
          <a:xfrm>
            <a:off x="5619577" y="3197643"/>
            <a:ext cx="188392" cy="1243955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4826" name="TextBox 15"/>
          <p:cNvSpPr txBox="1">
            <a:spLocks noChangeArrowheads="1"/>
          </p:cNvSpPr>
          <p:nvPr/>
        </p:nvSpPr>
        <p:spPr bwMode="auto">
          <a:xfrm>
            <a:off x="1668017" y="2876968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课程总复习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4827" name="AutoShape 3"/>
          <p:cNvSpPr>
            <a:spLocks/>
          </p:cNvSpPr>
          <p:nvPr/>
        </p:nvSpPr>
        <p:spPr bwMode="auto">
          <a:xfrm>
            <a:off x="3287689" y="1381568"/>
            <a:ext cx="357187" cy="334806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kern="1400" spc="400">
                <a:sym typeface="Calibri" panose="020F0502020204030204" pitchFamily="34" charset="0"/>
              </a:rPr>
              <a:t>问题及作业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4294967295"/>
          </p:nvPr>
        </p:nvSpPr>
        <p:spPr>
          <a:xfrm>
            <a:off x="3455707" y="3699165"/>
            <a:ext cx="5231093" cy="97797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使用</a:t>
            </a:r>
            <a:r>
              <a:rPr lang="en-US" altLang="zh-CN" dirty="0"/>
              <a:t>HTML5</a:t>
            </a:r>
            <a:r>
              <a:rPr lang="zh-CN" altLang="zh-CN" dirty="0"/>
              <a:t>和正则表达式验证表单</a:t>
            </a:r>
          </a:p>
          <a:p>
            <a:r>
              <a:rPr lang="zh-CN" altLang="zh-CN" dirty="0"/>
              <a:t>使用</a:t>
            </a:r>
            <a:r>
              <a:rPr lang="en-US" altLang="zh-CN" dirty="0"/>
              <a:t>jQuery</a:t>
            </a:r>
            <a:r>
              <a:rPr lang="zh-CN" altLang="zh-CN" dirty="0"/>
              <a:t>操作</a:t>
            </a:r>
            <a:r>
              <a:rPr lang="en-US" altLang="zh-CN" dirty="0"/>
              <a:t>DOM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476609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03" y="2045530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79" y="3111935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896" y="208124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4815D450-CF43-4E66-90B1-E41562E81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754" y="25543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26C87248-67D2-41C8-AFF8-467C0DBC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240" y="3183372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8F86A331-827E-4E8E-BC46-CFEFA212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98" y="946224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归纳总结</a:t>
            </a:r>
          </a:p>
        </p:txBody>
      </p:sp>
    </p:spTree>
    <p:extLst>
      <p:ext uri="{BB962C8B-B14F-4D97-AF65-F5344CB8AC3E}">
        <p14:creationId xmlns:p14="http://schemas.microsoft.com/office/powerpoint/2010/main" val="360829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课程内容回顾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B69E1C-0862-4351-912A-71BC8B0E4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D47D45A-449B-44D7-B1E6-18D1FE3DA8EC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499" y="984111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505" y="935404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13" y="935404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1847528" y="1637217"/>
            <a:ext cx="3030536" cy="1152128"/>
            <a:chOff x="1359" y="699352"/>
            <a:chExt cx="2330492" cy="1463541"/>
          </a:xfrm>
        </p:grpSpPr>
        <p:sp>
          <p:nvSpPr>
            <p:cNvPr id="26" name="矩形 25"/>
            <p:cNvSpPr/>
            <p:nvPr/>
          </p:nvSpPr>
          <p:spPr>
            <a:xfrm>
              <a:off x="1359" y="699352"/>
              <a:ext cx="2330492" cy="146354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矩形 26"/>
            <p:cNvSpPr/>
            <p:nvPr/>
          </p:nvSpPr>
          <p:spPr>
            <a:xfrm>
              <a:off x="1359" y="699352"/>
              <a:ext cx="2330492" cy="146354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algn="ctr" defTabSz="977900">
                <a:spcAft>
                  <a:spcPct val="35000"/>
                </a:spcAft>
              </a:pPr>
              <a:r>
                <a:rPr lang="zh-CN" altLang="en-US" sz="2200" b="1" dirty="0"/>
                <a:t>第一章</a:t>
              </a:r>
              <a:endParaRPr lang="en-US" altLang="zh-CN" sz="2200" b="1" dirty="0"/>
            </a:p>
            <a:p>
              <a:pPr algn="ctr" defTabSz="977900">
                <a:lnSpc>
                  <a:spcPts val="1000"/>
                </a:lnSpc>
                <a:spcAft>
                  <a:spcPct val="35000"/>
                </a:spcAft>
              </a:pPr>
              <a:r>
                <a:rPr lang="en-US" sz="2200" b="1" dirty="0"/>
                <a:t>~</a:t>
              </a:r>
            </a:p>
            <a:p>
              <a:pPr algn="ctr" defTabSz="977900">
                <a:spcAft>
                  <a:spcPct val="35000"/>
                </a:spcAft>
              </a:pPr>
              <a:r>
                <a:rPr lang="zh-CN" altLang="en-US" sz="2200" b="1" dirty="0"/>
                <a:t>第六章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850939" y="2789344"/>
            <a:ext cx="3147046" cy="3655083"/>
            <a:chOff x="3742" y="2159267"/>
            <a:chExt cx="2420088" cy="2284880"/>
          </a:xfrm>
        </p:grpSpPr>
        <p:sp>
          <p:nvSpPr>
            <p:cNvPr id="24" name="矩形 23"/>
            <p:cNvSpPr/>
            <p:nvPr/>
          </p:nvSpPr>
          <p:spPr>
            <a:xfrm>
              <a:off x="3743" y="2159267"/>
              <a:ext cx="2325724" cy="2284880"/>
            </a:xfrm>
            <a:prstGeom prst="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矩形 24"/>
            <p:cNvSpPr/>
            <p:nvPr/>
          </p:nvSpPr>
          <p:spPr>
            <a:xfrm>
              <a:off x="3742" y="2159267"/>
              <a:ext cx="2420088" cy="2284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defTabSz="800100">
                <a:spcAft>
                  <a:spcPct val="15000"/>
                </a:spcAft>
                <a:buChar char="••"/>
              </a:pPr>
              <a:r>
                <a:rPr lang="en-US" sz="1800" b="1" dirty="0"/>
                <a:t>JavaScript</a:t>
              </a:r>
              <a:r>
                <a:rPr lang="zh-CN" altLang="en-US" sz="1800" b="1" dirty="0"/>
                <a:t>基础语法</a:t>
              </a:r>
              <a:endParaRPr lang="zh-CN" altLang="en-US" sz="1800" dirty="0"/>
            </a:p>
            <a:p>
              <a:pPr marL="171450" lvl="1" indent="-171450" defTabSz="800100">
                <a:spcAft>
                  <a:spcPct val="15000"/>
                </a:spcAft>
                <a:buChar char="••"/>
              </a:pPr>
              <a:r>
                <a:rPr lang="zh-CN" altLang="en-US" sz="1800" b="1" dirty="0"/>
                <a:t>变量、函数、调试</a:t>
              </a:r>
              <a:endParaRPr lang="en-US" altLang="zh-CN" sz="1800" b="1" dirty="0"/>
            </a:p>
            <a:p>
              <a:pPr marL="171450" lvl="1" indent="-171450" defTabSz="800100">
                <a:spcAft>
                  <a:spcPct val="15000"/>
                </a:spcAft>
                <a:buFontTx/>
                <a:buChar char="••"/>
              </a:pPr>
              <a:r>
                <a:rPr lang="en-US" altLang="zh-CN" b="1" dirty="0"/>
                <a:t>window</a:t>
              </a:r>
              <a:r>
                <a:rPr lang="zh-CN" altLang="en-US" b="1" dirty="0"/>
                <a:t>对象的属性和方法</a:t>
              </a:r>
              <a:endParaRPr lang="en-US" altLang="zh-CN" b="1" dirty="0"/>
            </a:p>
            <a:p>
              <a:pPr marL="171450" lvl="1" indent="-171450" defTabSz="800100">
                <a:spcAft>
                  <a:spcPct val="15000"/>
                </a:spcAft>
                <a:buFontTx/>
                <a:buChar char="••"/>
              </a:pPr>
              <a:r>
                <a:rPr lang="zh-CN" altLang="en-US" b="1" dirty="0"/>
                <a:t>定时函数和</a:t>
              </a:r>
              <a:r>
                <a:rPr lang="en-US" altLang="zh-CN" b="1" dirty="0"/>
                <a:t>Date</a:t>
              </a:r>
              <a:r>
                <a:rPr lang="zh-CN" altLang="en-US" b="1" dirty="0"/>
                <a:t>对象</a:t>
              </a:r>
              <a:endParaRPr lang="en-US" altLang="zh-CN" b="1" dirty="0"/>
            </a:p>
            <a:p>
              <a:pPr marL="171450" lvl="1" indent="-171450" defTabSz="800100">
                <a:spcAft>
                  <a:spcPct val="15000"/>
                </a:spcAft>
                <a:buChar char="••"/>
              </a:pPr>
              <a:r>
                <a:rPr lang="en-US" altLang="zh-CN" b="1" dirty="0"/>
                <a:t>JavaScript</a:t>
              </a:r>
              <a:r>
                <a:rPr lang="zh-CN" altLang="en-US" b="1" dirty="0"/>
                <a:t>操作</a:t>
              </a:r>
              <a:r>
                <a:rPr lang="en-US" altLang="zh-CN" b="1" dirty="0"/>
                <a:t>DOM</a:t>
              </a:r>
              <a:r>
                <a:rPr lang="zh-CN" altLang="en-US" b="1" dirty="0"/>
                <a:t>：访问</a:t>
              </a:r>
              <a:r>
                <a:rPr lang="en-US" altLang="zh-CN" b="1" dirty="0"/>
                <a:t>DOM</a:t>
              </a:r>
              <a:r>
                <a:rPr lang="zh-CN" altLang="en-US" b="1" dirty="0"/>
                <a:t>节点，添加、删除、替换</a:t>
              </a:r>
              <a:r>
                <a:rPr lang="en-US" altLang="zh-CN" b="1" dirty="0"/>
                <a:t>DOM</a:t>
              </a:r>
              <a:r>
                <a:rPr lang="zh-CN" altLang="en-US" b="1" dirty="0"/>
                <a:t>元素</a:t>
              </a:r>
              <a:endParaRPr lang="en-US" altLang="zh-CN" b="1" dirty="0"/>
            </a:p>
            <a:p>
              <a:pPr marL="171450" lvl="1" indent="-171450" defTabSz="800100">
                <a:spcAft>
                  <a:spcPct val="15000"/>
                </a:spcAft>
                <a:buChar char="••"/>
              </a:pPr>
              <a:r>
                <a:rPr lang="zh-CN" altLang="en-US" b="1" dirty="0"/>
                <a:t>操作节点属性</a:t>
              </a:r>
              <a:endParaRPr lang="en-US" altLang="zh-CN" b="1" dirty="0"/>
            </a:p>
            <a:p>
              <a:pPr marL="171450" lvl="1" indent="-171450" defTabSz="800100">
                <a:spcAft>
                  <a:spcPct val="15000"/>
                </a:spcAft>
                <a:buChar char="••"/>
              </a:pPr>
              <a:r>
                <a:rPr lang="zh-CN" altLang="en-US" b="1" dirty="0"/>
                <a:t>设置元素样式</a:t>
              </a:r>
              <a:endParaRPr lang="en-US" altLang="zh-CN" b="1" dirty="0"/>
            </a:p>
            <a:p>
              <a:pPr marL="171450" lvl="1" indent="-171450" defTabSz="800100">
                <a:spcAft>
                  <a:spcPct val="15000"/>
                </a:spcAft>
                <a:buChar char="••"/>
              </a:pPr>
              <a:r>
                <a:rPr lang="zh-CN" altLang="en-US" b="1" dirty="0"/>
                <a:t>创建对象和构造函数</a:t>
              </a:r>
              <a:endParaRPr lang="en-US" altLang="zh-CN" b="1" dirty="0"/>
            </a:p>
            <a:p>
              <a:pPr marL="171450" lvl="1" indent="-171450" defTabSz="800100">
                <a:spcAft>
                  <a:spcPct val="15000"/>
                </a:spcAft>
                <a:buChar char="••"/>
              </a:pPr>
              <a:r>
                <a:rPr lang="zh-CN" altLang="en-US" b="1" dirty="0"/>
                <a:t>原型链和继承</a:t>
              </a:r>
              <a:endParaRPr lang="en-US" altLang="zh-CN" b="1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95601" y="1654542"/>
            <a:ext cx="3038724" cy="1152128"/>
            <a:chOff x="2657453" y="699352"/>
            <a:chExt cx="2330492" cy="1463541"/>
          </a:xfrm>
          <a:solidFill>
            <a:schemeClr val="tx2">
              <a:lumMod val="75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2657453" y="699352"/>
              <a:ext cx="2330492" cy="1463541"/>
            </a:xfrm>
            <a:prstGeom prst="rect">
              <a:avLst/>
            </a:prstGeom>
            <a:grp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矩形 22"/>
            <p:cNvSpPr/>
            <p:nvPr/>
          </p:nvSpPr>
          <p:spPr>
            <a:xfrm>
              <a:off x="2657453" y="699352"/>
              <a:ext cx="2330492" cy="146354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algn="ctr" defTabSz="977900">
                <a:spcAft>
                  <a:spcPct val="35000"/>
                </a:spcAft>
              </a:pPr>
              <a:r>
                <a:rPr lang="zh-CN" altLang="en-US" sz="2200" b="1" dirty="0"/>
                <a:t>第六章</a:t>
              </a:r>
              <a:endParaRPr lang="en-US" altLang="zh-CN" sz="2200" b="1" dirty="0"/>
            </a:p>
            <a:p>
              <a:pPr algn="ctr" defTabSz="977900">
                <a:lnSpc>
                  <a:spcPts val="1000"/>
                </a:lnSpc>
                <a:spcAft>
                  <a:spcPct val="35000"/>
                </a:spcAft>
              </a:pPr>
              <a:r>
                <a:rPr lang="en-US" sz="2200" b="1" dirty="0"/>
                <a:t>~</a:t>
              </a:r>
            </a:p>
            <a:p>
              <a:pPr algn="ctr" defTabSz="977900">
                <a:spcAft>
                  <a:spcPct val="35000"/>
                </a:spcAft>
              </a:pPr>
              <a:r>
                <a:rPr lang="zh-CN" altLang="en-US" sz="2200" b="1" dirty="0"/>
                <a:t>第十章</a:t>
              </a:r>
              <a:endParaRPr lang="en-US" sz="2200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997986" y="2806669"/>
            <a:ext cx="3032507" cy="3655083"/>
            <a:chOff x="2659837" y="2159267"/>
            <a:chExt cx="2325724" cy="2284880"/>
          </a:xfrm>
        </p:grpSpPr>
        <p:sp>
          <p:nvSpPr>
            <p:cNvPr id="20" name="矩形 19"/>
            <p:cNvSpPr/>
            <p:nvPr/>
          </p:nvSpPr>
          <p:spPr>
            <a:xfrm>
              <a:off x="2659837" y="2159267"/>
              <a:ext cx="2325724" cy="2284880"/>
            </a:xfrm>
            <a:prstGeom prst="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矩形 20"/>
            <p:cNvSpPr/>
            <p:nvPr/>
          </p:nvSpPr>
          <p:spPr>
            <a:xfrm>
              <a:off x="2659837" y="2159267"/>
              <a:ext cx="2325724" cy="2284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defTabSz="800100">
                <a:spcAft>
                  <a:spcPct val="15000"/>
                </a:spcAft>
                <a:buChar char="••"/>
              </a:pPr>
              <a:r>
                <a:rPr lang="en-US" altLang="zh-CN" b="1" dirty="0" err="1"/>
                <a:t>jQuery</a:t>
              </a:r>
              <a:r>
                <a:rPr lang="zh-CN" altLang="en-US" b="1" dirty="0"/>
                <a:t>基本语法</a:t>
              </a:r>
              <a:endParaRPr lang="en-US" altLang="zh-CN" b="1" dirty="0"/>
            </a:p>
            <a:p>
              <a:pPr marL="171450" lvl="1" indent="-171450" defTabSz="800100">
                <a:spcAft>
                  <a:spcPct val="15000"/>
                </a:spcAft>
                <a:buChar char="••"/>
              </a:pPr>
              <a:r>
                <a:rPr lang="en-US" altLang="zh-CN" b="1" dirty="0" err="1"/>
                <a:t>jQuery</a:t>
              </a:r>
              <a:r>
                <a:rPr lang="zh-CN" altLang="en-US" b="1" dirty="0"/>
                <a:t>选择器：基本选择器、层次选择器、属性选择器、过滤选择器</a:t>
              </a:r>
              <a:endParaRPr lang="en-US" altLang="zh-CN" b="1" dirty="0"/>
            </a:p>
            <a:p>
              <a:pPr marL="171450" lvl="1" indent="-171450" defTabSz="800100">
                <a:spcAft>
                  <a:spcPct val="15000"/>
                </a:spcAft>
                <a:buChar char="••"/>
              </a:pPr>
              <a:r>
                <a:rPr lang="en-US" altLang="zh-CN" b="1" dirty="0" err="1"/>
                <a:t>jQuery</a:t>
              </a:r>
              <a:r>
                <a:rPr lang="zh-CN" altLang="en-US" b="1" dirty="0"/>
                <a:t>事件：鼠标事件、键盘事件、复合事件、绑定和移除事件</a:t>
              </a:r>
              <a:endParaRPr lang="en-US" altLang="zh-CN" b="1" dirty="0"/>
            </a:p>
            <a:p>
              <a:pPr marL="171450" lvl="1" indent="-171450" defTabSz="800100">
                <a:spcAft>
                  <a:spcPct val="15000"/>
                </a:spcAft>
                <a:buChar char="••"/>
              </a:pPr>
              <a:r>
                <a:rPr lang="en-US" altLang="zh-CN" b="1" dirty="0" err="1"/>
                <a:t>jQuery</a:t>
              </a:r>
              <a:r>
                <a:rPr lang="zh-CN" altLang="en-US" b="1" dirty="0"/>
                <a:t>动画</a:t>
              </a:r>
              <a:endParaRPr lang="en-US" altLang="zh-CN" b="1" dirty="0"/>
            </a:p>
            <a:p>
              <a:pPr marL="171450" lvl="1" indent="-171450" defTabSz="800100">
                <a:spcAft>
                  <a:spcPct val="15000"/>
                </a:spcAft>
                <a:buFontTx/>
                <a:buChar char="••"/>
              </a:pPr>
              <a:r>
                <a:rPr lang="en-US" altLang="zh-CN" b="1" dirty="0" err="1"/>
                <a:t>jQuery</a:t>
              </a:r>
              <a:r>
                <a:rPr lang="zh-CN" altLang="en-US" b="1" dirty="0"/>
                <a:t>操作</a:t>
              </a:r>
              <a:r>
                <a:rPr lang="en-US" altLang="zh-CN" b="1" dirty="0"/>
                <a:t>DOM</a:t>
              </a:r>
              <a:r>
                <a:rPr lang="zh-CN" altLang="en-US" b="1" dirty="0"/>
                <a:t>：样式操作、内容操作、节点操作、节点属性操作、遍历操作</a:t>
              </a:r>
            </a:p>
            <a:p>
              <a:pPr marL="171450" lvl="1" indent="-171450" defTabSz="800100">
                <a:lnSpc>
                  <a:spcPts val="2600"/>
                </a:lnSpc>
                <a:spcAft>
                  <a:spcPct val="15000"/>
                </a:spcAft>
                <a:buChar char="••"/>
              </a:pPr>
              <a:endParaRPr lang="zh-CN" altLang="en-US" b="1" dirty="0"/>
            </a:p>
            <a:p>
              <a:pPr marL="171450" lvl="1" indent="-171450" defTabSz="800100">
                <a:lnSpc>
                  <a:spcPts val="2600"/>
                </a:lnSpc>
                <a:spcAft>
                  <a:spcPct val="15000"/>
                </a:spcAft>
                <a:buChar char="••"/>
              </a:pPr>
              <a:endParaRPr lang="en-US" b="1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E608CF8-AF79-41B9-82CC-67423FBF384C}"/>
              </a:ext>
            </a:extLst>
          </p:cNvPr>
          <p:cNvGrpSpPr/>
          <p:nvPr/>
        </p:nvGrpSpPr>
        <p:grpSpPr>
          <a:xfrm>
            <a:off x="8157996" y="1646127"/>
            <a:ext cx="2330492" cy="1152128"/>
            <a:chOff x="5313547" y="699352"/>
            <a:chExt cx="2330492" cy="1463541"/>
          </a:xfrm>
          <a:solidFill>
            <a:schemeClr val="tx2">
              <a:lumMod val="75000"/>
            </a:schemeClr>
          </a:solidFill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1F8DF19-1CE9-4952-9E6E-4E9F4837D2DF}"/>
                </a:ext>
              </a:extLst>
            </p:cNvPr>
            <p:cNvSpPr/>
            <p:nvPr/>
          </p:nvSpPr>
          <p:spPr>
            <a:xfrm>
              <a:off x="5313547" y="699352"/>
              <a:ext cx="2330492" cy="1463541"/>
            </a:xfrm>
            <a:prstGeom prst="rect">
              <a:avLst/>
            </a:prstGeom>
            <a:grp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B77C854-2525-46B3-B143-0A4B75FC9D95}"/>
                </a:ext>
              </a:extLst>
            </p:cNvPr>
            <p:cNvSpPr/>
            <p:nvPr/>
          </p:nvSpPr>
          <p:spPr>
            <a:xfrm>
              <a:off x="5313547" y="699352"/>
              <a:ext cx="2330492" cy="146354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algn="ctr" defTabSz="977900">
                <a:spcAft>
                  <a:spcPct val="35000"/>
                </a:spcAft>
              </a:pPr>
              <a:r>
                <a:rPr lang="zh-CN" altLang="en-US" sz="2200" b="1" dirty="0"/>
                <a:t>第十一章</a:t>
              </a:r>
              <a:endParaRPr lang="en-US" altLang="zh-CN" sz="2200" b="1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109D3C4-AEA1-486B-81E6-FC208C3368FF}"/>
              </a:ext>
            </a:extLst>
          </p:cNvPr>
          <p:cNvGrpSpPr/>
          <p:nvPr/>
        </p:nvGrpSpPr>
        <p:grpSpPr>
          <a:xfrm>
            <a:off x="8160380" y="2798254"/>
            <a:ext cx="2325724" cy="3655083"/>
            <a:chOff x="5315931" y="2159267"/>
            <a:chExt cx="2325724" cy="228488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44277FB-D0A0-4A78-BE3F-09DBA1496FF2}"/>
                </a:ext>
              </a:extLst>
            </p:cNvPr>
            <p:cNvSpPr/>
            <p:nvPr/>
          </p:nvSpPr>
          <p:spPr>
            <a:xfrm>
              <a:off x="5315931" y="2159267"/>
              <a:ext cx="2325724" cy="2284880"/>
            </a:xfrm>
            <a:prstGeom prst="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9554F0F-15DF-4357-A526-92ABB24CD72A}"/>
                </a:ext>
              </a:extLst>
            </p:cNvPr>
            <p:cNvSpPr/>
            <p:nvPr/>
          </p:nvSpPr>
          <p:spPr>
            <a:xfrm>
              <a:off x="5315931" y="2159267"/>
              <a:ext cx="2325724" cy="2284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defTabSz="800100">
                <a:lnSpc>
                  <a:spcPts val="2600"/>
                </a:lnSpc>
                <a:spcAft>
                  <a:spcPct val="15000"/>
                </a:spcAft>
                <a:buChar char="••"/>
              </a:pPr>
              <a:r>
                <a:rPr lang="zh-CN" altLang="en-US" b="1" dirty="0"/>
                <a:t>表单验证</a:t>
              </a:r>
            </a:p>
            <a:p>
              <a:pPr marL="171450" lvl="1" indent="-171450" defTabSz="800100">
                <a:lnSpc>
                  <a:spcPts val="2600"/>
                </a:lnSpc>
                <a:spcAft>
                  <a:spcPct val="15000"/>
                </a:spcAft>
                <a:buChar char="••"/>
              </a:pPr>
              <a:r>
                <a:rPr lang="zh-CN" altLang="en-US" b="1" dirty="0"/>
                <a:t>正则表达式：基本语法、邮箱、密码等常用正则表达式</a:t>
              </a:r>
            </a:p>
            <a:p>
              <a:pPr marL="171450" lvl="1" indent="-171450" defTabSz="800100">
                <a:lnSpc>
                  <a:spcPts val="2600"/>
                </a:lnSpc>
                <a:spcAft>
                  <a:spcPct val="15000"/>
                </a:spcAft>
                <a:buChar char="••"/>
              </a:pPr>
              <a:r>
                <a:rPr lang="zh-CN" altLang="en-US" b="1" dirty="0"/>
                <a:t>表单选择器</a:t>
              </a:r>
              <a:endParaRPr lang="en-US" altLang="zh-CN" b="1" dirty="0"/>
            </a:p>
            <a:p>
              <a:pPr marL="171450" lvl="1" indent="-171450" defTabSz="800100">
                <a:lnSpc>
                  <a:spcPts val="2600"/>
                </a:lnSpc>
                <a:spcAft>
                  <a:spcPct val="15000"/>
                </a:spcAft>
                <a:buChar char="••"/>
              </a:pPr>
              <a:r>
                <a:rPr lang="zh-CN" altLang="en-US" b="1" dirty="0"/>
                <a:t>表单事件和方法</a:t>
              </a:r>
              <a:endParaRPr lang="en-US" altLang="zh-CN" b="1" dirty="0"/>
            </a:p>
            <a:p>
              <a:pPr marL="171450" lvl="1" indent="-171450" defTabSz="800100">
                <a:lnSpc>
                  <a:spcPts val="2600"/>
                </a:lnSpc>
                <a:spcAft>
                  <a:spcPct val="15000"/>
                </a:spcAft>
                <a:buChar char="••"/>
              </a:pPr>
              <a:r>
                <a:rPr lang="zh-CN" altLang="en-US" b="1" dirty="0"/>
                <a:t>使用</a:t>
              </a:r>
              <a:r>
                <a:rPr lang="en-US" altLang="zh-CN" b="1" dirty="0"/>
                <a:t>HTML5</a:t>
              </a:r>
              <a:r>
                <a:rPr lang="zh-CN" altLang="en-US" b="1" dirty="0"/>
                <a:t>验证表单</a:t>
              </a:r>
            </a:p>
            <a:p>
              <a:pPr marL="171450" lvl="1" indent="-171450" defTabSz="800100">
                <a:lnSpc>
                  <a:spcPts val="2600"/>
                </a:lnSpc>
                <a:spcAft>
                  <a:spcPct val="15000"/>
                </a:spcAft>
                <a:buChar char="••"/>
              </a:pPr>
              <a:endParaRPr lang="zh-CN" altLang="en-US" b="1" dirty="0"/>
            </a:p>
          </p:txBody>
        </p:sp>
      </p:grpSp>
      <p:pic>
        <p:nvPicPr>
          <p:cNvPr id="48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207E9D12-A722-421E-AAB0-683330DD5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578" y="944314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31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2549" y="1410639"/>
            <a:ext cx="10657184" cy="487683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分组总结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内容要求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正确、全面、重点突出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表达要求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清晰流畅、有条理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复习</a:t>
            </a:r>
            <a:r>
              <a:rPr dirty="0" err="1"/>
              <a:t>总结</a:t>
            </a:r>
            <a:endParaRPr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8948F-CB1D-4E39-978C-E46511554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D47D45A-449B-44D7-B1E6-18D1FE3DA8EC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grpSp>
        <p:nvGrpSpPr>
          <p:cNvPr id="17413" name="组合 5"/>
          <p:cNvGrpSpPr>
            <a:grpSpLocks/>
          </p:cNvGrpSpPr>
          <p:nvPr/>
        </p:nvGrpSpPr>
        <p:grpSpPr bwMode="auto">
          <a:xfrm>
            <a:off x="1007435" y="802508"/>
            <a:ext cx="1508125" cy="400050"/>
            <a:chOff x="2857488" y="4388767"/>
            <a:chExt cx="1507863" cy="400110"/>
          </a:xfrm>
        </p:grpSpPr>
        <p:pic>
          <p:nvPicPr>
            <p:cNvPr id="17414" name="Picture 2" descr="C:\Users\meng.zhang\Desktop\ACCP7.0模版图标规范\未命名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488" y="4410227"/>
              <a:ext cx="343625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147951" y="4388767"/>
              <a:ext cx="12174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知识分享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JavaScript</a:t>
            </a:r>
          </a:p>
          <a:p>
            <a:pPr lvl="1">
              <a:defRPr/>
            </a:pPr>
            <a:r>
              <a:rPr lang="zh-CN" altLang="en-US" dirty="0"/>
              <a:t>核心语法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变量、数据类型、数组、运算符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自定义函数、逻辑控制语句、注释、语法约定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内置对象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/>
              <a:t>Date</a:t>
            </a:r>
            <a:r>
              <a:rPr lang="zh-CN" altLang="en-US" dirty="0"/>
              <a:t>、</a:t>
            </a:r>
            <a:r>
              <a:rPr lang="en-US" altLang="zh-CN" dirty="0"/>
              <a:t>Array</a:t>
            </a:r>
            <a:r>
              <a:rPr lang="zh-CN" altLang="en-US" dirty="0"/>
              <a:t>、</a:t>
            </a:r>
            <a:r>
              <a:rPr lang="en-US" altLang="zh-CN" dirty="0"/>
              <a:t>Math</a:t>
            </a:r>
            <a:r>
              <a:rPr lang="zh-CN" altLang="en-US" dirty="0"/>
              <a:t>、</a:t>
            </a:r>
            <a:r>
              <a:rPr lang="en-US" altLang="zh-CN" dirty="0" err="1"/>
              <a:t>RegExp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面向对象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原型对象、构造函数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常用函数</a:t>
            </a:r>
            <a:endParaRPr lang="en-US" altLang="zh-CN" dirty="0"/>
          </a:p>
          <a:p>
            <a:pPr lvl="2">
              <a:defRPr/>
            </a:pPr>
            <a:r>
              <a:rPr lang="en-US" altLang="zh-CN" dirty="0" err="1"/>
              <a:t>parseInt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parseFloat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isNaN</a:t>
            </a:r>
            <a:r>
              <a:rPr lang="en-US" altLang="zh-CN" dirty="0"/>
              <a:t>()</a:t>
            </a:r>
          </a:p>
          <a:p>
            <a:pPr lvl="2">
              <a:defRPr/>
            </a:pPr>
            <a:r>
              <a:rPr lang="en-US" altLang="zh-CN" dirty="0"/>
              <a:t>alert()</a:t>
            </a:r>
            <a:r>
              <a:rPr lang="zh-CN" altLang="en-US" dirty="0"/>
              <a:t>、</a:t>
            </a:r>
            <a:r>
              <a:rPr lang="en-US" altLang="zh-CN" dirty="0"/>
              <a:t>prompt()</a:t>
            </a:r>
          </a:p>
          <a:p>
            <a:pPr lvl="1">
              <a:defRPr/>
            </a:pPr>
            <a:r>
              <a:rPr lang="en-US" altLang="zh-CN" dirty="0"/>
              <a:t>BOM</a:t>
            </a:r>
            <a:r>
              <a:rPr lang="zh-CN" altLang="en-US" dirty="0"/>
              <a:t>模型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window</a:t>
            </a:r>
            <a:r>
              <a:rPr lang="zh-CN" altLang="en-US" dirty="0"/>
              <a:t>、</a:t>
            </a:r>
            <a:r>
              <a:rPr lang="en-US" altLang="zh-CN" dirty="0"/>
              <a:t>history</a:t>
            </a:r>
            <a:r>
              <a:rPr lang="zh-CN" altLang="en-US" dirty="0"/>
              <a:t>、</a:t>
            </a:r>
            <a:r>
              <a:rPr lang="en-US" altLang="zh-CN" dirty="0"/>
              <a:t>location</a:t>
            </a:r>
            <a:r>
              <a:rPr lang="zh-CN" altLang="en-US" dirty="0"/>
              <a:t>、</a:t>
            </a:r>
            <a:r>
              <a:rPr lang="en-US" altLang="zh-CN" dirty="0"/>
              <a:t>document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知识梳理：</a:t>
            </a:r>
            <a:r>
              <a:rPr lang="en-US" altLang="zh-CN"/>
              <a:t>JavaScript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AC516-9682-4C2F-83A1-5E75E0B37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D47D45A-449B-44D7-B1E6-18D1FE3DA8EC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1843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82" y="1441896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1656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178" y="4921585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2" y="3932139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05" y="3429000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JavaScript</a:t>
            </a:r>
            <a:r>
              <a:rPr lang="zh-CN" altLang="en-US" dirty="0"/>
              <a:t>中的</a:t>
            </a:r>
            <a:r>
              <a:rPr lang="en-US" altLang="zh-CN" dirty="0"/>
              <a:t>DOM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样式操作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style</a:t>
            </a:r>
            <a:r>
              <a:rPr lang="zh-CN" altLang="en-US" dirty="0"/>
              <a:t>属性、</a:t>
            </a:r>
            <a:r>
              <a:rPr lang="en-US" altLang="zh-CN" dirty="0" err="1"/>
              <a:t>className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2">
              <a:defRPr/>
            </a:pPr>
            <a:r>
              <a:rPr lang="en-US" altLang="zh-CN" dirty="0" err="1"/>
              <a:t>currentStyle</a:t>
            </a:r>
            <a:r>
              <a:rPr lang="zh-CN" altLang="en-US" dirty="0"/>
              <a:t>属性、</a:t>
            </a:r>
            <a:r>
              <a:rPr lang="en-US" altLang="zh-CN" dirty="0" err="1"/>
              <a:t>getComputedStyle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访问节点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document</a:t>
            </a:r>
            <a:r>
              <a:rPr lang="zh-CN" altLang="en-US" dirty="0"/>
              <a:t>系列获取元素、层次关系访问节点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获取节点名称、节点值、节点类型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属性操作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获取属性值、设置属性值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节点操作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创建、插入节点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删除节点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复制和替换节点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知识梳理：</a:t>
            </a:r>
            <a:r>
              <a:rPr lang="en-US" altLang="zh-CN" dirty="0"/>
              <a:t>JavaScript</a:t>
            </a:r>
            <a:r>
              <a:rPr lang="zh-CN" altLang="en-US" dirty="0"/>
              <a:t>操作</a:t>
            </a:r>
            <a:r>
              <a:rPr lang="en-US" altLang="zh-CN" dirty="0"/>
              <a:t>DOM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92AB1-48FB-4C99-ABE5-0AD389067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D47D45A-449B-44D7-B1E6-18D1FE3DA8EC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1843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652" y="171863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89" y="2781400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7" y="4653136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751" y="3578907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60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选择器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基本选择器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标签选择器、类选择器、</a:t>
            </a:r>
            <a:r>
              <a:rPr lang="en-US" dirty="0"/>
              <a:t>ID</a:t>
            </a:r>
            <a:r>
              <a:rPr lang="zh-CN" altLang="en-US" dirty="0"/>
              <a:t>选择器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并集选择器、交集选择器、全局选择器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层次选择器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后代选择器、子选择器、相邻元素选择器、同辈元素选择器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属性选择器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过滤选择器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基本过滤选择器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可见性过滤选择器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表单选择器</a:t>
            </a:r>
            <a:endParaRPr lang="en-US" altLang="zh-CN" dirty="0"/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知识梳理：</a:t>
            </a:r>
            <a:r>
              <a:rPr lang="en-US" altLang="zh-CN"/>
              <a:t>jQuery</a:t>
            </a:r>
            <a:r>
              <a:t>选择器</a:t>
            </a:r>
            <a:endParaRPr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9DF22-525E-4FC3-85A1-A44CBCECE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D47D45A-449B-44D7-B1E6-18D1FE3DA8EC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pic>
        <p:nvPicPr>
          <p:cNvPr id="1946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231" y="1377035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95" y="2487539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202" y="4510064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ccd604c8f507f25fda6dbb49b9d6e24e5a4d995"/>
</p:tagLst>
</file>

<file path=ppt/theme/theme1.xml><?xml version="1.0" encoding="utf-8"?>
<a:theme xmlns:a="http://schemas.openxmlformats.org/drawingml/2006/main" name="1_主题1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Arial"/>
        <a:ea typeface="微软雅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01928CD-BCF2-4937-8EFD-587001B47709}" vid="{32157CAA-EC0E-4533-B5E6-E31A26CEE657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第7章  初识jQuery</Template>
  <TotalTime>15</TotalTime>
  <Pages>0</Pages>
  <Words>1393</Words>
  <Characters>0</Characters>
  <Application>Microsoft Office PowerPoint</Application>
  <DocSecurity>0</DocSecurity>
  <PresentationFormat>宽屏</PresentationFormat>
  <Lines>0</Lines>
  <Paragraphs>294</Paragraphs>
  <Slides>27</Slides>
  <Notes>21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  <vt:variant>
        <vt:lpstr>自定义放映</vt:lpstr>
      </vt:variant>
      <vt:variant>
        <vt:i4>1</vt:i4>
      </vt:variant>
    </vt:vector>
  </HeadingPairs>
  <TitlesOfParts>
    <vt:vector size="38" baseType="lpstr">
      <vt:lpstr>FrutigerNext LT Medium</vt:lpstr>
      <vt:lpstr>FrutigerNext LT Regular</vt:lpstr>
      <vt:lpstr>方正隶变简体</vt:lpstr>
      <vt:lpstr>黑体</vt:lpstr>
      <vt:lpstr>微软雅黑</vt:lpstr>
      <vt:lpstr>Arial</vt:lpstr>
      <vt:lpstr>Calibri</vt:lpstr>
      <vt:lpstr>Tahoma</vt:lpstr>
      <vt:lpstr>Wingdings</vt:lpstr>
      <vt:lpstr>1_主题1</vt:lpstr>
      <vt:lpstr>PowerPoint 演示文稿</vt:lpstr>
      <vt:lpstr>第12章  综合应用设计实例</vt:lpstr>
      <vt:lpstr>本章目标</vt:lpstr>
      <vt:lpstr>第一部分</vt:lpstr>
      <vt:lpstr>课程内容回顾</vt:lpstr>
      <vt:lpstr>复习总结</vt:lpstr>
      <vt:lpstr>知识梳理：JavaScript</vt:lpstr>
      <vt:lpstr>知识梳理：JavaScript操作DOM</vt:lpstr>
      <vt:lpstr>知识梳理：jQuery选择器</vt:lpstr>
      <vt:lpstr>知识梳理：jQuery事件</vt:lpstr>
      <vt:lpstr>知识梳理：jQuery动画</vt:lpstr>
      <vt:lpstr>知识梳理：jQuery操作DOM</vt:lpstr>
      <vt:lpstr>知识梳理：核心应用</vt:lpstr>
      <vt:lpstr>第二部分</vt:lpstr>
      <vt:lpstr>综合练习：jQuery手动切换图片特效的设计与实现</vt:lpstr>
      <vt:lpstr>综合练习：新用户注册</vt:lpstr>
      <vt:lpstr>综合练习：淘宝购物车</vt:lpstr>
      <vt:lpstr>综合练习：新用户注册页面</vt:lpstr>
      <vt:lpstr>共性问题集中讲解</vt:lpstr>
      <vt:lpstr>综合练习：淘宝购物车</vt:lpstr>
      <vt:lpstr>综合练习：淘宝购物车</vt:lpstr>
      <vt:lpstr>共性问题集中讲解</vt:lpstr>
      <vt:lpstr>综合练习：淘宝购物车</vt:lpstr>
      <vt:lpstr>综合练习：淘宝购物车</vt:lpstr>
      <vt:lpstr>共性问题集中讲解</vt:lpstr>
      <vt:lpstr>总结</vt:lpstr>
      <vt:lpstr>问题及作业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第12章  综合应用设计实例</dc:title>
  <dc:creator>石 毅</dc:creator>
  <cp:lastModifiedBy>石 毅</cp:lastModifiedBy>
  <cp:revision>6</cp:revision>
  <dcterms:created xsi:type="dcterms:W3CDTF">2020-06-26T11:16:34Z</dcterms:created>
  <dcterms:modified xsi:type="dcterms:W3CDTF">2020-06-27T05:21:49Z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