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8" r:id="rId1"/>
  </p:sldMasterIdLst>
  <p:notesMasterIdLst>
    <p:notesMasterId r:id="rId106"/>
  </p:notesMasterIdLst>
  <p:sldIdLst>
    <p:sldId id="256" r:id="rId2"/>
    <p:sldId id="344" r:id="rId3"/>
    <p:sldId id="605" r:id="rId4"/>
    <p:sldId id="606" r:id="rId5"/>
    <p:sldId id="633" r:id="rId6"/>
    <p:sldId id="719" r:id="rId7"/>
    <p:sldId id="720" r:id="rId8"/>
    <p:sldId id="718" r:id="rId9"/>
    <p:sldId id="603" r:id="rId10"/>
    <p:sldId id="683" r:id="rId11"/>
    <p:sldId id="679" r:id="rId12"/>
    <p:sldId id="680" r:id="rId13"/>
    <p:sldId id="681" r:id="rId14"/>
    <p:sldId id="682" r:id="rId15"/>
    <p:sldId id="676" r:id="rId16"/>
    <p:sldId id="677" r:id="rId17"/>
    <p:sldId id="678" r:id="rId18"/>
    <p:sldId id="675" r:id="rId19"/>
    <p:sldId id="684" r:id="rId20"/>
    <p:sldId id="685" r:id="rId21"/>
    <p:sldId id="604" r:id="rId22"/>
    <p:sldId id="686" r:id="rId23"/>
    <p:sldId id="687" r:id="rId24"/>
    <p:sldId id="688" r:id="rId25"/>
    <p:sldId id="696" r:id="rId26"/>
    <p:sldId id="697" r:id="rId27"/>
    <p:sldId id="698" r:id="rId28"/>
    <p:sldId id="689" r:id="rId29"/>
    <p:sldId id="690" r:id="rId30"/>
    <p:sldId id="691" r:id="rId31"/>
    <p:sldId id="692" r:id="rId32"/>
    <p:sldId id="693" r:id="rId33"/>
    <p:sldId id="694" r:id="rId34"/>
    <p:sldId id="695" r:id="rId35"/>
    <p:sldId id="724" r:id="rId36"/>
    <p:sldId id="725" r:id="rId37"/>
    <p:sldId id="726" r:id="rId38"/>
    <p:sldId id="727" r:id="rId39"/>
    <p:sldId id="728" r:id="rId40"/>
    <p:sldId id="729" r:id="rId41"/>
    <p:sldId id="448" r:id="rId42"/>
    <p:sldId id="721" r:id="rId43"/>
    <p:sldId id="699" r:id="rId44"/>
    <p:sldId id="700" r:id="rId45"/>
    <p:sldId id="706" r:id="rId46"/>
    <p:sldId id="635" r:id="rId47"/>
    <p:sldId id="636" r:id="rId48"/>
    <p:sldId id="637" r:id="rId49"/>
    <p:sldId id="701" r:id="rId50"/>
    <p:sldId id="702" r:id="rId51"/>
    <p:sldId id="703" r:id="rId52"/>
    <p:sldId id="704" r:id="rId53"/>
    <p:sldId id="705" r:id="rId54"/>
    <p:sldId id="634" r:id="rId55"/>
    <p:sldId id="707" r:id="rId56"/>
    <p:sldId id="638" r:id="rId57"/>
    <p:sldId id="639" r:id="rId58"/>
    <p:sldId id="708" r:id="rId59"/>
    <p:sldId id="640" r:id="rId60"/>
    <p:sldId id="709" r:id="rId61"/>
    <p:sldId id="710" r:id="rId62"/>
    <p:sldId id="641" r:id="rId63"/>
    <p:sldId id="642" r:id="rId64"/>
    <p:sldId id="643" r:id="rId65"/>
    <p:sldId id="644" r:id="rId66"/>
    <p:sldId id="645" r:id="rId67"/>
    <p:sldId id="646" r:id="rId68"/>
    <p:sldId id="711" r:id="rId69"/>
    <p:sldId id="647" r:id="rId70"/>
    <p:sldId id="648" r:id="rId71"/>
    <p:sldId id="712" r:id="rId72"/>
    <p:sldId id="733" r:id="rId73"/>
    <p:sldId id="722" r:id="rId74"/>
    <p:sldId id="649" r:id="rId75"/>
    <p:sldId id="653" r:id="rId76"/>
    <p:sldId id="655" r:id="rId77"/>
    <p:sldId id="657" r:id="rId78"/>
    <p:sldId id="661" r:id="rId79"/>
    <p:sldId id="659" r:id="rId80"/>
    <p:sldId id="660" r:id="rId81"/>
    <p:sldId id="662" r:id="rId82"/>
    <p:sldId id="663" r:id="rId83"/>
    <p:sldId id="730" r:id="rId84"/>
    <p:sldId id="731" r:id="rId85"/>
    <p:sldId id="734" r:id="rId86"/>
    <p:sldId id="723" r:id="rId87"/>
    <p:sldId id="650" r:id="rId88"/>
    <p:sldId id="664" r:id="rId89"/>
    <p:sldId id="665" r:id="rId90"/>
    <p:sldId id="666" r:id="rId91"/>
    <p:sldId id="667" r:id="rId92"/>
    <p:sldId id="668" r:id="rId93"/>
    <p:sldId id="669" r:id="rId94"/>
    <p:sldId id="670" r:id="rId95"/>
    <p:sldId id="732" r:id="rId96"/>
    <p:sldId id="671" r:id="rId97"/>
    <p:sldId id="672" r:id="rId98"/>
    <p:sldId id="651" r:id="rId99"/>
    <p:sldId id="673" r:id="rId100"/>
    <p:sldId id="652" r:id="rId101"/>
    <p:sldId id="713" r:id="rId102"/>
    <p:sldId id="735" r:id="rId103"/>
    <p:sldId id="632" r:id="rId104"/>
    <p:sldId id="717" r:id="rId105"/>
  </p:sldIdLst>
  <p:sldSz cx="12192000" cy="6858000"/>
  <p:notesSz cx="6858000" cy="9144000"/>
  <p:custShowLst>
    <p:custShow name="自定义放映 1" id="0">
      <p:sldLst>
        <p:sld r:id="rId3"/>
      </p:sldLst>
    </p:custShow>
  </p:custShowLst>
  <p:custDataLst>
    <p:tags r:id="rId107"/>
  </p:custDataLst>
  <p:defaultTextStyle>
    <a:defPPr>
      <a:defRPr lang="zh-CN"/>
    </a:defPPr>
    <a:lvl1pPr algn="l" defTabSz="815975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08305" indent="49530" algn="l" defTabSz="815975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815975" indent="98425" algn="l" defTabSz="815975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224280" indent="147955" algn="l" defTabSz="815975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631950" indent="196850" algn="l" defTabSz="815975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3" userDrawn="1">
          <p15:clr>
            <a:srgbClr val="A4A3A4"/>
          </p15:clr>
        </p15:guide>
        <p15:guide id="2" pos="384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CCFF"/>
    <a:srgbClr val="FA4C7E"/>
    <a:srgbClr val="D0DEF0"/>
    <a:srgbClr val="E7F1F9"/>
    <a:srgbClr val="CBE3F2"/>
    <a:srgbClr val="6B81BB"/>
    <a:srgbClr val="596B9D"/>
    <a:srgbClr val="003F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05" autoAdjust="0"/>
  </p:normalViewPr>
  <p:slideViewPr>
    <p:cSldViewPr snapToGrid="0" snapToObjects="1">
      <p:cViewPr varScale="1">
        <p:scale>
          <a:sx n="83" d="100"/>
          <a:sy n="83" d="100"/>
        </p:scale>
        <p:origin x="614" y="72"/>
      </p:cViewPr>
      <p:guideLst>
        <p:guide orient="horz" pos="2113"/>
        <p:guide pos="3841"/>
      </p:guideLst>
    </p:cSldViewPr>
  </p:slideViewPr>
  <p:outlineViewPr>
    <p:cViewPr>
      <p:scale>
        <a:sx n="33" d="100"/>
        <a:sy n="33" d="100"/>
      </p:scale>
      <p:origin x="0" y="493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tags" Target="tags/tag1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viewProps" Target="viewProp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FC8BA843-4311-4175-913B-43C564E1256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69CB3559-B63C-4AE0-9278-5FB14DBE86C4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DBA09D97-0802-481F-A242-D3969CD3CC67}" type="datetimeFigureOut">
              <a:rPr lang="zh-CN" altLang="en-US"/>
              <a:pPr>
                <a:defRPr/>
              </a:pPr>
              <a:t>2020/6/27</a:t>
            </a:fld>
            <a:endParaRPr lang="en-US"/>
          </a:p>
        </p:txBody>
      </p:sp>
      <p:sp>
        <p:nvSpPr>
          <p:cNvPr id="80900" name="Rectangle 4">
            <a:extLst>
              <a:ext uri="{FF2B5EF4-FFF2-40B4-BE49-F238E27FC236}">
                <a16:creationId xmlns:a16="http://schemas.microsoft.com/office/drawing/2014/main" id="{A5979BC4-F215-4300-9157-C35A0C9E8731}"/>
              </a:ext>
            </a:extLst>
          </p:cNvPr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E0E4F6C7-F09B-47E0-ABB2-A49EE179E0BF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EC840A9C-3EBF-4D5E-9DAC-63C47BEE71D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1ACD41E4-C126-4741-BAA2-D3BF2E362F9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fld id="{BB8883DD-9585-47A3-BCB2-BE891C53FAFC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2015.7.4</a:t>
            </a:r>
          </a:p>
          <a:p>
            <a:pPr lvl="1"/>
            <a:r>
              <a:rPr lang="zh-CN" altLang="en-US"/>
              <a:t>调整版权和页码对齐，位于参考线</a:t>
            </a:r>
            <a:r>
              <a:rPr lang="en-US" altLang="zh-CN"/>
              <a:t>8.5</a:t>
            </a:r>
            <a:r>
              <a:rPr lang="zh-CN" altLang="en-US"/>
              <a:t>到</a:t>
            </a:r>
            <a:r>
              <a:rPr lang="en-US" altLang="zh-CN"/>
              <a:t>8.9</a:t>
            </a:r>
            <a:r>
              <a:rPr lang="zh-CN" altLang="en-US"/>
              <a:t>之间。</a:t>
            </a:r>
          </a:p>
          <a:p>
            <a:pPr lvl="1"/>
            <a:r>
              <a:rPr lang="zh-CN" altLang="en-US"/>
              <a:t>调整编辑框行距为单倍行距。</a:t>
            </a:r>
            <a:endParaRPr lang="en-US" altLang="zh-CN"/>
          </a:p>
          <a:p>
            <a:pPr lvl="0"/>
            <a:r>
              <a:rPr lang="en-US" altLang="zh-CN"/>
              <a:t>2015.7.9</a:t>
            </a:r>
          </a:p>
          <a:p>
            <a:pPr lvl="1"/>
            <a:r>
              <a:rPr lang="zh-CN" altLang="en-US"/>
              <a:t>删除此页课程版本后的“</a:t>
            </a:r>
            <a:r>
              <a:rPr lang="en-US" altLang="zh-CN"/>
              <a:t>ISSUE</a:t>
            </a:r>
            <a:r>
              <a:rPr lang="zh-CN" altLang="en-US"/>
              <a:t>”。</a:t>
            </a:r>
            <a:endParaRPr lang="en-US" altLang="zh-CN"/>
          </a:p>
          <a:p>
            <a:pPr lvl="1"/>
            <a:r>
              <a:rPr lang="zh-CN" altLang="en-US"/>
              <a:t>新增“产品版本”和“课程版本”的示例。</a:t>
            </a:r>
            <a:endParaRPr lang="en-US" altLang="zh-CN"/>
          </a:p>
          <a:p>
            <a:pPr lvl="0"/>
            <a:r>
              <a:rPr lang="en-US" altLang="zh-CN"/>
              <a:t>2015.8.3</a:t>
            </a:r>
          </a:p>
          <a:p>
            <a:pPr lvl="1"/>
            <a:r>
              <a:rPr lang="zh-CN" altLang="en-US"/>
              <a:t>调整母板主体和备注，段落格式为“允许标点溢出边界”。</a:t>
            </a:r>
            <a:endParaRPr lang="en-US" altLang="zh-CN"/>
          </a:p>
          <a:p>
            <a:pPr lvl="0"/>
            <a:r>
              <a:rPr lang="en-US" altLang="zh-CN"/>
              <a:t>2015.8.4</a:t>
            </a:r>
          </a:p>
          <a:p>
            <a:pPr lvl="1"/>
            <a:r>
              <a:rPr lang="zh-CN" altLang="en-US"/>
              <a:t>删除缩略语页；</a:t>
            </a:r>
            <a:endParaRPr lang="en-US" altLang="zh-CN"/>
          </a:p>
          <a:p>
            <a:pPr lvl="1"/>
            <a:r>
              <a:rPr lang="zh-CN" altLang="en-US"/>
              <a:t>重命名版式“</a:t>
            </a:r>
            <a:r>
              <a:rPr lang="en-US" altLang="zh-CN"/>
              <a:t>8#</a:t>
            </a:r>
            <a:r>
              <a:rPr lang="zh-CN" altLang="en-US"/>
              <a:t>空白”为“</a:t>
            </a:r>
            <a:r>
              <a:rPr lang="en-US" altLang="zh-CN"/>
              <a:t>8#</a:t>
            </a:r>
            <a:r>
              <a:rPr lang="zh-CN" altLang="en-US"/>
              <a:t>仅标题”。</a:t>
            </a:r>
            <a:endParaRPr lang="en-US" altLang="zh-CN"/>
          </a:p>
          <a:p>
            <a:r>
              <a:rPr lang="en-US" altLang="zh-CN"/>
              <a:t>2015.9.2</a:t>
            </a:r>
          </a:p>
          <a:p>
            <a:pPr lvl="1"/>
            <a:r>
              <a:rPr lang="zh-CN" altLang="en-US"/>
              <a:t>新增备注模板，备注页正上方添加页眉，显示本章标题。</a:t>
            </a:r>
            <a:endParaRPr lang="en-US" altLang="zh-CN"/>
          </a:p>
          <a:p>
            <a:pPr lvl="0"/>
            <a:r>
              <a:rPr lang="en-US" altLang="zh-CN"/>
              <a:t>2015.9.14</a:t>
            </a:r>
          </a:p>
          <a:p>
            <a:pPr lvl="1"/>
            <a:r>
              <a:rPr lang="zh-CN" altLang="en-US"/>
              <a:t>删除“谢谢”那页的白色“谢谢”。</a:t>
            </a:r>
            <a:endParaRPr lang="en-US" altLang="zh-CN"/>
          </a:p>
          <a:p>
            <a:pPr lvl="0"/>
            <a:r>
              <a:rPr lang="en-US" altLang="zh-CN"/>
              <a:t>2017.11.8</a:t>
            </a:r>
          </a:p>
          <a:p>
            <a:pPr lvl="1"/>
            <a:r>
              <a:rPr lang="zh-CN" altLang="en-US"/>
              <a:t>调整母版中标题宽度。</a:t>
            </a:r>
            <a:endParaRPr lang="en-US" altLang="zh-CN"/>
          </a:p>
          <a:p>
            <a:r>
              <a:rPr lang="en-US" altLang="zh-CN"/>
              <a:t>2017.12.8</a:t>
            </a:r>
          </a:p>
          <a:p>
            <a:pPr lvl="1"/>
            <a:r>
              <a:rPr lang="zh-CN" altLang="en-US"/>
              <a:t>适当拉长了备注页文本框长度，防止</a:t>
            </a:r>
            <a:r>
              <a:rPr lang="en-US" altLang="zh-CN"/>
              <a:t>2013</a:t>
            </a:r>
            <a:r>
              <a:rPr lang="zh-CN" altLang="en-US"/>
              <a:t>版后的</a:t>
            </a:r>
            <a:r>
              <a:rPr lang="en-US" altLang="zh-CN"/>
              <a:t>PPT</a:t>
            </a:r>
            <a:r>
              <a:rPr lang="zh-CN" altLang="en-US"/>
              <a:t>会自动换页。</a:t>
            </a:r>
            <a:endParaRPr lang="en-US" altLang="zh-CN" dirty="0"/>
          </a:p>
        </p:txBody>
      </p:sp>
      <p:sp>
        <p:nvSpPr>
          <p:cNvPr id="5" name="幻灯片图像占位符 4"/>
          <p:cNvSpPr>
            <a:spLocks noGrp="1" noRot="1" noChangeAspect="1"/>
          </p:cNvSpPr>
          <p:nvPr>
            <p:ph type="sldImg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089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989B3B6-549D-43BC-9778-DE8F7105044A}" type="slidenum">
              <a:rPr lang="zh-CN" altLang="en-US" smtClean="0"/>
              <a:pPr>
                <a:defRPr/>
              </a:pPr>
              <a:t>8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gi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jpeg"/><Relationship Id="rId4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+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-220133"/>
            <a:ext cx="850900" cy="3841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内容占位符 8"/>
          <p:cNvSpPr>
            <a:spLocks noGrp="1"/>
          </p:cNvSpPr>
          <p:nvPr>
            <p:ph idx="1"/>
          </p:nvPr>
        </p:nvSpPr>
        <p:spPr>
          <a:xfrm>
            <a:off x="1012549" y="1091173"/>
            <a:ext cx="10657184" cy="5196304"/>
          </a:xfrm>
        </p:spPr>
        <p:txBody>
          <a:bodyPr/>
          <a:lstStyle>
            <a:lvl1pPr marL="342900" indent="-342900">
              <a:lnSpc>
                <a:spcPct val="120000"/>
              </a:lnSpc>
              <a:buClr>
                <a:schemeClr val="tx2"/>
              </a:buClr>
              <a:buFont typeface="Wingdings" panose="05000000000000000000" pitchFamily="2" charset="2"/>
              <a:buChar char="u"/>
              <a:defRPr sz="2000" b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0100" indent="-342900">
              <a:lnSpc>
                <a:spcPct val="120000"/>
              </a:lnSpc>
              <a:buClr>
                <a:schemeClr val="tx2"/>
              </a:buClr>
              <a:buSzPct val="90000"/>
              <a:buFont typeface="Wingdings" panose="05000000000000000000" pitchFamily="2" charset="2"/>
              <a:buChar char="n"/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257300" indent="-342900">
              <a:lnSpc>
                <a:spcPct val="100000"/>
              </a:lnSpc>
              <a:buClr>
                <a:schemeClr val="tx2"/>
              </a:buClr>
              <a:buSzPct val="85000"/>
              <a:buFont typeface="Wingdings" panose="05000000000000000000" pitchFamily="2" charset="2"/>
              <a:buChar char="p"/>
              <a:defRPr sz="16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57350" indent="-285750">
              <a:lnSpc>
                <a:spcPct val="100000"/>
              </a:lnSpc>
              <a:buClr>
                <a:schemeClr val="tx2"/>
              </a:buClr>
              <a:buFont typeface="Wingdings" panose="05000000000000000000" pitchFamily="2" charset="2"/>
              <a:buChar char="ü"/>
              <a:defRPr sz="1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917700" indent="-285750">
              <a:buClr>
                <a:schemeClr val="tx2"/>
              </a:buClr>
              <a:buFont typeface="Wingdings" panose="05000000000000000000" pitchFamily="2" charset="2"/>
              <a:buChar char="Ø"/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326640" indent="-285750">
              <a:buClr>
                <a:schemeClr val="tx2"/>
              </a:buClr>
              <a:buFont typeface="Wingdings" panose="05000000000000000000" pitchFamily="2" charset="2"/>
              <a:buChar char="n"/>
              <a:defRPr>
                <a:solidFill>
                  <a:schemeClr val="accent1">
                    <a:lumMod val="75000"/>
                  </a:schemeClr>
                </a:solidFill>
                <a:latin typeface="+mn-lt"/>
              </a:defRPr>
            </a:lvl6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二级</a:t>
            </a:r>
          </a:p>
          <a:p>
            <a:pPr lvl="2" fontAlgn="base"/>
            <a:r>
              <a:rPr lang="zh-CN" altLang="en-US" strike="noStrike" noProof="1"/>
              <a:t>三级</a:t>
            </a:r>
          </a:p>
          <a:p>
            <a:pPr lvl="3" fontAlgn="base"/>
            <a:r>
              <a:rPr lang="zh-CN" altLang="en-US" strike="noStrike" noProof="1"/>
              <a:t>四级</a:t>
            </a:r>
          </a:p>
          <a:p>
            <a:pPr lvl="4" fontAlgn="base"/>
            <a:r>
              <a:rPr lang="zh-CN" altLang="en-US" strike="noStrike" noProof="1"/>
              <a:t>五级</a:t>
            </a:r>
          </a:p>
        </p:txBody>
      </p:sp>
      <p:sp>
        <p:nvSpPr>
          <p:cNvPr id="9" name="标题 1"/>
          <p:cNvSpPr>
            <a:spLocks noGrp="1"/>
          </p:cNvSpPr>
          <p:nvPr>
            <p:ph type="ctrTitle" hasCustomPrompt="1"/>
          </p:nvPr>
        </p:nvSpPr>
        <p:spPr>
          <a:xfrm>
            <a:off x="1007435" y="216856"/>
            <a:ext cx="10657184" cy="608131"/>
          </a:xfrm>
        </p:spPr>
        <p:txBody>
          <a:bodyPr>
            <a:noAutofit/>
          </a:bodyPr>
          <a:lstStyle>
            <a:lvl1pPr algn="l">
              <a:defRPr sz="2800" b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标题</a:t>
            </a:r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2526228A-B3BB-4E2F-8F6B-1208B37614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7472" y="6276386"/>
            <a:ext cx="589856" cy="366183"/>
          </a:xfrm>
          <a:prstGeom prst="rect">
            <a:avLst/>
          </a:prstGeom>
        </p:spPr>
        <p:txBody>
          <a:bodyPr vert="horz" lIns="81630" tIns="40815" rIns="81630" bIns="40815" rtlCol="0" anchor="ctr"/>
          <a:lstStyle>
            <a:lvl1pPr algn="ctr" defTabSz="815975" fontAlgn="auto">
              <a:spcBef>
                <a:spcPts val="0"/>
              </a:spcBef>
              <a:spcAft>
                <a:spcPts val="0"/>
              </a:spcAft>
              <a:defRPr sz="10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9261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本章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56" y="-1"/>
            <a:ext cx="4172477" cy="6855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矩形 14"/>
          <p:cNvSpPr/>
          <p:nvPr/>
        </p:nvSpPr>
        <p:spPr>
          <a:xfrm>
            <a:off x="0" y="-496"/>
            <a:ext cx="12192000" cy="6855885"/>
          </a:xfrm>
          <a:prstGeom prst="rect">
            <a:avLst/>
          </a:prstGeom>
          <a:solidFill>
            <a:schemeClr val="tx2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prstClr val="white"/>
              </a:solidFill>
            </a:endParaRPr>
          </a:p>
        </p:txBody>
      </p:sp>
      <p:sp>
        <p:nvSpPr>
          <p:cNvPr id="16" name="Rectangle 18"/>
          <p:cNvSpPr>
            <a:spLocks noChangeArrowheads="1"/>
          </p:cNvSpPr>
          <p:nvPr/>
        </p:nvSpPr>
        <p:spPr bwMode="auto">
          <a:xfrm>
            <a:off x="1679509" y="4965175"/>
            <a:ext cx="12311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本章作业</a:t>
            </a:r>
          </a:p>
        </p:txBody>
      </p:sp>
      <p:sp>
        <p:nvSpPr>
          <p:cNvPr id="17" name="Freeform 9"/>
          <p:cNvSpPr/>
          <p:nvPr/>
        </p:nvSpPr>
        <p:spPr bwMode="auto">
          <a:xfrm>
            <a:off x="3311692" y="5068937"/>
            <a:ext cx="91971" cy="184269"/>
          </a:xfrm>
          <a:custGeom>
            <a:avLst/>
            <a:gdLst>
              <a:gd name="T0" fmla="*/ 0 w 278"/>
              <a:gd name="T1" fmla="*/ 0 h 557"/>
              <a:gd name="T2" fmla="*/ 278 w 278"/>
              <a:gd name="T3" fmla="*/ 278 h 557"/>
              <a:gd name="T4" fmla="*/ 0 w 278"/>
              <a:gd name="T5" fmla="*/ 557 h 557"/>
              <a:gd name="T6" fmla="*/ 0 w 278"/>
              <a:gd name="T7" fmla="*/ 0 h 5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8" h="557">
                <a:moveTo>
                  <a:pt x="0" y="0"/>
                </a:moveTo>
                <a:lnTo>
                  <a:pt x="278" y="278"/>
                </a:lnTo>
                <a:lnTo>
                  <a:pt x="0" y="557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600">
              <a:solidFill>
                <a:prstClr val="black"/>
              </a:solidFill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1487488" y="4899851"/>
            <a:ext cx="0" cy="564324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4175788" y="-2"/>
            <a:ext cx="8016213" cy="68558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32" name="Freeform 6"/>
          <p:cNvSpPr/>
          <p:nvPr/>
        </p:nvSpPr>
        <p:spPr bwMode="auto">
          <a:xfrm>
            <a:off x="873764" y="4984750"/>
            <a:ext cx="403225" cy="412332"/>
          </a:xfrm>
          <a:custGeom>
            <a:avLst/>
            <a:gdLst>
              <a:gd name="T0" fmla="*/ 199 w 206"/>
              <a:gd name="T1" fmla="*/ 159 h 211"/>
              <a:gd name="T2" fmla="*/ 152 w 206"/>
              <a:gd name="T3" fmla="*/ 112 h 211"/>
              <a:gd name="T4" fmla="*/ 152 w 206"/>
              <a:gd name="T5" fmla="*/ 112 h 211"/>
              <a:gd name="T6" fmla="*/ 149 w 206"/>
              <a:gd name="T7" fmla="*/ 109 h 211"/>
              <a:gd name="T8" fmla="*/ 149 w 206"/>
              <a:gd name="T9" fmla="*/ 109 h 211"/>
              <a:gd name="T10" fmla="*/ 144 w 206"/>
              <a:gd name="T11" fmla="*/ 107 h 211"/>
              <a:gd name="T12" fmla="*/ 138 w 206"/>
              <a:gd name="T13" fmla="*/ 114 h 211"/>
              <a:gd name="T14" fmla="*/ 138 w 206"/>
              <a:gd name="T15" fmla="*/ 116 h 211"/>
              <a:gd name="T16" fmla="*/ 138 w 206"/>
              <a:gd name="T17" fmla="*/ 116 h 211"/>
              <a:gd name="T18" fmla="*/ 139 w 206"/>
              <a:gd name="T19" fmla="*/ 117 h 211"/>
              <a:gd name="T20" fmla="*/ 139 w 206"/>
              <a:gd name="T21" fmla="*/ 118 h 211"/>
              <a:gd name="T22" fmla="*/ 139 w 206"/>
              <a:gd name="T23" fmla="*/ 118 h 211"/>
              <a:gd name="T24" fmla="*/ 189 w 206"/>
              <a:gd name="T25" fmla="*/ 168 h 211"/>
              <a:gd name="T26" fmla="*/ 189 w 206"/>
              <a:gd name="T27" fmla="*/ 177 h 211"/>
              <a:gd name="T28" fmla="*/ 170 w 206"/>
              <a:gd name="T29" fmla="*/ 196 h 211"/>
              <a:gd name="T30" fmla="*/ 161 w 206"/>
              <a:gd name="T31" fmla="*/ 196 h 211"/>
              <a:gd name="T32" fmla="*/ 111 w 206"/>
              <a:gd name="T33" fmla="*/ 146 h 211"/>
              <a:gd name="T34" fmla="*/ 110 w 206"/>
              <a:gd name="T35" fmla="*/ 145 h 211"/>
              <a:gd name="T36" fmla="*/ 105 w 206"/>
              <a:gd name="T37" fmla="*/ 142 h 211"/>
              <a:gd name="T38" fmla="*/ 102 w 206"/>
              <a:gd name="T39" fmla="*/ 142 h 211"/>
              <a:gd name="T40" fmla="*/ 80 w 206"/>
              <a:gd name="T41" fmla="*/ 146 h 211"/>
              <a:gd name="T42" fmla="*/ 13 w 206"/>
              <a:gd name="T43" fmla="*/ 80 h 211"/>
              <a:gd name="T44" fmla="*/ 16 w 206"/>
              <a:gd name="T45" fmla="*/ 63 h 211"/>
              <a:gd name="T46" fmla="*/ 36 w 206"/>
              <a:gd name="T47" fmla="*/ 84 h 211"/>
              <a:gd name="T48" fmla="*/ 64 w 206"/>
              <a:gd name="T49" fmla="*/ 84 h 211"/>
              <a:gd name="T50" fmla="*/ 83 w 206"/>
              <a:gd name="T51" fmla="*/ 65 h 211"/>
              <a:gd name="T52" fmla="*/ 83 w 206"/>
              <a:gd name="T53" fmla="*/ 37 h 211"/>
              <a:gd name="T54" fmla="*/ 62 w 206"/>
              <a:gd name="T55" fmla="*/ 16 h 211"/>
              <a:gd name="T56" fmla="*/ 80 w 206"/>
              <a:gd name="T57" fmla="*/ 14 h 211"/>
              <a:gd name="T58" fmla="*/ 146 w 206"/>
              <a:gd name="T59" fmla="*/ 80 h 211"/>
              <a:gd name="T60" fmla="*/ 146 w 206"/>
              <a:gd name="T61" fmla="*/ 86 h 211"/>
              <a:gd name="T62" fmla="*/ 152 w 206"/>
              <a:gd name="T63" fmla="*/ 92 h 211"/>
              <a:gd name="T64" fmla="*/ 159 w 206"/>
              <a:gd name="T65" fmla="*/ 86 h 211"/>
              <a:gd name="T66" fmla="*/ 159 w 206"/>
              <a:gd name="T67" fmla="*/ 86 h 211"/>
              <a:gd name="T68" fmla="*/ 159 w 206"/>
              <a:gd name="T69" fmla="*/ 80 h 211"/>
              <a:gd name="T70" fmla="*/ 80 w 206"/>
              <a:gd name="T71" fmla="*/ 0 h 211"/>
              <a:gd name="T72" fmla="*/ 48 w 206"/>
              <a:gd name="T73" fmla="*/ 7 h 211"/>
              <a:gd name="T74" fmla="*/ 44 w 206"/>
              <a:gd name="T75" fmla="*/ 12 h 211"/>
              <a:gd name="T76" fmla="*/ 46 w 206"/>
              <a:gd name="T77" fmla="*/ 18 h 211"/>
              <a:gd name="T78" fmla="*/ 74 w 206"/>
              <a:gd name="T79" fmla="*/ 46 h 211"/>
              <a:gd name="T80" fmla="*/ 74 w 206"/>
              <a:gd name="T81" fmla="*/ 56 h 211"/>
              <a:gd name="T82" fmla="*/ 55 w 206"/>
              <a:gd name="T83" fmla="*/ 74 h 211"/>
              <a:gd name="T84" fmla="*/ 46 w 206"/>
              <a:gd name="T85" fmla="*/ 74 h 211"/>
              <a:gd name="T86" fmla="*/ 18 w 206"/>
              <a:gd name="T87" fmla="*/ 46 h 211"/>
              <a:gd name="T88" fmla="*/ 12 w 206"/>
              <a:gd name="T89" fmla="*/ 44 h 211"/>
              <a:gd name="T90" fmla="*/ 7 w 206"/>
              <a:gd name="T91" fmla="*/ 48 h 211"/>
              <a:gd name="T92" fmla="*/ 0 w 206"/>
              <a:gd name="T93" fmla="*/ 80 h 211"/>
              <a:gd name="T94" fmla="*/ 80 w 206"/>
              <a:gd name="T95" fmla="*/ 159 h 211"/>
              <a:gd name="T96" fmla="*/ 102 w 206"/>
              <a:gd name="T97" fmla="*/ 156 h 211"/>
              <a:gd name="T98" fmla="*/ 152 w 206"/>
              <a:gd name="T99" fmla="*/ 205 h 211"/>
              <a:gd name="T100" fmla="*/ 166 w 206"/>
              <a:gd name="T101" fmla="*/ 211 h 211"/>
              <a:gd name="T102" fmla="*/ 180 w 206"/>
              <a:gd name="T103" fmla="*/ 205 h 211"/>
              <a:gd name="T104" fmla="*/ 199 w 206"/>
              <a:gd name="T105" fmla="*/ 187 h 211"/>
              <a:gd name="T106" fmla="*/ 199 w 206"/>
              <a:gd name="T107" fmla="*/ 159 h 2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06" h="211">
                <a:moveTo>
                  <a:pt x="199" y="159"/>
                </a:moveTo>
                <a:cubicBezTo>
                  <a:pt x="152" y="112"/>
                  <a:pt x="152" y="112"/>
                  <a:pt x="152" y="112"/>
                </a:cubicBezTo>
                <a:cubicBezTo>
                  <a:pt x="152" y="112"/>
                  <a:pt x="152" y="112"/>
                  <a:pt x="152" y="112"/>
                </a:cubicBezTo>
                <a:cubicBezTo>
                  <a:pt x="149" y="109"/>
                  <a:pt x="149" y="109"/>
                  <a:pt x="149" y="109"/>
                </a:cubicBezTo>
                <a:cubicBezTo>
                  <a:pt x="149" y="109"/>
                  <a:pt x="149" y="109"/>
                  <a:pt x="149" y="109"/>
                </a:cubicBezTo>
                <a:cubicBezTo>
                  <a:pt x="148" y="108"/>
                  <a:pt x="146" y="107"/>
                  <a:pt x="144" y="107"/>
                </a:cubicBezTo>
                <a:cubicBezTo>
                  <a:pt x="141" y="107"/>
                  <a:pt x="138" y="110"/>
                  <a:pt x="138" y="114"/>
                </a:cubicBezTo>
                <a:cubicBezTo>
                  <a:pt x="138" y="114"/>
                  <a:pt x="138" y="115"/>
                  <a:pt x="138" y="116"/>
                </a:cubicBezTo>
                <a:cubicBezTo>
                  <a:pt x="138" y="116"/>
                  <a:pt x="138" y="116"/>
                  <a:pt x="138" y="116"/>
                </a:cubicBezTo>
                <a:cubicBezTo>
                  <a:pt x="138" y="117"/>
                  <a:pt x="139" y="117"/>
                  <a:pt x="139" y="117"/>
                </a:cubicBezTo>
                <a:cubicBezTo>
                  <a:pt x="139" y="118"/>
                  <a:pt x="139" y="118"/>
                  <a:pt x="139" y="118"/>
                </a:cubicBezTo>
                <a:cubicBezTo>
                  <a:pt x="139" y="118"/>
                  <a:pt x="139" y="118"/>
                  <a:pt x="139" y="118"/>
                </a:cubicBezTo>
                <a:cubicBezTo>
                  <a:pt x="189" y="168"/>
                  <a:pt x="189" y="168"/>
                  <a:pt x="189" y="168"/>
                </a:cubicBezTo>
                <a:cubicBezTo>
                  <a:pt x="192" y="170"/>
                  <a:pt x="192" y="175"/>
                  <a:pt x="189" y="177"/>
                </a:cubicBezTo>
                <a:cubicBezTo>
                  <a:pt x="170" y="196"/>
                  <a:pt x="170" y="196"/>
                  <a:pt x="170" y="196"/>
                </a:cubicBezTo>
                <a:cubicBezTo>
                  <a:pt x="168" y="198"/>
                  <a:pt x="164" y="198"/>
                  <a:pt x="161" y="196"/>
                </a:cubicBezTo>
                <a:cubicBezTo>
                  <a:pt x="111" y="146"/>
                  <a:pt x="111" y="146"/>
                  <a:pt x="111" y="146"/>
                </a:cubicBezTo>
                <a:cubicBezTo>
                  <a:pt x="111" y="146"/>
                  <a:pt x="111" y="145"/>
                  <a:pt x="110" y="145"/>
                </a:cubicBezTo>
                <a:cubicBezTo>
                  <a:pt x="109" y="143"/>
                  <a:pt x="107" y="142"/>
                  <a:pt x="105" y="142"/>
                </a:cubicBezTo>
                <a:cubicBezTo>
                  <a:pt x="104" y="142"/>
                  <a:pt x="103" y="142"/>
                  <a:pt x="102" y="142"/>
                </a:cubicBezTo>
                <a:cubicBezTo>
                  <a:pt x="95" y="145"/>
                  <a:pt x="87" y="146"/>
                  <a:pt x="80" y="146"/>
                </a:cubicBezTo>
                <a:cubicBezTo>
                  <a:pt x="43" y="146"/>
                  <a:pt x="13" y="116"/>
                  <a:pt x="13" y="80"/>
                </a:cubicBezTo>
                <a:cubicBezTo>
                  <a:pt x="13" y="74"/>
                  <a:pt x="14" y="68"/>
                  <a:pt x="16" y="63"/>
                </a:cubicBezTo>
                <a:cubicBezTo>
                  <a:pt x="36" y="84"/>
                  <a:pt x="36" y="84"/>
                  <a:pt x="36" y="84"/>
                </a:cubicBezTo>
                <a:cubicBezTo>
                  <a:pt x="44" y="91"/>
                  <a:pt x="57" y="91"/>
                  <a:pt x="64" y="84"/>
                </a:cubicBezTo>
                <a:cubicBezTo>
                  <a:pt x="83" y="65"/>
                  <a:pt x="83" y="65"/>
                  <a:pt x="83" y="65"/>
                </a:cubicBezTo>
                <a:cubicBezTo>
                  <a:pt x="91" y="57"/>
                  <a:pt x="91" y="45"/>
                  <a:pt x="83" y="37"/>
                </a:cubicBezTo>
                <a:cubicBezTo>
                  <a:pt x="62" y="16"/>
                  <a:pt x="62" y="16"/>
                  <a:pt x="62" y="16"/>
                </a:cubicBezTo>
                <a:cubicBezTo>
                  <a:pt x="68" y="14"/>
                  <a:pt x="74" y="14"/>
                  <a:pt x="80" y="14"/>
                </a:cubicBezTo>
                <a:cubicBezTo>
                  <a:pt x="116" y="14"/>
                  <a:pt x="146" y="43"/>
                  <a:pt x="146" y="80"/>
                </a:cubicBezTo>
                <a:cubicBezTo>
                  <a:pt x="146" y="81"/>
                  <a:pt x="146" y="85"/>
                  <a:pt x="146" y="86"/>
                </a:cubicBezTo>
                <a:cubicBezTo>
                  <a:pt x="146" y="89"/>
                  <a:pt x="149" y="92"/>
                  <a:pt x="152" y="92"/>
                </a:cubicBezTo>
                <a:cubicBezTo>
                  <a:pt x="156" y="92"/>
                  <a:pt x="159" y="89"/>
                  <a:pt x="159" y="86"/>
                </a:cubicBezTo>
                <a:cubicBezTo>
                  <a:pt x="159" y="86"/>
                  <a:pt x="159" y="86"/>
                  <a:pt x="159" y="86"/>
                </a:cubicBezTo>
                <a:cubicBezTo>
                  <a:pt x="159" y="84"/>
                  <a:pt x="159" y="82"/>
                  <a:pt x="159" y="80"/>
                </a:cubicBezTo>
                <a:cubicBezTo>
                  <a:pt x="159" y="36"/>
                  <a:pt x="123" y="0"/>
                  <a:pt x="80" y="0"/>
                </a:cubicBezTo>
                <a:cubicBezTo>
                  <a:pt x="69" y="0"/>
                  <a:pt x="58" y="3"/>
                  <a:pt x="48" y="7"/>
                </a:cubicBezTo>
                <a:cubicBezTo>
                  <a:pt x="46" y="8"/>
                  <a:pt x="44" y="10"/>
                  <a:pt x="44" y="12"/>
                </a:cubicBezTo>
                <a:cubicBezTo>
                  <a:pt x="43" y="14"/>
                  <a:pt x="44" y="16"/>
                  <a:pt x="46" y="18"/>
                </a:cubicBezTo>
                <a:cubicBezTo>
                  <a:pt x="74" y="46"/>
                  <a:pt x="74" y="46"/>
                  <a:pt x="74" y="46"/>
                </a:cubicBezTo>
                <a:cubicBezTo>
                  <a:pt x="76" y="49"/>
                  <a:pt x="76" y="53"/>
                  <a:pt x="74" y="56"/>
                </a:cubicBezTo>
                <a:cubicBezTo>
                  <a:pt x="55" y="74"/>
                  <a:pt x="55" y="74"/>
                  <a:pt x="55" y="74"/>
                </a:cubicBezTo>
                <a:cubicBezTo>
                  <a:pt x="53" y="77"/>
                  <a:pt x="48" y="77"/>
                  <a:pt x="46" y="74"/>
                </a:cubicBezTo>
                <a:cubicBezTo>
                  <a:pt x="18" y="46"/>
                  <a:pt x="18" y="46"/>
                  <a:pt x="18" y="46"/>
                </a:cubicBezTo>
                <a:cubicBezTo>
                  <a:pt x="16" y="45"/>
                  <a:pt x="14" y="44"/>
                  <a:pt x="12" y="44"/>
                </a:cubicBezTo>
                <a:cubicBezTo>
                  <a:pt x="9" y="45"/>
                  <a:pt x="8" y="46"/>
                  <a:pt x="7" y="48"/>
                </a:cubicBezTo>
                <a:cubicBezTo>
                  <a:pt x="2" y="58"/>
                  <a:pt x="0" y="69"/>
                  <a:pt x="0" y="80"/>
                </a:cubicBezTo>
                <a:cubicBezTo>
                  <a:pt x="0" y="124"/>
                  <a:pt x="36" y="159"/>
                  <a:pt x="80" y="159"/>
                </a:cubicBezTo>
                <a:cubicBezTo>
                  <a:pt x="87" y="159"/>
                  <a:pt x="95" y="158"/>
                  <a:pt x="102" y="156"/>
                </a:cubicBezTo>
                <a:cubicBezTo>
                  <a:pt x="152" y="205"/>
                  <a:pt x="152" y="205"/>
                  <a:pt x="152" y="205"/>
                </a:cubicBezTo>
                <a:cubicBezTo>
                  <a:pt x="155" y="209"/>
                  <a:pt x="160" y="211"/>
                  <a:pt x="166" y="211"/>
                </a:cubicBezTo>
                <a:cubicBezTo>
                  <a:pt x="171" y="211"/>
                  <a:pt x="176" y="209"/>
                  <a:pt x="180" y="205"/>
                </a:cubicBezTo>
                <a:cubicBezTo>
                  <a:pt x="199" y="187"/>
                  <a:pt x="199" y="187"/>
                  <a:pt x="199" y="187"/>
                </a:cubicBezTo>
                <a:cubicBezTo>
                  <a:pt x="206" y="179"/>
                  <a:pt x="206" y="166"/>
                  <a:pt x="199" y="15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600">
              <a:solidFill>
                <a:prstClr val="black"/>
              </a:solidFill>
            </a:endParaRPr>
          </a:p>
        </p:txBody>
      </p:sp>
      <p:sp>
        <p:nvSpPr>
          <p:cNvPr id="19" name="标题 1">
            <a:extLst>
              <a:ext uri="{FF2B5EF4-FFF2-40B4-BE49-F238E27FC236}">
                <a16:creationId xmlns:a16="http://schemas.microsoft.com/office/drawing/2014/main" id="{2F32A632-585D-410B-AB26-CE3FA52BD32C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>
          <a:xfrm>
            <a:off x="4753508" y="370606"/>
            <a:ext cx="7112357" cy="658131"/>
          </a:xfrm>
          <a:prstGeom prst="rect">
            <a:avLst/>
          </a:prstGeom>
        </p:spPr>
        <p:txBody>
          <a:bodyPr/>
          <a:lstStyle>
            <a:lvl1pPr algn="l" defTabSz="815975" rtl="0" eaLnBrk="1" fontAlgn="base" hangingPunct="1">
              <a:spcBef>
                <a:spcPct val="0"/>
              </a:spcBef>
              <a:spcAft>
                <a:spcPct val="0"/>
              </a:spcAft>
              <a:defRPr lang="zh-CN" altLang="zh-CN" sz="2800" b="1" kern="12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演示案例：</a:t>
            </a:r>
            <a:r>
              <a:rPr lang="en-US" altLang="zh-CN" dirty="0"/>
              <a:t>1-</a:t>
            </a:r>
            <a:r>
              <a:rPr lang="zh-CN" altLang="en-US" dirty="0"/>
              <a:t>案例名</a:t>
            </a:r>
            <a:endParaRPr lang="zh-CN" altLang="zh-CN" dirty="0"/>
          </a:p>
        </p:txBody>
      </p:sp>
      <p:sp>
        <p:nvSpPr>
          <p:cNvPr id="20" name="内容占位符 8">
            <a:extLst>
              <a:ext uri="{FF2B5EF4-FFF2-40B4-BE49-F238E27FC236}">
                <a16:creationId xmlns:a16="http://schemas.microsoft.com/office/drawing/2014/main" id="{5CB90FF9-AC6E-4AFB-9F16-F6D69391D3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3508" y="1247643"/>
            <a:ext cx="7112357" cy="5196304"/>
          </a:xfrm>
        </p:spPr>
        <p:txBody>
          <a:bodyPr/>
          <a:lstStyle>
            <a:lvl1pPr marL="342900" indent="-342900">
              <a:lnSpc>
                <a:spcPct val="100000"/>
              </a:lnSpc>
              <a:buClr>
                <a:schemeClr val="tx2"/>
              </a:buClr>
              <a:buFont typeface="Wingdings" panose="05000000000000000000" pitchFamily="2" charset="2"/>
              <a:buChar char="u"/>
              <a:defRPr sz="2000" b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0100" indent="-342900">
              <a:lnSpc>
                <a:spcPct val="100000"/>
              </a:lnSpc>
              <a:buClr>
                <a:schemeClr val="tx2"/>
              </a:buClr>
              <a:buSzPct val="90000"/>
              <a:buFont typeface="Wingdings" panose="05000000000000000000" pitchFamily="2" charset="2"/>
              <a:buChar char="n"/>
              <a:defRPr lang="zh-CN" altLang="en-US" sz="1800" strike="noStrike" kern="1200" noProof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257300" indent="-342900">
              <a:lnSpc>
                <a:spcPct val="100000"/>
              </a:lnSpc>
              <a:buClr>
                <a:schemeClr val="tx2"/>
              </a:buClr>
              <a:buSzPct val="85000"/>
              <a:buFont typeface="Wingdings" panose="05000000000000000000" pitchFamily="2" charset="2"/>
              <a:buChar char="p"/>
              <a:defRPr sz="16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57350" indent="-285750">
              <a:lnSpc>
                <a:spcPct val="100000"/>
              </a:lnSpc>
              <a:buClr>
                <a:schemeClr val="tx2"/>
              </a:buClr>
              <a:buFont typeface="Wingdings" panose="05000000000000000000" pitchFamily="2" charset="2"/>
              <a:buChar char="ü"/>
              <a:defRPr sz="1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917700" indent="-285750">
              <a:lnSpc>
                <a:spcPct val="100000"/>
              </a:lnSpc>
              <a:buClr>
                <a:schemeClr val="tx2"/>
              </a:buClr>
              <a:buFont typeface="Wingdings" panose="05000000000000000000" pitchFamily="2" charset="2"/>
              <a:buChar char="Ø"/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326640" indent="-285750">
              <a:buClr>
                <a:schemeClr val="tx2"/>
              </a:buClr>
              <a:buFont typeface="Wingdings" panose="05000000000000000000" pitchFamily="2" charset="2"/>
              <a:buChar char="n"/>
              <a:defRPr>
                <a:solidFill>
                  <a:schemeClr val="accent1">
                    <a:lumMod val="75000"/>
                  </a:schemeClr>
                </a:solidFill>
                <a:latin typeface="+mn-lt"/>
              </a:defRPr>
            </a:lvl6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二级</a:t>
            </a:r>
          </a:p>
          <a:p>
            <a:pPr lvl="2" fontAlgn="base"/>
            <a:r>
              <a:rPr lang="zh-CN" altLang="en-US" strike="noStrike" noProof="1"/>
              <a:t>三级</a:t>
            </a:r>
          </a:p>
          <a:p>
            <a:pPr lvl="3" fontAlgn="base"/>
            <a:r>
              <a:rPr lang="zh-CN" altLang="en-US" strike="noStrike" noProof="1"/>
              <a:t>四级</a:t>
            </a:r>
          </a:p>
          <a:p>
            <a:pPr lvl="4" fontAlgn="base"/>
            <a:r>
              <a:rPr lang="zh-CN" altLang="en-US" strike="noStrike" noProof="1"/>
              <a:t>五级</a:t>
            </a:r>
          </a:p>
        </p:txBody>
      </p:sp>
      <p:pic>
        <p:nvPicPr>
          <p:cNvPr id="21" name="图片 6">
            <a:extLst>
              <a:ext uri="{FF2B5EF4-FFF2-40B4-BE49-F238E27FC236}">
                <a16:creationId xmlns:a16="http://schemas.microsoft.com/office/drawing/2014/main" id="{5D0F3E49-C80A-4751-A933-DC58F3B0B8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5790" y="-496"/>
            <a:ext cx="552895" cy="2496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灯片编号占位符 5">
            <a:extLst>
              <a:ext uri="{FF2B5EF4-FFF2-40B4-BE49-F238E27FC236}">
                <a16:creationId xmlns:a16="http://schemas.microsoft.com/office/drawing/2014/main" id="{05AAF05D-BCF6-4E45-91D1-F22BF824CF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7472" y="6276386"/>
            <a:ext cx="589856" cy="366183"/>
          </a:xfrm>
          <a:prstGeom prst="rect">
            <a:avLst/>
          </a:prstGeom>
        </p:spPr>
        <p:txBody>
          <a:bodyPr vert="horz" lIns="81630" tIns="40815" rIns="81630" bIns="40815" rtlCol="0" anchor="ctr"/>
          <a:lstStyle>
            <a:lvl1pPr algn="ctr" defTabSz="815975" fontAlgn="auto">
              <a:spcBef>
                <a:spcPts val="0"/>
              </a:spcBef>
              <a:spcAft>
                <a:spcPts val="0"/>
              </a:spcAft>
              <a:defRPr sz="10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5005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#修订记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Group 3"/>
          <p:cNvGraphicFramePr>
            <a:graphicFrameLocks noGrp="1"/>
          </p:cNvGraphicFramePr>
          <p:nvPr userDrawn="1"/>
        </p:nvGraphicFramePr>
        <p:xfrm>
          <a:off x="1007533" y="1417639"/>
          <a:ext cx="10464801" cy="1082675"/>
        </p:xfrm>
        <a:graphic>
          <a:graphicData uri="http://schemas.openxmlformats.org/drawingml/2006/table">
            <a:tbl>
              <a:tblPr/>
              <a:tblGrid>
                <a:gridCol w="31202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82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243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519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7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课程编码</a:t>
                      </a:r>
                    </a:p>
                  </a:txBody>
                  <a:tcPr marL="102699" marR="102699" marT="40053" marB="4005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适用产品</a:t>
                      </a:r>
                    </a:p>
                  </a:txBody>
                  <a:tcPr marL="102699" marR="10269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产品版本</a:t>
                      </a:r>
                    </a:p>
                  </a:txBody>
                  <a:tcPr marL="102699" marR="10269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课程版本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102699" marR="10269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104344" marR="104344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8" name="Group 21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490570949"/>
              </p:ext>
            </p:extLst>
          </p:nvPr>
        </p:nvGraphicFramePr>
        <p:xfrm>
          <a:off x="1007797" y="2766305"/>
          <a:ext cx="10464800" cy="2549525"/>
        </p:xfrm>
        <a:graphic>
          <a:graphicData uri="http://schemas.openxmlformats.org/drawingml/2006/table">
            <a:tbl>
              <a:tblPr/>
              <a:tblGrid>
                <a:gridCol w="3120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82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243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519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7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作者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/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工号</a:t>
                      </a:r>
                    </a:p>
                  </a:txBody>
                  <a:tcPr marL="102699" marR="102699" marT="40053" marB="4005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时间</a:t>
                      </a:r>
                    </a:p>
                  </a:txBody>
                  <a:tcPr marL="102699" marR="10269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审核人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/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工号</a:t>
                      </a:r>
                    </a:p>
                  </a:txBody>
                  <a:tcPr marL="102699" marR="10269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新开发/优化</a:t>
                      </a:r>
                      <a:endParaRPr kumimoji="1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102699" marR="10269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104344" marR="104344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104344" marR="104344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104344" marR="104344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104344" marR="104344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5" name="文本占位符 7"/>
          <p:cNvSpPr>
            <a:spLocks noGrp="1"/>
          </p:cNvSpPr>
          <p:nvPr>
            <p:ph type="body" sz="quarter" idx="17" hasCustomPrompt="1"/>
          </p:nvPr>
        </p:nvSpPr>
        <p:spPr>
          <a:xfrm>
            <a:off x="1007533" y="1988841"/>
            <a:ext cx="3120248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zh-CN" altLang="en-US" dirty="0"/>
              <a:t>课程编码</a:t>
            </a:r>
          </a:p>
        </p:txBody>
      </p:sp>
      <p:sp>
        <p:nvSpPr>
          <p:cNvPr id="36" name="文本占位符 7"/>
          <p:cNvSpPr>
            <a:spLocks noGrp="1"/>
          </p:cNvSpPr>
          <p:nvPr>
            <p:ph type="body" sz="quarter" idx="18" hasCustomPrompt="1"/>
          </p:nvPr>
        </p:nvSpPr>
        <p:spPr>
          <a:xfrm>
            <a:off x="4127781" y="1988841"/>
            <a:ext cx="1968219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zh-CN" altLang="en-US" dirty="0"/>
              <a:t>适用的产品</a:t>
            </a:r>
          </a:p>
        </p:txBody>
      </p:sp>
      <p:sp>
        <p:nvSpPr>
          <p:cNvPr id="37" name="文本占位符 7"/>
          <p:cNvSpPr>
            <a:spLocks noGrp="1"/>
          </p:cNvSpPr>
          <p:nvPr>
            <p:ph type="body" sz="quarter" idx="19" hasCustomPrompt="1"/>
          </p:nvPr>
        </p:nvSpPr>
        <p:spPr>
          <a:xfrm>
            <a:off x="6096000" y="1988841"/>
            <a:ext cx="3024336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en-US" altLang="zh-CN" dirty="0"/>
              <a:t>R1</a:t>
            </a:r>
            <a:endParaRPr lang="zh-CN" altLang="en-US" dirty="0"/>
          </a:p>
        </p:txBody>
      </p:sp>
      <p:sp>
        <p:nvSpPr>
          <p:cNvPr id="38" name="文本占位符 7"/>
          <p:cNvSpPr>
            <a:spLocks noGrp="1"/>
          </p:cNvSpPr>
          <p:nvPr>
            <p:ph type="body" sz="quarter" idx="20" hasCustomPrompt="1"/>
          </p:nvPr>
        </p:nvSpPr>
        <p:spPr>
          <a:xfrm>
            <a:off x="9120336" y="1988841"/>
            <a:ext cx="2351997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en-US" altLang="zh-CN" dirty="0"/>
              <a:t>V1.0</a:t>
            </a:r>
            <a:endParaRPr lang="zh-CN" altLang="en-US" dirty="0"/>
          </a:p>
        </p:txBody>
      </p:sp>
      <p:sp>
        <p:nvSpPr>
          <p:cNvPr id="43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007699" y="3363266"/>
            <a:ext cx="3120347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44" name="文本占位符 7"/>
          <p:cNvSpPr>
            <a:spLocks noGrp="1"/>
          </p:cNvSpPr>
          <p:nvPr>
            <p:ph type="body" sz="quarter" idx="14" hasCustomPrompt="1"/>
          </p:nvPr>
        </p:nvSpPr>
        <p:spPr>
          <a:xfrm>
            <a:off x="4128045" y="3363266"/>
            <a:ext cx="1968219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en-US" altLang="zh-CN" dirty="0"/>
              <a:t>2020.01.25</a:t>
            </a:r>
            <a:endParaRPr lang="zh-CN" altLang="en-US" dirty="0"/>
          </a:p>
        </p:txBody>
      </p:sp>
      <p:sp>
        <p:nvSpPr>
          <p:cNvPr id="45" name="文本占位符 7"/>
          <p:cNvSpPr>
            <a:spLocks noGrp="1"/>
          </p:cNvSpPr>
          <p:nvPr>
            <p:ph type="body" sz="quarter" idx="15" hasCustomPrompt="1"/>
          </p:nvPr>
        </p:nvSpPr>
        <p:spPr>
          <a:xfrm>
            <a:off x="6096264" y="3363266"/>
            <a:ext cx="3024336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46" name="文本占位符 7"/>
          <p:cNvSpPr>
            <a:spLocks noGrp="1"/>
          </p:cNvSpPr>
          <p:nvPr>
            <p:ph type="body" sz="quarter" idx="16" hasCustomPrompt="1"/>
          </p:nvPr>
        </p:nvSpPr>
        <p:spPr>
          <a:xfrm>
            <a:off x="9120600" y="3327262"/>
            <a:ext cx="2352261" cy="504056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zh-CN" altLang="en-US" dirty="0"/>
              <a:t>新开发</a:t>
            </a:r>
          </a:p>
        </p:txBody>
      </p:sp>
      <p:sp>
        <p:nvSpPr>
          <p:cNvPr id="63" name="Rectangle 2"/>
          <p:cNvSpPr>
            <a:spLocks noChangeArrowheads="1"/>
          </p:cNvSpPr>
          <p:nvPr userDrawn="1"/>
        </p:nvSpPr>
        <p:spPr bwMode="auto">
          <a:xfrm>
            <a:off x="952501" y="609316"/>
            <a:ext cx="9402233" cy="4794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78258" tIns="39127" rIns="78258" bIns="39127" anchor="ctr"/>
          <a:lstStyle/>
          <a:p>
            <a:pPr defTabSz="801370" fontAlgn="base"/>
            <a:r>
              <a:rPr lang="zh-CN" altLang="en-US" sz="3500" dirty="0">
                <a:solidFill>
                  <a:srgbClr val="990000"/>
                </a:solidFill>
                <a:latin typeface="FrutigerNext LT Medium" pitchFamily="34" charset="0"/>
                <a:ea typeface="黑体" panose="02010609060101010101" pitchFamily="2" charset="-122"/>
              </a:rPr>
              <a:t>修订记录</a:t>
            </a:r>
          </a:p>
        </p:txBody>
      </p:sp>
      <p:sp>
        <p:nvSpPr>
          <p:cNvPr id="64" name="Text Box 58"/>
          <p:cNvSpPr txBox="1">
            <a:spLocks noChangeArrowheads="1"/>
          </p:cNvSpPr>
          <p:nvPr userDrawn="1"/>
        </p:nvSpPr>
        <p:spPr bwMode="auto">
          <a:xfrm>
            <a:off x="8079318" y="360364"/>
            <a:ext cx="3831167" cy="701675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000" i="1" dirty="0">
                <a:solidFill>
                  <a:srgbClr val="4D4D4D"/>
                </a:solidFill>
                <a:latin typeface="Arial" panose="020B0604020202020204" pitchFamily="34" charset="0"/>
              </a:rPr>
              <a:t>本页不打印</a:t>
            </a:r>
          </a:p>
        </p:txBody>
      </p:sp>
      <p:sp>
        <p:nvSpPr>
          <p:cNvPr id="39" name="文本占位符 7"/>
          <p:cNvSpPr>
            <a:spLocks noGrp="1"/>
          </p:cNvSpPr>
          <p:nvPr>
            <p:ph type="body" sz="quarter" idx="21" hasCustomPrompt="1"/>
          </p:nvPr>
        </p:nvSpPr>
        <p:spPr>
          <a:xfrm>
            <a:off x="1007699" y="3867322"/>
            <a:ext cx="3120347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40" name="文本占位符 7"/>
          <p:cNvSpPr>
            <a:spLocks noGrp="1"/>
          </p:cNvSpPr>
          <p:nvPr>
            <p:ph type="body" sz="quarter" idx="22" hasCustomPrompt="1"/>
          </p:nvPr>
        </p:nvSpPr>
        <p:spPr>
          <a:xfrm>
            <a:off x="4128045" y="3867322"/>
            <a:ext cx="1968219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en-US" altLang="zh-CN" dirty="0"/>
              <a:t>2020.01.25</a:t>
            </a:r>
            <a:endParaRPr lang="zh-CN" altLang="en-US" dirty="0"/>
          </a:p>
        </p:txBody>
      </p:sp>
      <p:sp>
        <p:nvSpPr>
          <p:cNvPr id="41" name="文本占位符 7"/>
          <p:cNvSpPr>
            <a:spLocks noGrp="1"/>
          </p:cNvSpPr>
          <p:nvPr>
            <p:ph type="body" sz="quarter" idx="23" hasCustomPrompt="1"/>
          </p:nvPr>
        </p:nvSpPr>
        <p:spPr>
          <a:xfrm>
            <a:off x="6096264" y="3867322"/>
            <a:ext cx="3024336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42" name="文本占位符 7"/>
          <p:cNvSpPr>
            <a:spLocks noGrp="1"/>
          </p:cNvSpPr>
          <p:nvPr>
            <p:ph type="body" sz="quarter" idx="24" hasCustomPrompt="1"/>
          </p:nvPr>
        </p:nvSpPr>
        <p:spPr>
          <a:xfrm>
            <a:off x="9120600" y="3831318"/>
            <a:ext cx="2352261" cy="504056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zh-CN" altLang="en-US" dirty="0"/>
              <a:t>优化</a:t>
            </a:r>
          </a:p>
        </p:txBody>
      </p:sp>
      <p:sp>
        <p:nvSpPr>
          <p:cNvPr id="65" name="文本占位符 7"/>
          <p:cNvSpPr>
            <a:spLocks noGrp="1"/>
          </p:cNvSpPr>
          <p:nvPr>
            <p:ph type="body" sz="quarter" idx="25" hasCustomPrompt="1"/>
          </p:nvPr>
        </p:nvSpPr>
        <p:spPr>
          <a:xfrm>
            <a:off x="1007699" y="4335374"/>
            <a:ext cx="3120347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66" name="文本占位符 7"/>
          <p:cNvSpPr>
            <a:spLocks noGrp="1"/>
          </p:cNvSpPr>
          <p:nvPr>
            <p:ph type="body" sz="quarter" idx="26" hasCustomPrompt="1"/>
          </p:nvPr>
        </p:nvSpPr>
        <p:spPr>
          <a:xfrm>
            <a:off x="4128045" y="4335374"/>
            <a:ext cx="1968219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en-US" altLang="zh-CN" dirty="0"/>
              <a:t>2020.01.25</a:t>
            </a:r>
            <a:endParaRPr lang="zh-CN" altLang="en-US" dirty="0"/>
          </a:p>
        </p:txBody>
      </p:sp>
      <p:sp>
        <p:nvSpPr>
          <p:cNvPr id="67" name="文本占位符 7"/>
          <p:cNvSpPr>
            <a:spLocks noGrp="1"/>
          </p:cNvSpPr>
          <p:nvPr>
            <p:ph type="body" sz="quarter" idx="27" hasCustomPrompt="1"/>
          </p:nvPr>
        </p:nvSpPr>
        <p:spPr>
          <a:xfrm>
            <a:off x="6096264" y="4335374"/>
            <a:ext cx="3024336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68" name="文本占位符 7"/>
          <p:cNvSpPr>
            <a:spLocks noGrp="1"/>
          </p:cNvSpPr>
          <p:nvPr>
            <p:ph type="body" sz="quarter" idx="28" hasCustomPrompt="1"/>
          </p:nvPr>
        </p:nvSpPr>
        <p:spPr>
          <a:xfrm>
            <a:off x="9120600" y="4335374"/>
            <a:ext cx="2352261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zh-CN" altLang="en-US" dirty="0"/>
              <a:t>优化</a:t>
            </a:r>
          </a:p>
        </p:txBody>
      </p:sp>
      <p:sp>
        <p:nvSpPr>
          <p:cNvPr id="73" name="文本占位符 7"/>
          <p:cNvSpPr>
            <a:spLocks noGrp="1"/>
          </p:cNvSpPr>
          <p:nvPr>
            <p:ph type="body" sz="quarter" idx="33" hasCustomPrompt="1"/>
          </p:nvPr>
        </p:nvSpPr>
        <p:spPr>
          <a:xfrm>
            <a:off x="1007699" y="4846539"/>
            <a:ext cx="3120347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74" name="文本占位符 7"/>
          <p:cNvSpPr>
            <a:spLocks noGrp="1"/>
          </p:cNvSpPr>
          <p:nvPr>
            <p:ph type="body" sz="quarter" idx="34" hasCustomPrompt="1"/>
          </p:nvPr>
        </p:nvSpPr>
        <p:spPr>
          <a:xfrm>
            <a:off x="4128045" y="4846539"/>
            <a:ext cx="1968219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en-US" altLang="zh-CN" dirty="0"/>
              <a:t>2020.01.25</a:t>
            </a:r>
            <a:endParaRPr lang="zh-CN" altLang="en-US" dirty="0"/>
          </a:p>
        </p:txBody>
      </p:sp>
      <p:sp>
        <p:nvSpPr>
          <p:cNvPr id="75" name="文本占位符 7"/>
          <p:cNvSpPr>
            <a:spLocks noGrp="1"/>
          </p:cNvSpPr>
          <p:nvPr>
            <p:ph type="body" sz="quarter" idx="35" hasCustomPrompt="1"/>
          </p:nvPr>
        </p:nvSpPr>
        <p:spPr>
          <a:xfrm>
            <a:off x="6096264" y="4846539"/>
            <a:ext cx="3024336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76" name="文本占位符 7"/>
          <p:cNvSpPr>
            <a:spLocks noGrp="1"/>
          </p:cNvSpPr>
          <p:nvPr>
            <p:ph type="body" sz="quarter" idx="36" hasCustomPrompt="1"/>
          </p:nvPr>
        </p:nvSpPr>
        <p:spPr>
          <a:xfrm>
            <a:off x="9120600" y="4846539"/>
            <a:ext cx="2352261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zh-CN" altLang="en-US" dirty="0"/>
              <a:t>优化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C1AE5E3A-9C17-4F33-91BB-0A5E5EEB1C7C}"/>
              </a:ext>
            </a:extLst>
          </p:cNvPr>
          <p:cNvSpPr txBox="1"/>
          <p:nvPr userDrawn="1"/>
        </p:nvSpPr>
        <p:spPr>
          <a:xfrm>
            <a:off x="545209" y="5468677"/>
            <a:ext cx="11102110" cy="12557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n"/>
              <a:defRPr/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是电子工业出版社出版的教材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动态网页设计与开发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——JavaScript + jQuery》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配套教学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（部分内容的深度和广度在教材的基础上有所扩展）</a:t>
            </a:r>
          </a:p>
          <a:p>
            <a:pPr marL="800100" lvl="1" indent="-3429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n"/>
              <a:defRPr/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可能直接或间接采用了网上资源、公开学术报告中的部分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页面、图片、文字，引用时我们力求在该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的备注栏或标题栏中注明出处，如果有疏漏之处，敬请谅解。同时对被引用资源或报告的作者表示诚挚的谢意！</a:t>
            </a:r>
          </a:p>
          <a:p>
            <a:pPr marL="800100" lvl="1" indent="-3429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n"/>
              <a:defRPr/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可免费使用、修改，使用时请保留此页。</a:t>
            </a:r>
          </a:p>
        </p:txBody>
      </p:sp>
      <p:grpSp>
        <p:nvGrpSpPr>
          <p:cNvPr id="33" name="组合 56">
            <a:extLst>
              <a:ext uri="{FF2B5EF4-FFF2-40B4-BE49-F238E27FC236}">
                <a16:creationId xmlns:a16="http://schemas.microsoft.com/office/drawing/2014/main" id="{1C77F658-E886-40D9-AE11-00BDC886341F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15469" y="5622023"/>
            <a:ext cx="700087" cy="949036"/>
            <a:chOff x="3626799" y="3824735"/>
            <a:chExt cx="700618" cy="948130"/>
          </a:xfrm>
        </p:grpSpPr>
        <p:sp>
          <p:nvSpPr>
            <p:cNvPr id="34" name="TextBox 6">
              <a:extLst>
                <a:ext uri="{FF2B5EF4-FFF2-40B4-BE49-F238E27FC236}">
                  <a16:creationId xmlns:a16="http://schemas.microsoft.com/office/drawing/2014/main" id="{9236B03C-A7C1-4430-8ED6-19133E09CF03}"/>
                </a:ext>
              </a:extLst>
            </p:cNvPr>
            <p:cNvSpPr txBox="1"/>
            <p:nvPr/>
          </p:nvSpPr>
          <p:spPr>
            <a:xfrm>
              <a:off x="3626799" y="4371610"/>
              <a:ext cx="700618" cy="401255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说明</a:t>
              </a:r>
            </a:p>
          </p:txBody>
        </p:sp>
        <p:pic>
          <p:nvPicPr>
            <p:cNvPr id="47" name="Picture 2" descr="C:\Users\meng.zhang\Desktop\ACCP7.0模版图标规范\s-3.png">
              <a:extLst>
                <a:ext uri="{FF2B5EF4-FFF2-40B4-BE49-F238E27FC236}">
                  <a16:creationId xmlns:a16="http://schemas.microsoft.com/office/drawing/2014/main" id="{826C70CB-0DB3-4717-B1B9-8CF11C27A1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6182" y="3824735"/>
              <a:ext cx="381854" cy="4615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08473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-220133"/>
            <a:ext cx="850900" cy="3841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标题 1"/>
          <p:cNvSpPr>
            <a:spLocks noGrp="1"/>
          </p:cNvSpPr>
          <p:nvPr>
            <p:ph type="ctrTitle" hasCustomPrompt="1"/>
          </p:nvPr>
        </p:nvSpPr>
        <p:spPr>
          <a:xfrm>
            <a:off x="1007435" y="216856"/>
            <a:ext cx="10657184" cy="608131"/>
          </a:xfrm>
        </p:spPr>
        <p:txBody>
          <a:bodyPr>
            <a:noAutofit/>
          </a:bodyPr>
          <a:lstStyle>
            <a:lvl1pPr algn="l">
              <a:defRPr sz="2800" b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标题</a:t>
            </a:r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2526228A-B3BB-4E2F-8F6B-1208B37614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7472" y="6276386"/>
            <a:ext cx="589856" cy="366183"/>
          </a:xfrm>
          <a:prstGeom prst="rect">
            <a:avLst/>
          </a:prstGeom>
        </p:spPr>
        <p:txBody>
          <a:bodyPr vert="horz" lIns="81630" tIns="40815" rIns="81630" bIns="40815" rtlCol="0" anchor="ctr"/>
          <a:lstStyle>
            <a:lvl1pPr algn="ctr" defTabSz="815975" fontAlgn="auto">
              <a:spcBef>
                <a:spcPts val="0"/>
              </a:spcBef>
              <a:spcAft>
                <a:spcPts val="0"/>
              </a:spcAft>
              <a:defRPr sz="10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239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章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EC5FBAB-43E0-446A-A354-B64ED54D3B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084945" y="2335521"/>
            <a:ext cx="8954522" cy="1470024"/>
          </a:xfrm>
        </p:spPr>
        <p:txBody>
          <a:bodyPr>
            <a:noAutofit/>
          </a:bodyPr>
          <a:lstStyle>
            <a:lvl1pPr algn="ctr">
              <a:defRPr sz="4000" b="1">
                <a:solidFill>
                  <a:srgbClr val="1F3A6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8" name="文本占位符 5">
            <a:extLst>
              <a:ext uri="{FF2B5EF4-FFF2-40B4-BE49-F238E27FC236}">
                <a16:creationId xmlns:a16="http://schemas.microsoft.com/office/drawing/2014/main" id="{A862FB4C-9A0A-4A42-90C4-A447FE0AA4D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650100" y="4181267"/>
            <a:ext cx="3886773" cy="350838"/>
          </a:xfrm>
          <a:prstGeom prst="rect">
            <a:avLst/>
          </a:prstGeom>
        </p:spPr>
        <p:txBody>
          <a:bodyPr/>
          <a:lstStyle>
            <a:lvl1pPr marL="304800" indent="-304800" algn="l" defTabSz="815975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p"/>
              <a:defRPr lang="zh-CN" altLang="en-US" sz="1800" kern="1200" dirty="0" smtClean="0">
                <a:solidFill>
                  <a:srgbClr val="002060"/>
                </a:solidFill>
                <a:latin typeface="方正隶变简体" panose="03000509000000000000" pitchFamily="65" charset="-122"/>
                <a:ea typeface="方正隶变简体" panose="03000509000000000000" pitchFamily="65" charset="-122"/>
                <a:cs typeface="+mn-cs"/>
                <a:sym typeface="微软雅黑" pitchFamily="34" charset="-122"/>
              </a:defRPr>
            </a:lvl1pPr>
          </a:lstStyle>
          <a:p>
            <a:pPr lvl="0"/>
            <a:r>
              <a:rPr lang="zh-CN" altLang="en-US">
                <a:sym typeface="微软雅黑" pitchFamily="34" charset="-122"/>
              </a:rPr>
              <a:t>单击此处编辑母版文本样式</a:t>
            </a:r>
          </a:p>
        </p:txBody>
      </p:sp>
      <p:sp>
        <p:nvSpPr>
          <p:cNvPr id="10" name="文本占位符 5">
            <a:extLst>
              <a:ext uri="{FF2B5EF4-FFF2-40B4-BE49-F238E27FC236}">
                <a16:creationId xmlns:a16="http://schemas.microsoft.com/office/drawing/2014/main" id="{C851501A-8E42-40B4-9B22-14C428338DF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672344" y="4181267"/>
            <a:ext cx="3886773" cy="350838"/>
          </a:xfrm>
          <a:prstGeom prst="rect">
            <a:avLst/>
          </a:prstGeom>
        </p:spPr>
        <p:txBody>
          <a:bodyPr/>
          <a:lstStyle>
            <a:lvl1pPr marL="304800" indent="-304800" algn="l" defTabSz="815975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p"/>
              <a:defRPr lang="zh-CN" altLang="en-US" sz="1800" kern="1200" dirty="0" smtClean="0">
                <a:solidFill>
                  <a:srgbClr val="002060"/>
                </a:solidFill>
                <a:latin typeface="方正隶变简体" panose="03000509000000000000" pitchFamily="65" charset="-122"/>
                <a:ea typeface="方正隶变简体" panose="03000509000000000000" pitchFamily="65" charset="-122"/>
                <a:cs typeface="+mn-cs"/>
                <a:sym typeface="微软雅黑" pitchFamily="34" charset="-122"/>
              </a:defRPr>
            </a:lvl1pPr>
          </a:lstStyle>
          <a:p>
            <a:pPr lvl="0"/>
            <a:r>
              <a:rPr lang="zh-CN" altLang="en-US">
                <a:sym typeface="微软雅黑" pitchFamily="34" charset="-122"/>
              </a:rPr>
              <a:t>单击此处编辑母版文本样式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E6979CC-F0D6-45F1-9901-567148A3B6A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2064" y="176611"/>
            <a:ext cx="1269400" cy="11627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EBE0088C-3681-41B5-B16C-F64B9D7FAE0B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80321">
            <a:off x="10421394" y="5209210"/>
            <a:ext cx="1490741" cy="14347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69425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章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E73C90B8-333D-46FF-8E29-FFB8B52D35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457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818909" y="260651"/>
            <a:ext cx="6073600" cy="768085"/>
          </a:xfrm>
        </p:spPr>
        <p:txBody>
          <a:bodyPr>
            <a:noAutofit/>
          </a:bodyPr>
          <a:lstStyle>
            <a:lvl1pPr algn="r" defTabSz="815975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2800" b="1" kern="1200" noProof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0DCCBDC-041E-40CA-8A43-5C52232FC8A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3109" y="5434640"/>
            <a:ext cx="1269400" cy="11627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56784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课程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911427" y="198007"/>
            <a:ext cx="9438135" cy="742093"/>
          </a:xfrm>
          <a:prstGeom prst="rect">
            <a:avLst/>
          </a:prstGeom>
        </p:spPr>
        <p:txBody>
          <a:bodyPr/>
          <a:lstStyle>
            <a:lvl1pPr algn="l">
              <a:defRPr lang="zh-CN" altLang="en-US" sz="2800" b="1" kern="1200" noProof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noProof="1"/>
              <a:t>课程目标</a:t>
            </a:r>
          </a:p>
        </p:txBody>
      </p:sp>
      <p:sp>
        <p:nvSpPr>
          <p:cNvPr id="12" name="矩形 1"/>
          <p:cNvSpPr/>
          <p:nvPr/>
        </p:nvSpPr>
        <p:spPr>
          <a:xfrm>
            <a:off x="4187221" y="1"/>
            <a:ext cx="8004783" cy="6855884"/>
          </a:xfrm>
          <a:custGeom>
            <a:avLst/>
            <a:gdLst/>
            <a:ahLst/>
            <a:cxnLst/>
            <a:rect l="l" t="t" r="r" b="b"/>
            <a:pathLst>
              <a:path w="6003587" h="5141913">
                <a:moveTo>
                  <a:pt x="5065968" y="0"/>
                </a:moveTo>
                <a:lnTo>
                  <a:pt x="6003587" y="0"/>
                </a:lnTo>
                <a:lnTo>
                  <a:pt x="6003587" y="1361228"/>
                </a:lnTo>
                <a:lnTo>
                  <a:pt x="2278743" y="5141913"/>
                </a:lnTo>
                <a:lnTo>
                  <a:pt x="0" y="5141913"/>
                </a:lnTo>
                <a:close/>
              </a:path>
            </a:pathLst>
          </a:custGeom>
          <a:solidFill>
            <a:srgbClr val="A7CE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pic>
        <p:nvPicPr>
          <p:cNvPr id="10" name="Picture 2" descr="C:\Users\lenovo\Desktop\33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7280" y="569051"/>
            <a:ext cx="1439333" cy="322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rcRect l="10119" r="20859"/>
          <a:stretch>
            <a:fillRect/>
          </a:stretch>
        </p:blipFill>
        <p:spPr>
          <a:xfrm>
            <a:off x="7918875" y="2387603"/>
            <a:ext cx="2258060" cy="2028613"/>
          </a:xfrm>
          <a:prstGeom prst="rect">
            <a:avLst/>
          </a:prstGeom>
          <a:ln w="38100">
            <a:solidFill>
              <a:schemeClr val="bg1"/>
            </a:solidFill>
          </a:ln>
        </p:spPr>
      </p:pic>
      <p:sp>
        <p:nvSpPr>
          <p:cNvPr id="11" name="内容占位符 8">
            <a:extLst>
              <a:ext uri="{FF2B5EF4-FFF2-40B4-BE49-F238E27FC236}">
                <a16:creationId xmlns:a16="http://schemas.microsoft.com/office/drawing/2014/main" id="{AB5C09D3-18AD-46C4-B9BE-DC908ED61C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1424" y="1138103"/>
            <a:ext cx="10657184" cy="5363240"/>
          </a:xfrm>
        </p:spPr>
        <p:txBody>
          <a:bodyPr/>
          <a:lstStyle>
            <a:lvl1pPr marL="342900" indent="-342900">
              <a:lnSpc>
                <a:spcPct val="120000"/>
              </a:lnSpc>
              <a:buClr>
                <a:schemeClr val="tx2"/>
              </a:buClr>
              <a:buFont typeface="Wingdings" panose="05000000000000000000" pitchFamily="2" charset="2"/>
              <a:buChar char="u"/>
              <a:defRPr sz="2400" b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0100" indent="-342900">
              <a:lnSpc>
                <a:spcPct val="120000"/>
              </a:lnSpc>
              <a:buClr>
                <a:schemeClr val="tx2"/>
              </a:buClr>
              <a:buSzPct val="90000"/>
              <a:buFont typeface="Wingdings" panose="05000000000000000000" pitchFamily="2" charset="2"/>
              <a:buChar char="n"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257300" indent="-342900">
              <a:lnSpc>
                <a:spcPct val="100000"/>
              </a:lnSpc>
              <a:buClr>
                <a:schemeClr val="tx2"/>
              </a:buClr>
              <a:buSzPct val="85000"/>
              <a:buFont typeface="Wingdings" panose="05000000000000000000" pitchFamily="2" charset="2"/>
              <a:buChar char="p"/>
              <a:defRPr sz="18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57350" indent="-285750">
              <a:lnSpc>
                <a:spcPct val="100000"/>
              </a:lnSpc>
              <a:buClr>
                <a:schemeClr val="tx2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917700" indent="-285750">
              <a:buClr>
                <a:schemeClr val="tx2"/>
              </a:buClr>
              <a:buFont typeface="Wingdings" panose="05000000000000000000" pitchFamily="2" charset="2"/>
              <a:buChar char="Ø"/>
              <a:defRPr sz="1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326640" indent="-285750">
              <a:buClr>
                <a:schemeClr val="tx2"/>
              </a:buClr>
              <a:buFont typeface="Wingdings" panose="05000000000000000000" pitchFamily="2" charset="2"/>
              <a:buChar char="n"/>
              <a:defRPr>
                <a:solidFill>
                  <a:schemeClr val="accent1">
                    <a:lumMod val="75000"/>
                  </a:schemeClr>
                </a:solidFill>
                <a:latin typeface="+mn-lt"/>
              </a:defRPr>
            </a:lvl6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二级</a:t>
            </a:r>
          </a:p>
          <a:p>
            <a:pPr lvl="2" fontAlgn="base"/>
            <a:r>
              <a:rPr lang="zh-CN" altLang="en-US" strike="noStrike" noProof="1"/>
              <a:t>三级</a:t>
            </a:r>
          </a:p>
          <a:p>
            <a:pPr lvl="3" fontAlgn="base"/>
            <a:r>
              <a:rPr lang="zh-CN" altLang="en-US" strike="noStrike" noProof="1"/>
              <a:t>四级</a:t>
            </a:r>
          </a:p>
          <a:p>
            <a:pPr lvl="4" fontAlgn="base"/>
            <a:r>
              <a:rPr lang="zh-CN" altLang="en-US" strike="noStrike" noProof="1"/>
              <a:t>五级</a:t>
            </a:r>
          </a:p>
        </p:txBody>
      </p:sp>
      <p:pic>
        <p:nvPicPr>
          <p:cNvPr id="8" name="图片 6">
            <a:extLst>
              <a:ext uri="{FF2B5EF4-FFF2-40B4-BE49-F238E27FC236}">
                <a16:creationId xmlns:a16="http://schemas.microsoft.com/office/drawing/2014/main" id="{57183EB8-BAF8-4125-974B-9F7347D2C8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-220133"/>
            <a:ext cx="850900" cy="3841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448DBE3-A626-4D00-8DCA-0FA0C43C674F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7527" y="5956926"/>
            <a:ext cx="722779" cy="7044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33497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课程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911427" y="198007"/>
            <a:ext cx="9438135" cy="742093"/>
          </a:xfrm>
          <a:prstGeom prst="rect">
            <a:avLst/>
          </a:prstGeom>
        </p:spPr>
        <p:txBody>
          <a:bodyPr/>
          <a:lstStyle>
            <a:lvl1pPr algn="l">
              <a:defRPr lang="zh-CN" altLang="en-US" sz="2800" b="1" kern="1200" noProof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noProof="1"/>
              <a:t>课程目标</a:t>
            </a:r>
          </a:p>
        </p:txBody>
      </p:sp>
      <p:sp>
        <p:nvSpPr>
          <p:cNvPr id="12" name="矩形 1"/>
          <p:cNvSpPr/>
          <p:nvPr/>
        </p:nvSpPr>
        <p:spPr>
          <a:xfrm>
            <a:off x="4187221" y="1"/>
            <a:ext cx="8004783" cy="6855884"/>
          </a:xfrm>
          <a:custGeom>
            <a:avLst/>
            <a:gdLst/>
            <a:ahLst/>
            <a:cxnLst/>
            <a:rect l="l" t="t" r="r" b="b"/>
            <a:pathLst>
              <a:path w="6003587" h="5141913">
                <a:moveTo>
                  <a:pt x="5065968" y="0"/>
                </a:moveTo>
                <a:lnTo>
                  <a:pt x="6003587" y="0"/>
                </a:lnTo>
                <a:lnTo>
                  <a:pt x="6003587" y="1361228"/>
                </a:lnTo>
                <a:lnTo>
                  <a:pt x="2278743" y="5141913"/>
                </a:lnTo>
                <a:lnTo>
                  <a:pt x="0" y="5141913"/>
                </a:lnTo>
                <a:close/>
              </a:path>
            </a:pathLst>
          </a:custGeom>
          <a:solidFill>
            <a:srgbClr val="A7CE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pic>
        <p:nvPicPr>
          <p:cNvPr id="10" name="Picture 2" descr="C:\Users\lenovo\Desktop\33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7280" y="569051"/>
            <a:ext cx="1439333" cy="322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图片 6">
            <a:extLst>
              <a:ext uri="{FF2B5EF4-FFF2-40B4-BE49-F238E27FC236}">
                <a16:creationId xmlns:a16="http://schemas.microsoft.com/office/drawing/2014/main" id="{57183EB8-BAF8-4125-974B-9F7347D2C8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-220133"/>
            <a:ext cx="850900" cy="3841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79CC4E1-117B-4C7A-813F-D0EDB6E2299B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7527" y="5956926"/>
            <a:ext cx="722779" cy="704467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内容占位符 8">
            <a:extLst>
              <a:ext uri="{FF2B5EF4-FFF2-40B4-BE49-F238E27FC236}">
                <a16:creationId xmlns:a16="http://schemas.microsoft.com/office/drawing/2014/main" id="{03F190DA-A056-4D9D-A92F-3E55130A32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1424" y="1138103"/>
            <a:ext cx="10657184" cy="5363240"/>
          </a:xfrm>
        </p:spPr>
        <p:txBody>
          <a:bodyPr/>
          <a:lstStyle>
            <a:lvl1pPr marL="342900" indent="-342900">
              <a:lnSpc>
                <a:spcPct val="120000"/>
              </a:lnSpc>
              <a:buClr>
                <a:schemeClr val="tx2"/>
              </a:buClr>
              <a:buFont typeface="Wingdings" panose="05000000000000000000" pitchFamily="2" charset="2"/>
              <a:buChar char="u"/>
              <a:defRPr sz="2400" b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0100" indent="-342900">
              <a:lnSpc>
                <a:spcPct val="120000"/>
              </a:lnSpc>
              <a:buClr>
                <a:schemeClr val="tx2"/>
              </a:buClr>
              <a:buSzPct val="90000"/>
              <a:buFont typeface="Wingdings" panose="05000000000000000000" pitchFamily="2" charset="2"/>
              <a:buChar char="n"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257300" indent="-342900">
              <a:lnSpc>
                <a:spcPct val="100000"/>
              </a:lnSpc>
              <a:buClr>
                <a:schemeClr val="tx2"/>
              </a:buClr>
              <a:buSzPct val="85000"/>
              <a:buFont typeface="Wingdings" panose="05000000000000000000" pitchFamily="2" charset="2"/>
              <a:buChar char="p"/>
              <a:defRPr sz="18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57350" indent="-285750">
              <a:lnSpc>
                <a:spcPct val="100000"/>
              </a:lnSpc>
              <a:buClr>
                <a:schemeClr val="tx2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917700" indent="-285750">
              <a:buClr>
                <a:schemeClr val="tx2"/>
              </a:buClr>
              <a:buFont typeface="Wingdings" panose="05000000000000000000" pitchFamily="2" charset="2"/>
              <a:buChar char="Ø"/>
              <a:defRPr sz="1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326640" indent="-285750">
              <a:buClr>
                <a:schemeClr val="tx2"/>
              </a:buClr>
              <a:buFont typeface="Wingdings" panose="05000000000000000000" pitchFamily="2" charset="2"/>
              <a:buChar char="n"/>
              <a:defRPr>
                <a:solidFill>
                  <a:schemeClr val="accent1">
                    <a:lumMod val="75000"/>
                  </a:schemeClr>
                </a:solidFill>
                <a:latin typeface="+mn-lt"/>
              </a:defRPr>
            </a:lvl6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二级</a:t>
            </a:r>
          </a:p>
          <a:p>
            <a:pPr lvl="2" fontAlgn="base"/>
            <a:r>
              <a:rPr lang="zh-CN" altLang="en-US" strike="noStrike" noProof="1"/>
              <a:t>三级</a:t>
            </a:r>
          </a:p>
          <a:p>
            <a:pPr lvl="3" fontAlgn="base"/>
            <a:r>
              <a:rPr lang="zh-CN" altLang="en-US" strike="noStrike" noProof="1"/>
              <a:t>四级</a:t>
            </a:r>
          </a:p>
          <a:p>
            <a:pPr lvl="4" fontAlgn="base"/>
            <a:r>
              <a:rPr lang="zh-CN" altLang="en-US" strike="noStrike" noProof="1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3771565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00811"/>
            <a:ext cx="12192000" cy="3072341"/>
          </a:xfrm>
          <a:prstGeom prst="rect">
            <a:avLst/>
          </a:prstGeom>
        </p:spPr>
      </p:pic>
      <p:pic>
        <p:nvPicPr>
          <p:cNvPr id="8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966690" y="-1495425"/>
            <a:ext cx="850900" cy="3841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标题 1"/>
          <p:cNvSpPr>
            <a:spLocks noGrp="1"/>
          </p:cNvSpPr>
          <p:nvPr>
            <p:ph type="ctrTitle" hasCustomPrompt="1"/>
          </p:nvPr>
        </p:nvSpPr>
        <p:spPr>
          <a:xfrm>
            <a:off x="719403" y="1928513"/>
            <a:ext cx="10945216" cy="1470024"/>
          </a:xfrm>
        </p:spPr>
        <p:txBody>
          <a:bodyPr>
            <a:noAutofit/>
          </a:bodyPr>
          <a:lstStyle>
            <a:lvl1pPr algn="ctr">
              <a:defRPr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谢谢</a:t>
            </a:r>
          </a:p>
        </p:txBody>
      </p:sp>
      <p:pic>
        <p:nvPicPr>
          <p:cNvPr id="11" name="图片 10" descr="2_0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4188" y="1801197"/>
            <a:ext cx="7003627" cy="1724660"/>
          </a:xfrm>
          <a:prstGeom prst="rect">
            <a:avLst/>
          </a:prstGeom>
        </p:spPr>
      </p:pic>
      <p:sp>
        <p:nvSpPr>
          <p:cNvPr id="1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3455708" y="3699166"/>
            <a:ext cx="5231093" cy="977975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083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6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2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08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91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68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5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主讲人：某某某</a:t>
            </a:r>
          </a:p>
        </p:txBody>
      </p:sp>
    </p:spTree>
    <p:extLst>
      <p:ext uri="{BB962C8B-B14F-4D97-AF65-F5344CB8AC3E}">
        <p14:creationId xmlns:p14="http://schemas.microsoft.com/office/powerpoint/2010/main" val="4011257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演示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56" y="-1"/>
            <a:ext cx="4172477" cy="6855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矩形 19"/>
          <p:cNvSpPr/>
          <p:nvPr/>
        </p:nvSpPr>
        <p:spPr>
          <a:xfrm>
            <a:off x="0" y="-1"/>
            <a:ext cx="12192000" cy="6855885"/>
          </a:xfrm>
          <a:prstGeom prst="rect">
            <a:avLst/>
          </a:prstGeom>
          <a:solidFill>
            <a:schemeClr val="tx2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prstClr val="white"/>
              </a:solidFill>
            </a:endParaRPr>
          </a:p>
        </p:txBody>
      </p:sp>
      <p:sp>
        <p:nvSpPr>
          <p:cNvPr id="31" name="Rectangle 18"/>
          <p:cNvSpPr>
            <a:spLocks noChangeArrowheads="1"/>
          </p:cNvSpPr>
          <p:nvPr/>
        </p:nvSpPr>
        <p:spPr bwMode="auto">
          <a:xfrm>
            <a:off x="1679509" y="4965175"/>
            <a:ext cx="12311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演示案例</a:t>
            </a:r>
          </a:p>
        </p:txBody>
      </p:sp>
      <p:sp>
        <p:nvSpPr>
          <p:cNvPr id="32" name="Freeform 9"/>
          <p:cNvSpPr/>
          <p:nvPr/>
        </p:nvSpPr>
        <p:spPr bwMode="auto">
          <a:xfrm>
            <a:off x="3311692" y="5068937"/>
            <a:ext cx="91971" cy="184269"/>
          </a:xfrm>
          <a:custGeom>
            <a:avLst/>
            <a:gdLst>
              <a:gd name="T0" fmla="*/ 0 w 278"/>
              <a:gd name="T1" fmla="*/ 0 h 557"/>
              <a:gd name="T2" fmla="*/ 278 w 278"/>
              <a:gd name="T3" fmla="*/ 278 h 557"/>
              <a:gd name="T4" fmla="*/ 0 w 278"/>
              <a:gd name="T5" fmla="*/ 557 h 557"/>
              <a:gd name="T6" fmla="*/ 0 w 278"/>
              <a:gd name="T7" fmla="*/ 0 h 5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8" h="557">
                <a:moveTo>
                  <a:pt x="0" y="0"/>
                </a:moveTo>
                <a:lnTo>
                  <a:pt x="278" y="278"/>
                </a:lnTo>
                <a:lnTo>
                  <a:pt x="0" y="557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600">
              <a:solidFill>
                <a:prstClr val="black"/>
              </a:solidFill>
            </a:endParaRPr>
          </a:p>
        </p:txBody>
      </p:sp>
      <p:cxnSp>
        <p:nvCxnSpPr>
          <p:cNvPr id="33" name="直接连接符 32"/>
          <p:cNvCxnSpPr/>
          <p:nvPr/>
        </p:nvCxnSpPr>
        <p:spPr>
          <a:xfrm>
            <a:off x="1487488" y="4899851"/>
            <a:ext cx="0" cy="564324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4175788" y="-2"/>
            <a:ext cx="8016213" cy="68558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38" name="标题 1"/>
          <p:cNvSpPr>
            <a:spLocks noGrp="1" noChangeArrowheads="1"/>
          </p:cNvSpPr>
          <p:nvPr>
            <p:ph type="title" hasCustomPrompt="1"/>
          </p:nvPr>
        </p:nvSpPr>
        <p:spPr>
          <a:xfrm>
            <a:off x="4751852" y="376196"/>
            <a:ext cx="7112357" cy="658131"/>
          </a:xfrm>
          <a:prstGeom prst="rect">
            <a:avLst/>
          </a:prstGeom>
        </p:spPr>
        <p:txBody>
          <a:bodyPr/>
          <a:lstStyle>
            <a:lvl1pPr algn="l" defTabSz="815975" rtl="0" eaLnBrk="1" fontAlgn="base" hangingPunct="1">
              <a:spcBef>
                <a:spcPct val="0"/>
              </a:spcBef>
              <a:spcAft>
                <a:spcPct val="0"/>
              </a:spcAft>
              <a:defRPr lang="zh-CN" altLang="zh-CN" sz="2800" b="1" kern="12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演示案例：</a:t>
            </a:r>
            <a:r>
              <a:rPr lang="en-US" altLang="zh-CN" dirty="0"/>
              <a:t>1-</a:t>
            </a:r>
            <a:r>
              <a:rPr lang="zh-CN" altLang="en-US" dirty="0"/>
              <a:t>案例名</a:t>
            </a:r>
            <a:endParaRPr lang="zh-CN" altLang="zh-CN" dirty="0"/>
          </a:p>
        </p:txBody>
      </p:sp>
      <p:grpSp>
        <p:nvGrpSpPr>
          <p:cNvPr id="26" name="组合 25"/>
          <p:cNvGrpSpPr/>
          <p:nvPr/>
        </p:nvGrpSpPr>
        <p:grpSpPr>
          <a:xfrm>
            <a:off x="848764" y="4982546"/>
            <a:ext cx="433600" cy="411783"/>
            <a:chOff x="1866900" y="2420938"/>
            <a:chExt cx="757238" cy="719137"/>
          </a:xfrm>
          <a:solidFill>
            <a:schemeClr val="bg1"/>
          </a:solidFill>
        </p:grpSpPr>
        <p:sp>
          <p:nvSpPr>
            <p:cNvPr id="27" name="Freeform 15"/>
            <p:cNvSpPr/>
            <p:nvPr/>
          </p:nvSpPr>
          <p:spPr bwMode="auto">
            <a:xfrm>
              <a:off x="1979613" y="2420938"/>
              <a:ext cx="644525" cy="495300"/>
            </a:xfrm>
            <a:custGeom>
              <a:avLst/>
              <a:gdLst>
                <a:gd name="T0" fmla="*/ 158 w 172"/>
                <a:gd name="T1" fmla="*/ 0 h 132"/>
                <a:gd name="T2" fmla="*/ 15 w 172"/>
                <a:gd name="T3" fmla="*/ 0 h 132"/>
                <a:gd name="T4" fmla="*/ 0 w 172"/>
                <a:gd name="T5" fmla="*/ 14 h 132"/>
                <a:gd name="T6" fmla="*/ 0 w 172"/>
                <a:gd name="T7" fmla="*/ 30 h 132"/>
                <a:gd name="T8" fmla="*/ 13 w 172"/>
                <a:gd name="T9" fmla="*/ 30 h 132"/>
                <a:gd name="T10" fmla="*/ 13 w 172"/>
                <a:gd name="T11" fmla="*/ 14 h 132"/>
                <a:gd name="T12" fmla="*/ 15 w 172"/>
                <a:gd name="T13" fmla="*/ 13 h 132"/>
                <a:gd name="T14" fmla="*/ 158 w 172"/>
                <a:gd name="T15" fmla="*/ 13 h 132"/>
                <a:gd name="T16" fmla="*/ 159 w 172"/>
                <a:gd name="T17" fmla="*/ 14 h 132"/>
                <a:gd name="T18" fmla="*/ 159 w 172"/>
                <a:gd name="T19" fmla="*/ 118 h 132"/>
                <a:gd name="T20" fmla="*/ 158 w 172"/>
                <a:gd name="T21" fmla="*/ 119 h 132"/>
                <a:gd name="T22" fmla="*/ 142 w 172"/>
                <a:gd name="T23" fmla="*/ 119 h 132"/>
                <a:gd name="T24" fmla="*/ 142 w 172"/>
                <a:gd name="T25" fmla="*/ 132 h 132"/>
                <a:gd name="T26" fmla="*/ 158 w 172"/>
                <a:gd name="T27" fmla="*/ 132 h 132"/>
                <a:gd name="T28" fmla="*/ 172 w 172"/>
                <a:gd name="T29" fmla="*/ 118 h 132"/>
                <a:gd name="T30" fmla="*/ 172 w 172"/>
                <a:gd name="T31" fmla="*/ 14 h 132"/>
                <a:gd name="T32" fmla="*/ 158 w 172"/>
                <a:gd name="T33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72" h="132">
                  <a:moveTo>
                    <a:pt x="158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4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14"/>
                    <a:pt x="14" y="13"/>
                    <a:pt x="15" y="13"/>
                  </a:cubicBezTo>
                  <a:cubicBezTo>
                    <a:pt x="158" y="13"/>
                    <a:pt x="158" y="13"/>
                    <a:pt x="158" y="13"/>
                  </a:cubicBezTo>
                  <a:cubicBezTo>
                    <a:pt x="158" y="13"/>
                    <a:pt x="159" y="14"/>
                    <a:pt x="159" y="14"/>
                  </a:cubicBezTo>
                  <a:cubicBezTo>
                    <a:pt x="159" y="118"/>
                    <a:pt x="159" y="118"/>
                    <a:pt x="159" y="118"/>
                  </a:cubicBezTo>
                  <a:cubicBezTo>
                    <a:pt x="159" y="118"/>
                    <a:pt x="158" y="119"/>
                    <a:pt x="158" y="119"/>
                  </a:cubicBezTo>
                  <a:cubicBezTo>
                    <a:pt x="142" y="119"/>
                    <a:pt x="142" y="119"/>
                    <a:pt x="142" y="119"/>
                  </a:cubicBezTo>
                  <a:cubicBezTo>
                    <a:pt x="142" y="132"/>
                    <a:pt x="142" y="132"/>
                    <a:pt x="142" y="132"/>
                  </a:cubicBezTo>
                  <a:cubicBezTo>
                    <a:pt x="158" y="132"/>
                    <a:pt x="158" y="132"/>
                    <a:pt x="158" y="132"/>
                  </a:cubicBezTo>
                  <a:cubicBezTo>
                    <a:pt x="166" y="132"/>
                    <a:pt x="172" y="126"/>
                    <a:pt x="172" y="118"/>
                  </a:cubicBezTo>
                  <a:cubicBezTo>
                    <a:pt x="172" y="14"/>
                    <a:pt x="172" y="14"/>
                    <a:pt x="172" y="14"/>
                  </a:cubicBezTo>
                  <a:cubicBezTo>
                    <a:pt x="172" y="6"/>
                    <a:pt x="166" y="0"/>
                    <a:pt x="15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28" name="Freeform 16"/>
            <p:cNvSpPr/>
            <p:nvPr/>
          </p:nvSpPr>
          <p:spPr bwMode="auto">
            <a:xfrm>
              <a:off x="1866900" y="2533650"/>
              <a:ext cx="644525" cy="606425"/>
            </a:xfrm>
            <a:custGeom>
              <a:avLst/>
              <a:gdLst>
                <a:gd name="T0" fmla="*/ 157 w 172"/>
                <a:gd name="T1" fmla="*/ 0 h 162"/>
                <a:gd name="T2" fmla="*/ 43 w 172"/>
                <a:gd name="T3" fmla="*/ 0 h 162"/>
                <a:gd name="T4" fmla="*/ 30 w 172"/>
                <a:gd name="T5" fmla="*/ 0 h 162"/>
                <a:gd name="T6" fmla="*/ 14 w 172"/>
                <a:gd name="T7" fmla="*/ 0 h 162"/>
                <a:gd name="T8" fmla="*/ 0 w 172"/>
                <a:gd name="T9" fmla="*/ 15 h 162"/>
                <a:gd name="T10" fmla="*/ 0 w 172"/>
                <a:gd name="T11" fmla="*/ 118 h 162"/>
                <a:gd name="T12" fmla="*/ 0 w 172"/>
                <a:gd name="T13" fmla="*/ 120 h 162"/>
                <a:gd name="T14" fmla="*/ 14 w 172"/>
                <a:gd name="T15" fmla="*/ 133 h 162"/>
                <a:gd name="T16" fmla="*/ 44 w 172"/>
                <a:gd name="T17" fmla="*/ 133 h 162"/>
                <a:gd name="T18" fmla="*/ 51 w 172"/>
                <a:gd name="T19" fmla="*/ 126 h 162"/>
                <a:gd name="T20" fmla="*/ 44 w 172"/>
                <a:gd name="T21" fmla="*/ 119 h 162"/>
                <a:gd name="T22" fmla="*/ 14 w 172"/>
                <a:gd name="T23" fmla="*/ 119 h 162"/>
                <a:gd name="T24" fmla="*/ 13 w 172"/>
                <a:gd name="T25" fmla="*/ 118 h 162"/>
                <a:gd name="T26" fmla="*/ 13 w 172"/>
                <a:gd name="T27" fmla="*/ 15 h 162"/>
                <a:gd name="T28" fmla="*/ 14 w 172"/>
                <a:gd name="T29" fmla="*/ 13 h 162"/>
                <a:gd name="T30" fmla="*/ 30 w 172"/>
                <a:gd name="T31" fmla="*/ 13 h 162"/>
                <a:gd name="T32" fmla="*/ 43 w 172"/>
                <a:gd name="T33" fmla="*/ 13 h 162"/>
                <a:gd name="T34" fmla="*/ 157 w 172"/>
                <a:gd name="T35" fmla="*/ 13 h 162"/>
                <a:gd name="T36" fmla="*/ 159 w 172"/>
                <a:gd name="T37" fmla="*/ 15 h 162"/>
                <a:gd name="T38" fmla="*/ 159 w 172"/>
                <a:gd name="T39" fmla="*/ 89 h 162"/>
                <a:gd name="T40" fmla="*/ 159 w 172"/>
                <a:gd name="T41" fmla="*/ 102 h 162"/>
                <a:gd name="T42" fmla="*/ 159 w 172"/>
                <a:gd name="T43" fmla="*/ 118 h 162"/>
                <a:gd name="T44" fmla="*/ 157 w 172"/>
                <a:gd name="T45" fmla="*/ 119 h 162"/>
                <a:gd name="T46" fmla="*/ 130 w 172"/>
                <a:gd name="T47" fmla="*/ 119 h 162"/>
                <a:gd name="T48" fmla="*/ 105 w 172"/>
                <a:gd name="T49" fmla="*/ 119 h 162"/>
                <a:gd name="T50" fmla="*/ 90 w 172"/>
                <a:gd name="T51" fmla="*/ 119 h 162"/>
                <a:gd name="T52" fmla="*/ 89 w 172"/>
                <a:gd name="T53" fmla="*/ 119 h 162"/>
                <a:gd name="T54" fmla="*/ 85 w 172"/>
                <a:gd name="T55" fmla="*/ 121 h 162"/>
                <a:gd name="T56" fmla="*/ 85 w 172"/>
                <a:gd name="T57" fmla="*/ 121 h 162"/>
                <a:gd name="T58" fmla="*/ 82 w 172"/>
                <a:gd name="T59" fmla="*/ 123 h 162"/>
                <a:gd name="T60" fmla="*/ 73 w 172"/>
                <a:gd name="T61" fmla="*/ 133 h 162"/>
                <a:gd name="T62" fmla="*/ 56 w 172"/>
                <a:gd name="T63" fmla="*/ 150 h 162"/>
                <a:gd name="T64" fmla="*/ 56 w 172"/>
                <a:gd name="T65" fmla="*/ 160 h 162"/>
                <a:gd name="T66" fmla="*/ 65 w 172"/>
                <a:gd name="T67" fmla="*/ 160 h 162"/>
                <a:gd name="T68" fmla="*/ 92 w 172"/>
                <a:gd name="T69" fmla="*/ 133 h 162"/>
                <a:gd name="T70" fmla="*/ 130 w 172"/>
                <a:gd name="T71" fmla="*/ 133 h 162"/>
                <a:gd name="T72" fmla="*/ 157 w 172"/>
                <a:gd name="T73" fmla="*/ 133 h 162"/>
                <a:gd name="T74" fmla="*/ 172 w 172"/>
                <a:gd name="T75" fmla="*/ 118 h 162"/>
                <a:gd name="T76" fmla="*/ 172 w 172"/>
                <a:gd name="T77" fmla="*/ 102 h 162"/>
                <a:gd name="T78" fmla="*/ 172 w 172"/>
                <a:gd name="T79" fmla="*/ 89 h 162"/>
                <a:gd name="T80" fmla="*/ 172 w 172"/>
                <a:gd name="T81" fmla="*/ 15 h 162"/>
                <a:gd name="T82" fmla="*/ 157 w 172"/>
                <a:gd name="T83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72" h="162">
                  <a:moveTo>
                    <a:pt x="157" y="0"/>
                  </a:moveTo>
                  <a:cubicBezTo>
                    <a:pt x="43" y="0"/>
                    <a:pt x="43" y="0"/>
                    <a:pt x="43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19"/>
                    <a:pt x="0" y="119"/>
                    <a:pt x="0" y="120"/>
                  </a:cubicBezTo>
                  <a:cubicBezTo>
                    <a:pt x="1" y="127"/>
                    <a:pt x="7" y="133"/>
                    <a:pt x="14" y="133"/>
                  </a:cubicBezTo>
                  <a:cubicBezTo>
                    <a:pt x="44" y="133"/>
                    <a:pt x="44" y="133"/>
                    <a:pt x="44" y="133"/>
                  </a:cubicBezTo>
                  <a:cubicBezTo>
                    <a:pt x="48" y="133"/>
                    <a:pt x="51" y="130"/>
                    <a:pt x="51" y="126"/>
                  </a:cubicBezTo>
                  <a:cubicBezTo>
                    <a:pt x="51" y="122"/>
                    <a:pt x="48" y="119"/>
                    <a:pt x="44" y="119"/>
                  </a:cubicBezTo>
                  <a:cubicBezTo>
                    <a:pt x="14" y="119"/>
                    <a:pt x="14" y="119"/>
                    <a:pt x="14" y="119"/>
                  </a:cubicBezTo>
                  <a:cubicBezTo>
                    <a:pt x="14" y="119"/>
                    <a:pt x="13" y="119"/>
                    <a:pt x="13" y="118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4"/>
                    <a:pt x="14" y="13"/>
                    <a:pt x="14" y="13"/>
                  </a:cubicBezTo>
                  <a:cubicBezTo>
                    <a:pt x="30" y="13"/>
                    <a:pt x="30" y="13"/>
                    <a:pt x="30" y="13"/>
                  </a:cubicBezTo>
                  <a:cubicBezTo>
                    <a:pt x="43" y="13"/>
                    <a:pt x="43" y="13"/>
                    <a:pt x="43" y="13"/>
                  </a:cubicBezTo>
                  <a:cubicBezTo>
                    <a:pt x="157" y="13"/>
                    <a:pt x="157" y="13"/>
                    <a:pt x="157" y="13"/>
                  </a:cubicBezTo>
                  <a:cubicBezTo>
                    <a:pt x="158" y="13"/>
                    <a:pt x="159" y="14"/>
                    <a:pt x="159" y="15"/>
                  </a:cubicBezTo>
                  <a:cubicBezTo>
                    <a:pt x="159" y="89"/>
                    <a:pt x="159" y="89"/>
                    <a:pt x="159" y="89"/>
                  </a:cubicBezTo>
                  <a:cubicBezTo>
                    <a:pt x="159" y="102"/>
                    <a:pt x="159" y="102"/>
                    <a:pt x="159" y="102"/>
                  </a:cubicBezTo>
                  <a:cubicBezTo>
                    <a:pt x="159" y="118"/>
                    <a:pt x="159" y="118"/>
                    <a:pt x="159" y="118"/>
                  </a:cubicBezTo>
                  <a:cubicBezTo>
                    <a:pt x="159" y="119"/>
                    <a:pt x="158" y="119"/>
                    <a:pt x="157" y="119"/>
                  </a:cubicBezTo>
                  <a:cubicBezTo>
                    <a:pt x="130" y="119"/>
                    <a:pt x="130" y="119"/>
                    <a:pt x="130" y="119"/>
                  </a:cubicBezTo>
                  <a:cubicBezTo>
                    <a:pt x="105" y="119"/>
                    <a:pt x="105" y="119"/>
                    <a:pt x="105" y="119"/>
                  </a:cubicBezTo>
                  <a:cubicBezTo>
                    <a:pt x="90" y="119"/>
                    <a:pt x="90" y="119"/>
                    <a:pt x="90" y="119"/>
                  </a:cubicBezTo>
                  <a:cubicBezTo>
                    <a:pt x="89" y="119"/>
                    <a:pt x="89" y="119"/>
                    <a:pt x="89" y="119"/>
                  </a:cubicBezTo>
                  <a:cubicBezTo>
                    <a:pt x="88" y="119"/>
                    <a:pt x="87" y="120"/>
                    <a:pt x="85" y="121"/>
                  </a:cubicBezTo>
                  <a:cubicBezTo>
                    <a:pt x="85" y="121"/>
                    <a:pt x="85" y="121"/>
                    <a:pt x="85" y="121"/>
                  </a:cubicBezTo>
                  <a:cubicBezTo>
                    <a:pt x="82" y="123"/>
                    <a:pt x="82" y="123"/>
                    <a:pt x="82" y="123"/>
                  </a:cubicBezTo>
                  <a:cubicBezTo>
                    <a:pt x="73" y="133"/>
                    <a:pt x="73" y="133"/>
                    <a:pt x="73" y="133"/>
                  </a:cubicBezTo>
                  <a:cubicBezTo>
                    <a:pt x="56" y="150"/>
                    <a:pt x="56" y="150"/>
                    <a:pt x="56" y="150"/>
                  </a:cubicBezTo>
                  <a:cubicBezTo>
                    <a:pt x="53" y="153"/>
                    <a:pt x="53" y="157"/>
                    <a:pt x="56" y="160"/>
                  </a:cubicBezTo>
                  <a:cubicBezTo>
                    <a:pt x="58" y="162"/>
                    <a:pt x="62" y="162"/>
                    <a:pt x="65" y="160"/>
                  </a:cubicBezTo>
                  <a:cubicBezTo>
                    <a:pt x="92" y="133"/>
                    <a:pt x="92" y="133"/>
                    <a:pt x="92" y="133"/>
                  </a:cubicBezTo>
                  <a:cubicBezTo>
                    <a:pt x="130" y="133"/>
                    <a:pt x="130" y="133"/>
                    <a:pt x="130" y="133"/>
                  </a:cubicBezTo>
                  <a:cubicBezTo>
                    <a:pt x="157" y="133"/>
                    <a:pt x="157" y="133"/>
                    <a:pt x="157" y="133"/>
                  </a:cubicBezTo>
                  <a:cubicBezTo>
                    <a:pt x="165" y="133"/>
                    <a:pt x="172" y="126"/>
                    <a:pt x="172" y="118"/>
                  </a:cubicBezTo>
                  <a:cubicBezTo>
                    <a:pt x="172" y="102"/>
                    <a:pt x="172" y="102"/>
                    <a:pt x="172" y="102"/>
                  </a:cubicBezTo>
                  <a:cubicBezTo>
                    <a:pt x="172" y="89"/>
                    <a:pt x="172" y="89"/>
                    <a:pt x="172" y="89"/>
                  </a:cubicBezTo>
                  <a:cubicBezTo>
                    <a:pt x="172" y="15"/>
                    <a:pt x="172" y="15"/>
                    <a:pt x="172" y="15"/>
                  </a:cubicBezTo>
                  <a:cubicBezTo>
                    <a:pt x="172" y="7"/>
                    <a:pt x="165" y="0"/>
                    <a:pt x="15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prstClr val="black"/>
                </a:solidFill>
              </a:endParaRPr>
            </a:p>
          </p:txBody>
        </p:sp>
      </p:grpSp>
      <p:sp>
        <p:nvSpPr>
          <p:cNvPr id="19" name="内容占位符 8">
            <a:extLst>
              <a:ext uri="{FF2B5EF4-FFF2-40B4-BE49-F238E27FC236}">
                <a16:creationId xmlns:a16="http://schemas.microsoft.com/office/drawing/2014/main" id="{1BEB4A84-75F1-4A8F-9894-46A9874EE5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1852" y="1247643"/>
            <a:ext cx="7112357" cy="5196304"/>
          </a:xfrm>
        </p:spPr>
        <p:txBody>
          <a:bodyPr/>
          <a:lstStyle>
            <a:lvl1pPr marL="342900" indent="-342900">
              <a:lnSpc>
                <a:spcPct val="100000"/>
              </a:lnSpc>
              <a:buClr>
                <a:schemeClr val="tx2"/>
              </a:buClr>
              <a:buFont typeface="Wingdings" panose="05000000000000000000" pitchFamily="2" charset="2"/>
              <a:buChar char="u"/>
              <a:defRPr sz="2000" b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0100" indent="-342900">
              <a:lnSpc>
                <a:spcPct val="120000"/>
              </a:lnSpc>
              <a:buClr>
                <a:schemeClr val="tx2"/>
              </a:buClr>
              <a:buSzPct val="90000"/>
              <a:buFont typeface="Wingdings" panose="05000000000000000000" pitchFamily="2" charset="2"/>
              <a:buChar char="n"/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257300" indent="-342900">
              <a:lnSpc>
                <a:spcPct val="100000"/>
              </a:lnSpc>
              <a:buClr>
                <a:schemeClr val="tx2"/>
              </a:buClr>
              <a:buSzPct val="85000"/>
              <a:buFont typeface="Wingdings" panose="05000000000000000000" pitchFamily="2" charset="2"/>
              <a:buChar char="p"/>
              <a:defRPr sz="16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57350" indent="-285750">
              <a:lnSpc>
                <a:spcPct val="100000"/>
              </a:lnSpc>
              <a:buClr>
                <a:schemeClr val="tx2"/>
              </a:buClr>
              <a:buFont typeface="Wingdings" panose="05000000000000000000" pitchFamily="2" charset="2"/>
              <a:buChar char="ü"/>
              <a:defRPr sz="1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917700" indent="-285750">
              <a:lnSpc>
                <a:spcPct val="100000"/>
              </a:lnSpc>
              <a:buClr>
                <a:schemeClr val="tx2"/>
              </a:buClr>
              <a:buFont typeface="Wingdings" panose="05000000000000000000" pitchFamily="2" charset="2"/>
              <a:buChar char="Ø"/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326640" indent="-285750">
              <a:buClr>
                <a:schemeClr val="tx2"/>
              </a:buClr>
              <a:buFont typeface="Wingdings" panose="05000000000000000000" pitchFamily="2" charset="2"/>
              <a:buChar char="n"/>
              <a:defRPr>
                <a:solidFill>
                  <a:schemeClr val="accent1">
                    <a:lumMod val="75000"/>
                  </a:schemeClr>
                </a:solidFill>
                <a:latin typeface="+mn-lt"/>
              </a:defRPr>
            </a:lvl6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二级</a:t>
            </a:r>
          </a:p>
          <a:p>
            <a:pPr lvl="2" fontAlgn="base"/>
            <a:r>
              <a:rPr lang="zh-CN" altLang="en-US" strike="noStrike" noProof="1"/>
              <a:t>三级</a:t>
            </a:r>
          </a:p>
          <a:p>
            <a:pPr lvl="3" fontAlgn="base"/>
            <a:r>
              <a:rPr lang="zh-CN" altLang="en-US" strike="noStrike" noProof="1"/>
              <a:t>四级</a:t>
            </a:r>
          </a:p>
          <a:p>
            <a:pPr lvl="4" fontAlgn="base"/>
            <a:r>
              <a:rPr lang="zh-CN" altLang="en-US" strike="noStrike" noProof="1"/>
              <a:t>五级</a:t>
            </a:r>
          </a:p>
        </p:txBody>
      </p:sp>
      <p:pic>
        <p:nvPicPr>
          <p:cNvPr id="21" name="图片 6">
            <a:extLst>
              <a:ext uri="{FF2B5EF4-FFF2-40B4-BE49-F238E27FC236}">
                <a16:creationId xmlns:a16="http://schemas.microsoft.com/office/drawing/2014/main" id="{D56D26C3-4A17-426B-AF68-60DAF183E0A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4135" y="-496"/>
            <a:ext cx="552895" cy="2496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灯片编号占位符 5">
            <a:extLst>
              <a:ext uri="{FF2B5EF4-FFF2-40B4-BE49-F238E27FC236}">
                <a16:creationId xmlns:a16="http://schemas.microsoft.com/office/drawing/2014/main" id="{BC9335BF-CCD2-4EDA-9EC4-07BB2DF3FA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7472" y="6276386"/>
            <a:ext cx="589856" cy="366183"/>
          </a:xfrm>
          <a:prstGeom prst="rect">
            <a:avLst/>
          </a:prstGeom>
        </p:spPr>
        <p:txBody>
          <a:bodyPr vert="horz" lIns="81630" tIns="40815" rIns="81630" bIns="40815" rtlCol="0" anchor="ctr"/>
          <a:lstStyle>
            <a:lvl1pPr algn="ctr" defTabSz="815975" fontAlgn="auto">
              <a:spcBef>
                <a:spcPts val="0"/>
              </a:spcBef>
              <a:spcAft>
                <a:spcPts val="0"/>
              </a:spcAft>
              <a:defRPr sz="10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5931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课堂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56" y="-1"/>
            <a:ext cx="4172477" cy="6855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矩形 62"/>
          <p:cNvSpPr/>
          <p:nvPr/>
        </p:nvSpPr>
        <p:spPr>
          <a:xfrm>
            <a:off x="0" y="-496"/>
            <a:ext cx="12192000" cy="6855885"/>
          </a:xfrm>
          <a:prstGeom prst="rect">
            <a:avLst/>
          </a:prstGeom>
          <a:solidFill>
            <a:schemeClr val="tx2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prstClr val="white"/>
              </a:solidFill>
            </a:endParaRPr>
          </a:p>
        </p:txBody>
      </p:sp>
      <p:sp>
        <p:nvSpPr>
          <p:cNvPr id="64" name="Rectangle 18"/>
          <p:cNvSpPr>
            <a:spLocks noChangeArrowheads="1"/>
          </p:cNvSpPr>
          <p:nvPr/>
        </p:nvSpPr>
        <p:spPr bwMode="auto">
          <a:xfrm>
            <a:off x="1679509" y="4965175"/>
            <a:ext cx="12311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课堂练习</a:t>
            </a:r>
          </a:p>
        </p:txBody>
      </p:sp>
      <p:sp>
        <p:nvSpPr>
          <p:cNvPr id="65" name="Freeform 9"/>
          <p:cNvSpPr/>
          <p:nvPr/>
        </p:nvSpPr>
        <p:spPr bwMode="auto">
          <a:xfrm>
            <a:off x="3311692" y="5068937"/>
            <a:ext cx="91971" cy="184269"/>
          </a:xfrm>
          <a:custGeom>
            <a:avLst/>
            <a:gdLst>
              <a:gd name="T0" fmla="*/ 0 w 278"/>
              <a:gd name="T1" fmla="*/ 0 h 557"/>
              <a:gd name="T2" fmla="*/ 278 w 278"/>
              <a:gd name="T3" fmla="*/ 278 h 557"/>
              <a:gd name="T4" fmla="*/ 0 w 278"/>
              <a:gd name="T5" fmla="*/ 557 h 557"/>
              <a:gd name="T6" fmla="*/ 0 w 278"/>
              <a:gd name="T7" fmla="*/ 0 h 5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8" h="557">
                <a:moveTo>
                  <a:pt x="0" y="0"/>
                </a:moveTo>
                <a:lnTo>
                  <a:pt x="278" y="278"/>
                </a:lnTo>
                <a:lnTo>
                  <a:pt x="0" y="557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600">
              <a:solidFill>
                <a:prstClr val="black"/>
              </a:solidFill>
            </a:endParaRPr>
          </a:p>
        </p:txBody>
      </p:sp>
      <p:cxnSp>
        <p:nvCxnSpPr>
          <p:cNvPr id="66" name="直接连接符 65"/>
          <p:cNvCxnSpPr/>
          <p:nvPr/>
        </p:nvCxnSpPr>
        <p:spPr>
          <a:xfrm>
            <a:off x="1487488" y="4899851"/>
            <a:ext cx="0" cy="564324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矩形 69"/>
          <p:cNvSpPr/>
          <p:nvPr/>
        </p:nvSpPr>
        <p:spPr>
          <a:xfrm>
            <a:off x="4175788" y="-2"/>
            <a:ext cx="8016213" cy="68558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grpSp>
        <p:nvGrpSpPr>
          <p:cNvPr id="81" name="组合 80"/>
          <p:cNvGrpSpPr/>
          <p:nvPr/>
        </p:nvGrpSpPr>
        <p:grpSpPr>
          <a:xfrm>
            <a:off x="948268" y="4985950"/>
            <a:ext cx="336973" cy="412771"/>
            <a:chOff x="187325" y="2244725"/>
            <a:chExt cx="649288" cy="795338"/>
          </a:xfrm>
          <a:solidFill>
            <a:schemeClr val="bg1"/>
          </a:solidFill>
        </p:grpSpPr>
        <p:sp>
          <p:nvSpPr>
            <p:cNvPr id="82" name="Freeform 10"/>
            <p:cNvSpPr/>
            <p:nvPr/>
          </p:nvSpPr>
          <p:spPr bwMode="auto">
            <a:xfrm>
              <a:off x="187325" y="2244725"/>
              <a:ext cx="644525" cy="795338"/>
            </a:xfrm>
            <a:custGeom>
              <a:avLst/>
              <a:gdLst>
                <a:gd name="T0" fmla="*/ 172 w 172"/>
                <a:gd name="T1" fmla="*/ 17 h 212"/>
                <a:gd name="T2" fmla="*/ 155 w 172"/>
                <a:gd name="T3" fmla="*/ 0 h 212"/>
                <a:gd name="T4" fmla="*/ 17 w 172"/>
                <a:gd name="T5" fmla="*/ 0 h 212"/>
                <a:gd name="T6" fmla="*/ 0 w 172"/>
                <a:gd name="T7" fmla="*/ 17 h 212"/>
                <a:gd name="T8" fmla="*/ 0 w 172"/>
                <a:gd name="T9" fmla="*/ 195 h 212"/>
                <a:gd name="T10" fmla="*/ 17 w 172"/>
                <a:gd name="T11" fmla="*/ 212 h 212"/>
                <a:gd name="T12" fmla="*/ 39 w 172"/>
                <a:gd name="T13" fmla="*/ 212 h 212"/>
                <a:gd name="T14" fmla="*/ 63 w 172"/>
                <a:gd name="T15" fmla="*/ 212 h 212"/>
                <a:gd name="T16" fmla="*/ 69 w 172"/>
                <a:gd name="T17" fmla="*/ 205 h 212"/>
                <a:gd name="T18" fmla="*/ 63 w 172"/>
                <a:gd name="T19" fmla="*/ 199 h 212"/>
                <a:gd name="T20" fmla="*/ 39 w 172"/>
                <a:gd name="T21" fmla="*/ 199 h 212"/>
                <a:gd name="T22" fmla="*/ 17 w 172"/>
                <a:gd name="T23" fmla="*/ 199 h 212"/>
                <a:gd name="T24" fmla="*/ 13 w 172"/>
                <a:gd name="T25" fmla="*/ 195 h 212"/>
                <a:gd name="T26" fmla="*/ 13 w 172"/>
                <a:gd name="T27" fmla="*/ 17 h 212"/>
                <a:gd name="T28" fmla="*/ 17 w 172"/>
                <a:gd name="T29" fmla="*/ 13 h 212"/>
                <a:gd name="T30" fmla="*/ 115 w 172"/>
                <a:gd name="T31" fmla="*/ 13 h 212"/>
                <a:gd name="T32" fmla="*/ 115 w 172"/>
                <a:gd name="T33" fmla="*/ 13 h 212"/>
                <a:gd name="T34" fmla="*/ 128 w 172"/>
                <a:gd name="T35" fmla="*/ 13 h 212"/>
                <a:gd name="T36" fmla="*/ 128 w 172"/>
                <a:gd name="T37" fmla="*/ 13 h 212"/>
                <a:gd name="T38" fmla="*/ 155 w 172"/>
                <a:gd name="T39" fmla="*/ 13 h 212"/>
                <a:gd name="T40" fmla="*/ 159 w 172"/>
                <a:gd name="T41" fmla="*/ 17 h 212"/>
                <a:gd name="T42" fmla="*/ 159 w 172"/>
                <a:gd name="T43" fmla="*/ 151 h 212"/>
                <a:gd name="T44" fmla="*/ 166 w 172"/>
                <a:gd name="T45" fmla="*/ 152 h 212"/>
                <a:gd name="T46" fmla="*/ 172 w 172"/>
                <a:gd name="T47" fmla="*/ 156 h 212"/>
                <a:gd name="T48" fmla="*/ 172 w 172"/>
                <a:gd name="T49" fmla="*/ 158 h 212"/>
                <a:gd name="T50" fmla="*/ 172 w 172"/>
                <a:gd name="T51" fmla="*/ 158 h 212"/>
                <a:gd name="T52" fmla="*/ 172 w 172"/>
                <a:gd name="T53" fmla="*/ 17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72" h="212">
                  <a:moveTo>
                    <a:pt x="172" y="17"/>
                  </a:moveTo>
                  <a:cubicBezTo>
                    <a:pt x="172" y="8"/>
                    <a:pt x="165" y="0"/>
                    <a:pt x="155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8"/>
                    <a:pt x="0" y="17"/>
                  </a:cubicBezTo>
                  <a:cubicBezTo>
                    <a:pt x="0" y="195"/>
                    <a:pt x="0" y="195"/>
                    <a:pt x="0" y="195"/>
                  </a:cubicBezTo>
                  <a:cubicBezTo>
                    <a:pt x="0" y="205"/>
                    <a:pt x="8" y="212"/>
                    <a:pt x="17" y="212"/>
                  </a:cubicBezTo>
                  <a:cubicBezTo>
                    <a:pt x="39" y="212"/>
                    <a:pt x="39" y="212"/>
                    <a:pt x="39" y="212"/>
                  </a:cubicBezTo>
                  <a:cubicBezTo>
                    <a:pt x="63" y="212"/>
                    <a:pt x="63" y="212"/>
                    <a:pt x="63" y="212"/>
                  </a:cubicBezTo>
                  <a:cubicBezTo>
                    <a:pt x="66" y="212"/>
                    <a:pt x="69" y="209"/>
                    <a:pt x="69" y="205"/>
                  </a:cubicBezTo>
                  <a:cubicBezTo>
                    <a:pt x="69" y="202"/>
                    <a:pt x="66" y="199"/>
                    <a:pt x="63" y="199"/>
                  </a:cubicBezTo>
                  <a:cubicBezTo>
                    <a:pt x="39" y="199"/>
                    <a:pt x="39" y="199"/>
                    <a:pt x="39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5" y="199"/>
                    <a:pt x="13" y="197"/>
                    <a:pt x="13" y="195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3" y="15"/>
                    <a:pt x="15" y="13"/>
                    <a:pt x="17" y="13"/>
                  </a:cubicBezTo>
                  <a:cubicBezTo>
                    <a:pt x="115" y="13"/>
                    <a:pt x="115" y="13"/>
                    <a:pt x="115" y="13"/>
                  </a:cubicBezTo>
                  <a:cubicBezTo>
                    <a:pt x="115" y="13"/>
                    <a:pt x="115" y="13"/>
                    <a:pt x="115" y="13"/>
                  </a:cubicBezTo>
                  <a:cubicBezTo>
                    <a:pt x="128" y="13"/>
                    <a:pt x="128" y="13"/>
                    <a:pt x="128" y="13"/>
                  </a:cubicBezTo>
                  <a:cubicBezTo>
                    <a:pt x="128" y="13"/>
                    <a:pt x="128" y="13"/>
                    <a:pt x="128" y="13"/>
                  </a:cubicBezTo>
                  <a:cubicBezTo>
                    <a:pt x="155" y="13"/>
                    <a:pt x="155" y="13"/>
                    <a:pt x="155" y="13"/>
                  </a:cubicBezTo>
                  <a:cubicBezTo>
                    <a:pt x="157" y="13"/>
                    <a:pt x="159" y="15"/>
                    <a:pt x="159" y="17"/>
                  </a:cubicBezTo>
                  <a:cubicBezTo>
                    <a:pt x="159" y="151"/>
                    <a:pt x="159" y="151"/>
                    <a:pt x="159" y="151"/>
                  </a:cubicBezTo>
                  <a:cubicBezTo>
                    <a:pt x="166" y="152"/>
                    <a:pt x="166" y="152"/>
                    <a:pt x="166" y="152"/>
                  </a:cubicBezTo>
                  <a:cubicBezTo>
                    <a:pt x="169" y="152"/>
                    <a:pt x="171" y="154"/>
                    <a:pt x="172" y="156"/>
                  </a:cubicBezTo>
                  <a:cubicBezTo>
                    <a:pt x="172" y="157"/>
                    <a:pt x="172" y="157"/>
                    <a:pt x="172" y="158"/>
                  </a:cubicBezTo>
                  <a:cubicBezTo>
                    <a:pt x="172" y="158"/>
                    <a:pt x="172" y="158"/>
                    <a:pt x="172" y="158"/>
                  </a:cubicBezTo>
                  <a:lnTo>
                    <a:pt x="172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83" name="Freeform 11"/>
            <p:cNvSpPr>
              <a:spLocks noEditPoints="1"/>
            </p:cNvSpPr>
            <p:nvPr/>
          </p:nvSpPr>
          <p:spPr bwMode="auto">
            <a:xfrm>
              <a:off x="592138" y="2795588"/>
              <a:ext cx="190500" cy="244475"/>
            </a:xfrm>
            <a:custGeom>
              <a:avLst/>
              <a:gdLst>
                <a:gd name="T0" fmla="*/ 7 w 51"/>
                <a:gd name="T1" fmla="*/ 0 h 65"/>
                <a:gd name="T2" fmla="*/ 2 w 51"/>
                <a:gd name="T3" fmla="*/ 2 h 65"/>
                <a:gd name="T4" fmla="*/ 0 w 51"/>
                <a:gd name="T5" fmla="*/ 7 h 65"/>
                <a:gd name="T6" fmla="*/ 4 w 51"/>
                <a:gd name="T7" fmla="*/ 59 h 65"/>
                <a:gd name="T8" fmla="*/ 9 w 51"/>
                <a:gd name="T9" fmla="*/ 65 h 65"/>
                <a:gd name="T10" fmla="*/ 11 w 51"/>
                <a:gd name="T11" fmla="*/ 65 h 65"/>
                <a:gd name="T12" fmla="*/ 15 w 51"/>
                <a:gd name="T13" fmla="*/ 63 h 65"/>
                <a:gd name="T14" fmla="*/ 51 w 51"/>
                <a:gd name="T15" fmla="*/ 28 h 65"/>
                <a:gd name="T16" fmla="*/ 51 w 51"/>
                <a:gd name="T17" fmla="*/ 4 h 65"/>
                <a:gd name="T18" fmla="*/ 7 w 51"/>
                <a:gd name="T19" fmla="*/ 0 h 65"/>
                <a:gd name="T20" fmla="*/ 16 w 51"/>
                <a:gd name="T21" fmla="*/ 44 h 65"/>
                <a:gd name="T22" fmla="*/ 14 w 51"/>
                <a:gd name="T23" fmla="*/ 14 h 65"/>
                <a:gd name="T24" fmla="*/ 43 w 51"/>
                <a:gd name="T25" fmla="*/ 17 h 65"/>
                <a:gd name="T26" fmla="*/ 16 w 51"/>
                <a:gd name="T27" fmla="*/ 44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1" h="65">
                  <a:moveTo>
                    <a:pt x="7" y="0"/>
                  </a:moveTo>
                  <a:cubicBezTo>
                    <a:pt x="5" y="0"/>
                    <a:pt x="3" y="1"/>
                    <a:pt x="2" y="2"/>
                  </a:cubicBezTo>
                  <a:cubicBezTo>
                    <a:pt x="0" y="4"/>
                    <a:pt x="0" y="5"/>
                    <a:pt x="0" y="7"/>
                  </a:cubicBezTo>
                  <a:cubicBezTo>
                    <a:pt x="4" y="59"/>
                    <a:pt x="4" y="59"/>
                    <a:pt x="4" y="59"/>
                  </a:cubicBezTo>
                  <a:cubicBezTo>
                    <a:pt x="4" y="61"/>
                    <a:pt x="6" y="64"/>
                    <a:pt x="9" y="65"/>
                  </a:cubicBezTo>
                  <a:cubicBezTo>
                    <a:pt x="9" y="65"/>
                    <a:pt x="10" y="65"/>
                    <a:pt x="11" y="65"/>
                  </a:cubicBezTo>
                  <a:cubicBezTo>
                    <a:pt x="13" y="65"/>
                    <a:pt x="14" y="64"/>
                    <a:pt x="15" y="63"/>
                  </a:cubicBezTo>
                  <a:cubicBezTo>
                    <a:pt x="51" y="28"/>
                    <a:pt x="51" y="28"/>
                    <a:pt x="51" y="28"/>
                  </a:cubicBezTo>
                  <a:cubicBezTo>
                    <a:pt x="51" y="4"/>
                    <a:pt x="51" y="4"/>
                    <a:pt x="51" y="4"/>
                  </a:cubicBezTo>
                  <a:lnTo>
                    <a:pt x="7" y="0"/>
                  </a:lnTo>
                  <a:close/>
                  <a:moveTo>
                    <a:pt x="16" y="44"/>
                  </a:moveTo>
                  <a:cubicBezTo>
                    <a:pt x="14" y="14"/>
                    <a:pt x="14" y="14"/>
                    <a:pt x="14" y="14"/>
                  </a:cubicBezTo>
                  <a:cubicBezTo>
                    <a:pt x="43" y="17"/>
                    <a:pt x="43" y="17"/>
                    <a:pt x="43" y="17"/>
                  </a:cubicBezTo>
                  <a:lnTo>
                    <a:pt x="16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84" name="Freeform 12"/>
            <p:cNvSpPr/>
            <p:nvPr/>
          </p:nvSpPr>
          <p:spPr bwMode="auto">
            <a:xfrm>
              <a:off x="782638" y="2811463"/>
              <a:ext cx="53975" cy="88900"/>
            </a:xfrm>
            <a:custGeom>
              <a:avLst/>
              <a:gdLst>
                <a:gd name="T0" fmla="*/ 13 w 14"/>
                <a:gd name="T1" fmla="*/ 5 h 24"/>
                <a:gd name="T2" fmla="*/ 7 w 14"/>
                <a:gd name="T3" fmla="*/ 1 h 24"/>
                <a:gd name="T4" fmla="*/ 0 w 14"/>
                <a:gd name="T5" fmla="*/ 0 h 24"/>
                <a:gd name="T6" fmla="*/ 0 w 14"/>
                <a:gd name="T7" fmla="*/ 24 h 24"/>
                <a:gd name="T8" fmla="*/ 11 w 14"/>
                <a:gd name="T9" fmla="*/ 12 h 24"/>
                <a:gd name="T10" fmla="*/ 13 w 14"/>
                <a:gd name="T11" fmla="*/ 5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24">
                  <a:moveTo>
                    <a:pt x="13" y="5"/>
                  </a:moveTo>
                  <a:cubicBezTo>
                    <a:pt x="12" y="3"/>
                    <a:pt x="10" y="1"/>
                    <a:pt x="7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3" y="11"/>
                    <a:pt x="14" y="8"/>
                    <a:pt x="13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85" name="Freeform 13"/>
            <p:cNvSpPr/>
            <p:nvPr/>
          </p:nvSpPr>
          <p:spPr bwMode="auto">
            <a:xfrm>
              <a:off x="306388" y="2443163"/>
              <a:ext cx="434975" cy="49213"/>
            </a:xfrm>
            <a:custGeom>
              <a:avLst/>
              <a:gdLst>
                <a:gd name="T0" fmla="*/ 109 w 116"/>
                <a:gd name="T1" fmla="*/ 13 h 13"/>
                <a:gd name="T2" fmla="*/ 6 w 116"/>
                <a:gd name="T3" fmla="*/ 13 h 13"/>
                <a:gd name="T4" fmla="*/ 0 w 116"/>
                <a:gd name="T5" fmla="*/ 6 h 13"/>
                <a:gd name="T6" fmla="*/ 6 w 116"/>
                <a:gd name="T7" fmla="*/ 0 h 13"/>
                <a:gd name="T8" fmla="*/ 109 w 116"/>
                <a:gd name="T9" fmla="*/ 0 h 13"/>
                <a:gd name="T10" fmla="*/ 116 w 116"/>
                <a:gd name="T11" fmla="*/ 6 h 13"/>
                <a:gd name="T12" fmla="*/ 109 w 116"/>
                <a:gd name="T13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" h="13">
                  <a:moveTo>
                    <a:pt x="109" y="13"/>
                  </a:moveTo>
                  <a:cubicBezTo>
                    <a:pt x="6" y="13"/>
                    <a:pt x="6" y="13"/>
                    <a:pt x="6" y="13"/>
                  </a:cubicBezTo>
                  <a:cubicBezTo>
                    <a:pt x="3" y="13"/>
                    <a:pt x="0" y="10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13" y="0"/>
                    <a:pt x="116" y="3"/>
                    <a:pt x="116" y="6"/>
                  </a:cubicBezTo>
                  <a:cubicBezTo>
                    <a:pt x="116" y="10"/>
                    <a:pt x="113" y="13"/>
                    <a:pt x="109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86" name="Freeform 14"/>
            <p:cNvSpPr/>
            <p:nvPr/>
          </p:nvSpPr>
          <p:spPr bwMode="auto">
            <a:xfrm>
              <a:off x="306388" y="2578100"/>
              <a:ext cx="434975" cy="52388"/>
            </a:xfrm>
            <a:custGeom>
              <a:avLst/>
              <a:gdLst>
                <a:gd name="T0" fmla="*/ 109 w 116"/>
                <a:gd name="T1" fmla="*/ 14 h 14"/>
                <a:gd name="T2" fmla="*/ 6 w 116"/>
                <a:gd name="T3" fmla="*/ 14 h 14"/>
                <a:gd name="T4" fmla="*/ 0 w 116"/>
                <a:gd name="T5" fmla="*/ 7 h 14"/>
                <a:gd name="T6" fmla="*/ 6 w 116"/>
                <a:gd name="T7" fmla="*/ 0 h 14"/>
                <a:gd name="T8" fmla="*/ 109 w 116"/>
                <a:gd name="T9" fmla="*/ 0 h 14"/>
                <a:gd name="T10" fmla="*/ 116 w 116"/>
                <a:gd name="T11" fmla="*/ 7 h 14"/>
                <a:gd name="T12" fmla="*/ 109 w 116"/>
                <a:gd name="T13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" h="14">
                  <a:moveTo>
                    <a:pt x="109" y="14"/>
                  </a:moveTo>
                  <a:cubicBezTo>
                    <a:pt x="6" y="14"/>
                    <a:pt x="6" y="14"/>
                    <a:pt x="6" y="14"/>
                  </a:cubicBezTo>
                  <a:cubicBezTo>
                    <a:pt x="3" y="14"/>
                    <a:pt x="0" y="11"/>
                    <a:pt x="0" y="7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13" y="0"/>
                    <a:pt x="116" y="3"/>
                    <a:pt x="116" y="7"/>
                  </a:cubicBezTo>
                  <a:cubicBezTo>
                    <a:pt x="116" y="11"/>
                    <a:pt x="113" y="14"/>
                    <a:pt x="10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prstClr val="black"/>
                </a:solidFill>
              </a:endParaRPr>
            </a:p>
          </p:txBody>
        </p:sp>
      </p:grpSp>
      <p:sp>
        <p:nvSpPr>
          <p:cNvPr id="20" name="标题 1">
            <a:extLst>
              <a:ext uri="{FF2B5EF4-FFF2-40B4-BE49-F238E27FC236}">
                <a16:creationId xmlns:a16="http://schemas.microsoft.com/office/drawing/2014/main" id="{F2E3E2D6-6E5B-4666-935F-C459CACDE82B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>
          <a:xfrm>
            <a:off x="4751852" y="356662"/>
            <a:ext cx="7112357" cy="658131"/>
          </a:xfrm>
          <a:prstGeom prst="rect">
            <a:avLst/>
          </a:prstGeom>
        </p:spPr>
        <p:txBody>
          <a:bodyPr/>
          <a:lstStyle>
            <a:lvl1pPr algn="l" defTabSz="815975" rtl="0" eaLnBrk="1" fontAlgn="base" hangingPunct="1">
              <a:spcBef>
                <a:spcPct val="0"/>
              </a:spcBef>
              <a:spcAft>
                <a:spcPct val="0"/>
              </a:spcAft>
              <a:defRPr lang="zh-CN" altLang="zh-CN" sz="2800" b="1" kern="12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演示案例：</a:t>
            </a:r>
            <a:r>
              <a:rPr lang="en-US" altLang="zh-CN" dirty="0"/>
              <a:t>1-</a:t>
            </a:r>
            <a:r>
              <a:rPr lang="zh-CN" altLang="en-US" dirty="0"/>
              <a:t>案例名</a:t>
            </a:r>
            <a:endParaRPr lang="zh-CN" altLang="zh-CN" dirty="0"/>
          </a:p>
        </p:txBody>
      </p:sp>
      <p:sp>
        <p:nvSpPr>
          <p:cNvPr id="21" name="内容占位符 8">
            <a:extLst>
              <a:ext uri="{FF2B5EF4-FFF2-40B4-BE49-F238E27FC236}">
                <a16:creationId xmlns:a16="http://schemas.microsoft.com/office/drawing/2014/main" id="{8DB9131A-08D1-4B51-BE9D-4709CA52E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1852" y="1247643"/>
            <a:ext cx="7112357" cy="5196304"/>
          </a:xfrm>
        </p:spPr>
        <p:txBody>
          <a:bodyPr/>
          <a:lstStyle>
            <a:lvl1pPr marL="342900" indent="-342900">
              <a:lnSpc>
                <a:spcPct val="100000"/>
              </a:lnSpc>
              <a:buClr>
                <a:schemeClr val="tx2"/>
              </a:buClr>
              <a:buFont typeface="Wingdings" panose="05000000000000000000" pitchFamily="2" charset="2"/>
              <a:buChar char="u"/>
              <a:defRPr sz="2000" b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0100" indent="-342900">
              <a:lnSpc>
                <a:spcPct val="100000"/>
              </a:lnSpc>
              <a:buClr>
                <a:schemeClr val="tx2"/>
              </a:buClr>
              <a:buSzPct val="90000"/>
              <a:buFont typeface="Wingdings" panose="05000000000000000000" pitchFamily="2" charset="2"/>
              <a:buChar char="n"/>
              <a:defRPr lang="zh-CN" altLang="en-US" sz="1800" strike="noStrike" kern="1200" noProof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257300" indent="-342900">
              <a:lnSpc>
                <a:spcPct val="100000"/>
              </a:lnSpc>
              <a:buClr>
                <a:schemeClr val="tx2"/>
              </a:buClr>
              <a:buSzPct val="85000"/>
              <a:buFont typeface="Wingdings" panose="05000000000000000000" pitchFamily="2" charset="2"/>
              <a:buChar char="p"/>
              <a:defRPr sz="16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57350" indent="-285750">
              <a:lnSpc>
                <a:spcPct val="100000"/>
              </a:lnSpc>
              <a:buClr>
                <a:schemeClr val="tx2"/>
              </a:buClr>
              <a:buFont typeface="Wingdings" panose="05000000000000000000" pitchFamily="2" charset="2"/>
              <a:buChar char="ü"/>
              <a:defRPr sz="1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917700" indent="-285750">
              <a:lnSpc>
                <a:spcPct val="100000"/>
              </a:lnSpc>
              <a:buClr>
                <a:schemeClr val="tx2"/>
              </a:buClr>
              <a:buFont typeface="Wingdings" panose="05000000000000000000" pitchFamily="2" charset="2"/>
              <a:buChar char="Ø"/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326640" indent="-285750">
              <a:buClr>
                <a:schemeClr val="tx2"/>
              </a:buClr>
              <a:buFont typeface="Wingdings" panose="05000000000000000000" pitchFamily="2" charset="2"/>
              <a:buChar char="n"/>
              <a:defRPr>
                <a:solidFill>
                  <a:schemeClr val="accent1">
                    <a:lumMod val="75000"/>
                  </a:schemeClr>
                </a:solidFill>
                <a:latin typeface="+mn-lt"/>
              </a:defRPr>
            </a:lvl6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二级</a:t>
            </a:r>
          </a:p>
          <a:p>
            <a:pPr lvl="2" fontAlgn="base"/>
            <a:r>
              <a:rPr lang="zh-CN" altLang="en-US" strike="noStrike" noProof="1"/>
              <a:t>三级</a:t>
            </a:r>
          </a:p>
          <a:p>
            <a:pPr lvl="3" fontAlgn="base"/>
            <a:r>
              <a:rPr lang="zh-CN" altLang="en-US" strike="noStrike" noProof="1"/>
              <a:t>四级</a:t>
            </a:r>
          </a:p>
          <a:p>
            <a:pPr lvl="4" fontAlgn="base"/>
            <a:r>
              <a:rPr lang="zh-CN" altLang="en-US" strike="noStrike" noProof="1"/>
              <a:t>五级</a:t>
            </a:r>
          </a:p>
        </p:txBody>
      </p:sp>
      <p:pic>
        <p:nvPicPr>
          <p:cNvPr id="22" name="图片 6">
            <a:extLst>
              <a:ext uri="{FF2B5EF4-FFF2-40B4-BE49-F238E27FC236}">
                <a16:creationId xmlns:a16="http://schemas.microsoft.com/office/drawing/2014/main" id="{07E851B9-2558-4CF7-9905-5DA59C1718B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4135" y="-496"/>
            <a:ext cx="552895" cy="2496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灯片编号占位符 5">
            <a:extLst>
              <a:ext uri="{FF2B5EF4-FFF2-40B4-BE49-F238E27FC236}">
                <a16:creationId xmlns:a16="http://schemas.microsoft.com/office/drawing/2014/main" id="{01B5BA14-8362-4C47-82B9-DA6AAF56C3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7472" y="6276386"/>
            <a:ext cx="589856" cy="366183"/>
          </a:xfrm>
          <a:prstGeom prst="rect">
            <a:avLst/>
          </a:prstGeom>
        </p:spPr>
        <p:txBody>
          <a:bodyPr vert="horz" lIns="81630" tIns="40815" rIns="81630" bIns="40815" rtlCol="0" anchor="ctr"/>
          <a:lstStyle>
            <a:lvl1pPr algn="ctr" defTabSz="815975" fontAlgn="auto">
              <a:spcBef>
                <a:spcPts val="0"/>
              </a:spcBef>
              <a:spcAft>
                <a:spcPts val="0"/>
              </a:spcAft>
              <a:defRPr sz="10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1096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850901" y="275171"/>
            <a:ext cx="10649527" cy="731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1630" tIns="40815" rIns="81630" bIns="40815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50901" y="1293092"/>
            <a:ext cx="109728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1630" tIns="40815" rIns="81630" bIns="40815" numCol="1" anchor="t" anchorCtr="0" compatLnSpc="1"/>
          <a:lstStyle/>
          <a:p>
            <a:pPr lvl="0" fontAlgn="base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1287472" y="6276386"/>
            <a:ext cx="589856" cy="366183"/>
          </a:xfrm>
          <a:prstGeom prst="rect">
            <a:avLst/>
          </a:prstGeom>
        </p:spPr>
        <p:txBody>
          <a:bodyPr vert="horz" lIns="81630" tIns="40815" rIns="81630" bIns="40815" rtlCol="0" anchor="ctr"/>
          <a:lstStyle>
            <a:lvl1pPr algn="ctr" defTabSz="815975" fontAlgn="auto">
              <a:spcBef>
                <a:spcPts val="0"/>
              </a:spcBef>
              <a:spcAft>
                <a:spcPts val="0"/>
              </a:spcAft>
              <a:defRPr sz="10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4B96EB1-E39A-406B-BC0D-EAFD23728F9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220133"/>
            <a:ext cx="850900" cy="3841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7438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9" r:id="rId1"/>
    <p:sldLayoutId id="2147483870" r:id="rId2"/>
    <p:sldLayoutId id="2147483871" r:id="rId3"/>
    <p:sldLayoutId id="2147483872" r:id="rId4"/>
    <p:sldLayoutId id="2147483873" r:id="rId5"/>
    <p:sldLayoutId id="2147483874" r:id="rId6"/>
    <p:sldLayoutId id="2147483875" r:id="rId7"/>
    <p:sldLayoutId id="2147483876" r:id="rId8"/>
    <p:sldLayoutId id="2147483877" r:id="rId9"/>
    <p:sldLayoutId id="2147483878" r:id="rId10"/>
    <p:sldLayoutId id="2147483879" r:id="rId11"/>
  </p:sldLayoutIdLst>
  <p:hf hdr="0" ftr="0" dt="0"/>
  <p:txStyles>
    <p:titleStyle>
      <a:lvl1pPr algn="l" defTabSz="815975" rtl="0" eaLnBrk="1" fontAlgn="base" hangingPunct="1">
        <a:spcBef>
          <a:spcPct val="0"/>
        </a:spcBef>
        <a:spcAft>
          <a:spcPct val="0"/>
        </a:spcAft>
        <a:defRPr sz="39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815975" rtl="0" eaLnBrk="1" fontAlgn="base" hangingPunct="1">
        <a:spcBef>
          <a:spcPct val="0"/>
        </a:spcBef>
        <a:spcAft>
          <a:spcPct val="0"/>
        </a:spcAft>
        <a:defRPr sz="39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defTabSz="815975" rtl="0" eaLnBrk="1" fontAlgn="base" hangingPunct="1">
        <a:spcBef>
          <a:spcPct val="0"/>
        </a:spcBef>
        <a:spcAft>
          <a:spcPct val="0"/>
        </a:spcAft>
        <a:defRPr sz="39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defTabSz="815975" rtl="0" eaLnBrk="1" fontAlgn="base" hangingPunct="1">
        <a:spcBef>
          <a:spcPct val="0"/>
        </a:spcBef>
        <a:spcAft>
          <a:spcPct val="0"/>
        </a:spcAft>
        <a:defRPr sz="39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defTabSz="815975" rtl="0" eaLnBrk="1" fontAlgn="base" hangingPunct="1">
        <a:spcBef>
          <a:spcPct val="0"/>
        </a:spcBef>
        <a:spcAft>
          <a:spcPct val="0"/>
        </a:spcAft>
        <a:defRPr sz="39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defTabSz="815975" rtl="0" eaLnBrk="1" fontAlgn="base" hangingPunct="1">
        <a:spcBef>
          <a:spcPct val="0"/>
        </a:spcBef>
        <a:spcAft>
          <a:spcPct val="0"/>
        </a:spcAft>
        <a:defRPr sz="39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defTabSz="815975" rtl="0" eaLnBrk="1" fontAlgn="base" hangingPunct="1">
        <a:spcBef>
          <a:spcPct val="0"/>
        </a:spcBef>
        <a:spcAft>
          <a:spcPct val="0"/>
        </a:spcAft>
        <a:defRPr sz="39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defTabSz="815975" rtl="0" eaLnBrk="1" fontAlgn="base" hangingPunct="1">
        <a:spcBef>
          <a:spcPct val="0"/>
        </a:spcBef>
        <a:spcAft>
          <a:spcPct val="0"/>
        </a:spcAft>
        <a:defRPr sz="39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defTabSz="815975" rtl="0" eaLnBrk="1" fontAlgn="base" hangingPunct="1">
        <a:spcBef>
          <a:spcPct val="0"/>
        </a:spcBef>
        <a:spcAft>
          <a:spcPct val="0"/>
        </a:spcAft>
        <a:defRPr sz="39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04800" indent="-304800" algn="l" defTabSz="815975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62305" indent="-254000" algn="l" defTabSz="815975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019175" indent="-203200" algn="l" defTabSz="815975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427480" indent="-203200" algn="l" defTabSz="815975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35150" indent="-203200" algn="l" defTabSz="815975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44725" indent="-203835" algn="l" defTabSz="815975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53030" indent="-203835" algn="l" defTabSz="815975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61335" indent="-203835" algn="l" defTabSz="815975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69005" indent="-203835" algn="l" defTabSz="815975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1597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8305" algn="l" defTabSz="81597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6610" algn="l" defTabSz="81597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24280" algn="l" defTabSz="81597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32585" algn="l" defTabSz="81597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40890" algn="l" defTabSz="81597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49195" algn="l" defTabSz="81597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56865" algn="l" defTabSz="81597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65170" algn="l" defTabSz="81597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9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9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5.emf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7.emf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28.emf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29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30.emf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31.emf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32.emf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33.emf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占位符 1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00002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altLang="zh-CN" dirty="0"/>
              <a:t>WEB</a:t>
            </a:r>
            <a:r>
              <a:rPr lang="zh-CN" altLang="en-US" dirty="0"/>
              <a:t>前端开发</a:t>
            </a:r>
            <a:endParaRPr lang="en-US" altLang="zh-CN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R1</a:t>
            </a:r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V1.0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石毅</a:t>
            </a:r>
            <a:r>
              <a:rPr lang="en-US" altLang="zh-CN" dirty="0"/>
              <a:t>/00001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2020.7.1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zh-CN" altLang="en-US" dirty="0"/>
              <a:t>新开发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标题 1">
            <a:extLst>
              <a:ext uri="{FF2B5EF4-FFF2-40B4-BE49-F238E27FC236}">
                <a16:creationId xmlns:a16="http://schemas.microsoft.com/office/drawing/2014/main" id="{11640B7E-9B82-4FCC-82D8-19514211BE2F}"/>
              </a:ext>
            </a:extLst>
          </p:cNvPr>
          <p:cNvSpPr>
            <a:spLocks noGrp="1"/>
          </p:cNvSpPr>
          <p:nvPr>
            <p:ph type="ctr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algn="l"/>
            <a:r>
              <a:rPr lang="zh-CN" altLang="en-US" dirty="0"/>
              <a:t>数据类型</a:t>
            </a:r>
          </a:p>
        </p:txBody>
      </p:sp>
      <p:sp>
        <p:nvSpPr>
          <p:cNvPr id="12" name="矩形 38">
            <a:extLst>
              <a:ext uri="{FF2B5EF4-FFF2-40B4-BE49-F238E27FC236}">
                <a16:creationId xmlns:a16="http://schemas.microsoft.com/office/drawing/2014/main" id="{0A964326-C76F-4211-9114-F12F65D7FB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7663" y="1175720"/>
            <a:ext cx="84296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基本数据类型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——Null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类型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3AEFB33-890A-4CC0-B015-3A7C747733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5951" y="1947864"/>
            <a:ext cx="8520113" cy="1665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zh-CN" altLang="en-US" b="1" u="sng" dirty="0">
                <a:solidFill>
                  <a:srgbClr val="0070C0"/>
                </a:solidFill>
              </a:rPr>
              <a:t>空型</a:t>
            </a:r>
            <a:r>
              <a:rPr lang="zh-CN" altLang="en-US" dirty="0"/>
              <a:t>（</a:t>
            </a:r>
            <a:r>
              <a:rPr lang="en-US" altLang="zh-CN" dirty="0"/>
              <a:t>Null</a:t>
            </a:r>
            <a:r>
              <a:rPr lang="zh-CN" altLang="en-US" dirty="0"/>
              <a:t>）只有一个特殊的</a:t>
            </a:r>
            <a:r>
              <a:rPr lang="en-US" altLang="zh-CN" dirty="0"/>
              <a:t>null</a:t>
            </a:r>
            <a:r>
              <a:rPr lang="zh-CN" altLang="en-US" dirty="0"/>
              <a:t>值。</a:t>
            </a:r>
            <a:endParaRPr lang="en-US" altLang="zh-CN" dirty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zh-CN" altLang="en-US" b="1" u="sng" dirty="0">
                <a:solidFill>
                  <a:srgbClr val="0070C0"/>
                </a:solidFill>
              </a:rPr>
              <a:t>空型</a:t>
            </a:r>
            <a:r>
              <a:rPr lang="zh-CN" altLang="en-US" dirty="0"/>
              <a:t>用于表示一个不存在的或无效的对象与地址。</a:t>
            </a:r>
            <a:endParaRPr lang="en-US" altLang="zh-CN" dirty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en-US" altLang="zh-CN" dirty="0"/>
              <a:t>JavaScript</a:t>
            </a:r>
            <a:r>
              <a:rPr lang="zh-CN" altLang="en-US" dirty="0"/>
              <a:t>中大小写敏感，因此变量值只有是小写的</a:t>
            </a:r>
            <a:r>
              <a:rPr lang="en-US" altLang="zh-CN" dirty="0"/>
              <a:t>null</a:t>
            </a:r>
            <a:r>
              <a:rPr lang="zh-CN" altLang="en-US" dirty="0"/>
              <a:t>时才表示空型（</a:t>
            </a:r>
            <a:r>
              <a:rPr lang="en-US" altLang="zh-CN" dirty="0"/>
              <a:t>Null</a:t>
            </a:r>
            <a:r>
              <a:rPr lang="zh-CN" altLang="en-US" dirty="0"/>
              <a:t>）。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C1FD25D-1090-4B33-AF94-607FA87DEC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10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9" grpId="0" build="p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标题 1">
            <a:extLst>
              <a:ext uri="{FF2B5EF4-FFF2-40B4-BE49-F238E27FC236}">
                <a16:creationId xmlns:a16="http://schemas.microsoft.com/office/drawing/2014/main" id="{31697B17-DF48-45DA-80BA-8C78FA501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上机练习：打印金字塔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8530AD5-7864-4E09-854D-CE3C084D47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需求说明</a:t>
            </a:r>
            <a:endParaRPr lang="en-US" altLang="zh-CN" dirty="0"/>
          </a:p>
          <a:p>
            <a:pPr lvl="1"/>
            <a:r>
              <a:rPr lang="zh-CN" altLang="en-US" dirty="0"/>
              <a:t>分析金字塔组成：由空格和星星“*”组成的三角形。</a:t>
            </a:r>
            <a:endParaRPr lang="en-US" altLang="zh-CN" dirty="0"/>
          </a:p>
          <a:p>
            <a:pPr lvl="1"/>
            <a:r>
              <a:rPr lang="zh-CN" altLang="en-US" dirty="0"/>
              <a:t>分析“*”和空格的分布规律（假设最上面的一个星星作为金字塔的第一层）。</a:t>
            </a:r>
          </a:p>
          <a:p>
            <a:pPr lvl="2"/>
            <a:r>
              <a:rPr lang="zh-CN" altLang="en-US" dirty="0"/>
              <a:t>每层中星星的数量 </a:t>
            </a:r>
            <a:r>
              <a:rPr lang="en-US" altLang="zh-CN" dirty="0"/>
              <a:t>= </a:t>
            </a:r>
            <a:r>
              <a:rPr lang="zh-CN" altLang="en-US" dirty="0"/>
              <a:t>当前层数*</a:t>
            </a:r>
            <a:r>
              <a:rPr lang="en-US" altLang="zh-CN" dirty="0"/>
              <a:t>2 -1</a:t>
            </a:r>
            <a:r>
              <a:rPr lang="zh-CN" altLang="en-US" dirty="0"/>
              <a:t>。例如当前为第</a:t>
            </a:r>
            <a:r>
              <a:rPr lang="en-US" altLang="zh-CN" dirty="0"/>
              <a:t>4</a:t>
            </a:r>
            <a:r>
              <a:rPr lang="zh-CN" altLang="en-US" dirty="0"/>
              <a:t>层，则星星数</a:t>
            </a:r>
            <a:r>
              <a:rPr lang="en-US" altLang="zh-CN" dirty="0"/>
              <a:t>= 4*2-1=7</a:t>
            </a:r>
            <a:r>
              <a:rPr lang="zh-CN" altLang="en-US" dirty="0"/>
              <a:t>。</a:t>
            </a:r>
          </a:p>
          <a:p>
            <a:pPr lvl="2"/>
            <a:r>
              <a:rPr lang="zh-CN" altLang="en-US" dirty="0"/>
              <a:t>每层星星前的空格 </a:t>
            </a:r>
            <a:r>
              <a:rPr lang="en-US" altLang="zh-CN" dirty="0"/>
              <a:t>= </a:t>
            </a:r>
            <a:r>
              <a:rPr lang="zh-CN" altLang="en-US" dirty="0"/>
              <a:t>金字塔层数 </a:t>
            </a:r>
            <a:r>
              <a:rPr lang="en-US" altLang="zh-CN" dirty="0"/>
              <a:t>– </a:t>
            </a:r>
            <a:r>
              <a:rPr lang="zh-CN" altLang="en-US" dirty="0"/>
              <a:t>当前层数。例如当前行数为第</a:t>
            </a:r>
            <a:r>
              <a:rPr lang="en-US" altLang="zh-CN" dirty="0"/>
              <a:t>3</a:t>
            </a:r>
            <a:r>
              <a:rPr lang="zh-CN" altLang="en-US" dirty="0"/>
              <a:t>层，则空格数</a:t>
            </a:r>
            <a:r>
              <a:rPr lang="en-US" altLang="zh-CN" dirty="0"/>
              <a:t>=5-3=2</a:t>
            </a:r>
            <a:r>
              <a:rPr lang="zh-CN" altLang="en-US" dirty="0"/>
              <a:t>。</a:t>
            </a:r>
          </a:p>
          <a:p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318215E4-5496-4B1F-838B-41CA84E830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6CA0B37-C609-418D-973E-5FE272E0CA7A}" type="slidenum">
              <a:rPr lang="zh-CN" altLang="en-US" smtClean="0"/>
              <a:pPr/>
              <a:t>100</a:t>
            </a:fld>
            <a:endParaRPr lang="zh-CN" altLang="en-US"/>
          </a:p>
        </p:txBody>
      </p:sp>
      <p:sp>
        <p:nvSpPr>
          <p:cNvPr id="111619" name="Rectangle 2">
            <a:extLst>
              <a:ext uri="{FF2B5EF4-FFF2-40B4-BE49-F238E27FC236}">
                <a16:creationId xmlns:a16="http://schemas.microsoft.com/office/drawing/2014/main" id="{9CEC3BD6-E097-40DE-8B69-51A8D419E3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pic>
        <p:nvPicPr>
          <p:cNvPr id="90117" name="Picture 5" descr="无标题">
            <a:extLst>
              <a:ext uri="{FF2B5EF4-FFF2-40B4-BE49-F238E27FC236}">
                <a16:creationId xmlns:a16="http://schemas.microsoft.com/office/drawing/2014/main" id="{CAB07783-1180-4BDD-BDB2-2DF53F486D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5948" y="1599913"/>
            <a:ext cx="1600200" cy="201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0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标题 1">
            <a:extLst>
              <a:ext uri="{FF2B5EF4-FFF2-40B4-BE49-F238E27FC236}">
                <a16:creationId xmlns:a16="http://schemas.microsoft.com/office/drawing/2014/main" id="{4052E872-D6F1-485E-80A3-9C629B479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上机练习：九九乘法表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9865B04-CB3C-43D8-ABFE-6107E09786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需求说明</a:t>
            </a:r>
            <a:endParaRPr lang="en-US" altLang="zh-CN" dirty="0"/>
          </a:p>
          <a:p>
            <a:pPr lvl="1"/>
            <a:r>
              <a:rPr lang="zh-CN" altLang="en-US" dirty="0"/>
              <a:t>九九乘法表体现了数字之间乘法的规律，成为了学生在学习数学时必不可少的一项内容。</a:t>
            </a:r>
            <a:endParaRPr lang="en-US" altLang="zh-CN" dirty="0"/>
          </a:p>
          <a:p>
            <a:pPr lvl="1"/>
            <a:r>
              <a:rPr lang="zh-CN" altLang="en-US" dirty="0"/>
              <a:t>找规律，假设最上面的一层作为第</a:t>
            </a:r>
            <a:r>
              <a:rPr lang="en-US" altLang="zh-CN" dirty="0"/>
              <a:t>1</a:t>
            </a:r>
            <a:r>
              <a:rPr lang="zh-CN" altLang="en-US" dirty="0"/>
              <a:t>层，</a:t>
            </a:r>
            <a:r>
              <a:rPr lang="zh-CN" altLang="en-US" dirty="0">
                <a:solidFill>
                  <a:srgbClr val="FF0000"/>
                </a:solidFill>
              </a:rPr>
              <a:t>表格</a:t>
            </a:r>
            <a:r>
              <a:rPr lang="zh-CN" altLang="en-US" dirty="0"/>
              <a:t>的分布规律：</a:t>
            </a:r>
          </a:p>
          <a:p>
            <a:pPr marL="914400" lvl="2" indent="0">
              <a:buNone/>
            </a:pPr>
            <a:r>
              <a:rPr lang="zh-CN" altLang="en-US" dirty="0"/>
              <a:t>① 九九乘法表的表格是由</a:t>
            </a:r>
            <a:r>
              <a:rPr lang="en-US" altLang="zh-CN" dirty="0"/>
              <a:t>9</a:t>
            </a:r>
            <a:r>
              <a:rPr lang="zh-CN" altLang="en-US" dirty="0"/>
              <a:t>行，每行最多</a:t>
            </a:r>
            <a:r>
              <a:rPr lang="en-US" altLang="zh-CN" dirty="0"/>
              <a:t>9</a:t>
            </a:r>
            <a:r>
              <a:rPr lang="zh-CN" altLang="en-US" dirty="0"/>
              <a:t>列的单元格组成。</a:t>
            </a:r>
          </a:p>
          <a:p>
            <a:pPr marL="914400" lvl="2" indent="0">
              <a:buNone/>
            </a:pPr>
            <a:r>
              <a:rPr lang="zh-CN" altLang="en-US" dirty="0"/>
              <a:t>② 乘法表的层数 </a:t>
            </a:r>
            <a:r>
              <a:rPr lang="en-US" altLang="zh-CN" dirty="0"/>
              <a:t>= </a:t>
            </a:r>
            <a:r>
              <a:rPr lang="zh-CN" altLang="en-US" dirty="0"/>
              <a:t>表格的行数 </a:t>
            </a:r>
            <a:r>
              <a:rPr lang="en-US" altLang="zh-CN" dirty="0"/>
              <a:t>= </a:t>
            </a:r>
            <a:r>
              <a:rPr lang="zh-CN" altLang="en-US" dirty="0"/>
              <a:t>每行中的列数。如乘法表的第</a:t>
            </a:r>
            <a:r>
              <a:rPr lang="en-US" altLang="zh-CN" dirty="0"/>
              <a:t>3</a:t>
            </a:r>
            <a:r>
              <a:rPr lang="zh-CN" altLang="en-US" dirty="0"/>
              <a:t>层，是表格的第</a:t>
            </a:r>
            <a:r>
              <a:rPr lang="en-US" altLang="zh-CN" dirty="0"/>
              <a:t>3</a:t>
            </a:r>
            <a:r>
              <a:rPr lang="zh-CN" altLang="en-US" dirty="0"/>
              <a:t>行，且共有</a:t>
            </a:r>
            <a:r>
              <a:rPr lang="en-US" altLang="zh-CN" dirty="0"/>
              <a:t>3</a:t>
            </a:r>
            <a:r>
              <a:rPr lang="zh-CN" altLang="en-US" dirty="0"/>
              <a:t>个单元格。</a:t>
            </a:r>
            <a:endParaRPr lang="en-US" altLang="zh-CN" dirty="0"/>
          </a:p>
          <a:p>
            <a:pPr lvl="1"/>
            <a:r>
              <a:rPr lang="zh-CN" altLang="en-US" dirty="0"/>
              <a:t>找规律，假设最上面的一层作为第</a:t>
            </a:r>
            <a:r>
              <a:rPr lang="en-US" altLang="zh-CN" dirty="0"/>
              <a:t>1</a:t>
            </a:r>
            <a:r>
              <a:rPr lang="zh-CN" altLang="en-US" dirty="0"/>
              <a:t>层，</a:t>
            </a:r>
            <a:r>
              <a:rPr lang="zh-CN" altLang="en-US" dirty="0">
                <a:solidFill>
                  <a:srgbClr val="FF0000"/>
                </a:solidFill>
              </a:rPr>
              <a:t>乘法</a:t>
            </a:r>
            <a:r>
              <a:rPr lang="zh-CN" altLang="en-US" dirty="0"/>
              <a:t>运算的规律：</a:t>
            </a:r>
          </a:p>
          <a:p>
            <a:pPr marL="914400" lvl="2" indent="0">
              <a:buNone/>
            </a:pPr>
            <a:r>
              <a:rPr lang="zh-CN" altLang="en-US" dirty="0"/>
              <a:t>① 被乘数的取值范围在“</a:t>
            </a:r>
            <a:r>
              <a:rPr lang="en-US" altLang="zh-CN" dirty="0"/>
              <a:t>1~</a:t>
            </a:r>
            <a:r>
              <a:rPr lang="zh-CN" altLang="en-US" dirty="0"/>
              <a:t>每行中的列数”之间。如表格第</a:t>
            </a:r>
            <a:r>
              <a:rPr lang="en-US" altLang="zh-CN" dirty="0"/>
              <a:t>3</a:t>
            </a:r>
            <a:r>
              <a:rPr lang="zh-CN" altLang="en-US" dirty="0"/>
              <a:t>行中被乘数的值在</a:t>
            </a:r>
            <a:r>
              <a:rPr lang="en-US" altLang="zh-CN" dirty="0"/>
              <a:t>1~3</a:t>
            </a:r>
            <a:r>
              <a:rPr lang="zh-CN" altLang="en-US" dirty="0"/>
              <a:t>之间。</a:t>
            </a:r>
          </a:p>
          <a:p>
            <a:pPr marL="914400" lvl="2" indent="0">
              <a:buNone/>
            </a:pPr>
            <a:r>
              <a:rPr lang="zh-CN" altLang="en-US" dirty="0"/>
              <a:t>② 乘数的值 </a:t>
            </a:r>
            <a:r>
              <a:rPr lang="en-US" altLang="zh-CN" dirty="0"/>
              <a:t>= </a:t>
            </a:r>
            <a:r>
              <a:rPr lang="zh-CN" altLang="en-US" dirty="0"/>
              <a:t>表格的行数。如表格第</a:t>
            </a:r>
            <a:r>
              <a:rPr lang="en-US" altLang="zh-CN" dirty="0"/>
              <a:t>3</a:t>
            </a:r>
            <a:r>
              <a:rPr lang="zh-CN" altLang="en-US" dirty="0"/>
              <a:t>行中乘数的值就为</a:t>
            </a:r>
            <a:r>
              <a:rPr lang="en-US" altLang="zh-CN" dirty="0"/>
              <a:t>3</a:t>
            </a:r>
            <a:r>
              <a:rPr lang="zh-CN" altLang="en-US" dirty="0"/>
              <a:t>。</a:t>
            </a:r>
          </a:p>
          <a:p>
            <a:pPr lvl="1"/>
            <a:endParaRPr lang="zh-CN" altLang="en-US" dirty="0"/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3753017A-A305-4C22-8DFC-6E5BE9F468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6CA0B37-C609-418D-973E-5FE272E0CA7A}" type="slidenum">
              <a:rPr lang="zh-CN" altLang="en-US" smtClean="0"/>
              <a:pPr/>
              <a:t>101</a:t>
            </a:fld>
            <a:endParaRPr lang="zh-CN" altLang="en-US"/>
          </a:p>
        </p:txBody>
      </p:sp>
      <p:pic>
        <p:nvPicPr>
          <p:cNvPr id="78857" name="图片 1">
            <a:extLst>
              <a:ext uri="{FF2B5EF4-FFF2-40B4-BE49-F238E27FC236}">
                <a16:creationId xmlns:a16="http://schemas.microsoft.com/office/drawing/2014/main" id="{9382D176-F6CF-484D-A211-32C2E54E2F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3273" y="4652527"/>
            <a:ext cx="5106369" cy="2126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8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012549" y="1091173"/>
            <a:ext cx="10657184" cy="5196304"/>
          </a:xfrm>
        </p:spPr>
        <p:txBody>
          <a:bodyPr/>
          <a:lstStyle/>
          <a:p>
            <a:r>
              <a:rPr lang="zh-CN" altLang="en-US" dirty="0"/>
              <a:t>常见问题及解决办法</a:t>
            </a:r>
          </a:p>
          <a:p>
            <a:r>
              <a:rPr lang="zh-CN" altLang="en-US" dirty="0"/>
              <a:t>代码规范问题</a:t>
            </a:r>
          </a:p>
          <a:p>
            <a:r>
              <a:rPr lang="zh-CN" altLang="en-US" dirty="0"/>
              <a:t>调试技巧</a:t>
            </a:r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1007435" y="216853"/>
            <a:ext cx="10657184" cy="608131"/>
          </a:xfrm>
        </p:spPr>
        <p:txBody>
          <a:bodyPr/>
          <a:lstStyle/>
          <a:p>
            <a:r>
              <a:rPr lang="zh-CN" altLang="en-US"/>
              <a:t>共性问题集中讲解</a:t>
            </a:r>
          </a:p>
        </p:txBody>
      </p:sp>
      <p:grpSp>
        <p:nvGrpSpPr>
          <p:cNvPr id="32772" name="组合 29"/>
          <p:cNvGrpSpPr/>
          <p:nvPr/>
        </p:nvGrpSpPr>
        <p:grpSpPr bwMode="auto">
          <a:xfrm>
            <a:off x="2143125" y="2948947"/>
            <a:ext cx="7905751" cy="2058988"/>
            <a:chOff x="1857356" y="3214688"/>
            <a:chExt cx="5929353" cy="2058989"/>
          </a:xfrm>
        </p:grpSpPr>
        <p:sp>
          <p:nvSpPr>
            <p:cNvPr id="29" name="等腰三角形 28"/>
            <p:cNvSpPr/>
            <p:nvPr/>
          </p:nvSpPr>
          <p:spPr bwMode="auto">
            <a:xfrm>
              <a:off x="1857356" y="3714750"/>
              <a:ext cx="1143008" cy="857250"/>
            </a:xfrm>
            <a:prstGeom prst="triangle">
              <a:avLst>
                <a:gd name="adj" fmla="val 46614"/>
              </a:avLst>
            </a:prstGeom>
            <a:noFill/>
            <a:ln w="9525">
              <a:solidFill>
                <a:srgbClr val="0E9C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133"/>
            </a:p>
          </p:txBody>
        </p:sp>
        <p:grpSp>
          <p:nvGrpSpPr>
            <p:cNvPr id="32775" name="组合 7"/>
            <p:cNvGrpSpPr/>
            <p:nvPr/>
          </p:nvGrpSpPr>
          <p:grpSpPr bwMode="auto">
            <a:xfrm>
              <a:off x="1924031" y="3214688"/>
              <a:ext cx="5862678" cy="2058989"/>
              <a:chOff x="2066315" y="2227264"/>
              <a:chExt cx="5862756" cy="2059018"/>
            </a:xfrm>
          </p:grpSpPr>
          <p:grpSp>
            <p:nvGrpSpPr>
              <p:cNvPr id="32776" name="组合 19"/>
              <p:cNvGrpSpPr/>
              <p:nvPr/>
            </p:nvGrpSpPr>
            <p:grpSpPr bwMode="auto">
              <a:xfrm>
                <a:off x="2066315" y="2227264"/>
                <a:ext cx="5862756" cy="2059018"/>
                <a:chOff x="2066296" y="2227167"/>
                <a:chExt cx="5862795" cy="2059104"/>
              </a:xfrm>
            </p:grpSpPr>
            <p:sp>
              <p:nvSpPr>
                <p:cNvPr id="15" name="等腰三角形 5"/>
                <p:cNvSpPr/>
                <p:nvPr/>
              </p:nvSpPr>
              <p:spPr>
                <a:xfrm>
                  <a:off x="7214697" y="3370231"/>
                  <a:ext cx="714394" cy="655674"/>
                </a:xfrm>
                <a:prstGeom prst="triangle">
                  <a:avLst>
                    <a:gd name="adj" fmla="val 46614"/>
                  </a:avLst>
                </a:prstGeom>
                <a:noFill/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 sz="2133"/>
                </a:p>
              </p:txBody>
            </p:sp>
            <p:grpSp>
              <p:nvGrpSpPr>
                <p:cNvPr id="32781" name="组合 17"/>
                <p:cNvGrpSpPr/>
                <p:nvPr/>
              </p:nvGrpSpPr>
              <p:grpSpPr bwMode="auto">
                <a:xfrm>
                  <a:off x="2066296" y="2227167"/>
                  <a:ext cx="5148401" cy="2059104"/>
                  <a:chOff x="2066296" y="2084291"/>
                  <a:chExt cx="5148401" cy="2059104"/>
                </a:xfrm>
              </p:grpSpPr>
              <p:sp>
                <p:nvSpPr>
                  <p:cNvPr id="17" name="等腰三角形 16"/>
                  <p:cNvSpPr/>
                  <p:nvPr/>
                </p:nvSpPr>
                <p:spPr>
                  <a:xfrm rot="5400000">
                    <a:off x="4035640" y="3702840"/>
                    <a:ext cx="214325" cy="142879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 sz="2133"/>
                  </a:p>
                </p:txBody>
              </p:sp>
              <p:sp>
                <p:nvSpPr>
                  <p:cNvPr id="18" name="等腰三角形 9"/>
                  <p:cNvSpPr/>
                  <p:nvPr/>
                </p:nvSpPr>
                <p:spPr>
                  <a:xfrm rot="18000000">
                    <a:off x="2044066" y="2458965"/>
                    <a:ext cx="341331" cy="296871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 sz="2133"/>
                  </a:p>
                </p:txBody>
              </p:sp>
              <p:sp>
                <p:nvSpPr>
                  <p:cNvPr id="19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01283" y="2928889"/>
                    <a:ext cx="4713414" cy="780610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9525" algn="ctr">
                    <a:noFill/>
                    <a:miter lim="800000"/>
                  </a:ln>
                  <a:effectLst/>
                </p:spPr>
                <p:txBody>
                  <a:bodyPr tIns="158400">
                    <a:spAutoFit/>
                  </a:bodyPr>
                  <a:lstStyle/>
                  <a:p>
                    <a:pPr algn="ctr" eaLnBrk="0" fontAlgn="auto" hangingPunct="0">
                      <a:spcAft>
                        <a:spcPts val="0"/>
                      </a:spcAft>
                      <a:defRPr/>
                    </a:pPr>
                    <a:r>
                      <a:rPr lang="zh-CN" altLang="en-US" sz="3733" b="1" kern="0" spc="400" dirty="0">
                        <a:solidFill>
                          <a:schemeClr val="tx2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共性问题集中讲解   </a:t>
                    </a:r>
                    <a:endParaRPr lang="en-US" altLang="zh-CN" sz="3733" b="1" kern="0" spc="400" dirty="0">
                      <a:solidFill>
                        <a:schemeClr val="tx2">
                          <a:lumMod val="50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0" name="等腰三角形 19"/>
                  <p:cNvSpPr/>
                  <p:nvPr/>
                </p:nvSpPr>
                <p:spPr>
                  <a:xfrm>
                    <a:off x="5714469" y="2370057"/>
                    <a:ext cx="500076" cy="404835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 sz="2133"/>
                  </a:p>
                </p:txBody>
              </p:sp>
              <p:sp>
                <p:nvSpPr>
                  <p:cNvPr id="21" name="等腰三角形 20"/>
                  <p:cNvSpPr/>
                  <p:nvPr/>
                </p:nvSpPr>
                <p:spPr>
                  <a:xfrm>
                    <a:off x="5285832" y="2084291"/>
                    <a:ext cx="714394" cy="571532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 sz="2133"/>
                  </a:p>
                </p:txBody>
              </p:sp>
              <p:sp>
                <p:nvSpPr>
                  <p:cNvPr id="22" name="等腰三角形 21"/>
                  <p:cNvSpPr/>
                  <p:nvPr/>
                </p:nvSpPr>
                <p:spPr>
                  <a:xfrm rot="5400000">
                    <a:off x="3849101" y="3849694"/>
                    <a:ext cx="333394" cy="254007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 sz="2133"/>
                  </a:p>
                </p:txBody>
              </p:sp>
              <p:sp>
                <p:nvSpPr>
                  <p:cNvPr id="23" name="等腰三角形 22"/>
                  <p:cNvSpPr/>
                  <p:nvPr/>
                </p:nvSpPr>
                <p:spPr>
                  <a:xfrm rot="5400000">
                    <a:off x="5964503" y="3733756"/>
                    <a:ext cx="285765" cy="285758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 sz="2133"/>
                  </a:p>
                </p:txBody>
              </p:sp>
            </p:grpSp>
          </p:grpSp>
          <p:grpSp>
            <p:nvGrpSpPr>
              <p:cNvPr id="32777" name="组合 23"/>
              <p:cNvGrpSpPr/>
              <p:nvPr/>
            </p:nvGrpSpPr>
            <p:grpSpPr bwMode="auto">
              <a:xfrm>
                <a:off x="7162740" y="3441725"/>
                <a:ext cx="480576" cy="357184"/>
                <a:chOff x="1566148" y="4958569"/>
                <a:chExt cx="1108844" cy="824139"/>
              </a:xfrm>
            </p:grpSpPr>
            <p:sp>
              <p:nvSpPr>
                <p:cNvPr id="13" name="任意多边形 12"/>
                <p:cNvSpPr/>
                <p:nvPr/>
              </p:nvSpPr>
              <p:spPr bwMode="auto">
                <a:xfrm>
                  <a:off x="1565117" y="4958555"/>
                  <a:ext cx="534791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-1" fmla="*/ 0 w 2500312"/>
                    <a:gd name="connsiteY0-2" fmla="*/ 1857375 h 1866444"/>
                    <a:gd name="connsiteX1-3" fmla="*/ 1165495 w 2500312"/>
                    <a:gd name="connsiteY1-4" fmla="*/ 0 h 1866444"/>
                    <a:gd name="connsiteX2-5" fmla="*/ 2500312 w 2500312"/>
                    <a:gd name="connsiteY2-6" fmla="*/ 1857375 h 1866444"/>
                    <a:gd name="connsiteX3-7" fmla="*/ 1205329 w 2500312"/>
                    <a:gd name="connsiteY3-8" fmla="*/ 1866444 h 1866444"/>
                    <a:gd name="connsiteX4" fmla="*/ 0 w 2500312"/>
                    <a:gd name="connsiteY4" fmla="*/ 1857375 h 1866444"/>
                    <a:gd name="connsiteX0-9" fmla="*/ 0 w 1214396"/>
                    <a:gd name="connsiteY0-10" fmla="*/ 1857375 h 1866444"/>
                    <a:gd name="connsiteX1-11" fmla="*/ 1165495 w 1214396"/>
                    <a:gd name="connsiteY1-12" fmla="*/ 0 h 1866444"/>
                    <a:gd name="connsiteX2-13" fmla="*/ 1214396 w 1214396"/>
                    <a:gd name="connsiteY2-14" fmla="*/ 1857375 h 1866444"/>
                    <a:gd name="connsiteX3-15" fmla="*/ 1205329 w 1214396"/>
                    <a:gd name="connsiteY3-16" fmla="*/ 1866444 h 1866444"/>
                    <a:gd name="connsiteX4-17" fmla="*/ 0 w 1214396"/>
                    <a:gd name="connsiteY4-18" fmla="*/ 1857375 h 1866444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17" y="connsiteY4-18"/>
                    </a:cxn>
                  </a:cxnLst>
                  <a:rect l="l" t="t" r="r" b="b"/>
                  <a:pathLst>
                    <a:path w="1214396" h="1866444">
                      <a:moveTo>
                        <a:pt x="0" y="1857375"/>
                      </a:moveTo>
                      <a:lnTo>
                        <a:pt x="1165495" y="0"/>
                      </a:lnTo>
                      <a:lnTo>
                        <a:pt x="1214396" y="1857375"/>
                      </a:lnTo>
                      <a:lnTo>
                        <a:pt x="1205329" y="1866444"/>
                      </a:lnTo>
                      <a:lnTo>
                        <a:pt x="0" y="1857375"/>
                      </a:lnTo>
                      <a:close/>
                    </a:path>
                  </a:pathLst>
                </a:custGeom>
                <a:solidFill>
                  <a:srgbClr val="0E9CDE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 sz="2133"/>
                </a:p>
              </p:txBody>
            </p:sp>
            <p:sp>
              <p:nvSpPr>
                <p:cNvPr id="14" name="任意多边形 13"/>
                <p:cNvSpPr/>
                <p:nvPr/>
              </p:nvSpPr>
              <p:spPr bwMode="auto">
                <a:xfrm>
                  <a:off x="2085256" y="4958555"/>
                  <a:ext cx="589736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-1" fmla="*/ 0 w 2500312"/>
                    <a:gd name="connsiteY0-2" fmla="*/ 1857375 h 1866444"/>
                    <a:gd name="connsiteX1-3" fmla="*/ 1165495 w 2500312"/>
                    <a:gd name="connsiteY1-4" fmla="*/ 0 h 1866444"/>
                    <a:gd name="connsiteX2-5" fmla="*/ 2500312 w 2500312"/>
                    <a:gd name="connsiteY2-6" fmla="*/ 1857375 h 1866444"/>
                    <a:gd name="connsiteX3-7" fmla="*/ 1205329 w 2500312"/>
                    <a:gd name="connsiteY3-8" fmla="*/ 1866444 h 1866444"/>
                    <a:gd name="connsiteX4" fmla="*/ 0 w 2500312"/>
                    <a:gd name="connsiteY4" fmla="*/ 1857375 h 1866444"/>
                    <a:gd name="connsiteX0-9" fmla="*/ 0 w 1214396"/>
                    <a:gd name="connsiteY0-10" fmla="*/ 1857375 h 1866444"/>
                    <a:gd name="connsiteX1-11" fmla="*/ 1165495 w 1214396"/>
                    <a:gd name="connsiteY1-12" fmla="*/ 0 h 1866444"/>
                    <a:gd name="connsiteX2-13" fmla="*/ 1214396 w 1214396"/>
                    <a:gd name="connsiteY2-14" fmla="*/ 1857375 h 1866444"/>
                    <a:gd name="connsiteX3-15" fmla="*/ 1205329 w 1214396"/>
                    <a:gd name="connsiteY3-16" fmla="*/ 1866444 h 1866444"/>
                    <a:gd name="connsiteX4-17" fmla="*/ 0 w 1214396"/>
                    <a:gd name="connsiteY4-18" fmla="*/ 1857375 h 1866444"/>
                    <a:gd name="connsiteX0-19" fmla="*/ 691861 w 691861"/>
                    <a:gd name="connsiteY0-20" fmla="*/ 1857375 h 1866444"/>
                    <a:gd name="connsiteX1-21" fmla="*/ 0 w 691861"/>
                    <a:gd name="connsiteY1-22" fmla="*/ 0 h 1866444"/>
                    <a:gd name="connsiteX2-23" fmla="*/ 48901 w 691861"/>
                    <a:gd name="connsiteY2-24" fmla="*/ 1857375 h 1866444"/>
                    <a:gd name="connsiteX3-25" fmla="*/ 39834 w 691861"/>
                    <a:gd name="connsiteY3-26" fmla="*/ 1866444 h 1866444"/>
                    <a:gd name="connsiteX4-27" fmla="*/ 691861 w 691861"/>
                    <a:gd name="connsiteY4-28" fmla="*/ 1857375 h 1866444"/>
                    <a:gd name="connsiteX0-29" fmla="*/ 1049019 w 1049019"/>
                    <a:gd name="connsiteY0-30" fmla="*/ 1857375 h 1866444"/>
                    <a:gd name="connsiteX1-31" fmla="*/ 0 w 1049019"/>
                    <a:gd name="connsiteY1-32" fmla="*/ 0 h 1866444"/>
                    <a:gd name="connsiteX2-33" fmla="*/ 48901 w 1049019"/>
                    <a:gd name="connsiteY2-34" fmla="*/ 1857375 h 1866444"/>
                    <a:gd name="connsiteX3-35" fmla="*/ 39834 w 1049019"/>
                    <a:gd name="connsiteY3-36" fmla="*/ 1866444 h 1866444"/>
                    <a:gd name="connsiteX4-37" fmla="*/ 1049019 w 1049019"/>
                    <a:gd name="connsiteY4-38" fmla="*/ 1857375 h 1866444"/>
                    <a:gd name="connsiteX0-39" fmla="*/ 1334739 w 1334739"/>
                    <a:gd name="connsiteY0-40" fmla="*/ 1857375 h 1866444"/>
                    <a:gd name="connsiteX1-41" fmla="*/ 0 w 1334739"/>
                    <a:gd name="connsiteY1-42" fmla="*/ 0 h 1866444"/>
                    <a:gd name="connsiteX2-43" fmla="*/ 48901 w 1334739"/>
                    <a:gd name="connsiteY2-44" fmla="*/ 1857375 h 1866444"/>
                    <a:gd name="connsiteX3-45" fmla="*/ 39834 w 1334739"/>
                    <a:gd name="connsiteY3-46" fmla="*/ 1866444 h 1866444"/>
                    <a:gd name="connsiteX4-47" fmla="*/ 1334739 w 1334739"/>
                    <a:gd name="connsiteY4-48" fmla="*/ 1857375 h 1866444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17" y="connsiteY4-18"/>
                    </a:cxn>
                  </a:cxnLst>
                  <a:rect l="l" t="t" r="r" b="b"/>
                  <a:pathLst>
                    <a:path w="1334739" h="1866444">
                      <a:moveTo>
                        <a:pt x="1334739" y="1857375"/>
                      </a:moveTo>
                      <a:lnTo>
                        <a:pt x="0" y="0"/>
                      </a:lnTo>
                      <a:lnTo>
                        <a:pt x="48901" y="1857375"/>
                      </a:lnTo>
                      <a:lnTo>
                        <a:pt x="39834" y="1866444"/>
                      </a:lnTo>
                      <a:lnTo>
                        <a:pt x="1334739" y="1857375"/>
                      </a:lnTo>
                      <a:close/>
                    </a:path>
                  </a:pathLst>
                </a:custGeom>
                <a:solidFill>
                  <a:srgbClr val="0C83B8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 sz="2133"/>
                </a:p>
              </p:txBody>
            </p:sp>
          </p:grpSp>
        </p:grpSp>
      </p:grp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A659BDC3-D1D3-4E3E-9A2D-39D86CAA85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102</a:t>
            </a:fld>
            <a:endParaRPr lang="zh-CN" altLang="en-US"/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0DC5B4DE-1C95-4975-820A-3803E4193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本章总结</a:t>
            </a:r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269857F8-0AB7-4E9C-B36A-FAD959F9B2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1424" y="1138103"/>
            <a:ext cx="9627267" cy="5363240"/>
          </a:xfrm>
        </p:spPr>
        <p:txBody>
          <a:bodyPr/>
          <a:lstStyle/>
          <a:p>
            <a:r>
              <a:rPr lang="en-US" altLang="zh-CN" sz="2000" dirty="0"/>
              <a:t>JavaScript</a:t>
            </a:r>
            <a:r>
              <a:rPr lang="zh-CN" altLang="en-US" sz="2000" dirty="0"/>
              <a:t>的基本数据类型，包括</a:t>
            </a:r>
            <a:r>
              <a:rPr lang="en-US" altLang="zh-CN" sz="2000" dirty="0"/>
              <a:t>undefined</a:t>
            </a:r>
            <a:r>
              <a:rPr lang="zh-CN" altLang="en-US" sz="2000" dirty="0"/>
              <a:t>、</a:t>
            </a:r>
            <a:r>
              <a:rPr lang="en-US" altLang="zh-CN" sz="2000" dirty="0"/>
              <a:t>null</a:t>
            </a:r>
            <a:r>
              <a:rPr lang="zh-CN" altLang="en-US" sz="2000" dirty="0"/>
              <a:t>、</a:t>
            </a:r>
            <a:r>
              <a:rPr lang="en-US" altLang="zh-CN" sz="2000" dirty="0"/>
              <a:t>string</a:t>
            </a:r>
            <a:r>
              <a:rPr lang="zh-CN" altLang="en-US" sz="2000" dirty="0"/>
              <a:t>、</a:t>
            </a:r>
            <a:r>
              <a:rPr lang="en-US" altLang="zh-CN" sz="2000" dirty="0"/>
              <a:t>number</a:t>
            </a:r>
            <a:r>
              <a:rPr lang="zh-CN" altLang="en-US" sz="2000" dirty="0"/>
              <a:t>和</a:t>
            </a:r>
            <a:r>
              <a:rPr lang="en-US" altLang="zh-CN" sz="2000" dirty="0" err="1"/>
              <a:t>boolean</a:t>
            </a:r>
            <a:r>
              <a:rPr lang="zh-CN" altLang="en-US" sz="2000" dirty="0"/>
              <a:t>类型。</a:t>
            </a:r>
          </a:p>
          <a:p>
            <a:r>
              <a:rPr lang="en-US" altLang="zh-CN" sz="2000" dirty="0"/>
              <a:t>JavaScript</a:t>
            </a:r>
            <a:r>
              <a:rPr lang="zh-CN" altLang="en-US" sz="2000" dirty="0"/>
              <a:t>不同类型之间的转换方法，包括转换成字符串、数字和强制类型转换。</a:t>
            </a:r>
          </a:p>
          <a:p>
            <a:r>
              <a:rPr lang="zh-CN" altLang="en-US" sz="2000" dirty="0"/>
              <a:t>根据运算符的不同功能分别介绍了赋值运算符、算术运算符、逻辑运算符、关系运算符、相等性运算符以及条件运算符。</a:t>
            </a:r>
          </a:p>
          <a:p>
            <a:r>
              <a:rPr lang="zh-CN" altLang="en-US" sz="2000" dirty="0"/>
              <a:t>在</a:t>
            </a:r>
            <a:r>
              <a:rPr lang="en-US" altLang="zh-CN" sz="2000" dirty="0"/>
              <a:t>JavaScript</a:t>
            </a:r>
            <a:r>
              <a:rPr lang="zh-CN" altLang="en-US" sz="2000" dirty="0"/>
              <a:t>条件语句部分介绍了</a:t>
            </a:r>
            <a:r>
              <a:rPr lang="en-US" altLang="zh-CN" sz="2000" dirty="0"/>
              <a:t>if</a:t>
            </a:r>
            <a:r>
              <a:rPr lang="zh-CN" altLang="en-US" sz="2000" dirty="0"/>
              <a:t>和</a:t>
            </a:r>
            <a:r>
              <a:rPr lang="en-US" altLang="zh-CN" sz="2000" dirty="0"/>
              <a:t>switch</a:t>
            </a:r>
            <a:r>
              <a:rPr lang="zh-CN" altLang="en-US" sz="2000" dirty="0"/>
              <a:t>语句的用法。</a:t>
            </a:r>
          </a:p>
          <a:p>
            <a:r>
              <a:rPr lang="zh-CN" altLang="en-US" sz="2000" dirty="0"/>
              <a:t>在</a:t>
            </a:r>
            <a:r>
              <a:rPr lang="en-US" altLang="zh-CN" sz="2000" dirty="0"/>
              <a:t>JavaScript</a:t>
            </a:r>
            <a:r>
              <a:rPr lang="zh-CN" altLang="en-US" sz="2000" dirty="0"/>
              <a:t>循环语句部分介绍了</a:t>
            </a:r>
            <a:r>
              <a:rPr lang="en-US" altLang="zh-CN" sz="2000" dirty="0"/>
              <a:t>for</a:t>
            </a:r>
            <a:r>
              <a:rPr lang="zh-CN" altLang="en-US" sz="2000" dirty="0"/>
              <a:t>、</a:t>
            </a:r>
            <a:r>
              <a:rPr lang="en-US" altLang="zh-CN" sz="2000" dirty="0"/>
              <a:t>for-in</a:t>
            </a:r>
            <a:r>
              <a:rPr lang="zh-CN" altLang="en-US" sz="2000" dirty="0"/>
              <a:t>、</a:t>
            </a:r>
            <a:r>
              <a:rPr lang="en-US" altLang="zh-CN" sz="2000" dirty="0"/>
              <a:t>while</a:t>
            </a:r>
            <a:r>
              <a:rPr lang="zh-CN" altLang="en-US" sz="2000" dirty="0"/>
              <a:t>、</a:t>
            </a:r>
            <a:r>
              <a:rPr lang="en-US" altLang="zh-CN" sz="2000" dirty="0"/>
              <a:t>do-while</a:t>
            </a:r>
            <a:r>
              <a:rPr lang="zh-CN" altLang="en-US" sz="2000" dirty="0"/>
              <a:t>循环语句的用法。</a:t>
            </a:r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079865147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zh-CN" kern="1400" spc="400">
                <a:sym typeface="Calibri" panose="020F0502020204030204" pitchFamily="34" charset="0"/>
              </a:rPr>
              <a:t>问题及作业</a:t>
            </a:r>
            <a:endParaRPr lang="zh-CN" altLang="en-US"/>
          </a:p>
        </p:txBody>
      </p:sp>
      <p:sp>
        <p:nvSpPr>
          <p:cNvPr id="2" name="副标题 1"/>
          <p:cNvSpPr>
            <a:spLocks noGrp="1"/>
          </p:cNvSpPr>
          <p:nvPr>
            <p:ph type="subTitle" idx="4294967295"/>
          </p:nvPr>
        </p:nvSpPr>
        <p:spPr>
          <a:xfrm>
            <a:off x="3455707" y="3699165"/>
            <a:ext cx="5231093" cy="977975"/>
          </a:xfrm>
        </p:spPr>
        <p:txBody>
          <a:bodyPr/>
          <a:lstStyle/>
          <a:p>
            <a:pPr marL="0" indent="0" algn="ctr">
              <a:buNone/>
            </a:pPr>
            <a:r>
              <a:rPr lang="zh-CN" altLang="en-US" sz="3200" spc="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集中问题</a:t>
            </a:r>
            <a:r>
              <a:rPr lang="en-US" altLang="zh-CN" sz="3200" spc="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&amp;</a:t>
            </a:r>
            <a:r>
              <a:rPr lang="zh-CN" altLang="en-US" sz="3200" spc="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课后作业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1">
            <a:extLst>
              <a:ext uri="{FF2B5EF4-FFF2-40B4-BE49-F238E27FC236}">
                <a16:creationId xmlns:a16="http://schemas.microsoft.com/office/drawing/2014/main" id="{946E575B-B22C-4EC8-9458-94733B2829D3}"/>
              </a:ext>
            </a:extLst>
          </p:cNvPr>
          <p:cNvSpPr>
            <a:spLocks noGrp="1"/>
          </p:cNvSpPr>
          <p:nvPr>
            <p:ph type="ctr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algn="l"/>
            <a:r>
              <a:rPr lang="en-US" altLang="zh-CN" dirty="0"/>
              <a:t> </a:t>
            </a:r>
            <a:r>
              <a:rPr lang="zh-CN" altLang="en-US" dirty="0"/>
              <a:t>数据类型</a:t>
            </a:r>
          </a:p>
        </p:txBody>
      </p:sp>
      <p:sp>
        <p:nvSpPr>
          <p:cNvPr id="12" name="矩形 38">
            <a:extLst>
              <a:ext uri="{FF2B5EF4-FFF2-40B4-BE49-F238E27FC236}">
                <a16:creationId xmlns:a16="http://schemas.microsoft.com/office/drawing/2014/main" id="{C280E319-BADF-445F-8469-D25609BA1D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4826" y="1273175"/>
            <a:ext cx="84296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基本数据类型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——String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类型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698A12F-8FFB-4EF9-B893-1EE800EF4D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5950" y="1947864"/>
            <a:ext cx="8402638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070C0"/>
                </a:solidFill>
              </a:rPr>
              <a:t>字符型</a:t>
            </a:r>
            <a:r>
              <a:rPr lang="zh-CN" altLang="en-US" dirty="0"/>
              <a:t>（</a:t>
            </a:r>
            <a:r>
              <a:rPr lang="en-US" altLang="zh-CN" dirty="0"/>
              <a:t>String</a:t>
            </a:r>
            <a:r>
              <a:rPr lang="zh-CN" altLang="en-US" dirty="0"/>
              <a:t>）是由</a:t>
            </a:r>
            <a:r>
              <a:rPr lang="en-US" altLang="zh-CN" dirty="0"/>
              <a:t>Unicode</a:t>
            </a:r>
            <a:r>
              <a:rPr lang="zh-CN" altLang="en-US" dirty="0"/>
              <a:t>字符、数字等组成的字符序列，这个字符序列我们一般将其称为字符串。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070C0"/>
                </a:solidFill>
              </a:rPr>
              <a:t>作用</a:t>
            </a:r>
            <a:r>
              <a:rPr lang="zh-CN" altLang="en-US" dirty="0"/>
              <a:t>：表示文本的数据类型。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070C0"/>
                </a:solidFill>
              </a:rPr>
              <a:t>语法</a:t>
            </a:r>
            <a:r>
              <a:rPr lang="zh-CN" altLang="en-US" dirty="0"/>
              <a:t>：程序中的字符型数据包含在单引号（</a:t>
            </a:r>
            <a:r>
              <a:rPr lang="en-US" altLang="zh-CN" dirty="0"/>
              <a:t>"</a:t>
            </a:r>
            <a:r>
              <a:rPr lang="zh-CN" altLang="en-US" dirty="0"/>
              <a:t>）或双引号（</a:t>
            </a:r>
            <a:r>
              <a:rPr lang="en-US" altLang="zh-CN" dirty="0"/>
              <a:t>""</a:t>
            </a:r>
            <a:r>
              <a:rPr lang="zh-CN" altLang="en-US" dirty="0"/>
              <a:t>）。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73C8F52-42AA-4966-80BB-8666DF6F57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11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9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标题 1">
            <a:extLst>
              <a:ext uri="{FF2B5EF4-FFF2-40B4-BE49-F238E27FC236}">
                <a16:creationId xmlns:a16="http://schemas.microsoft.com/office/drawing/2014/main" id="{FFBC000F-A3C4-4333-8723-188309C90164}"/>
              </a:ext>
            </a:extLst>
          </p:cNvPr>
          <p:cNvSpPr>
            <a:spLocks noGrp="1"/>
          </p:cNvSpPr>
          <p:nvPr>
            <p:ph type="ctr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algn="l"/>
            <a:r>
              <a:rPr lang="zh-CN" altLang="en-US" dirty="0"/>
              <a:t>数据类型</a:t>
            </a:r>
          </a:p>
        </p:txBody>
      </p:sp>
      <p:sp>
        <p:nvSpPr>
          <p:cNvPr id="12" name="矩形 38">
            <a:extLst>
              <a:ext uri="{FF2B5EF4-FFF2-40B4-BE49-F238E27FC236}">
                <a16:creationId xmlns:a16="http://schemas.microsoft.com/office/drawing/2014/main" id="{55E4D50F-9DC2-4851-B52C-400CB6886B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4826" y="1273175"/>
            <a:ext cx="84296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基本数据类型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——String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类型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" name="组合 2">
            <a:extLst>
              <a:ext uri="{FF2B5EF4-FFF2-40B4-BE49-F238E27FC236}">
                <a16:creationId xmlns:a16="http://schemas.microsoft.com/office/drawing/2014/main" id="{0809CBAB-999D-4F60-A9B3-93B455E10967}"/>
              </a:ext>
            </a:extLst>
          </p:cNvPr>
          <p:cNvGrpSpPr>
            <a:grpSpLocks/>
          </p:cNvGrpSpPr>
          <p:nvPr/>
        </p:nvGrpSpPr>
        <p:grpSpPr bwMode="auto">
          <a:xfrm>
            <a:off x="2717800" y="2028826"/>
            <a:ext cx="6953250" cy="2312267"/>
            <a:chOff x="2895401" y="3515223"/>
            <a:chExt cx="141928" cy="1558464"/>
          </a:xfrm>
        </p:grpSpPr>
        <p:sp>
          <p:nvSpPr>
            <p:cNvPr id="6" name="矩形 1">
              <a:extLst>
                <a:ext uri="{FF2B5EF4-FFF2-40B4-BE49-F238E27FC236}">
                  <a16:creationId xmlns:a16="http://schemas.microsoft.com/office/drawing/2014/main" id="{51F609DA-E81C-4017-BB9C-64A27B9862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5401" y="3515223"/>
              <a:ext cx="141928" cy="1558464"/>
            </a:xfrm>
            <a:prstGeom prst="rect">
              <a:avLst/>
            </a:prstGeom>
            <a:solidFill>
              <a:srgbClr val="D6ECFF">
                <a:lumMod val="2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charset="0"/>
                <a:buNone/>
                <a:defRPr/>
              </a:pPr>
              <a:endParaRPr lang="zh-CN" altLang="en-US" kern="0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6A315296-1869-4712-A1A2-7E1A65D189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7993" y="3575141"/>
              <a:ext cx="139336" cy="12786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indent="0">
                <a:lnSpc>
                  <a:spcPct val="150000"/>
                </a:lnSpc>
                <a:defRPr/>
              </a:pPr>
              <a:r>
                <a:rPr lang="en-US" altLang="zh-CN" sz="16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var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slogan = 'Knowledge';		// </a:t>
              </a:r>
              <a:r>
                <a:rPr lang="zh-CN" altLang="en-US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单引号，存放一个单词</a:t>
              </a:r>
            </a:p>
            <a:p>
              <a:pPr marL="0" indent="0">
                <a:lnSpc>
                  <a:spcPct val="150000"/>
                </a:lnSpc>
                <a:defRPr/>
              </a:pPr>
              <a:r>
                <a:rPr lang="en-US" altLang="zh-CN" sz="16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var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CN" sz="16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str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= "the sky is blue."; 	// </a:t>
              </a:r>
              <a:r>
                <a:rPr lang="zh-CN" altLang="en-US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双引号，存放一个句子</a:t>
              </a:r>
            </a:p>
            <a:p>
              <a:pPr marL="0" indent="0">
                <a:lnSpc>
                  <a:spcPct val="150000"/>
                </a:lnSpc>
                <a:defRPr/>
              </a:pPr>
              <a:r>
                <a:rPr lang="en-US" altLang="zh-CN" sz="16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var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color = '"</a:t>
              </a:r>
              <a:r>
                <a:rPr lang="en-US" altLang="zh-CN" sz="16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red"blue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'; 		// </a:t>
              </a:r>
              <a:r>
                <a:rPr lang="zh-CN" altLang="en-US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单引号中包含双引号</a:t>
              </a:r>
            </a:p>
            <a:p>
              <a:pPr marL="0" indent="0">
                <a:lnSpc>
                  <a:spcPct val="150000"/>
                </a:lnSpc>
                <a:defRPr/>
              </a:pPr>
              <a:r>
                <a:rPr lang="en-US" altLang="zh-CN" sz="16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var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food = "'</a:t>
              </a:r>
              <a:r>
                <a:rPr lang="en-US" altLang="zh-CN" sz="16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pizza'bread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";		// </a:t>
              </a:r>
              <a:r>
                <a:rPr lang="zh-CN" altLang="en-US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双引号中包含单引号</a:t>
              </a:r>
            </a:p>
            <a:p>
              <a:pPr marL="0" indent="0">
                <a:lnSpc>
                  <a:spcPct val="150000"/>
                </a:lnSpc>
                <a:defRPr/>
              </a:pPr>
              <a:r>
                <a:rPr lang="en-US" altLang="zh-CN" sz="16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var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CN" sz="16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num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= '', total = "";		// </a:t>
              </a:r>
              <a:r>
                <a:rPr lang="zh-CN" altLang="en-US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定义空字符串</a:t>
              </a:r>
            </a:p>
          </p:txBody>
        </p: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1C776231-871C-4644-BE6D-38A918855A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7801" y="4416425"/>
            <a:ext cx="7083425" cy="1111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zh-CN"/>
              <a:t>由单引号定界的字符串中可以包含双引号</a:t>
            </a:r>
            <a:r>
              <a:rPr lang="zh-CN" altLang="en-US"/>
              <a:t>。</a:t>
            </a:r>
            <a:endParaRPr lang="en-US" altLang="zh-CN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zh-CN"/>
              <a:t>由双引号定界的字符串中也可以包含单引号。</a:t>
            </a:r>
            <a:endParaRPr lang="zh-CN" altLang="en-US"/>
          </a:p>
        </p:txBody>
      </p:sp>
      <p:sp>
        <p:nvSpPr>
          <p:cNvPr id="10" name="圆角矩形 9">
            <a:extLst>
              <a:ext uri="{FF2B5EF4-FFF2-40B4-BE49-F238E27FC236}">
                <a16:creationId xmlns:a16="http://schemas.microsoft.com/office/drawing/2014/main" id="{C20811BE-9927-4CC5-A2CF-44ADA766D68C}"/>
              </a:ext>
            </a:extLst>
          </p:cNvPr>
          <p:cNvSpPr/>
          <p:nvPr/>
        </p:nvSpPr>
        <p:spPr>
          <a:xfrm>
            <a:off x="9380539" y="2473326"/>
            <a:ext cx="598487" cy="1089025"/>
          </a:xfrm>
          <a:prstGeom prst="roundRect">
            <a:avLst/>
          </a:prstGeom>
          <a:solidFill>
            <a:srgbClr val="FBFBFB"/>
          </a:solidFill>
          <a:ln w="12700">
            <a:solidFill>
              <a:srgbClr val="00B4E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solidFill>
                  <a:schemeClr val="tx1"/>
                </a:solidFill>
              </a:rPr>
              <a:t>示例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0087509-A648-4515-AECF-088D578BCE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12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标题 1">
            <a:extLst>
              <a:ext uri="{FF2B5EF4-FFF2-40B4-BE49-F238E27FC236}">
                <a16:creationId xmlns:a16="http://schemas.microsoft.com/office/drawing/2014/main" id="{14D01750-CE42-46D2-97B3-4091A9F4E243}"/>
              </a:ext>
            </a:extLst>
          </p:cNvPr>
          <p:cNvSpPr>
            <a:spLocks noGrp="1"/>
          </p:cNvSpPr>
          <p:nvPr>
            <p:ph type="ctr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algn="l"/>
            <a:r>
              <a:rPr lang="zh-CN" altLang="en-US" dirty="0"/>
              <a:t>数据类型</a:t>
            </a:r>
          </a:p>
        </p:txBody>
      </p:sp>
      <p:sp>
        <p:nvSpPr>
          <p:cNvPr id="12" name="矩形 38">
            <a:extLst>
              <a:ext uri="{FF2B5EF4-FFF2-40B4-BE49-F238E27FC236}">
                <a16:creationId xmlns:a16="http://schemas.microsoft.com/office/drawing/2014/main" id="{B214BAE7-2AB8-4BE4-A5CF-15FA51546B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4826" y="1273175"/>
            <a:ext cx="84296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基本数据类型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——String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类型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" name="组合 2">
            <a:extLst>
              <a:ext uri="{FF2B5EF4-FFF2-40B4-BE49-F238E27FC236}">
                <a16:creationId xmlns:a16="http://schemas.microsoft.com/office/drawing/2014/main" id="{AEEB943D-D99B-4817-8FEE-8665D4609F53}"/>
              </a:ext>
            </a:extLst>
          </p:cNvPr>
          <p:cNvGrpSpPr>
            <a:grpSpLocks/>
          </p:cNvGrpSpPr>
          <p:nvPr/>
        </p:nvGrpSpPr>
        <p:grpSpPr bwMode="auto">
          <a:xfrm>
            <a:off x="2670175" y="3454400"/>
            <a:ext cx="6953250" cy="1189038"/>
            <a:chOff x="2895401" y="3515223"/>
            <a:chExt cx="141928" cy="801626"/>
          </a:xfrm>
        </p:grpSpPr>
        <p:sp>
          <p:nvSpPr>
            <p:cNvPr id="6" name="矩形 1">
              <a:extLst>
                <a:ext uri="{FF2B5EF4-FFF2-40B4-BE49-F238E27FC236}">
                  <a16:creationId xmlns:a16="http://schemas.microsoft.com/office/drawing/2014/main" id="{5C8E5B1C-E745-449B-A30D-A607CC39CB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5401" y="3515223"/>
              <a:ext cx="141928" cy="801626"/>
            </a:xfrm>
            <a:prstGeom prst="rect">
              <a:avLst/>
            </a:prstGeom>
            <a:solidFill>
              <a:srgbClr val="D6ECFF">
                <a:lumMod val="2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charset="0"/>
                <a:buNone/>
                <a:defRPr/>
              </a:pPr>
              <a:endParaRPr lang="zh-CN" altLang="en-US" kern="0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66337856-4F96-4DD5-ABEC-BE253F8252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3178" y="3639373"/>
              <a:ext cx="133179" cy="530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indent="0">
                <a:lnSpc>
                  <a:spcPct val="150000"/>
                </a:lnSpc>
                <a:defRPr/>
              </a:pPr>
              <a:r>
                <a:rPr lang="en-US" altLang="zh-CN" sz="16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var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say1 = 'I\'m is ...';  	 // </a:t>
              </a:r>
              <a:r>
                <a:rPr lang="zh-CN" altLang="en-US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在控制台的输出结果：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I'm is ...</a:t>
              </a:r>
            </a:p>
            <a:p>
              <a:pPr marL="0" indent="0">
                <a:lnSpc>
                  <a:spcPct val="150000"/>
                </a:lnSpc>
                <a:defRPr/>
              </a:pPr>
              <a:r>
                <a:rPr lang="en-US" altLang="zh-CN" sz="16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var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say2 = "\"Tom\"";       	// </a:t>
              </a:r>
              <a:r>
                <a:rPr lang="zh-CN" altLang="en-US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在控制台的输出结果：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"Tom"</a:t>
              </a:r>
            </a:p>
          </p:txBody>
        </p:sp>
      </p:grpSp>
      <p:sp>
        <p:nvSpPr>
          <p:cNvPr id="10" name="圆角矩形 9">
            <a:extLst>
              <a:ext uri="{FF2B5EF4-FFF2-40B4-BE49-F238E27FC236}">
                <a16:creationId xmlns:a16="http://schemas.microsoft.com/office/drawing/2014/main" id="{2A384847-D43A-4817-91FD-CA05DC58B3DC}"/>
              </a:ext>
            </a:extLst>
          </p:cNvPr>
          <p:cNvSpPr/>
          <p:nvPr/>
        </p:nvSpPr>
        <p:spPr>
          <a:xfrm>
            <a:off x="8053388" y="3076576"/>
            <a:ext cx="1117600" cy="620713"/>
          </a:xfrm>
          <a:prstGeom prst="roundRect">
            <a:avLst/>
          </a:prstGeom>
          <a:solidFill>
            <a:srgbClr val="FBFBFB"/>
          </a:solidFill>
          <a:ln w="12700">
            <a:solidFill>
              <a:srgbClr val="00B4E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solidFill>
                  <a:schemeClr val="tx1"/>
                </a:solidFill>
              </a:rPr>
              <a:t>示例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2E390C3-0A52-4B05-832C-D7AD0BFAB6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5950" y="1947863"/>
            <a:ext cx="8402638" cy="1111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>
                <a:solidFill>
                  <a:srgbClr val="0070C0"/>
                </a:solidFill>
              </a:rPr>
              <a:t>问题</a:t>
            </a:r>
            <a:r>
              <a:rPr lang="zh-CN" altLang="en-US"/>
              <a:t>：如何在在单引号中使用单引号，或在双引号中使用双引号？</a:t>
            </a:r>
            <a:endParaRPr lang="en-US" altLang="zh-CN"/>
          </a:p>
          <a:p>
            <a:pPr>
              <a:lnSpc>
                <a:spcPct val="200000"/>
              </a:lnSpc>
            </a:pPr>
            <a:r>
              <a:rPr lang="zh-CN" altLang="en-US" b="1" u="sng">
                <a:solidFill>
                  <a:srgbClr val="0070C0"/>
                </a:solidFill>
              </a:rPr>
              <a:t>答案</a:t>
            </a:r>
            <a:r>
              <a:rPr lang="zh-CN" altLang="en-US"/>
              <a:t>：利用转义字符“</a:t>
            </a:r>
            <a:r>
              <a:rPr lang="en-US" altLang="zh-CN"/>
              <a:t>\</a:t>
            </a:r>
            <a:r>
              <a:rPr lang="zh-CN" altLang="en-US"/>
              <a:t>”进行转义。</a:t>
            </a:r>
            <a:endParaRPr lang="en-US" altLang="zh-CN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B5C5A16-5E87-4CD1-8C8D-35AF71BB98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13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1">
            <a:extLst>
              <a:ext uri="{FF2B5EF4-FFF2-40B4-BE49-F238E27FC236}">
                <a16:creationId xmlns:a16="http://schemas.microsoft.com/office/drawing/2014/main" id="{DCB703A5-3B48-45E8-9AE3-90DFC33C7984}"/>
              </a:ext>
            </a:extLst>
          </p:cNvPr>
          <p:cNvSpPr>
            <a:spLocks noGrp="1"/>
          </p:cNvSpPr>
          <p:nvPr>
            <p:ph type="ctr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algn="l"/>
            <a:r>
              <a:rPr lang="zh-CN" altLang="en-US" dirty="0"/>
              <a:t>数据类型</a:t>
            </a:r>
          </a:p>
        </p:txBody>
      </p:sp>
      <p:sp>
        <p:nvSpPr>
          <p:cNvPr id="12" name="矩形 38">
            <a:extLst>
              <a:ext uri="{FF2B5EF4-FFF2-40B4-BE49-F238E27FC236}">
                <a16:creationId xmlns:a16="http://schemas.microsoft.com/office/drawing/2014/main" id="{4C4BE082-E056-4277-9D5F-743F7E156B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4826" y="1273175"/>
            <a:ext cx="84296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基本数据类型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——String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类型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0169988-F183-4094-BB85-6F80B65F39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5950" y="1947863"/>
            <a:ext cx="8402638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/>
              <a:t>在字符串中使用换行、</a:t>
            </a:r>
            <a:r>
              <a:rPr lang="en-US" altLang="zh-CN"/>
              <a:t>Tab</a:t>
            </a:r>
            <a:r>
              <a:rPr lang="zh-CN" altLang="en-US"/>
              <a:t>等特殊符号时，也需要利用转义符“</a:t>
            </a:r>
            <a:r>
              <a:rPr lang="en-US" altLang="zh-CN"/>
              <a:t>\</a:t>
            </a:r>
            <a:r>
              <a:rPr lang="zh-CN" altLang="en-US"/>
              <a:t>”的转义。</a:t>
            </a:r>
            <a:endParaRPr lang="en-US" altLang="zh-CN"/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14EE3B10-03AD-474B-BA0E-B1FAC5B9268A}"/>
              </a:ext>
            </a:extLst>
          </p:cNvPr>
          <p:cNvGraphicFramePr>
            <a:graphicFrameLocks noGrp="1"/>
          </p:cNvGraphicFramePr>
          <p:nvPr/>
        </p:nvGraphicFramePr>
        <p:xfrm>
          <a:off x="1766888" y="2708275"/>
          <a:ext cx="8589961" cy="3124198"/>
        </p:xfrm>
        <a:graphic>
          <a:graphicData uri="http://schemas.openxmlformats.org/drawingml/2006/table">
            <a:tbl>
              <a:tblPr firstRow="1" bandRow="1"/>
              <a:tblGrid>
                <a:gridCol w="8968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34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64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732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6314">
                <a:tc>
                  <a:txBody>
                    <a:bodyPr/>
                    <a:lstStyle/>
                    <a:p>
                      <a:pPr marL="0" indent="-64135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400" b="1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特殊字符</a:t>
                      </a:r>
                    </a:p>
                  </a:txBody>
                  <a:tcPr marL="68584" marR="68584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-64135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400" b="1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含义</a:t>
                      </a:r>
                    </a:p>
                  </a:txBody>
                  <a:tcPr marL="68584" marR="68584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400" b="1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特殊字符</a:t>
                      </a:r>
                      <a:endParaRPr lang="zh-CN" sz="1400" b="1" kern="1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79" marR="68579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400" b="1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含义</a:t>
                      </a:r>
                      <a:endParaRPr lang="zh-CN" sz="1400" b="1" kern="1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79" marR="68579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6314"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\'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4" marR="68584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单引号</a:t>
                      </a:r>
                    </a:p>
                  </a:txBody>
                  <a:tcPr marL="68584" marR="68584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\"</a:t>
                      </a:r>
                      <a:endParaRPr lang="zh-CN" sz="1400" kern="10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4" marR="68584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sz="1400" kern="1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双引号</a:t>
                      </a:r>
                    </a:p>
                  </a:txBody>
                  <a:tcPr marL="68584" marR="68584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6314"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\n</a:t>
                      </a:r>
                      <a:endParaRPr lang="zh-CN" sz="1400" kern="10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4" marR="68584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回车换行</a:t>
                      </a:r>
                    </a:p>
                  </a:txBody>
                  <a:tcPr marL="68584" marR="68584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\v</a:t>
                      </a:r>
                      <a:endParaRPr lang="zh-CN" sz="1400" kern="10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4" marR="68584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sz="1400" kern="1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跳格（</a:t>
                      </a:r>
                      <a:r>
                        <a:rPr lang="en-US" sz="1400" kern="1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Tab</a:t>
                      </a:r>
                      <a:r>
                        <a:rPr lang="zh-CN" sz="1400" kern="1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、水平）</a:t>
                      </a:r>
                    </a:p>
                  </a:txBody>
                  <a:tcPr marL="68584" marR="68584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6314"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\t</a:t>
                      </a:r>
                      <a:endParaRPr lang="zh-CN" sz="1400" kern="10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4" marR="68584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Tab</a:t>
                      </a: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符号</a:t>
                      </a:r>
                    </a:p>
                  </a:txBody>
                  <a:tcPr marL="68584" marR="68584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\r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4" marR="68584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sz="1400" kern="1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换行</a:t>
                      </a:r>
                    </a:p>
                  </a:txBody>
                  <a:tcPr marL="68584" marR="68584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6314"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\f</a:t>
                      </a:r>
                      <a:endParaRPr lang="zh-CN" sz="1400" kern="10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4" marR="68584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sz="1400" kern="1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换页</a:t>
                      </a:r>
                    </a:p>
                  </a:txBody>
                  <a:tcPr marL="68584" marR="68584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\\</a:t>
                      </a:r>
                      <a:endParaRPr lang="zh-CN" sz="1400" kern="10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4" marR="68584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反斜杠（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\</a:t>
                      </a: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）</a:t>
                      </a:r>
                    </a:p>
                  </a:txBody>
                  <a:tcPr marL="68584" marR="68584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6314"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\b</a:t>
                      </a:r>
                      <a:endParaRPr lang="zh-CN" sz="1400" kern="10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4" marR="68584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sz="1400" kern="1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退格</a:t>
                      </a:r>
                    </a:p>
                  </a:txBody>
                  <a:tcPr marL="68584" marR="68584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\0</a:t>
                      </a:r>
                      <a:endParaRPr lang="zh-CN" sz="1400" kern="10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4" marR="68584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Null</a:t>
                      </a: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字节</a:t>
                      </a:r>
                    </a:p>
                  </a:txBody>
                  <a:tcPr marL="68584" marR="68584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6314"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\xhh</a:t>
                      </a:r>
                      <a:endParaRPr lang="zh-CN" sz="1400" kern="10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4" marR="68584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sz="1400" kern="1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由两位</a:t>
                      </a:r>
                      <a:r>
                        <a:rPr lang="en-US" sz="1400" kern="1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16</a:t>
                      </a:r>
                      <a:r>
                        <a:rPr lang="zh-CN" sz="1400" kern="1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进制数字</a:t>
                      </a:r>
                      <a:r>
                        <a:rPr lang="en-US" sz="1400" kern="1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hh</a:t>
                      </a:r>
                      <a:r>
                        <a:rPr lang="zh-CN" sz="1400" kern="1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表示的</a:t>
                      </a:r>
                      <a:r>
                        <a:rPr lang="en-US" sz="1400" kern="1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ISO-8859-1</a:t>
                      </a:r>
                      <a:r>
                        <a:rPr lang="zh-CN" sz="1400" kern="1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字符。如“</a:t>
                      </a:r>
                      <a:r>
                        <a:rPr lang="en-US" sz="1400" kern="1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\x61</a:t>
                      </a:r>
                      <a:r>
                        <a:rPr lang="zh-CN" sz="1400" kern="1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”表示“</a:t>
                      </a:r>
                      <a:r>
                        <a:rPr lang="en-US" sz="1400" kern="1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a</a:t>
                      </a:r>
                      <a:r>
                        <a:rPr lang="zh-CN" sz="1400" kern="1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”</a:t>
                      </a:r>
                    </a:p>
                  </a:txBody>
                  <a:tcPr marL="68584" marR="68584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\uhhhh</a:t>
                      </a:r>
                      <a:endParaRPr lang="zh-CN" sz="1400" kern="10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4" marR="68584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由四位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16</a:t>
                      </a: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进制数字</a:t>
                      </a:r>
                      <a:r>
                        <a:rPr lang="en-US" sz="1400" kern="100" dirty="0" err="1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hhhh</a:t>
                      </a: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表示的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Unicode</a:t>
                      </a: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字符。如“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\u597d</a:t>
                      </a: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”表示“好”</a:t>
                      </a:r>
                    </a:p>
                  </a:txBody>
                  <a:tcPr marL="68584" marR="68584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318B6A2-D6A9-4E26-9386-C999404964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14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>
            <a:extLst>
              <a:ext uri="{FF2B5EF4-FFF2-40B4-BE49-F238E27FC236}">
                <a16:creationId xmlns:a16="http://schemas.microsoft.com/office/drawing/2014/main" id="{FA851EB5-105D-450B-B0FD-C0FAD07781BE}"/>
              </a:ext>
            </a:extLst>
          </p:cNvPr>
          <p:cNvSpPr>
            <a:spLocks noGrp="1"/>
          </p:cNvSpPr>
          <p:nvPr>
            <p:ph type="ctr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algn="l"/>
            <a:r>
              <a:rPr lang="zh-CN" altLang="en-US" dirty="0"/>
              <a:t>数据类型</a:t>
            </a:r>
          </a:p>
        </p:txBody>
      </p:sp>
      <p:sp>
        <p:nvSpPr>
          <p:cNvPr id="12" name="矩形 38">
            <a:extLst>
              <a:ext uri="{FF2B5EF4-FFF2-40B4-BE49-F238E27FC236}">
                <a16:creationId xmlns:a16="http://schemas.microsoft.com/office/drawing/2014/main" id="{19A81DF6-B8B4-4454-8A64-2DC28C8279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4826" y="1273175"/>
            <a:ext cx="84296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基本数据类型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——number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类型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03518EF-BC9A-4F7C-9E37-B4CB08A876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5950" y="1947864"/>
            <a:ext cx="8402638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  <a:defRPr/>
            </a:pPr>
            <a:r>
              <a:rPr lang="en-US" altLang="zh-CN" dirty="0"/>
              <a:t>JavaScript</a:t>
            </a:r>
            <a:r>
              <a:rPr lang="zh-CN" altLang="en-US" dirty="0"/>
              <a:t>中的数值型并不区分整数和浮点数，所有数字都是数值型。</a:t>
            </a:r>
            <a:endParaRPr lang="en-US" altLang="zh-CN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  <a:defRPr/>
            </a:pPr>
            <a:r>
              <a:rPr lang="zh-CN" altLang="en-US" dirty="0"/>
              <a:t>添加“</a:t>
            </a:r>
            <a:r>
              <a:rPr lang="en-US" altLang="zh-CN" dirty="0"/>
              <a:t>-</a:t>
            </a:r>
            <a:r>
              <a:rPr lang="zh-CN" altLang="en-US" dirty="0"/>
              <a:t> ”符号表示负数。</a:t>
            </a:r>
            <a:endParaRPr lang="en-US" altLang="zh-CN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  <a:defRPr/>
            </a:pPr>
            <a:r>
              <a:rPr lang="zh-CN" altLang="en-US" dirty="0"/>
              <a:t>添加“</a:t>
            </a:r>
            <a:r>
              <a:rPr lang="en-US" altLang="zh-CN" dirty="0"/>
              <a:t>+</a:t>
            </a:r>
            <a:r>
              <a:rPr lang="zh-CN" altLang="en-US" dirty="0"/>
              <a:t> ”符号表示正数（通常情况下省略“</a:t>
            </a:r>
            <a:r>
              <a:rPr lang="en-US" altLang="zh-CN" dirty="0"/>
              <a:t>+</a:t>
            </a:r>
            <a:r>
              <a:rPr lang="zh-CN" altLang="en-US" dirty="0"/>
              <a:t>”）。</a:t>
            </a:r>
            <a:endParaRPr lang="en-US" altLang="zh-CN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  <a:defRPr/>
            </a:pPr>
            <a:r>
              <a:rPr lang="zh-CN" altLang="en-US" dirty="0"/>
              <a:t>设置为</a:t>
            </a:r>
            <a:r>
              <a:rPr lang="en-US" altLang="zh-CN" dirty="0" err="1"/>
              <a:t>NaN</a:t>
            </a:r>
            <a:r>
              <a:rPr lang="zh-CN" altLang="en-US" dirty="0"/>
              <a:t>表示非数值。</a:t>
            </a:r>
            <a:endParaRPr lang="en-US" altLang="zh-CN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8D9D457-829A-42E1-BA4A-79A337B84E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15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9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标题 1">
            <a:extLst>
              <a:ext uri="{FF2B5EF4-FFF2-40B4-BE49-F238E27FC236}">
                <a16:creationId xmlns:a16="http://schemas.microsoft.com/office/drawing/2014/main" id="{C8627F15-CBAC-48BD-8F62-D2531121A520}"/>
              </a:ext>
            </a:extLst>
          </p:cNvPr>
          <p:cNvSpPr>
            <a:spLocks noGrp="1"/>
          </p:cNvSpPr>
          <p:nvPr>
            <p:ph type="ctr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algn="l"/>
            <a:r>
              <a:rPr lang="zh-CN" altLang="en-US" dirty="0"/>
              <a:t>数据类型</a:t>
            </a:r>
          </a:p>
        </p:txBody>
      </p:sp>
      <p:sp>
        <p:nvSpPr>
          <p:cNvPr id="12" name="矩形 38">
            <a:extLst>
              <a:ext uri="{FF2B5EF4-FFF2-40B4-BE49-F238E27FC236}">
                <a16:creationId xmlns:a16="http://schemas.microsoft.com/office/drawing/2014/main" id="{0B91D725-CFF6-4F1D-BB62-71EB14CACF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4826" y="1273175"/>
            <a:ext cx="84296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基本数据类型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——number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类型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" name="组合 2">
            <a:extLst>
              <a:ext uri="{FF2B5EF4-FFF2-40B4-BE49-F238E27FC236}">
                <a16:creationId xmlns:a16="http://schemas.microsoft.com/office/drawing/2014/main" id="{F1398CA0-DF2F-40DE-971E-549585FFAA73}"/>
              </a:ext>
            </a:extLst>
          </p:cNvPr>
          <p:cNvGrpSpPr>
            <a:grpSpLocks/>
          </p:cNvGrpSpPr>
          <p:nvPr/>
        </p:nvGrpSpPr>
        <p:grpSpPr bwMode="auto">
          <a:xfrm>
            <a:off x="2836863" y="2028826"/>
            <a:ext cx="6591300" cy="2963863"/>
            <a:chOff x="2895401" y="3515223"/>
            <a:chExt cx="141928" cy="1998119"/>
          </a:xfrm>
        </p:grpSpPr>
        <p:sp>
          <p:nvSpPr>
            <p:cNvPr id="6" name="矩形 1">
              <a:extLst>
                <a:ext uri="{FF2B5EF4-FFF2-40B4-BE49-F238E27FC236}">
                  <a16:creationId xmlns:a16="http://schemas.microsoft.com/office/drawing/2014/main" id="{1E3A5146-186D-4E61-B057-B8549B3FDC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5401" y="3515223"/>
              <a:ext cx="141928" cy="1998119"/>
            </a:xfrm>
            <a:prstGeom prst="rect">
              <a:avLst/>
            </a:prstGeom>
            <a:solidFill>
              <a:srgbClr val="D6ECFF">
                <a:lumMod val="2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charset="0"/>
                <a:buNone/>
                <a:defRPr/>
              </a:pPr>
              <a:endParaRPr lang="zh-CN" altLang="en-US" kern="0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E00BC57C-B083-4D07-A5F9-25D50B55EC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4152" y="3575156"/>
              <a:ext cx="133177" cy="18054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indent="0">
                <a:lnSpc>
                  <a:spcPct val="150000"/>
                </a:lnSpc>
                <a:defRPr/>
              </a:pPr>
              <a:r>
                <a:rPr lang="en-US" altLang="zh-CN" sz="16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var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CN" sz="16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oct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= 032;		// </a:t>
              </a:r>
              <a:r>
                <a:rPr lang="zh-CN" altLang="en-US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八进制数表示的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26</a:t>
              </a:r>
            </a:p>
            <a:p>
              <a:pPr marL="0" indent="0">
                <a:lnSpc>
                  <a:spcPct val="150000"/>
                </a:lnSpc>
                <a:defRPr/>
              </a:pPr>
              <a:r>
                <a:rPr lang="en-US" altLang="zh-CN" sz="16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var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CN" sz="16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dec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= 26;		// </a:t>
              </a:r>
              <a:r>
                <a:rPr lang="zh-CN" altLang="en-US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十进制数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26</a:t>
              </a:r>
            </a:p>
            <a:p>
              <a:pPr marL="0" indent="0">
                <a:lnSpc>
                  <a:spcPct val="150000"/>
                </a:lnSpc>
                <a:defRPr/>
              </a:pPr>
              <a:r>
                <a:rPr lang="en-US" altLang="zh-CN" sz="16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var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hex = 0x1a;		// </a:t>
              </a:r>
              <a:r>
                <a:rPr lang="zh-CN" altLang="en-US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十六进制数表示的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26</a:t>
              </a:r>
            </a:p>
            <a:p>
              <a:pPr marL="0" indent="0">
                <a:lnSpc>
                  <a:spcPct val="150000"/>
                </a:lnSpc>
                <a:defRPr/>
              </a:pPr>
              <a:r>
                <a:rPr lang="en-US" altLang="zh-CN" sz="16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var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fnum1 = 7.26;		// </a:t>
              </a:r>
              <a:r>
                <a:rPr lang="zh-CN" altLang="en-US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标准格式</a:t>
              </a:r>
            </a:p>
            <a:p>
              <a:pPr marL="0" indent="0">
                <a:lnSpc>
                  <a:spcPct val="150000"/>
                </a:lnSpc>
                <a:defRPr/>
              </a:pPr>
              <a:r>
                <a:rPr lang="en-US" altLang="zh-CN" sz="16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var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fnum2 = -6.24;	// </a:t>
              </a:r>
              <a:r>
                <a:rPr lang="zh-CN" altLang="en-US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标准格式</a:t>
              </a:r>
            </a:p>
            <a:p>
              <a:pPr marL="0" indent="0">
                <a:lnSpc>
                  <a:spcPct val="150000"/>
                </a:lnSpc>
                <a:defRPr/>
              </a:pPr>
              <a:r>
                <a:rPr lang="en-US" altLang="zh-CN" sz="16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var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fnum3 = 3.14E6;	// </a:t>
              </a:r>
              <a:r>
                <a:rPr lang="zh-CN" altLang="en-US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科学计数法格式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3.14*106</a:t>
              </a:r>
            </a:p>
            <a:p>
              <a:pPr marL="0" indent="0">
                <a:lnSpc>
                  <a:spcPct val="150000"/>
                </a:lnSpc>
                <a:defRPr/>
              </a:pPr>
              <a:r>
                <a:rPr lang="en-US" altLang="zh-CN" sz="16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var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fnum4 = 8.96E-3;	// </a:t>
              </a:r>
              <a:r>
                <a:rPr lang="zh-CN" altLang="en-US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科学计数法格式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8.96*10-3</a:t>
              </a:r>
            </a:p>
          </p:txBody>
        </p: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93D6C3BD-20BD-41E0-98F2-B52CA74822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6563" y="5345113"/>
            <a:ext cx="63119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zh-CN"/>
              <a:t>只要给定的值不超过</a:t>
            </a:r>
            <a:r>
              <a:rPr lang="en-US" altLang="zh-CN"/>
              <a:t>JavaScript</a:t>
            </a:r>
            <a:r>
              <a:rPr lang="zh-CN" altLang="zh-CN"/>
              <a:t>中允许数值指定的范围即可。</a:t>
            </a:r>
          </a:p>
        </p:txBody>
      </p:sp>
      <p:sp>
        <p:nvSpPr>
          <p:cNvPr id="10" name="圆角矩形 9">
            <a:extLst>
              <a:ext uri="{FF2B5EF4-FFF2-40B4-BE49-F238E27FC236}">
                <a16:creationId xmlns:a16="http://schemas.microsoft.com/office/drawing/2014/main" id="{C9814732-4096-4FFC-B3BC-57753ADC237A}"/>
              </a:ext>
            </a:extLst>
          </p:cNvPr>
          <p:cNvSpPr/>
          <p:nvPr/>
        </p:nvSpPr>
        <p:spPr>
          <a:xfrm>
            <a:off x="9142414" y="2473326"/>
            <a:ext cx="600075" cy="1089025"/>
          </a:xfrm>
          <a:prstGeom prst="roundRect">
            <a:avLst/>
          </a:prstGeom>
          <a:solidFill>
            <a:srgbClr val="FBFBFB"/>
          </a:solidFill>
          <a:ln w="12700">
            <a:solidFill>
              <a:srgbClr val="00B4E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solidFill>
                  <a:schemeClr val="tx1"/>
                </a:solidFill>
              </a:rPr>
              <a:t>示例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CFB0554-6E8E-4A5E-A929-6DEE69436F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16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1">
            <a:extLst>
              <a:ext uri="{FF2B5EF4-FFF2-40B4-BE49-F238E27FC236}">
                <a16:creationId xmlns:a16="http://schemas.microsoft.com/office/drawing/2014/main" id="{8E6ABB08-E143-44C4-8F6E-E020D7ABE98B}"/>
              </a:ext>
            </a:extLst>
          </p:cNvPr>
          <p:cNvSpPr>
            <a:spLocks noGrp="1"/>
          </p:cNvSpPr>
          <p:nvPr>
            <p:ph type="ctr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algn="l"/>
            <a:r>
              <a:rPr lang="zh-CN" altLang="en-US" dirty="0"/>
              <a:t>数据类型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5E886F5E-DBF1-49CF-A8EA-F71BB7CAD9DA}"/>
              </a:ext>
            </a:extLst>
          </p:cNvPr>
          <p:cNvGrpSpPr>
            <a:grpSpLocks/>
          </p:cNvGrpSpPr>
          <p:nvPr/>
        </p:nvGrpSpPr>
        <p:grpSpPr bwMode="auto">
          <a:xfrm>
            <a:off x="1895476" y="1273175"/>
            <a:ext cx="2232025" cy="706438"/>
            <a:chOff x="6444208" y="1011134"/>
            <a:chExt cx="2232248" cy="707770"/>
          </a:xfrm>
        </p:grpSpPr>
        <p:grpSp>
          <p:nvGrpSpPr>
            <p:cNvPr id="33798" name="组合 13">
              <a:extLst>
                <a:ext uri="{FF2B5EF4-FFF2-40B4-BE49-F238E27FC236}">
                  <a16:creationId xmlns:a16="http://schemas.microsoft.com/office/drawing/2014/main" id="{CB5F79A2-4B1A-46E1-90B2-B6B35664460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44208" y="1011134"/>
              <a:ext cx="2232248" cy="504056"/>
              <a:chOff x="1547664" y="2780928"/>
              <a:chExt cx="2232248" cy="504056"/>
            </a:xfrm>
          </p:grpSpPr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94D4544A-8F2C-437E-A404-511AD600DE2D}"/>
                  </a:ext>
                </a:extLst>
              </p:cNvPr>
              <p:cNvSpPr/>
              <p:nvPr/>
            </p:nvSpPr>
            <p:spPr>
              <a:xfrm>
                <a:off x="1547664" y="2780928"/>
                <a:ext cx="503288" cy="504187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zh-CN" altLang="en-US" b="1" dirty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多</a:t>
                </a:r>
              </a:p>
            </p:txBody>
          </p:sp>
          <p:sp>
            <p:nvSpPr>
              <p:cNvPr id="13" name="椭圆 12">
                <a:extLst>
                  <a:ext uri="{FF2B5EF4-FFF2-40B4-BE49-F238E27FC236}">
                    <a16:creationId xmlns:a16="http://schemas.microsoft.com/office/drawing/2014/main" id="{3A3B817F-D2E2-49F3-ABF9-E7CB3314FDDF}"/>
                  </a:ext>
                </a:extLst>
              </p:cNvPr>
              <p:cNvSpPr/>
              <p:nvPr/>
            </p:nvSpPr>
            <p:spPr>
              <a:xfrm>
                <a:off x="2123985" y="2780928"/>
                <a:ext cx="503287" cy="504187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zh-CN" altLang="en-US" b="1" dirty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学</a:t>
                </a:r>
              </a:p>
            </p:txBody>
          </p:sp>
          <p:sp>
            <p:nvSpPr>
              <p:cNvPr id="14" name="椭圆 13">
                <a:extLst>
                  <a:ext uri="{FF2B5EF4-FFF2-40B4-BE49-F238E27FC236}">
                    <a16:creationId xmlns:a16="http://schemas.microsoft.com/office/drawing/2014/main" id="{75990651-0463-45EA-8288-177F43C774A9}"/>
                  </a:ext>
                </a:extLst>
              </p:cNvPr>
              <p:cNvSpPr/>
              <p:nvPr/>
            </p:nvSpPr>
            <p:spPr>
              <a:xfrm>
                <a:off x="2700304" y="2780928"/>
                <a:ext cx="503288" cy="504187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zh-CN" altLang="en-US" b="1" dirty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一</a:t>
                </a:r>
              </a:p>
            </p:txBody>
          </p:sp>
          <p:sp>
            <p:nvSpPr>
              <p:cNvPr id="15" name="椭圆 14">
                <a:extLst>
                  <a:ext uri="{FF2B5EF4-FFF2-40B4-BE49-F238E27FC236}">
                    <a16:creationId xmlns:a16="http://schemas.microsoft.com/office/drawing/2014/main" id="{22C1B60A-5726-4DEF-9B07-BC8A5CF5E6BE}"/>
                  </a:ext>
                </a:extLst>
              </p:cNvPr>
              <p:cNvSpPr/>
              <p:nvPr/>
            </p:nvSpPr>
            <p:spPr>
              <a:xfrm>
                <a:off x="3276625" y="2780928"/>
                <a:ext cx="503287" cy="504187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zh-CN" altLang="en-US" b="1" dirty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招</a:t>
                </a:r>
              </a:p>
            </p:txBody>
          </p:sp>
        </p:grp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D8CDE5C8-7990-4354-A701-F35F5F1DF959}"/>
                </a:ext>
              </a:extLst>
            </p:cNvPr>
            <p:cNvCxnSpPr/>
            <p:nvPr/>
          </p:nvCxnSpPr>
          <p:spPr>
            <a:xfrm>
              <a:off x="6444208" y="1750860"/>
              <a:ext cx="2232248" cy="0"/>
            </a:xfrm>
            <a:prstGeom prst="line">
              <a:avLst/>
            </a:prstGeom>
            <a:ln w="19050">
              <a:gradFill flip="none" rotWithShape="1">
                <a:gsLst>
                  <a:gs pos="100000">
                    <a:srgbClr val="C00000"/>
                  </a:gs>
                  <a:gs pos="20000">
                    <a:srgbClr val="FF0000"/>
                  </a:gs>
                  <a:gs pos="0">
                    <a:schemeClr val="bg1"/>
                  </a:gs>
                </a:gsLst>
                <a:path path="circle">
                  <a:fillToRect l="100000" t="100000"/>
                </a:path>
                <a:tileRect r="-100000" b="-100000"/>
              </a:gradFill>
              <a:prstDash val="soli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矩形 38">
            <a:extLst>
              <a:ext uri="{FF2B5EF4-FFF2-40B4-BE49-F238E27FC236}">
                <a16:creationId xmlns:a16="http://schemas.microsoft.com/office/drawing/2014/main" id="{83594A3C-E629-4229-BC9A-BA2B013A96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25938" y="1403350"/>
            <a:ext cx="58785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NaN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非数值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24CDDC6-B541-47C8-AD28-027275A50F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5950" y="2125663"/>
            <a:ext cx="8402638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en-US" altLang="zh-CN"/>
              <a:t>NaN </a:t>
            </a:r>
            <a:r>
              <a:rPr lang="zh-CN" altLang="en-US"/>
              <a:t>是一个全局对象的属性，它的初始值就是</a:t>
            </a:r>
            <a:r>
              <a:rPr lang="en-US" altLang="zh-CN"/>
              <a:t>NaN</a:t>
            </a:r>
            <a:r>
              <a:rPr lang="zh-CN" altLang="en-US"/>
              <a:t>。</a:t>
            </a:r>
            <a:endParaRPr lang="en-US" altLang="zh-CN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zh-CN" altLang="en-US"/>
              <a:t>与数值型中的特殊值</a:t>
            </a:r>
            <a:r>
              <a:rPr lang="en-US" altLang="zh-CN"/>
              <a:t>NaN</a:t>
            </a:r>
            <a:r>
              <a:rPr lang="zh-CN" altLang="en-US"/>
              <a:t>一样，都表示非数字（</a:t>
            </a:r>
            <a:r>
              <a:rPr lang="en-US" altLang="zh-CN"/>
              <a:t>Not a Number</a:t>
            </a:r>
            <a:r>
              <a:rPr lang="zh-CN" altLang="en-US"/>
              <a:t>）。</a:t>
            </a:r>
            <a:endParaRPr lang="en-US" altLang="zh-CN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zh-CN" altLang="en-US"/>
              <a:t>可用于表示某个数据是否属于数值型。</a:t>
            </a:r>
            <a:endParaRPr lang="en-US" altLang="zh-CN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en-US" altLang="zh-CN"/>
              <a:t>NaN</a:t>
            </a:r>
            <a:r>
              <a:rPr lang="zh-CN" altLang="en-US"/>
              <a:t>没有一个确切的值，仅表示非数值型的一个范围。</a:t>
            </a:r>
            <a:endParaRPr lang="en-US" altLang="zh-CN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zh-CN" altLang="en-US"/>
              <a:t>例如，</a:t>
            </a:r>
            <a:r>
              <a:rPr lang="en-US" altLang="zh-CN"/>
              <a:t>NaN</a:t>
            </a:r>
            <a:r>
              <a:rPr lang="zh-CN" altLang="en-US"/>
              <a:t>与</a:t>
            </a:r>
            <a:r>
              <a:rPr lang="en-US" altLang="zh-CN"/>
              <a:t>NaN</a:t>
            </a:r>
            <a:r>
              <a:rPr lang="zh-CN" altLang="en-US"/>
              <a:t>进行比较时，结果不一定为真（</a:t>
            </a:r>
            <a:r>
              <a:rPr lang="en-US" altLang="zh-CN"/>
              <a:t>true</a:t>
            </a:r>
            <a:r>
              <a:rPr lang="zh-CN" altLang="en-US"/>
              <a:t>），这是由于被操作的数据可能是布尔型、字符型、空型、未定义型和对象型中的任意一种类型</a:t>
            </a:r>
            <a:r>
              <a:rPr lang="zh-CN" altLang="zh-CN"/>
              <a:t>。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057CD10-CF5A-46F6-8C58-FF86FAFBCA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17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1">
            <a:extLst>
              <a:ext uri="{FF2B5EF4-FFF2-40B4-BE49-F238E27FC236}">
                <a16:creationId xmlns:a16="http://schemas.microsoft.com/office/drawing/2014/main" id="{BAF5D215-39CD-4D5B-B81C-12BBCE6EE375}"/>
              </a:ext>
            </a:extLst>
          </p:cNvPr>
          <p:cNvSpPr>
            <a:spLocks noGrp="1"/>
          </p:cNvSpPr>
          <p:nvPr>
            <p:ph type="ctr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algn="l"/>
            <a:r>
              <a:rPr lang="zh-CN" altLang="en-US" dirty="0"/>
              <a:t>数据类型</a:t>
            </a:r>
          </a:p>
        </p:txBody>
      </p:sp>
      <p:sp>
        <p:nvSpPr>
          <p:cNvPr id="12" name="矩形 38">
            <a:extLst>
              <a:ext uri="{FF2B5EF4-FFF2-40B4-BE49-F238E27FC236}">
                <a16:creationId xmlns:a16="http://schemas.microsoft.com/office/drawing/2014/main" id="{E0C1A5C4-1394-415D-8C35-66D59BC2A7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4826" y="1273175"/>
            <a:ext cx="84296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基本数据类型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布尔型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1">
            <a:extLst>
              <a:ext uri="{FF2B5EF4-FFF2-40B4-BE49-F238E27FC236}">
                <a16:creationId xmlns:a16="http://schemas.microsoft.com/office/drawing/2014/main" id="{11C677E6-ADFA-4328-9468-DCD9FC1C26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7175" y="2127251"/>
            <a:ext cx="6864350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200000"/>
              </a:lnSpc>
            </a:pPr>
            <a:r>
              <a:rPr lang="zh-CN" altLang="en-US" dirty="0"/>
              <a:t>布尔型是</a:t>
            </a:r>
            <a:r>
              <a:rPr lang="en-US" altLang="zh-CN" dirty="0"/>
              <a:t>JavaScript</a:t>
            </a:r>
            <a:r>
              <a:rPr lang="zh-CN" altLang="en-US" dirty="0"/>
              <a:t>中较常用的数据类型之一，通常用于逻辑判断。</a:t>
            </a:r>
          </a:p>
        </p:txBody>
      </p:sp>
      <p:sp>
        <p:nvSpPr>
          <p:cNvPr id="6" name="矩形 1">
            <a:extLst>
              <a:ext uri="{FF2B5EF4-FFF2-40B4-BE49-F238E27FC236}">
                <a16:creationId xmlns:a16="http://schemas.microsoft.com/office/drawing/2014/main" id="{0412FEE4-9255-49C2-8FCC-FDFBDD3E0D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7175" y="4111625"/>
            <a:ext cx="6864350" cy="1111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200000"/>
              </a:lnSpc>
            </a:pPr>
            <a:r>
              <a:rPr lang="zh-CN" altLang="en-US">
                <a:solidFill>
                  <a:srgbClr val="000000"/>
                </a:solidFill>
              </a:rPr>
              <a:t>表示事物的“真”和“假”，严格遵循大小写，因此</a:t>
            </a:r>
            <a:r>
              <a:rPr lang="en-US" altLang="zh-CN">
                <a:solidFill>
                  <a:srgbClr val="000000"/>
                </a:solidFill>
              </a:rPr>
              <a:t>true</a:t>
            </a:r>
            <a:r>
              <a:rPr lang="zh-CN" altLang="en-US">
                <a:solidFill>
                  <a:srgbClr val="000000"/>
                </a:solidFill>
              </a:rPr>
              <a:t>和</a:t>
            </a:r>
            <a:r>
              <a:rPr lang="en-US" altLang="zh-CN">
                <a:solidFill>
                  <a:srgbClr val="000000"/>
                </a:solidFill>
              </a:rPr>
              <a:t>false</a:t>
            </a:r>
            <a:r>
              <a:rPr lang="zh-CN" altLang="en-US">
                <a:solidFill>
                  <a:srgbClr val="000000"/>
                </a:solidFill>
              </a:rPr>
              <a:t>值只有全部为小写时才表示布尔型。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2194F02-D8A3-4DC6-BF99-C3BF2B71180E}"/>
              </a:ext>
            </a:extLst>
          </p:cNvPr>
          <p:cNvSpPr/>
          <p:nvPr/>
        </p:nvSpPr>
        <p:spPr bwMode="auto">
          <a:xfrm>
            <a:off x="4672014" y="3108326"/>
            <a:ext cx="1038225" cy="765175"/>
          </a:xfrm>
          <a:prstGeom prst="rect">
            <a:avLst/>
          </a:prstGeom>
          <a:gradFill>
            <a:gsLst>
              <a:gs pos="0">
                <a:schemeClr val="bg1"/>
              </a:gs>
              <a:gs pos="20000">
                <a:schemeClr val="bg1">
                  <a:lumMod val="0"/>
                  <a:lumOff val="100000"/>
                </a:schemeClr>
              </a:gs>
              <a:gs pos="100000">
                <a:srgbClr val="EEEEEE"/>
              </a:gs>
            </a:gsLst>
            <a:lin ang="5400000" scaled="0"/>
          </a:gradFill>
          <a:ln w="31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160000" sx="98000" sy="98000" algn="tl" rotWithShape="0">
              <a:prstClr val="black">
                <a:alpha val="18000"/>
              </a:prstClr>
            </a:outerShdw>
          </a:effectLst>
        </p:spPr>
        <p:txBody>
          <a:bodyPr anchor="ctr"/>
          <a:lstStyle/>
          <a:p>
            <a:pPr algn="ctr">
              <a:buFont typeface="Arial" pitchFamily="34" charset="0"/>
              <a:buNone/>
              <a:defRPr/>
            </a:pPr>
            <a:r>
              <a:rPr lang="en-US" altLang="zh-CN" b="1" dirty="0">
                <a:solidFill>
                  <a:srgbClr val="00ACE6"/>
                </a:solidFill>
                <a:latin typeface="Arial" charset="0"/>
              </a:rPr>
              <a:t>true</a:t>
            </a:r>
            <a:endParaRPr lang="zh-CN" altLang="en-US" b="1" dirty="0">
              <a:solidFill>
                <a:srgbClr val="00ACE6"/>
              </a:solidFill>
              <a:latin typeface="Arial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123C5E3-6833-4879-B8B4-F4B61995425D}"/>
              </a:ext>
            </a:extLst>
          </p:cNvPr>
          <p:cNvSpPr/>
          <p:nvPr/>
        </p:nvSpPr>
        <p:spPr bwMode="auto">
          <a:xfrm>
            <a:off x="5741988" y="3108326"/>
            <a:ext cx="1039812" cy="765175"/>
          </a:xfrm>
          <a:prstGeom prst="rect">
            <a:avLst/>
          </a:prstGeom>
          <a:gradFill>
            <a:gsLst>
              <a:gs pos="0">
                <a:schemeClr val="bg1"/>
              </a:gs>
              <a:gs pos="20000">
                <a:schemeClr val="bg1">
                  <a:lumMod val="0"/>
                  <a:lumOff val="100000"/>
                </a:schemeClr>
              </a:gs>
              <a:gs pos="100000">
                <a:srgbClr val="EEEEEE"/>
              </a:gs>
            </a:gsLst>
            <a:lin ang="5400000" scaled="0"/>
          </a:gradFill>
          <a:ln w="31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160000" sx="98000" sy="98000" algn="tl" rotWithShape="0">
              <a:prstClr val="black">
                <a:alpha val="18000"/>
              </a:prstClr>
            </a:outerShdw>
          </a:effectLst>
        </p:spPr>
        <p:txBody>
          <a:bodyPr anchor="ctr"/>
          <a:lstStyle/>
          <a:p>
            <a:pPr algn="ctr">
              <a:buFont typeface="Arial" pitchFamily="34" charset="0"/>
              <a:buNone/>
              <a:defRPr/>
            </a:pPr>
            <a:r>
              <a:rPr lang="en-US" altLang="zh-CN" b="1" dirty="0">
                <a:solidFill>
                  <a:srgbClr val="00ACE6"/>
                </a:solidFill>
                <a:latin typeface="Arial" charset="0"/>
              </a:rPr>
              <a:t>false</a:t>
            </a:r>
            <a:endParaRPr lang="zh-CN" altLang="en-US" b="1" dirty="0">
              <a:solidFill>
                <a:srgbClr val="00ACE6"/>
              </a:solidFill>
              <a:latin typeface="Arial" charset="0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880BE9B-4A01-4A98-8218-B31A2955C1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18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63" presetClass="pat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8.22488E-7 0 L 0.00677 0 " pathEditMode="relative" rAng="0" ptsTypes="AA">
                                      <p:cBhvr>
                                        <p:cTn id="23" dur="1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8" y="0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8" presetClass="emph" presetSubtype="0" repeatCount="2000" autoRev="1" fill="hold" grpId="2" nodeType="withEffect">
                                  <p:stCondLst>
                                    <p:cond delay="100"/>
                                  </p:stCondLst>
                                  <p:childTnLst>
                                    <p:animRot by="240000">
                                      <p:cBhvr>
                                        <p:cTn id="25" dur="1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63" presetClass="pat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8.22488E-7 0 L 0.00677 0 " pathEditMode="relative" rAng="0" ptsTypes="AA">
                                      <p:cBhvr>
                                        <p:cTn id="32" dur="1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8" y="0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8" presetClass="emph" presetSubtype="0" repeatCount="2000" autoRev="1" fill="hold" grpId="2" nodeType="withEffect">
                                  <p:stCondLst>
                                    <p:cond delay="100"/>
                                  </p:stCondLst>
                                  <p:childTnLst>
                                    <p:animRot by="240000">
                                      <p:cBhvr>
                                        <p:cTn id="34" dur="1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5" grpId="0"/>
      <p:bldP spid="6" grpId="0"/>
      <p:bldP spid="7" grpId="0" animBg="1"/>
      <p:bldP spid="7" grpId="1" animBg="1"/>
      <p:bldP spid="7" grpId="2" animBg="1"/>
      <p:bldP spid="8" grpId="0" animBg="1"/>
      <p:bldP spid="8" grpId="1" animBg="1"/>
      <p:bldP spid="8" grpId="2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标题 1">
            <a:extLst>
              <a:ext uri="{FF2B5EF4-FFF2-40B4-BE49-F238E27FC236}">
                <a16:creationId xmlns:a16="http://schemas.microsoft.com/office/drawing/2014/main" id="{5A40316E-5CCD-4A9C-B9EA-A29B5D462BEE}"/>
              </a:ext>
            </a:extLst>
          </p:cNvPr>
          <p:cNvSpPr>
            <a:spLocks noGrp="1"/>
          </p:cNvSpPr>
          <p:nvPr>
            <p:ph type="ctr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algn="l"/>
            <a:r>
              <a:rPr lang="zh-CN" altLang="en-US" dirty="0"/>
              <a:t>数据类型</a:t>
            </a:r>
          </a:p>
        </p:txBody>
      </p:sp>
      <p:sp>
        <p:nvSpPr>
          <p:cNvPr id="12" name="矩形 38">
            <a:extLst>
              <a:ext uri="{FF2B5EF4-FFF2-40B4-BE49-F238E27FC236}">
                <a16:creationId xmlns:a16="http://schemas.microsoft.com/office/drawing/2014/main" id="{DF8D96B4-5032-4EF9-9B46-1E008CC664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4826" y="1273175"/>
            <a:ext cx="84296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数据类型检测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269" name="矩形 13">
            <a:extLst>
              <a:ext uri="{FF2B5EF4-FFF2-40B4-BE49-F238E27FC236}">
                <a16:creationId xmlns:a16="http://schemas.microsoft.com/office/drawing/2014/main" id="{FBED1F12-D12E-4A50-8625-546D2ACBDD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5950" y="1947863"/>
            <a:ext cx="8407400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>
                <a:solidFill>
                  <a:srgbClr val="0070C0"/>
                </a:solidFill>
              </a:rPr>
              <a:t>为什么需要数据类型检测，以下面的示例进行讲解？</a:t>
            </a:r>
            <a:endParaRPr lang="en-US" altLang="zh-CN" b="1" u="sng">
              <a:solidFill>
                <a:srgbClr val="0070C0"/>
              </a:solidFill>
            </a:endParaRPr>
          </a:p>
        </p:txBody>
      </p:sp>
      <p:grpSp>
        <p:nvGrpSpPr>
          <p:cNvPr id="5" name="组合 2">
            <a:extLst>
              <a:ext uri="{FF2B5EF4-FFF2-40B4-BE49-F238E27FC236}">
                <a16:creationId xmlns:a16="http://schemas.microsoft.com/office/drawing/2014/main" id="{1BB99A55-A9D5-48D9-ADBF-8D201E849339}"/>
              </a:ext>
            </a:extLst>
          </p:cNvPr>
          <p:cNvGrpSpPr>
            <a:grpSpLocks/>
          </p:cNvGrpSpPr>
          <p:nvPr/>
        </p:nvGrpSpPr>
        <p:grpSpPr bwMode="auto">
          <a:xfrm>
            <a:off x="2551113" y="2932114"/>
            <a:ext cx="6953250" cy="1533525"/>
            <a:chOff x="2895401" y="3515223"/>
            <a:chExt cx="141928" cy="1033774"/>
          </a:xfrm>
        </p:grpSpPr>
        <p:sp>
          <p:nvSpPr>
            <p:cNvPr id="6" name="矩形 1">
              <a:extLst>
                <a:ext uri="{FF2B5EF4-FFF2-40B4-BE49-F238E27FC236}">
                  <a16:creationId xmlns:a16="http://schemas.microsoft.com/office/drawing/2014/main" id="{0B1B4C02-73D8-469B-BE8F-B07C04E42E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5401" y="3515223"/>
              <a:ext cx="141928" cy="1033774"/>
            </a:xfrm>
            <a:prstGeom prst="rect">
              <a:avLst/>
            </a:prstGeom>
            <a:solidFill>
              <a:srgbClr val="D6ECFF">
                <a:lumMod val="2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charset="0"/>
                <a:buNone/>
                <a:defRPr/>
              </a:pPr>
              <a:endParaRPr lang="zh-CN" altLang="en-US" kern="0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4A243911-A1C7-4118-82D8-18CA42207B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8836" y="3591204"/>
              <a:ext cx="138493" cy="8090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indent="0">
                <a:lnSpc>
                  <a:spcPct val="150000"/>
                </a:lnSpc>
                <a:defRPr/>
              </a:pPr>
              <a:r>
                <a:rPr lang="en-US" altLang="zh-CN" sz="16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var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num1 = 12, num2 = '34', sum = 0;	// </a:t>
              </a:r>
              <a:r>
                <a:rPr lang="zh-CN" altLang="en-US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声明变量并赋值</a:t>
              </a:r>
            </a:p>
            <a:p>
              <a:pPr marL="0" indent="0">
                <a:lnSpc>
                  <a:spcPct val="150000"/>
                </a:lnSpc>
                <a:defRPr/>
              </a:pP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sum = num1 + num2;			// </a:t>
              </a:r>
              <a:r>
                <a:rPr lang="zh-CN" altLang="en-US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变量进行相加运算</a:t>
              </a:r>
            </a:p>
            <a:p>
              <a:pPr marL="0" indent="0">
                <a:lnSpc>
                  <a:spcPct val="150000"/>
                </a:lnSpc>
                <a:defRPr/>
              </a:pP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console.log(sum); 			// </a:t>
              </a:r>
              <a:r>
                <a:rPr lang="zh-CN" altLang="en-US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输出结果：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1234</a:t>
              </a:r>
            </a:p>
          </p:txBody>
        </p:sp>
      </p:grpSp>
      <p:sp>
        <p:nvSpPr>
          <p:cNvPr id="8" name="矩形 13">
            <a:extLst>
              <a:ext uri="{FF2B5EF4-FFF2-40B4-BE49-F238E27FC236}">
                <a16:creationId xmlns:a16="http://schemas.microsoft.com/office/drawing/2014/main" id="{61309A3A-CE40-4706-8953-53F1612832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13139" y="4676775"/>
            <a:ext cx="5330825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/>
              <a:t>请分析并说出变量</a:t>
            </a:r>
            <a:r>
              <a:rPr lang="en-US" altLang="zh-CN"/>
              <a:t>sum</a:t>
            </a:r>
            <a:r>
              <a:rPr lang="zh-CN" altLang="en-US"/>
              <a:t>的数据类型，以及为什么？</a:t>
            </a:r>
            <a:endParaRPr lang="en-US" altLang="zh-CN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602B022-6D46-48FC-8554-98DD7837BF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19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1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1269" grpId="0" build="p"/>
      <p:bldP spid="8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>
            <a:extLst>
              <a:ext uri="{FF2B5EF4-FFF2-40B4-BE49-F238E27FC236}">
                <a16:creationId xmlns:a16="http://schemas.microsoft.com/office/drawing/2014/main" id="{85A0A135-F851-484C-A865-3C5B75A6B1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章 </a:t>
            </a:r>
            <a:r>
              <a:rPr lang="en-US" altLang="zh-CN" dirty="0" err="1"/>
              <a:t>JavaScript基础</a:t>
            </a:r>
            <a:endParaRPr lang="zh-CN" altLang="en-US" dirty="0"/>
          </a:p>
        </p:txBody>
      </p:sp>
      <p:sp>
        <p:nvSpPr>
          <p:cNvPr id="4099" name="文本占位符 3">
            <a:extLst>
              <a:ext uri="{FF2B5EF4-FFF2-40B4-BE49-F238E27FC236}">
                <a16:creationId xmlns:a16="http://schemas.microsoft.com/office/drawing/2014/main" id="{43A6CF80-0B3C-4A19-82E9-AD03834EE6F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 dirty="0"/>
              <a:t>JavaScript</a:t>
            </a:r>
            <a:r>
              <a:rPr lang="zh-CN" altLang="en-US" dirty="0"/>
              <a:t>数据类型</a:t>
            </a:r>
          </a:p>
          <a:p>
            <a:r>
              <a:rPr lang="en-US" altLang="zh-CN" dirty="0"/>
              <a:t>JavaScript</a:t>
            </a:r>
            <a:r>
              <a:rPr lang="zh-CN" altLang="en-US" dirty="0"/>
              <a:t>运算符</a:t>
            </a:r>
          </a:p>
          <a:p>
            <a:endParaRPr lang="zh-CN" altLang="en-US" dirty="0"/>
          </a:p>
        </p:txBody>
      </p:sp>
      <p:sp>
        <p:nvSpPr>
          <p:cNvPr id="4100" name="文本占位符 4">
            <a:extLst>
              <a:ext uri="{FF2B5EF4-FFF2-40B4-BE49-F238E27FC236}">
                <a16:creationId xmlns:a16="http://schemas.microsoft.com/office/drawing/2014/main" id="{BD6CD03E-4E56-4CC6-80F1-1CC94375B3C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JavaScript</a:t>
            </a:r>
            <a:r>
              <a:rPr lang="zh-CN" altLang="en-US" dirty="0"/>
              <a:t>条件语句</a:t>
            </a:r>
          </a:p>
          <a:p>
            <a:r>
              <a:rPr lang="en-US" altLang="zh-CN" dirty="0"/>
              <a:t>JavaScript</a:t>
            </a:r>
            <a:r>
              <a:rPr lang="zh-CN" altLang="en-US" dirty="0"/>
              <a:t>循环语句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标题 1">
            <a:extLst>
              <a:ext uri="{FF2B5EF4-FFF2-40B4-BE49-F238E27FC236}">
                <a16:creationId xmlns:a16="http://schemas.microsoft.com/office/drawing/2014/main" id="{5152949F-5048-49D8-81C7-FA3619FB3BF0}"/>
              </a:ext>
            </a:extLst>
          </p:cNvPr>
          <p:cNvSpPr>
            <a:spLocks noGrp="1"/>
          </p:cNvSpPr>
          <p:nvPr>
            <p:ph type="ctr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algn="l"/>
            <a:r>
              <a:rPr lang="zh-CN" altLang="en-US" dirty="0"/>
              <a:t>数据类型</a:t>
            </a:r>
          </a:p>
        </p:txBody>
      </p:sp>
      <p:sp>
        <p:nvSpPr>
          <p:cNvPr id="12" name="矩形 38">
            <a:extLst>
              <a:ext uri="{FF2B5EF4-FFF2-40B4-BE49-F238E27FC236}">
                <a16:creationId xmlns:a16="http://schemas.microsoft.com/office/drawing/2014/main" id="{ED39CD86-5140-4E5A-8317-E6C0668543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4826" y="1273175"/>
            <a:ext cx="84296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数据类型检测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269" name="矩形 13">
            <a:extLst>
              <a:ext uri="{FF2B5EF4-FFF2-40B4-BE49-F238E27FC236}">
                <a16:creationId xmlns:a16="http://schemas.microsoft.com/office/drawing/2014/main" id="{B99F8805-19F8-4A81-93D8-A962A8A28D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5950" y="1947863"/>
            <a:ext cx="8407400" cy="286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>
                <a:solidFill>
                  <a:srgbClr val="0070C0"/>
                </a:solidFill>
              </a:rPr>
              <a:t>思考答案</a:t>
            </a:r>
            <a:r>
              <a:rPr lang="zh-CN" altLang="en-US"/>
              <a:t>：变量</a:t>
            </a:r>
            <a:r>
              <a:rPr lang="en-US" altLang="zh-CN"/>
              <a:t>sum</a:t>
            </a:r>
            <a:r>
              <a:rPr lang="zh-CN" altLang="en-US"/>
              <a:t>是字符型。</a:t>
            </a:r>
            <a:endParaRPr lang="en-US" altLang="zh-CN"/>
          </a:p>
          <a:p>
            <a:pPr>
              <a:lnSpc>
                <a:spcPct val="200000"/>
              </a:lnSpc>
            </a:pPr>
            <a:r>
              <a:rPr lang="zh-CN" altLang="en-US" b="1" u="sng">
                <a:solidFill>
                  <a:srgbClr val="0070C0"/>
                </a:solidFill>
              </a:rPr>
              <a:t>过程分析</a:t>
            </a:r>
            <a:r>
              <a:rPr lang="zh-CN" altLang="en-US"/>
              <a:t>： 运算符“</a:t>
            </a:r>
            <a:r>
              <a:rPr lang="en-US" altLang="zh-CN"/>
              <a:t>+</a:t>
            </a:r>
            <a:r>
              <a:rPr lang="zh-CN" altLang="en-US"/>
              <a:t>”的操作数只要有一个是字符型，则它表示字符拼接。而此案例中参与运算的两个变量，</a:t>
            </a:r>
            <a:r>
              <a:rPr lang="en-US" altLang="zh-CN"/>
              <a:t>num1</a:t>
            </a:r>
            <a:r>
              <a:rPr lang="zh-CN" altLang="en-US"/>
              <a:t>是数值型，</a:t>
            </a:r>
            <a:r>
              <a:rPr lang="en-US" altLang="zh-CN"/>
              <a:t>num2</a:t>
            </a:r>
            <a:r>
              <a:rPr lang="zh-CN" altLang="en-US"/>
              <a:t>是字符型，因此最后的输出结果变量</a:t>
            </a:r>
            <a:r>
              <a:rPr lang="en-US" altLang="zh-CN"/>
              <a:t>sum</a:t>
            </a:r>
            <a:r>
              <a:rPr lang="zh-CN" altLang="en-US"/>
              <a:t>就是</a:t>
            </a:r>
            <a:r>
              <a:rPr lang="en-US" altLang="zh-CN"/>
              <a:t>num1</a:t>
            </a:r>
            <a:r>
              <a:rPr lang="zh-CN" altLang="en-US"/>
              <a:t>与</a:t>
            </a:r>
            <a:r>
              <a:rPr lang="en-US" altLang="zh-CN"/>
              <a:t>num2</a:t>
            </a:r>
            <a:r>
              <a:rPr lang="zh-CN" altLang="en-US"/>
              <a:t>进行拼接后的字符串。</a:t>
            </a:r>
            <a:endParaRPr lang="en-US" altLang="zh-CN"/>
          </a:p>
          <a:p>
            <a:pPr>
              <a:lnSpc>
                <a:spcPct val="200000"/>
              </a:lnSpc>
            </a:pPr>
            <a:r>
              <a:rPr lang="zh-CN" altLang="en-US" b="1" u="sng">
                <a:solidFill>
                  <a:srgbClr val="0070C0"/>
                </a:solidFill>
              </a:rPr>
              <a:t>思考结论</a:t>
            </a:r>
            <a:r>
              <a:rPr lang="zh-CN" altLang="en-US"/>
              <a:t>：开法中对参与运算的数据类型有要求时，需要进行数据类型检测。</a:t>
            </a:r>
            <a:endParaRPr lang="en-US" altLang="zh-CN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B9754D29-D7C1-468A-824E-40C64F9346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20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2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2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9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标题 1">
            <a:extLst>
              <a:ext uri="{FF2B5EF4-FFF2-40B4-BE49-F238E27FC236}">
                <a16:creationId xmlns:a16="http://schemas.microsoft.com/office/drawing/2014/main" id="{272B09F4-8F2F-408D-B4C7-7F220FB90E4D}"/>
              </a:ext>
            </a:extLst>
          </p:cNvPr>
          <p:cNvSpPr>
            <a:spLocks noGrp="1"/>
          </p:cNvSpPr>
          <p:nvPr>
            <p:ph type="ctr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algn="l"/>
            <a:r>
              <a:rPr lang="zh-CN" altLang="en-US" dirty="0"/>
              <a:t>数据类型</a:t>
            </a:r>
          </a:p>
        </p:txBody>
      </p:sp>
      <p:sp>
        <p:nvSpPr>
          <p:cNvPr id="12" name="矩形 38">
            <a:extLst>
              <a:ext uri="{FF2B5EF4-FFF2-40B4-BE49-F238E27FC236}">
                <a16:creationId xmlns:a16="http://schemas.microsoft.com/office/drawing/2014/main" id="{C7CB83C8-D8DB-4D68-9E52-132BDB8A6A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4826" y="1273175"/>
            <a:ext cx="84296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数据类型检测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269" name="矩形 13">
            <a:extLst>
              <a:ext uri="{FF2B5EF4-FFF2-40B4-BE49-F238E27FC236}">
                <a16:creationId xmlns:a16="http://schemas.microsoft.com/office/drawing/2014/main" id="{0201C0C6-417A-462E-91AB-99A65B7C55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5950" y="1947863"/>
            <a:ext cx="8407400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/>
              <a:t>JavaScript</a:t>
            </a:r>
            <a:r>
              <a:rPr lang="zh-CN" altLang="en-US"/>
              <a:t>中对于数据类型的检测提供了以下两种方式：</a:t>
            </a:r>
            <a:endParaRPr lang="en-US" altLang="zh-CN"/>
          </a:p>
        </p:txBody>
      </p:sp>
      <p:sp>
        <p:nvSpPr>
          <p:cNvPr id="9" name="圆角矩形 8">
            <a:extLst>
              <a:ext uri="{FF2B5EF4-FFF2-40B4-BE49-F238E27FC236}">
                <a16:creationId xmlns:a16="http://schemas.microsoft.com/office/drawing/2014/main" id="{32B8F696-0962-4BFC-8835-B73E573AE5D7}"/>
              </a:ext>
            </a:extLst>
          </p:cNvPr>
          <p:cNvSpPr/>
          <p:nvPr/>
        </p:nvSpPr>
        <p:spPr>
          <a:xfrm>
            <a:off x="2698750" y="3097213"/>
            <a:ext cx="1911350" cy="558800"/>
          </a:xfrm>
          <a:prstGeom prst="roundRect">
            <a:avLst/>
          </a:prstGeom>
          <a:solidFill>
            <a:srgbClr val="FBFBFB"/>
          </a:solidFill>
          <a:ln w="12700">
            <a:solidFill>
              <a:srgbClr val="00B4E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 err="1">
                <a:solidFill>
                  <a:schemeClr val="tx1"/>
                </a:solidFill>
              </a:rPr>
              <a:t>typeof</a:t>
            </a:r>
            <a:r>
              <a:rPr lang="zh-CN" altLang="en-US" dirty="0">
                <a:solidFill>
                  <a:schemeClr val="tx1"/>
                </a:solidFill>
              </a:rPr>
              <a:t>操作符</a:t>
            </a:r>
          </a:p>
        </p:txBody>
      </p:sp>
      <p:sp>
        <p:nvSpPr>
          <p:cNvPr id="10" name="圆角矩形 9">
            <a:extLst>
              <a:ext uri="{FF2B5EF4-FFF2-40B4-BE49-F238E27FC236}">
                <a16:creationId xmlns:a16="http://schemas.microsoft.com/office/drawing/2014/main" id="{E6ADB6D1-76B1-424B-B273-597D043BAAAD}"/>
              </a:ext>
            </a:extLst>
          </p:cNvPr>
          <p:cNvSpPr/>
          <p:nvPr/>
        </p:nvSpPr>
        <p:spPr>
          <a:xfrm>
            <a:off x="5778500" y="3079751"/>
            <a:ext cx="4002088" cy="557213"/>
          </a:xfrm>
          <a:prstGeom prst="roundRect">
            <a:avLst/>
          </a:prstGeom>
          <a:solidFill>
            <a:srgbClr val="FBFBFB"/>
          </a:solidFill>
          <a:ln w="12700">
            <a:solidFill>
              <a:srgbClr val="00B4E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 err="1">
                <a:solidFill>
                  <a:schemeClr val="tx1"/>
                </a:solidFill>
              </a:rPr>
              <a:t>Object.prototype.toString.call</a:t>
            </a:r>
            <a:r>
              <a:rPr lang="en-US" altLang="zh-CN" dirty="0">
                <a:solidFill>
                  <a:schemeClr val="tx1"/>
                </a:solidFill>
              </a:rPr>
              <a:t>()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13DEFE3-C6BD-4291-BAF1-AD3CB33B42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21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9" grpId="0" build="p"/>
      <p:bldP spid="9" grpId="0" animBg="1"/>
      <p:bldP spid="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标题 1">
            <a:extLst>
              <a:ext uri="{FF2B5EF4-FFF2-40B4-BE49-F238E27FC236}">
                <a16:creationId xmlns:a16="http://schemas.microsoft.com/office/drawing/2014/main" id="{89B3A412-2A54-4F93-9DA7-3083E98384C5}"/>
              </a:ext>
            </a:extLst>
          </p:cNvPr>
          <p:cNvSpPr>
            <a:spLocks noGrp="1"/>
          </p:cNvSpPr>
          <p:nvPr>
            <p:ph type="ctr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algn="l"/>
            <a:r>
              <a:rPr lang="zh-CN" altLang="en-US" dirty="0"/>
              <a:t>数据类型</a:t>
            </a:r>
          </a:p>
        </p:txBody>
      </p:sp>
      <p:sp>
        <p:nvSpPr>
          <p:cNvPr id="12" name="矩形 38">
            <a:extLst>
              <a:ext uri="{FF2B5EF4-FFF2-40B4-BE49-F238E27FC236}">
                <a16:creationId xmlns:a16="http://schemas.microsoft.com/office/drawing/2014/main" id="{A383F0F7-4F21-4794-BF60-E0AA8DA917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4826" y="1273175"/>
            <a:ext cx="84296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数据类型检测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" name="组合 2">
            <a:extLst>
              <a:ext uri="{FF2B5EF4-FFF2-40B4-BE49-F238E27FC236}">
                <a16:creationId xmlns:a16="http://schemas.microsoft.com/office/drawing/2014/main" id="{CC1FF1B7-0150-4EEB-8478-1DF3209BAF42}"/>
              </a:ext>
            </a:extLst>
          </p:cNvPr>
          <p:cNvGrpSpPr>
            <a:grpSpLocks/>
          </p:cNvGrpSpPr>
          <p:nvPr/>
        </p:nvGrpSpPr>
        <p:grpSpPr bwMode="auto">
          <a:xfrm>
            <a:off x="2551113" y="2932114"/>
            <a:ext cx="6953250" cy="1533525"/>
            <a:chOff x="2895401" y="3515223"/>
            <a:chExt cx="141928" cy="1033774"/>
          </a:xfrm>
        </p:grpSpPr>
        <p:sp>
          <p:nvSpPr>
            <p:cNvPr id="6" name="矩形 1">
              <a:extLst>
                <a:ext uri="{FF2B5EF4-FFF2-40B4-BE49-F238E27FC236}">
                  <a16:creationId xmlns:a16="http://schemas.microsoft.com/office/drawing/2014/main" id="{718E5E72-7354-4DE4-90F2-3060447FEE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5401" y="3515223"/>
              <a:ext cx="141928" cy="1033774"/>
            </a:xfrm>
            <a:prstGeom prst="rect">
              <a:avLst/>
            </a:prstGeom>
            <a:solidFill>
              <a:srgbClr val="D6ECFF">
                <a:lumMod val="2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charset="0"/>
                <a:buNone/>
                <a:defRPr/>
              </a:pPr>
              <a:endParaRPr lang="zh-CN" altLang="en-US" kern="0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994F28CD-0432-43E8-B439-B308DC6EEF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8836" y="3615818"/>
              <a:ext cx="138493" cy="8090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indent="0">
                <a:lnSpc>
                  <a:spcPct val="150000"/>
                </a:lnSpc>
                <a:defRPr/>
              </a:pP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onsole.log(</a:t>
              </a:r>
              <a:r>
                <a:rPr lang="en-US" altLang="zh-CN" sz="16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typeof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num1);       	// </a:t>
              </a:r>
              <a:r>
                <a:rPr lang="zh-CN" altLang="en-US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输出结果：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number</a:t>
              </a:r>
            </a:p>
            <a:p>
              <a:pPr marL="0" indent="0">
                <a:lnSpc>
                  <a:spcPct val="150000"/>
                </a:lnSpc>
                <a:defRPr/>
              </a:pP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console.log(</a:t>
              </a:r>
              <a:r>
                <a:rPr lang="en-US" altLang="zh-CN" sz="16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typeof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num2);       	// </a:t>
              </a:r>
              <a:r>
                <a:rPr lang="zh-CN" altLang="en-US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输出结果：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string</a:t>
              </a:r>
            </a:p>
            <a:p>
              <a:pPr marL="0" indent="0">
                <a:lnSpc>
                  <a:spcPct val="150000"/>
                </a:lnSpc>
                <a:defRPr/>
              </a:pP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console.log(</a:t>
              </a:r>
              <a:r>
                <a:rPr lang="en-US" altLang="zh-CN" sz="16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typeof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sum);       	// </a:t>
              </a:r>
              <a:r>
                <a:rPr lang="zh-CN" altLang="en-US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输出结果：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string</a:t>
              </a:r>
            </a:p>
          </p:txBody>
        </p:sp>
      </p:grpSp>
      <p:sp>
        <p:nvSpPr>
          <p:cNvPr id="8" name="矩形 13">
            <a:extLst>
              <a:ext uri="{FF2B5EF4-FFF2-40B4-BE49-F238E27FC236}">
                <a16:creationId xmlns:a16="http://schemas.microsoft.com/office/drawing/2014/main" id="{CD20A89F-F624-43D1-BDED-94E43CC6F5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5950" y="1947863"/>
            <a:ext cx="8407400" cy="557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/>
              <a:t>typeof</a:t>
            </a:r>
            <a:r>
              <a:rPr lang="zh-CN" altLang="en-US"/>
              <a:t>操作符以字符串形式，返回未经计算的操作数的类型。</a:t>
            </a:r>
            <a:endParaRPr lang="en-US" altLang="zh-CN"/>
          </a:p>
        </p:txBody>
      </p:sp>
      <p:sp>
        <p:nvSpPr>
          <p:cNvPr id="9" name="圆角矩形 8">
            <a:extLst>
              <a:ext uri="{FF2B5EF4-FFF2-40B4-BE49-F238E27FC236}">
                <a16:creationId xmlns:a16="http://schemas.microsoft.com/office/drawing/2014/main" id="{66909265-CA0D-4B9E-A8E2-8158C52183A1}"/>
              </a:ext>
            </a:extLst>
          </p:cNvPr>
          <p:cNvSpPr/>
          <p:nvPr/>
        </p:nvSpPr>
        <p:spPr>
          <a:xfrm>
            <a:off x="9204326" y="3135313"/>
            <a:ext cx="600075" cy="1090612"/>
          </a:xfrm>
          <a:prstGeom prst="roundRect">
            <a:avLst/>
          </a:prstGeom>
          <a:solidFill>
            <a:srgbClr val="FBFBFB"/>
          </a:solidFill>
          <a:ln w="12700">
            <a:solidFill>
              <a:srgbClr val="00B4E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solidFill>
                  <a:schemeClr val="tx1"/>
                </a:solidFill>
              </a:rPr>
              <a:t>示例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3C489E6-F02F-4ADD-AC14-D414286655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5951" y="4724401"/>
            <a:ext cx="8532813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/>
              <a:t>在利用</a:t>
            </a:r>
            <a:r>
              <a:rPr lang="en-US" altLang="zh-CN"/>
              <a:t>typeof</a:t>
            </a:r>
            <a:r>
              <a:rPr lang="zh-CN" altLang="en-US"/>
              <a:t>检测</a:t>
            </a:r>
            <a:r>
              <a:rPr lang="en-US" altLang="zh-CN"/>
              <a:t>null</a:t>
            </a:r>
            <a:r>
              <a:rPr lang="zh-CN" altLang="en-US"/>
              <a:t>的类型时返回的是</a:t>
            </a:r>
            <a:r>
              <a:rPr lang="en-US" altLang="zh-CN"/>
              <a:t>object</a:t>
            </a:r>
            <a:r>
              <a:rPr lang="zh-CN" altLang="en-US"/>
              <a:t>而不是</a:t>
            </a:r>
            <a:r>
              <a:rPr lang="en-US" altLang="zh-CN"/>
              <a:t>null</a:t>
            </a:r>
            <a:r>
              <a:rPr lang="zh-CN" altLang="en-US"/>
              <a:t>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A45DFEA-E41B-468C-8C02-650E313DA0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22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9" grpId="0" animBg="1"/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标题 1">
            <a:extLst>
              <a:ext uri="{FF2B5EF4-FFF2-40B4-BE49-F238E27FC236}">
                <a16:creationId xmlns:a16="http://schemas.microsoft.com/office/drawing/2014/main" id="{EF403A93-F6AB-472E-9906-C38DA801EC68}"/>
              </a:ext>
            </a:extLst>
          </p:cNvPr>
          <p:cNvSpPr>
            <a:spLocks noGrp="1"/>
          </p:cNvSpPr>
          <p:nvPr>
            <p:ph type="ctr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algn="l"/>
            <a:r>
              <a:rPr lang="zh-CN" altLang="en-US" dirty="0"/>
              <a:t>数据类型</a:t>
            </a:r>
          </a:p>
        </p:txBody>
      </p:sp>
      <p:sp>
        <p:nvSpPr>
          <p:cNvPr id="12" name="矩形 38">
            <a:extLst>
              <a:ext uri="{FF2B5EF4-FFF2-40B4-BE49-F238E27FC236}">
                <a16:creationId xmlns:a16="http://schemas.microsoft.com/office/drawing/2014/main" id="{EF905C13-CB89-4961-B49E-E052833A65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4826" y="1273175"/>
            <a:ext cx="84296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数据类型检测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" name="组合 2">
            <a:extLst>
              <a:ext uri="{FF2B5EF4-FFF2-40B4-BE49-F238E27FC236}">
                <a16:creationId xmlns:a16="http://schemas.microsoft.com/office/drawing/2014/main" id="{1F630BC8-DEE3-4B1D-B8F7-AB38C82E4B8B}"/>
              </a:ext>
            </a:extLst>
          </p:cNvPr>
          <p:cNvGrpSpPr>
            <a:grpSpLocks/>
          </p:cNvGrpSpPr>
          <p:nvPr/>
        </p:nvGrpSpPr>
        <p:grpSpPr bwMode="auto">
          <a:xfrm>
            <a:off x="2308225" y="3263900"/>
            <a:ext cx="7480300" cy="1936750"/>
            <a:chOff x="2895401" y="3515222"/>
            <a:chExt cx="141928" cy="1305979"/>
          </a:xfrm>
        </p:grpSpPr>
        <p:sp>
          <p:nvSpPr>
            <p:cNvPr id="6" name="矩形 1">
              <a:extLst>
                <a:ext uri="{FF2B5EF4-FFF2-40B4-BE49-F238E27FC236}">
                  <a16:creationId xmlns:a16="http://schemas.microsoft.com/office/drawing/2014/main" id="{6B993098-1C20-425C-AB8E-79C2B82F2D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5401" y="3515222"/>
              <a:ext cx="141928" cy="1305979"/>
            </a:xfrm>
            <a:prstGeom prst="rect">
              <a:avLst/>
            </a:prstGeom>
            <a:solidFill>
              <a:srgbClr val="D6ECFF">
                <a:lumMod val="2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charset="0"/>
                <a:buNone/>
                <a:defRPr/>
              </a:pPr>
              <a:endParaRPr lang="zh-CN" altLang="en-US" kern="0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9A86B4C9-7524-4504-960C-DC3D80331B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8835" y="3615847"/>
              <a:ext cx="138494" cy="10576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indent="0">
                <a:lnSpc>
                  <a:spcPct val="150000"/>
                </a:lnSpc>
                <a:defRPr/>
              </a:pPr>
              <a:r>
                <a:rPr lang="en-US" altLang="zh-CN" sz="16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var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data = null;	// </a:t>
              </a:r>
              <a:r>
                <a:rPr lang="zh-CN" altLang="en-US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待判断的数据</a:t>
              </a:r>
            </a:p>
            <a:p>
              <a:pPr marL="0" indent="0">
                <a:lnSpc>
                  <a:spcPct val="150000"/>
                </a:lnSpc>
                <a:defRPr/>
              </a:pPr>
              <a:r>
                <a:rPr lang="en-US" altLang="zh-CN" sz="16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var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type = 'Null';	// </a:t>
              </a:r>
              <a:r>
                <a:rPr lang="zh-CN" altLang="en-US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数据类型，开始字母要大写，如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Boolean</a:t>
              </a:r>
              <a:r>
                <a:rPr lang="zh-CN" altLang="en-US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等</a:t>
              </a:r>
            </a:p>
            <a:p>
              <a:pPr marL="0" indent="0">
                <a:lnSpc>
                  <a:spcPct val="150000"/>
                </a:lnSpc>
                <a:defRPr/>
              </a:pP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// </a:t>
              </a:r>
              <a:r>
                <a:rPr lang="zh-CN" altLang="en-US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检测数据类型的表达式，若是指定的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type</a:t>
              </a:r>
              <a:r>
                <a:rPr lang="zh-CN" altLang="en-US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型，则返回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true</a:t>
              </a:r>
              <a:r>
                <a:rPr lang="zh-CN" altLang="en-US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，否则返回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false</a:t>
              </a:r>
            </a:p>
            <a:p>
              <a:pPr marL="0" indent="0">
                <a:lnSpc>
                  <a:spcPct val="150000"/>
                </a:lnSpc>
                <a:defRPr/>
              </a:pPr>
              <a:r>
                <a:rPr lang="en-US" altLang="zh-CN" sz="16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Object.prototype.toString.call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(data) == '[object ' + type + ']';</a:t>
              </a:r>
            </a:p>
          </p:txBody>
        </p:sp>
      </p:grpSp>
      <p:sp>
        <p:nvSpPr>
          <p:cNvPr id="8" name="矩形 13">
            <a:extLst>
              <a:ext uri="{FF2B5EF4-FFF2-40B4-BE49-F238E27FC236}">
                <a16:creationId xmlns:a16="http://schemas.microsoft.com/office/drawing/2014/main" id="{87D67224-3655-48F7-89C5-E72B9FEE24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5950" y="1947863"/>
            <a:ext cx="8407400" cy="1111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/>
              <a:t>由于</a:t>
            </a:r>
            <a:r>
              <a:rPr lang="en-US" altLang="zh-CN"/>
              <a:t>JavaScript</a:t>
            </a:r>
            <a:r>
              <a:rPr lang="zh-CN" altLang="en-US"/>
              <a:t>中一切皆对象，因此可利用</a:t>
            </a:r>
            <a:r>
              <a:rPr lang="en-US" altLang="zh-CN"/>
              <a:t>Object.prototype.toString.call()</a:t>
            </a:r>
            <a:r>
              <a:rPr lang="zh-CN" altLang="en-US"/>
              <a:t>对象原型的扩展函数更精确的区分数据类型。</a:t>
            </a:r>
            <a:endParaRPr lang="en-US" altLang="zh-CN"/>
          </a:p>
        </p:txBody>
      </p:sp>
      <p:sp>
        <p:nvSpPr>
          <p:cNvPr id="9" name="圆角矩形 8">
            <a:extLst>
              <a:ext uri="{FF2B5EF4-FFF2-40B4-BE49-F238E27FC236}">
                <a16:creationId xmlns:a16="http://schemas.microsoft.com/office/drawing/2014/main" id="{E7BDB50B-B997-48F9-AFF7-4080351BA043}"/>
              </a:ext>
            </a:extLst>
          </p:cNvPr>
          <p:cNvSpPr/>
          <p:nvPr/>
        </p:nvSpPr>
        <p:spPr>
          <a:xfrm>
            <a:off x="9490075" y="3468689"/>
            <a:ext cx="598488" cy="1089025"/>
          </a:xfrm>
          <a:prstGeom prst="roundRect">
            <a:avLst/>
          </a:prstGeom>
          <a:solidFill>
            <a:srgbClr val="FBFBFB"/>
          </a:solidFill>
          <a:ln w="12700">
            <a:solidFill>
              <a:srgbClr val="00B4E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solidFill>
                  <a:schemeClr val="tx1"/>
                </a:solidFill>
              </a:rPr>
              <a:t>示例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8A91D0F-517A-4E68-9084-B54E82C932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6439" y="5330826"/>
            <a:ext cx="8518525" cy="869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/>
              <a:t>Object.prototype.toString.call(data)</a:t>
            </a:r>
            <a:r>
              <a:rPr lang="zh-CN" altLang="zh-CN"/>
              <a:t>的返回值是一个形如“</a:t>
            </a:r>
            <a:r>
              <a:rPr lang="en-US" altLang="zh-CN"/>
              <a:t>[object </a:t>
            </a:r>
            <a:r>
              <a:rPr lang="zh-CN" altLang="zh-CN"/>
              <a:t>数据类型</a:t>
            </a:r>
            <a:r>
              <a:rPr lang="en-US" altLang="zh-CN"/>
              <a:t>]</a:t>
            </a:r>
            <a:r>
              <a:rPr lang="zh-CN" altLang="en-US"/>
              <a:t>”</a:t>
            </a:r>
            <a:r>
              <a:rPr lang="zh-CN" altLang="zh-CN"/>
              <a:t>的字符型结果。</a:t>
            </a:r>
            <a:r>
              <a:rPr lang="zh-CN" altLang="en-US"/>
              <a:t>（可通过</a:t>
            </a:r>
            <a:r>
              <a:rPr lang="en-US" altLang="zh-CN"/>
              <a:t>console.log()</a:t>
            </a:r>
            <a:r>
              <a:rPr lang="zh-CN" altLang="en-US"/>
              <a:t>观察返回值。）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D3E26FD-B181-49AE-8159-CC7F46B7C7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23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9" grpId="0" animBg="1"/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标题 1">
            <a:extLst>
              <a:ext uri="{FF2B5EF4-FFF2-40B4-BE49-F238E27FC236}">
                <a16:creationId xmlns:a16="http://schemas.microsoft.com/office/drawing/2014/main" id="{22ACD5A7-0FFF-45FA-9767-14DE644A8D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数据类型转换</a:t>
            </a:r>
            <a:endParaRPr lang="en-US" altLang="zh-CN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A919B4B-4B5F-4BC2-8957-8F959BAAA8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6CA0B37-C609-418D-973E-5FE272E0CA7A}" type="slidenum">
              <a:rPr lang="zh-CN" altLang="en-US" smtClean="0"/>
              <a:pPr/>
              <a:t>24</a:t>
            </a:fld>
            <a:endParaRPr lang="zh-CN" altLang="en-US"/>
          </a:p>
        </p:txBody>
      </p:sp>
      <p:sp>
        <p:nvSpPr>
          <p:cNvPr id="5" name="等腰三角形 4">
            <a:extLst>
              <a:ext uri="{FF2B5EF4-FFF2-40B4-BE49-F238E27FC236}">
                <a16:creationId xmlns:a16="http://schemas.microsoft.com/office/drawing/2014/main" id="{FCCB848B-9025-4E52-AD9B-9F3A537440EF}"/>
              </a:ext>
            </a:extLst>
          </p:cNvPr>
          <p:cNvSpPr/>
          <p:nvPr/>
        </p:nvSpPr>
        <p:spPr>
          <a:xfrm>
            <a:off x="3759200" y="1752600"/>
            <a:ext cx="4064000" cy="4064000"/>
          </a:xfrm>
          <a:prstGeom prst="triangle">
            <a:avLst/>
          </a:prstGeom>
          <a:solidFill>
            <a:srgbClr val="D0DEF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6" name="任意多边形 5">
            <a:extLst>
              <a:ext uri="{FF2B5EF4-FFF2-40B4-BE49-F238E27FC236}">
                <a16:creationId xmlns:a16="http://schemas.microsoft.com/office/drawing/2014/main" id="{CE5A8A6C-38E5-4401-AC01-27C723AB95D5}"/>
              </a:ext>
            </a:extLst>
          </p:cNvPr>
          <p:cNvSpPr/>
          <p:nvPr/>
        </p:nvSpPr>
        <p:spPr>
          <a:xfrm>
            <a:off x="5791200" y="2162176"/>
            <a:ext cx="2641600" cy="962025"/>
          </a:xfrm>
          <a:custGeom>
            <a:avLst/>
            <a:gdLst>
              <a:gd name="connsiteX0" fmla="*/ 0 w 2641600"/>
              <a:gd name="connsiteY0" fmla="*/ 160341 h 962025"/>
              <a:gd name="connsiteX1" fmla="*/ 160341 w 2641600"/>
              <a:gd name="connsiteY1" fmla="*/ 0 h 962025"/>
              <a:gd name="connsiteX2" fmla="*/ 2481259 w 2641600"/>
              <a:gd name="connsiteY2" fmla="*/ 0 h 962025"/>
              <a:gd name="connsiteX3" fmla="*/ 2641600 w 2641600"/>
              <a:gd name="connsiteY3" fmla="*/ 160341 h 962025"/>
              <a:gd name="connsiteX4" fmla="*/ 2641600 w 2641600"/>
              <a:gd name="connsiteY4" fmla="*/ 801684 h 962025"/>
              <a:gd name="connsiteX5" fmla="*/ 2481259 w 2641600"/>
              <a:gd name="connsiteY5" fmla="*/ 962025 h 962025"/>
              <a:gd name="connsiteX6" fmla="*/ 160341 w 2641600"/>
              <a:gd name="connsiteY6" fmla="*/ 962025 h 962025"/>
              <a:gd name="connsiteX7" fmla="*/ 0 w 2641600"/>
              <a:gd name="connsiteY7" fmla="*/ 801684 h 962025"/>
              <a:gd name="connsiteX8" fmla="*/ 0 w 2641600"/>
              <a:gd name="connsiteY8" fmla="*/ 160341 h 962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41600" h="962025">
                <a:moveTo>
                  <a:pt x="0" y="160341"/>
                </a:moveTo>
                <a:cubicBezTo>
                  <a:pt x="0" y="71787"/>
                  <a:pt x="71787" y="0"/>
                  <a:pt x="160341" y="0"/>
                </a:cubicBezTo>
                <a:lnTo>
                  <a:pt x="2481259" y="0"/>
                </a:lnTo>
                <a:cubicBezTo>
                  <a:pt x="2569813" y="0"/>
                  <a:pt x="2641600" y="71787"/>
                  <a:pt x="2641600" y="160341"/>
                </a:cubicBezTo>
                <a:lnTo>
                  <a:pt x="2641600" y="801684"/>
                </a:lnTo>
                <a:cubicBezTo>
                  <a:pt x="2641600" y="890238"/>
                  <a:pt x="2569813" y="962025"/>
                  <a:pt x="2481259" y="962025"/>
                </a:cubicBezTo>
                <a:lnTo>
                  <a:pt x="160341" y="962025"/>
                </a:lnTo>
                <a:cubicBezTo>
                  <a:pt x="71787" y="962025"/>
                  <a:pt x="0" y="890238"/>
                  <a:pt x="0" y="801684"/>
                </a:cubicBezTo>
                <a:lnTo>
                  <a:pt x="0" y="160341"/>
                </a:lnTo>
                <a:close/>
              </a:path>
            </a:pathLst>
          </a:custGeom>
          <a:ln>
            <a:solidFill>
              <a:srgbClr val="D0DEF0"/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lIns="191742" tIns="191742" rIns="191742" bIns="191742" spcCol="1270" anchor="ctr"/>
          <a:lstStyle/>
          <a:p>
            <a:pPr algn="ctr" defTabSz="1689100">
              <a:lnSpc>
                <a:spcPct val="90000"/>
              </a:lnSpc>
              <a:spcAft>
                <a:spcPct val="35000"/>
              </a:spcAft>
              <a:defRPr/>
            </a:pPr>
            <a:r>
              <a:rPr lang="zh-CN" altLang="en-US" sz="2400" dirty="0"/>
              <a:t>转布尔型</a:t>
            </a:r>
          </a:p>
        </p:txBody>
      </p:sp>
      <p:sp>
        <p:nvSpPr>
          <p:cNvPr id="7" name="任意多边形 6">
            <a:extLst>
              <a:ext uri="{FF2B5EF4-FFF2-40B4-BE49-F238E27FC236}">
                <a16:creationId xmlns:a16="http://schemas.microsoft.com/office/drawing/2014/main" id="{554154E6-B744-4B8A-93B8-541DAE6B1011}"/>
              </a:ext>
            </a:extLst>
          </p:cNvPr>
          <p:cNvSpPr/>
          <p:nvPr/>
        </p:nvSpPr>
        <p:spPr>
          <a:xfrm>
            <a:off x="5791200" y="3244851"/>
            <a:ext cx="2641600" cy="962025"/>
          </a:xfrm>
          <a:custGeom>
            <a:avLst/>
            <a:gdLst>
              <a:gd name="connsiteX0" fmla="*/ 0 w 2641600"/>
              <a:gd name="connsiteY0" fmla="*/ 160341 h 962025"/>
              <a:gd name="connsiteX1" fmla="*/ 160341 w 2641600"/>
              <a:gd name="connsiteY1" fmla="*/ 0 h 962025"/>
              <a:gd name="connsiteX2" fmla="*/ 2481259 w 2641600"/>
              <a:gd name="connsiteY2" fmla="*/ 0 h 962025"/>
              <a:gd name="connsiteX3" fmla="*/ 2641600 w 2641600"/>
              <a:gd name="connsiteY3" fmla="*/ 160341 h 962025"/>
              <a:gd name="connsiteX4" fmla="*/ 2641600 w 2641600"/>
              <a:gd name="connsiteY4" fmla="*/ 801684 h 962025"/>
              <a:gd name="connsiteX5" fmla="*/ 2481259 w 2641600"/>
              <a:gd name="connsiteY5" fmla="*/ 962025 h 962025"/>
              <a:gd name="connsiteX6" fmla="*/ 160341 w 2641600"/>
              <a:gd name="connsiteY6" fmla="*/ 962025 h 962025"/>
              <a:gd name="connsiteX7" fmla="*/ 0 w 2641600"/>
              <a:gd name="connsiteY7" fmla="*/ 801684 h 962025"/>
              <a:gd name="connsiteX8" fmla="*/ 0 w 2641600"/>
              <a:gd name="connsiteY8" fmla="*/ 160341 h 962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41600" h="962025">
                <a:moveTo>
                  <a:pt x="0" y="160341"/>
                </a:moveTo>
                <a:cubicBezTo>
                  <a:pt x="0" y="71787"/>
                  <a:pt x="71787" y="0"/>
                  <a:pt x="160341" y="0"/>
                </a:cubicBezTo>
                <a:lnTo>
                  <a:pt x="2481259" y="0"/>
                </a:lnTo>
                <a:cubicBezTo>
                  <a:pt x="2569813" y="0"/>
                  <a:pt x="2641600" y="71787"/>
                  <a:pt x="2641600" y="160341"/>
                </a:cubicBezTo>
                <a:lnTo>
                  <a:pt x="2641600" y="801684"/>
                </a:lnTo>
                <a:cubicBezTo>
                  <a:pt x="2641600" y="890238"/>
                  <a:pt x="2569813" y="962025"/>
                  <a:pt x="2481259" y="962025"/>
                </a:cubicBezTo>
                <a:lnTo>
                  <a:pt x="160341" y="962025"/>
                </a:lnTo>
                <a:cubicBezTo>
                  <a:pt x="71787" y="962025"/>
                  <a:pt x="0" y="890238"/>
                  <a:pt x="0" y="801684"/>
                </a:cubicBezTo>
                <a:lnTo>
                  <a:pt x="0" y="160341"/>
                </a:lnTo>
                <a:close/>
              </a:path>
            </a:pathLst>
          </a:custGeom>
          <a:ln>
            <a:solidFill>
              <a:srgbClr val="D0DEF0"/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lIns="191742" tIns="191742" rIns="191742" bIns="191742" spcCol="1270" anchor="ctr"/>
          <a:lstStyle/>
          <a:p>
            <a:pPr algn="ctr" defTabSz="1689100">
              <a:lnSpc>
                <a:spcPct val="90000"/>
              </a:lnSpc>
              <a:spcAft>
                <a:spcPct val="35000"/>
              </a:spcAft>
              <a:defRPr/>
            </a:pPr>
            <a:r>
              <a:rPr lang="zh-CN" altLang="en-US" sz="2400" dirty="0"/>
              <a:t>转数值型</a:t>
            </a:r>
          </a:p>
        </p:txBody>
      </p:sp>
      <p:sp>
        <p:nvSpPr>
          <p:cNvPr id="8" name="任意多边形 7">
            <a:extLst>
              <a:ext uri="{FF2B5EF4-FFF2-40B4-BE49-F238E27FC236}">
                <a16:creationId xmlns:a16="http://schemas.microsoft.com/office/drawing/2014/main" id="{E50B101D-9576-4229-A1E7-501B7CF3584E}"/>
              </a:ext>
            </a:extLst>
          </p:cNvPr>
          <p:cNvSpPr/>
          <p:nvPr/>
        </p:nvSpPr>
        <p:spPr>
          <a:xfrm>
            <a:off x="5791200" y="4325939"/>
            <a:ext cx="2641600" cy="962025"/>
          </a:xfrm>
          <a:custGeom>
            <a:avLst/>
            <a:gdLst>
              <a:gd name="connsiteX0" fmla="*/ 0 w 2641600"/>
              <a:gd name="connsiteY0" fmla="*/ 160341 h 962025"/>
              <a:gd name="connsiteX1" fmla="*/ 160341 w 2641600"/>
              <a:gd name="connsiteY1" fmla="*/ 0 h 962025"/>
              <a:gd name="connsiteX2" fmla="*/ 2481259 w 2641600"/>
              <a:gd name="connsiteY2" fmla="*/ 0 h 962025"/>
              <a:gd name="connsiteX3" fmla="*/ 2641600 w 2641600"/>
              <a:gd name="connsiteY3" fmla="*/ 160341 h 962025"/>
              <a:gd name="connsiteX4" fmla="*/ 2641600 w 2641600"/>
              <a:gd name="connsiteY4" fmla="*/ 801684 h 962025"/>
              <a:gd name="connsiteX5" fmla="*/ 2481259 w 2641600"/>
              <a:gd name="connsiteY5" fmla="*/ 962025 h 962025"/>
              <a:gd name="connsiteX6" fmla="*/ 160341 w 2641600"/>
              <a:gd name="connsiteY6" fmla="*/ 962025 h 962025"/>
              <a:gd name="connsiteX7" fmla="*/ 0 w 2641600"/>
              <a:gd name="connsiteY7" fmla="*/ 801684 h 962025"/>
              <a:gd name="connsiteX8" fmla="*/ 0 w 2641600"/>
              <a:gd name="connsiteY8" fmla="*/ 160341 h 962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41600" h="962025">
                <a:moveTo>
                  <a:pt x="0" y="160341"/>
                </a:moveTo>
                <a:cubicBezTo>
                  <a:pt x="0" y="71787"/>
                  <a:pt x="71787" y="0"/>
                  <a:pt x="160341" y="0"/>
                </a:cubicBezTo>
                <a:lnTo>
                  <a:pt x="2481259" y="0"/>
                </a:lnTo>
                <a:cubicBezTo>
                  <a:pt x="2569813" y="0"/>
                  <a:pt x="2641600" y="71787"/>
                  <a:pt x="2641600" y="160341"/>
                </a:cubicBezTo>
                <a:lnTo>
                  <a:pt x="2641600" y="801684"/>
                </a:lnTo>
                <a:cubicBezTo>
                  <a:pt x="2641600" y="890238"/>
                  <a:pt x="2569813" y="962025"/>
                  <a:pt x="2481259" y="962025"/>
                </a:cubicBezTo>
                <a:lnTo>
                  <a:pt x="160341" y="962025"/>
                </a:lnTo>
                <a:cubicBezTo>
                  <a:pt x="71787" y="962025"/>
                  <a:pt x="0" y="890238"/>
                  <a:pt x="0" y="801684"/>
                </a:cubicBezTo>
                <a:lnTo>
                  <a:pt x="0" y="160341"/>
                </a:lnTo>
                <a:close/>
              </a:path>
            </a:pathLst>
          </a:custGeom>
          <a:ln>
            <a:solidFill>
              <a:srgbClr val="D0DEF0"/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lIns="191742" tIns="191742" rIns="191742" bIns="191742" spcCol="1270" anchor="ctr"/>
          <a:lstStyle/>
          <a:p>
            <a:pPr algn="ctr" defTabSz="1689100">
              <a:lnSpc>
                <a:spcPct val="90000"/>
              </a:lnSpc>
              <a:spcAft>
                <a:spcPct val="35000"/>
              </a:spcAft>
              <a:defRPr/>
            </a:pPr>
            <a:r>
              <a:rPr lang="zh-CN" altLang="en-US" sz="2400" dirty="0"/>
              <a:t>转字符型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标题 1">
            <a:extLst>
              <a:ext uri="{FF2B5EF4-FFF2-40B4-BE49-F238E27FC236}">
                <a16:creationId xmlns:a16="http://schemas.microsoft.com/office/drawing/2014/main" id="{D501B83E-706E-4CEC-BEA1-0E23FD772EDB}"/>
              </a:ext>
            </a:extLst>
          </p:cNvPr>
          <p:cNvSpPr>
            <a:spLocks noGrp="1"/>
          </p:cNvSpPr>
          <p:nvPr>
            <p:ph type="ctr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algn="l"/>
            <a:r>
              <a:rPr lang="zh-CN" altLang="en-US" dirty="0"/>
              <a:t>数据类型转换</a:t>
            </a:r>
          </a:p>
        </p:txBody>
      </p:sp>
      <p:sp>
        <p:nvSpPr>
          <p:cNvPr id="12" name="矩形 38">
            <a:extLst>
              <a:ext uri="{FF2B5EF4-FFF2-40B4-BE49-F238E27FC236}">
                <a16:creationId xmlns:a16="http://schemas.microsoft.com/office/drawing/2014/main" id="{50FCE8A1-C30C-491B-8070-D7C87C538B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4826" y="1273175"/>
            <a:ext cx="84296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数据类型转换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转字符型</a:t>
            </a:r>
          </a:p>
        </p:txBody>
      </p:sp>
      <p:sp>
        <p:nvSpPr>
          <p:cNvPr id="5" name="矩形 13">
            <a:extLst>
              <a:ext uri="{FF2B5EF4-FFF2-40B4-BE49-F238E27FC236}">
                <a16:creationId xmlns:a16="http://schemas.microsoft.com/office/drawing/2014/main" id="{4093A49A-13F2-4454-96DF-D77495A9D7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5951" y="1947864"/>
            <a:ext cx="8543925" cy="1665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>
                <a:solidFill>
                  <a:srgbClr val="0070C0"/>
                </a:solidFill>
              </a:rPr>
              <a:t>实现语法</a:t>
            </a:r>
            <a:r>
              <a:rPr lang="zh-CN" altLang="en-US"/>
              <a:t>：</a:t>
            </a:r>
            <a:r>
              <a:rPr lang="en-US" altLang="zh-CN"/>
              <a:t>String()</a:t>
            </a:r>
            <a:r>
              <a:rPr lang="zh-CN" altLang="zh-CN"/>
              <a:t>函数和</a:t>
            </a:r>
            <a:r>
              <a:rPr lang="en-US" altLang="zh-CN"/>
              <a:t>toString()</a:t>
            </a:r>
            <a:r>
              <a:rPr lang="zh-CN" altLang="zh-CN"/>
              <a:t>方法</a:t>
            </a:r>
            <a:r>
              <a:rPr lang="zh-CN" altLang="en-US"/>
              <a:t>。</a:t>
            </a:r>
            <a:endParaRPr lang="en-US" altLang="zh-CN"/>
          </a:p>
          <a:p>
            <a:pPr>
              <a:lnSpc>
                <a:spcPct val="200000"/>
              </a:lnSpc>
            </a:pPr>
            <a:r>
              <a:rPr lang="zh-CN" altLang="en-US" b="1" u="sng">
                <a:solidFill>
                  <a:srgbClr val="0070C0"/>
                </a:solidFill>
              </a:rPr>
              <a:t>实现方式的区别</a:t>
            </a:r>
            <a:r>
              <a:rPr lang="zh-CN" altLang="en-US"/>
              <a:t>：</a:t>
            </a:r>
            <a:r>
              <a:rPr lang="en-US" altLang="zh-CN"/>
              <a:t> String()</a:t>
            </a:r>
            <a:r>
              <a:rPr lang="zh-CN" altLang="zh-CN"/>
              <a:t>函数</a:t>
            </a:r>
            <a:r>
              <a:rPr lang="zh-CN" altLang="en-US"/>
              <a:t>可以将任意类型转换为字符型；除了</a:t>
            </a:r>
            <a:r>
              <a:rPr lang="en-US" altLang="zh-CN"/>
              <a:t>null</a:t>
            </a:r>
            <a:r>
              <a:rPr lang="zh-CN" altLang="en-US"/>
              <a:t>和</a:t>
            </a:r>
            <a:r>
              <a:rPr lang="en-US" altLang="zh-CN"/>
              <a:t>undefined</a:t>
            </a:r>
            <a:r>
              <a:rPr lang="zh-CN" altLang="en-US"/>
              <a:t>没有</a:t>
            </a:r>
            <a:r>
              <a:rPr lang="en-US" altLang="zh-CN"/>
              <a:t>toString()</a:t>
            </a:r>
            <a:r>
              <a:rPr lang="zh-CN" altLang="en-US"/>
              <a:t>方法外，其他数据类型都可以完成字符的转换。</a:t>
            </a:r>
            <a:endParaRPr lang="en-US" altLang="zh-CN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7B40C24-8A78-421E-8A01-284A3C965A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25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5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标题 1">
            <a:extLst>
              <a:ext uri="{FF2B5EF4-FFF2-40B4-BE49-F238E27FC236}">
                <a16:creationId xmlns:a16="http://schemas.microsoft.com/office/drawing/2014/main" id="{DDC570D0-1A7E-4E50-A8D4-95D138ED5CD4}"/>
              </a:ext>
            </a:extLst>
          </p:cNvPr>
          <p:cNvSpPr>
            <a:spLocks noGrp="1"/>
          </p:cNvSpPr>
          <p:nvPr>
            <p:ph type="ctr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algn="l"/>
            <a:r>
              <a:rPr lang="zh-CN" altLang="en-US" dirty="0"/>
              <a:t>数据类型转换</a:t>
            </a:r>
          </a:p>
        </p:txBody>
      </p:sp>
      <p:sp>
        <p:nvSpPr>
          <p:cNvPr id="12" name="矩形 38">
            <a:extLst>
              <a:ext uri="{FF2B5EF4-FFF2-40B4-BE49-F238E27FC236}">
                <a16:creationId xmlns:a16="http://schemas.microsoft.com/office/drawing/2014/main" id="{60BCBD7A-A7DD-406F-B81F-F24E0F731E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4826" y="1273175"/>
            <a:ext cx="84296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数据类型转换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转字符型</a:t>
            </a:r>
          </a:p>
        </p:txBody>
      </p:sp>
      <p:sp>
        <p:nvSpPr>
          <p:cNvPr id="6" name="矩形 13">
            <a:extLst>
              <a:ext uri="{FF2B5EF4-FFF2-40B4-BE49-F238E27FC236}">
                <a16:creationId xmlns:a16="http://schemas.microsoft.com/office/drawing/2014/main" id="{48A97021-6061-4FF8-9917-4A01D6C654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5950" y="1947863"/>
            <a:ext cx="8407400" cy="557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>
                <a:solidFill>
                  <a:srgbClr val="0070C0"/>
                </a:solidFill>
              </a:rPr>
              <a:t>演示示例</a:t>
            </a:r>
            <a:r>
              <a:rPr lang="zh-CN" altLang="en-US"/>
              <a:t>：</a:t>
            </a:r>
            <a:r>
              <a:rPr lang="zh-CN" altLang="zh-CN"/>
              <a:t>根据用户的输入完成自动求和</a:t>
            </a:r>
            <a:r>
              <a:rPr lang="zh-CN" altLang="en-US"/>
              <a:t>。</a:t>
            </a:r>
            <a:endParaRPr lang="en-US" altLang="zh-CN"/>
          </a:p>
        </p:txBody>
      </p:sp>
      <p:grpSp>
        <p:nvGrpSpPr>
          <p:cNvPr id="7" name="组合 2">
            <a:extLst>
              <a:ext uri="{FF2B5EF4-FFF2-40B4-BE49-F238E27FC236}">
                <a16:creationId xmlns:a16="http://schemas.microsoft.com/office/drawing/2014/main" id="{92E59476-3C9D-4DE1-BA52-FF22391DB92D}"/>
              </a:ext>
            </a:extLst>
          </p:cNvPr>
          <p:cNvGrpSpPr>
            <a:grpSpLocks/>
          </p:cNvGrpSpPr>
          <p:nvPr/>
        </p:nvGrpSpPr>
        <p:grpSpPr bwMode="auto">
          <a:xfrm>
            <a:off x="1903414" y="2921001"/>
            <a:ext cx="5462587" cy="1865313"/>
            <a:chOff x="2891658" y="3515224"/>
            <a:chExt cx="60230" cy="990521"/>
          </a:xfrm>
        </p:grpSpPr>
        <p:sp>
          <p:nvSpPr>
            <p:cNvPr id="8" name="矩形 1">
              <a:extLst>
                <a:ext uri="{FF2B5EF4-FFF2-40B4-BE49-F238E27FC236}">
                  <a16:creationId xmlns:a16="http://schemas.microsoft.com/office/drawing/2014/main" id="{045303EA-19AE-4781-A60D-BD1B72BE22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1658" y="3515224"/>
              <a:ext cx="60230" cy="990521"/>
            </a:xfrm>
            <a:prstGeom prst="rect">
              <a:avLst/>
            </a:prstGeom>
            <a:solidFill>
              <a:srgbClr val="D6ECFF">
                <a:lumMod val="2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charset="0"/>
                <a:buNone/>
                <a:defRPr/>
              </a:pPr>
              <a:endParaRPr lang="zh-CN" altLang="en-US" kern="0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217D4E66-3055-49D2-9FB0-6908F21DF0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3776" y="3577606"/>
              <a:ext cx="58112" cy="8337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indent="0">
                <a:lnSpc>
                  <a:spcPct val="150000"/>
                </a:lnSpc>
                <a:defRPr/>
              </a:pPr>
              <a:r>
                <a:rPr lang="en-US" altLang="zh-CN" sz="16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var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num1 = num2 = num3 = 4, num4 = 26;</a:t>
              </a:r>
            </a:p>
            <a:p>
              <a:pPr marL="0" indent="0">
                <a:lnSpc>
                  <a:spcPct val="150000"/>
                </a:lnSpc>
                <a:defRPr/>
              </a:pP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console.log(String(12));</a:t>
              </a:r>
            </a:p>
            <a:p>
              <a:pPr marL="0" indent="0">
                <a:lnSpc>
                  <a:spcPct val="150000"/>
                </a:lnSpc>
                <a:defRPr/>
              </a:pP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console.log(num1 + num2 + num3.toString());</a:t>
              </a:r>
            </a:p>
            <a:p>
              <a:pPr marL="0" indent="0">
                <a:lnSpc>
                  <a:spcPct val="150000"/>
                </a:lnSpc>
                <a:defRPr/>
              </a:pP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console.log(num4.toString(2));</a:t>
              </a:r>
            </a:p>
          </p:txBody>
        </p:sp>
      </p:grpSp>
      <p:sp>
        <p:nvSpPr>
          <p:cNvPr id="10" name="矩形 9">
            <a:extLst>
              <a:ext uri="{FF2B5EF4-FFF2-40B4-BE49-F238E27FC236}">
                <a16:creationId xmlns:a16="http://schemas.microsoft.com/office/drawing/2014/main" id="{25822C85-F846-4609-9634-50AB332C12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1689" y="3835400"/>
            <a:ext cx="3787775" cy="368300"/>
          </a:xfrm>
          <a:prstGeom prst="rect">
            <a:avLst/>
          </a:prstGeom>
          <a:noFill/>
          <a:ln>
            <a:solidFill>
              <a:srgbClr val="FFFF00"/>
            </a:solidFill>
            <a:prstDash val="sysDot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Arial" pitchFamily="34" charset="0"/>
              <a:buNone/>
              <a:defRPr/>
            </a:pPr>
            <a:endParaRPr lang="zh-CN" altLang="en-US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C3E7727E-D18E-4318-A5DD-B398E70893F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140576" y="3995738"/>
            <a:ext cx="225425" cy="0"/>
          </a:xfrm>
          <a:prstGeom prst="straightConnector1">
            <a:avLst/>
          </a:prstGeom>
          <a:noFill/>
          <a:ln>
            <a:solidFill>
              <a:srgbClr val="FFFF00"/>
            </a:solidFill>
            <a:prstDash val="sysDot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TextBox 5">
            <a:extLst>
              <a:ext uri="{FF2B5EF4-FFF2-40B4-BE49-F238E27FC236}">
                <a16:creationId xmlns:a16="http://schemas.microsoft.com/office/drawing/2014/main" id="{103D9B44-E145-4F30-A380-542C993B76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04101" y="3751264"/>
            <a:ext cx="31337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/>
              <a:t>第②步：</a:t>
            </a:r>
            <a:r>
              <a:rPr lang="en-US" altLang="zh-CN"/>
              <a:t>num3</a:t>
            </a:r>
            <a:r>
              <a:rPr lang="zh-CN" altLang="en-US"/>
              <a:t>转成</a:t>
            </a:r>
            <a:r>
              <a:rPr lang="en-US" altLang="zh-CN"/>
              <a:t>‘4’</a:t>
            </a:r>
            <a:r>
              <a:rPr lang="zh-CN" altLang="en-US"/>
              <a:t>。</a:t>
            </a:r>
          </a:p>
        </p:txBody>
      </p:sp>
      <p:sp>
        <p:nvSpPr>
          <p:cNvPr id="14" name="TextBox 5">
            <a:extLst>
              <a:ext uri="{FF2B5EF4-FFF2-40B4-BE49-F238E27FC236}">
                <a16:creationId xmlns:a16="http://schemas.microsoft.com/office/drawing/2014/main" id="{B549A8CD-4077-4804-A14C-5A81CF7A9A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67589" y="3027363"/>
            <a:ext cx="313372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/>
              <a:t>第①步：计算</a:t>
            </a:r>
            <a:r>
              <a:rPr lang="en-US" altLang="zh-CN"/>
              <a:t>num1+ num2</a:t>
            </a:r>
            <a:r>
              <a:rPr lang="zh-CN" altLang="en-US"/>
              <a:t>的结果为</a:t>
            </a:r>
            <a:r>
              <a:rPr lang="en-US" altLang="zh-CN"/>
              <a:t>8</a:t>
            </a:r>
            <a:r>
              <a:rPr lang="zh-CN" altLang="en-US"/>
              <a:t>。</a:t>
            </a:r>
          </a:p>
        </p:txBody>
      </p:sp>
      <p:sp>
        <p:nvSpPr>
          <p:cNvPr id="15" name="TextBox 5">
            <a:extLst>
              <a:ext uri="{FF2B5EF4-FFF2-40B4-BE49-F238E27FC236}">
                <a16:creationId xmlns:a16="http://schemas.microsoft.com/office/drawing/2014/main" id="{FBBA1F25-A66B-4CFC-85DD-3A16D45C6F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67589" y="4178300"/>
            <a:ext cx="313372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/>
              <a:t>第③步：拼接两次计算的结果为</a:t>
            </a:r>
            <a:r>
              <a:rPr lang="en-US" altLang="zh-CN"/>
              <a:t>84</a:t>
            </a:r>
            <a:r>
              <a:rPr lang="zh-CN" altLang="en-US"/>
              <a:t>。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18B017C7-56CC-4BA6-A40F-77CB0E179E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26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1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10" grpId="0" animBg="1"/>
      <p:bldP spid="13" grpId="0"/>
      <p:bldP spid="14" grpId="0"/>
      <p:bldP spid="1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标题 1">
            <a:extLst>
              <a:ext uri="{FF2B5EF4-FFF2-40B4-BE49-F238E27FC236}">
                <a16:creationId xmlns:a16="http://schemas.microsoft.com/office/drawing/2014/main" id="{619A9CF7-ADBD-4D3B-A4A0-9572A77EB77E}"/>
              </a:ext>
            </a:extLst>
          </p:cNvPr>
          <p:cNvSpPr>
            <a:spLocks noGrp="1"/>
          </p:cNvSpPr>
          <p:nvPr>
            <p:ph type="ctr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algn="l"/>
            <a:r>
              <a:rPr lang="zh-CN" altLang="en-US" dirty="0"/>
              <a:t>数据类型转换</a:t>
            </a:r>
          </a:p>
        </p:txBody>
      </p:sp>
      <p:sp>
        <p:nvSpPr>
          <p:cNvPr id="12" name="矩形 38">
            <a:extLst>
              <a:ext uri="{FF2B5EF4-FFF2-40B4-BE49-F238E27FC236}">
                <a16:creationId xmlns:a16="http://schemas.microsoft.com/office/drawing/2014/main" id="{BF89FF99-E2C5-4685-9C8B-5906B0F741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4826" y="1273175"/>
            <a:ext cx="84296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数据类型转换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转字符型</a:t>
            </a:r>
          </a:p>
        </p:txBody>
      </p:sp>
      <p:sp>
        <p:nvSpPr>
          <p:cNvPr id="6" name="圆角矩形 5">
            <a:extLst>
              <a:ext uri="{FF2B5EF4-FFF2-40B4-BE49-F238E27FC236}">
                <a16:creationId xmlns:a16="http://schemas.microsoft.com/office/drawing/2014/main" id="{24BBFF4C-1D80-4209-840D-106A74AC24C6}"/>
              </a:ext>
            </a:extLst>
          </p:cNvPr>
          <p:cNvSpPr/>
          <p:nvPr/>
        </p:nvSpPr>
        <p:spPr>
          <a:xfrm>
            <a:off x="4826000" y="2168525"/>
            <a:ext cx="2305050" cy="719138"/>
          </a:xfrm>
          <a:prstGeom prst="roundRect">
            <a:avLst/>
          </a:prstGeom>
          <a:solidFill>
            <a:srgbClr val="FBFBFB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pSp>
        <p:nvGrpSpPr>
          <p:cNvPr id="56325" name="组合 6">
            <a:extLst>
              <a:ext uri="{FF2B5EF4-FFF2-40B4-BE49-F238E27FC236}">
                <a16:creationId xmlns:a16="http://schemas.microsoft.com/office/drawing/2014/main" id="{2871AB8A-438A-4FBB-A2C1-BD9E04E934BF}"/>
              </a:ext>
            </a:extLst>
          </p:cNvPr>
          <p:cNvGrpSpPr>
            <a:grpSpLocks/>
          </p:cNvGrpSpPr>
          <p:nvPr/>
        </p:nvGrpSpPr>
        <p:grpSpPr bwMode="auto">
          <a:xfrm>
            <a:off x="2389189" y="2600325"/>
            <a:ext cx="7475537" cy="1982788"/>
            <a:chOff x="971600" y="1988840"/>
            <a:chExt cx="7200728" cy="2160240"/>
          </a:xfrm>
        </p:grpSpPr>
        <p:sp>
          <p:nvSpPr>
            <p:cNvPr id="8" name="流程图: 过程 7">
              <a:extLst>
                <a:ext uri="{FF2B5EF4-FFF2-40B4-BE49-F238E27FC236}">
                  <a16:creationId xmlns:a16="http://schemas.microsoft.com/office/drawing/2014/main" id="{DDCEAFB0-1CF2-452C-83F8-376465A2626B}"/>
                </a:ext>
              </a:extLst>
            </p:cNvPr>
            <p:cNvSpPr/>
            <p:nvPr/>
          </p:nvSpPr>
          <p:spPr>
            <a:xfrm>
              <a:off x="971600" y="1988840"/>
              <a:ext cx="7200728" cy="2160240"/>
            </a:xfrm>
            <a:prstGeom prst="flowChartProcess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9" name="流程图: 可选过程 8">
              <a:extLst>
                <a:ext uri="{FF2B5EF4-FFF2-40B4-BE49-F238E27FC236}">
                  <a16:creationId xmlns:a16="http://schemas.microsoft.com/office/drawing/2014/main" id="{19EEE835-6D67-498D-9871-C4A700E1BB1D}"/>
                </a:ext>
              </a:extLst>
            </p:cNvPr>
            <p:cNvSpPr/>
            <p:nvPr/>
          </p:nvSpPr>
          <p:spPr>
            <a:xfrm>
              <a:off x="971600" y="1988840"/>
              <a:ext cx="7200728" cy="2160240"/>
            </a:xfrm>
            <a:prstGeom prst="flowChartAlternateProcess">
              <a:avLst/>
            </a:prstGeom>
            <a:solidFill>
              <a:srgbClr val="FBFBFB"/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grpSp>
        <p:nvGrpSpPr>
          <p:cNvPr id="56326" name="组合 9">
            <a:extLst>
              <a:ext uri="{FF2B5EF4-FFF2-40B4-BE49-F238E27FC236}">
                <a16:creationId xmlns:a16="http://schemas.microsoft.com/office/drawing/2014/main" id="{09EEC7B9-56B2-4EF3-9507-D2BD3886A242}"/>
              </a:ext>
            </a:extLst>
          </p:cNvPr>
          <p:cNvGrpSpPr>
            <a:grpSpLocks/>
          </p:cNvGrpSpPr>
          <p:nvPr/>
        </p:nvGrpSpPr>
        <p:grpSpPr bwMode="auto">
          <a:xfrm>
            <a:off x="4826001" y="2095501"/>
            <a:ext cx="2316163" cy="504825"/>
            <a:chOff x="3408211" y="1484784"/>
            <a:chExt cx="2315917" cy="504056"/>
          </a:xfrm>
        </p:grpSpPr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04B7681E-F7A4-426A-A0EF-A0A21B70930A}"/>
                </a:ext>
              </a:extLst>
            </p:cNvPr>
            <p:cNvSpPr/>
            <p:nvPr/>
          </p:nvSpPr>
          <p:spPr>
            <a:xfrm>
              <a:off x="3408211" y="1484784"/>
              <a:ext cx="144448" cy="144243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F24A4781-7516-424C-A0D6-0B0B03105E4C}"/>
                </a:ext>
              </a:extLst>
            </p:cNvPr>
            <p:cNvSpPr/>
            <p:nvPr/>
          </p:nvSpPr>
          <p:spPr>
            <a:xfrm>
              <a:off x="5579680" y="1484784"/>
              <a:ext cx="144448" cy="144243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45D933D-15C2-4F09-8495-DC0074A3FAF9}"/>
                </a:ext>
              </a:extLst>
            </p:cNvPr>
            <p:cNvSpPr txBox="1"/>
            <p:nvPr/>
          </p:nvSpPr>
          <p:spPr>
            <a:xfrm>
              <a:off x="3874886" y="1589399"/>
              <a:ext cx="1371454" cy="39944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000" b="1" spc="300" dirty="0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值得一提</a:t>
              </a:r>
            </a:p>
          </p:txBody>
        </p:sp>
      </p:grpSp>
      <p:sp>
        <p:nvSpPr>
          <p:cNvPr id="56327" name="矩形 14">
            <a:extLst>
              <a:ext uri="{FF2B5EF4-FFF2-40B4-BE49-F238E27FC236}">
                <a16:creationId xmlns:a16="http://schemas.microsoft.com/office/drawing/2014/main" id="{A54B0FF0-8FEB-4A65-A111-B7B6F4F8EB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1276" y="2633664"/>
            <a:ext cx="7089775" cy="166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/>
              <a:t>toString()</a:t>
            </a:r>
            <a:r>
              <a:rPr lang="zh-CN" altLang="en-US"/>
              <a:t>方法在进行数据类型转换时，可通过参数设置，将数值转换为指定进制的字符串，例如</a:t>
            </a:r>
            <a:r>
              <a:rPr lang="en-US" altLang="zh-CN"/>
              <a:t>num4.toString(2)</a:t>
            </a:r>
            <a:r>
              <a:rPr lang="zh-CN" altLang="en-US"/>
              <a:t>，表示首先将十进制</a:t>
            </a:r>
            <a:r>
              <a:rPr lang="en-US" altLang="zh-CN"/>
              <a:t>26</a:t>
            </a:r>
            <a:r>
              <a:rPr lang="zh-CN" altLang="en-US"/>
              <a:t>转为二进制</a:t>
            </a:r>
            <a:r>
              <a:rPr lang="en-US" altLang="zh-CN"/>
              <a:t>11010</a:t>
            </a:r>
            <a:r>
              <a:rPr lang="zh-CN" altLang="en-US"/>
              <a:t>，然后再转为字符型数据。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BAECDB0A-B0F0-4D66-BCF3-AFDF90076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27</a:t>
            </a:fld>
            <a:endParaRPr lang="zh-CN" altLang="en-US"/>
          </a:p>
        </p:txBody>
      </p:sp>
    </p:spTree>
  </p:cSld>
  <p:clrMapOvr>
    <a:masterClrMapping/>
  </p:clrMapOvr>
  <p:transition spd="slow">
    <p:circl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标题 1">
            <a:extLst>
              <a:ext uri="{FF2B5EF4-FFF2-40B4-BE49-F238E27FC236}">
                <a16:creationId xmlns:a16="http://schemas.microsoft.com/office/drawing/2014/main" id="{C2FF4012-2FEA-474C-8705-F2149AF3C12F}"/>
              </a:ext>
            </a:extLst>
          </p:cNvPr>
          <p:cNvSpPr>
            <a:spLocks noGrp="1"/>
          </p:cNvSpPr>
          <p:nvPr>
            <p:ph type="ctr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algn="l"/>
            <a:r>
              <a:rPr lang="zh-CN" altLang="en-US" dirty="0"/>
              <a:t>数据类型转换</a:t>
            </a:r>
          </a:p>
        </p:txBody>
      </p:sp>
      <p:sp>
        <p:nvSpPr>
          <p:cNvPr id="12" name="矩形 38">
            <a:extLst>
              <a:ext uri="{FF2B5EF4-FFF2-40B4-BE49-F238E27FC236}">
                <a16:creationId xmlns:a16="http://schemas.microsoft.com/office/drawing/2014/main" id="{53D8B110-DCE7-4CDA-8F82-C1F2E6A9E1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4826" y="1273175"/>
            <a:ext cx="84296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数据类型转换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转布尔型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269" name="矩形 13">
            <a:extLst>
              <a:ext uri="{FF2B5EF4-FFF2-40B4-BE49-F238E27FC236}">
                <a16:creationId xmlns:a16="http://schemas.microsoft.com/office/drawing/2014/main" id="{79E5D23A-5164-4387-91DE-7F1EBAFCFD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5950" y="1947864"/>
            <a:ext cx="84074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>
                <a:solidFill>
                  <a:srgbClr val="0070C0"/>
                </a:solidFill>
              </a:rPr>
              <a:t>应用场景</a:t>
            </a:r>
            <a:r>
              <a:rPr lang="zh-CN" altLang="en-US"/>
              <a:t>：经常用于表达式和流程控制语句中，如数据的比较、条件的判断。</a:t>
            </a:r>
            <a:endParaRPr lang="en-US" altLang="zh-CN"/>
          </a:p>
          <a:p>
            <a:pPr>
              <a:lnSpc>
                <a:spcPct val="200000"/>
              </a:lnSpc>
            </a:pPr>
            <a:r>
              <a:rPr lang="zh-CN" altLang="en-US" b="1" u="sng">
                <a:solidFill>
                  <a:srgbClr val="0070C0"/>
                </a:solidFill>
              </a:rPr>
              <a:t>实现语法</a:t>
            </a:r>
            <a:r>
              <a:rPr lang="zh-CN" altLang="en-US"/>
              <a:t>：</a:t>
            </a:r>
            <a:r>
              <a:rPr lang="en-US" altLang="zh-CN"/>
              <a:t>Boolean()</a:t>
            </a:r>
            <a:r>
              <a:rPr lang="zh-CN" altLang="zh-CN"/>
              <a:t>函数</a:t>
            </a:r>
            <a:r>
              <a:rPr lang="zh-CN" altLang="en-US"/>
              <a:t>。</a:t>
            </a:r>
            <a:endParaRPr lang="en-US" altLang="zh-CN"/>
          </a:p>
          <a:p>
            <a:pPr>
              <a:lnSpc>
                <a:spcPct val="200000"/>
              </a:lnSpc>
            </a:pPr>
            <a:r>
              <a:rPr lang="zh-CN" altLang="en-US" b="1" u="sng">
                <a:solidFill>
                  <a:srgbClr val="0070C0"/>
                </a:solidFill>
              </a:rPr>
              <a:t>注意事项</a:t>
            </a:r>
            <a:r>
              <a:rPr lang="zh-CN" altLang="en-US"/>
              <a:t>：</a:t>
            </a:r>
            <a:r>
              <a:rPr lang="en-US" altLang="zh-CN"/>
              <a:t>Boolean()</a:t>
            </a:r>
            <a:r>
              <a:rPr lang="zh-CN" altLang="en-US"/>
              <a:t>函数会将任何非空字符串和非零的数值转换为</a:t>
            </a:r>
            <a:r>
              <a:rPr lang="en-US" altLang="zh-CN"/>
              <a:t>true</a:t>
            </a:r>
            <a:r>
              <a:rPr lang="zh-CN" altLang="en-US"/>
              <a:t>，将空字符串、</a:t>
            </a:r>
            <a:r>
              <a:rPr lang="en-US" altLang="zh-CN"/>
              <a:t>0</a:t>
            </a:r>
            <a:r>
              <a:rPr lang="zh-CN" altLang="en-US"/>
              <a:t>、</a:t>
            </a:r>
            <a:r>
              <a:rPr lang="en-US" altLang="zh-CN"/>
              <a:t>NaN</a:t>
            </a:r>
            <a:r>
              <a:rPr lang="zh-CN" altLang="en-US"/>
              <a:t>、</a:t>
            </a:r>
            <a:r>
              <a:rPr lang="en-US" altLang="zh-CN"/>
              <a:t>undefined</a:t>
            </a:r>
            <a:r>
              <a:rPr lang="zh-CN" altLang="en-US"/>
              <a:t>和</a:t>
            </a:r>
            <a:r>
              <a:rPr lang="en-US" altLang="zh-CN"/>
              <a:t>null</a:t>
            </a:r>
            <a:r>
              <a:rPr lang="zh-CN" altLang="en-US"/>
              <a:t>转换为</a:t>
            </a:r>
            <a:r>
              <a:rPr lang="en-US" altLang="zh-CN"/>
              <a:t>false</a:t>
            </a:r>
            <a:r>
              <a:rPr lang="zh-CN" altLang="en-US"/>
              <a:t>。</a:t>
            </a:r>
            <a:endParaRPr lang="en-US" altLang="zh-CN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FB04BF3-6131-4532-BCB8-2D4622FDF1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28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1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12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2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1269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标题 1">
            <a:extLst>
              <a:ext uri="{FF2B5EF4-FFF2-40B4-BE49-F238E27FC236}">
                <a16:creationId xmlns:a16="http://schemas.microsoft.com/office/drawing/2014/main" id="{B1346B93-9308-4571-9D0B-6A499DC12142}"/>
              </a:ext>
            </a:extLst>
          </p:cNvPr>
          <p:cNvSpPr>
            <a:spLocks noGrp="1"/>
          </p:cNvSpPr>
          <p:nvPr>
            <p:ph type="ctr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algn="l"/>
            <a:r>
              <a:rPr lang="zh-CN" altLang="en-US" dirty="0"/>
              <a:t>数据类型转换</a:t>
            </a:r>
          </a:p>
        </p:txBody>
      </p:sp>
      <p:sp>
        <p:nvSpPr>
          <p:cNvPr id="12" name="矩形 38">
            <a:extLst>
              <a:ext uri="{FF2B5EF4-FFF2-40B4-BE49-F238E27FC236}">
                <a16:creationId xmlns:a16="http://schemas.microsoft.com/office/drawing/2014/main" id="{53732FA1-A7D0-4DD3-BFEF-999FEEBD7D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4826" y="1273175"/>
            <a:ext cx="84296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数据类型转换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转布尔型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269" name="矩形 13">
            <a:extLst>
              <a:ext uri="{FF2B5EF4-FFF2-40B4-BE49-F238E27FC236}">
                <a16:creationId xmlns:a16="http://schemas.microsoft.com/office/drawing/2014/main" id="{78173392-A85D-42DD-AF5E-5C98BF802A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5950" y="1947863"/>
            <a:ext cx="8407400" cy="557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>
                <a:solidFill>
                  <a:srgbClr val="0070C0"/>
                </a:solidFill>
              </a:rPr>
              <a:t>演示示例</a:t>
            </a:r>
            <a:r>
              <a:rPr lang="zh-CN" altLang="en-US"/>
              <a:t>：</a:t>
            </a:r>
            <a:r>
              <a:rPr lang="zh-CN" altLang="zh-CN"/>
              <a:t>判断用户是否有内容输入</a:t>
            </a:r>
            <a:r>
              <a:rPr lang="zh-CN" altLang="en-US"/>
              <a:t>。</a:t>
            </a:r>
            <a:endParaRPr lang="en-US" altLang="zh-CN"/>
          </a:p>
        </p:txBody>
      </p:sp>
      <p:grpSp>
        <p:nvGrpSpPr>
          <p:cNvPr id="5" name="组合 2">
            <a:extLst>
              <a:ext uri="{FF2B5EF4-FFF2-40B4-BE49-F238E27FC236}">
                <a16:creationId xmlns:a16="http://schemas.microsoft.com/office/drawing/2014/main" id="{2F441D7D-C5F6-4F8E-A375-A825A56BCBFF}"/>
              </a:ext>
            </a:extLst>
          </p:cNvPr>
          <p:cNvGrpSpPr>
            <a:grpSpLocks/>
          </p:cNvGrpSpPr>
          <p:nvPr/>
        </p:nvGrpSpPr>
        <p:grpSpPr bwMode="auto">
          <a:xfrm>
            <a:off x="1927226" y="2778125"/>
            <a:ext cx="3883025" cy="2554288"/>
            <a:chOff x="2891658" y="3515224"/>
            <a:chExt cx="64288" cy="1356448"/>
          </a:xfrm>
        </p:grpSpPr>
        <p:sp>
          <p:nvSpPr>
            <p:cNvPr id="6" name="矩形 1">
              <a:extLst>
                <a:ext uri="{FF2B5EF4-FFF2-40B4-BE49-F238E27FC236}">
                  <a16:creationId xmlns:a16="http://schemas.microsoft.com/office/drawing/2014/main" id="{767725D4-0D27-4FAC-A49F-92941EA4E3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1658" y="3515224"/>
              <a:ext cx="64288" cy="1356448"/>
            </a:xfrm>
            <a:prstGeom prst="rect">
              <a:avLst/>
            </a:prstGeom>
            <a:solidFill>
              <a:srgbClr val="D6ECFF">
                <a:lumMod val="2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charset="0"/>
                <a:buNone/>
                <a:defRPr/>
              </a:pPr>
              <a:endParaRPr lang="zh-CN" altLang="en-US" kern="0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1ABE29D3-428A-4EEE-BFAA-42B535C948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3130" y="3577609"/>
              <a:ext cx="62816" cy="12266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indent="0">
                <a:lnSpc>
                  <a:spcPct val="150000"/>
                </a:lnSpc>
                <a:defRPr/>
              </a:pPr>
              <a:r>
                <a:rPr lang="en-US" altLang="zh-CN" sz="16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var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con = prompt(); </a:t>
              </a:r>
            </a:p>
            <a:p>
              <a:pPr marL="0" indent="0">
                <a:lnSpc>
                  <a:spcPct val="150000"/>
                </a:lnSpc>
                <a:defRPr/>
              </a:pP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if (Boolean(con)) {</a:t>
              </a:r>
            </a:p>
            <a:p>
              <a:pPr marL="0" indent="0">
                <a:lnSpc>
                  <a:spcPct val="150000"/>
                </a:lnSpc>
                <a:defRPr/>
              </a:pP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 </a:t>
              </a:r>
              <a:r>
                <a:rPr lang="en-US" altLang="zh-CN" sz="16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document.write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('</a:t>
              </a:r>
              <a:r>
                <a:rPr lang="zh-CN" altLang="en-US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已输入内容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');</a:t>
              </a:r>
            </a:p>
            <a:p>
              <a:pPr marL="0" indent="0">
                <a:lnSpc>
                  <a:spcPct val="150000"/>
                </a:lnSpc>
                <a:defRPr/>
              </a:pP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} else {</a:t>
              </a:r>
            </a:p>
            <a:p>
              <a:pPr marL="0" indent="0">
                <a:lnSpc>
                  <a:spcPct val="150000"/>
                </a:lnSpc>
                <a:defRPr/>
              </a:pP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 </a:t>
              </a:r>
              <a:r>
                <a:rPr lang="en-US" altLang="zh-CN" sz="16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document.write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('</a:t>
              </a:r>
              <a:r>
                <a:rPr lang="zh-CN" altLang="en-US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无输入内容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');</a:t>
              </a:r>
            </a:p>
            <a:p>
              <a:pPr marL="0" indent="0">
                <a:lnSpc>
                  <a:spcPct val="150000"/>
                </a:lnSpc>
                <a:defRPr/>
              </a:pP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}</a:t>
              </a:r>
            </a:p>
          </p:txBody>
        </p: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29CE58D7-47B4-44EF-A4C2-D2B581D2D2BE}"/>
              </a:ext>
            </a:extLst>
          </p:cNvPr>
          <p:cNvSpPr/>
          <p:nvPr/>
        </p:nvSpPr>
        <p:spPr>
          <a:xfrm>
            <a:off x="5907088" y="2822575"/>
            <a:ext cx="4494212" cy="244633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dirty="0"/>
              <a:t>对</a:t>
            </a:r>
            <a:r>
              <a:rPr lang="en-US" altLang="zh-CN" b="1" u="sng" dirty="0">
                <a:solidFill>
                  <a:srgbClr val="0070C0"/>
                </a:solidFill>
              </a:rPr>
              <a:t>Boolean(con)</a:t>
            </a:r>
            <a:r>
              <a:rPr lang="zh-CN" altLang="en-US" dirty="0"/>
              <a:t>进行分析：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dirty="0"/>
              <a:t>用户单击“取消”按钮，则结果为</a:t>
            </a:r>
            <a:r>
              <a:rPr lang="en-US" altLang="zh-CN" dirty="0"/>
              <a:t>false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dirty="0"/>
              <a:t>用户未输入，单点击“确定”按钮，则结果为</a:t>
            </a:r>
            <a:r>
              <a:rPr lang="en-US" altLang="zh-CN" dirty="0"/>
              <a:t>false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dirty="0"/>
              <a:t>用户输入“哈哈”，单点击“确定”按钮，则结果为</a:t>
            </a:r>
            <a:r>
              <a:rPr lang="en-US" altLang="zh-CN" dirty="0"/>
              <a:t>true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3D2CEDB-412C-4C7A-B649-AB5979273A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29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9" grpId="0" build="p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本章目标</a:t>
            </a:r>
            <a:endParaRPr lang="zh-CN" altLang="en-US" dirty="0"/>
          </a:p>
        </p:txBody>
      </p:sp>
      <p:sp>
        <p:nvSpPr>
          <p:cNvPr id="1331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掌握</a:t>
            </a:r>
            <a:r>
              <a:rPr lang="en-US" altLang="zh-CN" dirty="0"/>
              <a:t>JavaScript</a:t>
            </a:r>
            <a:r>
              <a:rPr lang="zh-CN" altLang="en-US" dirty="0"/>
              <a:t>的基本数据类型</a:t>
            </a:r>
          </a:p>
          <a:p>
            <a:pPr lvl="0"/>
            <a:r>
              <a:rPr lang="zh-CN" altLang="en-US" dirty="0"/>
              <a:t>掌握</a:t>
            </a:r>
            <a:r>
              <a:rPr lang="en-US" altLang="zh-CN" dirty="0"/>
              <a:t>JavaScript</a:t>
            </a:r>
            <a:r>
              <a:rPr lang="zh-CN" altLang="en-US" dirty="0"/>
              <a:t>类型的转换方法</a:t>
            </a:r>
          </a:p>
          <a:p>
            <a:pPr lvl="0"/>
            <a:r>
              <a:rPr lang="zh-CN" altLang="en-US" dirty="0"/>
              <a:t>掌握</a:t>
            </a:r>
            <a:r>
              <a:rPr lang="en-US" altLang="zh-CN" dirty="0"/>
              <a:t>JavaScript</a:t>
            </a:r>
            <a:r>
              <a:rPr lang="zh-CN" altLang="en-US" dirty="0"/>
              <a:t>运算符的使用</a:t>
            </a:r>
          </a:p>
          <a:p>
            <a:pPr lvl="0"/>
            <a:r>
              <a:rPr lang="zh-CN" altLang="en-US" dirty="0"/>
              <a:t>掌握</a:t>
            </a:r>
            <a:r>
              <a:rPr lang="en-US" altLang="zh-CN" dirty="0"/>
              <a:t>JavaScript</a:t>
            </a:r>
            <a:r>
              <a:rPr lang="zh-CN" altLang="en-US" dirty="0"/>
              <a:t>条件语句、循环语句的用法</a:t>
            </a:r>
          </a:p>
          <a:p>
            <a:endParaRPr lang="zh-CN" altLang="en-US" dirty="0"/>
          </a:p>
        </p:txBody>
      </p:sp>
      <p:pic>
        <p:nvPicPr>
          <p:cNvPr id="5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3094" y="999235"/>
            <a:ext cx="714375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8812" y="1556807"/>
            <a:ext cx="714375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1843" y="2551571"/>
            <a:ext cx="714375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 descr="C:\Users\meng.zhang\Desktop\ACCP7.0模版图标规范\啊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8905" y="1592525"/>
            <a:ext cx="642938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3" descr="C:\Users\meng.zhang\Desktop\ACCP7.0模版图标规范\是.png">
            <a:extLst>
              <a:ext uri="{FF2B5EF4-FFF2-40B4-BE49-F238E27FC236}">
                <a16:creationId xmlns:a16="http://schemas.microsoft.com/office/drawing/2014/main" id="{4815D450-CF43-4E66-90B1-E41562E81B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4531" y="2055243"/>
            <a:ext cx="714375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2" descr="C:\Users\meng.zhang\Desktop\ACCP7.0模版图标规范\啊-1.png">
            <a:extLst>
              <a:ext uri="{FF2B5EF4-FFF2-40B4-BE49-F238E27FC236}">
                <a16:creationId xmlns:a16="http://schemas.microsoft.com/office/drawing/2014/main" id="{26C87248-67D2-41C8-AFF8-467C0DBC89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5004" y="2623008"/>
            <a:ext cx="642938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标题 1">
            <a:extLst>
              <a:ext uri="{FF2B5EF4-FFF2-40B4-BE49-F238E27FC236}">
                <a16:creationId xmlns:a16="http://schemas.microsoft.com/office/drawing/2014/main" id="{2828D87D-4E91-4B55-B5E6-3817D8706DBA}"/>
              </a:ext>
            </a:extLst>
          </p:cNvPr>
          <p:cNvSpPr>
            <a:spLocks noGrp="1"/>
          </p:cNvSpPr>
          <p:nvPr>
            <p:ph type="ctr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algn="l"/>
            <a:r>
              <a:rPr lang="zh-CN" altLang="en-US" dirty="0"/>
              <a:t>数据类型转换</a:t>
            </a:r>
          </a:p>
        </p:txBody>
      </p:sp>
      <p:sp>
        <p:nvSpPr>
          <p:cNvPr id="12" name="矩形 38">
            <a:extLst>
              <a:ext uri="{FF2B5EF4-FFF2-40B4-BE49-F238E27FC236}">
                <a16:creationId xmlns:a16="http://schemas.microsoft.com/office/drawing/2014/main" id="{9B70A98C-914E-4492-8FD2-FA85E80B7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4826" y="1273175"/>
            <a:ext cx="84296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数据类型转换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转数值型</a:t>
            </a:r>
          </a:p>
        </p:txBody>
      </p:sp>
      <p:sp>
        <p:nvSpPr>
          <p:cNvPr id="5" name="矩形 13">
            <a:extLst>
              <a:ext uri="{FF2B5EF4-FFF2-40B4-BE49-F238E27FC236}">
                <a16:creationId xmlns:a16="http://schemas.microsoft.com/office/drawing/2014/main" id="{AE9A808E-DB56-457D-A49C-FED72E30A5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5950" y="1947864"/>
            <a:ext cx="8407400" cy="1665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>
                <a:solidFill>
                  <a:srgbClr val="0070C0"/>
                </a:solidFill>
              </a:rPr>
              <a:t>应用场景</a:t>
            </a:r>
            <a:r>
              <a:rPr lang="zh-CN" altLang="en-US"/>
              <a:t>：开发中在接收用户传递的数据进行运算时，为了保证参与运算的都是数值型，经常需要对其进行转换。</a:t>
            </a:r>
            <a:endParaRPr lang="en-US" altLang="zh-CN"/>
          </a:p>
          <a:p>
            <a:pPr>
              <a:lnSpc>
                <a:spcPct val="200000"/>
              </a:lnSpc>
            </a:pPr>
            <a:r>
              <a:rPr lang="zh-CN" altLang="en-US" b="1" u="sng">
                <a:solidFill>
                  <a:srgbClr val="0070C0"/>
                </a:solidFill>
              </a:rPr>
              <a:t>实现语法</a:t>
            </a:r>
            <a:r>
              <a:rPr lang="zh-CN" altLang="en-US"/>
              <a:t>：</a:t>
            </a:r>
            <a:r>
              <a:rPr lang="en-US" altLang="zh-CN"/>
              <a:t>Number()</a:t>
            </a:r>
            <a:r>
              <a:rPr lang="zh-CN" altLang="en-US"/>
              <a:t>函数、</a:t>
            </a:r>
            <a:r>
              <a:rPr lang="en-US" altLang="zh-CN"/>
              <a:t>parseInt()</a:t>
            </a:r>
            <a:r>
              <a:rPr lang="zh-CN" altLang="en-US"/>
              <a:t>函数或</a:t>
            </a:r>
            <a:r>
              <a:rPr lang="en-US" altLang="zh-CN"/>
              <a:t>parseFloat()</a:t>
            </a:r>
            <a:r>
              <a:rPr lang="zh-CN" altLang="en-US"/>
              <a:t>函数。</a:t>
            </a:r>
            <a:endParaRPr lang="en-US" altLang="zh-CN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99202DF1-C4D9-4DAA-9697-AF60EF8CBE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30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5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标题 1">
            <a:extLst>
              <a:ext uri="{FF2B5EF4-FFF2-40B4-BE49-F238E27FC236}">
                <a16:creationId xmlns:a16="http://schemas.microsoft.com/office/drawing/2014/main" id="{B0CE227A-6B68-41BC-B2F0-D5DF8CE30A30}"/>
              </a:ext>
            </a:extLst>
          </p:cNvPr>
          <p:cNvSpPr>
            <a:spLocks noGrp="1"/>
          </p:cNvSpPr>
          <p:nvPr>
            <p:ph type="ctrTitle"/>
          </p:nvPr>
        </p:nvSpPr>
        <p:spPr bwMode="auto">
          <a:xfrm>
            <a:off x="1127508" y="223660"/>
            <a:ext cx="10657184" cy="60813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algn="l"/>
            <a:r>
              <a:rPr lang="zh-CN" altLang="en-US" dirty="0"/>
              <a:t>数据类型转换</a:t>
            </a:r>
          </a:p>
        </p:txBody>
      </p:sp>
      <p:sp>
        <p:nvSpPr>
          <p:cNvPr id="12" name="矩形 38">
            <a:extLst>
              <a:ext uri="{FF2B5EF4-FFF2-40B4-BE49-F238E27FC236}">
                <a16:creationId xmlns:a16="http://schemas.microsoft.com/office/drawing/2014/main" id="{9FF13782-D8AB-411A-8ACF-56D989BF30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4826" y="1273175"/>
            <a:ext cx="84296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数据类型转换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转数值型</a:t>
            </a:r>
          </a:p>
        </p:txBody>
      </p:sp>
      <p:sp>
        <p:nvSpPr>
          <p:cNvPr id="5" name="矩形 13">
            <a:extLst>
              <a:ext uri="{FF2B5EF4-FFF2-40B4-BE49-F238E27FC236}">
                <a16:creationId xmlns:a16="http://schemas.microsoft.com/office/drawing/2014/main" id="{FF747289-01DE-4D49-BDF0-C37496C6F5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5950" y="1947863"/>
            <a:ext cx="8407400" cy="557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>
                <a:solidFill>
                  <a:srgbClr val="0070C0"/>
                </a:solidFill>
              </a:rPr>
              <a:t>演示示例</a:t>
            </a:r>
            <a:r>
              <a:rPr lang="zh-CN" altLang="en-US"/>
              <a:t>：</a:t>
            </a:r>
            <a:r>
              <a:rPr lang="zh-CN" altLang="zh-CN"/>
              <a:t>根据用户的输入完成自动求和</a:t>
            </a:r>
            <a:r>
              <a:rPr lang="zh-CN" altLang="en-US"/>
              <a:t>。</a:t>
            </a:r>
            <a:endParaRPr lang="en-US" altLang="zh-CN"/>
          </a:p>
        </p:txBody>
      </p:sp>
      <p:grpSp>
        <p:nvGrpSpPr>
          <p:cNvPr id="6" name="组合 2">
            <a:extLst>
              <a:ext uri="{FF2B5EF4-FFF2-40B4-BE49-F238E27FC236}">
                <a16:creationId xmlns:a16="http://schemas.microsoft.com/office/drawing/2014/main" id="{9614D6BE-4D2E-4642-ADC7-E5F3B85425BD}"/>
              </a:ext>
            </a:extLst>
          </p:cNvPr>
          <p:cNvGrpSpPr>
            <a:grpSpLocks/>
          </p:cNvGrpSpPr>
          <p:nvPr/>
        </p:nvGrpSpPr>
        <p:grpSpPr bwMode="auto">
          <a:xfrm>
            <a:off x="2852739" y="2921001"/>
            <a:ext cx="5464175" cy="2244725"/>
            <a:chOff x="2891658" y="3515225"/>
            <a:chExt cx="60230" cy="1192410"/>
          </a:xfrm>
        </p:grpSpPr>
        <p:sp>
          <p:nvSpPr>
            <p:cNvPr id="7" name="矩形 1">
              <a:extLst>
                <a:ext uri="{FF2B5EF4-FFF2-40B4-BE49-F238E27FC236}">
                  <a16:creationId xmlns:a16="http://schemas.microsoft.com/office/drawing/2014/main" id="{37E230A9-CFC5-4B1D-8F15-D4568FF488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1658" y="3515225"/>
              <a:ext cx="60230" cy="1192410"/>
            </a:xfrm>
            <a:prstGeom prst="rect">
              <a:avLst/>
            </a:prstGeom>
            <a:solidFill>
              <a:srgbClr val="D6ECFF">
                <a:lumMod val="2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charset="0"/>
                <a:buNone/>
                <a:defRPr/>
              </a:pPr>
              <a:endParaRPr lang="zh-CN" altLang="en-US" kern="0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B06259CF-BBFD-4795-BA50-00518B83A8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3775" y="3577628"/>
              <a:ext cx="58113" cy="1030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indent="0">
                <a:lnSpc>
                  <a:spcPct val="150000"/>
                </a:lnSpc>
                <a:defRPr/>
              </a:pP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// </a:t>
              </a:r>
              <a:r>
                <a:rPr lang="zh-CN" altLang="en-US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获取用户的输入，完成自动求和</a:t>
              </a:r>
            </a:p>
            <a:p>
              <a:pPr marL="0" indent="0">
                <a:lnSpc>
                  <a:spcPct val="150000"/>
                </a:lnSpc>
                <a:defRPr/>
              </a:pPr>
              <a:r>
                <a:rPr lang="en-US" altLang="zh-CN" sz="16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var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num1 = prompt('</a:t>
              </a:r>
              <a:r>
                <a:rPr lang="zh-CN" altLang="en-US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请输入求和的第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r>
                <a:rPr lang="zh-CN" altLang="en-US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个数据：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'); </a:t>
              </a:r>
            </a:p>
            <a:p>
              <a:pPr marL="0" indent="0">
                <a:lnSpc>
                  <a:spcPct val="150000"/>
                </a:lnSpc>
                <a:defRPr/>
              </a:pPr>
              <a:r>
                <a:rPr lang="en-US" altLang="zh-CN" sz="16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var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num2 = prompt('</a:t>
              </a:r>
              <a:r>
                <a:rPr lang="zh-CN" altLang="en-US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请输入求和的第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r>
                <a:rPr lang="zh-CN" altLang="en-US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个数据：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');</a:t>
              </a:r>
            </a:p>
            <a:p>
              <a:pPr marL="0" indent="0">
                <a:lnSpc>
                  <a:spcPct val="150000"/>
                </a:lnSpc>
                <a:defRPr/>
              </a:pP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console.log(num1 + num2);</a:t>
              </a:r>
            </a:p>
            <a:p>
              <a:pPr marL="0" indent="0">
                <a:lnSpc>
                  <a:spcPct val="150000"/>
                </a:lnSpc>
                <a:defRPr/>
              </a:pP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console.log(</a:t>
              </a:r>
              <a:r>
                <a:rPr lang="en-US" altLang="zh-CN" sz="16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parseInt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(num1) + </a:t>
              </a:r>
              <a:r>
                <a:rPr lang="en-US" altLang="zh-CN" sz="16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parseInt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(num2));</a:t>
              </a:r>
            </a:p>
          </p:txBody>
        </p:sp>
      </p:grp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4E5E5249-1AE2-4D02-910D-E927E7D1421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078789" y="3646488"/>
            <a:ext cx="238125" cy="0"/>
          </a:xfrm>
          <a:prstGeom prst="straightConnector1">
            <a:avLst/>
          </a:prstGeom>
          <a:noFill/>
          <a:ln>
            <a:solidFill>
              <a:srgbClr val="FFFF00"/>
            </a:solidFill>
            <a:prstDash val="sysDot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" name="TextBox 5">
            <a:extLst>
              <a:ext uri="{FF2B5EF4-FFF2-40B4-BE49-F238E27FC236}">
                <a16:creationId xmlns:a16="http://schemas.microsoft.com/office/drawing/2014/main" id="{378CEBAA-36D5-48D4-AC06-4306D2D356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1225" y="3462338"/>
            <a:ext cx="9413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/>
              <a:t>123abc</a:t>
            </a:r>
            <a:endParaRPr lang="zh-CN" altLang="en-US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CB53971A-0562-4DDE-AC0F-9429012B9388}"/>
              </a:ext>
            </a:extLst>
          </p:cNvPr>
          <p:cNvCxnSpPr>
            <a:cxnSpLocks noChangeShapeType="1"/>
            <a:endCxn id="8" idx="3"/>
          </p:cNvCxnSpPr>
          <p:nvPr/>
        </p:nvCxnSpPr>
        <p:spPr bwMode="auto">
          <a:xfrm>
            <a:off x="8078789" y="4008438"/>
            <a:ext cx="238125" cy="0"/>
          </a:xfrm>
          <a:prstGeom prst="straightConnector1">
            <a:avLst/>
          </a:prstGeom>
          <a:noFill/>
          <a:ln>
            <a:solidFill>
              <a:srgbClr val="FFFF00"/>
            </a:solidFill>
            <a:prstDash val="sysDot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" name="TextBox 5">
            <a:extLst>
              <a:ext uri="{FF2B5EF4-FFF2-40B4-BE49-F238E27FC236}">
                <a16:creationId xmlns:a16="http://schemas.microsoft.com/office/drawing/2014/main" id="{BC6F1753-C767-4952-BE83-BA75636D59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43926" y="3859214"/>
            <a:ext cx="5683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/>
              <a:t>456</a:t>
            </a:r>
            <a:endParaRPr lang="zh-CN" altLang="en-US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EA983501-72A4-4664-B297-9B2F5EB3031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078789" y="4394200"/>
            <a:ext cx="238125" cy="0"/>
          </a:xfrm>
          <a:prstGeom prst="straightConnector1">
            <a:avLst/>
          </a:prstGeom>
          <a:noFill/>
          <a:ln>
            <a:solidFill>
              <a:srgbClr val="FFFF00"/>
            </a:solidFill>
            <a:prstDash val="sysDot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" name="TextBox 5">
            <a:extLst>
              <a:ext uri="{FF2B5EF4-FFF2-40B4-BE49-F238E27FC236}">
                <a16:creationId xmlns:a16="http://schemas.microsoft.com/office/drawing/2014/main" id="{D287DB6C-7769-4C08-8DBB-8DF6B07923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1225" y="4210050"/>
            <a:ext cx="1327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/>
              <a:t>123abc456</a:t>
            </a:r>
            <a:endParaRPr lang="zh-CN" altLang="en-US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1A2EBACF-7BED-49E2-AF62-73940739EA7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091489" y="4792663"/>
            <a:ext cx="225425" cy="0"/>
          </a:xfrm>
          <a:prstGeom prst="straightConnector1">
            <a:avLst/>
          </a:prstGeom>
          <a:noFill/>
          <a:ln>
            <a:solidFill>
              <a:srgbClr val="FFFF00"/>
            </a:solidFill>
            <a:prstDash val="sysDot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8" name="TextBox 5">
            <a:extLst>
              <a:ext uri="{FF2B5EF4-FFF2-40B4-BE49-F238E27FC236}">
                <a16:creationId xmlns:a16="http://schemas.microsoft.com/office/drawing/2014/main" id="{0EB43C05-C309-4E61-A22D-A70233FB16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43926" y="4608514"/>
            <a:ext cx="5683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/>
              <a:t>579</a:t>
            </a:r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39FD5E66-2516-4E5D-856A-B4247AED35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31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11" grpId="0"/>
      <p:bldP spid="14" grpId="0"/>
      <p:bldP spid="16" grpId="0"/>
      <p:bldP spid="1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标题 1">
            <a:extLst>
              <a:ext uri="{FF2B5EF4-FFF2-40B4-BE49-F238E27FC236}">
                <a16:creationId xmlns:a16="http://schemas.microsoft.com/office/drawing/2014/main" id="{3771FFE2-AA39-4FBE-B173-407F4DD1AB37}"/>
              </a:ext>
            </a:extLst>
          </p:cNvPr>
          <p:cNvSpPr>
            <a:spLocks noGrp="1"/>
          </p:cNvSpPr>
          <p:nvPr>
            <p:ph type="ctr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algn="l"/>
            <a:r>
              <a:rPr lang="zh-CN" altLang="en-US" dirty="0"/>
              <a:t>数据类型转换</a:t>
            </a:r>
          </a:p>
        </p:txBody>
      </p:sp>
      <p:sp>
        <p:nvSpPr>
          <p:cNvPr id="12" name="矩形 38">
            <a:extLst>
              <a:ext uri="{FF2B5EF4-FFF2-40B4-BE49-F238E27FC236}">
                <a16:creationId xmlns:a16="http://schemas.microsoft.com/office/drawing/2014/main" id="{4BAD357B-5898-42F3-ADF7-EDB1001695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4826" y="1273175"/>
            <a:ext cx="84296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数据类型转换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转数值型</a:t>
            </a:r>
          </a:p>
        </p:txBody>
      </p:sp>
      <p:sp>
        <p:nvSpPr>
          <p:cNvPr id="5" name="矩形 13">
            <a:extLst>
              <a:ext uri="{FF2B5EF4-FFF2-40B4-BE49-F238E27FC236}">
                <a16:creationId xmlns:a16="http://schemas.microsoft.com/office/drawing/2014/main" id="{F42BB732-0025-4881-8237-DCE4F838A9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5950" y="1947863"/>
            <a:ext cx="8407400" cy="557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/>
              <a:t>转数值型的函数在使用时有一定的区别。</a:t>
            </a:r>
            <a:endParaRPr lang="en-US" altLang="zh-CN"/>
          </a:p>
        </p:txBody>
      </p:sp>
      <p:graphicFrame>
        <p:nvGraphicFramePr>
          <p:cNvPr id="20" name="表格 19">
            <a:extLst>
              <a:ext uri="{FF2B5EF4-FFF2-40B4-BE49-F238E27FC236}">
                <a16:creationId xmlns:a16="http://schemas.microsoft.com/office/drawing/2014/main" id="{84064D59-29FF-4CC5-A6EF-B367D6E8AD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9683018"/>
              </p:ext>
            </p:extLst>
          </p:nvPr>
        </p:nvGraphicFramePr>
        <p:xfrm>
          <a:off x="1582908" y="2599459"/>
          <a:ext cx="9506237" cy="3335337"/>
        </p:xfrm>
        <a:graphic>
          <a:graphicData uri="http://schemas.openxmlformats.org/drawingml/2006/table">
            <a:tbl>
              <a:tblPr firstRow="1" bandRow="1"/>
              <a:tblGrid>
                <a:gridCol w="24677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87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241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756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593">
                <a:tc>
                  <a:txBody>
                    <a:bodyPr/>
                    <a:lstStyle/>
                    <a:p>
                      <a:pPr marL="0" indent="-64135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400" b="1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待转数据</a:t>
                      </a:r>
                      <a:endParaRPr lang="zh-CN" sz="1400" b="1" kern="1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1" marR="68581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-64135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400" b="1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Number()</a:t>
                      </a:r>
                      <a:endParaRPr lang="zh-CN" sz="1400" b="1" kern="1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1" marR="68581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400" b="1" kern="1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parseInt</a:t>
                      </a:r>
                      <a:r>
                        <a:rPr lang="en-US" altLang="zh-CN" sz="1400" b="1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zh-CN" sz="1400" b="1" kern="1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76" marR="68576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400" b="1" kern="1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parseFloat</a:t>
                      </a:r>
                      <a:r>
                        <a:rPr lang="en-US" altLang="zh-CN" sz="1400" b="1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zh-CN" sz="1400" b="1" kern="1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76" marR="68576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593"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纯数字字符串</a:t>
                      </a:r>
                    </a:p>
                  </a:txBody>
                  <a:tcPr marL="68581" marR="68581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转成对应的数字</a:t>
                      </a:r>
                    </a:p>
                  </a:txBody>
                  <a:tcPr marL="68581" marR="68581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sz="1400" kern="1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转成对应的数字</a:t>
                      </a:r>
                    </a:p>
                  </a:txBody>
                  <a:tcPr marL="68581" marR="68581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sz="1400" kern="1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转成对应的数字</a:t>
                      </a:r>
                    </a:p>
                  </a:txBody>
                  <a:tcPr marL="68581" marR="68581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593"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sz="1400" kern="1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空字符串</a:t>
                      </a:r>
                    </a:p>
                  </a:txBody>
                  <a:tcPr marL="68581" marR="68581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0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1" marR="68581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 dirty="0" err="1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NaN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1" marR="68581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NaN</a:t>
                      </a:r>
                      <a:endParaRPr lang="zh-CN" sz="1400" kern="10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1" marR="68581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593"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sz="1400" kern="1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数字开头的字符串</a:t>
                      </a:r>
                    </a:p>
                  </a:txBody>
                  <a:tcPr marL="68581" marR="68581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NaN</a:t>
                      </a:r>
                      <a:endParaRPr lang="zh-CN" sz="1400" kern="10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1" marR="68581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转成开头的数字</a:t>
                      </a:r>
                    </a:p>
                  </a:txBody>
                  <a:tcPr marL="68581" marR="68581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sz="1400" kern="1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转成开头的数字</a:t>
                      </a:r>
                    </a:p>
                  </a:txBody>
                  <a:tcPr marL="68581" marR="68581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593"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sz="1400" kern="1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非数字开头字符串</a:t>
                      </a:r>
                    </a:p>
                  </a:txBody>
                  <a:tcPr marL="68581" marR="68581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NaN</a:t>
                      </a:r>
                      <a:endParaRPr lang="zh-CN" sz="1400" kern="10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1" marR="68581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 dirty="0" err="1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NaN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1" marR="68581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 dirty="0" err="1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NaN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1" marR="68581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593"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null</a:t>
                      </a:r>
                      <a:endParaRPr lang="zh-CN" sz="1400" kern="10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1" marR="68581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0</a:t>
                      </a:r>
                      <a:endParaRPr lang="zh-CN" sz="1400" kern="10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1" marR="68581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NaN</a:t>
                      </a:r>
                      <a:endParaRPr lang="zh-CN" sz="1400" kern="10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1" marR="68581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 dirty="0" err="1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NaN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1" marR="68581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593"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undefined</a:t>
                      </a:r>
                      <a:endParaRPr lang="zh-CN" sz="1400" kern="10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1" marR="68581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NaN</a:t>
                      </a:r>
                      <a:endParaRPr lang="zh-CN" sz="1400" kern="10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1" marR="68581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NaN</a:t>
                      </a:r>
                      <a:endParaRPr lang="zh-CN" sz="1400" kern="10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1" marR="68581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 dirty="0" err="1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NaN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1" marR="68581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593"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fal</a:t>
                      </a:r>
                      <a:r>
                        <a:rPr lang="en-US" altLang="zh-CN" sz="1400" kern="1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s</a:t>
                      </a:r>
                      <a:r>
                        <a:rPr lang="en-US" sz="1400" kern="1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e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1" marR="68581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2"/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0</a:t>
                      </a:r>
                      <a:endParaRPr lang="zh-CN" sz="1400" kern="10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1" marR="68581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2"/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NaN</a:t>
                      </a:r>
                      <a:endParaRPr lang="zh-CN" sz="1400" kern="10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1" marR="68581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2"/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 dirty="0" err="1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NaN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1" marR="68581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593"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true</a:t>
                      </a:r>
                      <a:endParaRPr lang="zh-CN" sz="1400" kern="10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1" marR="68581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1</a:t>
                      </a:r>
                      <a:endParaRPr lang="zh-CN" sz="1400" kern="10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1" marR="68581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NaN</a:t>
                      </a:r>
                      <a:endParaRPr lang="zh-CN" sz="1400" kern="10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1" marR="68581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 dirty="0" err="1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NaN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1" marR="68581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4232B26-C042-42F0-B84E-A7B5438203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32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标题 1">
            <a:extLst>
              <a:ext uri="{FF2B5EF4-FFF2-40B4-BE49-F238E27FC236}">
                <a16:creationId xmlns:a16="http://schemas.microsoft.com/office/drawing/2014/main" id="{8BF0129D-FF8C-4B2F-8F53-5D7D01AC4E24}"/>
              </a:ext>
            </a:extLst>
          </p:cNvPr>
          <p:cNvSpPr>
            <a:spLocks noGrp="1"/>
          </p:cNvSpPr>
          <p:nvPr>
            <p:ph type="ctr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algn="l"/>
            <a:r>
              <a:rPr lang="zh-CN" altLang="en-US" dirty="0"/>
              <a:t>数据类型转换</a:t>
            </a:r>
          </a:p>
        </p:txBody>
      </p:sp>
      <p:sp>
        <p:nvSpPr>
          <p:cNvPr id="12" name="矩形 38">
            <a:extLst>
              <a:ext uri="{FF2B5EF4-FFF2-40B4-BE49-F238E27FC236}">
                <a16:creationId xmlns:a16="http://schemas.microsoft.com/office/drawing/2014/main" id="{1D33D864-4BFA-472D-86F7-399E5675D0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4826" y="1273175"/>
            <a:ext cx="84296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数据类型转换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转数值型</a:t>
            </a:r>
          </a:p>
        </p:txBody>
      </p:sp>
      <p:sp>
        <p:nvSpPr>
          <p:cNvPr id="5" name="矩形 13">
            <a:extLst>
              <a:ext uri="{FF2B5EF4-FFF2-40B4-BE49-F238E27FC236}">
                <a16:creationId xmlns:a16="http://schemas.microsoft.com/office/drawing/2014/main" id="{1385176E-B2AE-4DBB-9542-6BA219BD75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5950" y="1947864"/>
            <a:ext cx="84074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/>
              <a:t>所有函数在转换纯数字时会忽略前导零，如“</a:t>
            </a:r>
            <a:r>
              <a:rPr lang="en-US" altLang="zh-CN"/>
              <a:t>0123</a:t>
            </a:r>
            <a:r>
              <a:rPr lang="zh-CN" altLang="en-US"/>
              <a:t>”字符串会被转换为</a:t>
            </a:r>
            <a:r>
              <a:rPr lang="en-US" altLang="zh-CN"/>
              <a:t>123</a:t>
            </a:r>
            <a:r>
              <a:rPr lang="zh-CN" altLang="en-US"/>
              <a:t>。</a:t>
            </a:r>
            <a:endParaRPr lang="en-US" altLang="zh-CN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/>
              <a:t>parseFloat()</a:t>
            </a:r>
            <a:r>
              <a:rPr lang="zh-CN" altLang="en-US"/>
              <a:t>函数会将数据转换为浮点数（可以理解为小数）。</a:t>
            </a:r>
            <a:endParaRPr lang="en-US" altLang="zh-CN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/>
              <a:t>parseInt()</a:t>
            </a:r>
            <a:r>
              <a:rPr lang="zh-CN" altLang="en-US"/>
              <a:t>函数会直接省略小数部分，返回数据的整数部分，并可通过第</a:t>
            </a:r>
            <a:r>
              <a:rPr lang="en-US" altLang="zh-CN"/>
              <a:t>2</a:t>
            </a:r>
            <a:r>
              <a:rPr lang="zh-CN" altLang="en-US"/>
              <a:t>个参数设置转换的进制数。</a:t>
            </a:r>
            <a:endParaRPr lang="en-US" altLang="zh-CN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CEEFE8D-0580-4009-8D24-FAF7717BF8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33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标题 1">
            <a:extLst>
              <a:ext uri="{FF2B5EF4-FFF2-40B4-BE49-F238E27FC236}">
                <a16:creationId xmlns:a16="http://schemas.microsoft.com/office/drawing/2014/main" id="{8A018568-AA5C-4D50-98CE-4CD3110CC1A6}"/>
              </a:ext>
            </a:extLst>
          </p:cNvPr>
          <p:cNvSpPr>
            <a:spLocks noGrp="1"/>
          </p:cNvSpPr>
          <p:nvPr>
            <p:ph type="ctr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algn="l"/>
            <a:r>
              <a:rPr lang="zh-CN" altLang="en-US" dirty="0"/>
              <a:t>数据类型转换</a:t>
            </a:r>
          </a:p>
        </p:txBody>
      </p:sp>
      <p:sp>
        <p:nvSpPr>
          <p:cNvPr id="12" name="矩形 38">
            <a:extLst>
              <a:ext uri="{FF2B5EF4-FFF2-40B4-BE49-F238E27FC236}">
                <a16:creationId xmlns:a16="http://schemas.microsoft.com/office/drawing/2014/main" id="{C70B0A17-19D5-4ED7-BDA3-A5F6DD87EA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4826" y="1273175"/>
            <a:ext cx="84296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数据类型转换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转数值型</a:t>
            </a:r>
          </a:p>
        </p:txBody>
      </p:sp>
      <p:grpSp>
        <p:nvGrpSpPr>
          <p:cNvPr id="53252" name="组合 7">
            <a:extLst>
              <a:ext uri="{FF2B5EF4-FFF2-40B4-BE49-F238E27FC236}">
                <a16:creationId xmlns:a16="http://schemas.microsoft.com/office/drawing/2014/main" id="{E4A20F21-A951-467B-9225-69BFCA9F8677}"/>
              </a:ext>
            </a:extLst>
          </p:cNvPr>
          <p:cNvGrpSpPr>
            <a:grpSpLocks/>
          </p:cNvGrpSpPr>
          <p:nvPr/>
        </p:nvGrpSpPr>
        <p:grpSpPr bwMode="auto">
          <a:xfrm>
            <a:off x="1925639" y="2493964"/>
            <a:ext cx="8302625" cy="2160587"/>
            <a:chOff x="415635" y="2398807"/>
            <a:chExt cx="7920000" cy="216000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AE3A69-0F66-4BF3-BBCF-0A266CE270F3}"/>
                </a:ext>
              </a:extLst>
            </p:cNvPr>
            <p:cNvSpPr/>
            <p:nvPr/>
          </p:nvSpPr>
          <p:spPr>
            <a:xfrm>
              <a:off x="415635" y="2398807"/>
              <a:ext cx="7920000" cy="21600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368E89AF-B5A4-4926-96AD-F9A66AEC1ED2}"/>
                </a:ext>
              </a:extLst>
            </p:cNvPr>
            <p:cNvSpPr/>
            <p:nvPr/>
          </p:nvSpPr>
          <p:spPr>
            <a:xfrm>
              <a:off x="467123" y="2460702"/>
              <a:ext cx="7812481" cy="20346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grpSp>
        <p:nvGrpSpPr>
          <p:cNvPr id="53253" name="组合 15">
            <a:extLst>
              <a:ext uri="{FF2B5EF4-FFF2-40B4-BE49-F238E27FC236}">
                <a16:creationId xmlns:a16="http://schemas.microsoft.com/office/drawing/2014/main" id="{F623D3E5-7590-4CB6-BA78-A8E8416B2010}"/>
              </a:ext>
            </a:extLst>
          </p:cNvPr>
          <p:cNvGrpSpPr>
            <a:grpSpLocks/>
          </p:cNvGrpSpPr>
          <p:nvPr/>
        </p:nvGrpSpPr>
        <p:grpSpPr bwMode="auto">
          <a:xfrm>
            <a:off x="9105901" y="2114551"/>
            <a:ext cx="1235075" cy="866775"/>
            <a:chOff x="7623958" y="2018805"/>
            <a:chExt cx="1235034" cy="866899"/>
          </a:xfrm>
        </p:grpSpPr>
        <p:sp>
          <p:nvSpPr>
            <p:cNvPr id="10" name="泪滴形 9">
              <a:extLst>
                <a:ext uri="{FF2B5EF4-FFF2-40B4-BE49-F238E27FC236}">
                  <a16:creationId xmlns:a16="http://schemas.microsoft.com/office/drawing/2014/main" id="{A6A7CBD5-07A7-45E5-8F82-DE24FBB55048}"/>
                </a:ext>
              </a:extLst>
            </p:cNvPr>
            <p:cNvSpPr/>
            <p:nvPr/>
          </p:nvSpPr>
          <p:spPr>
            <a:xfrm>
              <a:off x="7623958" y="2018805"/>
              <a:ext cx="1235034" cy="866899"/>
            </a:xfrm>
            <a:prstGeom prst="teardrop">
              <a:avLst/>
            </a:prstGeom>
            <a:solidFill>
              <a:srgbClr val="C00000"/>
            </a:solidFill>
            <a:ln w="57150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53256" name="矩形 17">
              <a:extLst>
                <a:ext uri="{FF2B5EF4-FFF2-40B4-BE49-F238E27FC236}">
                  <a16:creationId xmlns:a16="http://schemas.microsoft.com/office/drawing/2014/main" id="{1F1C5E50-A5EF-4EF2-A3A7-B4469E4BC9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00681" y="2137197"/>
              <a:ext cx="906017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注意</a:t>
              </a:r>
            </a:p>
          </p:txBody>
        </p:sp>
      </p:grpSp>
      <p:sp>
        <p:nvSpPr>
          <p:cNvPr id="53254" name="矩形 18">
            <a:extLst>
              <a:ext uri="{FF2B5EF4-FFF2-40B4-BE49-F238E27FC236}">
                <a16:creationId xmlns:a16="http://schemas.microsoft.com/office/drawing/2014/main" id="{5A2CE471-937C-4198-A50E-2AD56416A0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4225" y="2662239"/>
            <a:ext cx="8134350" cy="1665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/>
              <a:t>在实际开发中还需要对转换后的结果是否是</a:t>
            </a:r>
            <a:r>
              <a:rPr lang="en-US" altLang="zh-CN"/>
              <a:t>NaN</a:t>
            </a:r>
            <a:r>
              <a:rPr lang="zh-CN" altLang="en-US"/>
              <a:t>进行判断，只有不是</a:t>
            </a:r>
            <a:r>
              <a:rPr lang="en-US" altLang="zh-CN"/>
              <a:t>NaN</a:t>
            </a:r>
            <a:r>
              <a:rPr lang="zh-CN" altLang="en-US"/>
              <a:t>时，才能够进行运算。此时可使用</a:t>
            </a:r>
            <a:r>
              <a:rPr lang="en-US" altLang="zh-CN"/>
              <a:t>isNaN()</a:t>
            </a:r>
            <a:r>
              <a:rPr lang="zh-CN" altLang="en-US"/>
              <a:t>函数来确定，当给定值为</a:t>
            </a:r>
            <a:r>
              <a:rPr lang="en-US" altLang="zh-CN"/>
              <a:t>undefined</a:t>
            </a:r>
            <a:r>
              <a:rPr lang="zh-CN" altLang="en-US"/>
              <a:t>、</a:t>
            </a:r>
            <a:r>
              <a:rPr lang="en-US" altLang="zh-CN"/>
              <a:t>NaN</a:t>
            </a:r>
            <a:r>
              <a:rPr lang="zh-CN" altLang="en-US"/>
              <a:t>和</a:t>
            </a:r>
            <a:r>
              <a:rPr lang="en-US" altLang="zh-CN"/>
              <a:t>{}</a:t>
            </a:r>
            <a:r>
              <a:rPr lang="zh-CN" altLang="en-US"/>
              <a:t>（对象）时返回</a:t>
            </a:r>
            <a:r>
              <a:rPr lang="en-US" altLang="zh-CN"/>
              <a:t>true</a:t>
            </a:r>
            <a:r>
              <a:rPr lang="zh-CN" altLang="en-US"/>
              <a:t>，否则返回</a:t>
            </a:r>
            <a:r>
              <a:rPr lang="en-US" altLang="zh-CN"/>
              <a:t>false</a:t>
            </a:r>
            <a:r>
              <a:rPr lang="zh-CN" altLang="en-US"/>
              <a:t>。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A4C23CAF-195D-4862-A85E-2FBCEC1079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34</a:t>
            </a:fld>
            <a:endParaRPr lang="zh-CN" altLang="en-US"/>
          </a:p>
        </p:txBody>
      </p:sp>
    </p:spTree>
  </p:cSld>
  <p:clrMapOvr>
    <a:masterClrMapping/>
  </p:clrMapOvr>
  <p:transition spd="slow">
    <p:circl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>
            <a:extLst>
              <a:ext uri="{FF2B5EF4-FFF2-40B4-BE49-F238E27FC236}">
                <a16:creationId xmlns:a16="http://schemas.microsoft.com/office/drawing/2014/main" id="{114A8DD5-147D-4FA0-86AC-706431F9BA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一些特殊的值无法使用</a:t>
            </a:r>
            <a:r>
              <a:rPr lang="en-US" altLang="zh-CN" dirty="0" err="1"/>
              <a:t>toString</a:t>
            </a:r>
            <a:r>
              <a:rPr lang="en-US" altLang="zh-CN" dirty="0"/>
              <a:t>()</a:t>
            </a:r>
            <a:r>
              <a:rPr lang="zh-CN" altLang="en-US" dirty="0"/>
              <a:t>、</a:t>
            </a:r>
            <a:r>
              <a:rPr lang="en-US" altLang="zh-CN" dirty="0" err="1"/>
              <a:t>parseInt</a:t>
            </a:r>
            <a:r>
              <a:rPr lang="en-US" altLang="zh-CN" dirty="0"/>
              <a:t>()</a:t>
            </a:r>
            <a:r>
              <a:rPr lang="zh-CN" altLang="en-US" dirty="0"/>
              <a:t>或</a:t>
            </a:r>
            <a:r>
              <a:rPr lang="en-US" altLang="zh-CN" dirty="0" err="1"/>
              <a:t>parseFloat</a:t>
            </a:r>
            <a:r>
              <a:rPr lang="en-US" altLang="zh-CN" dirty="0"/>
              <a:t>()</a:t>
            </a:r>
            <a:r>
              <a:rPr lang="zh-CN" altLang="en-US" dirty="0"/>
              <a:t>方法进行转换，例如</a:t>
            </a:r>
            <a:r>
              <a:rPr lang="en-US" altLang="zh-CN" dirty="0"/>
              <a:t>null</a:t>
            </a:r>
            <a:r>
              <a:rPr lang="zh-CN" altLang="en-US" dirty="0"/>
              <a:t>、</a:t>
            </a:r>
            <a:r>
              <a:rPr lang="en-US" altLang="zh-CN" dirty="0"/>
              <a:t>undefined</a:t>
            </a:r>
            <a:r>
              <a:rPr lang="zh-CN" altLang="en-US" dirty="0"/>
              <a:t>等。</a:t>
            </a:r>
          </a:p>
          <a:p>
            <a:r>
              <a:rPr lang="zh-CN" altLang="en-US" dirty="0"/>
              <a:t>此时可以使用</a:t>
            </a:r>
            <a:r>
              <a:rPr lang="en-US" altLang="zh-CN" dirty="0"/>
              <a:t>JavaScript</a:t>
            </a:r>
            <a:r>
              <a:rPr lang="zh-CN" altLang="en-US" dirty="0"/>
              <a:t>中的强制转换（</a:t>
            </a:r>
            <a:r>
              <a:rPr lang="en-US" altLang="zh-CN" dirty="0"/>
              <a:t>Type Casting</a:t>
            </a:r>
            <a:r>
              <a:rPr lang="zh-CN" altLang="en-US" dirty="0"/>
              <a:t>）对其进行转换。</a:t>
            </a:r>
          </a:p>
          <a:p>
            <a:r>
              <a:rPr lang="zh-CN" altLang="en-US" dirty="0"/>
              <a:t>在</a:t>
            </a:r>
            <a:r>
              <a:rPr lang="en-US" altLang="zh-CN" dirty="0"/>
              <a:t>JavaScript</a:t>
            </a:r>
            <a:r>
              <a:rPr lang="zh-CN" altLang="en-US" dirty="0"/>
              <a:t>中有三种强制类型转换函数，解释如下：</a:t>
            </a:r>
          </a:p>
          <a:p>
            <a:pPr lvl="1"/>
            <a:r>
              <a:rPr lang="en-US" altLang="zh-CN" dirty="0"/>
              <a:t>Boolean(value)</a:t>
            </a:r>
            <a:r>
              <a:rPr lang="zh-CN" altLang="en-US" dirty="0"/>
              <a:t>：把指定的值强制转换为布尔值。</a:t>
            </a:r>
          </a:p>
          <a:p>
            <a:pPr lvl="1"/>
            <a:r>
              <a:rPr lang="en-US" altLang="zh-CN" dirty="0"/>
              <a:t>Number(value)</a:t>
            </a:r>
            <a:r>
              <a:rPr lang="zh-CN" altLang="en-US" dirty="0"/>
              <a:t>：把指定的值强制转换为数值（整数或浮点数）。</a:t>
            </a:r>
          </a:p>
          <a:p>
            <a:pPr lvl="1"/>
            <a:r>
              <a:rPr lang="en-US" altLang="zh-CN" dirty="0"/>
              <a:t>String(value)</a:t>
            </a:r>
            <a:r>
              <a:rPr lang="zh-CN" altLang="en-US" dirty="0"/>
              <a:t>：把指定的值强制转换为字符串。</a:t>
            </a: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16261BA8-E6C4-499D-8C64-60A8D9AD83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强制类型转换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2DB4F0D-D123-49B2-B4E3-2CC4251CF0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6CA0B37-C609-418D-973E-5FE272E0CA7A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51549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9A5618D1-1DC8-4527-86CE-FB4ABEF286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JavaScript</a:t>
            </a:r>
            <a:r>
              <a:rPr lang="zh-CN" altLang="en-US" dirty="0"/>
              <a:t>中，所有其他类型都可以使用类型转换函数</a:t>
            </a:r>
            <a:r>
              <a:rPr lang="en-US" altLang="zh-CN" dirty="0"/>
              <a:t>Boolean()</a:t>
            </a:r>
            <a:r>
              <a:rPr lang="zh-CN" altLang="en-US" dirty="0"/>
              <a:t>转换成布尔值，再进行后续计算。</a:t>
            </a:r>
          </a:p>
          <a:p>
            <a:r>
              <a:rPr lang="zh-CN" altLang="en-US" dirty="0"/>
              <a:t>当需要转换的值为非空字符串时，</a:t>
            </a:r>
            <a:r>
              <a:rPr lang="en-US" altLang="zh-CN" dirty="0"/>
              <a:t>Boolean()</a:t>
            </a:r>
            <a:r>
              <a:rPr lang="zh-CN" altLang="en-US" dirty="0"/>
              <a:t>函数的返回值为</a:t>
            </a:r>
            <a:r>
              <a:rPr lang="en-US" altLang="zh-CN" dirty="0"/>
              <a:t>true</a:t>
            </a:r>
            <a:r>
              <a:rPr lang="zh-CN" altLang="en-US" dirty="0"/>
              <a:t>；而当需要转换的值为空字符串时，返回</a:t>
            </a:r>
            <a:r>
              <a:rPr lang="en-US" altLang="zh-CN" dirty="0"/>
              <a:t>false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当需要转换的值为数字时，整数</a:t>
            </a:r>
            <a:r>
              <a:rPr lang="en-US" altLang="zh-CN" dirty="0"/>
              <a:t>0</a:t>
            </a:r>
            <a:r>
              <a:rPr lang="zh-CN" altLang="en-US" dirty="0"/>
              <a:t>的返回值为</a:t>
            </a:r>
            <a:r>
              <a:rPr lang="en-US" altLang="zh-CN" dirty="0"/>
              <a:t>false</a:t>
            </a:r>
            <a:r>
              <a:rPr lang="zh-CN" altLang="en-US" dirty="0"/>
              <a:t>，其余所有整数与浮点数的返回值为</a:t>
            </a:r>
            <a:r>
              <a:rPr lang="en-US" altLang="zh-CN" dirty="0"/>
              <a:t>true</a:t>
            </a:r>
            <a:r>
              <a:rPr lang="zh-CN" altLang="en-US" dirty="0"/>
              <a:t>。</a:t>
            </a:r>
          </a:p>
          <a:p>
            <a:endParaRPr lang="zh-CN" altLang="en-US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AEF16617-64DE-4AB1-B72F-654591EEBF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强制类型转换</a:t>
            </a:r>
            <a:r>
              <a:rPr lang="en-US" altLang="zh-CN" dirty="0"/>
              <a:t>——Boolean()</a:t>
            </a:r>
            <a:r>
              <a:rPr lang="zh-CN" altLang="en-US" dirty="0"/>
              <a:t>函数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87000E8-8BEF-4D29-A153-7F877AD8B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36</a:t>
            </a:fld>
            <a:endParaRPr lang="zh-CN" altLang="en-US"/>
          </a:p>
        </p:txBody>
      </p:sp>
      <p:sp>
        <p:nvSpPr>
          <p:cNvPr id="5" name="AutoShape 50">
            <a:extLst>
              <a:ext uri="{FF2B5EF4-FFF2-40B4-BE49-F238E27FC236}">
                <a16:creationId xmlns:a16="http://schemas.microsoft.com/office/drawing/2014/main" id="{A74A425B-ABA3-4D2F-B86C-879B7F082F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5998" y="2777445"/>
            <a:ext cx="9490620" cy="730456"/>
          </a:xfrm>
          <a:prstGeom prst="roundRect">
            <a:avLst>
              <a:gd name="adj" fmla="val 38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zh-CN" sz="1800" b="1" dirty="0">
                <a:ea typeface="宋体" charset="-122"/>
              </a:rPr>
              <a:t>var result1 = Boolean("hello"); //</a:t>
            </a:r>
            <a:r>
              <a:rPr lang="zh-CN" altLang="en-US" sz="1800" b="1" dirty="0">
                <a:ea typeface="宋体" charset="-122"/>
              </a:rPr>
              <a:t>非空字符串的返回值为</a:t>
            </a:r>
            <a:r>
              <a:rPr lang="en-US" altLang="zh-CN" sz="1800" b="1" dirty="0">
                <a:ea typeface="宋体" charset="-122"/>
              </a:rPr>
              <a:t>true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sz="1800" b="1" dirty="0">
                <a:ea typeface="宋体" charset="-122"/>
              </a:rPr>
              <a:t>var result2 = Boolean(""); //</a:t>
            </a:r>
            <a:r>
              <a:rPr lang="zh-CN" altLang="en-US" sz="1800" b="1" dirty="0">
                <a:ea typeface="宋体" charset="-122"/>
              </a:rPr>
              <a:t>空字符串的返回值为</a:t>
            </a:r>
            <a:r>
              <a:rPr lang="en-US" altLang="zh-CN" sz="1800" b="1" dirty="0">
                <a:ea typeface="宋体" charset="-122"/>
              </a:rPr>
              <a:t>false</a:t>
            </a:r>
          </a:p>
        </p:txBody>
      </p:sp>
      <p:sp>
        <p:nvSpPr>
          <p:cNvPr id="6" name="AutoShape 50">
            <a:extLst>
              <a:ext uri="{FF2B5EF4-FFF2-40B4-BE49-F238E27FC236}">
                <a16:creationId xmlns:a16="http://schemas.microsoft.com/office/drawing/2014/main" id="{B8E0D44D-2CB0-48E4-BC79-1078201A79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5998" y="4483470"/>
            <a:ext cx="9490620" cy="1062855"/>
          </a:xfrm>
          <a:prstGeom prst="roundRect">
            <a:avLst>
              <a:gd name="adj" fmla="val 38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zh-CN" sz="1800" b="1" dirty="0">
                <a:ea typeface="宋体" charset="-122"/>
              </a:rPr>
              <a:t>var result1 = Boolean(0); //</a:t>
            </a:r>
            <a:r>
              <a:rPr lang="zh-CN" altLang="en-US" sz="1800" b="1" dirty="0">
                <a:ea typeface="宋体" charset="-122"/>
              </a:rPr>
              <a:t>数字</a:t>
            </a:r>
            <a:r>
              <a:rPr lang="en-US" altLang="zh-CN" sz="1800" b="1" dirty="0">
                <a:ea typeface="宋体" charset="-122"/>
              </a:rPr>
              <a:t>0</a:t>
            </a:r>
            <a:r>
              <a:rPr lang="zh-CN" altLang="en-US" sz="1800" b="1" dirty="0">
                <a:ea typeface="宋体" charset="-122"/>
              </a:rPr>
              <a:t>的返回值为</a:t>
            </a:r>
            <a:r>
              <a:rPr lang="en-US" altLang="zh-CN" sz="1800" b="1" dirty="0">
                <a:ea typeface="宋体" charset="-122"/>
              </a:rPr>
              <a:t>false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sz="1800" b="1" dirty="0">
                <a:ea typeface="宋体" charset="-122"/>
              </a:rPr>
              <a:t>var result2 = Boolean(999); //</a:t>
            </a:r>
            <a:r>
              <a:rPr lang="zh-CN" altLang="en-US" sz="1800" b="1" dirty="0">
                <a:ea typeface="宋体" charset="-122"/>
              </a:rPr>
              <a:t>非</a:t>
            </a:r>
            <a:r>
              <a:rPr lang="en-US" altLang="zh-CN" sz="1800" b="1" dirty="0">
                <a:ea typeface="宋体" charset="-122"/>
              </a:rPr>
              <a:t>0</a:t>
            </a:r>
            <a:r>
              <a:rPr lang="zh-CN" altLang="en-US" sz="1800" b="1" dirty="0">
                <a:ea typeface="宋体" charset="-122"/>
              </a:rPr>
              <a:t>整数的返回值为</a:t>
            </a:r>
            <a:r>
              <a:rPr lang="en-US" altLang="zh-CN" sz="1800" b="1" dirty="0">
                <a:ea typeface="宋体" charset="-122"/>
              </a:rPr>
              <a:t>true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sz="1800" b="1" dirty="0">
                <a:ea typeface="宋体" charset="-122"/>
              </a:rPr>
              <a:t>var result3 = Boolean(3.14); //</a:t>
            </a:r>
            <a:r>
              <a:rPr lang="zh-CN" altLang="en-US" sz="1800" b="1" dirty="0">
                <a:ea typeface="宋体" charset="-122"/>
              </a:rPr>
              <a:t>浮点数的返回值为</a:t>
            </a:r>
            <a:r>
              <a:rPr lang="en-US" altLang="zh-CN" sz="1800" b="1" dirty="0">
                <a:ea typeface="宋体" charset="-122"/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95600380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9A5618D1-1DC8-4527-86CE-FB4ABEF286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当需要转换的值为</a:t>
            </a:r>
            <a:r>
              <a:rPr lang="en-US" altLang="zh-CN" dirty="0"/>
              <a:t>null</a:t>
            </a:r>
            <a:r>
              <a:rPr lang="zh-CN" altLang="en-US" dirty="0"/>
              <a:t>或</a:t>
            </a:r>
            <a:r>
              <a:rPr lang="en-US" altLang="zh-CN" dirty="0"/>
              <a:t>undefined</a:t>
            </a:r>
            <a:r>
              <a:rPr lang="zh-CN" altLang="en-US" dirty="0"/>
              <a:t>时，</a:t>
            </a:r>
            <a:r>
              <a:rPr lang="en-US" altLang="zh-CN" dirty="0"/>
              <a:t>Boolean()</a:t>
            </a:r>
            <a:r>
              <a:rPr lang="zh-CN" altLang="en-US" dirty="0"/>
              <a:t>函数的返回值均为</a:t>
            </a:r>
            <a:r>
              <a:rPr lang="en-US" altLang="zh-CN" dirty="0"/>
              <a:t>false</a:t>
            </a:r>
            <a:r>
              <a:rPr lang="zh-CN" altLang="en-US" dirty="0"/>
              <a:t>。</a:t>
            </a:r>
          </a:p>
          <a:p>
            <a:endParaRPr lang="en-US" altLang="zh-CN" dirty="0"/>
          </a:p>
          <a:p>
            <a:endParaRPr lang="zh-CN" altLang="en-US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当需要转换的值本身就是布尔值时，会转换成原本的值。</a:t>
            </a:r>
          </a:p>
          <a:p>
            <a:endParaRPr lang="zh-CN" altLang="en-US" dirty="0"/>
          </a:p>
          <a:p>
            <a:endParaRPr lang="en-US" altLang="zh-CN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AEF16617-64DE-4AB1-B72F-654591EEBF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强制类型转换</a:t>
            </a:r>
            <a:r>
              <a:rPr lang="en-US" altLang="zh-CN" dirty="0"/>
              <a:t>——Boolean()</a:t>
            </a:r>
            <a:r>
              <a:rPr lang="zh-CN" altLang="en-US" dirty="0"/>
              <a:t>函数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87000E8-8BEF-4D29-A153-7F877AD8B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37</a:t>
            </a:fld>
            <a:endParaRPr lang="zh-CN" altLang="en-US"/>
          </a:p>
        </p:txBody>
      </p:sp>
      <p:sp>
        <p:nvSpPr>
          <p:cNvPr id="7" name="AutoShape 50">
            <a:extLst>
              <a:ext uri="{FF2B5EF4-FFF2-40B4-BE49-F238E27FC236}">
                <a16:creationId xmlns:a16="http://schemas.microsoft.com/office/drawing/2014/main" id="{8F43FC8F-DA60-43BC-A0A3-DAF982BDEA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6989" y="1805990"/>
            <a:ext cx="7731094" cy="730456"/>
          </a:xfrm>
          <a:prstGeom prst="roundRect">
            <a:avLst>
              <a:gd name="adj" fmla="val 38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zh-CN" sz="1800" b="1" dirty="0">
                <a:ea typeface="宋体" charset="-122"/>
              </a:rPr>
              <a:t>var result1 = Boolean(null); //</a:t>
            </a:r>
            <a:r>
              <a:rPr lang="zh-CN" altLang="en-US" sz="1800" b="1" dirty="0">
                <a:ea typeface="宋体" charset="-122"/>
              </a:rPr>
              <a:t>返回值为</a:t>
            </a:r>
            <a:r>
              <a:rPr lang="en-US" altLang="zh-CN" sz="1800" b="1" dirty="0">
                <a:ea typeface="宋体" charset="-122"/>
              </a:rPr>
              <a:t>false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sz="1800" b="1" dirty="0">
                <a:ea typeface="宋体" charset="-122"/>
              </a:rPr>
              <a:t>var result2 = Boolean(undefined); //</a:t>
            </a:r>
            <a:r>
              <a:rPr lang="zh-CN" altLang="en-US" sz="1800" b="1" dirty="0">
                <a:ea typeface="宋体" charset="-122"/>
              </a:rPr>
              <a:t>返回值为</a:t>
            </a:r>
            <a:r>
              <a:rPr lang="en-US" altLang="zh-CN" sz="1800" b="1" dirty="0">
                <a:ea typeface="宋体" charset="-122"/>
              </a:rPr>
              <a:t>false</a:t>
            </a:r>
          </a:p>
        </p:txBody>
      </p:sp>
      <p:sp>
        <p:nvSpPr>
          <p:cNvPr id="8" name="AutoShape 50">
            <a:extLst>
              <a:ext uri="{FF2B5EF4-FFF2-40B4-BE49-F238E27FC236}">
                <a16:creationId xmlns:a16="http://schemas.microsoft.com/office/drawing/2014/main" id="{02D23748-09A1-4463-9836-A3C84FCCD6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6989" y="3429000"/>
            <a:ext cx="7731094" cy="730456"/>
          </a:xfrm>
          <a:prstGeom prst="roundRect">
            <a:avLst>
              <a:gd name="adj" fmla="val 38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zh-CN" sz="1800" b="1" dirty="0">
                <a:ea typeface="宋体" charset="-122"/>
              </a:rPr>
              <a:t>var result1 = Boolean(true); //</a:t>
            </a:r>
            <a:r>
              <a:rPr lang="zh-CN" altLang="en-US" sz="1800" b="1" dirty="0">
                <a:ea typeface="宋体" charset="-122"/>
              </a:rPr>
              <a:t>返回值为</a:t>
            </a:r>
            <a:r>
              <a:rPr lang="en-US" altLang="zh-CN" sz="1800" b="1" dirty="0">
                <a:ea typeface="宋体" charset="-122"/>
              </a:rPr>
              <a:t>true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sz="1800" b="1" dirty="0">
                <a:ea typeface="宋体" charset="-122"/>
              </a:rPr>
              <a:t>var result2 = Boolean(false); //</a:t>
            </a:r>
            <a:r>
              <a:rPr lang="zh-CN" altLang="en-US" sz="1800" b="1" dirty="0">
                <a:ea typeface="宋体" charset="-122"/>
              </a:rPr>
              <a:t>返回值为</a:t>
            </a:r>
            <a:r>
              <a:rPr lang="en-US" altLang="zh-CN" sz="1800" b="1" dirty="0">
                <a:ea typeface="宋体" charset="-122"/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321185710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>
            <a:extLst>
              <a:ext uri="{FF2B5EF4-FFF2-40B4-BE49-F238E27FC236}">
                <a16:creationId xmlns:a16="http://schemas.microsoft.com/office/drawing/2014/main" id="{DE9C5374-51B3-43B2-AC82-AEB4D1DA8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JavaScript</a:t>
            </a:r>
            <a:r>
              <a:rPr lang="zh-CN" altLang="en-US" dirty="0"/>
              <a:t>中，</a:t>
            </a:r>
            <a:r>
              <a:rPr lang="en-US" altLang="zh-CN" dirty="0"/>
              <a:t>Number()</a:t>
            </a:r>
            <a:r>
              <a:rPr lang="zh-CN" altLang="en-US" dirty="0"/>
              <a:t>函数可以将任意类型的值强制转换为数字类型。</a:t>
            </a:r>
            <a:endParaRPr lang="en-US" altLang="zh-CN" dirty="0"/>
          </a:p>
          <a:p>
            <a:r>
              <a:rPr lang="zh-CN" altLang="en-US" dirty="0"/>
              <a:t>当需要转换的内容为符合语法规范的整数或小数时，</a:t>
            </a:r>
            <a:r>
              <a:rPr lang="en-US" altLang="zh-CN" dirty="0"/>
              <a:t>Number()</a:t>
            </a:r>
            <a:r>
              <a:rPr lang="zh-CN" altLang="en-US" dirty="0"/>
              <a:t>将调用对应的</a:t>
            </a:r>
            <a:r>
              <a:rPr lang="en-US" altLang="zh-CN" dirty="0" err="1"/>
              <a:t>parseInt</a:t>
            </a:r>
            <a:r>
              <a:rPr lang="en-US" altLang="zh-CN" dirty="0"/>
              <a:t>()</a:t>
            </a:r>
            <a:r>
              <a:rPr lang="zh-CN" altLang="en-US" dirty="0"/>
              <a:t>或</a:t>
            </a:r>
            <a:r>
              <a:rPr lang="en-US" altLang="zh-CN" dirty="0" err="1"/>
              <a:t>parseFloat</a:t>
            </a:r>
            <a:r>
              <a:rPr lang="en-US" altLang="zh-CN" dirty="0"/>
              <a:t>()</a:t>
            </a:r>
            <a:r>
              <a:rPr lang="zh-CN" altLang="en-US" dirty="0"/>
              <a:t>方法进行转换。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7A659092-A518-440B-BDD4-50AB51853C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强制类型转换</a:t>
            </a:r>
            <a:r>
              <a:rPr lang="en-US" altLang="zh-CN" dirty="0"/>
              <a:t>——Number()</a:t>
            </a:r>
            <a:r>
              <a:rPr lang="zh-CN" altLang="zh-CN" dirty="0"/>
              <a:t>函数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811A224-E47F-4886-A774-8862401092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6CA0B37-C609-418D-973E-5FE272E0CA7A}" type="slidenum">
              <a:rPr lang="zh-CN" altLang="en-US" smtClean="0"/>
              <a:pPr/>
              <a:t>38</a:t>
            </a:fld>
            <a:endParaRPr lang="zh-CN" altLang="en-US"/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CC5CD9E7-8328-4BC5-87A3-0EB51AD4F8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9143968"/>
              </p:ext>
            </p:extLst>
          </p:nvPr>
        </p:nvGraphicFramePr>
        <p:xfrm>
          <a:off x="1043334" y="2415981"/>
          <a:ext cx="10105331" cy="360612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79129">
                  <a:extLst>
                    <a:ext uri="{9D8B030D-6E8A-4147-A177-3AD203B41FA5}">
                      <a16:colId xmlns:a16="http://schemas.microsoft.com/office/drawing/2014/main" val="3363589775"/>
                    </a:ext>
                  </a:extLst>
                </a:gridCol>
                <a:gridCol w="2587625">
                  <a:extLst>
                    <a:ext uri="{9D8B030D-6E8A-4147-A177-3AD203B41FA5}">
                      <a16:colId xmlns:a16="http://schemas.microsoft.com/office/drawing/2014/main" val="1272561811"/>
                    </a:ext>
                  </a:extLst>
                </a:gridCol>
                <a:gridCol w="2437125">
                  <a:extLst>
                    <a:ext uri="{9D8B030D-6E8A-4147-A177-3AD203B41FA5}">
                      <a16:colId xmlns:a16="http://schemas.microsoft.com/office/drawing/2014/main" val="1763692044"/>
                    </a:ext>
                  </a:extLst>
                </a:gridCol>
                <a:gridCol w="2501452">
                  <a:extLst>
                    <a:ext uri="{9D8B030D-6E8A-4147-A177-3AD203B41FA5}">
                      <a16:colId xmlns:a16="http://schemas.microsoft.com/office/drawing/2014/main" val="4084004915"/>
                    </a:ext>
                  </a:extLst>
                </a:gridCol>
              </a:tblGrid>
              <a:tr h="400987">
                <a:tc>
                  <a:txBody>
                    <a:bodyPr/>
                    <a:lstStyle/>
                    <a:p>
                      <a:pPr indent="24130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待 转 数 据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4130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Number()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4130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parseInt()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4130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parseFloat()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0619598"/>
                  </a:ext>
                </a:extLst>
              </a:tr>
              <a:tr h="398229">
                <a:tc>
                  <a:txBody>
                    <a:bodyPr/>
                    <a:lstStyle/>
                    <a:p>
                      <a:pPr indent="24130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纯数字字符串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4130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转成对应的数字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4130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转成对应的数字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4130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转成对应的数字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10396963"/>
                  </a:ext>
                </a:extLst>
              </a:tr>
              <a:tr h="400987">
                <a:tc>
                  <a:txBody>
                    <a:bodyPr/>
                    <a:lstStyle/>
                    <a:p>
                      <a:pPr indent="24130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空字符串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4130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0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4130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NaN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4130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NaN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15995911"/>
                  </a:ext>
                </a:extLst>
              </a:tr>
              <a:tr h="400987">
                <a:tc>
                  <a:txBody>
                    <a:bodyPr/>
                    <a:lstStyle/>
                    <a:p>
                      <a:pPr indent="24130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数字开头的字符串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4130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NaN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4130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转成开头的数字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4130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转成开头的数字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7574783"/>
                  </a:ext>
                </a:extLst>
              </a:tr>
              <a:tr h="400987">
                <a:tc>
                  <a:txBody>
                    <a:bodyPr/>
                    <a:lstStyle/>
                    <a:p>
                      <a:pPr indent="24130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非数字开头的字符串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4130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NaN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4130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NaN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4130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NaN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32917000"/>
                  </a:ext>
                </a:extLst>
              </a:tr>
              <a:tr h="400987">
                <a:tc>
                  <a:txBody>
                    <a:bodyPr/>
                    <a:lstStyle/>
                    <a:p>
                      <a:pPr indent="24130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null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4130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0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4130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NaN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4130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NaN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30006654"/>
                  </a:ext>
                </a:extLst>
              </a:tr>
              <a:tr h="400987">
                <a:tc>
                  <a:txBody>
                    <a:bodyPr/>
                    <a:lstStyle/>
                    <a:p>
                      <a:pPr indent="24130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undefined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4130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NaN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4130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NaN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4130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NaN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42861215"/>
                  </a:ext>
                </a:extLst>
              </a:tr>
              <a:tr h="400987">
                <a:tc>
                  <a:txBody>
                    <a:bodyPr/>
                    <a:lstStyle/>
                    <a:p>
                      <a:pPr indent="24130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fasle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4130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0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4130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NaN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4130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NaN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48179865"/>
                  </a:ext>
                </a:extLst>
              </a:tr>
              <a:tr h="400987">
                <a:tc>
                  <a:txBody>
                    <a:bodyPr/>
                    <a:lstStyle/>
                    <a:p>
                      <a:pPr indent="24130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true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4130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4130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NaN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4130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effectLst/>
                        </a:rPr>
                        <a:t>NaN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418791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948709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>
            <a:extLst>
              <a:ext uri="{FF2B5EF4-FFF2-40B4-BE49-F238E27FC236}">
                <a16:creationId xmlns:a16="http://schemas.microsoft.com/office/drawing/2014/main" id="{3BCB21B5-7A08-486A-A405-7738D50017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JavaScript</a:t>
            </a:r>
            <a:r>
              <a:rPr lang="zh-CN" altLang="en-US" dirty="0"/>
              <a:t>中</a:t>
            </a:r>
            <a:r>
              <a:rPr lang="en-US" altLang="zh-CN" dirty="0"/>
              <a:t>String()</a:t>
            </a:r>
            <a:r>
              <a:rPr lang="zh-CN" altLang="en-US" dirty="0"/>
              <a:t>函数可以将任意类型的值强制转换为字符串类型并保留字面内容，这与</a:t>
            </a:r>
            <a:r>
              <a:rPr lang="en-US" altLang="zh-CN" dirty="0" err="1"/>
              <a:t>toString</a:t>
            </a:r>
            <a:r>
              <a:rPr lang="en-US" altLang="zh-CN" dirty="0"/>
              <a:t>()</a:t>
            </a:r>
            <a:r>
              <a:rPr lang="zh-CN" altLang="en-US" dirty="0"/>
              <a:t>的转换方法类似。</a:t>
            </a:r>
            <a:endParaRPr lang="en-US" altLang="zh-CN" dirty="0"/>
          </a:p>
          <a:p>
            <a:r>
              <a:rPr lang="zh-CN" altLang="en-US" dirty="0"/>
              <a:t>与</a:t>
            </a:r>
            <a:r>
              <a:rPr lang="en-US" altLang="zh-CN" dirty="0" err="1"/>
              <a:t>toString</a:t>
            </a:r>
            <a:r>
              <a:rPr lang="en-US" altLang="zh-CN" dirty="0"/>
              <a:t>()</a:t>
            </a:r>
            <a:r>
              <a:rPr lang="zh-CN" altLang="en-US" dirty="0"/>
              <a:t>方法不同之处在于，</a:t>
            </a:r>
            <a:r>
              <a:rPr lang="en-US" altLang="zh-CN" dirty="0"/>
              <a:t>String()</a:t>
            </a:r>
            <a:r>
              <a:rPr lang="zh-CN" altLang="en-US" dirty="0"/>
              <a:t>函数还可以将</a:t>
            </a:r>
            <a:r>
              <a:rPr lang="en-US" altLang="zh-CN" dirty="0"/>
              <a:t>null</a:t>
            </a:r>
            <a:r>
              <a:rPr lang="zh-CN" altLang="en-US" dirty="0"/>
              <a:t>、</a:t>
            </a:r>
            <a:r>
              <a:rPr lang="en-US" altLang="zh-CN" dirty="0"/>
              <a:t>undefined</a:t>
            </a:r>
            <a:r>
              <a:rPr lang="zh-CN" altLang="en-US" dirty="0"/>
              <a:t>类型强制转换为字符串类型。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ED82102-5D19-4299-9BEC-E40B17B118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强制类型转换</a:t>
            </a:r>
            <a:r>
              <a:rPr lang="en-US" altLang="zh-CN" dirty="0"/>
              <a:t>——String()</a:t>
            </a:r>
            <a:r>
              <a:rPr lang="en-US" altLang="zh-CN" dirty="0" err="1"/>
              <a:t>函数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D8773EC-EFBD-4FBF-9B39-0374F91FB3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6CA0B37-C609-418D-973E-5FE272E0CA7A}" type="slidenum">
              <a:rPr lang="zh-CN" altLang="en-US" smtClean="0"/>
              <a:pPr/>
              <a:t>39</a:t>
            </a:fld>
            <a:endParaRPr lang="zh-CN" altLang="en-US"/>
          </a:p>
        </p:txBody>
      </p:sp>
      <p:sp>
        <p:nvSpPr>
          <p:cNvPr id="8" name="AutoShape 50">
            <a:extLst>
              <a:ext uri="{FF2B5EF4-FFF2-40B4-BE49-F238E27FC236}">
                <a16:creationId xmlns:a16="http://schemas.microsoft.com/office/drawing/2014/main" id="{8FAF4307-DBA1-4FF6-83FD-82F4D62C1D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2880" y="2897572"/>
            <a:ext cx="7731094" cy="1062855"/>
          </a:xfrm>
          <a:prstGeom prst="roundRect">
            <a:avLst>
              <a:gd name="adj" fmla="val 38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zh-CN" sz="1800" b="1" dirty="0">
                <a:ea typeface="宋体" charset="-122"/>
              </a:rPr>
              <a:t>var x = null;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sz="1800" b="1" dirty="0">
                <a:ea typeface="宋体" charset="-122"/>
              </a:rPr>
              <a:t>var result1 = String(x); //</a:t>
            </a:r>
            <a:r>
              <a:rPr lang="zh-CN" altLang="en-US" sz="1800" b="1" dirty="0">
                <a:ea typeface="宋体" charset="-122"/>
              </a:rPr>
              <a:t>返回值为字符串</a:t>
            </a:r>
            <a:r>
              <a:rPr lang="en-US" altLang="zh-CN" sz="1800" b="1" dirty="0">
                <a:ea typeface="宋体" charset="-122"/>
              </a:rPr>
              <a:t>"null"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sz="1800" b="1" dirty="0">
                <a:ea typeface="宋体" charset="-122"/>
              </a:rPr>
              <a:t>var result2 = </a:t>
            </a:r>
            <a:r>
              <a:rPr lang="en-US" altLang="zh-CN" sz="1800" b="1" dirty="0" err="1">
                <a:ea typeface="宋体" charset="-122"/>
              </a:rPr>
              <a:t>x.toString</a:t>
            </a:r>
            <a:r>
              <a:rPr lang="en-US" altLang="zh-CN" sz="1800" b="1" dirty="0">
                <a:ea typeface="宋体" charset="-122"/>
              </a:rPr>
              <a:t>(); //</a:t>
            </a:r>
            <a:r>
              <a:rPr lang="zh-CN" altLang="en-US" sz="1800" b="1" dirty="0">
                <a:ea typeface="宋体" charset="-122"/>
              </a:rPr>
              <a:t>发生错误，无返回值</a:t>
            </a:r>
          </a:p>
        </p:txBody>
      </p:sp>
    </p:spTree>
    <p:extLst>
      <p:ext uri="{BB962C8B-B14F-4D97-AF65-F5344CB8AC3E}">
        <p14:creationId xmlns:p14="http://schemas.microsoft.com/office/powerpoint/2010/main" val="577336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31FCEC-5573-4E9A-B1C5-7DE732127E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第一部分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250D9B9-E6AD-4512-BD05-9387857A61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JavaScript</a:t>
            </a:r>
            <a:r>
              <a:rPr lang="zh-CN" altLang="en-US" dirty="0"/>
              <a:t>数据类型</a:t>
            </a:r>
          </a:p>
        </p:txBody>
      </p:sp>
    </p:spTree>
    <p:extLst>
      <p:ext uri="{BB962C8B-B14F-4D97-AF65-F5344CB8AC3E}">
        <p14:creationId xmlns:p14="http://schemas.microsoft.com/office/powerpoint/2010/main" val="360829217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B44B7E-8979-49BE-AD04-4046918D8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dirty="0"/>
              <a:t>练习：统计包含“</a:t>
            </a:r>
            <a:r>
              <a:rPr lang="en-US" altLang="zh-CN" sz="2400" dirty="0"/>
              <a:t>a”</a:t>
            </a:r>
            <a:r>
              <a:rPr lang="zh-CN" altLang="en-US" sz="2400" dirty="0"/>
              <a:t>或“</a:t>
            </a:r>
            <a:r>
              <a:rPr lang="en-US" altLang="zh-CN" sz="2400" dirty="0"/>
              <a:t>A”</a:t>
            </a:r>
            <a:r>
              <a:rPr lang="zh-CN" altLang="en-US" sz="2400" dirty="0"/>
              <a:t>的字符串的个数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AE86C9-80D6-43DD-ACFC-BD2230806E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需求说明</a:t>
            </a:r>
          </a:p>
          <a:p>
            <a:pPr lvl="1"/>
            <a:r>
              <a:rPr lang="zh-CN" altLang="en-US" dirty="0"/>
              <a:t>使用数组存储一组字符串，并统计包含“</a:t>
            </a:r>
            <a:r>
              <a:rPr lang="en-US" altLang="zh-CN" dirty="0"/>
              <a:t>a”</a:t>
            </a:r>
            <a:r>
              <a:rPr lang="zh-CN" altLang="en-US" dirty="0"/>
              <a:t>或“</a:t>
            </a:r>
            <a:r>
              <a:rPr lang="en-US" altLang="zh-CN" dirty="0"/>
              <a:t>A”</a:t>
            </a:r>
            <a:r>
              <a:rPr lang="zh-CN" altLang="en-US" dirty="0"/>
              <a:t>的字符串的个数。</a:t>
            </a:r>
          </a:p>
          <a:p>
            <a:pPr lvl="1"/>
            <a:r>
              <a:rPr lang="zh-CN" altLang="en-US" dirty="0"/>
              <a:t>运行结果如图所示。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F2CD3AB-B7C0-4D18-846B-EC32229787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40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23AF9C8-AC9A-4776-93FF-E85FADE5126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330969" y="2777650"/>
            <a:ext cx="5337031" cy="2995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51464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012549" y="1091173"/>
            <a:ext cx="10657184" cy="5196304"/>
          </a:xfrm>
        </p:spPr>
        <p:txBody>
          <a:bodyPr/>
          <a:lstStyle/>
          <a:p>
            <a:r>
              <a:rPr lang="zh-CN" altLang="en-US" dirty="0"/>
              <a:t>常见问题及解决办法</a:t>
            </a:r>
          </a:p>
          <a:p>
            <a:r>
              <a:rPr lang="zh-CN" altLang="en-US" dirty="0"/>
              <a:t>代码规范问题</a:t>
            </a:r>
          </a:p>
          <a:p>
            <a:r>
              <a:rPr lang="zh-CN" altLang="en-US" dirty="0"/>
              <a:t>调试技巧</a:t>
            </a:r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1007435" y="216853"/>
            <a:ext cx="10657184" cy="608131"/>
          </a:xfrm>
        </p:spPr>
        <p:txBody>
          <a:bodyPr/>
          <a:lstStyle/>
          <a:p>
            <a:r>
              <a:rPr lang="zh-CN" altLang="en-US"/>
              <a:t>共性问题集中讲解</a:t>
            </a:r>
          </a:p>
        </p:txBody>
      </p:sp>
      <p:grpSp>
        <p:nvGrpSpPr>
          <p:cNvPr id="32772" name="组合 29"/>
          <p:cNvGrpSpPr/>
          <p:nvPr/>
        </p:nvGrpSpPr>
        <p:grpSpPr bwMode="auto">
          <a:xfrm>
            <a:off x="2143125" y="2948947"/>
            <a:ext cx="7905751" cy="2058988"/>
            <a:chOff x="1857356" y="3214688"/>
            <a:chExt cx="5929353" cy="2058989"/>
          </a:xfrm>
        </p:grpSpPr>
        <p:sp>
          <p:nvSpPr>
            <p:cNvPr id="29" name="等腰三角形 28"/>
            <p:cNvSpPr/>
            <p:nvPr/>
          </p:nvSpPr>
          <p:spPr bwMode="auto">
            <a:xfrm>
              <a:off x="1857356" y="3714750"/>
              <a:ext cx="1143008" cy="857250"/>
            </a:xfrm>
            <a:prstGeom prst="triangle">
              <a:avLst>
                <a:gd name="adj" fmla="val 46614"/>
              </a:avLst>
            </a:prstGeom>
            <a:noFill/>
            <a:ln w="9525">
              <a:solidFill>
                <a:srgbClr val="0E9C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133"/>
            </a:p>
          </p:txBody>
        </p:sp>
        <p:grpSp>
          <p:nvGrpSpPr>
            <p:cNvPr id="32775" name="组合 7"/>
            <p:cNvGrpSpPr/>
            <p:nvPr/>
          </p:nvGrpSpPr>
          <p:grpSpPr bwMode="auto">
            <a:xfrm>
              <a:off x="1924031" y="3214688"/>
              <a:ext cx="5862678" cy="2058989"/>
              <a:chOff x="2066315" y="2227264"/>
              <a:chExt cx="5862756" cy="2059018"/>
            </a:xfrm>
          </p:grpSpPr>
          <p:grpSp>
            <p:nvGrpSpPr>
              <p:cNvPr id="32776" name="组合 19"/>
              <p:cNvGrpSpPr/>
              <p:nvPr/>
            </p:nvGrpSpPr>
            <p:grpSpPr bwMode="auto">
              <a:xfrm>
                <a:off x="2066315" y="2227264"/>
                <a:ext cx="5862756" cy="2059018"/>
                <a:chOff x="2066296" y="2227167"/>
                <a:chExt cx="5862795" cy="2059104"/>
              </a:xfrm>
            </p:grpSpPr>
            <p:sp>
              <p:nvSpPr>
                <p:cNvPr id="15" name="等腰三角形 5"/>
                <p:cNvSpPr/>
                <p:nvPr/>
              </p:nvSpPr>
              <p:spPr>
                <a:xfrm>
                  <a:off x="7214697" y="3370231"/>
                  <a:ext cx="714394" cy="655674"/>
                </a:xfrm>
                <a:prstGeom prst="triangle">
                  <a:avLst>
                    <a:gd name="adj" fmla="val 46614"/>
                  </a:avLst>
                </a:prstGeom>
                <a:noFill/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 sz="2133"/>
                </a:p>
              </p:txBody>
            </p:sp>
            <p:grpSp>
              <p:nvGrpSpPr>
                <p:cNvPr id="32781" name="组合 17"/>
                <p:cNvGrpSpPr/>
                <p:nvPr/>
              </p:nvGrpSpPr>
              <p:grpSpPr bwMode="auto">
                <a:xfrm>
                  <a:off x="2066296" y="2227167"/>
                  <a:ext cx="5148401" cy="2059104"/>
                  <a:chOff x="2066296" y="2084291"/>
                  <a:chExt cx="5148401" cy="2059104"/>
                </a:xfrm>
              </p:grpSpPr>
              <p:sp>
                <p:nvSpPr>
                  <p:cNvPr id="17" name="等腰三角形 16"/>
                  <p:cNvSpPr/>
                  <p:nvPr/>
                </p:nvSpPr>
                <p:spPr>
                  <a:xfrm rot="5400000">
                    <a:off x="4035640" y="3702840"/>
                    <a:ext cx="214325" cy="142879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 sz="2133"/>
                  </a:p>
                </p:txBody>
              </p:sp>
              <p:sp>
                <p:nvSpPr>
                  <p:cNvPr id="18" name="等腰三角形 9"/>
                  <p:cNvSpPr/>
                  <p:nvPr/>
                </p:nvSpPr>
                <p:spPr>
                  <a:xfrm rot="18000000">
                    <a:off x="2044066" y="2458965"/>
                    <a:ext cx="341331" cy="296871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 sz="2133"/>
                  </a:p>
                </p:txBody>
              </p:sp>
              <p:sp>
                <p:nvSpPr>
                  <p:cNvPr id="19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01283" y="2928889"/>
                    <a:ext cx="4713414" cy="780610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9525" algn="ctr">
                    <a:noFill/>
                    <a:miter lim="800000"/>
                  </a:ln>
                  <a:effectLst/>
                </p:spPr>
                <p:txBody>
                  <a:bodyPr tIns="158400">
                    <a:spAutoFit/>
                  </a:bodyPr>
                  <a:lstStyle/>
                  <a:p>
                    <a:pPr algn="ctr" eaLnBrk="0" fontAlgn="auto" hangingPunct="0">
                      <a:spcAft>
                        <a:spcPts val="0"/>
                      </a:spcAft>
                      <a:defRPr/>
                    </a:pPr>
                    <a:r>
                      <a:rPr lang="zh-CN" altLang="en-US" sz="3733" b="1" kern="0" spc="400" dirty="0">
                        <a:solidFill>
                          <a:schemeClr val="tx2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共性问题集中讲解   </a:t>
                    </a:r>
                    <a:endParaRPr lang="en-US" altLang="zh-CN" sz="3733" b="1" kern="0" spc="400" dirty="0">
                      <a:solidFill>
                        <a:schemeClr val="tx2">
                          <a:lumMod val="50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0" name="等腰三角形 19"/>
                  <p:cNvSpPr/>
                  <p:nvPr/>
                </p:nvSpPr>
                <p:spPr>
                  <a:xfrm>
                    <a:off x="5714469" y="2370057"/>
                    <a:ext cx="500076" cy="404835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 sz="2133"/>
                  </a:p>
                </p:txBody>
              </p:sp>
              <p:sp>
                <p:nvSpPr>
                  <p:cNvPr id="21" name="等腰三角形 20"/>
                  <p:cNvSpPr/>
                  <p:nvPr/>
                </p:nvSpPr>
                <p:spPr>
                  <a:xfrm>
                    <a:off x="5285832" y="2084291"/>
                    <a:ext cx="714394" cy="571532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 sz="2133"/>
                  </a:p>
                </p:txBody>
              </p:sp>
              <p:sp>
                <p:nvSpPr>
                  <p:cNvPr id="22" name="等腰三角形 21"/>
                  <p:cNvSpPr/>
                  <p:nvPr/>
                </p:nvSpPr>
                <p:spPr>
                  <a:xfrm rot="5400000">
                    <a:off x="3849101" y="3849694"/>
                    <a:ext cx="333394" cy="254007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 sz="2133"/>
                  </a:p>
                </p:txBody>
              </p:sp>
              <p:sp>
                <p:nvSpPr>
                  <p:cNvPr id="23" name="等腰三角形 22"/>
                  <p:cNvSpPr/>
                  <p:nvPr/>
                </p:nvSpPr>
                <p:spPr>
                  <a:xfrm rot="5400000">
                    <a:off x="5964503" y="3733756"/>
                    <a:ext cx="285765" cy="285758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 sz="2133"/>
                  </a:p>
                </p:txBody>
              </p:sp>
            </p:grpSp>
          </p:grpSp>
          <p:grpSp>
            <p:nvGrpSpPr>
              <p:cNvPr id="32777" name="组合 23"/>
              <p:cNvGrpSpPr/>
              <p:nvPr/>
            </p:nvGrpSpPr>
            <p:grpSpPr bwMode="auto">
              <a:xfrm>
                <a:off x="7162740" y="3441725"/>
                <a:ext cx="480576" cy="357184"/>
                <a:chOff x="1566148" y="4958569"/>
                <a:chExt cx="1108844" cy="824139"/>
              </a:xfrm>
            </p:grpSpPr>
            <p:sp>
              <p:nvSpPr>
                <p:cNvPr id="13" name="任意多边形 12"/>
                <p:cNvSpPr/>
                <p:nvPr/>
              </p:nvSpPr>
              <p:spPr bwMode="auto">
                <a:xfrm>
                  <a:off x="1565117" y="4958555"/>
                  <a:ext cx="534791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-1" fmla="*/ 0 w 2500312"/>
                    <a:gd name="connsiteY0-2" fmla="*/ 1857375 h 1866444"/>
                    <a:gd name="connsiteX1-3" fmla="*/ 1165495 w 2500312"/>
                    <a:gd name="connsiteY1-4" fmla="*/ 0 h 1866444"/>
                    <a:gd name="connsiteX2-5" fmla="*/ 2500312 w 2500312"/>
                    <a:gd name="connsiteY2-6" fmla="*/ 1857375 h 1866444"/>
                    <a:gd name="connsiteX3-7" fmla="*/ 1205329 w 2500312"/>
                    <a:gd name="connsiteY3-8" fmla="*/ 1866444 h 1866444"/>
                    <a:gd name="connsiteX4" fmla="*/ 0 w 2500312"/>
                    <a:gd name="connsiteY4" fmla="*/ 1857375 h 1866444"/>
                    <a:gd name="connsiteX0-9" fmla="*/ 0 w 1214396"/>
                    <a:gd name="connsiteY0-10" fmla="*/ 1857375 h 1866444"/>
                    <a:gd name="connsiteX1-11" fmla="*/ 1165495 w 1214396"/>
                    <a:gd name="connsiteY1-12" fmla="*/ 0 h 1866444"/>
                    <a:gd name="connsiteX2-13" fmla="*/ 1214396 w 1214396"/>
                    <a:gd name="connsiteY2-14" fmla="*/ 1857375 h 1866444"/>
                    <a:gd name="connsiteX3-15" fmla="*/ 1205329 w 1214396"/>
                    <a:gd name="connsiteY3-16" fmla="*/ 1866444 h 1866444"/>
                    <a:gd name="connsiteX4-17" fmla="*/ 0 w 1214396"/>
                    <a:gd name="connsiteY4-18" fmla="*/ 1857375 h 1866444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17" y="connsiteY4-18"/>
                    </a:cxn>
                  </a:cxnLst>
                  <a:rect l="l" t="t" r="r" b="b"/>
                  <a:pathLst>
                    <a:path w="1214396" h="1866444">
                      <a:moveTo>
                        <a:pt x="0" y="1857375"/>
                      </a:moveTo>
                      <a:lnTo>
                        <a:pt x="1165495" y="0"/>
                      </a:lnTo>
                      <a:lnTo>
                        <a:pt x="1214396" y="1857375"/>
                      </a:lnTo>
                      <a:lnTo>
                        <a:pt x="1205329" y="1866444"/>
                      </a:lnTo>
                      <a:lnTo>
                        <a:pt x="0" y="1857375"/>
                      </a:lnTo>
                      <a:close/>
                    </a:path>
                  </a:pathLst>
                </a:custGeom>
                <a:solidFill>
                  <a:srgbClr val="0E9CDE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 sz="2133"/>
                </a:p>
              </p:txBody>
            </p:sp>
            <p:sp>
              <p:nvSpPr>
                <p:cNvPr id="14" name="任意多边形 13"/>
                <p:cNvSpPr/>
                <p:nvPr/>
              </p:nvSpPr>
              <p:spPr bwMode="auto">
                <a:xfrm>
                  <a:off x="2085256" y="4958555"/>
                  <a:ext cx="589736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-1" fmla="*/ 0 w 2500312"/>
                    <a:gd name="connsiteY0-2" fmla="*/ 1857375 h 1866444"/>
                    <a:gd name="connsiteX1-3" fmla="*/ 1165495 w 2500312"/>
                    <a:gd name="connsiteY1-4" fmla="*/ 0 h 1866444"/>
                    <a:gd name="connsiteX2-5" fmla="*/ 2500312 w 2500312"/>
                    <a:gd name="connsiteY2-6" fmla="*/ 1857375 h 1866444"/>
                    <a:gd name="connsiteX3-7" fmla="*/ 1205329 w 2500312"/>
                    <a:gd name="connsiteY3-8" fmla="*/ 1866444 h 1866444"/>
                    <a:gd name="connsiteX4" fmla="*/ 0 w 2500312"/>
                    <a:gd name="connsiteY4" fmla="*/ 1857375 h 1866444"/>
                    <a:gd name="connsiteX0-9" fmla="*/ 0 w 1214396"/>
                    <a:gd name="connsiteY0-10" fmla="*/ 1857375 h 1866444"/>
                    <a:gd name="connsiteX1-11" fmla="*/ 1165495 w 1214396"/>
                    <a:gd name="connsiteY1-12" fmla="*/ 0 h 1866444"/>
                    <a:gd name="connsiteX2-13" fmla="*/ 1214396 w 1214396"/>
                    <a:gd name="connsiteY2-14" fmla="*/ 1857375 h 1866444"/>
                    <a:gd name="connsiteX3-15" fmla="*/ 1205329 w 1214396"/>
                    <a:gd name="connsiteY3-16" fmla="*/ 1866444 h 1866444"/>
                    <a:gd name="connsiteX4-17" fmla="*/ 0 w 1214396"/>
                    <a:gd name="connsiteY4-18" fmla="*/ 1857375 h 1866444"/>
                    <a:gd name="connsiteX0-19" fmla="*/ 691861 w 691861"/>
                    <a:gd name="connsiteY0-20" fmla="*/ 1857375 h 1866444"/>
                    <a:gd name="connsiteX1-21" fmla="*/ 0 w 691861"/>
                    <a:gd name="connsiteY1-22" fmla="*/ 0 h 1866444"/>
                    <a:gd name="connsiteX2-23" fmla="*/ 48901 w 691861"/>
                    <a:gd name="connsiteY2-24" fmla="*/ 1857375 h 1866444"/>
                    <a:gd name="connsiteX3-25" fmla="*/ 39834 w 691861"/>
                    <a:gd name="connsiteY3-26" fmla="*/ 1866444 h 1866444"/>
                    <a:gd name="connsiteX4-27" fmla="*/ 691861 w 691861"/>
                    <a:gd name="connsiteY4-28" fmla="*/ 1857375 h 1866444"/>
                    <a:gd name="connsiteX0-29" fmla="*/ 1049019 w 1049019"/>
                    <a:gd name="connsiteY0-30" fmla="*/ 1857375 h 1866444"/>
                    <a:gd name="connsiteX1-31" fmla="*/ 0 w 1049019"/>
                    <a:gd name="connsiteY1-32" fmla="*/ 0 h 1866444"/>
                    <a:gd name="connsiteX2-33" fmla="*/ 48901 w 1049019"/>
                    <a:gd name="connsiteY2-34" fmla="*/ 1857375 h 1866444"/>
                    <a:gd name="connsiteX3-35" fmla="*/ 39834 w 1049019"/>
                    <a:gd name="connsiteY3-36" fmla="*/ 1866444 h 1866444"/>
                    <a:gd name="connsiteX4-37" fmla="*/ 1049019 w 1049019"/>
                    <a:gd name="connsiteY4-38" fmla="*/ 1857375 h 1866444"/>
                    <a:gd name="connsiteX0-39" fmla="*/ 1334739 w 1334739"/>
                    <a:gd name="connsiteY0-40" fmla="*/ 1857375 h 1866444"/>
                    <a:gd name="connsiteX1-41" fmla="*/ 0 w 1334739"/>
                    <a:gd name="connsiteY1-42" fmla="*/ 0 h 1866444"/>
                    <a:gd name="connsiteX2-43" fmla="*/ 48901 w 1334739"/>
                    <a:gd name="connsiteY2-44" fmla="*/ 1857375 h 1866444"/>
                    <a:gd name="connsiteX3-45" fmla="*/ 39834 w 1334739"/>
                    <a:gd name="connsiteY3-46" fmla="*/ 1866444 h 1866444"/>
                    <a:gd name="connsiteX4-47" fmla="*/ 1334739 w 1334739"/>
                    <a:gd name="connsiteY4-48" fmla="*/ 1857375 h 1866444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17" y="connsiteY4-18"/>
                    </a:cxn>
                  </a:cxnLst>
                  <a:rect l="l" t="t" r="r" b="b"/>
                  <a:pathLst>
                    <a:path w="1334739" h="1866444">
                      <a:moveTo>
                        <a:pt x="1334739" y="1857375"/>
                      </a:moveTo>
                      <a:lnTo>
                        <a:pt x="0" y="0"/>
                      </a:lnTo>
                      <a:lnTo>
                        <a:pt x="48901" y="1857375"/>
                      </a:lnTo>
                      <a:lnTo>
                        <a:pt x="39834" y="1866444"/>
                      </a:lnTo>
                      <a:lnTo>
                        <a:pt x="1334739" y="1857375"/>
                      </a:lnTo>
                      <a:close/>
                    </a:path>
                  </a:pathLst>
                </a:custGeom>
                <a:solidFill>
                  <a:srgbClr val="0C83B8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 sz="2133"/>
                </a:p>
              </p:txBody>
            </p:sp>
          </p:grpSp>
        </p:grpSp>
      </p:grp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A659BDC3-D1D3-4E3E-9A2D-39D86CAA85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41</a:t>
            </a:fld>
            <a:endParaRPr lang="zh-CN" alt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31FCEC-5573-4E9A-B1C5-7DE732127E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第二部分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250D9B9-E6AD-4512-BD05-9387857A61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JavaScript</a:t>
            </a:r>
            <a:r>
              <a:rPr lang="zh-CN" altLang="en-US" dirty="0"/>
              <a:t>运算符</a:t>
            </a:r>
          </a:p>
        </p:txBody>
      </p:sp>
    </p:spTree>
    <p:extLst>
      <p:ext uri="{BB962C8B-B14F-4D97-AF65-F5344CB8AC3E}">
        <p14:creationId xmlns:p14="http://schemas.microsoft.com/office/powerpoint/2010/main" val="307927279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>
            <a:extLst>
              <a:ext uri="{FF2B5EF4-FFF2-40B4-BE49-F238E27FC236}">
                <a16:creationId xmlns:a16="http://schemas.microsoft.com/office/drawing/2014/main" id="{1AC52C23-9ABC-4DA5-8377-263361D0A7A1}"/>
              </a:ext>
            </a:extLst>
          </p:cNvPr>
          <p:cNvSpPr>
            <a:spLocks noGrp="1"/>
          </p:cNvSpPr>
          <p:nvPr>
            <p:ph type="ctr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algn="l"/>
            <a:r>
              <a:rPr lang="zh-CN" altLang="en-US" dirty="0"/>
              <a:t>表达式</a:t>
            </a:r>
          </a:p>
        </p:txBody>
      </p:sp>
      <p:sp>
        <p:nvSpPr>
          <p:cNvPr id="57347" name="Rectangle 2">
            <a:extLst>
              <a:ext uri="{FF2B5EF4-FFF2-40B4-BE49-F238E27FC236}">
                <a16:creationId xmlns:a16="http://schemas.microsoft.com/office/drawing/2014/main" id="{35D29330-1F5E-48E8-B6F5-12DEB71A90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B42D2C7-2361-48EC-BCFB-EA377A6A80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5950" y="1514476"/>
            <a:ext cx="8402638" cy="1111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  <a:defRPr/>
            </a:pPr>
            <a:r>
              <a:rPr lang="zh-CN" altLang="en-US" b="1" u="sng" dirty="0">
                <a:solidFill>
                  <a:srgbClr val="0070C0"/>
                </a:solidFill>
              </a:rPr>
              <a:t>概念</a:t>
            </a:r>
            <a:r>
              <a:rPr lang="zh-CN" altLang="en-US" dirty="0"/>
              <a:t>：表达式可以是各种类型的数据、变量和运算符的集合。</a:t>
            </a:r>
            <a:endParaRPr lang="en-US" altLang="zh-CN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  <a:defRPr/>
            </a:pPr>
            <a:r>
              <a:rPr lang="zh-CN" altLang="zh-CN" dirty="0"/>
              <a:t>最简单的表达式可以是一个变量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grpSp>
        <p:nvGrpSpPr>
          <p:cNvPr id="12" name="组合 2">
            <a:extLst>
              <a:ext uri="{FF2B5EF4-FFF2-40B4-BE49-F238E27FC236}">
                <a16:creationId xmlns:a16="http://schemas.microsoft.com/office/drawing/2014/main" id="{A39866C4-CDD1-424D-9925-939F25823C02}"/>
              </a:ext>
            </a:extLst>
          </p:cNvPr>
          <p:cNvGrpSpPr>
            <a:grpSpLocks/>
          </p:cNvGrpSpPr>
          <p:nvPr/>
        </p:nvGrpSpPr>
        <p:grpSpPr bwMode="auto">
          <a:xfrm>
            <a:off x="2117725" y="2955925"/>
            <a:ext cx="7778750" cy="2471738"/>
            <a:chOff x="2891920" y="3546754"/>
            <a:chExt cx="85770" cy="1311835"/>
          </a:xfrm>
        </p:grpSpPr>
        <p:sp>
          <p:nvSpPr>
            <p:cNvPr id="14" name="矩形 1">
              <a:extLst>
                <a:ext uri="{FF2B5EF4-FFF2-40B4-BE49-F238E27FC236}">
                  <a16:creationId xmlns:a16="http://schemas.microsoft.com/office/drawing/2014/main" id="{CFC215EF-EAD6-4757-B3A5-78B2481A32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1920" y="3546754"/>
              <a:ext cx="85770" cy="1311835"/>
            </a:xfrm>
            <a:prstGeom prst="rect">
              <a:avLst/>
            </a:prstGeom>
            <a:solidFill>
              <a:srgbClr val="D6ECFF">
                <a:lumMod val="2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charset="0"/>
                <a:buNone/>
                <a:defRPr/>
              </a:pPr>
              <a:endParaRPr lang="zh-CN" altLang="en-US" kern="0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881C5852-4425-4BD3-A383-436225755B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3775" y="3577928"/>
              <a:ext cx="83652" cy="12250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indent="0">
                <a:lnSpc>
                  <a:spcPct val="150000"/>
                </a:lnSpc>
                <a:defRPr/>
              </a:pPr>
              <a:r>
                <a:rPr lang="en-US" altLang="zh-CN" sz="16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var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x, y, z;        	  // </a:t>
              </a:r>
              <a:r>
                <a:rPr lang="zh-CN" altLang="en-US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声明变量</a:t>
              </a:r>
            </a:p>
            <a:p>
              <a:pPr marL="0" indent="0">
                <a:lnSpc>
                  <a:spcPct val="150000"/>
                </a:lnSpc>
                <a:defRPr/>
              </a:pP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x = 1;		  // </a:t>
              </a:r>
              <a:r>
                <a:rPr lang="zh-CN" altLang="en-US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将表达式“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1”</a:t>
              </a:r>
              <a:r>
                <a:rPr lang="zh-CN" altLang="en-US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的值赋给变量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x</a:t>
              </a:r>
            </a:p>
            <a:p>
              <a:pPr marL="0" indent="0">
                <a:lnSpc>
                  <a:spcPct val="150000"/>
                </a:lnSpc>
                <a:defRPr/>
              </a:pP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y = 2 + 3;	  // </a:t>
              </a:r>
              <a:r>
                <a:rPr lang="zh-CN" altLang="en-US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将表达式“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2 + 3”</a:t>
              </a:r>
              <a:r>
                <a:rPr lang="zh-CN" altLang="en-US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的值赋给变量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y</a:t>
              </a:r>
            </a:p>
            <a:p>
              <a:pPr marL="0" indent="0">
                <a:lnSpc>
                  <a:spcPct val="150000"/>
                </a:lnSpc>
                <a:defRPr/>
              </a:pP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z = y = x;	  // </a:t>
              </a:r>
              <a:r>
                <a:rPr lang="zh-CN" altLang="en-US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将表达式“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y = x”</a:t>
              </a:r>
              <a:r>
                <a:rPr lang="zh-CN" altLang="en-US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的值赋给变量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z</a:t>
              </a:r>
            </a:p>
            <a:p>
              <a:pPr marL="0" indent="0">
                <a:lnSpc>
                  <a:spcPct val="150000"/>
                </a:lnSpc>
                <a:defRPr/>
              </a:pP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console.log(z);	  // </a:t>
              </a:r>
              <a:r>
                <a:rPr lang="zh-CN" altLang="en-US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将表达式“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z”</a:t>
              </a:r>
              <a:r>
                <a:rPr lang="zh-CN" altLang="en-US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的值作为参数传给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console.log()</a:t>
              </a:r>
              <a:r>
                <a:rPr lang="zh-CN" altLang="en-US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方法</a:t>
              </a:r>
            </a:p>
            <a:p>
              <a:pPr marL="0" indent="0">
                <a:lnSpc>
                  <a:spcPct val="150000"/>
                </a:lnSpc>
                <a:defRPr/>
              </a:pP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console.log(x + y); // </a:t>
              </a:r>
              <a:r>
                <a:rPr lang="zh-CN" altLang="en-US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将表达式“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x + y”</a:t>
              </a:r>
              <a:r>
                <a:rPr lang="zh-CN" altLang="en-US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的值作为参数传给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console.log()</a:t>
              </a:r>
              <a:r>
                <a:rPr lang="zh-CN" altLang="en-US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方法</a:t>
              </a:r>
              <a:endParaRPr lang="en-US" altLang="zh-CN" sz="16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44542639-3101-461B-A64F-C87A64719C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43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126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/>
      <p:bldP spid="7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>
            <a:extLst>
              <a:ext uri="{FF2B5EF4-FFF2-40B4-BE49-F238E27FC236}">
                <a16:creationId xmlns:a16="http://schemas.microsoft.com/office/drawing/2014/main" id="{CAE4CED4-D03F-440A-B36B-908D32EC33BD}"/>
              </a:ext>
            </a:extLst>
          </p:cNvPr>
          <p:cNvSpPr>
            <a:spLocks noGrp="1"/>
          </p:cNvSpPr>
          <p:nvPr>
            <p:ph type="ctr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algn="l"/>
            <a:r>
              <a:rPr lang="zh-CN" altLang="en-US" dirty="0"/>
              <a:t>运算符</a:t>
            </a:r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3B9113A5-E487-43AD-BA38-D01B6D7FBE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F7273B9-A51F-40EB-8099-AEDDE7D647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2466" y="1244729"/>
            <a:ext cx="8402638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sz="1800" dirty="0"/>
              <a:t>所谓</a:t>
            </a:r>
            <a:r>
              <a:rPr lang="zh-CN" altLang="en-US" sz="1800" b="1" u="sng" dirty="0">
                <a:solidFill>
                  <a:srgbClr val="0070C0"/>
                </a:solidFill>
              </a:rPr>
              <a:t>运算符</a:t>
            </a:r>
            <a:r>
              <a:rPr lang="zh-CN" altLang="en-US" sz="1800" dirty="0"/>
              <a:t>就是专门用于告诉程序执行特定运算或逻辑操作的符号。</a:t>
            </a:r>
            <a:endParaRPr lang="en-US" altLang="zh-CN" sz="1800" dirty="0"/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DCB15CBE-207F-4494-9346-1C8C07FF523F}"/>
              </a:ext>
            </a:extLst>
          </p:cNvPr>
          <p:cNvGrpSpPr>
            <a:grpSpLocks/>
          </p:cNvGrpSpPr>
          <p:nvPr/>
        </p:nvGrpSpPr>
        <p:grpSpPr bwMode="auto">
          <a:xfrm>
            <a:off x="4537075" y="3341688"/>
            <a:ext cx="1384300" cy="1338262"/>
            <a:chOff x="3556000" y="1397000"/>
            <a:chExt cx="2032000" cy="2032000"/>
          </a:xfrm>
        </p:grpSpPr>
        <p:sp>
          <p:nvSpPr>
            <p:cNvPr id="18" name="任意多边形 17">
              <a:extLst>
                <a:ext uri="{FF2B5EF4-FFF2-40B4-BE49-F238E27FC236}">
                  <a16:creationId xmlns:a16="http://schemas.microsoft.com/office/drawing/2014/main" id="{5EDD2AAB-FC6C-461D-88CB-35426F74C19C}"/>
                </a:ext>
              </a:extLst>
            </p:cNvPr>
            <p:cNvSpPr/>
            <p:nvPr/>
          </p:nvSpPr>
          <p:spPr>
            <a:xfrm>
              <a:off x="3556000" y="1397000"/>
              <a:ext cx="2032000" cy="2032000"/>
            </a:xfrm>
            <a:custGeom>
              <a:avLst/>
              <a:gdLst>
                <a:gd name="connsiteX0" fmla="*/ 0 w 2032000"/>
                <a:gd name="connsiteY0" fmla="*/ 2032000 h 2032000"/>
                <a:gd name="connsiteX1" fmla="*/ 1016000 w 2032000"/>
                <a:gd name="connsiteY1" fmla="*/ 0 h 2032000"/>
                <a:gd name="connsiteX2" fmla="*/ 2032000 w 2032000"/>
                <a:gd name="connsiteY2" fmla="*/ 2032000 h 2032000"/>
                <a:gd name="connsiteX3" fmla="*/ 0 w 2032000"/>
                <a:gd name="connsiteY3" fmla="*/ 2032000 h 203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32000" h="2032000">
                  <a:moveTo>
                    <a:pt x="0" y="2032000"/>
                  </a:moveTo>
                  <a:lnTo>
                    <a:pt x="1016000" y="0"/>
                  </a:lnTo>
                  <a:lnTo>
                    <a:pt x="2032000" y="2032000"/>
                  </a:lnTo>
                  <a:lnTo>
                    <a:pt x="0" y="2032000"/>
                  </a:lnTo>
                  <a:close/>
                </a:path>
              </a:pathLst>
            </a:custGeom>
            <a:solidFill>
              <a:srgbClr val="00B0F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610870" tIns="1118870" rIns="610870" bIns="102870" spcCol="1270" anchor="ctr"/>
            <a:lstStyle/>
            <a:p>
              <a:pPr algn="ctr" defTabSz="120015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 sz="2700"/>
            </a:p>
          </p:txBody>
        </p:sp>
        <p:sp>
          <p:nvSpPr>
            <p:cNvPr id="58391" name="矩形 20">
              <a:extLst>
                <a:ext uri="{FF2B5EF4-FFF2-40B4-BE49-F238E27FC236}">
                  <a16:creationId xmlns:a16="http://schemas.microsoft.com/office/drawing/2014/main" id="{61EDD892-79F0-4AEF-8B91-48B2D051B7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4546" y="2244846"/>
              <a:ext cx="1294906" cy="981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b="1">
                  <a:solidFill>
                    <a:schemeClr val="bg1"/>
                  </a:solidFill>
                </a:rPr>
                <a:t>赋值</a:t>
              </a:r>
              <a:endParaRPr lang="en-US" altLang="zh-CN" b="1">
                <a:solidFill>
                  <a:schemeClr val="bg1"/>
                </a:solidFill>
              </a:endParaRPr>
            </a:p>
            <a:p>
              <a:pPr algn="ctr"/>
              <a:r>
                <a:rPr lang="zh-CN" altLang="en-US" b="1">
                  <a:solidFill>
                    <a:schemeClr val="bg1"/>
                  </a:solidFill>
                </a:rPr>
                <a:t>运算符</a:t>
              </a:r>
              <a:endParaRPr lang="zh-CN" altLang="zh-CN" b="1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1CCBF669-6C19-4D84-8EEE-EDFA8DD11752}"/>
              </a:ext>
            </a:extLst>
          </p:cNvPr>
          <p:cNvGrpSpPr>
            <a:grpSpLocks/>
          </p:cNvGrpSpPr>
          <p:nvPr/>
        </p:nvGrpSpPr>
        <p:grpSpPr bwMode="auto">
          <a:xfrm>
            <a:off x="4537075" y="4686301"/>
            <a:ext cx="1384300" cy="1336675"/>
            <a:chOff x="3556000" y="3428999"/>
            <a:chExt cx="2032001" cy="2032001"/>
          </a:xfrm>
        </p:grpSpPr>
        <p:sp>
          <p:nvSpPr>
            <p:cNvPr id="21" name="任意多边形 20">
              <a:extLst>
                <a:ext uri="{FF2B5EF4-FFF2-40B4-BE49-F238E27FC236}">
                  <a16:creationId xmlns:a16="http://schemas.microsoft.com/office/drawing/2014/main" id="{3FEEA052-3E75-485C-B8F7-AE0DEB8DC503}"/>
                </a:ext>
              </a:extLst>
            </p:cNvPr>
            <p:cNvSpPr/>
            <p:nvPr/>
          </p:nvSpPr>
          <p:spPr>
            <a:xfrm>
              <a:off x="3556000" y="3428999"/>
              <a:ext cx="2032001" cy="2032001"/>
            </a:xfrm>
            <a:custGeom>
              <a:avLst/>
              <a:gdLst>
                <a:gd name="connsiteX0" fmla="*/ 0 w 2032000"/>
                <a:gd name="connsiteY0" fmla="*/ 2032000 h 2032000"/>
                <a:gd name="connsiteX1" fmla="*/ 1016000 w 2032000"/>
                <a:gd name="connsiteY1" fmla="*/ 0 h 2032000"/>
                <a:gd name="connsiteX2" fmla="*/ 2032000 w 2032000"/>
                <a:gd name="connsiteY2" fmla="*/ 2032000 h 2032000"/>
                <a:gd name="connsiteX3" fmla="*/ 0 w 2032000"/>
                <a:gd name="connsiteY3" fmla="*/ 2032000 h 203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32000" h="2032000">
                  <a:moveTo>
                    <a:pt x="2032000" y="0"/>
                  </a:moveTo>
                  <a:lnTo>
                    <a:pt x="1016000" y="2032000"/>
                  </a:lnTo>
                  <a:lnTo>
                    <a:pt x="0" y="0"/>
                  </a:lnTo>
                  <a:lnTo>
                    <a:pt x="2032000" y="0"/>
                  </a:lnTo>
                  <a:close/>
                </a:path>
              </a:pathLst>
            </a:custGeom>
            <a:solidFill>
              <a:srgbClr val="FA4C7E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610870" tIns="102871" rIns="610870" bIns="1118870" spcCol="1270" anchor="ctr"/>
            <a:lstStyle/>
            <a:p>
              <a:pPr algn="ctr" defTabSz="120015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 sz="2700"/>
            </a:p>
          </p:txBody>
        </p:sp>
        <p:sp>
          <p:nvSpPr>
            <p:cNvPr id="58389" name="矩形 23">
              <a:extLst>
                <a:ext uri="{FF2B5EF4-FFF2-40B4-BE49-F238E27FC236}">
                  <a16:creationId xmlns:a16="http://schemas.microsoft.com/office/drawing/2014/main" id="{1C164EF0-4221-4BD3-B8CC-6129366859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4546" y="3481851"/>
              <a:ext cx="1294906" cy="9819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b="1">
                  <a:solidFill>
                    <a:schemeClr val="bg1"/>
                  </a:solidFill>
                </a:rPr>
                <a:t>逻辑</a:t>
              </a:r>
              <a:endParaRPr lang="en-US" altLang="zh-CN" b="1">
                <a:solidFill>
                  <a:schemeClr val="bg1"/>
                </a:solidFill>
              </a:endParaRPr>
            </a:p>
            <a:p>
              <a:pPr algn="ctr"/>
              <a:r>
                <a:rPr lang="zh-CN" altLang="en-US" b="1">
                  <a:solidFill>
                    <a:schemeClr val="bg1"/>
                  </a:solidFill>
                </a:rPr>
                <a:t>运算符</a:t>
              </a:r>
              <a:endParaRPr lang="zh-CN" altLang="zh-CN" b="1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C52D7100-59E0-46AB-A471-BB238692B89A}"/>
              </a:ext>
            </a:extLst>
          </p:cNvPr>
          <p:cNvGrpSpPr>
            <a:grpSpLocks/>
          </p:cNvGrpSpPr>
          <p:nvPr/>
        </p:nvGrpSpPr>
        <p:grpSpPr bwMode="auto">
          <a:xfrm>
            <a:off x="5254625" y="4686301"/>
            <a:ext cx="1384300" cy="1336675"/>
            <a:chOff x="2540000" y="3429000"/>
            <a:chExt cx="2032000" cy="2032000"/>
          </a:xfrm>
        </p:grpSpPr>
        <p:sp>
          <p:nvSpPr>
            <p:cNvPr id="24" name="任意多边形 23">
              <a:extLst>
                <a:ext uri="{FF2B5EF4-FFF2-40B4-BE49-F238E27FC236}">
                  <a16:creationId xmlns:a16="http://schemas.microsoft.com/office/drawing/2014/main" id="{77B7E587-B3D6-455A-A94B-E9456753D8C3}"/>
                </a:ext>
              </a:extLst>
            </p:cNvPr>
            <p:cNvSpPr/>
            <p:nvPr/>
          </p:nvSpPr>
          <p:spPr>
            <a:xfrm>
              <a:off x="2540000" y="3429000"/>
              <a:ext cx="2032000" cy="2032000"/>
            </a:xfrm>
            <a:custGeom>
              <a:avLst/>
              <a:gdLst>
                <a:gd name="connsiteX0" fmla="*/ 0 w 2032000"/>
                <a:gd name="connsiteY0" fmla="*/ 2032000 h 2032000"/>
                <a:gd name="connsiteX1" fmla="*/ 1016000 w 2032000"/>
                <a:gd name="connsiteY1" fmla="*/ 0 h 2032000"/>
                <a:gd name="connsiteX2" fmla="*/ 2032000 w 2032000"/>
                <a:gd name="connsiteY2" fmla="*/ 2032000 h 2032000"/>
                <a:gd name="connsiteX3" fmla="*/ 0 w 2032000"/>
                <a:gd name="connsiteY3" fmla="*/ 2032000 h 203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32000" h="2032000">
                  <a:moveTo>
                    <a:pt x="0" y="2032000"/>
                  </a:moveTo>
                  <a:lnTo>
                    <a:pt x="1016000" y="0"/>
                  </a:lnTo>
                  <a:lnTo>
                    <a:pt x="2032000" y="2032000"/>
                  </a:lnTo>
                  <a:lnTo>
                    <a:pt x="0" y="2032000"/>
                  </a:lnTo>
                  <a:close/>
                </a:path>
              </a:pathLst>
            </a:custGeom>
            <a:solidFill>
              <a:srgbClr val="92D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610870" tIns="1118870" rIns="610870" bIns="102870" spcCol="1270" anchor="ctr"/>
            <a:lstStyle/>
            <a:p>
              <a:pPr algn="ctr" defTabSz="120015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 sz="2700"/>
            </a:p>
          </p:txBody>
        </p:sp>
        <p:sp>
          <p:nvSpPr>
            <p:cNvPr id="58387" name="矩形 26">
              <a:extLst>
                <a:ext uri="{FF2B5EF4-FFF2-40B4-BE49-F238E27FC236}">
                  <a16:creationId xmlns:a16="http://schemas.microsoft.com/office/drawing/2014/main" id="{B8B4E0EE-300E-423A-AED6-805894E96E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0419" y="4311149"/>
              <a:ext cx="1294906" cy="981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b="1">
                  <a:solidFill>
                    <a:schemeClr val="bg1"/>
                  </a:solidFill>
                </a:rPr>
                <a:t>位</a:t>
              </a:r>
              <a:endParaRPr lang="en-US" altLang="zh-CN" b="1">
                <a:solidFill>
                  <a:schemeClr val="bg1"/>
                </a:solidFill>
              </a:endParaRPr>
            </a:p>
            <a:p>
              <a:pPr algn="ctr"/>
              <a:r>
                <a:rPr lang="zh-CN" altLang="en-US" b="1">
                  <a:solidFill>
                    <a:schemeClr val="bg1"/>
                  </a:solidFill>
                </a:rPr>
                <a:t>运算符</a:t>
              </a:r>
              <a:endParaRPr lang="zh-CN" altLang="zh-CN" b="1">
                <a:solidFill>
                  <a:schemeClr val="bg1"/>
                </a:solidFill>
              </a:endParaRPr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CF5D65A0-133C-482B-9110-20023878656B}"/>
              </a:ext>
            </a:extLst>
          </p:cNvPr>
          <p:cNvGrpSpPr/>
          <p:nvPr/>
        </p:nvGrpSpPr>
        <p:grpSpPr>
          <a:xfrm>
            <a:off x="5963921" y="3345733"/>
            <a:ext cx="1384015" cy="1337464"/>
            <a:chOff x="4572000" y="3429000"/>
            <a:chExt cx="2032000" cy="2032000"/>
          </a:xfrm>
          <a:solidFill>
            <a:srgbClr val="3BCCFF"/>
          </a:solidFill>
        </p:grpSpPr>
        <p:sp>
          <p:nvSpPr>
            <p:cNvPr id="27" name="任意多边形 26">
              <a:extLst>
                <a:ext uri="{FF2B5EF4-FFF2-40B4-BE49-F238E27FC236}">
                  <a16:creationId xmlns:a16="http://schemas.microsoft.com/office/drawing/2014/main" id="{7F2966AB-561D-4D69-8965-C88974D8B409}"/>
                </a:ext>
              </a:extLst>
            </p:cNvPr>
            <p:cNvSpPr/>
            <p:nvPr/>
          </p:nvSpPr>
          <p:spPr>
            <a:xfrm>
              <a:off x="4572000" y="3429000"/>
              <a:ext cx="2032000" cy="2032000"/>
            </a:xfrm>
            <a:custGeom>
              <a:avLst/>
              <a:gdLst>
                <a:gd name="connsiteX0" fmla="*/ 0 w 2032000"/>
                <a:gd name="connsiteY0" fmla="*/ 2032000 h 2032000"/>
                <a:gd name="connsiteX1" fmla="*/ 1016000 w 2032000"/>
                <a:gd name="connsiteY1" fmla="*/ 0 h 2032000"/>
                <a:gd name="connsiteX2" fmla="*/ 2032000 w 2032000"/>
                <a:gd name="connsiteY2" fmla="*/ 2032000 h 2032000"/>
                <a:gd name="connsiteX3" fmla="*/ 0 w 2032000"/>
                <a:gd name="connsiteY3" fmla="*/ 2032000 h 203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32000" h="2032000">
                  <a:moveTo>
                    <a:pt x="0" y="2032000"/>
                  </a:moveTo>
                  <a:lnTo>
                    <a:pt x="1016000" y="0"/>
                  </a:lnTo>
                  <a:lnTo>
                    <a:pt x="2032000" y="2032000"/>
                  </a:lnTo>
                  <a:lnTo>
                    <a:pt x="0" y="2032000"/>
                  </a:lnTo>
                  <a:close/>
                </a:path>
              </a:pathLst>
            </a:custGeom>
            <a:solidFill>
              <a:srgbClr val="00B0F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610870" tIns="1118870" rIns="610870" bIns="102870" spcCol="1270" anchor="ctr"/>
            <a:lstStyle/>
            <a:p>
              <a:pPr algn="ctr" defTabSz="120015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 sz="2700"/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30B1A7F5-BC22-465F-91B7-821699BE4469}"/>
                </a:ext>
              </a:extLst>
            </p:cNvPr>
            <p:cNvSpPr/>
            <p:nvPr/>
          </p:nvSpPr>
          <p:spPr>
            <a:xfrm>
              <a:off x="4928672" y="4336873"/>
              <a:ext cx="1294906" cy="98196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b="1" dirty="0">
                  <a:solidFill>
                    <a:schemeClr val="bg1"/>
                  </a:solidFill>
                </a:rPr>
                <a:t>比较</a:t>
              </a:r>
              <a:endParaRPr lang="en-US" altLang="zh-CN" b="1" dirty="0">
                <a:solidFill>
                  <a:schemeClr val="bg1"/>
                </a:solidFill>
              </a:endParaRPr>
            </a:p>
            <a:p>
              <a:pPr algn="ctr">
                <a:defRPr/>
              </a:pPr>
              <a:r>
                <a:rPr lang="zh-CN" altLang="en-US" b="1" dirty="0">
                  <a:solidFill>
                    <a:schemeClr val="bg1"/>
                  </a:solidFill>
                </a:rPr>
                <a:t>运算符</a:t>
              </a:r>
              <a:endParaRPr lang="en-US" altLang="zh-CN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F418013F-7C5F-4888-AB7E-7C343EE961A9}"/>
              </a:ext>
            </a:extLst>
          </p:cNvPr>
          <p:cNvGrpSpPr>
            <a:grpSpLocks/>
          </p:cNvGrpSpPr>
          <p:nvPr/>
        </p:nvGrpSpPr>
        <p:grpSpPr bwMode="auto">
          <a:xfrm>
            <a:off x="5983288" y="4692651"/>
            <a:ext cx="1382712" cy="1336675"/>
            <a:chOff x="3556000" y="3428999"/>
            <a:chExt cx="2032001" cy="2032001"/>
          </a:xfrm>
        </p:grpSpPr>
        <p:sp>
          <p:nvSpPr>
            <p:cNvPr id="30" name="任意多边形 29">
              <a:extLst>
                <a:ext uri="{FF2B5EF4-FFF2-40B4-BE49-F238E27FC236}">
                  <a16:creationId xmlns:a16="http://schemas.microsoft.com/office/drawing/2014/main" id="{8143D30B-54D7-4906-8A71-5CDE0818C4BA}"/>
                </a:ext>
              </a:extLst>
            </p:cNvPr>
            <p:cNvSpPr/>
            <p:nvPr/>
          </p:nvSpPr>
          <p:spPr>
            <a:xfrm>
              <a:off x="3556000" y="3428999"/>
              <a:ext cx="2032001" cy="2032001"/>
            </a:xfrm>
            <a:custGeom>
              <a:avLst/>
              <a:gdLst>
                <a:gd name="connsiteX0" fmla="*/ 0 w 2032000"/>
                <a:gd name="connsiteY0" fmla="*/ 2032000 h 2032000"/>
                <a:gd name="connsiteX1" fmla="*/ 1016000 w 2032000"/>
                <a:gd name="connsiteY1" fmla="*/ 0 h 2032000"/>
                <a:gd name="connsiteX2" fmla="*/ 2032000 w 2032000"/>
                <a:gd name="connsiteY2" fmla="*/ 2032000 h 2032000"/>
                <a:gd name="connsiteX3" fmla="*/ 0 w 2032000"/>
                <a:gd name="connsiteY3" fmla="*/ 2032000 h 203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32000" h="2032000">
                  <a:moveTo>
                    <a:pt x="2032000" y="0"/>
                  </a:moveTo>
                  <a:lnTo>
                    <a:pt x="1016000" y="2032000"/>
                  </a:lnTo>
                  <a:lnTo>
                    <a:pt x="0" y="0"/>
                  </a:lnTo>
                  <a:lnTo>
                    <a:pt x="2032000" y="0"/>
                  </a:lnTo>
                  <a:close/>
                </a:path>
              </a:pathLst>
            </a:custGeom>
            <a:solidFill>
              <a:srgbClr val="FA4C7E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610870" tIns="102871" rIns="610870" bIns="1118870" spcCol="1270" anchor="ctr"/>
            <a:lstStyle/>
            <a:p>
              <a:pPr algn="ctr" defTabSz="120015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 sz="2700"/>
            </a:p>
          </p:txBody>
        </p:sp>
        <p:sp>
          <p:nvSpPr>
            <p:cNvPr id="58385" name="矩形 32">
              <a:extLst>
                <a:ext uri="{FF2B5EF4-FFF2-40B4-BE49-F238E27FC236}">
                  <a16:creationId xmlns:a16="http://schemas.microsoft.com/office/drawing/2014/main" id="{18AB56DE-DB82-4896-AA2E-6E1B60EA24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4547" y="3481851"/>
              <a:ext cx="1294906" cy="9819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b="1">
                  <a:solidFill>
                    <a:schemeClr val="bg1"/>
                  </a:solidFill>
                </a:rPr>
                <a:t>三元</a:t>
              </a:r>
              <a:endParaRPr lang="en-US" altLang="zh-CN" b="1">
                <a:solidFill>
                  <a:schemeClr val="bg1"/>
                </a:solidFill>
              </a:endParaRPr>
            </a:p>
            <a:p>
              <a:pPr algn="ctr"/>
              <a:r>
                <a:rPr lang="zh-CN" altLang="en-US" b="1">
                  <a:solidFill>
                    <a:schemeClr val="bg1"/>
                  </a:solidFill>
                </a:rPr>
                <a:t>运算符</a:t>
              </a:r>
              <a:endParaRPr lang="zh-CN" altLang="zh-CN" b="1">
                <a:solidFill>
                  <a:schemeClr val="bg1"/>
                </a:solidFill>
              </a:endParaRPr>
            </a:p>
          </p:txBody>
        </p: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1184D591-4AFF-4B26-B517-BE330727D2C2}"/>
              </a:ext>
            </a:extLst>
          </p:cNvPr>
          <p:cNvGrpSpPr>
            <a:grpSpLocks/>
          </p:cNvGrpSpPr>
          <p:nvPr/>
        </p:nvGrpSpPr>
        <p:grpSpPr bwMode="auto">
          <a:xfrm>
            <a:off x="5251450" y="2017714"/>
            <a:ext cx="1384300" cy="1336675"/>
            <a:chOff x="2540000" y="3429000"/>
            <a:chExt cx="2032000" cy="2032000"/>
          </a:xfrm>
        </p:grpSpPr>
        <p:sp>
          <p:nvSpPr>
            <p:cNvPr id="33" name="任意多边形 32">
              <a:extLst>
                <a:ext uri="{FF2B5EF4-FFF2-40B4-BE49-F238E27FC236}">
                  <a16:creationId xmlns:a16="http://schemas.microsoft.com/office/drawing/2014/main" id="{A7104B61-E367-40CC-93F3-BBC02EB09DD5}"/>
                </a:ext>
              </a:extLst>
            </p:cNvPr>
            <p:cNvSpPr/>
            <p:nvPr/>
          </p:nvSpPr>
          <p:spPr>
            <a:xfrm>
              <a:off x="2540000" y="3429000"/>
              <a:ext cx="2032000" cy="2032000"/>
            </a:xfrm>
            <a:custGeom>
              <a:avLst/>
              <a:gdLst>
                <a:gd name="connsiteX0" fmla="*/ 0 w 2032000"/>
                <a:gd name="connsiteY0" fmla="*/ 2032000 h 2032000"/>
                <a:gd name="connsiteX1" fmla="*/ 1016000 w 2032000"/>
                <a:gd name="connsiteY1" fmla="*/ 0 h 2032000"/>
                <a:gd name="connsiteX2" fmla="*/ 2032000 w 2032000"/>
                <a:gd name="connsiteY2" fmla="*/ 2032000 h 2032000"/>
                <a:gd name="connsiteX3" fmla="*/ 0 w 2032000"/>
                <a:gd name="connsiteY3" fmla="*/ 2032000 h 203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32000" h="2032000">
                  <a:moveTo>
                    <a:pt x="0" y="2032000"/>
                  </a:moveTo>
                  <a:lnTo>
                    <a:pt x="1016000" y="0"/>
                  </a:lnTo>
                  <a:lnTo>
                    <a:pt x="2032000" y="2032000"/>
                  </a:lnTo>
                  <a:lnTo>
                    <a:pt x="0" y="2032000"/>
                  </a:lnTo>
                  <a:close/>
                </a:path>
              </a:pathLst>
            </a:custGeom>
            <a:solidFill>
              <a:srgbClr val="92D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610870" tIns="1118870" rIns="610870" bIns="102870" spcCol="1270" anchor="ctr"/>
            <a:lstStyle/>
            <a:p>
              <a:pPr algn="ctr" defTabSz="120015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 sz="2700"/>
            </a:p>
          </p:txBody>
        </p:sp>
        <p:sp>
          <p:nvSpPr>
            <p:cNvPr id="58383" name="矩形 26">
              <a:extLst>
                <a:ext uri="{FF2B5EF4-FFF2-40B4-BE49-F238E27FC236}">
                  <a16:creationId xmlns:a16="http://schemas.microsoft.com/office/drawing/2014/main" id="{A75E18B2-6AD3-4866-8DB1-959953BDB9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0423" y="4311149"/>
              <a:ext cx="1294904" cy="981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b="1">
                  <a:solidFill>
                    <a:schemeClr val="bg1"/>
                  </a:solidFill>
                </a:rPr>
                <a:t>算术</a:t>
              </a:r>
              <a:endParaRPr lang="en-US" altLang="zh-CN" b="1">
                <a:solidFill>
                  <a:schemeClr val="bg1"/>
                </a:solidFill>
              </a:endParaRPr>
            </a:p>
            <a:p>
              <a:pPr algn="ctr"/>
              <a:r>
                <a:rPr lang="zh-CN" altLang="en-US" b="1">
                  <a:solidFill>
                    <a:schemeClr val="bg1"/>
                  </a:solidFill>
                </a:rPr>
                <a:t>运算符</a:t>
              </a:r>
              <a:endParaRPr lang="zh-CN" altLang="zh-CN" b="1">
                <a:solidFill>
                  <a:schemeClr val="bg1"/>
                </a:solidFill>
              </a:endParaRPr>
            </a:p>
          </p:txBody>
        </p: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721232E8-66FB-418A-92BF-B3BBA5FAE3D2}"/>
              </a:ext>
            </a:extLst>
          </p:cNvPr>
          <p:cNvGrpSpPr>
            <a:grpSpLocks/>
          </p:cNvGrpSpPr>
          <p:nvPr/>
        </p:nvGrpSpPr>
        <p:grpSpPr bwMode="auto">
          <a:xfrm>
            <a:off x="5251450" y="3354388"/>
            <a:ext cx="1384300" cy="1338262"/>
            <a:chOff x="3556000" y="3428999"/>
            <a:chExt cx="2032001" cy="2032001"/>
          </a:xfrm>
        </p:grpSpPr>
        <p:sp>
          <p:nvSpPr>
            <p:cNvPr id="36" name="任意多边形 35">
              <a:extLst>
                <a:ext uri="{FF2B5EF4-FFF2-40B4-BE49-F238E27FC236}">
                  <a16:creationId xmlns:a16="http://schemas.microsoft.com/office/drawing/2014/main" id="{32212A4B-54F0-40D7-B650-2D4EC5AA0C1F}"/>
                </a:ext>
              </a:extLst>
            </p:cNvPr>
            <p:cNvSpPr/>
            <p:nvPr/>
          </p:nvSpPr>
          <p:spPr>
            <a:xfrm>
              <a:off x="3556000" y="3428999"/>
              <a:ext cx="2032001" cy="2032001"/>
            </a:xfrm>
            <a:custGeom>
              <a:avLst/>
              <a:gdLst>
                <a:gd name="connsiteX0" fmla="*/ 0 w 2032000"/>
                <a:gd name="connsiteY0" fmla="*/ 2032000 h 2032000"/>
                <a:gd name="connsiteX1" fmla="*/ 1016000 w 2032000"/>
                <a:gd name="connsiteY1" fmla="*/ 0 h 2032000"/>
                <a:gd name="connsiteX2" fmla="*/ 2032000 w 2032000"/>
                <a:gd name="connsiteY2" fmla="*/ 2032000 h 2032000"/>
                <a:gd name="connsiteX3" fmla="*/ 0 w 2032000"/>
                <a:gd name="connsiteY3" fmla="*/ 2032000 h 203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32000" h="2032000">
                  <a:moveTo>
                    <a:pt x="2032000" y="0"/>
                  </a:moveTo>
                  <a:lnTo>
                    <a:pt x="1016000" y="2032000"/>
                  </a:lnTo>
                  <a:lnTo>
                    <a:pt x="0" y="0"/>
                  </a:lnTo>
                  <a:lnTo>
                    <a:pt x="2032000" y="0"/>
                  </a:lnTo>
                  <a:close/>
                </a:path>
              </a:pathLst>
            </a:custGeom>
            <a:solidFill>
              <a:srgbClr val="FA4C7E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610870" tIns="102871" rIns="610870" bIns="1118870" spcCol="1270" anchor="ctr"/>
            <a:lstStyle/>
            <a:p>
              <a:pPr algn="ctr" defTabSz="120015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 sz="2700"/>
            </a:p>
          </p:txBody>
        </p:sp>
        <p:sp>
          <p:nvSpPr>
            <p:cNvPr id="58381" name="矩形 23">
              <a:extLst>
                <a:ext uri="{FF2B5EF4-FFF2-40B4-BE49-F238E27FC236}">
                  <a16:creationId xmlns:a16="http://schemas.microsoft.com/office/drawing/2014/main" id="{A510B8C8-8055-4BFA-9CE9-6C2E54F6E2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4547" y="3481851"/>
              <a:ext cx="1294906" cy="9819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b="1">
                  <a:solidFill>
                    <a:schemeClr val="bg1"/>
                  </a:solidFill>
                </a:rPr>
                <a:t>字符串</a:t>
              </a:r>
              <a:endParaRPr lang="en-US" altLang="zh-CN" b="1">
                <a:solidFill>
                  <a:schemeClr val="bg1"/>
                </a:solidFill>
              </a:endParaRPr>
            </a:p>
            <a:p>
              <a:pPr algn="ctr"/>
              <a:r>
                <a:rPr lang="zh-CN" altLang="en-US" b="1">
                  <a:solidFill>
                    <a:schemeClr val="bg1"/>
                  </a:solidFill>
                </a:rPr>
                <a:t>运算符</a:t>
              </a:r>
              <a:endParaRPr lang="zh-CN" altLang="zh-CN" b="1">
                <a:solidFill>
                  <a:schemeClr val="bg1"/>
                </a:solidFill>
              </a:endParaRPr>
            </a:p>
          </p:txBody>
        </p:sp>
      </p:grp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D4D7119-C50D-4517-8961-DB437EDAFB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44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126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0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/>
      <p:bldP spid="14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标题 1">
            <a:extLst>
              <a:ext uri="{FF2B5EF4-FFF2-40B4-BE49-F238E27FC236}">
                <a16:creationId xmlns:a16="http://schemas.microsoft.com/office/drawing/2014/main" id="{85488374-6080-49B8-A487-24622707FF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赋值运算符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A0FF65E-16B5-4DA4-8054-DD924507E1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6CA0B37-C609-418D-973E-5FE272E0CA7A}" type="slidenum">
              <a:rPr lang="zh-CN" altLang="en-US" smtClean="0"/>
              <a:pPr/>
              <a:t>45</a:t>
            </a:fld>
            <a:endParaRPr lang="zh-CN" altLang="en-US"/>
          </a:p>
        </p:txBody>
      </p:sp>
      <p:sp>
        <p:nvSpPr>
          <p:cNvPr id="65539" name="Rectangle 2">
            <a:extLst>
              <a:ext uri="{FF2B5EF4-FFF2-40B4-BE49-F238E27FC236}">
                <a16:creationId xmlns:a16="http://schemas.microsoft.com/office/drawing/2014/main" id="{8A519C79-2262-4200-B5D2-75BF8D3600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2" name="矩形 38">
            <a:extLst>
              <a:ext uri="{FF2B5EF4-FFF2-40B4-BE49-F238E27FC236}">
                <a16:creationId xmlns:a16="http://schemas.microsoft.com/office/drawing/2014/main" id="{D68A8590-2077-45FD-9841-87E7905D86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4826" y="1273175"/>
            <a:ext cx="84296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赋值运算符</a:t>
            </a:r>
          </a:p>
        </p:txBody>
      </p:sp>
      <p:sp>
        <p:nvSpPr>
          <p:cNvPr id="5" name="矩形 1">
            <a:extLst>
              <a:ext uri="{FF2B5EF4-FFF2-40B4-BE49-F238E27FC236}">
                <a16:creationId xmlns:a16="http://schemas.microsoft.com/office/drawing/2014/main" id="{AF47343D-7437-4211-B47E-D6AE46B206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2389" y="2362201"/>
            <a:ext cx="5514975" cy="1665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4572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indent="0" eaLnBrk="1" hangingPunct="1">
              <a:lnSpc>
                <a:spcPct val="200000"/>
              </a:lnSpc>
              <a:defRPr/>
            </a:pPr>
            <a:r>
              <a:rPr lang="zh-CN" altLang="zh-CN" dirty="0"/>
              <a:t>赋值运算符</a:t>
            </a:r>
            <a:endParaRPr lang="en-US" altLang="zh-CN" dirty="0"/>
          </a:p>
          <a:p>
            <a:pPr marL="285750" indent="-285750" eaLnBrk="1" hangingPunct="1">
              <a:lnSpc>
                <a:spcPct val="200000"/>
              </a:lnSpc>
              <a:buFont typeface="Wingdings" panose="05000000000000000000" pitchFamily="2" charset="2"/>
              <a:buChar char="p"/>
              <a:defRPr/>
            </a:pPr>
            <a:r>
              <a:rPr lang="zh-CN" altLang="zh-CN" dirty="0"/>
              <a:t>是一个二元运算符，即它有两个操作数</a:t>
            </a:r>
            <a:r>
              <a:rPr lang="zh-CN" altLang="en-US" dirty="0"/>
              <a:t>。</a:t>
            </a:r>
            <a:endParaRPr lang="en-US" altLang="zh-CN" dirty="0"/>
          </a:p>
          <a:p>
            <a:pPr marL="285750" indent="-285750" eaLnBrk="1" hangingPunct="1">
              <a:lnSpc>
                <a:spcPct val="200000"/>
              </a:lnSpc>
              <a:buFont typeface="Wingdings" panose="05000000000000000000" pitchFamily="2" charset="2"/>
              <a:buChar char="p"/>
              <a:defRPr/>
            </a:pPr>
            <a:r>
              <a:rPr lang="zh-CN" altLang="en-US" dirty="0"/>
              <a:t>它</a:t>
            </a:r>
            <a:r>
              <a:rPr lang="zh-CN" altLang="zh-CN" dirty="0"/>
              <a:t>将运算符右边的值赋给左边的变量</a:t>
            </a:r>
            <a:r>
              <a:rPr lang="zh-CN" altLang="en-US" dirty="0"/>
              <a:t>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9C3A931-9129-4FAC-8163-4E3A7E8B42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4647" y="2197078"/>
            <a:ext cx="3264195" cy="2419922"/>
          </a:xfrm>
          <a:prstGeom prst="rect">
            <a:avLst/>
          </a:prstGeom>
          <a:effectLst>
            <a:softEdge rad="317500"/>
          </a:effectLst>
        </p:spPr>
      </p:pic>
    </p:spTree>
    <p:extLst>
      <p:ext uri="{BB962C8B-B14F-4D97-AF65-F5344CB8AC3E}">
        <p14:creationId xmlns:p14="http://schemas.microsoft.com/office/powerpoint/2010/main" val="399176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5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标题 1">
            <a:extLst>
              <a:ext uri="{FF2B5EF4-FFF2-40B4-BE49-F238E27FC236}">
                <a16:creationId xmlns:a16="http://schemas.microsoft.com/office/drawing/2014/main" id="{C0BBA1F6-443A-4917-A4A8-F2FDA9006811}"/>
              </a:ext>
            </a:extLst>
          </p:cNvPr>
          <p:cNvSpPr>
            <a:spLocks noGrp="1"/>
          </p:cNvSpPr>
          <p:nvPr>
            <p:ph type="ctr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algn="l"/>
            <a:r>
              <a:rPr lang="zh-CN" altLang="en-US" dirty="0"/>
              <a:t>赋值运算符</a:t>
            </a:r>
          </a:p>
        </p:txBody>
      </p:sp>
      <p:sp>
        <p:nvSpPr>
          <p:cNvPr id="66563" name="Rectangle 2">
            <a:extLst>
              <a:ext uri="{FF2B5EF4-FFF2-40B4-BE49-F238E27FC236}">
                <a16:creationId xmlns:a16="http://schemas.microsoft.com/office/drawing/2014/main" id="{C1AE61C5-0552-4071-A5A7-A7C18D9559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2" name="矩形 38">
            <a:extLst>
              <a:ext uri="{FF2B5EF4-FFF2-40B4-BE49-F238E27FC236}">
                <a16:creationId xmlns:a16="http://schemas.microsoft.com/office/drawing/2014/main" id="{7DC006E9-494B-4B96-85FD-04DD759BE0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4826" y="1273175"/>
            <a:ext cx="84296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赋值运算符</a:t>
            </a: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7BA92D30-DEFC-449C-A8E5-20A92E2C0C68}"/>
              </a:ext>
            </a:extLst>
          </p:cNvPr>
          <p:cNvGraphicFramePr>
            <a:graphicFrameLocks noGrp="1"/>
          </p:cNvGraphicFramePr>
          <p:nvPr/>
        </p:nvGraphicFramePr>
        <p:xfrm>
          <a:off x="1085273" y="1840925"/>
          <a:ext cx="10202200" cy="4214809"/>
        </p:xfrm>
        <a:graphic>
          <a:graphicData uri="http://schemas.openxmlformats.org/drawingml/2006/table">
            <a:tbl>
              <a:tblPr firstRow="1" bandRow="1"/>
              <a:tblGrid>
                <a:gridCol w="15063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756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092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109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324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600" b="1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运算符</a:t>
                      </a:r>
                      <a:endParaRPr lang="zh-CN" sz="1600" b="1" kern="1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1" marR="68581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600" b="1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运算</a:t>
                      </a:r>
                      <a:endParaRPr lang="zh-CN" sz="1600" b="1" kern="1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1" marR="68581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600" b="1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范例</a:t>
                      </a:r>
                      <a:endParaRPr lang="zh-CN" sz="1600" b="1" kern="1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1" marR="68581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600" b="1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结果</a:t>
                      </a:r>
                      <a:endParaRPr lang="zh-CN" sz="1600" b="1" kern="1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1" marR="68581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2365"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=</a:t>
                      </a:r>
                      <a:endParaRPr lang="zh-CN" sz="16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sz="16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赋值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a=3, b=2;</a:t>
                      </a:r>
                      <a:endParaRPr lang="zh-CN" sz="1600" kern="10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a=3;b=2;</a:t>
                      </a:r>
                      <a:endParaRPr lang="zh-CN" sz="1600" kern="10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2365"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+=</a:t>
                      </a:r>
                      <a:endParaRPr lang="zh-CN" sz="16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sz="16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加并赋值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a=3, b=2; a+=b;</a:t>
                      </a:r>
                      <a:endParaRPr lang="zh-CN" sz="16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a=5;b=2;</a:t>
                      </a:r>
                      <a:endParaRPr lang="zh-CN" sz="16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2365"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-=</a:t>
                      </a:r>
                      <a:endParaRPr lang="zh-CN" sz="1600" kern="10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sz="16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减并赋值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a=3, b=2;a-=b;</a:t>
                      </a:r>
                      <a:endParaRPr lang="zh-CN" sz="16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a=1;b=2;</a:t>
                      </a:r>
                      <a:endParaRPr lang="zh-CN" sz="1600" kern="10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2365"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*=</a:t>
                      </a:r>
                      <a:endParaRPr lang="zh-CN" sz="16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sz="16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乘并赋值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a=3, b=2;a*=b;</a:t>
                      </a:r>
                      <a:endParaRPr lang="zh-CN" sz="16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a=6;b=2;</a:t>
                      </a:r>
                      <a:endParaRPr lang="zh-CN" sz="16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2365"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/=</a:t>
                      </a:r>
                      <a:endParaRPr lang="zh-CN" sz="1600" kern="10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sz="1600" kern="1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除并赋值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a=3, b=2;a/=b;</a:t>
                      </a:r>
                      <a:endParaRPr lang="zh-CN" sz="16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a=1.5;b=2;</a:t>
                      </a:r>
                      <a:endParaRPr lang="zh-CN" sz="16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2365"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%=</a:t>
                      </a:r>
                      <a:endParaRPr lang="zh-CN" sz="16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sz="16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模并赋值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a=3, b=2;a%=b;</a:t>
                      </a:r>
                      <a:endParaRPr lang="zh-CN" sz="16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a=1;b=2;</a:t>
                      </a:r>
                      <a:endParaRPr lang="zh-CN" sz="16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2365"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+=</a:t>
                      </a:r>
                      <a:endParaRPr lang="zh-CN" sz="1600" kern="10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sz="1600" kern="1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连接并赋值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a='</a:t>
                      </a:r>
                      <a:r>
                        <a:rPr lang="en-US" sz="1600" kern="100" dirty="0" err="1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abc</a:t>
                      </a:r>
                      <a:r>
                        <a:rPr lang="en-US" sz="16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';a+='</a:t>
                      </a:r>
                      <a:r>
                        <a:rPr lang="en-US" sz="1600" kern="100" dirty="0" err="1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def</a:t>
                      </a:r>
                      <a:r>
                        <a:rPr lang="en-US" sz="16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';</a:t>
                      </a:r>
                      <a:endParaRPr lang="zh-CN" sz="16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a='</a:t>
                      </a:r>
                      <a:r>
                        <a:rPr lang="en-US" sz="1600" kern="100" dirty="0" err="1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abcdef</a:t>
                      </a:r>
                      <a:r>
                        <a:rPr lang="en-US" sz="16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';</a:t>
                      </a:r>
                      <a:endParaRPr lang="zh-CN" sz="16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2365"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**=</a:t>
                      </a:r>
                      <a:endParaRPr lang="zh-CN" sz="1600" kern="10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sz="1600" kern="1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幂运算并赋值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a=2; a**= 5;</a:t>
                      </a:r>
                      <a:endParaRPr lang="zh-CN" sz="16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a=32;</a:t>
                      </a:r>
                      <a:endParaRPr lang="zh-CN" sz="16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2365"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&lt;&lt;=</a:t>
                      </a:r>
                      <a:endParaRPr lang="zh-CN" sz="1600" kern="10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sz="16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左移位赋值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a=9,b=2;a &lt;&lt;= b;</a:t>
                      </a:r>
                      <a:endParaRPr lang="zh-CN" sz="1600" kern="10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a=36;b=2;</a:t>
                      </a:r>
                      <a:endParaRPr lang="zh-CN" sz="16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2365"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&gt;&gt;=</a:t>
                      </a:r>
                      <a:endParaRPr lang="zh-CN" sz="16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sz="16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右移位赋值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a=-9,b=2;a &gt;&gt;= b;</a:t>
                      </a:r>
                      <a:endParaRPr lang="zh-CN" sz="16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a=-3;b=2;</a:t>
                      </a:r>
                      <a:endParaRPr lang="zh-CN" sz="16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0822"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&gt;&gt;&gt;=</a:t>
                      </a:r>
                      <a:endParaRPr lang="zh-CN" sz="16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sz="16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无符号右移位赋值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a=-9,b=2;a &gt;&gt;&gt;= b;</a:t>
                      </a:r>
                      <a:endParaRPr lang="zh-CN" sz="16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a= 1073741821;b=2;</a:t>
                      </a:r>
                      <a:endParaRPr lang="zh-CN" sz="16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2365"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&amp;=</a:t>
                      </a:r>
                      <a:endParaRPr lang="zh-CN" sz="1600" kern="10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sz="1600" kern="1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按位与赋值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a=3,b=9;a &amp;= b;</a:t>
                      </a:r>
                      <a:endParaRPr lang="zh-CN" sz="1600" kern="10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a=1;b=9;</a:t>
                      </a:r>
                      <a:endParaRPr lang="zh-CN" sz="16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2365"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^=</a:t>
                      </a:r>
                      <a:endParaRPr lang="zh-CN" sz="1600" kern="10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sz="1600" kern="1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按位异或赋值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a=3,b=9;a ^= b;</a:t>
                      </a:r>
                      <a:endParaRPr lang="zh-CN" sz="1600" kern="10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a=10;b=9;</a:t>
                      </a:r>
                      <a:endParaRPr lang="zh-CN" sz="16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82365"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|=</a:t>
                      </a:r>
                      <a:endParaRPr lang="zh-CN" sz="1600" kern="10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sz="1600" kern="1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按位或赋值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a=3,b=9;a |= b;</a:t>
                      </a:r>
                      <a:endParaRPr lang="zh-CN" sz="1600" kern="10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a=11;b=9;</a:t>
                      </a:r>
                      <a:endParaRPr lang="zh-CN" sz="16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B30F1C05-30C8-44D0-84DF-C1009DA212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5147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标题 1">
            <a:extLst>
              <a:ext uri="{FF2B5EF4-FFF2-40B4-BE49-F238E27FC236}">
                <a16:creationId xmlns:a16="http://schemas.microsoft.com/office/drawing/2014/main" id="{CC1A551B-D0B8-4BCC-986A-18292167C17D}"/>
              </a:ext>
            </a:extLst>
          </p:cNvPr>
          <p:cNvSpPr>
            <a:spLocks noGrp="1"/>
          </p:cNvSpPr>
          <p:nvPr>
            <p:ph type="ctr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algn="l"/>
            <a:r>
              <a:rPr lang="zh-CN" altLang="en-US" dirty="0"/>
              <a:t>赋值运算符</a:t>
            </a:r>
          </a:p>
        </p:txBody>
      </p:sp>
      <p:sp>
        <p:nvSpPr>
          <p:cNvPr id="67587" name="Rectangle 2">
            <a:extLst>
              <a:ext uri="{FF2B5EF4-FFF2-40B4-BE49-F238E27FC236}">
                <a16:creationId xmlns:a16="http://schemas.microsoft.com/office/drawing/2014/main" id="{0A8984C2-AD11-4D3C-A811-8D6B8FEB4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2" name="矩形 38">
            <a:extLst>
              <a:ext uri="{FF2B5EF4-FFF2-40B4-BE49-F238E27FC236}">
                <a16:creationId xmlns:a16="http://schemas.microsoft.com/office/drawing/2014/main" id="{2E9F6AD0-6A06-4B6F-84CC-35F1FDC9C4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4826" y="1273175"/>
            <a:ext cx="84296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赋值运算符</a:t>
            </a:r>
          </a:p>
        </p:txBody>
      </p:sp>
      <p:grpSp>
        <p:nvGrpSpPr>
          <p:cNvPr id="67589" name="组合 4">
            <a:extLst>
              <a:ext uri="{FF2B5EF4-FFF2-40B4-BE49-F238E27FC236}">
                <a16:creationId xmlns:a16="http://schemas.microsoft.com/office/drawing/2014/main" id="{0B20C96D-410F-445D-A8C0-BC7B2D421BFB}"/>
              </a:ext>
            </a:extLst>
          </p:cNvPr>
          <p:cNvGrpSpPr>
            <a:grpSpLocks/>
          </p:cNvGrpSpPr>
          <p:nvPr/>
        </p:nvGrpSpPr>
        <p:grpSpPr bwMode="auto">
          <a:xfrm>
            <a:off x="2406651" y="2517775"/>
            <a:ext cx="7180263" cy="2324100"/>
            <a:chOff x="415635" y="2398807"/>
            <a:chExt cx="7920000" cy="2160000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E512E428-64B0-45FC-9CBA-BE0B93191CC2}"/>
                </a:ext>
              </a:extLst>
            </p:cNvPr>
            <p:cNvSpPr/>
            <p:nvPr/>
          </p:nvSpPr>
          <p:spPr>
            <a:xfrm>
              <a:off x="415635" y="2398807"/>
              <a:ext cx="7920000" cy="21600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561232B6-556B-4040-A387-F3CF32184159}"/>
                </a:ext>
              </a:extLst>
            </p:cNvPr>
            <p:cNvSpPr/>
            <p:nvPr/>
          </p:nvSpPr>
          <p:spPr>
            <a:xfrm>
              <a:off x="468167" y="2460774"/>
              <a:ext cx="7811435" cy="20345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grpSp>
        <p:nvGrpSpPr>
          <p:cNvPr id="67590" name="组合 8">
            <a:extLst>
              <a:ext uri="{FF2B5EF4-FFF2-40B4-BE49-F238E27FC236}">
                <a16:creationId xmlns:a16="http://schemas.microsoft.com/office/drawing/2014/main" id="{C882C217-66DE-46C0-8135-9C19FEB910D2}"/>
              </a:ext>
            </a:extLst>
          </p:cNvPr>
          <p:cNvGrpSpPr>
            <a:grpSpLocks/>
          </p:cNvGrpSpPr>
          <p:nvPr/>
        </p:nvGrpSpPr>
        <p:grpSpPr bwMode="auto">
          <a:xfrm>
            <a:off x="8613776" y="2138364"/>
            <a:ext cx="1235075" cy="866775"/>
            <a:chOff x="7623958" y="2018805"/>
            <a:chExt cx="1235034" cy="866899"/>
          </a:xfrm>
        </p:grpSpPr>
        <p:sp>
          <p:nvSpPr>
            <p:cNvPr id="16" name="泪滴形 15">
              <a:extLst>
                <a:ext uri="{FF2B5EF4-FFF2-40B4-BE49-F238E27FC236}">
                  <a16:creationId xmlns:a16="http://schemas.microsoft.com/office/drawing/2014/main" id="{DFBFC23D-F373-4D5A-86A9-34C716565705}"/>
                </a:ext>
              </a:extLst>
            </p:cNvPr>
            <p:cNvSpPr/>
            <p:nvPr/>
          </p:nvSpPr>
          <p:spPr>
            <a:xfrm>
              <a:off x="7623958" y="2018805"/>
              <a:ext cx="1235034" cy="866899"/>
            </a:xfrm>
            <a:prstGeom prst="teardrop">
              <a:avLst/>
            </a:prstGeom>
            <a:solidFill>
              <a:srgbClr val="C00000"/>
            </a:solidFill>
            <a:ln w="57150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67593" name="矩形 10">
              <a:extLst>
                <a:ext uri="{FF2B5EF4-FFF2-40B4-BE49-F238E27FC236}">
                  <a16:creationId xmlns:a16="http://schemas.microsoft.com/office/drawing/2014/main" id="{7E464328-CC09-4E30-B076-710E6DB0BF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00681" y="2137197"/>
              <a:ext cx="906017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注意</a:t>
              </a:r>
            </a:p>
          </p:txBody>
        </p:sp>
      </p:grpSp>
      <p:sp>
        <p:nvSpPr>
          <p:cNvPr id="67591" name="矩形 11">
            <a:extLst>
              <a:ext uri="{FF2B5EF4-FFF2-40B4-BE49-F238E27FC236}">
                <a16:creationId xmlns:a16="http://schemas.microsoft.com/office/drawing/2014/main" id="{CBA3238B-6357-4BF0-93EB-214C53FA2F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7639" y="2770189"/>
            <a:ext cx="6924675" cy="1665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“</a:t>
            </a:r>
            <a:r>
              <a:rPr lang="en-US" altLang="zh-CN"/>
              <a:t>=</a:t>
            </a:r>
            <a:r>
              <a:rPr lang="zh-CN" altLang="en-US"/>
              <a:t>”是赋值运算符，而非数学意义上的相等的关系。</a:t>
            </a:r>
            <a:endParaRPr lang="en-US" altLang="zh-CN"/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zh-CN"/>
              <a:t>一条赋值语句可以对多个变量进行赋值</a:t>
            </a:r>
            <a:r>
              <a:rPr lang="zh-CN" altLang="en-US"/>
              <a:t>。</a:t>
            </a:r>
            <a:endParaRPr lang="en-US" altLang="zh-CN"/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zh-CN"/>
              <a:t>赋值运算符的结合性为“从右向左”</a:t>
            </a:r>
            <a:r>
              <a:rPr lang="zh-CN" altLang="en-US"/>
              <a:t>。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1FFA5590-2277-44B4-A0E6-13005163D6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3822139"/>
      </p:ext>
    </p:extLst>
  </p:cSld>
  <p:clrMapOvr>
    <a:masterClrMapping/>
  </p:clrMapOvr>
  <p:transition spd="slow">
    <p:circl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标题 1">
            <a:extLst>
              <a:ext uri="{FF2B5EF4-FFF2-40B4-BE49-F238E27FC236}">
                <a16:creationId xmlns:a16="http://schemas.microsoft.com/office/drawing/2014/main" id="{AF6E4C41-F514-4525-A341-63B6476C74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赋值运算符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46C20C3-048C-4CED-AAAF-4251170174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6CA0B37-C609-418D-973E-5FE272E0CA7A}" type="slidenum">
              <a:rPr lang="zh-CN" altLang="en-US" smtClean="0"/>
              <a:pPr/>
              <a:t>48</a:t>
            </a:fld>
            <a:endParaRPr lang="zh-CN" altLang="en-US"/>
          </a:p>
        </p:txBody>
      </p:sp>
      <p:sp>
        <p:nvSpPr>
          <p:cNvPr id="68611" name="Rectangle 2">
            <a:extLst>
              <a:ext uri="{FF2B5EF4-FFF2-40B4-BE49-F238E27FC236}">
                <a16:creationId xmlns:a16="http://schemas.microsoft.com/office/drawing/2014/main" id="{1E62AE3F-C60C-4743-B4F4-8859C25855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2" name="矩形 38">
            <a:extLst>
              <a:ext uri="{FF2B5EF4-FFF2-40B4-BE49-F238E27FC236}">
                <a16:creationId xmlns:a16="http://schemas.microsoft.com/office/drawing/2014/main" id="{B5DCCD66-9988-43A0-94CD-A5E4CF28F2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4826" y="1273175"/>
            <a:ext cx="84296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赋值运算符</a:t>
            </a: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C617745C-F8C4-47A1-A44C-D16669EE6467}"/>
              </a:ext>
            </a:extLst>
          </p:cNvPr>
          <p:cNvGrpSpPr>
            <a:grpSpLocks/>
          </p:cNvGrpSpPr>
          <p:nvPr/>
        </p:nvGrpSpPr>
        <p:grpSpPr bwMode="auto">
          <a:xfrm>
            <a:off x="3106738" y="1981201"/>
            <a:ext cx="3117850" cy="3470275"/>
            <a:chOff x="1582738" y="1981200"/>
            <a:chExt cx="3117850" cy="3470275"/>
          </a:xfrm>
        </p:grpSpPr>
        <p:sp>
          <p:nvSpPr>
            <p:cNvPr id="68618" name="矩形 3">
              <a:extLst>
                <a:ext uri="{FF2B5EF4-FFF2-40B4-BE49-F238E27FC236}">
                  <a16:creationId xmlns:a16="http://schemas.microsoft.com/office/drawing/2014/main" id="{C3604275-7BEB-4758-8968-F5DFA4A7EB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2738" y="1981200"/>
              <a:ext cx="3094037" cy="3470275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68619" name="矩形 5">
              <a:extLst>
                <a:ext uri="{FF2B5EF4-FFF2-40B4-BE49-F238E27FC236}">
                  <a16:creationId xmlns:a16="http://schemas.microsoft.com/office/drawing/2014/main" id="{73D9E65B-B8E0-482E-B6F7-62423B08EC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7513" y="2168525"/>
              <a:ext cx="3013075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b="1">
                  <a:solidFill>
                    <a:schemeClr val="bg1"/>
                  </a:solidFill>
                </a:rPr>
                <a:t>var a = b = c = 8;	</a:t>
              </a:r>
              <a:endParaRPr lang="zh-CN" altLang="en-US" b="1">
                <a:solidFill>
                  <a:schemeClr val="bg1"/>
                </a:solidFill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2B82D7C1-31D5-4A37-94D8-713AE539CBCF}"/>
                </a:ext>
              </a:extLst>
            </p:cNvPr>
            <p:cNvSpPr/>
            <p:nvPr/>
          </p:nvSpPr>
          <p:spPr>
            <a:xfrm>
              <a:off x="1687513" y="2849563"/>
              <a:ext cx="2873375" cy="2447925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b="1" dirty="0">
                  <a:solidFill>
                    <a:schemeClr val="bg1"/>
                  </a:solidFill>
                </a:rPr>
                <a:t>分析：</a:t>
              </a:r>
              <a:endParaRPr lang="en-US" altLang="zh-CN" b="1" dirty="0">
                <a:solidFill>
                  <a:schemeClr val="bg1"/>
                </a:solidFill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r>
                <a:rPr lang="zh-CN" altLang="en-US" b="1" dirty="0">
                  <a:solidFill>
                    <a:schemeClr val="bg1"/>
                  </a:solidFill>
                </a:rPr>
                <a:t>①</a:t>
              </a:r>
              <a:r>
                <a:rPr lang="zh-CN" altLang="zh-CN" b="1" dirty="0">
                  <a:solidFill>
                    <a:schemeClr val="bg1"/>
                  </a:solidFill>
                </a:rPr>
                <a:t>将</a:t>
              </a:r>
              <a:r>
                <a:rPr lang="en-US" altLang="zh-CN" b="1" dirty="0">
                  <a:solidFill>
                    <a:schemeClr val="bg1"/>
                  </a:solidFill>
                </a:rPr>
                <a:t>5</a:t>
              </a:r>
              <a:r>
                <a:rPr lang="zh-CN" altLang="zh-CN" b="1" dirty="0">
                  <a:solidFill>
                    <a:schemeClr val="bg1"/>
                  </a:solidFill>
                </a:rPr>
                <a:t>赋值给变量</a:t>
              </a:r>
              <a:r>
                <a:rPr lang="en-US" altLang="zh-CN" b="1" dirty="0">
                  <a:solidFill>
                    <a:schemeClr val="bg1"/>
                  </a:solidFill>
                </a:rPr>
                <a:t>c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r>
                <a:rPr lang="zh-CN" altLang="en-US" b="1" dirty="0">
                  <a:solidFill>
                    <a:schemeClr val="bg1"/>
                  </a:solidFill>
                </a:rPr>
                <a:t>②</a:t>
              </a:r>
              <a:r>
                <a:rPr lang="zh-CN" altLang="zh-CN" b="1" dirty="0">
                  <a:solidFill>
                    <a:schemeClr val="bg1"/>
                  </a:solidFill>
                </a:rPr>
                <a:t>再把变量</a:t>
              </a:r>
              <a:r>
                <a:rPr lang="en-US" altLang="zh-CN" b="1" dirty="0">
                  <a:solidFill>
                    <a:schemeClr val="bg1"/>
                  </a:solidFill>
                </a:rPr>
                <a:t>c</a:t>
              </a:r>
              <a:r>
                <a:rPr lang="zh-CN" altLang="zh-CN" b="1" dirty="0">
                  <a:solidFill>
                    <a:schemeClr val="bg1"/>
                  </a:solidFill>
                </a:rPr>
                <a:t>的值赋值给变量</a:t>
              </a:r>
              <a:r>
                <a:rPr lang="en-US" altLang="zh-CN" b="1" dirty="0">
                  <a:solidFill>
                    <a:schemeClr val="bg1"/>
                  </a:solidFill>
                </a:rPr>
                <a:t>b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r>
                <a:rPr lang="zh-CN" altLang="en-US" b="1" dirty="0">
                  <a:solidFill>
                    <a:schemeClr val="bg1"/>
                  </a:solidFill>
                </a:rPr>
                <a:t>③</a:t>
              </a:r>
              <a:r>
                <a:rPr lang="zh-CN" altLang="zh-CN" b="1" dirty="0">
                  <a:solidFill>
                    <a:schemeClr val="bg1"/>
                  </a:solidFill>
                </a:rPr>
                <a:t>把变量</a:t>
              </a:r>
              <a:r>
                <a:rPr lang="en-US" altLang="zh-CN" b="1" dirty="0">
                  <a:solidFill>
                    <a:schemeClr val="bg1"/>
                  </a:solidFill>
                </a:rPr>
                <a:t>b</a:t>
              </a:r>
              <a:r>
                <a:rPr lang="zh-CN" altLang="zh-CN" b="1" dirty="0">
                  <a:solidFill>
                    <a:schemeClr val="bg1"/>
                  </a:solidFill>
                </a:rPr>
                <a:t>的值赋值变量</a:t>
              </a:r>
              <a:r>
                <a:rPr lang="en-US" altLang="zh-CN" b="1" dirty="0">
                  <a:solidFill>
                    <a:schemeClr val="bg1"/>
                  </a:solidFill>
                </a:rPr>
                <a:t>a</a:t>
              </a:r>
              <a:r>
                <a:rPr lang="zh-CN" altLang="zh-CN" b="1" dirty="0">
                  <a:solidFill>
                    <a:schemeClr val="bg1"/>
                  </a:solidFill>
                </a:rPr>
                <a:t>，表达式赋值完成</a:t>
              </a:r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AA8D40EE-9988-41AF-93AC-CE160F2A99A9}"/>
              </a:ext>
            </a:extLst>
          </p:cNvPr>
          <p:cNvGrpSpPr>
            <a:grpSpLocks/>
          </p:cNvGrpSpPr>
          <p:nvPr/>
        </p:nvGrpSpPr>
        <p:grpSpPr bwMode="auto">
          <a:xfrm>
            <a:off x="6657975" y="1970089"/>
            <a:ext cx="2571750" cy="3481387"/>
            <a:chOff x="5133975" y="1970088"/>
            <a:chExt cx="2571369" cy="3481387"/>
          </a:xfrm>
        </p:grpSpPr>
        <p:sp>
          <p:nvSpPr>
            <p:cNvPr id="68616" name="矩形 12">
              <a:extLst>
                <a:ext uri="{FF2B5EF4-FFF2-40B4-BE49-F238E27FC236}">
                  <a16:creationId xmlns:a16="http://schemas.microsoft.com/office/drawing/2014/main" id="{2B1D5F03-8A88-4D38-B94C-7D578A4952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3975" y="1970088"/>
              <a:ext cx="2571369" cy="3481387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68617" name="矩形 14">
              <a:extLst>
                <a:ext uri="{FF2B5EF4-FFF2-40B4-BE49-F238E27FC236}">
                  <a16:creationId xmlns:a16="http://schemas.microsoft.com/office/drawing/2014/main" id="{92730421-6D72-48B2-A66A-ED74E1F9A3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8297" y="2114738"/>
              <a:ext cx="2277681" cy="31393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25000"/>
                </a:lnSpc>
              </a:pPr>
              <a:r>
                <a:rPr lang="pt-BR" altLang="zh-CN" b="1">
                  <a:solidFill>
                    <a:schemeClr val="bg1"/>
                  </a:solidFill>
                </a:rPr>
                <a:t>var num1 = 2;</a:t>
              </a:r>
            </a:p>
            <a:p>
              <a:pPr>
                <a:lnSpc>
                  <a:spcPct val="125000"/>
                </a:lnSpc>
              </a:pPr>
              <a:r>
                <a:rPr lang="pt-BR" altLang="zh-CN" b="1">
                  <a:solidFill>
                    <a:schemeClr val="bg1"/>
                  </a:solidFill>
                </a:rPr>
                <a:t>num1 += 3;</a:t>
              </a:r>
              <a:r>
                <a:rPr lang="en-US" altLang="zh-CN" b="1">
                  <a:solidFill>
                    <a:schemeClr val="bg1"/>
                  </a:solidFill>
                </a:rPr>
                <a:t>	</a:t>
              </a:r>
            </a:p>
            <a:p>
              <a:pPr>
                <a:lnSpc>
                  <a:spcPct val="125000"/>
                </a:lnSpc>
              </a:pPr>
              <a:r>
                <a:rPr lang="zh-CN" altLang="zh-CN" b="1">
                  <a:solidFill>
                    <a:schemeClr val="bg1"/>
                  </a:solidFill>
                </a:rPr>
                <a:t>等价于：</a:t>
              </a:r>
              <a:endParaRPr lang="en-US" altLang="zh-CN" b="1">
                <a:solidFill>
                  <a:schemeClr val="bg1"/>
                </a:solidFill>
              </a:endParaRPr>
            </a:p>
            <a:p>
              <a:pPr>
                <a:lnSpc>
                  <a:spcPct val="125000"/>
                </a:lnSpc>
              </a:pPr>
              <a:r>
                <a:rPr lang="en-US" altLang="zh-CN" b="1">
                  <a:solidFill>
                    <a:schemeClr val="bg1"/>
                  </a:solidFill>
                </a:rPr>
                <a:t>num1 = num1 + 3;</a:t>
              </a:r>
            </a:p>
            <a:p>
              <a:endParaRPr lang="en-US" altLang="zh-CN" b="1">
                <a:solidFill>
                  <a:schemeClr val="bg1"/>
                </a:solidFill>
              </a:endParaRPr>
            </a:p>
            <a:p>
              <a:pPr>
                <a:lnSpc>
                  <a:spcPct val="125000"/>
                </a:lnSpc>
              </a:pPr>
              <a:r>
                <a:rPr lang="pt-BR" altLang="zh-CN" b="1">
                  <a:solidFill>
                    <a:schemeClr val="bg1"/>
                  </a:solidFill>
                </a:rPr>
                <a:t>var num2 = '2';</a:t>
              </a:r>
              <a:endParaRPr lang="en-US" altLang="zh-CN" b="1">
                <a:solidFill>
                  <a:schemeClr val="bg1"/>
                </a:solidFill>
              </a:endParaRPr>
            </a:p>
            <a:p>
              <a:pPr>
                <a:lnSpc>
                  <a:spcPct val="125000"/>
                </a:lnSpc>
              </a:pPr>
              <a:r>
                <a:rPr lang="en-US" altLang="zh-CN" b="1">
                  <a:solidFill>
                    <a:schemeClr val="bg1"/>
                  </a:solidFill>
                </a:rPr>
                <a:t>num2 += 3;	</a:t>
              </a:r>
            </a:p>
            <a:p>
              <a:pPr>
                <a:lnSpc>
                  <a:spcPct val="125000"/>
                </a:lnSpc>
              </a:pPr>
              <a:r>
                <a:rPr lang="zh-CN" altLang="zh-CN" b="1">
                  <a:solidFill>
                    <a:schemeClr val="bg1"/>
                  </a:solidFill>
                </a:rPr>
                <a:t>等价于：</a:t>
              </a:r>
              <a:endParaRPr lang="en-US" altLang="zh-CN" b="1">
                <a:solidFill>
                  <a:schemeClr val="bg1"/>
                </a:solidFill>
              </a:endParaRPr>
            </a:p>
            <a:p>
              <a:pPr>
                <a:lnSpc>
                  <a:spcPct val="125000"/>
                </a:lnSpc>
              </a:pPr>
              <a:r>
                <a:rPr lang="en-US" altLang="zh-CN" b="1">
                  <a:solidFill>
                    <a:schemeClr val="bg1"/>
                  </a:solidFill>
                </a:rPr>
                <a:t>num2 = num2 + 3;</a:t>
              </a:r>
              <a:endParaRPr lang="zh-CN" altLang="zh-CN" b="1">
                <a:solidFill>
                  <a:schemeClr val="bg1"/>
                </a:solidFill>
              </a:endParaRPr>
            </a:p>
          </p:txBody>
        </p:sp>
      </p:grpSp>
      <p:sp>
        <p:nvSpPr>
          <p:cNvPr id="26" name="椭圆 15">
            <a:extLst>
              <a:ext uri="{FF2B5EF4-FFF2-40B4-BE49-F238E27FC236}">
                <a16:creationId xmlns:a16="http://schemas.microsoft.com/office/drawing/2014/main" id="{8170CF42-C67A-47F6-AD26-DD7455B790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9639" y="3363913"/>
            <a:ext cx="962025" cy="539750"/>
          </a:xfrm>
          <a:prstGeom prst="ellipse">
            <a:avLst/>
          </a:prstGeom>
          <a:solidFill>
            <a:srgbClr val="FBFBFB"/>
          </a:solidFill>
          <a:ln w="12700">
            <a:solidFill>
              <a:srgbClr val="00B4E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CN" altLang="en-US" dirty="0">
                <a:solidFill>
                  <a:schemeClr val="tx1"/>
                </a:solidFill>
              </a:rPr>
              <a:t>示例</a:t>
            </a:r>
          </a:p>
        </p:txBody>
      </p:sp>
    </p:spTree>
    <p:extLst>
      <p:ext uri="{BB962C8B-B14F-4D97-AF65-F5344CB8AC3E}">
        <p14:creationId xmlns:p14="http://schemas.microsoft.com/office/powerpoint/2010/main" val="595229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标题 1">
            <a:extLst>
              <a:ext uri="{FF2B5EF4-FFF2-40B4-BE49-F238E27FC236}">
                <a16:creationId xmlns:a16="http://schemas.microsoft.com/office/drawing/2014/main" id="{A5ABEE86-2BBF-46B5-B9CD-F58C8CE453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算术运算符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FEFE886-197B-4A48-A5D3-DB69252658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6CA0B37-C609-418D-973E-5FE272E0CA7A}" type="slidenum">
              <a:rPr lang="zh-CN" altLang="en-US" smtClean="0"/>
              <a:pPr/>
              <a:t>49</a:t>
            </a:fld>
            <a:endParaRPr lang="zh-CN" altLang="en-US"/>
          </a:p>
        </p:txBody>
      </p:sp>
      <p:sp>
        <p:nvSpPr>
          <p:cNvPr id="59395" name="Rectangle 2">
            <a:extLst>
              <a:ext uri="{FF2B5EF4-FFF2-40B4-BE49-F238E27FC236}">
                <a16:creationId xmlns:a16="http://schemas.microsoft.com/office/drawing/2014/main" id="{D222F532-12A3-40A0-A7DB-E8F169B8AF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5" name="矩形 1">
            <a:extLst>
              <a:ext uri="{FF2B5EF4-FFF2-40B4-BE49-F238E27FC236}">
                <a16:creationId xmlns:a16="http://schemas.microsoft.com/office/drawing/2014/main" id="{985AAC84-7B7E-4567-A442-3E3FD1BF95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0014" y="2333626"/>
            <a:ext cx="4872037" cy="2046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250000"/>
              </a:lnSpc>
              <a:defRPr/>
            </a:pPr>
            <a:r>
              <a:rPr lang="zh-CN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算术运算符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50" indent="-285750" eaLnBrk="1" hangingPunct="1">
              <a:lnSpc>
                <a:spcPct val="250000"/>
              </a:lnSpc>
              <a:buFont typeface="Wingdings" panose="05000000000000000000" pitchFamily="2" charset="2"/>
              <a:buChar char="p"/>
              <a:defRPr/>
            </a:pP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对数值类型的变量及常量进行算数运算。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50" indent="-285750" eaLnBrk="1" hangingPunct="1">
              <a:lnSpc>
                <a:spcPct val="250000"/>
              </a:lnSpc>
              <a:buFont typeface="Wingdings" panose="05000000000000000000" pitchFamily="2" charset="2"/>
              <a:buChar char="p"/>
              <a:defRPr/>
            </a:pPr>
            <a:r>
              <a:rPr lang="zh-CN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也是最简单和最常用的运算符号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CC097F7-F16F-4BE2-9080-D49F67E38B1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2979" y="2231395"/>
            <a:ext cx="2539414" cy="2715220"/>
          </a:xfrm>
          <a:prstGeom prst="rect">
            <a:avLst/>
          </a:prstGeom>
          <a:effectLst>
            <a:softEdge rad="31750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>
            <a:extLst>
              <a:ext uri="{FF2B5EF4-FFF2-40B4-BE49-F238E27FC236}">
                <a16:creationId xmlns:a16="http://schemas.microsoft.com/office/drawing/2014/main" id="{3340B1DB-3054-486E-9BA1-60CDAF7E06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数据类型分类</a:t>
            </a:r>
          </a:p>
        </p:txBody>
      </p:sp>
      <p:sp>
        <p:nvSpPr>
          <p:cNvPr id="28676" name="Rectangle 2">
            <a:extLst>
              <a:ext uri="{FF2B5EF4-FFF2-40B4-BE49-F238E27FC236}">
                <a16:creationId xmlns:a16="http://schemas.microsoft.com/office/drawing/2014/main" id="{015FE3D4-A97A-4B9E-A1D8-DCB09DDD37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7538892-EE1D-40FB-94C5-6909573BD0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2531" y="1014990"/>
            <a:ext cx="9779577" cy="998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b="1" u="sng" dirty="0">
                <a:solidFill>
                  <a:srgbClr val="0070C0"/>
                </a:solidFill>
              </a:rPr>
              <a:t>JavaScript</a:t>
            </a:r>
            <a:r>
              <a:rPr lang="zh-CN" altLang="en-US" b="1" u="sng" dirty="0">
                <a:solidFill>
                  <a:srgbClr val="0070C0"/>
                </a:solidFill>
              </a:rPr>
              <a:t>中的数据</a:t>
            </a:r>
            <a:r>
              <a:rPr lang="zh-CN" altLang="en-US" dirty="0"/>
              <a:t>：在使用或赋值时根据设置的具体内容再确其对应的类型。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zh-CN" altLang="en-US" dirty="0"/>
              <a:t>但每一种计算机语言都有自己所支持的数据类型，</a:t>
            </a:r>
            <a:r>
              <a:rPr lang="en-US" altLang="zh-CN" dirty="0"/>
              <a:t>JavaScript</a:t>
            </a:r>
            <a:r>
              <a:rPr lang="zh-CN" altLang="en-US" dirty="0"/>
              <a:t>也不例外。</a:t>
            </a:r>
            <a:endParaRPr lang="en-US" altLang="zh-CN" dirty="0"/>
          </a:p>
        </p:txBody>
      </p:sp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B4E5D8D7-D83B-4AB0-ADBE-3E65766F6F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6657242"/>
              </p:ext>
            </p:extLst>
          </p:nvPr>
        </p:nvGraphicFramePr>
        <p:xfrm>
          <a:off x="3117852" y="2329142"/>
          <a:ext cx="5438775" cy="2678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3" name="Visio" r:id="rId3" imgW="9480510" imgH="4680908" progId="Visio.Drawing.11">
                  <p:embed/>
                </p:oleObj>
              </mc:Choice>
              <mc:Fallback>
                <p:oleObj name="Visio" r:id="rId3" imgW="9480510" imgH="4680908" progId="Visio.Drawing.11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ECAC778E-AA61-453F-83A9-B3C44849D42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7852" y="2329142"/>
                        <a:ext cx="5438775" cy="2678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矩形 9">
            <a:extLst>
              <a:ext uri="{FF2B5EF4-FFF2-40B4-BE49-F238E27FC236}">
                <a16:creationId xmlns:a16="http://schemas.microsoft.com/office/drawing/2014/main" id="{EBF6AA0F-499D-4500-BA28-337BFB4B5D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5277" y="5375554"/>
            <a:ext cx="5773737" cy="454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/>
              <a:t>关于引用数据类型，将会在后面的章节详细介绍。</a:t>
            </a:r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4C2995A-51FB-411F-9513-85A01F7E5E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126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/>
      <p:bldP spid="8" grpId="0" build="p"/>
      <p:bldP spid="10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标题 1">
            <a:extLst>
              <a:ext uri="{FF2B5EF4-FFF2-40B4-BE49-F238E27FC236}">
                <a16:creationId xmlns:a16="http://schemas.microsoft.com/office/drawing/2014/main" id="{E05EE408-0DDA-47DF-993E-50153AFEFD5B}"/>
              </a:ext>
            </a:extLst>
          </p:cNvPr>
          <p:cNvSpPr>
            <a:spLocks noGrp="1"/>
          </p:cNvSpPr>
          <p:nvPr>
            <p:ph type="ctr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algn="l"/>
            <a:r>
              <a:rPr lang="zh-CN" altLang="en-US" dirty="0"/>
              <a:t>算术运算符</a:t>
            </a:r>
          </a:p>
        </p:txBody>
      </p:sp>
      <p:sp>
        <p:nvSpPr>
          <p:cNvPr id="60419" name="Rectangle 2">
            <a:extLst>
              <a:ext uri="{FF2B5EF4-FFF2-40B4-BE49-F238E27FC236}">
                <a16:creationId xmlns:a16="http://schemas.microsoft.com/office/drawing/2014/main" id="{6AF8AB66-67B9-4233-AC5C-BEF31D41EB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2" name="矩形 38">
            <a:extLst>
              <a:ext uri="{FF2B5EF4-FFF2-40B4-BE49-F238E27FC236}">
                <a16:creationId xmlns:a16="http://schemas.microsoft.com/office/drawing/2014/main" id="{7018143D-73F6-4F35-A883-21AB89952B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4826" y="1273175"/>
            <a:ext cx="84296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算术运算符</a:t>
            </a: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D756A7CB-D91A-4653-83DE-D67C2D7038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1075072"/>
              </p:ext>
            </p:extLst>
          </p:nvPr>
        </p:nvGraphicFramePr>
        <p:xfrm>
          <a:off x="1146032" y="1952626"/>
          <a:ext cx="10029968" cy="3883025"/>
        </p:xfrm>
        <a:graphic>
          <a:graphicData uri="http://schemas.openxmlformats.org/drawingml/2006/table">
            <a:tbl>
              <a:tblPr firstRow="1" bandRow="1"/>
              <a:tblGrid>
                <a:gridCol w="14809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244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454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791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113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600" b="1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运算符</a:t>
                      </a:r>
                      <a:endParaRPr lang="zh-CN" sz="1600" b="1" kern="1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1" marR="68581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600" b="1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运算</a:t>
                      </a:r>
                      <a:endParaRPr lang="zh-CN" sz="1600" b="1" kern="1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1" marR="68581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600" b="1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范例</a:t>
                      </a:r>
                      <a:endParaRPr lang="zh-CN" sz="1600" b="1" kern="1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1" marR="68581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600" b="1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结果</a:t>
                      </a:r>
                      <a:endParaRPr lang="zh-CN" sz="1600" b="1" kern="1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1" marR="68581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189"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+</a:t>
                      </a:r>
                      <a:endParaRPr lang="zh-CN" sz="16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sz="16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5+5</a:t>
                      </a:r>
                      <a:endParaRPr lang="zh-CN" sz="1600" kern="10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10</a:t>
                      </a:r>
                      <a:endParaRPr lang="zh-CN" sz="1600" kern="10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5189"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-</a:t>
                      </a:r>
                      <a:endParaRPr lang="zh-CN" sz="16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sz="16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减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6-4</a:t>
                      </a:r>
                      <a:endParaRPr lang="zh-CN" sz="16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2</a:t>
                      </a:r>
                      <a:endParaRPr lang="zh-CN" sz="16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5189"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*</a:t>
                      </a:r>
                      <a:endParaRPr lang="zh-CN" sz="1600" kern="10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sz="16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乘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3*4</a:t>
                      </a:r>
                      <a:endParaRPr lang="zh-CN" sz="1600" kern="10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12</a:t>
                      </a:r>
                      <a:endParaRPr lang="zh-CN" sz="1600" kern="10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5189"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/</a:t>
                      </a:r>
                      <a:endParaRPr lang="zh-CN" sz="16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sz="16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除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3/2</a:t>
                      </a:r>
                      <a:endParaRPr lang="zh-CN" sz="16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1.5</a:t>
                      </a:r>
                      <a:endParaRPr lang="zh-CN" sz="16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5189"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%</a:t>
                      </a:r>
                      <a:endParaRPr lang="zh-CN" sz="1600" kern="10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sz="16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求余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5%7</a:t>
                      </a:r>
                      <a:endParaRPr lang="zh-CN" sz="16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5</a:t>
                      </a:r>
                      <a:endParaRPr lang="zh-CN" sz="1600" kern="10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5189"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**</a:t>
                      </a:r>
                      <a:endParaRPr lang="zh-CN" sz="1600" kern="10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sz="1600" kern="1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幂运算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3**4</a:t>
                      </a:r>
                      <a:endParaRPr lang="zh-CN" sz="16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81</a:t>
                      </a:r>
                      <a:endParaRPr lang="zh-CN" sz="1600" kern="10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5189"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++</a:t>
                      </a:r>
                      <a:endParaRPr lang="zh-CN" sz="1600" kern="10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sz="1600" kern="1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自增（前置）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a=2, b=++a;</a:t>
                      </a:r>
                      <a:endParaRPr lang="zh-CN" sz="16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a=3;b=3;</a:t>
                      </a:r>
                      <a:endParaRPr lang="zh-CN" sz="1600" kern="10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5189"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++</a:t>
                      </a:r>
                      <a:endParaRPr lang="zh-CN" sz="1600" kern="10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sz="1600" kern="1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自增（后置）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a=2, b=a++;</a:t>
                      </a:r>
                      <a:endParaRPr lang="zh-CN" sz="16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a=3;b=2;</a:t>
                      </a:r>
                      <a:endParaRPr lang="zh-CN" sz="1600" kern="10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5189"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--</a:t>
                      </a:r>
                      <a:endParaRPr lang="zh-CN" sz="1600" kern="10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sz="1600" kern="1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自减（前置）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a=2, b=--a;</a:t>
                      </a:r>
                      <a:endParaRPr lang="zh-CN" sz="16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a=1;b=1;</a:t>
                      </a:r>
                      <a:endParaRPr lang="zh-CN" sz="16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5189"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--</a:t>
                      </a:r>
                      <a:endParaRPr lang="zh-CN" sz="1600" kern="10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sz="1600" kern="1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自减（后置）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a=2, b=a--;</a:t>
                      </a:r>
                      <a:endParaRPr lang="zh-CN" sz="1600" kern="10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a=1;b=2;</a:t>
                      </a:r>
                      <a:endParaRPr lang="zh-CN" sz="16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BFF4C872-6A9B-4E47-8791-182A342689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50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标题 1">
            <a:extLst>
              <a:ext uri="{FF2B5EF4-FFF2-40B4-BE49-F238E27FC236}">
                <a16:creationId xmlns:a16="http://schemas.microsoft.com/office/drawing/2014/main" id="{30C89CBF-FDF8-4CA8-9A9D-5C020E673FC5}"/>
              </a:ext>
            </a:extLst>
          </p:cNvPr>
          <p:cNvSpPr>
            <a:spLocks noGrp="1"/>
          </p:cNvSpPr>
          <p:nvPr>
            <p:ph type="ctr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algn="l"/>
            <a:r>
              <a:rPr lang="zh-CN" altLang="en-US" dirty="0"/>
              <a:t>算术运算符</a:t>
            </a:r>
          </a:p>
        </p:txBody>
      </p:sp>
      <p:sp>
        <p:nvSpPr>
          <p:cNvPr id="61443" name="Rectangle 2">
            <a:extLst>
              <a:ext uri="{FF2B5EF4-FFF2-40B4-BE49-F238E27FC236}">
                <a16:creationId xmlns:a16="http://schemas.microsoft.com/office/drawing/2014/main" id="{126CEFE9-3B53-4771-A292-4E3A7FFC9C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2" name="矩形 38">
            <a:extLst>
              <a:ext uri="{FF2B5EF4-FFF2-40B4-BE49-F238E27FC236}">
                <a16:creationId xmlns:a16="http://schemas.microsoft.com/office/drawing/2014/main" id="{AA99B0F9-2C44-4A39-BD65-BD2C4DD070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4826" y="1273175"/>
            <a:ext cx="84296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算术运算符</a:t>
            </a:r>
          </a:p>
        </p:txBody>
      </p:sp>
      <p:sp>
        <p:nvSpPr>
          <p:cNvPr id="6" name="矩形 13">
            <a:extLst>
              <a:ext uri="{FF2B5EF4-FFF2-40B4-BE49-F238E27FC236}">
                <a16:creationId xmlns:a16="http://schemas.microsoft.com/office/drawing/2014/main" id="{602E9F05-B569-4122-87E0-91D081DF12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5950" y="1947864"/>
            <a:ext cx="85090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zh-CN"/>
              <a:t>四则混合运算，遵循 “先乘除后加减”的原则。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zh-CN"/>
              <a:t>取模运算结果的正负取决于被模数（</a:t>
            </a:r>
            <a:r>
              <a:rPr lang="en-US" altLang="zh-CN"/>
              <a:t>%</a:t>
            </a:r>
            <a:r>
              <a:rPr lang="zh-CN" altLang="zh-CN"/>
              <a:t>左边的数）的符号。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zh-CN"/>
              <a:t>尽量避免利用小数进行运算，有时可能因</a:t>
            </a:r>
            <a:r>
              <a:rPr lang="en-US" altLang="zh-CN"/>
              <a:t>JavaScript</a:t>
            </a:r>
            <a:r>
              <a:rPr lang="zh-CN" altLang="zh-CN"/>
              <a:t>的精度导致结果的偏差。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zh-CN"/>
              <a:t>“</a:t>
            </a:r>
            <a:r>
              <a:rPr lang="en-US" altLang="zh-CN"/>
              <a:t>+</a:t>
            </a:r>
            <a:r>
              <a:rPr lang="zh-CN" altLang="zh-CN"/>
              <a:t>”和“</a:t>
            </a:r>
            <a:r>
              <a:rPr lang="en-US" altLang="zh-CN"/>
              <a:t>-</a:t>
            </a:r>
            <a:r>
              <a:rPr lang="zh-CN" altLang="zh-CN"/>
              <a:t>”在算术运算时还可以表示正数或负数。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4A97C8A4-4A0E-43F8-8D7B-7D039DDD6C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51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标题 1">
            <a:extLst>
              <a:ext uri="{FF2B5EF4-FFF2-40B4-BE49-F238E27FC236}">
                <a16:creationId xmlns:a16="http://schemas.microsoft.com/office/drawing/2014/main" id="{FB028124-57E1-4007-9964-577F022237BF}"/>
              </a:ext>
            </a:extLst>
          </p:cNvPr>
          <p:cNvSpPr>
            <a:spLocks noGrp="1"/>
          </p:cNvSpPr>
          <p:nvPr>
            <p:ph type="ctr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algn="l"/>
            <a:r>
              <a:rPr lang="zh-CN" altLang="en-US" dirty="0"/>
              <a:t>算术运算符</a:t>
            </a:r>
          </a:p>
        </p:txBody>
      </p:sp>
      <p:sp>
        <p:nvSpPr>
          <p:cNvPr id="62467" name="Rectangle 2">
            <a:extLst>
              <a:ext uri="{FF2B5EF4-FFF2-40B4-BE49-F238E27FC236}">
                <a16:creationId xmlns:a16="http://schemas.microsoft.com/office/drawing/2014/main" id="{E822E4CD-D229-457F-A603-939416115C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2" name="矩形 38">
            <a:extLst>
              <a:ext uri="{FF2B5EF4-FFF2-40B4-BE49-F238E27FC236}">
                <a16:creationId xmlns:a16="http://schemas.microsoft.com/office/drawing/2014/main" id="{75BB04BB-CEFA-49D3-8D23-49E7FEB380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4826" y="1273175"/>
            <a:ext cx="84296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算术运算符</a:t>
            </a:r>
          </a:p>
        </p:txBody>
      </p:sp>
      <p:sp>
        <p:nvSpPr>
          <p:cNvPr id="6" name="矩形 13">
            <a:extLst>
              <a:ext uri="{FF2B5EF4-FFF2-40B4-BE49-F238E27FC236}">
                <a16:creationId xmlns:a16="http://schemas.microsoft.com/office/drawing/2014/main" id="{26C2B301-59B9-4D38-988D-1D071F0B20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5950" y="1947864"/>
            <a:ext cx="85090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zh-CN"/>
              <a:t>运算符（</a:t>
            </a:r>
            <a:r>
              <a:rPr lang="en-US" altLang="zh-CN"/>
              <a:t>++</a:t>
            </a:r>
            <a:r>
              <a:rPr lang="zh-CN" altLang="zh-CN"/>
              <a:t>或</a:t>
            </a:r>
            <a:r>
              <a:rPr lang="en-US" altLang="zh-CN"/>
              <a:t>--</a:t>
            </a:r>
            <a:r>
              <a:rPr lang="zh-CN" altLang="zh-CN"/>
              <a:t>）放在操作数前面，先进行自增或自减运算，再进行其他运算。</a:t>
            </a:r>
            <a:r>
              <a:rPr lang="zh-CN" altLang="en-US"/>
              <a:t>若</a:t>
            </a:r>
            <a:r>
              <a:rPr lang="zh-CN" altLang="zh-CN"/>
              <a:t>运算符放在操作数后面，则先进行其他运算，再进行自增或自减运算。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zh-CN"/>
              <a:t>递增和递减运算符仅对数值型和布尔型数据操作，会将布尔值</a:t>
            </a:r>
            <a:r>
              <a:rPr lang="en-US" altLang="zh-CN"/>
              <a:t>true</a:t>
            </a:r>
            <a:r>
              <a:rPr lang="zh-CN" altLang="zh-CN"/>
              <a:t>当做</a:t>
            </a:r>
            <a:r>
              <a:rPr lang="en-US" altLang="zh-CN"/>
              <a:t>1</a:t>
            </a:r>
            <a:r>
              <a:rPr lang="zh-CN" altLang="zh-CN"/>
              <a:t>，</a:t>
            </a:r>
            <a:r>
              <a:rPr lang="en-US" altLang="zh-CN"/>
              <a:t>false</a:t>
            </a:r>
            <a:r>
              <a:rPr lang="zh-CN" altLang="zh-CN"/>
              <a:t>当做</a:t>
            </a:r>
            <a:r>
              <a:rPr lang="en-US" altLang="zh-CN"/>
              <a:t>0</a:t>
            </a:r>
            <a:r>
              <a:rPr lang="zh-CN" altLang="en-US"/>
              <a:t>。</a:t>
            </a:r>
            <a:endParaRPr lang="zh-CN" altLang="zh-CN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C7969F1-52E3-4FA7-A300-3C4F6F97C5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52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标题 1">
            <a:extLst>
              <a:ext uri="{FF2B5EF4-FFF2-40B4-BE49-F238E27FC236}">
                <a16:creationId xmlns:a16="http://schemas.microsoft.com/office/drawing/2014/main" id="{804D4A8F-DCE7-4BA7-863F-3024E9DB5C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字符串运算符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A47A7F79-4A78-4CE1-AB37-FA07148E5F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6CA0B37-C609-418D-973E-5FE272E0CA7A}" type="slidenum">
              <a:rPr lang="zh-CN" altLang="en-US" smtClean="0"/>
              <a:pPr/>
              <a:t>53</a:t>
            </a:fld>
            <a:endParaRPr lang="zh-CN" altLang="en-US"/>
          </a:p>
        </p:txBody>
      </p:sp>
      <p:sp>
        <p:nvSpPr>
          <p:cNvPr id="63491" name="Rectangle 2">
            <a:extLst>
              <a:ext uri="{FF2B5EF4-FFF2-40B4-BE49-F238E27FC236}">
                <a16:creationId xmlns:a16="http://schemas.microsoft.com/office/drawing/2014/main" id="{56F7E1D2-0154-45F7-992C-FBB2EF1E76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2" name="矩形 38">
            <a:extLst>
              <a:ext uri="{FF2B5EF4-FFF2-40B4-BE49-F238E27FC236}">
                <a16:creationId xmlns:a16="http://schemas.microsoft.com/office/drawing/2014/main" id="{F04A3D28-EED1-4CA1-A2EC-D1A5E7DB1B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4826" y="1273175"/>
            <a:ext cx="84296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字符串运算符</a:t>
            </a:r>
          </a:p>
        </p:txBody>
      </p:sp>
      <p:sp>
        <p:nvSpPr>
          <p:cNvPr id="5" name="矩形 13">
            <a:extLst>
              <a:ext uri="{FF2B5EF4-FFF2-40B4-BE49-F238E27FC236}">
                <a16:creationId xmlns:a16="http://schemas.microsoft.com/office/drawing/2014/main" id="{AE53CCAA-3F62-4FAD-9A1F-46B9431125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5951" y="1947863"/>
            <a:ext cx="8543925" cy="1111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/>
              <a:t>JavaScript</a:t>
            </a:r>
            <a:r>
              <a:rPr lang="zh-CN" altLang="en-US"/>
              <a:t>中，“</a:t>
            </a:r>
            <a:r>
              <a:rPr lang="en-US" altLang="zh-CN"/>
              <a:t>+</a:t>
            </a:r>
            <a:r>
              <a:rPr lang="zh-CN" altLang="en-US"/>
              <a:t>”操作的两个数据中只要有一个是字符型，则“</a:t>
            </a:r>
            <a:r>
              <a:rPr lang="en-US" altLang="zh-CN"/>
              <a:t>+</a:t>
            </a:r>
            <a:r>
              <a:rPr lang="zh-CN" altLang="en-US"/>
              <a:t>”就表示字符串运算符，用于返回两个数据拼接后的字符串。</a:t>
            </a:r>
            <a:endParaRPr lang="en-US" altLang="zh-CN"/>
          </a:p>
        </p:txBody>
      </p:sp>
      <p:grpSp>
        <p:nvGrpSpPr>
          <p:cNvPr id="6" name="组合 2">
            <a:extLst>
              <a:ext uri="{FF2B5EF4-FFF2-40B4-BE49-F238E27FC236}">
                <a16:creationId xmlns:a16="http://schemas.microsoft.com/office/drawing/2014/main" id="{8FDBAAEB-7796-46E6-96ED-6811E80357C6}"/>
              </a:ext>
            </a:extLst>
          </p:cNvPr>
          <p:cNvGrpSpPr>
            <a:grpSpLocks/>
          </p:cNvGrpSpPr>
          <p:nvPr/>
        </p:nvGrpSpPr>
        <p:grpSpPr bwMode="auto">
          <a:xfrm>
            <a:off x="2486025" y="3230564"/>
            <a:ext cx="7208838" cy="2611437"/>
            <a:chOff x="2892441" y="3515224"/>
            <a:chExt cx="52835" cy="1068209"/>
          </a:xfrm>
        </p:grpSpPr>
        <p:sp>
          <p:nvSpPr>
            <p:cNvPr id="7" name="矩形 1">
              <a:extLst>
                <a:ext uri="{FF2B5EF4-FFF2-40B4-BE49-F238E27FC236}">
                  <a16:creationId xmlns:a16="http://schemas.microsoft.com/office/drawing/2014/main" id="{F999211E-66CD-4ACC-8E20-1AB197EB61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2441" y="3515224"/>
              <a:ext cx="52835" cy="1068209"/>
            </a:xfrm>
            <a:prstGeom prst="rect">
              <a:avLst/>
            </a:prstGeom>
            <a:solidFill>
              <a:srgbClr val="D6ECFF">
                <a:lumMod val="2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charset="0"/>
                <a:buNone/>
                <a:defRPr/>
              </a:pPr>
              <a:endParaRPr lang="zh-CN" altLang="en-US" kern="0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1E7B8D99-210C-4732-A718-39F5F9075D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3779" y="3577563"/>
              <a:ext cx="51497" cy="9435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indent="0">
                <a:lnSpc>
                  <a:spcPct val="150000"/>
                </a:lnSpc>
                <a:defRPr/>
              </a:pPr>
              <a:r>
                <a:rPr lang="en-US" altLang="zh-CN" sz="16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var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color = 'blue';</a:t>
              </a:r>
            </a:p>
            <a:p>
              <a:pPr marL="0" indent="0">
                <a:lnSpc>
                  <a:spcPct val="150000"/>
                </a:lnSpc>
                <a:defRPr/>
              </a:pPr>
              <a:r>
                <a:rPr lang="en-US" altLang="zh-CN" sz="16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var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CN" sz="16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str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= 'The sky is '+color;</a:t>
              </a:r>
            </a:p>
            <a:p>
              <a:pPr marL="0" indent="0">
                <a:lnSpc>
                  <a:spcPct val="150000"/>
                </a:lnSpc>
                <a:defRPr/>
              </a:pPr>
              <a:r>
                <a:rPr lang="en-US" altLang="zh-CN" sz="16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var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CN" sz="16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tel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= 110 + '120';</a:t>
              </a:r>
            </a:p>
            <a:p>
              <a:pPr marL="0" indent="0">
                <a:lnSpc>
                  <a:spcPct val="150000"/>
                </a:lnSpc>
                <a:defRPr/>
              </a:pP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console.log(</a:t>
              </a:r>
              <a:r>
                <a:rPr lang="en-US" altLang="zh-CN" sz="16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str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);                   	// </a:t>
              </a:r>
              <a:r>
                <a:rPr lang="zh-CN" altLang="en-US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输出结果为：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The sky is blue</a:t>
              </a:r>
            </a:p>
            <a:p>
              <a:pPr marL="0" indent="0">
                <a:lnSpc>
                  <a:spcPct val="150000"/>
                </a:lnSpc>
                <a:defRPr/>
              </a:pP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console.log(</a:t>
              </a:r>
              <a:r>
                <a:rPr lang="en-US" altLang="zh-CN" sz="16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tel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);                   	// </a:t>
              </a:r>
              <a:r>
                <a:rPr lang="zh-CN" altLang="en-US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输出结果为：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110120</a:t>
              </a:r>
            </a:p>
            <a:p>
              <a:pPr marL="0" indent="0">
                <a:lnSpc>
                  <a:spcPct val="150000"/>
                </a:lnSpc>
                <a:defRPr/>
              </a:pP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console.log(</a:t>
              </a:r>
              <a:r>
                <a:rPr lang="en-US" altLang="zh-CN" sz="16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typeof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CN" sz="16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str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, </a:t>
              </a:r>
              <a:r>
                <a:rPr lang="en-US" altLang="zh-CN" sz="16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typeof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CN" sz="16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tel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);	// </a:t>
              </a:r>
              <a:r>
                <a:rPr lang="zh-CN" altLang="en-US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输出结果：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string </a:t>
              </a:r>
              <a:r>
                <a:rPr lang="en-US" altLang="zh-CN" sz="16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string</a:t>
              </a:r>
              <a:endParaRPr lang="en-US" altLang="zh-CN" sz="16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5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标题 1">
            <a:extLst>
              <a:ext uri="{FF2B5EF4-FFF2-40B4-BE49-F238E27FC236}">
                <a16:creationId xmlns:a16="http://schemas.microsoft.com/office/drawing/2014/main" id="{36CE1A56-CACF-428A-9CA2-9CC5AD86CEB4}"/>
              </a:ext>
            </a:extLst>
          </p:cNvPr>
          <p:cNvSpPr>
            <a:spLocks noGrp="1"/>
          </p:cNvSpPr>
          <p:nvPr>
            <p:ph type="ctr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algn="l"/>
            <a:r>
              <a:rPr lang="zh-CN" altLang="en-US" dirty="0"/>
              <a:t>字符串运算符</a:t>
            </a:r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A25EE846-8013-438A-8B8F-9EF1DBEE32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2" name="矩形 38">
            <a:extLst>
              <a:ext uri="{FF2B5EF4-FFF2-40B4-BE49-F238E27FC236}">
                <a16:creationId xmlns:a16="http://schemas.microsoft.com/office/drawing/2014/main" id="{EC26829C-AC49-4816-B917-8A66B92502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4826" y="1273175"/>
            <a:ext cx="84296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字符串运算符</a:t>
            </a:r>
          </a:p>
        </p:txBody>
      </p:sp>
      <p:sp>
        <p:nvSpPr>
          <p:cNvPr id="9" name="圆角矩形 8">
            <a:extLst>
              <a:ext uri="{FF2B5EF4-FFF2-40B4-BE49-F238E27FC236}">
                <a16:creationId xmlns:a16="http://schemas.microsoft.com/office/drawing/2014/main" id="{44E4C869-DF83-4FA9-AA5E-66814483845E}"/>
              </a:ext>
            </a:extLst>
          </p:cNvPr>
          <p:cNvSpPr/>
          <p:nvPr/>
        </p:nvSpPr>
        <p:spPr>
          <a:xfrm>
            <a:off x="4826000" y="2168525"/>
            <a:ext cx="2305050" cy="719138"/>
          </a:xfrm>
          <a:prstGeom prst="roundRect">
            <a:avLst/>
          </a:prstGeom>
          <a:solidFill>
            <a:srgbClr val="FBFBFB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pSp>
        <p:nvGrpSpPr>
          <p:cNvPr id="64518" name="组合 9">
            <a:extLst>
              <a:ext uri="{FF2B5EF4-FFF2-40B4-BE49-F238E27FC236}">
                <a16:creationId xmlns:a16="http://schemas.microsoft.com/office/drawing/2014/main" id="{74B86517-9FD3-467B-A14F-7D6746442CEE}"/>
              </a:ext>
            </a:extLst>
          </p:cNvPr>
          <p:cNvGrpSpPr>
            <a:grpSpLocks/>
          </p:cNvGrpSpPr>
          <p:nvPr/>
        </p:nvGrpSpPr>
        <p:grpSpPr bwMode="auto">
          <a:xfrm>
            <a:off x="2389189" y="2600325"/>
            <a:ext cx="7475537" cy="1982788"/>
            <a:chOff x="971600" y="1988840"/>
            <a:chExt cx="7200728" cy="2160240"/>
          </a:xfrm>
        </p:grpSpPr>
        <p:sp>
          <p:nvSpPr>
            <p:cNvPr id="11" name="流程图: 过程 10">
              <a:extLst>
                <a:ext uri="{FF2B5EF4-FFF2-40B4-BE49-F238E27FC236}">
                  <a16:creationId xmlns:a16="http://schemas.microsoft.com/office/drawing/2014/main" id="{56EE52BD-EBD6-40F5-ADBF-31F663FF5ACB}"/>
                </a:ext>
              </a:extLst>
            </p:cNvPr>
            <p:cNvSpPr/>
            <p:nvPr/>
          </p:nvSpPr>
          <p:spPr>
            <a:xfrm>
              <a:off x="971600" y="1988840"/>
              <a:ext cx="7200728" cy="2160240"/>
            </a:xfrm>
            <a:prstGeom prst="flowChartProcess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3" name="流程图: 可选过程 12">
              <a:extLst>
                <a:ext uri="{FF2B5EF4-FFF2-40B4-BE49-F238E27FC236}">
                  <a16:creationId xmlns:a16="http://schemas.microsoft.com/office/drawing/2014/main" id="{E4749328-E095-47DF-9874-94272BE89650}"/>
                </a:ext>
              </a:extLst>
            </p:cNvPr>
            <p:cNvSpPr/>
            <p:nvPr/>
          </p:nvSpPr>
          <p:spPr>
            <a:xfrm>
              <a:off x="971600" y="1988840"/>
              <a:ext cx="7200728" cy="2160240"/>
            </a:xfrm>
            <a:prstGeom prst="flowChartAlternateProcess">
              <a:avLst/>
            </a:prstGeom>
            <a:solidFill>
              <a:srgbClr val="FBFBFB"/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grpSp>
        <p:nvGrpSpPr>
          <p:cNvPr id="64519" name="组合 13">
            <a:extLst>
              <a:ext uri="{FF2B5EF4-FFF2-40B4-BE49-F238E27FC236}">
                <a16:creationId xmlns:a16="http://schemas.microsoft.com/office/drawing/2014/main" id="{26E139F7-CF5B-460E-86B0-534A888BE586}"/>
              </a:ext>
            </a:extLst>
          </p:cNvPr>
          <p:cNvGrpSpPr>
            <a:grpSpLocks/>
          </p:cNvGrpSpPr>
          <p:nvPr/>
        </p:nvGrpSpPr>
        <p:grpSpPr bwMode="auto">
          <a:xfrm>
            <a:off x="4826001" y="2095501"/>
            <a:ext cx="2316163" cy="504825"/>
            <a:chOff x="3408211" y="1484784"/>
            <a:chExt cx="2315917" cy="504056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53F2A678-B150-4D86-817C-B562FCCF873E}"/>
                </a:ext>
              </a:extLst>
            </p:cNvPr>
            <p:cNvSpPr/>
            <p:nvPr/>
          </p:nvSpPr>
          <p:spPr>
            <a:xfrm>
              <a:off x="3408211" y="1484784"/>
              <a:ext cx="144448" cy="144243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6A145EB5-0CD6-4004-BC94-FEE65354EC3D}"/>
                </a:ext>
              </a:extLst>
            </p:cNvPr>
            <p:cNvSpPr/>
            <p:nvPr/>
          </p:nvSpPr>
          <p:spPr>
            <a:xfrm>
              <a:off x="5579680" y="1484784"/>
              <a:ext cx="144448" cy="144243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6FCE25C-B2C5-4CFF-9C60-45A754F78D16}"/>
                </a:ext>
              </a:extLst>
            </p:cNvPr>
            <p:cNvSpPr txBox="1"/>
            <p:nvPr/>
          </p:nvSpPr>
          <p:spPr>
            <a:xfrm>
              <a:off x="3874886" y="1589399"/>
              <a:ext cx="1371454" cy="39944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000" b="1" spc="300" dirty="0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值得一提</a:t>
              </a:r>
            </a:p>
          </p:txBody>
        </p:sp>
      </p:grpSp>
      <p:sp>
        <p:nvSpPr>
          <p:cNvPr id="64520" name="矩形 17">
            <a:extLst>
              <a:ext uri="{FF2B5EF4-FFF2-40B4-BE49-F238E27FC236}">
                <a16:creationId xmlns:a16="http://schemas.microsoft.com/office/drawing/2014/main" id="{9BE55D21-1098-43B1-BE02-38700A0536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1275" y="2917825"/>
            <a:ext cx="7183438" cy="1111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/>
              <a:t>利用字符串运算符“</a:t>
            </a:r>
            <a:r>
              <a:rPr lang="en-US" altLang="zh-CN"/>
              <a:t>+</a:t>
            </a:r>
            <a:r>
              <a:rPr lang="zh-CN" altLang="en-US"/>
              <a:t>”的特性，可以将布尔型、整型、浮点型或为</a:t>
            </a:r>
            <a:r>
              <a:rPr lang="en-US" altLang="zh-CN"/>
              <a:t>null</a:t>
            </a:r>
            <a:r>
              <a:rPr lang="zh-CN" altLang="en-US"/>
              <a:t>的数据，与空字符串进行拼接，就会完成字符型的自动转换。</a:t>
            </a:r>
            <a:endParaRPr lang="zh-CN" altLang="zh-CN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25F8F9B-3904-4C01-9B7A-E3039AC9BB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54</a:t>
            </a:fld>
            <a:endParaRPr lang="zh-CN" altLang="en-US"/>
          </a:p>
        </p:txBody>
      </p:sp>
    </p:spTree>
  </p:cSld>
  <p:clrMapOvr>
    <a:masterClrMapping/>
  </p:clrMapOvr>
  <p:transition spd="slow">
    <p:circle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标题 1">
            <a:extLst>
              <a:ext uri="{FF2B5EF4-FFF2-40B4-BE49-F238E27FC236}">
                <a16:creationId xmlns:a16="http://schemas.microsoft.com/office/drawing/2014/main" id="{4B666137-966C-42CD-858B-A6F17994B4AA}"/>
              </a:ext>
            </a:extLst>
          </p:cNvPr>
          <p:cNvSpPr>
            <a:spLocks noGrp="1"/>
          </p:cNvSpPr>
          <p:nvPr>
            <p:ph type="ctr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algn="l"/>
            <a:r>
              <a:rPr lang="zh-CN" altLang="en-US" dirty="0"/>
              <a:t>关系运算符</a:t>
            </a:r>
          </a:p>
        </p:txBody>
      </p:sp>
      <p:sp>
        <p:nvSpPr>
          <p:cNvPr id="69635" name="Rectangle 2">
            <a:extLst>
              <a:ext uri="{FF2B5EF4-FFF2-40B4-BE49-F238E27FC236}">
                <a16:creationId xmlns:a16="http://schemas.microsoft.com/office/drawing/2014/main" id="{C9D457FD-17D1-4BFC-8917-7964114623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2" name="矩形 38">
            <a:extLst>
              <a:ext uri="{FF2B5EF4-FFF2-40B4-BE49-F238E27FC236}">
                <a16:creationId xmlns:a16="http://schemas.microsoft.com/office/drawing/2014/main" id="{424BE0B3-7BC7-4C83-9B40-07D4A0305D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4826" y="1273175"/>
            <a:ext cx="84296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关系运算符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20582DA-BCF6-466A-8113-E210960713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3386" y="2195944"/>
            <a:ext cx="3760529" cy="2539804"/>
          </a:xfrm>
          <a:prstGeom prst="rect">
            <a:avLst/>
          </a:prstGeom>
          <a:effectLst>
            <a:softEdge rad="317500"/>
          </a:effectLst>
        </p:spPr>
      </p:pic>
      <p:sp>
        <p:nvSpPr>
          <p:cNvPr id="6" name="矩形 1">
            <a:extLst>
              <a:ext uri="{FF2B5EF4-FFF2-40B4-BE49-F238E27FC236}">
                <a16:creationId xmlns:a16="http://schemas.microsoft.com/office/drawing/2014/main" id="{72F80B14-9750-49C0-8AF0-0DE6C28447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3388" y="2589214"/>
            <a:ext cx="4324350" cy="1665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200000"/>
              </a:lnSpc>
              <a:defRPr/>
            </a:pPr>
            <a:r>
              <a:rPr lang="zh-CN" altLang="zh-CN" dirty="0"/>
              <a:t>比较运算符</a:t>
            </a:r>
            <a:endParaRPr lang="en-US" altLang="zh-CN" dirty="0"/>
          </a:p>
          <a:p>
            <a:pPr marL="285750" indent="-285750" eaLnBrk="1" hangingPunct="1">
              <a:lnSpc>
                <a:spcPct val="200000"/>
              </a:lnSpc>
              <a:buFont typeface="Wingdings" panose="05000000000000000000" pitchFamily="2" charset="2"/>
              <a:buChar char="p"/>
              <a:defRPr/>
            </a:pPr>
            <a:r>
              <a:rPr lang="zh-CN" altLang="zh-CN" dirty="0"/>
              <a:t>用来对两个数值或变量进行比较</a:t>
            </a:r>
            <a:r>
              <a:rPr lang="zh-CN" altLang="en-US" dirty="0"/>
              <a:t>。</a:t>
            </a:r>
            <a:endParaRPr lang="en-US" altLang="zh-CN" dirty="0"/>
          </a:p>
          <a:p>
            <a:pPr marL="285750" indent="-285750" eaLnBrk="1" hangingPunct="1">
              <a:lnSpc>
                <a:spcPct val="200000"/>
              </a:lnSpc>
              <a:buFont typeface="Wingdings" panose="05000000000000000000" pitchFamily="2" charset="2"/>
              <a:buChar char="p"/>
              <a:defRPr/>
            </a:pPr>
            <a:r>
              <a:rPr lang="zh-CN" altLang="zh-CN" dirty="0"/>
              <a:t>其结果是布尔类型的</a:t>
            </a:r>
            <a:r>
              <a:rPr lang="en-US" altLang="zh-CN" dirty="0"/>
              <a:t>true</a:t>
            </a:r>
            <a:r>
              <a:rPr lang="zh-CN" altLang="zh-CN" dirty="0"/>
              <a:t>或</a:t>
            </a:r>
            <a:r>
              <a:rPr lang="en-US" altLang="zh-CN" dirty="0"/>
              <a:t>false</a:t>
            </a:r>
            <a:r>
              <a:rPr lang="zh-CN" altLang="en-US" dirty="0"/>
              <a:t>。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3E467782-B14A-4BD1-948C-6EA2024E20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55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6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标题 1">
            <a:extLst>
              <a:ext uri="{FF2B5EF4-FFF2-40B4-BE49-F238E27FC236}">
                <a16:creationId xmlns:a16="http://schemas.microsoft.com/office/drawing/2014/main" id="{F6C267EE-F221-441C-836F-700D0B6B2E3E}"/>
              </a:ext>
            </a:extLst>
          </p:cNvPr>
          <p:cNvSpPr>
            <a:spLocks noGrp="1"/>
          </p:cNvSpPr>
          <p:nvPr>
            <p:ph type="ctr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algn="l"/>
            <a:r>
              <a:rPr lang="zh-CN" altLang="en-US" dirty="0"/>
              <a:t>关系运算符</a:t>
            </a:r>
          </a:p>
        </p:txBody>
      </p:sp>
      <p:sp>
        <p:nvSpPr>
          <p:cNvPr id="70659" name="Rectangle 2">
            <a:extLst>
              <a:ext uri="{FF2B5EF4-FFF2-40B4-BE49-F238E27FC236}">
                <a16:creationId xmlns:a16="http://schemas.microsoft.com/office/drawing/2014/main" id="{0D077E10-9E81-406C-9BBF-C7AA7B655A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2" name="矩形 38">
            <a:extLst>
              <a:ext uri="{FF2B5EF4-FFF2-40B4-BE49-F238E27FC236}">
                <a16:creationId xmlns:a16="http://schemas.microsoft.com/office/drawing/2014/main" id="{F10F4672-3FC6-42DD-A4FD-84064A513E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4826" y="1273175"/>
            <a:ext cx="84296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关系运算符</a:t>
            </a: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55CC9CAA-8C86-4AAE-9625-927A547541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1272289"/>
              </p:ext>
            </p:extLst>
          </p:nvPr>
        </p:nvGraphicFramePr>
        <p:xfrm>
          <a:off x="2579689" y="2068945"/>
          <a:ext cx="7069137" cy="3155520"/>
        </p:xfrm>
        <a:graphic>
          <a:graphicData uri="http://schemas.openxmlformats.org/drawingml/2006/table">
            <a:tbl>
              <a:tblPr firstRow="1" bandRow="1"/>
              <a:tblGrid>
                <a:gridCol w="10437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925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798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529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33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400" b="1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运算符</a:t>
                      </a:r>
                      <a:endParaRPr lang="zh-CN" sz="1400" b="1" kern="1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1" marR="68581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400" b="1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运算</a:t>
                      </a:r>
                      <a:endParaRPr lang="zh-CN" sz="1400" b="1" kern="1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1" marR="68581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400" b="1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范例</a:t>
                      </a:r>
                      <a:endParaRPr lang="zh-CN" sz="1400" b="1" kern="1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1" marR="68581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1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结果</a:t>
                      </a:r>
                      <a:endParaRPr lang="zh-CN" sz="1400" b="1" kern="1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1" marR="68581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275"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==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等于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x == 4</a:t>
                      </a:r>
                      <a:endParaRPr lang="zh-CN" sz="1400" kern="10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false</a:t>
                      </a:r>
                      <a:endParaRPr lang="zh-CN" sz="1400" kern="10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5275"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!=</a:t>
                      </a:r>
                      <a:endParaRPr lang="zh-CN" sz="1400" kern="10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不等于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x != 4</a:t>
                      </a:r>
                      <a:endParaRPr lang="zh-CN" sz="1400" kern="10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true</a:t>
                      </a:r>
                      <a:endParaRPr lang="zh-CN" sz="1400" kern="10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5275"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===</a:t>
                      </a:r>
                      <a:endParaRPr lang="zh-CN" sz="1400" kern="10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全等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x === 5</a:t>
                      </a:r>
                      <a:endParaRPr lang="zh-CN" sz="1400" kern="10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true</a:t>
                      </a:r>
                      <a:endParaRPr lang="zh-CN" sz="1400" kern="10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5275"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!==</a:t>
                      </a:r>
                      <a:endParaRPr lang="zh-CN" sz="1400" kern="10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不全等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x !== '5'</a:t>
                      </a:r>
                      <a:endParaRPr lang="zh-CN" sz="1400" kern="10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true</a:t>
                      </a:r>
                      <a:endParaRPr lang="zh-CN" sz="1400" kern="10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5275"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&gt; </a:t>
                      </a:r>
                      <a:endParaRPr lang="zh-CN" sz="1400" kern="10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sz="1400" kern="1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大于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x &gt; 5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false</a:t>
                      </a:r>
                      <a:endParaRPr lang="zh-CN" sz="1400" kern="10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5275"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&gt;=</a:t>
                      </a:r>
                      <a:endParaRPr lang="zh-CN" sz="1400" kern="10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sz="1400" kern="1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大于或等于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x &gt;= 5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true</a:t>
                      </a:r>
                      <a:endParaRPr lang="zh-CN" sz="1400" kern="10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5275"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&lt; </a:t>
                      </a:r>
                      <a:endParaRPr lang="zh-CN" sz="1400" kern="10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sz="1400" kern="1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小于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x &lt; 5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false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5275"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&lt;=</a:t>
                      </a:r>
                      <a:endParaRPr lang="zh-CN" sz="1400" kern="10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sz="1400" kern="1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小于或等于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x &lt;= 5</a:t>
                      </a:r>
                      <a:endParaRPr lang="zh-CN" sz="1400" kern="10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true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A01C377-5AEB-4047-BB2F-688B058411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56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标题 1">
            <a:extLst>
              <a:ext uri="{FF2B5EF4-FFF2-40B4-BE49-F238E27FC236}">
                <a16:creationId xmlns:a16="http://schemas.microsoft.com/office/drawing/2014/main" id="{AC15AF19-718A-4667-8D8C-D7B7C8195249}"/>
              </a:ext>
            </a:extLst>
          </p:cNvPr>
          <p:cNvSpPr>
            <a:spLocks noGrp="1"/>
          </p:cNvSpPr>
          <p:nvPr>
            <p:ph type="ctr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algn="l"/>
            <a:r>
              <a:rPr lang="zh-CN" altLang="en-US" dirty="0"/>
              <a:t>关系运算符</a:t>
            </a:r>
          </a:p>
        </p:txBody>
      </p:sp>
      <p:sp>
        <p:nvSpPr>
          <p:cNvPr id="71683" name="Rectangle 2">
            <a:extLst>
              <a:ext uri="{FF2B5EF4-FFF2-40B4-BE49-F238E27FC236}">
                <a16:creationId xmlns:a16="http://schemas.microsoft.com/office/drawing/2014/main" id="{5A375903-E5CC-4016-B463-B2663DF2BB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2" name="矩形 38">
            <a:extLst>
              <a:ext uri="{FF2B5EF4-FFF2-40B4-BE49-F238E27FC236}">
                <a16:creationId xmlns:a16="http://schemas.microsoft.com/office/drawing/2014/main" id="{B0194314-0D6A-4528-B4F5-9BFBB18C4E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4826" y="1273175"/>
            <a:ext cx="84296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相等性运算符</a:t>
            </a:r>
          </a:p>
        </p:txBody>
      </p:sp>
      <p:grpSp>
        <p:nvGrpSpPr>
          <p:cNvPr id="71685" name="组合 12">
            <a:extLst>
              <a:ext uri="{FF2B5EF4-FFF2-40B4-BE49-F238E27FC236}">
                <a16:creationId xmlns:a16="http://schemas.microsoft.com/office/drawing/2014/main" id="{10271007-74EF-49CB-A27C-2D3804B261D3}"/>
              </a:ext>
            </a:extLst>
          </p:cNvPr>
          <p:cNvGrpSpPr>
            <a:grpSpLocks/>
          </p:cNvGrpSpPr>
          <p:nvPr/>
        </p:nvGrpSpPr>
        <p:grpSpPr bwMode="auto">
          <a:xfrm>
            <a:off x="1925639" y="2493964"/>
            <a:ext cx="8308975" cy="2808287"/>
            <a:chOff x="415634" y="2398807"/>
            <a:chExt cx="7925890" cy="2127310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EA641358-07BE-42B1-924D-5E16E163B6CA}"/>
                </a:ext>
              </a:extLst>
            </p:cNvPr>
            <p:cNvSpPr/>
            <p:nvPr/>
          </p:nvSpPr>
          <p:spPr>
            <a:xfrm>
              <a:off x="415634" y="2398807"/>
              <a:ext cx="7925890" cy="212731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7618FFB3-7080-404E-A262-CA2F9DCFA6FF}"/>
                </a:ext>
              </a:extLst>
            </p:cNvPr>
            <p:cNvSpPr/>
            <p:nvPr/>
          </p:nvSpPr>
          <p:spPr>
            <a:xfrm>
              <a:off x="467120" y="2443301"/>
              <a:ext cx="7812316" cy="20335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grpSp>
        <p:nvGrpSpPr>
          <p:cNvPr id="71686" name="组合 15">
            <a:extLst>
              <a:ext uri="{FF2B5EF4-FFF2-40B4-BE49-F238E27FC236}">
                <a16:creationId xmlns:a16="http://schemas.microsoft.com/office/drawing/2014/main" id="{A0A0D02B-0478-492B-805D-957C2136DB28}"/>
              </a:ext>
            </a:extLst>
          </p:cNvPr>
          <p:cNvGrpSpPr>
            <a:grpSpLocks/>
          </p:cNvGrpSpPr>
          <p:nvPr/>
        </p:nvGrpSpPr>
        <p:grpSpPr bwMode="auto">
          <a:xfrm>
            <a:off x="9105901" y="2114551"/>
            <a:ext cx="1235075" cy="866775"/>
            <a:chOff x="7623958" y="2018805"/>
            <a:chExt cx="1235034" cy="866899"/>
          </a:xfrm>
        </p:grpSpPr>
        <p:sp>
          <p:nvSpPr>
            <p:cNvPr id="11" name="泪滴形 10">
              <a:extLst>
                <a:ext uri="{FF2B5EF4-FFF2-40B4-BE49-F238E27FC236}">
                  <a16:creationId xmlns:a16="http://schemas.microsoft.com/office/drawing/2014/main" id="{4B58232D-48CF-4BDA-9971-BA60EFC91ADA}"/>
                </a:ext>
              </a:extLst>
            </p:cNvPr>
            <p:cNvSpPr/>
            <p:nvPr/>
          </p:nvSpPr>
          <p:spPr>
            <a:xfrm>
              <a:off x="7623958" y="2018805"/>
              <a:ext cx="1235034" cy="866899"/>
            </a:xfrm>
            <a:prstGeom prst="teardrop">
              <a:avLst/>
            </a:prstGeom>
            <a:solidFill>
              <a:srgbClr val="C00000"/>
            </a:solidFill>
            <a:ln w="57150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71689" name="矩形 17">
              <a:extLst>
                <a:ext uri="{FF2B5EF4-FFF2-40B4-BE49-F238E27FC236}">
                  <a16:creationId xmlns:a16="http://schemas.microsoft.com/office/drawing/2014/main" id="{FA5F6401-51D4-4FDB-9DE2-059CBE0E9A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00681" y="2137197"/>
              <a:ext cx="906017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注意</a:t>
              </a:r>
            </a:p>
          </p:txBody>
        </p:sp>
      </p:grpSp>
      <p:sp>
        <p:nvSpPr>
          <p:cNvPr id="71687" name="矩形 18">
            <a:extLst>
              <a:ext uri="{FF2B5EF4-FFF2-40B4-BE49-F238E27FC236}">
                <a16:creationId xmlns:a16="http://schemas.microsoft.com/office/drawing/2014/main" id="{08C3FB9F-9238-4C54-8511-44B3315BFF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3113" y="2747964"/>
            <a:ext cx="7980362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不相同类型的数据进行比较时，首先会自动将其转换成相同类型的数据后再进行比较。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运算符“</a:t>
            </a:r>
            <a:r>
              <a:rPr lang="en-US" altLang="zh-CN"/>
              <a:t>==</a:t>
            </a:r>
            <a:r>
              <a:rPr lang="zh-CN" altLang="en-US"/>
              <a:t>”和“</a:t>
            </a:r>
            <a:r>
              <a:rPr lang="en-US" altLang="zh-CN"/>
              <a:t>!=</a:t>
            </a:r>
            <a:r>
              <a:rPr lang="zh-CN" altLang="en-US"/>
              <a:t>”运算符在比较时，只比较值是否相等。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运算符“</a:t>
            </a:r>
            <a:r>
              <a:rPr lang="en-US" altLang="zh-CN"/>
              <a:t>===</a:t>
            </a:r>
            <a:r>
              <a:rPr lang="zh-CN" altLang="en-US"/>
              <a:t>”与“</a:t>
            </a:r>
            <a:r>
              <a:rPr lang="en-US" altLang="zh-CN"/>
              <a:t>!==</a:t>
            </a:r>
            <a:r>
              <a:rPr lang="zh-CN" altLang="en-US"/>
              <a:t>”要比较数值和其数据类型是否相等。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5F2A4EC-9B99-4395-B334-3D7D8B20B4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57</a:t>
            </a:fld>
            <a:endParaRPr lang="zh-CN" altLang="en-US"/>
          </a:p>
        </p:txBody>
      </p:sp>
    </p:spTree>
  </p:cSld>
  <p:clrMapOvr>
    <a:masterClrMapping/>
  </p:clrMapOvr>
  <p:transition spd="slow">
    <p:circle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标题 1">
            <a:extLst>
              <a:ext uri="{FF2B5EF4-FFF2-40B4-BE49-F238E27FC236}">
                <a16:creationId xmlns:a16="http://schemas.microsoft.com/office/drawing/2014/main" id="{ADA9EB1D-5D3F-46A7-B8EB-BD7D175EC2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逻辑运算符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30CFC3A7-243D-460A-BE75-919E7C641D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6CA0B37-C609-418D-973E-5FE272E0CA7A}" type="slidenum">
              <a:rPr lang="zh-CN" altLang="en-US" smtClean="0"/>
              <a:pPr/>
              <a:t>58</a:t>
            </a:fld>
            <a:endParaRPr lang="zh-CN" altLang="en-US"/>
          </a:p>
        </p:txBody>
      </p:sp>
      <p:sp>
        <p:nvSpPr>
          <p:cNvPr id="72707" name="Rectangle 2">
            <a:extLst>
              <a:ext uri="{FF2B5EF4-FFF2-40B4-BE49-F238E27FC236}">
                <a16:creationId xmlns:a16="http://schemas.microsoft.com/office/drawing/2014/main" id="{1954E8F4-17A0-489A-9642-60348989FC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2" name="矩形 38">
            <a:extLst>
              <a:ext uri="{FF2B5EF4-FFF2-40B4-BE49-F238E27FC236}">
                <a16:creationId xmlns:a16="http://schemas.microsoft.com/office/drawing/2014/main" id="{66837D96-259E-4820-83CF-6A698C5930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4826" y="1273175"/>
            <a:ext cx="84296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逻辑运算符</a:t>
            </a:r>
          </a:p>
        </p:txBody>
      </p:sp>
      <p:sp>
        <p:nvSpPr>
          <p:cNvPr id="5" name="矩形 1">
            <a:extLst>
              <a:ext uri="{FF2B5EF4-FFF2-40B4-BE49-F238E27FC236}">
                <a16:creationId xmlns:a16="http://schemas.microsoft.com/office/drawing/2014/main" id="{0699B084-487A-43AD-9329-1A85B43890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3214" y="2514601"/>
            <a:ext cx="4878387" cy="1665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200000"/>
              </a:lnSpc>
              <a:defRPr/>
            </a:pPr>
            <a:r>
              <a:rPr lang="zh-CN" altLang="en-US" dirty="0"/>
              <a:t>逻辑运算符</a:t>
            </a:r>
            <a:endParaRPr lang="en-US" altLang="zh-CN" dirty="0"/>
          </a:p>
          <a:p>
            <a:pPr marL="285750" indent="-285750" eaLnBrk="1" hangingPunct="1">
              <a:lnSpc>
                <a:spcPct val="200000"/>
              </a:lnSpc>
              <a:buFont typeface="Wingdings" panose="05000000000000000000" pitchFamily="2" charset="2"/>
              <a:buChar char="p"/>
              <a:defRPr/>
            </a:pPr>
            <a:r>
              <a:rPr lang="zh-CN" altLang="en-US" dirty="0"/>
              <a:t>是在程序开发中用于逻辑判断的符号。</a:t>
            </a:r>
            <a:endParaRPr lang="en-US" altLang="zh-CN" dirty="0"/>
          </a:p>
          <a:p>
            <a:pPr marL="285750" indent="-285750" eaLnBrk="1" hangingPunct="1">
              <a:lnSpc>
                <a:spcPct val="200000"/>
              </a:lnSpc>
              <a:buFont typeface="Wingdings" panose="05000000000000000000" pitchFamily="2" charset="2"/>
              <a:buChar char="p"/>
              <a:defRPr/>
            </a:pPr>
            <a:r>
              <a:rPr lang="zh-CN" altLang="en-US" dirty="0"/>
              <a:t>其返回值类型是布尔类型。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3CE8FB6-C2D6-4DC2-8CA0-E44EBEFC55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900" y="2424113"/>
            <a:ext cx="2012950" cy="200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5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标题 1">
            <a:extLst>
              <a:ext uri="{FF2B5EF4-FFF2-40B4-BE49-F238E27FC236}">
                <a16:creationId xmlns:a16="http://schemas.microsoft.com/office/drawing/2014/main" id="{0A376710-AA71-40E8-A591-FE6E2EA98F12}"/>
              </a:ext>
            </a:extLst>
          </p:cNvPr>
          <p:cNvSpPr>
            <a:spLocks noGrp="1"/>
          </p:cNvSpPr>
          <p:nvPr>
            <p:ph type="ctr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algn="l"/>
            <a:r>
              <a:rPr lang="zh-CN" altLang="en-US" dirty="0"/>
              <a:t>逻辑运算符</a:t>
            </a:r>
          </a:p>
        </p:txBody>
      </p:sp>
      <p:sp>
        <p:nvSpPr>
          <p:cNvPr id="73731" name="Rectangle 2">
            <a:extLst>
              <a:ext uri="{FF2B5EF4-FFF2-40B4-BE49-F238E27FC236}">
                <a16:creationId xmlns:a16="http://schemas.microsoft.com/office/drawing/2014/main" id="{D9603D38-53DF-4120-A8AF-331A7A2387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2" name="矩形 38">
            <a:extLst>
              <a:ext uri="{FF2B5EF4-FFF2-40B4-BE49-F238E27FC236}">
                <a16:creationId xmlns:a16="http://schemas.microsoft.com/office/drawing/2014/main" id="{86C2D7D2-94AC-44A5-B050-364E482586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4826" y="1273175"/>
            <a:ext cx="84296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逻辑运算符</a:t>
            </a: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A7FB799E-92F3-4037-8F46-C42C9AF5DDE4}"/>
              </a:ext>
            </a:extLst>
          </p:cNvPr>
          <p:cNvGraphicFramePr>
            <a:graphicFrameLocks noGrp="1"/>
          </p:cNvGraphicFramePr>
          <p:nvPr/>
        </p:nvGraphicFramePr>
        <p:xfrm>
          <a:off x="1927225" y="1965325"/>
          <a:ext cx="8377238" cy="1397000"/>
        </p:xfrm>
        <a:graphic>
          <a:graphicData uri="http://schemas.openxmlformats.org/drawingml/2006/table">
            <a:tbl>
              <a:tblPr firstRow="1" bandRow="1"/>
              <a:tblGrid>
                <a:gridCol w="745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57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95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863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120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400" b="1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运算符</a:t>
                      </a:r>
                      <a:endParaRPr lang="zh-CN" sz="1400" b="1" kern="1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79" marR="68579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400" b="1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运算</a:t>
                      </a:r>
                      <a:endParaRPr lang="zh-CN" sz="1400" b="1" kern="1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79" marR="68579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400" b="1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范例</a:t>
                      </a:r>
                      <a:endParaRPr lang="zh-CN" sz="1400" b="1" kern="1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79" marR="68579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1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结果</a:t>
                      </a:r>
                      <a:endParaRPr lang="zh-CN" sz="1400" b="1" kern="1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79" marR="68579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265"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&amp;&amp;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与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a &amp;&amp; b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a</a:t>
                      </a: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和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b</a:t>
                      </a: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都为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true</a:t>
                      </a: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，结果为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true</a:t>
                      </a: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，否则为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false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5265"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||</a:t>
                      </a:r>
                      <a:endParaRPr lang="zh-CN" sz="1400" kern="10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sz="1400" kern="1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或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a || b</a:t>
                      </a:r>
                      <a:endParaRPr lang="zh-CN" sz="1400" kern="10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a</a:t>
                      </a: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和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b</a:t>
                      </a: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中至少有一个为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true</a:t>
                      </a: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，则结果为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true</a:t>
                      </a: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，否则为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false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5265"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!</a:t>
                      </a:r>
                      <a:endParaRPr lang="zh-CN" sz="1400" kern="10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sz="1400" kern="1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非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! a</a:t>
                      </a:r>
                      <a:endParaRPr lang="zh-CN" sz="1400" kern="10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若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a</a:t>
                      </a: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为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false</a:t>
                      </a: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，结果为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true</a:t>
                      </a: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，否则相反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3761" name="矩形 2">
            <a:extLst>
              <a:ext uri="{FF2B5EF4-FFF2-40B4-BE49-F238E27FC236}">
                <a16:creationId xmlns:a16="http://schemas.microsoft.com/office/drawing/2014/main" id="{02720929-C468-4A19-9760-0B1B3BA182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7225" y="3502025"/>
            <a:ext cx="8377238" cy="258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zh-CN"/>
              <a:t>逻辑运算符</a:t>
            </a:r>
            <a:r>
              <a:rPr lang="zh-CN" altLang="en-US"/>
              <a:t>的结合性</a:t>
            </a:r>
            <a:r>
              <a:rPr lang="zh-CN" altLang="zh-CN"/>
              <a:t>是从左到右</a:t>
            </a:r>
            <a:r>
              <a:rPr lang="zh-CN" altLang="en-US"/>
              <a:t>。</a:t>
            </a:r>
            <a:endParaRPr lang="en-US" altLang="zh-CN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zh-CN"/>
              <a:t>当使用“</a:t>
            </a:r>
            <a:r>
              <a:rPr lang="en-US" altLang="zh-CN"/>
              <a:t>&amp;&amp;</a:t>
            </a:r>
            <a:r>
              <a:rPr lang="zh-CN" altLang="zh-CN"/>
              <a:t>”连接两个表达式时，如果左边表达式的值为</a:t>
            </a:r>
            <a:r>
              <a:rPr lang="en-US" altLang="zh-CN"/>
              <a:t>false</a:t>
            </a:r>
            <a:r>
              <a:rPr lang="zh-CN" altLang="zh-CN"/>
              <a:t>，则右边的表达式不会执行，逻辑运算结果为</a:t>
            </a:r>
            <a:r>
              <a:rPr lang="en-US" altLang="zh-CN"/>
              <a:t>false</a:t>
            </a:r>
            <a:r>
              <a:rPr lang="zh-CN" altLang="zh-CN"/>
              <a:t>。</a:t>
            </a:r>
            <a:r>
              <a:rPr lang="zh-CN" altLang="en-US"/>
              <a:t>（短路）</a:t>
            </a:r>
            <a:endParaRPr lang="zh-CN" altLang="zh-CN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zh-CN"/>
              <a:t>当使用“</a:t>
            </a:r>
            <a:r>
              <a:rPr lang="en-US" altLang="zh-CN"/>
              <a:t>||</a:t>
            </a:r>
            <a:r>
              <a:rPr lang="zh-CN" altLang="zh-CN"/>
              <a:t>”连接两个表达式时，如果左边表达式的值为</a:t>
            </a:r>
            <a:r>
              <a:rPr lang="en-US" altLang="zh-CN"/>
              <a:t>true</a:t>
            </a:r>
            <a:r>
              <a:rPr lang="zh-CN" altLang="zh-CN"/>
              <a:t>，则右边的表达式不会执行，逻辑运算结果为</a:t>
            </a:r>
            <a:r>
              <a:rPr lang="en-US" altLang="zh-CN"/>
              <a:t>true</a:t>
            </a:r>
            <a:r>
              <a:rPr lang="zh-CN" altLang="zh-CN"/>
              <a:t>。</a:t>
            </a:r>
            <a:r>
              <a:rPr lang="zh-CN" altLang="en-US"/>
              <a:t>（短路）</a:t>
            </a:r>
            <a:endParaRPr lang="en-US" altLang="zh-CN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zh-CN"/>
              <a:t>逻辑运算符可针对结果为布尔值的表达式进行运算</a:t>
            </a:r>
            <a:r>
              <a:rPr lang="zh-CN" altLang="en-US"/>
              <a:t>。</a:t>
            </a:r>
            <a:endParaRPr lang="zh-CN" altLang="zh-CN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B32DF8E-E8B0-475C-AD63-4B4E51FB1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59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37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37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37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37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61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136692CC-2B84-4FB9-9BAF-6F0F8689D8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JavaScript</a:t>
            </a:r>
            <a:r>
              <a:rPr lang="zh-CN" altLang="en-US" dirty="0"/>
              <a:t>提供了</a:t>
            </a:r>
            <a:r>
              <a:rPr lang="en-US" altLang="zh-CN" dirty="0" err="1"/>
              <a:t>typeof</a:t>
            </a:r>
            <a:r>
              <a:rPr lang="zh-CN" altLang="en-US" dirty="0"/>
              <a:t>方法用于检测变量的数据类型，该方法会根据变量本身的数据类型给出对应名称的返回值。语法格式如下：</a:t>
            </a:r>
          </a:p>
          <a:p>
            <a:endParaRPr lang="zh-CN" altLang="en-US" dirty="0"/>
          </a:p>
          <a:p>
            <a:endParaRPr lang="en-US" altLang="zh-CN" dirty="0"/>
          </a:p>
          <a:p>
            <a:r>
              <a:rPr lang="zh-CN" altLang="en-US" dirty="0"/>
              <a:t>对于指定的变量使用</a:t>
            </a:r>
            <a:r>
              <a:rPr lang="en-US" altLang="zh-CN" dirty="0" err="1"/>
              <a:t>typeof</a:t>
            </a:r>
            <a:r>
              <a:rPr lang="zh-CN" altLang="en-US" dirty="0"/>
              <a:t>方法，其返回值是提示数据类型的文本内容。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8F60216-887D-4E25-8779-D6A79B5053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typeof</a:t>
            </a:r>
            <a:r>
              <a:rPr lang="zh-CN" altLang="en-US" dirty="0"/>
              <a:t>方法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1181D75-AA84-40F3-A89E-19F52BBDCB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1B7A6D59-0187-4631-BB40-18F730B15C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1702" y="2081705"/>
            <a:ext cx="3405406" cy="412485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nb-NO" altLang="en-US" sz="1800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+mn-ea"/>
              </a:rPr>
              <a:t>typeof </a:t>
            </a:r>
            <a:r>
              <a:rPr lang="zh-CN" altLang="en-US" sz="1800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+mn-ea"/>
              </a:rPr>
              <a:t>变量名称</a:t>
            </a:r>
          </a:p>
        </p:txBody>
      </p:sp>
      <p:grpSp>
        <p:nvGrpSpPr>
          <p:cNvPr id="7" name="组合 71">
            <a:extLst>
              <a:ext uri="{FF2B5EF4-FFF2-40B4-BE49-F238E27FC236}">
                <a16:creationId xmlns:a16="http://schemas.microsoft.com/office/drawing/2014/main" id="{037C81C3-5E0C-42B6-899A-61E3E7EB267F}"/>
              </a:ext>
            </a:extLst>
          </p:cNvPr>
          <p:cNvGrpSpPr>
            <a:grpSpLocks/>
          </p:cNvGrpSpPr>
          <p:nvPr/>
        </p:nvGrpSpPr>
        <p:grpSpPr bwMode="auto">
          <a:xfrm>
            <a:off x="1520259" y="2076697"/>
            <a:ext cx="1061406" cy="405056"/>
            <a:chOff x="938819" y="1796279"/>
            <a:chExt cx="1061413" cy="405117"/>
          </a:xfrm>
        </p:grpSpPr>
        <p:pic>
          <p:nvPicPr>
            <p:cNvPr id="8" name="Picture 3" descr="E:\设计支持\模板设计\YF.png">
              <a:extLst>
                <a:ext uri="{FF2B5EF4-FFF2-40B4-BE49-F238E27FC236}">
                  <a16:creationId xmlns:a16="http://schemas.microsoft.com/office/drawing/2014/main" id="{92B32DF2-0710-4C97-801C-062B8CBA4A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8819" y="1796279"/>
              <a:ext cx="422603" cy="390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0C82486-2040-4C1C-8B62-54F0A53A92FF}"/>
                </a:ext>
              </a:extLst>
            </p:cNvPr>
            <p:cNvSpPr txBox="1"/>
            <p:nvPr/>
          </p:nvSpPr>
          <p:spPr>
            <a:xfrm>
              <a:off x="1300140" y="1801286"/>
              <a:ext cx="700092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语法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542838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标题 1">
            <a:extLst>
              <a:ext uri="{FF2B5EF4-FFF2-40B4-BE49-F238E27FC236}">
                <a16:creationId xmlns:a16="http://schemas.microsoft.com/office/drawing/2014/main" id="{273F27C8-8482-49CE-AAEA-4728E0FD7EED}"/>
              </a:ext>
            </a:extLst>
          </p:cNvPr>
          <p:cNvSpPr>
            <a:spLocks noGrp="1"/>
          </p:cNvSpPr>
          <p:nvPr>
            <p:ph type="ctr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algn="l"/>
            <a:r>
              <a:rPr lang="zh-CN" altLang="en-US" dirty="0"/>
              <a:t>条件运算符</a:t>
            </a:r>
          </a:p>
        </p:txBody>
      </p:sp>
      <p:sp>
        <p:nvSpPr>
          <p:cNvPr id="74755" name="Rectangle 2">
            <a:extLst>
              <a:ext uri="{FF2B5EF4-FFF2-40B4-BE49-F238E27FC236}">
                <a16:creationId xmlns:a16="http://schemas.microsoft.com/office/drawing/2014/main" id="{B1DB85B1-4BFF-45E5-A66F-E0B61D2856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2" name="矩形 38">
            <a:extLst>
              <a:ext uri="{FF2B5EF4-FFF2-40B4-BE49-F238E27FC236}">
                <a16:creationId xmlns:a16="http://schemas.microsoft.com/office/drawing/2014/main" id="{CFCF4032-B663-403F-85B7-063FF1BC84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4826" y="1273175"/>
            <a:ext cx="84296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三元运算符</a:t>
            </a:r>
          </a:p>
        </p:txBody>
      </p:sp>
      <p:sp>
        <p:nvSpPr>
          <p:cNvPr id="5" name="矩形 13">
            <a:extLst>
              <a:ext uri="{FF2B5EF4-FFF2-40B4-BE49-F238E27FC236}">
                <a16:creationId xmlns:a16="http://schemas.microsoft.com/office/drawing/2014/main" id="{1D4B3BA1-BFF8-4365-89E5-40F4BA2626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5950" y="1947863"/>
            <a:ext cx="8509000" cy="557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/>
              <a:t>三元运算符是一种需要三个操作数的运算符，运算的结果根据给定条件决定。</a:t>
            </a:r>
            <a:endParaRPr lang="zh-CN" altLang="zh-CN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3264E097-A41F-479E-AD00-CEC0CD4DB9E2}"/>
              </a:ext>
            </a:extLst>
          </p:cNvPr>
          <p:cNvGrpSpPr>
            <a:grpSpLocks/>
          </p:cNvGrpSpPr>
          <p:nvPr/>
        </p:nvGrpSpPr>
        <p:grpSpPr bwMode="auto">
          <a:xfrm>
            <a:off x="4081463" y="2786063"/>
            <a:ext cx="3808412" cy="762000"/>
            <a:chOff x="1582738" y="1981200"/>
            <a:chExt cx="3808629" cy="762017"/>
          </a:xfrm>
        </p:grpSpPr>
        <p:sp>
          <p:nvSpPr>
            <p:cNvPr id="74760" name="矩形 3">
              <a:extLst>
                <a:ext uri="{FF2B5EF4-FFF2-40B4-BE49-F238E27FC236}">
                  <a16:creationId xmlns:a16="http://schemas.microsoft.com/office/drawing/2014/main" id="{7BA7B728-0828-4B04-9C9A-A82F36A9F7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2738" y="1981200"/>
              <a:ext cx="3808629" cy="762017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74761" name="矩形 5">
              <a:extLst>
                <a:ext uri="{FF2B5EF4-FFF2-40B4-BE49-F238E27FC236}">
                  <a16:creationId xmlns:a16="http://schemas.microsoft.com/office/drawing/2014/main" id="{57808417-7362-4C4E-AAF5-69A4D15F2E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7513" y="2168525"/>
              <a:ext cx="360885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b="1">
                  <a:solidFill>
                    <a:schemeClr val="bg1"/>
                  </a:solidFill>
                </a:rPr>
                <a:t>条件表达式 </a:t>
              </a:r>
              <a:r>
                <a:rPr lang="en-US" altLang="zh-CN" b="1">
                  <a:solidFill>
                    <a:schemeClr val="bg1"/>
                  </a:solidFill>
                </a:rPr>
                <a:t>? </a:t>
              </a:r>
              <a:r>
                <a:rPr lang="zh-CN" altLang="en-US" b="1">
                  <a:solidFill>
                    <a:schemeClr val="bg1"/>
                  </a:solidFill>
                </a:rPr>
                <a:t>表达式</a:t>
              </a:r>
              <a:r>
                <a:rPr lang="en-US" altLang="zh-CN" b="1">
                  <a:solidFill>
                    <a:schemeClr val="bg1"/>
                  </a:solidFill>
                </a:rPr>
                <a:t>1 : </a:t>
              </a:r>
              <a:r>
                <a:rPr lang="zh-CN" altLang="en-US" b="1">
                  <a:solidFill>
                    <a:schemeClr val="bg1"/>
                  </a:solidFill>
                </a:rPr>
                <a:t>表达式</a:t>
              </a:r>
              <a:r>
                <a:rPr lang="en-US" altLang="zh-CN" b="1">
                  <a:solidFill>
                    <a:schemeClr val="bg1"/>
                  </a:solidFill>
                </a:rPr>
                <a:t>2</a:t>
              </a:r>
              <a:endParaRPr lang="zh-CN" altLang="en-US" b="1">
                <a:solidFill>
                  <a:schemeClr val="bg1"/>
                </a:solidFill>
              </a:endParaRP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163FCC7A-0933-4DEB-B272-0C9995E81B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5950" y="3732213"/>
            <a:ext cx="8034338" cy="1285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zh-CN"/>
              <a:t>先求条件表达式的值</a:t>
            </a:r>
            <a:r>
              <a:rPr lang="zh-CN" altLang="en-US"/>
              <a:t>。</a:t>
            </a:r>
            <a:endParaRPr lang="en-US" altLang="zh-CN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zh-CN"/>
              <a:t>如果为</a:t>
            </a:r>
            <a:r>
              <a:rPr lang="en-US" altLang="zh-CN"/>
              <a:t>true</a:t>
            </a:r>
            <a:r>
              <a:rPr lang="zh-CN" altLang="zh-CN"/>
              <a:t>，则返回表达式</a:t>
            </a:r>
            <a:r>
              <a:rPr lang="en-US" altLang="zh-CN"/>
              <a:t>1</a:t>
            </a:r>
            <a:r>
              <a:rPr lang="zh-CN" altLang="zh-CN"/>
              <a:t>的执行结果</a:t>
            </a:r>
            <a:r>
              <a:rPr lang="zh-CN" altLang="en-US"/>
              <a:t>。</a:t>
            </a:r>
            <a:endParaRPr lang="en-US" altLang="zh-CN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zh-CN"/>
              <a:t>如果条件表达式的值为</a:t>
            </a:r>
            <a:r>
              <a:rPr lang="en-US" altLang="zh-CN"/>
              <a:t>false</a:t>
            </a:r>
            <a:r>
              <a:rPr lang="zh-CN" altLang="zh-CN"/>
              <a:t>，则返回表达式</a:t>
            </a:r>
            <a:r>
              <a:rPr lang="en-US" altLang="zh-CN"/>
              <a:t>2</a:t>
            </a:r>
            <a:r>
              <a:rPr lang="zh-CN" altLang="zh-CN"/>
              <a:t>的执行结果。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A2B6BC0-6400-47DD-AEAB-6AD976DE74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60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5" grpId="0" build="p"/>
      <p:bldP spid="3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标题 1">
            <a:extLst>
              <a:ext uri="{FF2B5EF4-FFF2-40B4-BE49-F238E27FC236}">
                <a16:creationId xmlns:a16="http://schemas.microsoft.com/office/drawing/2014/main" id="{C361AA00-4A04-498A-AAFE-E2A471B86C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位运算符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35AA1F19-A337-4D8A-A0C6-C8A9F7DC73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6CA0B37-C609-418D-973E-5FE272E0CA7A}" type="slidenum">
              <a:rPr lang="zh-CN" altLang="en-US" smtClean="0"/>
              <a:pPr/>
              <a:t>61</a:t>
            </a:fld>
            <a:endParaRPr lang="zh-CN" altLang="en-US"/>
          </a:p>
        </p:txBody>
      </p:sp>
      <p:sp>
        <p:nvSpPr>
          <p:cNvPr id="75779" name="Rectangle 2">
            <a:extLst>
              <a:ext uri="{FF2B5EF4-FFF2-40B4-BE49-F238E27FC236}">
                <a16:creationId xmlns:a16="http://schemas.microsoft.com/office/drawing/2014/main" id="{4271203E-DE09-4270-81AD-D565FB9409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2" name="矩形 38">
            <a:extLst>
              <a:ext uri="{FF2B5EF4-FFF2-40B4-BE49-F238E27FC236}">
                <a16:creationId xmlns:a16="http://schemas.microsoft.com/office/drawing/2014/main" id="{86271A15-38AE-47BE-B2DA-9CD77E72E2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4826" y="1273175"/>
            <a:ext cx="84296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位运算符</a:t>
            </a:r>
          </a:p>
        </p:txBody>
      </p:sp>
      <p:pic>
        <p:nvPicPr>
          <p:cNvPr id="5" name="图片 3">
            <a:extLst>
              <a:ext uri="{FF2B5EF4-FFF2-40B4-BE49-F238E27FC236}">
                <a16:creationId xmlns:a16="http://schemas.microsoft.com/office/drawing/2014/main" id="{2FDB62E7-51AA-4C2A-AD9A-A20D6CD38C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1351" y="2378075"/>
            <a:ext cx="1266825" cy="190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1">
            <a:extLst>
              <a:ext uri="{FF2B5EF4-FFF2-40B4-BE49-F238E27FC236}">
                <a16:creationId xmlns:a16="http://schemas.microsoft.com/office/drawing/2014/main" id="{FF189E56-B8E2-43FD-A034-DCCD502A38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6825" y="2635251"/>
            <a:ext cx="5081588" cy="1665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4572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200000"/>
              </a:lnSpc>
              <a:defRPr/>
            </a:pPr>
            <a:r>
              <a:rPr lang="zh-CN" altLang="en-US" dirty="0"/>
              <a:t>位</a:t>
            </a:r>
            <a:r>
              <a:rPr lang="zh-CN" altLang="zh-CN" dirty="0"/>
              <a:t>运算符</a:t>
            </a:r>
            <a:endParaRPr lang="en-US" altLang="zh-CN" dirty="0"/>
          </a:p>
          <a:p>
            <a:pPr marL="285750" indent="-285750" eaLnBrk="1" hangingPunct="1">
              <a:lnSpc>
                <a:spcPct val="200000"/>
              </a:lnSpc>
              <a:buFont typeface="Wingdings" panose="05000000000000000000" pitchFamily="2" charset="2"/>
              <a:buChar char="p"/>
              <a:defRPr/>
            </a:pPr>
            <a:r>
              <a:rPr lang="zh-CN" altLang="en-US" dirty="0"/>
              <a:t>是针对二进制数的每一位进行运算的符号。</a:t>
            </a:r>
            <a:endParaRPr lang="en-US" altLang="zh-CN" dirty="0"/>
          </a:p>
          <a:p>
            <a:pPr marL="285750" indent="-285750" eaLnBrk="1" hangingPunct="1">
              <a:lnSpc>
                <a:spcPct val="200000"/>
              </a:lnSpc>
              <a:buFont typeface="Wingdings" panose="05000000000000000000" pitchFamily="2" charset="2"/>
              <a:buChar char="p"/>
              <a:defRPr/>
            </a:pPr>
            <a:r>
              <a:rPr lang="zh-CN" altLang="en-US" dirty="0"/>
              <a:t>它专门针对数字</a:t>
            </a:r>
            <a:r>
              <a:rPr lang="en-US" altLang="zh-CN" dirty="0"/>
              <a:t>0</a:t>
            </a:r>
            <a:r>
              <a:rPr lang="zh-CN" altLang="en-US" dirty="0"/>
              <a:t>和</a:t>
            </a:r>
            <a:r>
              <a:rPr lang="en-US" altLang="zh-CN" dirty="0"/>
              <a:t>1</a:t>
            </a:r>
            <a:r>
              <a:rPr lang="zh-CN" altLang="en-US" dirty="0"/>
              <a:t>进行操作。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6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标题 1">
            <a:extLst>
              <a:ext uri="{FF2B5EF4-FFF2-40B4-BE49-F238E27FC236}">
                <a16:creationId xmlns:a16="http://schemas.microsoft.com/office/drawing/2014/main" id="{DFD7F784-9AB3-4B12-BAEF-F3D6246AD90B}"/>
              </a:ext>
            </a:extLst>
          </p:cNvPr>
          <p:cNvSpPr>
            <a:spLocks noGrp="1"/>
          </p:cNvSpPr>
          <p:nvPr>
            <p:ph type="ctr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algn="l"/>
            <a:r>
              <a:rPr lang="zh-CN" altLang="en-US" dirty="0"/>
              <a:t>位运算符</a:t>
            </a:r>
          </a:p>
        </p:txBody>
      </p:sp>
      <p:sp>
        <p:nvSpPr>
          <p:cNvPr id="76803" name="Rectangle 2">
            <a:extLst>
              <a:ext uri="{FF2B5EF4-FFF2-40B4-BE49-F238E27FC236}">
                <a16:creationId xmlns:a16="http://schemas.microsoft.com/office/drawing/2014/main" id="{DC10A3FD-E9BA-42ED-BCFA-311093A15E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2" name="矩形 38">
            <a:extLst>
              <a:ext uri="{FF2B5EF4-FFF2-40B4-BE49-F238E27FC236}">
                <a16:creationId xmlns:a16="http://schemas.microsoft.com/office/drawing/2014/main" id="{689906F8-C6FD-41D6-BCBF-D00AED6E30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4826" y="1273175"/>
            <a:ext cx="84296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位运算符</a:t>
            </a: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8C5BD020-833D-491A-A235-4A66C3027CD5}"/>
              </a:ext>
            </a:extLst>
          </p:cNvPr>
          <p:cNvGraphicFramePr>
            <a:graphicFrameLocks noGrp="1"/>
          </p:cNvGraphicFramePr>
          <p:nvPr/>
        </p:nvGraphicFramePr>
        <p:xfrm>
          <a:off x="1905000" y="2297114"/>
          <a:ext cx="8377238" cy="2816228"/>
        </p:xfrm>
        <a:graphic>
          <a:graphicData uri="http://schemas.openxmlformats.org/drawingml/2006/table">
            <a:tbl>
              <a:tblPr firstRow="1" bandRow="1"/>
              <a:tblGrid>
                <a:gridCol w="9097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5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84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37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099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400" b="1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运算符</a:t>
                      </a:r>
                      <a:endParaRPr lang="zh-CN" sz="1400" b="1" kern="1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79" marR="68579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400" b="1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运算</a:t>
                      </a:r>
                      <a:endParaRPr lang="zh-CN" sz="1400" b="1" kern="1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79" marR="68579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400" b="1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范例</a:t>
                      </a:r>
                      <a:endParaRPr lang="zh-CN" sz="1400" b="1" kern="1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79" marR="68579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1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结果</a:t>
                      </a:r>
                      <a:endParaRPr lang="zh-CN" sz="1400" b="1" kern="1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79" marR="68579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034"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&amp;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按位与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a &amp; b</a:t>
                      </a:r>
                      <a:endParaRPr lang="zh-CN" sz="1400" kern="10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a</a:t>
                      </a:r>
                      <a:r>
                        <a:rPr lang="zh-CN" sz="1400" kern="1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和</a:t>
                      </a:r>
                      <a:r>
                        <a:rPr lang="en-US" sz="1400" kern="1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b</a:t>
                      </a:r>
                      <a:r>
                        <a:rPr lang="zh-CN" sz="1400" kern="1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每一位进行“与”操作后的结果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5034"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|</a:t>
                      </a:r>
                      <a:endParaRPr lang="zh-CN" sz="1400" kern="10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按位或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a | b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a</a:t>
                      </a:r>
                      <a:r>
                        <a:rPr lang="zh-CN" sz="1400" kern="1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和</a:t>
                      </a:r>
                      <a:r>
                        <a:rPr lang="en-US" sz="1400" kern="1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b</a:t>
                      </a:r>
                      <a:r>
                        <a:rPr lang="zh-CN" sz="1400" kern="1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每一位进行“或”操作后的结果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5034"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~</a:t>
                      </a:r>
                      <a:endParaRPr lang="zh-CN" sz="1400" kern="10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sz="1400" kern="1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按位非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~ a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a</a:t>
                      </a:r>
                      <a:r>
                        <a:rPr lang="zh-CN" sz="1400" kern="1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的每一位进行“非”操作后的结果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5034"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^</a:t>
                      </a:r>
                      <a:endParaRPr lang="zh-CN" sz="1400" kern="10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sz="1400" kern="1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按位异或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a ^ b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a</a:t>
                      </a: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和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b</a:t>
                      </a: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每一位进行“异或”操作后的结果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5034"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&lt;&lt; </a:t>
                      </a:r>
                      <a:endParaRPr lang="zh-CN" sz="1400" kern="10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sz="1400" kern="1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左移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a &lt;&lt; b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将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a</a:t>
                      </a: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左移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b</a:t>
                      </a: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位，右边用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0</a:t>
                      </a: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填充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5034"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&gt;&gt; </a:t>
                      </a:r>
                      <a:endParaRPr lang="zh-CN" sz="1400" kern="10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sz="1400" kern="1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右移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a &gt;&gt; b</a:t>
                      </a:r>
                      <a:endParaRPr lang="zh-CN" sz="1400" kern="10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将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a</a:t>
                      </a: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右移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b</a:t>
                      </a: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位，丢弃被移出位，左边最高位用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0</a:t>
                      </a: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或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1</a:t>
                      </a: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填充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5034"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&gt;&gt;&gt; </a:t>
                      </a:r>
                      <a:endParaRPr lang="zh-CN" sz="1400" kern="10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2"/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sz="1400" kern="1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无符号右移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2"/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a &gt;&gt;&gt;b</a:t>
                      </a:r>
                      <a:endParaRPr lang="zh-CN" sz="1400" kern="10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2"/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将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a</a:t>
                      </a: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右移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b</a:t>
                      </a: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位，丢弃被移出位，左边最高位用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0</a:t>
                      </a: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填充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CAA3855-13F6-45D6-890E-DD8BB137FD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62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标题 1">
            <a:extLst>
              <a:ext uri="{FF2B5EF4-FFF2-40B4-BE49-F238E27FC236}">
                <a16:creationId xmlns:a16="http://schemas.microsoft.com/office/drawing/2014/main" id="{F379BC1C-AE88-4B45-B9E0-562A086901E3}"/>
              </a:ext>
            </a:extLst>
          </p:cNvPr>
          <p:cNvSpPr>
            <a:spLocks noGrp="1"/>
          </p:cNvSpPr>
          <p:nvPr>
            <p:ph type="ctr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algn="l"/>
            <a:r>
              <a:rPr lang="zh-CN" altLang="en-US" dirty="0"/>
              <a:t>位运算符</a:t>
            </a:r>
          </a:p>
        </p:txBody>
      </p:sp>
      <p:sp>
        <p:nvSpPr>
          <p:cNvPr id="77827" name="Rectangle 2">
            <a:extLst>
              <a:ext uri="{FF2B5EF4-FFF2-40B4-BE49-F238E27FC236}">
                <a16:creationId xmlns:a16="http://schemas.microsoft.com/office/drawing/2014/main" id="{FE8461C0-6416-4F35-AB3D-BE9213A639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2" name="矩形 38">
            <a:extLst>
              <a:ext uri="{FF2B5EF4-FFF2-40B4-BE49-F238E27FC236}">
                <a16:creationId xmlns:a16="http://schemas.microsoft.com/office/drawing/2014/main" id="{6BD460B0-6361-4643-B637-51C18D62AA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4826" y="1273175"/>
            <a:ext cx="84296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位运算符</a:t>
            </a:r>
          </a:p>
        </p:txBody>
      </p:sp>
      <p:grpSp>
        <p:nvGrpSpPr>
          <p:cNvPr id="77829" name="组合 10">
            <a:extLst>
              <a:ext uri="{FF2B5EF4-FFF2-40B4-BE49-F238E27FC236}">
                <a16:creationId xmlns:a16="http://schemas.microsoft.com/office/drawing/2014/main" id="{FE861672-ABBF-4490-B7F3-3E31ACB4D068}"/>
              </a:ext>
            </a:extLst>
          </p:cNvPr>
          <p:cNvGrpSpPr>
            <a:grpSpLocks/>
          </p:cNvGrpSpPr>
          <p:nvPr/>
        </p:nvGrpSpPr>
        <p:grpSpPr bwMode="auto">
          <a:xfrm>
            <a:off x="1925639" y="2493964"/>
            <a:ext cx="8302625" cy="2160587"/>
            <a:chOff x="415635" y="2398807"/>
            <a:chExt cx="7920000" cy="2160000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8074D7DA-1EA6-4B76-90C4-31C856F3C95E}"/>
                </a:ext>
              </a:extLst>
            </p:cNvPr>
            <p:cNvSpPr/>
            <p:nvPr/>
          </p:nvSpPr>
          <p:spPr>
            <a:xfrm>
              <a:off x="415635" y="2398807"/>
              <a:ext cx="7920000" cy="21600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77D32DF6-63D2-4908-892A-02EE7BFEF2B4}"/>
                </a:ext>
              </a:extLst>
            </p:cNvPr>
            <p:cNvSpPr/>
            <p:nvPr/>
          </p:nvSpPr>
          <p:spPr>
            <a:xfrm>
              <a:off x="467123" y="2460702"/>
              <a:ext cx="7812481" cy="20346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grpSp>
        <p:nvGrpSpPr>
          <p:cNvPr id="77830" name="组合 14">
            <a:extLst>
              <a:ext uri="{FF2B5EF4-FFF2-40B4-BE49-F238E27FC236}">
                <a16:creationId xmlns:a16="http://schemas.microsoft.com/office/drawing/2014/main" id="{E50C8596-6C54-40C8-8105-C5B007074F9C}"/>
              </a:ext>
            </a:extLst>
          </p:cNvPr>
          <p:cNvGrpSpPr>
            <a:grpSpLocks/>
          </p:cNvGrpSpPr>
          <p:nvPr/>
        </p:nvGrpSpPr>
        <p:grpSpPr bwMode="auto">
          <a:xfrm>
            <a:off x="9105901" y="2114551"/>
            <a:ext cx="1235075" cy="866775"/>
            <a:chOff x="7623958" y="2018805"/>
            <a:chExt cx="1235034" cy="866899"/>
          </a:xfrm>
        </p:grpSpPr>
        <p:sp>
          <p:nvSpPr>
            <p:cNvPr id="16" name="泪滴形 15">
              <a:extLst>
                <a:ext uri="{FF2B5EF4-FFF2-40B4-BE49-F238E27FC236}">
                  <a16:creationId xmlns:a16="http://schemas.microsoft.com/office/drawing/2014/main" id="{13BD66BB-A4AD-453D-B198-8BF0171C5553}"/>
                </a:ext>
              </a:extLst>
            </p:cNvPr>
            <p:cNvSpPr/>
            <p:nvPr/>
          </p:nvSpPr>
          <p:spPr>
            <a:xfrm>
              <a:off x="7623958" y="2018805"/>
              <a:ext cx="1235034" cy="866899"/>
            </a:xfrm>
            <a:prstGeom prst="teardrop">
              <a:avLst/>
            </a:prstGeom>
            <a:solidFill>
              <a:srgbClr val="C00000"/>
            </a:solidFill>
            <a:ln w="57150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77833" name="矩形 16">
              <a:extLst>
                <a:ext uri="{FF2B5EF4-FFF2-40B4-BE49-F238E27FC236}">
                  <a16:creationId xmlns:a16="http://schemas.microsoft.com/office/drawing/2014/main" id="{A000A13F-BE02-469B-B411-D21FC9202C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00681" y="2137197"/>
              <a:ext cx="906017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注意</a:t>
              </a:r>
            </a:p>
          </p:txBody>
        </p:sp>
      </p:grpSp>
      <p:sp>
        <p:nvSpPr>
          <p:cNvPr id="77831" name="矩形 17">
            <a:extLst>
              <a:ext uri="{FF2B5EF4-FFF2-40B4-BE49-F238E27FC236}">
                <a16:creationId xmlns:a16="http://schemas.microsoft.com/office/drawing/2014/main" id="{0F47840F-49D2-479E-B2CB-2591FB296D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8364" y="2876550"/>
            <a:ext cx="7983537" cy="1111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/>
              <a:t>JavaScript</a:t>
            </a:r>
            <a:r>
              <a:rPr lang="zh-CN" altLang="en-US"/>
              <a:t>中位运算符仅能对数值型的数据进行运算。在对数字进行位运算之前，程序会将所有的操作数转换成二进制数，然后再逐位运算。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97CDC41D-2295-4AE4-A36D-453847790C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63</a:t>
            </a:fld>
            <a:endParaRPr lang="zh-CN" altLang="en-US"/>
          </a:p>
        </p:txBody>
      </p:sp>
    </p:spTree>
  </p:cSld>
  <p:clrMapOvr>
    <a:masterClrMapping/>
  </p:clrMapOvr>
  <p:transition spd="slow">
    <p:circle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标题 1">
            <a:extLst>
              <a:ext uri="{FF2B5EF4-FFF2-40B4-BE49-F238E27FC236}">
                <a16:creationId xmlns:a16="http://schemas.microsoft.com/office/drawing/2014/main" id="{845682D3-4CE7-45AB-955A-C5FF5E83DDA8}"/>
              </a:ext>
            </a:extLst>
          </p:cNvPr>
          <p:cNvSpPr>
            <a:spLocks noGrp="1"/>
          </p:cNvSpPr>
          <p:nvPr>
            <p:ph type="ctr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algn="l"/>
            <a:r>
              <a:rPr lang="zh-CN" altLang="en-US" dirty="0"/>
              <a:t>位运算符</a:t>
            </a:r>
            <a:endParaRPr lang="zh-CN" altLang="en-US" b="0" dirty="0"/>
          </a:p>
        </p:txBody>
      </p:sp>
      <p:sp>
        <p:nvSpPr>
          <p:cNvPr id="78851" name="Rectangle 2">
            <a:extLst>
              <a:ext uri="{FF2B5EF4-FFF2-40B4-BE49-F238E27FC236}">
                <a16:creationId xmlns:a16="http://schemas.microsoft.com/office/drawing/2014/main" id="{6822D72F-8C0E-4378-8E50-D5D0454BE3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2" name="矩形 38">
            <a:extLst>
              <a:ext uri="{FF2B5EF4-FFF2-40B4-BE49-F238E27FC236}">
                <a16:creationId xmlns:a16="http://schemas.microsoft.com/office/drawing/2014/main" id="{CD1B7CEF-0C39-4851-937E-4C52C82473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4826" y="1273175"/>
            <a:ext cx="84296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位运算符</a:t>
            </a:r>
          </a:p>
        </p:txBody>
      </p:sp>
      <p:grpSp>
        <p:nvGrpSpPr>
          <p:cNvPr id="23" name="组合 9">
            <a:extLst>
              <a:ext uri="{FF2B5EF4-FFF2-40B4-BE49-F238E27FC236}">
                <a16:creationId xmlns:a16="http://schemas.microsoft.com/office/drawing/2014/main" id="{08F8EDDB-3105-4E70-89F0-65B205B9415E}"/>
              </a:ext>
            </a:extLst>
          </p:cNvPr>
          <p:cNvGrpSpPr>
            <a:grpSpLocks/>
          </p:cNvGrpSpPr>
          <p:nvPr/>
        </p:nvGrpSpPr>
        <p:grpSpPr bwMode="auto">
          <a:xfrm>
            <a:off x="3149600" y="2074863"/>
            <a:ext cx="6153150" cy="1733550"/>
            <a:chOff x="1277815" y="3552092"/>
            <a:chExt cx="2181729" cy="1926233"/>
          </a:xfrm>
        </p:grpSpPr>
        <p:sp>
          <p:nvSpPr>
            <p:cNvPr id="78859" name="矩形 10">
              <a:extLst>
                <a:ext uri="{FF2B5EF4-FFF2-40B4-BE49-F238E27FC236}">
                  <a16:creationId xmlns:a16="http://schemas.microsoft.com/office/drawing/2014/main" id="{476F2032-9F3A-4383-BB71-5A6E2EDF7D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7815" y="3552092"/>
              <a:ext cx="2181729" cy="1910304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78860" name="矩形 11">
              <a:extLst>
                <a:ext uri="{FF2B5EF4-FFF2-40B4-BE49-F238E27FC236}">
                  <a16:creationId xmlns:a16="http://schemas.microsoft.com/office/drawing/2014/main" id="{67EAEA4F-F434-4798-A226-7DBA2138F4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9225" y="3862498"/>
              <a:ext cx="2130319" cy="16158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r>
                <a:rPr lang="en-US" altLang="zh-CN">
                  <a:solidFill>
                    <a:schemeClr val="bg1"/>
                  </a:solidFill>
                </a:rPr>
                <a:t>       00000000 00000000 00000000 00001111</a:t>
              </a:r>
            </a:p>
            <a:p>
              <a:pPr eaLnBrk="1" hangingPunct="1">
                <a:buFont typeface="Arial" panose="020B0604020202020204" pitchFamily="34" charset="0"/>
                <a:buNone/>
              </a:pPr>
              <a:r>
                <a:rPr lang="en-US" altLang="zh-CN">
                  <a:solidFill>
                    <a:schemeClr val="bg1"/>
                  </a:solidFill>
                </a:rPr>
                <a:t>&amp;    00000000 00000000 00000000 00001001</a:t>
              </a:r>
            </a:p>
            <a:p>
              <a:pPr eaLnBrk="1" hangingPunct="1">
                <a:buFont typeface="Arial" panose="020B0604020202020204" pitchFamily="34" charset="0"/>
                <a:buNone/>
              </a:pPr>
              <a:r>
                <a:rPr lang="en-US" altLang="zh-CN">
                  <a:solidFill>
                    <a:schemeClr val="bg1"/>
                  </a:solidFill>
                </a:rPr>
                <a:t>—————————————————————————</a:t>
              </a:r>
            </a:p>
            <a:p>
              <a:pPr eaLnBrk="1" hangingPunct="1">
                <a:buFont typeface="Arial" panose="020B0604020202020204" pitchFamily="34" charset="0"/>
                <a:buNone/>
              </a:pPr>
              <a:r>
                <a:rPr lang="en-US" altLang="zh-CN">
                  <a:solidFill>
                    <a:schemeClr val="bg1"/>
                  </a:solidFill>
                </a:rPr>
                <a:t>      00000000 00000000 00000000 00001001</a:t>
              </a:r>
            </a:p>
          </p:txBody>
        </p:sp>
      </p:grpSp>
      <p:sp>
        <p:nvSpPr>
          <p:cNvPr id="26" name="圆角矩形 25">
            <a:extLst>
              <a:ext uri="{FF2B5EF4-FFF2-40B4-BE49-F238E27FC236}">
                <a16:creationId xmlns:a16="http://schemas.microsoft.com/office/drawing/2014/main" id="{CA6F4F4C-89A0-4A96-8C73-214637AE25BB}"/>
              </a:ext>
            </a:extLst>
          </p:cNvPr>
          <p:cNvSpPr/>
          <p:nvPr/>
        </p:nvSpPr>
        <p:spPr>
          <a:xfrm>
            <a:off x="7367589" y="1795463"/>
            <a:ext cx="1501775" cy="558800"/>
          </a:xfrm>
          <a:prstGeom prst="roundRect">
            <a:avLst/>
          </a:prstGeom>
          <a:solidFill>
            <a:srgbClr val="FBFBFB"/>
          </a:solidFill>
          <a:ln w="12700">
            <a:solidFill>
              <a:srgbClr val="00B4E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solidFill>
                  <a:schemeClr val="tx1"/>
                </a:solidFill>
              </a:rPr>
              <a:t>按位与</a:t>
            </a:r>
          </a:p>
        </p:txBody>
      </p:sp>
      <p:grpSp>
        <p:nvGrpSpPr>
          <p:cNvPr id="35" name="组合 9">
            <a:extLst>
              <a:ext uri="{FF2B5EF4-FFF2-40B4-BE49-F238E27FC236}">
                <a16:creationId xmlns:a16="http://schemas.microsoft.com/office/drawing/2014/main" id="{A9F152C8-F286-4B86-B9D8-E2988DA86712}"/>
              </a:ext>
            </a:extLst>
          </p:cNvPr>
          <p:cNvGrpSpPr>
            <a:grpSpLocks/>
          </p:cNvGrpSpPr>
          <p:nvPr/>
        </p:nvGrpSpPr>
        <p:grpSpPr bwMode="auto">
          <a:xfrm>
            <a:off x="3149600" y="4176713"/>
            <a:ext cx="6153150" cy="1733550"/>
            <a:chOff x="1277815" y="3552092"/>
            <a:chExt cx="2181729" cy="1926233"/>
          </a:xfrm>
        </p:grpSpPr>
        <p:sp>
          <p:nvSpPr>
            <p:cNvPr id="78857" name="矩形 10">
              <a:extLst>
                <a:ext uri="{FF2B5EF4-FFF2-40B4-BE49-F238E27FC236}">
                  <a16:creationId xmlns:a16="http://schemas.microsoft.com/office/drawing/2014/main" id="{2FB3AD51-B488-4353-86BA-2938B83087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7815" y="3552092"/>
              <a:ext cx="2181729" cy="1910304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78858" name="矩形 11">
              <a:extLst>
                <a:ext uri="{FF2B5EF4-FFF2-40B4-BE49-F238E27FC236}">
                  <a16:creationId xmlns:a16="http://schemas.microsoft.com/office/drawing/2014/main" id="{593C0AB8-C079-4491-BE6B-1F11789A33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9225" y="3862498"/>
              <a:ext cx="2130319" cy="16158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r>
                <a:rPr lang="en-US" altLang="zh-CN">
                  <a:solidFill>
                    <a:schemeClr val="bg1"/>
                  </a:solidFill>
                </a:rPr>
                <a:t>     00000000 00000000 00000000 00001111</a:t>
              </a:r>
            </a:p>
            <a:p>
              <a:pPr eaLnBrk="1" hangingPunct="1">
                <a:buFont typeface="Arial" panose="020B0604020202020204" pitchFamily="34" charset="0"/>
                <a:buNone/>
              </a:pPr>
              <a:r>
                <a:rPr lang="en-US" altLang="zh-CN">
                  <a:solidFill>
                    <a:schemeClr val="bg1"/>
                  </a:solidFill>
                </a:rPr>
                <a:t>|    00000000 00000000 00000000 00001001</a:t>
              </a:r>
            </a:p>
            <a:p>
              <a:pPr eaLnBrk="1" hangingPunct="1">
                <a:buFont typeface="Arial" panose="020B0604020202020204" pitchFamily="34" charset="0"/>
                <a:buNone/>
              </a:pPr>
              <a:r>
                <a:rPr lang="en-US" altLang="zh-CN">
                  <a:solidFill>
                    <a:schemeClr val="bg1"/>
                  </a:solidFill>
                </a:rPr>
                <a:t>—————————————————————————</a:t>
              </a:r>
            </a:p>
            <a:p>
              <a:pPr eaLnBrk="1" hangingPunct="1">
                <a:buFont typeface="Arial" panose="020B0604020202020204" pitchFamily="34" charset="0"/>
                <a:buNone/>
              </a:pPr>
              <a:r>
                <a:rPr lang="en-US" altLang="zh-CN">
                  <a:solidFill>
                    <a:schemeClr val="bg1"/>
                  </a:solidFill>
                </a:rPr>
                <a:t>     00000000 00000000 00000000 00001111</a:t>
              </a:r>
            </a:p>
          </p:txBody>
        </p:sp>
      </p:grpSp>
      <p:sp>
        <p:nvSpPr>
          <p:cNvPr id="22" name="圆角矩形 21">
            <a:extLst>
              <a:ext uri="{FF2B5EF4-FFF2-40B4-BE49-F238E27FC236}">
                <a16:creationId xmlns:a16="http://schemas.microsoft.com/office/drawing/2014/main" id="{012DECA9-9F6C-4D02-A8FD-B3946CBB2B5B}"/>
              </a:ext>
            </a:extLst>
          </p:cNvPr>
          <p:cNvSpPr/>
          <p:nvPr/>
        </p:nvSpPr>
        <p:spPr>
          <a:xfrm>
            <a:off x="7367589" y="3946525"/>
            <a:ext cx="1501775" cy="558800"/>
          </a:xfrm>
          <a:prstGeom prst="roundRect">
            <a:avLst/>
          </a:prstGeom>
          <a:solidFill>
            <a:srgbClr val="FBFBFB"/>
          </a:solidFill>
          <a:ln w="12700">
            <a:solidFill>
              <a:srgbClr val="00B4E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solidFill>
                  <a:schemeClr val="tx1"/>
                </a:solidFill>
              </a:rPr>
              <a:t>按位或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F0AA23F-0F25-4112-8BF1-48E2A62EE8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64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2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标题 1">
            <a:extLst>
              <a:ext uri="{FF2B5EF4-FFF2-40B4-BE49-F238E27FC236}">
                <a16:creationId xmlns:a16="http://schemas.microsoft.com/office/drawing/2014/main" id="{676C6C7E-0438-42A6-B45A-E68D29FF8F44}"/>
              </a:ext>
            </a:extLst>
          </p:cNvPr>
          <p:cNvSpPr>
            <a:spLocks noGrp="1"/>
          </p:cNvSpPr>
          <p:nvPr>
            <p:ph type="ctr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algn="l"/>
            <a:r>
              <a:rPr lang="zh-CN" altLang="en-US" dirty="0"/>
              <a:t>位运算符</a:t>
            </a:r>
          </a:p>
        </p:txBody>
      </p:sp>
      <p:sp>
        <p:nvSpPr>
          <p:cNvPr id="79875" name="Rectangle 2">
            <a:extLst>
              <a:ext uri="{FF2B5EF4-FFF2-40B4-BE49-F238E27FC236}">
                <a16:creationId xmlns:a16="http://schemas.microsoft.com/office/drawing/2014/main" id="{D5CAAE00-CD45-45EA-BFA2-DB9EC04DA6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2" name="矩形 38">
            <a:extLst>
              <a:ext uri="{FF2B5EF4-FFF2-40B4-BE49-F238E27FC236}">
                <a16:creationId xmlns:a16="http://schemas.microsoft.com/office/drawing/2014/main" id="{7F39DACB-1A8E-48C9-8856-2D1573662D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4826" y="1273175"/>
            <a:ext cx="84296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位运算符</a:t>
            </a:r>
          </a:p>
        </p:txBody>
      </p:sp>
      <p:grpSp>
        <p:nvGrpSpPr>
          <p:cNvPr id="23" name="组合 9">
            <a:extLst>
              <a:ext uri="{FF2B5EF4-FFF2-40B4-BE49-F238E27FC236}">
                <a16:creationId xmlns:a16="http://schemas.microsoft.com/office/drawing/2014/main" id="{C4556A40-3656-4869-9E86-19D8B471083C}"/>
              </a:ext>
            </a:extLst>
          </p:cNvPr>
          <p:cNvGrpSpPr>
            <a:grpSpLocks/>
          </p:cNvGrpSpPr>
          <p:nvPr/>
        </p:nvGrpSpPr>
        <p:grpSpPr bwMode="auto">
          <a:xfrm>
            <a:off x="3149600" y="2074863"/>
            <a:ext cx="6153150" cy="1733550"/>
            <a:chOff x="1277815" y="3552092"/>
            <a:chExt cx="2181729" cy="1926233"/>
          </a:xfrm>
        </p:grpSpPr>
        <p:sp>
          <p:nvSpPr>
            <p:cNvPr id="79883" name="矩形 10">
              <a:extLst>
                <a:ext uri="{FF2B5EF4-FFF2-40B4-BE49-F238E27FC236}">
                  <a16:creationId xmlns:a16="http://schemas.microsoft.com/office/drawing/2014/main" id="{0556AC79-D07E-4725-A4C3-466B348D55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7815" y="3552092"/>
              <a:ext cx="2181729" cy="1573679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79884" name="矩形 11">
              <a:extLst>
                <a:ext uri="{FF2B5EF4-FFF2-40B4-BE49-F238E27FC236}">
                  <a16:creationId xmlns:a16="http://schemas.microsoft.com/office/drawing/2014/main" id="{6D691747-7368-4AD0-9BCF-DCA28D06CB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9225" y="3862498"/>
              <a:ext cx="2130319" cy="16158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r>
                <a:rPr lang="en-US" altLang="zh-CN">
                  <a:solidFill>
                    <a:schemeClr val="bg1"/>
                  </a:solidFill>
                </a:rPr>
                <a:t>~    00000000 00000000 00000000 00001111</a:t>
              </a:r>
            </a:p>
            <a:p>
              <a:pPr eaLnBrk="1" hangingPunct="1">
                <a:buFont typeface="Arial" panose="020B0604020202020204" pitchFamily="34" charset="0"/>
                <a:buNone/>
              </a:pPr>
              <a:r>
                <a:rPr lang="en-US" altLang="zh-CN">
                  <a:solidFill>
                    <a:schemeClr val="bg1"/>
                  </a:solidFill>
                </a:rPr>
                <a:t>—————————————————————————</a:t>
              </a:r>
            </a:p>
            <a:p>
              <a:pPr eaLnBrk="1" hangingPunct="1">
                <a:buFont typeface="Arial" panose="020B0604020202020204" pitchFamily="34" charset="0"/>
                <a:buNone/>
              </a:pPr>
              <a:r>
                <a:rPr lang="en-US" altLang="zh-CN">
                  <a:solidFill>
                    <a:schemeClr val="bg1"/>
                  </a:solidFill>
                </a:rPr>
                <a:t>      11111111   11111111 1  1111111   11110000</a:t>
              </a:r>
            </a:p>
          </p:txBody>
        </p:sp>
      </p:grpSp>
      <p:sp>
        <p:nvSpPr>
          <p:cNvPr id="26" name="圆角矩形 25">
            <a:extLst>
              <a:ext uri="{FF2B5EF4-FFF2-40B4-BE49-F238E27FC236}">
                <a16:creationId xmlns:a16="http://schemas.microsoft.com/office/drawing/2014/main" id="{3978374B-039F-4135-B039-1A47F509845C}"/>
              </a:ext>
            </a:extLst>
          </p:cNvPr>
          <p:cNvSpPr/>
          <p:nvPr/>
        </p:nvSpPr>
        <p:spPr>
          <a:xfrm>
            <a:off x="7450139" y="1795463"/>
            <a:ext cx="1501775" cy="558800"/>
          </a:xfrm>
          <a:prstGeom prst="roundRect">
            <a:avLst/>
          </a:prstGeom>
          <a:solidFill>
            <a:srgbClr val="FBFBFB"/>
          </a:solidFill>
          <a:ln w="12700">
            <a:solidFill>
              <a:srgbClr val="00B4E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solidFill>
                  <a:schemeClr val="tx1"/>
                </a:solidFill>
              </a:rPr>
              <a:t>按位非</a:t>
            </a:r>
          </a:p>
        </p:txBody>
      </p:sp>
      <p:grpSp>
        <p:nvGrpSpPr>
          <p:cNvPr id="35" name="组合 9">
            <a:extLst>
              <a:ext uri="{FF2B5EF4-FFF2-40B4-BE49-F238E27FC236}">
                <a16:creationId xmlns:a16="http://schemas.microsoft.com/office/drawing/2014/main" id="{9C2DE40C-7F4F-4E35-A30A-A067744E3FC8}"/>
              </a:ext>
            </a:extLst>
          </p:cNvPr>
          <p:cNvGrpSpPr>
            <a:grpSpLocks/>
          </p:cNvGrpSpPr>
          <p:nvPr/>
        </p:nvGrpSpPr>
        <p:grpSpPr bwMode="auto">
          <a:xfrm>
            <a:off x="3149600" y="4176713"/>
            <a:ext cx="6153150" cy="1733550"/>
            <a:chOff x="1277815" y="3552092"/>
            <a:chExt cx="2181729" cy="1926233"/>
          </a:xfrm>
        </p:grpSpPr>
        <p:sp>
          <p:nvSpPr>
            <p:cNvPr id="79881" name="矩形 10">
              <a:extLst>
                <a:ext uri="{FF2B5EF4-FFF2-40B4-BE49-F238E27FC236}">
                  <a16:creationId xmlns:a16="http://schemas.microsoft.com/office/drawing/2014/main" id="{4FBF4249-9445-46AE-B900-2062940C35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7815" y="3552092"/>
              <a:ext cx="2181729" cy="1910304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79882" name="矩形 11">
              <a:extLst>
                <a:ext uri="{FF2B5EF4-FFF2-40B4-BE49-F238E27FC236}">
                  <a16:creationId xmlns:a16="http://schemas.microsoft.com/office/drawing/2014/main" id="{0755A73D-4917-416F-B86D-76140C4DA9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9225" y="3862498"/>
              <a:ext cx="2130319" cy="16158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r>
                <a:rPr lang="en-US" altLang="zh-CN">
                  <a:solidFill>
                    <a:schemeClr val="bg1"/>
                  </a:solidFill>
                </a:rPr>
                <a:t>      00000000 00000000 00000000 00001111</a:t>
              </a:r>
            </a:p>
            <a:p>
              <a:pPr eaLnBrk="1" hangingPunct="1">
                <a:buFont typeface="Arial" panose="020B0604020202020204" pitchFamily="34" charset="0"/>
                <a:buNone/>
              </a:pPr>
              <a:r>
                <a:rPr lang="en-US" altLang="zh-CN">
                  <a:solidFill>
                    <a:schemeClr val="bg1"/>
                  </a:solidFill>
                </a:rPr>
                <a:t>^    00000000 00000000 00000000 00001001</a:t>
              </a:r>
            </a:p>
            <a:p>
              <a:pPr eaLnBrk="1" hangingPunct="1">
                <a:buFont typeface="Arial" panose="020B0604020202020204" pitchFamily="34" charset="0"/>
                <a:buNone/>
              </a:pPr>
              <a:r>
                <a:rPr lang="en-US" altLang="zh-CN">
                  <a:solidFill>
                    <a:schemeClr val="bg1"/>
                  </a:solidFill>
                </a:rPr>
                <a:t>—————————————————————————</a:t>
              </a:r>
            </a:p>
            <a:p>
              <a:pPr eaLnBrk="1" hangingPunct="1">
                <a:buFont typeface="Arial" panose="020B0604020202020204" pitchFamily="34" charset="0"/>
                <a:buNone/>
              </a:pPr>
              <a:r>
                <a:rPr lang="en-US" altLang="zh-CN">
                  <a:solidFill>
                    <a:schemeClr val="bg1"/>
                  </a:solidFill>
                </a:rPr>
                <a:t>      00000000 00000000 00000000 00000110</a:t>
              </a:r>
            </a:p>
          </p:txBody>
        </p:sp>
      </p:grpSp>
      <p:sp>
        <p:nvSpPr>
          <p:cNvPr id="22" name="圆角矩形 21">
            <a:extLst>
              <a:ext uri="{FF2B5EF4-FFF2-40B4-BE49-F238E27FC236}">
                <a16:creationId xmlns:a16="http://schemas.microsoft.com/office/drawing/2014/main" id="{B3B29E83-71F5-48B3-B292-33175B4D49B1}"/>
              </a:ext>
            </a:extLst>
          </p:cNvPr>
          <p:cNvSpPr/>
          <p:nvPr/>
        </p:nvSpPr>
        <p:spPr>
          <a:xfrm>
            <a:off x="7343776" y="3946525"/>
            <a:ext cx="1501775" cy="558800"/>
          </a:xfrm>
          <a:prstGeom prst="roundRect">
            <a:avLst/>
          </a:prstGeom>
          <a:solidFill>
            <a:srgbClr val="FBFBFB"/>
          </a:solidFill>
          <a:ln w="12700">
            <a:solidFill>
              <a:srgbClr val="00B4E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solidFill>
                  <a:schemeClr val="tx1"/>
                </a:solidFill>
              </a:rPr>
              <a:t>按位异或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745E279-0292-4B69-9972-81F589D81E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65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2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标题 1">
            <a:extLst>
              <a:ext uri="{FF2B5EF4-FFF2-40B4-BE49-F238E27FC236}">
                <a16:creationId xmlns:a16="http://schemas.microsoft.com/office/drawing/2014/main" id="{14FD97C0-28C7-476D-9A4F-0DE26DD37609}"/>
              </a:ext>
            </a:extLst>
          </p:cNvPr>
          <p:cNvSpPr>
            <a:spLocks noGrp="1"/>
          </p:cNvSpPr>
          <p:nvPr>
            <p:ph type="ctr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algn="l"/>
            <a:r>
              <a:rPr lang="zh-CN" altLang="en-US" dirty="0"/>
              <a:t>位运算符</a:t>
            </a:r>
          </a:p>
        </p:txBody>
      </p:sp>
      <p:sp>
        <p:nvSpPr>
          <p:cNvPr id="80899" name="Rectangle 2">
            <a:extLst>
              <a:ext uri="{FF2B5EF4-FFF2-40B4-BE49-F238E27FC236}">
                <a16:creationId xmlns:a16="http://schemas.microsoft.com/office/drawing/2014/main" id="{C4E23516-D25C-4A3E-94C2-5A9A92550C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2" name="矩形 38">
            <a:extLst>
              <a:ext uri="{FF2B5EF4-FFF2-40B4-BE49-F238E27FC236}">
                <a16:creationId xmlns:a16="http://schemas.microsoft.com/office/drawing/2014/main" id="{8E6D93A6-DBE4-4721-A723-E90264503F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4826" y="1273175"/>
            <a:ext cx="84296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位运算符</a:t>
            </a:r>
          </a:p>
        </p:txBody>
      </p:sp>
      <p:grpSp>
        <p:nvGrpSpPr>
          <p:cNvPr id="23" name="组合 9">
            <a:extLst>
              <a:ext uri="{FF2B5EF4-FFF2-40B4-BE49-F238E27FC236}">
                <a16:creationId xmlns:a16="http://schemas.microsoft.com/office/drawing/2014/main" id="{A3F202C9-EADA-412F-A6E0-C18BA5BDF49A}"/>
              </a:ext>
            </a:extLst>
          </p:cNvPr>
          <p:cNvGrpSpPr>
            <a:grpSpLocks/>
          </p:cNvGrpSpPr>
          <p:nvPr/>
        </p:nvGrpSpPr>
        <p:grpSpPr bwMode="auto">
          <a:xfrm>
            <a:off x="3149600" y="2074863"/>
            <a:ext cx="6153150" cy="1733550"/>
            <a:chOff x="1277815" y="3552092"/>
            <a:chExt cx="2181729" cy="1926233"/>
          </a:xfrm>
        </p:grpSpPr>
        <p:sp>
          <p:nvSpPr>
            <p:cNvPr id="80907" name="矩形 10">
              <a:extLst>
                <a:ext uri="{FF2B5EF4-FFF2-40B4-BE49-F238E27FC236}">
                  <a16:creationId xmlns:a16="http://schemas.microsoft.com/office/drawing/2014/main" id="{40C31ECA-4D89-412F-B555-C1CC5C7422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7815" y="3552092"/>
              <a:ext cx="2181729" cy="1573679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80908" name="矩形 11">
              <a:extLst>
                <a:ext uri="{FF2B5EF4-FFF2-40B4-BE49-F238E27FC236}">
                  <a16:creationId xmlns:a16="http://schemas.microsoft.com/office/drawing/2014/main" id="{095C2FC8-AD93-413F-978C-C7EB186FE4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9225" y="3862498"/>
              <a:ext cx="2130319" cy="16158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r>
                <a:rPr lang="en-US" altLang="zh-CN">
                  <a:solidFill>
                    <a:schemeClr val="bg1"/>
                  </a:solidFill>
                </a:rPr>
                <a:t>     00000000 00000000 00000000 00001001         &lt;&lt;2</a:t>
              </a:r>
            </a:p>
            <a:p>
              <a:pPr eaLnBrk="1" hangingPunct="1">
                <a:buFont typeface="Arial" panose="020B0604020202020204" pitchFamily="34" charset="0"/>
                <a:buNone/>
              </a:pPr>
              <a:r>
                <a:rPr lang="en-US" altLang="zh-CN">
                  <a:solidFill>
                    <a:schemeClr val="bg1"/>
                  </a:solidFill>
                </a:rPr>
                <a:t>—————————————————————————</a:t>
              </a:r>
            </a:p>
            <a:p>
              <a:pPr eaLnBrk="1" hangingPunct="1">
                <a:buFont typeface="Arial" panose="020B0604020202020204" pitchFamily="34" charset="0"/>
                <a:buNone/>
              </a:pPr>
              <a:r>
                <a:rPr lang="en-US" altLang="zh-CN">
                  <a:solidFill>
                    <a:schemeClr val="bg1"/>
                  </a:solidFill>
                </a:rPr>
                <a:t>     00000000 00000000 00000000 00100100</a:t>
              </a:r>
            </a:p>
          </p:txBody>
        </p:sp>
      </p:grpSp>
      <p:sp>
        <p:nvSpPr>
          <p:cNvPr id="26" name="圆角矩形 25">
            <a:extLst>
              <a:ext uri="{FF2B5EF4-FFF2-40B4-BE49-F238E27FC236}">
                <a16:creationId xmlns:a16="http://schemas.microsoft.com/office/drawing/2014/main" id="{AC3DCD1D-49D2-4EAC-98EE-98B0AE39813E}"/>
              </a:ext>
            </a:extLst>
          </p:cNvPr>
          <p:cNvSpPr/>
          <p:nvPr/>
        </p:nvSpPr>
        <p:spPr>
          <a:xfrm>
            <a:off x="7343776" y="1795463"/>
            <a:ext cx="1501775" cy="558800"/>
          </a:xfrm>
          <a:prstGeom prst="roundRect">
            <a:avLst/>
          </a:prstGeom>
          <a:solidFill>
            <a:srgbClr val="FBFBFB"/>
          </a:solidFill>
          <a:ln w="12700">
            <a:solidFill>
              <a:srgbClr val="00B4E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solidFill>
                  <a:schemeClr val="tx1"/>
                </a:solidFill>
              </a:rPr>
              <a:t>左移</a:t>
            </a:r>
          </a:p>
        </p:txBody>
      </p:sp>
      <p:grpSp>
        <p:nvGrpSpPr>
          <p:cNvPr id="35" name="组合 9">
            <a:extLst>
              <a:ext uri="{FF2B5EF4-FFF2-40B4-BE49-F238E27FC236}">
                <a16:creationId xmlns:a16="http://schemas.microsoft.com/office/drawing/2014/main" id="{644BBDF5-9465-4937-B1CE-E744BE4AFCE7}"/>
              </a:ext>
            </a:extLst>
          </p:cNvPr>
          <p:cNvGrpSpPr>
            <a:grpSpLocks/>
          </p:cNvGrpSpPr>
          <p:nvPr/>
        </p:nvGrpSpPr>
        <p:grpSpPr bwMode="auto">
          <a:xfrm>
            <a:off x="3149600" y="4176713"/>
            <a:ext cx="6153150" cy="1733550"/>
            <a:chOff x="1277815" y="3552092"/>
            <a:chExt cx="2181729" cy="1926233"/>
          </a:xfrm>
        </p:grpSpPr>
        <p:sp>
          <p:nvSpPr>
            <p:cNvPr id="80905" name="矩形 10">
              <a:extLst>
                <a:ext uri="{FF2B5EF4-FFF2-40B4-BE49-F238E27FC236}">
                  <a16:creationId xmlns:a16="http://schemas.microsoft.com/office/drawing/2014/main" id="{E97425A1-BC21-425A-A1F0-A462DBCFF7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7815" y="3552092"/>
              <a:ext cx="2181729" cy="1574124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80906" name="矩形 11">
              <a:extLst>
                <a:ext uri="{FF2B5EF4-FFF2-40B4-BE49-F238E27FC236}">
                  <a16:creationId xmlns:a16="http://schemas.microsoft.com/office/drawing/2014/main" id="{B9182DE3-E98E-408C-A6E8-2EE2DC8F5E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9225" y="3862498"/>
              <a:ext cx="2130319" cy="16158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r>
                <a:rPr lang="en-US" altLang="zh-CN">
                  <a:solidFill>
                    <a:schemeClr val="bg1"/>
                  </a:solidFill>
                </a:rPr>
                <a:t>       00000000 00000000 00000000 00001001         &gt;&gt;2</a:t>
              </a:r>
            </a:p>
            <a:p>
              <a:pPr eaLnBrk="1" hangingPunct="1">
                <a:buFont typeface="Arial" panose="020B0604020202020204" pitchFamily="34" charset="0"/>
                <a:buNone/>
              </a:pPr>
              <a:r>
                <a:rPr lang="en-US" altLang="zh-CN">
                  <a:solidFill>
                    <a:schemeClr val="bg1"/>
                  </a:solidFill>
                </a:rPr>
                <a:t>—————————————————————————</a:t>
              </a:r>
            </a:p>
            <a:p>
              <a:pPr eaLnBrk="1" hangingPunct="1">
                <a:buFont typeface="Arial" panose="020B0604020202020204" pitchFamily="34" charset="0"/>
                <a:buNone/>
              </a:pPr>
              <a:r>
                <a:rPr lang="en-US" altLang="zh-CN">
                  <a:solidFill>
                    <a:schemeClr val="bg1"/>
                  </a:solidFill>
                </a:rPr>
                <a:t>       00000000 00000000 00000000 00000010</a:t>
              </a:r>
            </a:p>
          </p:txBody>
        </p:sp>
      </p:grpSp>
      <p:sp>
        <p:nvSpPr>
          <p:cNvPr id="22" name="圆角矩形 21">
            <a:extLst>
              <a:ext uri="{FF2B5EF4-FFF2-40B4-BE49-F238E27FC236}">
                <a16:creationId xmlns:a16="http://schemas.microsoft.com/office/drawing/2014/main" id="{930940BD-D20B-49DE-A00F-91C2E5A5A4F4}"/>
              </a:ext>
            </a:extLst>
          </p:cNvPr>
          <p:cNvSpPr/>
          <p:nvPr/>
        </p:nvSpPr>
        <p:spPr>
          <a:xfrm>
            <a:off x="7107239" y="3946525"/>
            <a:ext cx="1501775" cy="558800"/>
          </a:xfrm>
          <a:prstGeom prst="roundRect">
            <a:avLst/>
          </a:prstGeom>
          <a:solidFill>
            <a:srgbClr val="FBFBFB"/>
          </a:solidFill>
          <a:ln w="12700">
            <a:solidFill>
              <a:srgbClr val="00B4E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solidFill>
                  <a:schemeClr val="tx1"/>
                </a:solidFill>
              </a:rPr>
              <a:t>右移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1365196D-05A3-440F-9E3E-F7BE410303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66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2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标题 1">
            <a:extLst>
              <a:ext uri="{FF2B5EF4-FFF2-40B4-BE49-F238E27FC236}">
                <a16:creationId xmlns:a16="http://schemas.microsoft.com/office/drawing/2014/main" id="{F97726F7-5640-4CA9-AFB5-58E87024D180}"/>
              </a:ext>
            </a:extLst>
          </p:cNvPr>
          <p:cNvSpPr>
            <a:spLocks noGrp="1"/>
          </p:cNvSpPr>
          <p:nvPr>
            <p:ph type="ctr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algn="l"/>
            <a:r>
              <a:rPr lang="zh-CN" altLang="en-US" dirty="0"/>
              <a:t>位运算符</a:t>
            </a:r>
          </a:p>
        </p:txBody>
      </p:sp>
      <p:sp>
        <p:nvSpPr>
          <p:cNvPr id="81923" name="Rectangle 2">
            <a:extLst>
              <a:ext uri="{FF2B5EF4-FFF2-40B4-BE49-F238E27FC236}">
                <a16:creationId xmlns:a16="http://schemas.microsoft.com/office/drawing/2014/main" id="{D53E96DB-1BCA-4E92-896E-2A6E2E832B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2" name="矩形 38">
            <a:extLst>
              <a:ext uri="{FF2B5EF4-FFF2-40B4-BE49-F238E27FC236}">
                <a16:creationId xmlns:a16="http://schemas.microsoft.com/office/drawing/2014/main" id="{B08BD1DA-AE2A-4E19-B0EE-A6E63F2E73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4826" y="1273175"/>
            <a:ext cx="84296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位运算符</a:t>
            </a:r>
          </a:p>
        </p:txBody>
      </p:sp>
      <p:grpSp>
        <p:nvGrpSpPr>
          <p:cNvPr id="23" name="组合 9">
            <a:extLst>
              <a:ext uri="{FF2B5EF4-FFF2-40B4-BE49-F238E27FC236}">
                <a16:creationId xmlns:a16="http://schemas.microsoft.com/office/drawing/2014/main" id="{FD2D4151-929B-4363-AD12-771207273FE8}"/>
              </a:ext>
            </a:extLst>
          </p:cNvPr>
          <p:cNvGrpSpPr>
            <a:grpSpLocks/>
          </p:cNvGrpSpPr>
          <p:nvPr/>
        </p:nvGrpSpPr>
        <p:grpSpPr bwMode="auto">
          <a:xfrm>
            <a:off x="3149600" y="2074863"/>
            <a:ext cx="6153150" cy="1733550"/>
            <a:chOff x="1277815" y="3552092"/>
            <a:chExt cx="2181729" cy="1926233"/>
          </a:xfrm>
        </p:grpSpPr>
        <p:sp>
          <p:nvSpPr>
            <p:cNvPr id="81927" name="矩形 10">
              <a:extLst>
                <a:ext uri="{FF2B5EF4-FFF2-40B4-BE49-F238E27FC236}">
                  <a16:creationId xmlns:a16="http://schemas.microsoft.com/office/drawing/2014/main" id="{8D285B04-7CF6-47C0-B335-1973FBDEEC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7815" y="3552092"/>
              <a:ext cx="2181729" cy="1573679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81928" name="矩形 11">
              <a:extLst>
                <a:ext uri="{FF2B5EF4-FFF2-40B4-BE49-F238E27FC236}">
                  <a16:creationId xmlns:a16="http://schemas.microsoft.com/office/drawing/2014/main" id="{E94F3F69-2F48-40F3-B100-7C5956915D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9225" y="3862498"/>
              <a:ext cx="2130319" cy="16158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r>
                <a:rPr lang="en-US" altLang="zh-CN">
                  <a:solidFill>
                    <a:schemeClr val="bg1"/>
                  </a:solidFill>
                </a:rPr>
                <a:t>     00000000 00000000 00000000 00010011         &gt;&gt;2</a:t>
              </a:r>
            </a:p>
            <a:p>
              <a:pPr eaLnBrk="1" hangingPunct="1">
                <a:buFont typeface="Arial" panose="020B0604020202020204" pitchFamily="34" charset="0"/>
                <a:buNone/>
              </a:pPr>
              <a:r>
                <a:rPr lang="en-US" altLang="zh-CN">
                  <a:solidFill>
                    <a:schemeClr val="bg1"/>
                  </a:solidFill>
                </a:rPr>
                <a:t>—————————————————————————</a:t>
              </a:r>
            </a:p>
            <a:p>
              <a:pPr eaLnBrk="1" hangingPunct="1">
                <a:buFont typeface="Arial" panose="020B0604020202020204" pitchFamily="34" charset="0"/>
                <a:buNone/>
              </a:pPr>
              <a:r>
                <a:rPr lang="en-US" altLang="zh-CN">
                  <a:solidFill>
                    <a:schemeClr val="bg1"/>
                  </a:solidFill>
                </a:rPr>
                <a:t>     00000000 00000000 00000000 00000100</a:t>
              </a:r>
            </a:p>
          </p:txBody>
        </p:sp>
      </p:grpSp>
      <p:sp>
        <p:nvSpPr>
          <p:cNvPr id="26" name="圆角矩形 25">
            <a:extLst>
              <a:ext uri="{FF2B5EF4-FFF2-40B4-BE49-F238E27FC236}">
                <a16:creationId xmlns:a16="http://schemas.microsoft.com/office/drawing/2014/main" id="{5D916C17-5A3A-45DB-B110-695316279DAD}"/>
              </a:ext>
            </a:extLst>
          </p:cNvPr>
          <p:cNvSpPr/>
          <p:nvPr/>
        </p:nvSpPr>
        <p:spPr>
          <a:xfrm>
            <a:off x="7343776" y="1795463"/>
            <a:ext cx="1501775" cy="558800"/>
          </a:xfrm>
          <a:prstGeom prst="roundRect">
            <a:avLst/>
          </a:prstGeom>
          <a:solidFill>
            <a:srgbClr val="FBFBFB"/>
          </a:solidFill>
          <a:ln w="12700">
            <a:solidFill>
              <a:srgbClr val="00B4E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solidFill>
                  <a:schemeClr val="tx1"/>
                </a:solidFill>
              </a:rPr>
              <a:t>无符号右移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94560A8-0FCB-4A1A-99EC-712537B405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67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标题 1">
            <a:extLst>
              <a:ext uri="{FF2B5EF4-FFF2-40B4-BE49-F238E27FC236}">
                <a16:creationId xmlns:a16="http://schemas.microsoft.com/office/drawing/2014/main" id="{DF794474-15EF-454A-AC6F-5D4C1ECCACD7}"/>
              </a:ext>
            </a:extLst>
          </p:cNvPr>
          <p:cNvSpPr>
            <a:spLocks noGrp="1"/>
          </p:cNvSpPr>
          <p:nvPr>
            <p:ph type="ctr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algn="l"/>
            <a:r>
              <a:rPr lang="zh-CN" altLang="en-US" dirty="0"/>
              <a:t>运算符优先级</a:t>
            </a:r>
          </a:p>
        </p:txBody>
      </p:sp>
      <p:sp>
        <p:nvSpPr>
          <p:cNvPr id="82947" name="Rectangle 2">
            <a:extLst>
              <a:ext uri="{FF2B5EF4-FFF2-40B4-BE49-F238E27FC236}">
                <a16:creationId xmlns:a16="http://schemas.microsoft.com/office/drawing/2014/main" id="{8FDD59C9-FEA3-4A0F-9D00-AE42200FA8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2" name="矩形 38">
            <a:extLst>
              <a:ext uri="{FF2B5EF4-FFF2-40B4-BE49-F238E27FC236}">
                <a16:creationId xmlns:a16="http://schemas.microsoft.com/office/drawing/2014/main" id="{B123A590-BE81-4118-8E90-DB5A4C0A2E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4826" y="1273175"/>
            <a:ext cx="84296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运算符优先级</a:t>
            </a:r>
          </a:p>
        </p:txBody>
      </p:sp>
      <p:sp>
        <p:nvSpPr>
          <p:cNvPr id="5" name="矩形 1">
            <a:extLst>
              <a:ext uri="{FF2B5EF4-FFF2-40B4-BE49-F238E27FC236}">
                <a16:creationId xmlns:a16="http://schemas.microsoft.com/office/drawing/2014/main" id="{627C8E77-67F6-467F-8045-814456DC10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4488" y="2336801"/>
            <a:ext cx="6215062" cy="1665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4572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indent="0" eaLnBrk="1" hangingPunct="1">
              <a:lnSpc>
                <a:spcPct val="200000"/>
              </a:lnSpc>
              <a:defRPr/>
            </a:pPr>
            <a:r>
              <a:rPr lang="zh-CN" altLang="zh-CN" dirty="0"/>
              <a:t>运算符的优先级</a:t>
            </a:r>
            <a:endParaRPr lang="en-US" altLang="zh-CN" dirty="0"/>
          </a:p>
          <a:p>
            <a:pPr marL="285750" indent="-285750" eaLnBrk="1" hangingPunct="1">
              <a:lnSpc>
                <a:spcPct val="200000"/>
              </a:lnSpc>
              <a:buFont typeface="Wingdings" panose="05000000000000000000" pitchFamily="2" charset="2"/>
              <a:buChar char="p"/>
              <a:defRPr/>
            </a:pPr>
            <a:r>
              <a:rPr lang="zh-CN" altLang="en-US" dirty="0"/>
              <a:t>指的是</a:t>
            </a:r>
            <a:r>
              <a:rPr lang="zh-CN" altLang="zh-CN" dirty="0"/>
              <a:t>在表达式中各个运算符参与运算的先后顺序</a:t>
            </a:r>
            <a:endParaRPr lang="en-US" altLang="zh-CN" dirty="0"/>
          </a:p>
          <a:p>
            <a:pPr marL="285750" indent="-285750" eaLnBrk="1" hangingPunct="1">
              <a:lnSpc>
                <a:spcPct val="200000"/>
              </a:lnSpc>
              <a:buFont typeface="Wingdings" panose="05000000000000000000" pitchFamily="2" charset="2"/>
              <a:buChar char="p"/>
              <a:defRPr/>
            </a:pPr>
            <a:r>
              <a:rPr lang="zh-CN" altLang="en-US" dirty="0"/>
              <a:t>例如：先乘除，后加减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1F3A523-E523-47F4-ACA8-41E2608197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880" y="2306544"/>
            <a:ext cx="2057451" cy="1942349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4164344-2B79-42BD-A199-5E7EE7CA94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68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5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标题 1">
            <a:extLst>
              <a:ext uri="{FF2B5EF4-FFF2-40B4-BE49-F238E27FC236}">
                <a16:creationId xmlns:a16="http://schemas.microsoft.com/office/drawing/2014/main" id="{6D173D7F-4DF5-4A9F-AB72-74C08F2DECA0}"/>
              </a:ext>
            </a:extLst>
          </p:cNvPr>
          <p:cNvSpPr>
            <a:spLocks noGrp="1"/>
          </p:cNvSpPr>
          <p:nvPr>
            <p:ph type="ctr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algn="l"/>
            <a:r>
              <a:rPr lang="zh-CN" altLang="en-US" dirty="0"/>
              <a:t>运算符优先级</a:t>
            </a:r>
          </a:p>
        </p:txBody>
      </p:sp>
      <p:sp>
        <p:nvSpPr>
          <p:cNvPr id="83971" name="Rectangle 2">
            <a:extLst>
              <a:ext uri="{FF2B5EF4-FFF2-40B4-BE49-F238E27FC236}">
                <a16:creationId xmlns:a16="http://schemas.microsoft.com/office/drawing/2014/main" id="{06DBE35C-CB4B-40D3-A9E0-94B8BB1D36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2" name="矩形 38">
            <a:extLst>
              <a:ext uri="{FF2B5EF4-FFF2-40B4-BE49-F238E27FC236}">
                <a16:creationId xmlns:a16="http://schemas.microsoft.com/office/drawing/2014/main" id="{766C9827-A39B-42C5-B220-E0008F3FC1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4826" y="1273175"/>
            <a:ext cx="84296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运算符优先级</a:t>
            </a:r>
          </a:p>
        </p:txBody>
      </p:sp>
      <p:sp>
        <p:nvSpPr>
          <p:cNvPr id="7" name="矩形 4">
            <a:extLst>
              <a:ext uri="{FF2B5EF4-FFF2-40B4-BE49-F238E27FC236}">
                <a16:creationId xmlns:a16="http://schemas.microsoft.com/office/drawing/2014/main" id="{37528099-256E-46D5-8434-F84F7BC6CC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0450" y="1844675"/>
            <a:ext cx="78549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u="sng">
                <a:solidFill>
                  <a:srgbClr val="0070C0"/>
                </a:solidFill>
              </a:rPr>
              <a:t>表中运算符的优先级由上至下递减，表右部的第一个接表左部的最后一个。</a:t>
            </a:r>
            <a:endParaRPr lang="zh-CN" altLang="zh-CN" b="1" u="sng">
              <a:solidFill>
                <a:srgbClr val="0070C0"/>
              </a:solidFill>
            </a:endParaRP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89FF9CF9-4C71-482B-A977-374329E91AC4}"/>
              </a:ext>
            </a:extLst>
          </p:cNvPr>
          <p:cNvGraphicFramePr>
            <a:graphicFrameLocks noGrp="1"/>
          </p:cNvGraphicFramePr>
          <p:nvPr/>
        </p:nvGraphicFramePr>
        <p:xfrm>
          <a:off x="1892301" y="2381250"/>
          <a:ext cx="4240213" cy="3830637"/>
        </p:xfrm>
        <a:graphic>
          <a:graphicData uri="http://schemas.openxmlformats.org/drawingml/2006/table">
            <a:tbl>
              <a:tblPr firstRow="1" bandRow="1"/>
              <a:tblGrid>
                <a:gridCol w="6054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347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440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solidFill>
                            <a:schemeClr val="bg1"/>
                          </a:solidFill>
                          <a:effectLst/>
                        </a:rPr>
                        <a:t>结合方向</a:t>
                      </a:r>
                      <a:endParaRPr lang="zh-CN" sz="1400" b="1" kern="100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91" marR="68591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solidFill>
                            <a:schemeClr val="bg1"/>
                          </a:solidFill>
                          <a:effectLst/>
                        </a:rPr>
                        <a:t>运算符</a:t>
                      </a:r>
                      <a:endParaRPr lang="zh-CN" sz="1400" b="1" kern="100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91" marR="68591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8422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Franklin Gothic Book"/>
                          <a:ea typeface="+mn-ea"/>
                          <a:cs typeface="+mn-cs"/>
                        </a:rPr>
                        <a:t>无</a:t>
                      </a: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Franklin Gothic Book"/>
                          <a:ea typeface="+mn-ea"/>
                          <a:cs typeface="+mn-cs"/>
                        </a:rPr>
                        <a:t>()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422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Franklin Gothic Book"/>
                          <a:ea typeface="+mn-ea"/>
                          <a:cs typeface="+mn-cs"/>
                        </a:rPr>
                        <a:t>左</a:t>
                      </a: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Franklin Gothic Book"/>
                          <a:ea typeface="+mn-ea"/>
                          <a:cs typeface="+mn-cs"/>
                        </a:rPr>
                        <a:t>.   []   new</a:t>
                      </a: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Franklin Gothic Book"/>
                          <a:ea typeface="+mn-ea"/>
                          <a:cs typeface="+mn-cs"/>
                        </a:rPr>
                        <a:t>（有参数，无结合性）</a:t>
                      </a: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8773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Franklin Gothic Book"/>
                          <a:ea typeface="+mn-ea"/>
                          <a:cs typeface="+mn-cs"/>
                        </a:rPr>
                        <a:t>右</a:t>
                      </a: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Franklin Gothic Book"/>
                          <a:ea typeface="+mn-ea"/>
                          <a:cs typeface="+mn-cs"/>
                        </a:rPr>
                        <a:t>new</a:t>
                      </a: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Franklin Gothic Book"/>
                          <a:ea typeface="+mn-ea"/>
                          <a:cs typeface="+mn-cs"/>
                        </a:rPr>
                        <a:t>（无参数）</a:t>
                      </a: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8422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Franklin Gothic Book"/>
                          <a:ea typeface="+mn-ea"/>
                          <a:cs typeface="+mn-cs"/>
                        </a:rPr>
                        <a:t>无</a:t>
                      </a: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Franklin Gothic Book"/>
                          <a:ea typeface="+mn-ea"/>
                          <a:cs typeface="+mn-cs"/>
                        </a:rPr>
                        <a:t>++</a:t>
                      </a: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Franklin Gothic Book"/>
                          <a:ea typeface="+mn-ea"/>
                          <a:cs typeface="+mn-cs"/>
                        </a:rPr>
                        <a:t>（后置）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Franklin Gothic Book"/>
                          <a:ea typeface="+mn-ea"/>
                          <a:cs typeface="+mn-cs"/>
                        </a:rPr>
                        <a:t>   --</a:t>
                      </a: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Franklin Gothic Book"/>
                          <a:ea typeface="+mn-ea"/>
                          <a:cs typeface="+mn-cs"/>
                        </a:rPr>
                        <a:t>（后置）</a:t>
                      </a: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Franklin Gothic Book"/>
                          <a:ea typeface="+mn-ea"/>
                          <a:cs typeface="+mn-cs"/>
                        </a:rPr>
                        <a:t>右</a:t>
                      </a: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Franklin Gothic Book"/>
                          <a:ea typeface="+mn-ea"/>
                          <a:cs typeface="+mn-cs"/>
                        </a:rPr>
                        <a:t>!   ~   -</a:t>
                      </a: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Franklin Gothic Book"/>
                          <a:ea typeface="+mn-ea"/>
                          <a:cs typeface="+mn-cs"/>
                        </a:rPr>
                        <a:t>（负数）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Franklin Gothic Book"/>
                          <a:ea typeface="+mn-ea"/>
                          <a:cs typeface="+mn-cs"/>
                        </a:rPr>
                        <a:t>   +</a:t>
                      </a: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Franklin Gothic Book"/>
                          <a:ea typeface="+mn-ea"/>
                          <a:cs typeface="+mn-cs"/>
                        </a:rPr>
                        <a:t>（正数）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Franklin Gothic Book"/>
                          <a:ea typeface="+mn-ea"/>
                          <a:cs typeface="+mn-cs"/>
                        </a:rPr>
                        <a:t>   ++</a:t>
                      </a: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Franklin Gothic Book"/>
                          <a:ea typeface="+mn-ea"/>
                          <a:cs typeface="+mn-cs"/>
                        </a:rPr>
                        <a:t>（前置）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Franklin Gothic Book"/>
                          <a:ea typeface="+mn-ea"/>
                          <a:cs typeface="+mn-cs"/>
                        </a:rPr>
                        <a:t>   --</a:t>
                      </a: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Franklin Gothic Book"/>
                          <a:ea typeface="+mn-ea"/>
                          <a:cs typeface="+mn-cs"/>
                        </a:rPr>
                        <a:t>（前置）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Franklin Gothic Book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sz="1400" kern="100" dirty="0" err="1">
                          <a:solidFill>
                            <a:schemeClr val="dk1"/>
                          </a:solidFill>
                          <a:effectLst/>
                          <a:latin typeface="Franklin Gothic Book"/>
                          <a:ea typeface="+mn-ea"/>
                          <a:cs typeface="+mn-cs"/>
                        </a:rPr>
                        <a:t>typeof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Franklin Gothic Book"/>
                          <a:ea typeface="+mn-ea"/>
                          <a:cs typeface="+mn-cs"/>
                        </a:rPr>
                        <a:t>   void   delete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8422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Franklin Gothic Book"/>
                          <a:ea typeface="+mn-ea"/>
                          <a:cs typeface="+mn-cs"/>
                        </a:rPr>
                        <a:t>右</a:t>
                      </a: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Franklin Gothic Book"/>
                          <a:ea typeface="+mn-ea"/>
                          <a:cs typeface="+mn-cs"/>
                        </a:rPr>
                        <a:t>**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8422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Franklin Gothic Book"/>
                          <a:ea typeface="+mn-ea"/>
                          <a:cs typeface="+mn-cs"/>
                        </a:rPr>
                        <a:t>左</a:t>
                      </a: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Franklin Gothic Book"/>
                          <a:ea typeface="+mn-ea"/>
                          <a:cs typeface="+mn-cs"/>
                        </a:rPr>
                        <a:t>*    /   %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8422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Franklin Gothic Book"/>
                          <a:ea typeface="+mn-ea"/>
                          <a:cs typeface="+mn-cs"/>
                        </a:rPr>
                        <a:t>左</a:t>
                      </a: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Franklin Gothic Book"/>
                          <a:ea typeface="+mn-ea"/>
                          <a:cs typeface="+mn-cs"/>
                        </a:rPr>
                        <a:t>+   -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8422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Franklin Gothic Book"/>
                          <a:ea typeface="+mn-ea"/>
                          <a:cs typeface="+mn-cs"/>
                        </a:rPr>
                        <a:t>左</a:t>
                      </a: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Franklin Gothic Book"/>
                          <a:ea typeface="+mn-ea"/>
                          <a:cs typeface="+mn-cs"/>
                        </a:rPr>
                        <a:t>&lt;&lt;    &gt;&gt;    &gt;&gt;&gt;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8422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Franklin Gothic Book"/>
                          <a:ea typeface="+mn-ea"/>
                          <a:cs typeface="+mn-cs"/>
                        </a:rPr>
                        <a:t>左</a:t>
                      </a: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Franklin Gothic Book"/>
                          <a:ea typeface="+mn-ea"/>
                          <a:cs typeface="+mn-cs"/>
                        </a:rPr>
                        <a:t>&lt;   &lt;=   &gt;    &gt;=    in   </a:t>
                      </a:r>
                      <a:r>
                        <a:rPr lang="en-US" sz="1400" kern="100" dirty="0" err="1">
                          <a:solidFill>
                            <a:schemeClr val="dk1"/>
                          </a:solidFill>
                          <a:effectLst/>
                          <a:latin typeface="Franklin Gothic Book"/>
                          <a:ea typeface="+mn-ea"/>
                          <a:cs typeface="+mn-cs"/>
                        </a:rPr>
                        <a:t>instanceof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ABCBEC72-B4CE-4E2D-B6CA-4E9FE0C465D2}"/>
              </a:ext>
            </a:extLst>
          </p:cNvPr>
          <p:cNvGraphicFramePr>
            <a:graphicFrameLocks noGrp="1"/>
          </p:cNvGraphicFramePr>
          <p:nvPr/>
        </p:nvGraphicFramePr>
        <p:xfrm>
          <a:off x="6238876" y="2406650"/>
          <a:ext cx="4060825" cy="3805236"/>
        </p:xfrm>
        <a:graphic>
          <a:graphicData uri="http://schemas.openxmlformats.org/drawingml/2006/table">
            <a:tbl>
              <a:tblPr firstRow="1" bandRow="1"/>
              <a:tblGrid>
                <a:gridCol w="5458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149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958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9pPr>
                    </a:lstStyle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solidFill>
                            <a:schemeClr val="bg1"/>
                          </a:solidFill>
                          <a:effectLst/>
                        </a:rPr>
                        <a:t>结合方向</a:t>
                      </a:r>
                      <a:endParaRPr lang="zh-CN" sz="1400" b="1" kern="100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71" marR="68571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9pPr>
                    </a:lstStyle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solidFill>
                            <a:schemeClr val="bg1"/>
                          </a:solidFill>
                          <a:effectLst/>
                        </a:rPr>
                        <a:t>运算符</a:t>
                      </a:r>
                      <a:endParaRPr lang="zh-CN" sz="1400" b="1" kern="100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71" marR="68571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433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Franklin Gothic Book"/>
                          <a:ea typeface="+mn-ea"/>
                          <a:cs typeface="+mn-cs"/>
                        </a:rPr>
                        <a:t>左</a:t>
                      </a: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Franklin Gothic Book"/>
                          <a:ea typeface="+mn-ea"/>
                          <a:cs typeface="+mn-cs"/>
                        </a:rPr>
                        <a:t>==   !=    ===    !==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433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Franklin Gothic Book"/>
                          <a:ea typeface="+mn-ea"/>
                          <a:cs typeface="+mn-cs"/>
                        </a:rPr>
                        <a:t>左</a:t>
                      </a: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Franklin Gothic Book"/>
                          <a:ea typeface="+mn-ea"/>
                          <a:cs typeface="+mn-cs"/>
                        </a:rPr>
                        <a:t>&amp;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1433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Franklin Gothic Book"/>
                          <a:ea typeface="+mn-ea"/>
                          <a:cs typeface="+mn-cs"/>
                        </a:rPr>
                        <a:t>左</a:t>
                      </a: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Franklin Gothic Book"/>
                          <a:ea typeface="+mn-ea"/>
                          <a:cs typeface="+mn-cs"/>
                        </a:rPr>
                        <a:t>^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433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Franklin Gothic Book"/>
                          <a:ea typeface="+mn-ea"/>
                          <a:cs typeface="+mn-cs"/>
                        </a:rPr>
                        <a:t>左</a:t>
                      </a: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Franklin Gothic Book"/>
                          <a:ea typeface="+mn-ea"/>
                          <a:cs typeface="+mn-cs"/>
                        </a:rPr>
                        <a:t>|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9712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Franklin Gothic Book"/>
                          <a:ea typeface="+mn-ea"/>
                          <a:cs typeface="+mn-cs"/>
                        </a:rPr>
                        <a:t>左</a:t>
                      </a: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Franklin Gothic Book"/>
                          <a:ea typeface="+mn-ea"/>
                          <a:cs typeface="+mn-cs"/>
                        </a:rPr>
                        <a:t>&amp;&amp;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4672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Franklin Gothic Book"/>
                          <a:ea typeface="+mn-ea"/>
                          <a:cs typeface="+mn-cs"/>
                        </a:rPr>
                        <a:t>左</a:t>
                      </a: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Franklin Gothic Book"/>
                          <a:ea typeface="+mn-ea"/>
                          <a:cs typeface="+mn-cs"/>
                        </a:rPr>
                        <a:t>||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1433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Franklin Gothic Book"/>
                          <a:ea typeface="+mn-ea"/>
                          <a:cs typeface="+mn-cs"/>
                        </a:rPr>
                        <a:t>右</a:t>
                      </a: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Franklin Gothic Book"/>
                          <a:ea typeface="+mn-ea"/>
                          <a:cs typeface="+mn-cs"/>
                        </a:rPr>
                        <a:t>?: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31237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Franklin Gothic Book"/>
                          <a:ea typeface="+mn-ea"/>
                          <a:cs typeface="+mn-cs"/>
                        </a:rPr>
                        <a:t>右</a:t>
                      </a: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Franklin Gothic Book"/>
                          <a:ea typeface="+mn-ea"/>
                          <a:cs typeface="+mn-cs"/>
                        </a:rPr>
                        <a:t>=   +=   =   *=   /=   %=    &lt;&lt;=   &gt;&gt;=    &gt;&gt;&gt;=    &amp;=    ^=   |=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1433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Franklin Gothic Book"/>
                          <a:ea typeface="+mn-ea"/>
                          <a:cs typeface="+mn-cs"/>
                        </a:rPr>
                        <a:t>左</a:t>
                      </a: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Franklin Gothic Book"/>
                          <a:ea typeface="+mn-ea"/>
                          <a:cs typeface="+mn-cs"/>
                        </a:rPr>
                        <a:t>,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1433">
                <a:tc>
                  <a:txBody>
                    <a:bodyPr/>
                    <a:lstStyle/>
                    <a:p>
                      <a:pPr marL="0" indent="26670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Franklin Gothic Book"/>
                          <a:ea typeface="+mn-ea"/>
                          <a:cs typeface="+mn-cs"/>
                        </a:rPr>
                        <a:t> 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Franklin Gothic Book"/>
                          <a:ea typeface="+mn-ea"/>
                          <a:cs typeface="+mn-cs"/>
                        </a:rPr>
                        <a:t> 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4F1AC894-0475-4202-9BC0-0A99D0161E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69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5EC13E-A984-43BA-B4C2-5C61B325F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示例：使用</a:t>
            </a:r>
            <a:r>
              <a:rPr lang="en-US" altLang="zh-CN" dirty="0" err="1"/>
              <a:t>typeof</a:t>
            </a:r>
            <a:r>
              <a:rPr lang="zh-CN" altLang="en-US" dirty="0"/>
              <a:t>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C73F01-E3C1-4A1C-80BB-B689E45983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 err="1"/>
              <a:t>typeof</a:t>
            </a:r>
            <a:r>
              <a:rPr lang="zh-CN" altLang="en-US" dirty="0"/>
              <a:t>方法，其返回值是提示数据类型的文本内容。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5ACFF80-5ADB-4B99-8186-A2A6902D01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6CA0B37-C609-418D-973E-5FE272E0CA7A}" type="slidenum">
              <a:rPr lang="zh-CN" altLang="en-US" smtClean="0"/>
              <a:pPr/>
              <a:t>7</a:t>
            </a:fld>
            <a:endParaRPr lang="zh-CN" altLang="en-US"/>
          </a:p>
        </p:txBody>
      </p:sp>
      <p:sp>
        <p:nvSpPr>
          <p:cNvPr id="5" name="AutoShape 50">
            <a:extLst>
              <a:ext uri="{FF2B5EF4-FFF2-40B4-BE49-F238E27FC236}">
                <a16:creationId xmlns:a16="http://schemas.microsoft.com/office/drawing/2014/main" id="{3F04181F-5939-44C0-BCCA-17FB89E4E0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1852" y="1888977"/>
            <a:ext cx="7125476" cy="3913635"/>
          </a:xfrm>
          <a:prstGeom prst="roundRect">
            <a:avLst>
              <a:gd name="adj" fmla="val 38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zh-CN" b="1" dirty="0">
                <a:ea typeface="宋体" charset="-122"/>
              </a:rPr>
              <a:t>&lt;script  type="text/</a:t>
            </a:r>
            <a:r>
              <a:rPr lang="en-US" altLang="zh-CN" b="1" dirty="0" err="1">
                <a:ea typeface="宋体" charset="-122"/>
              </a:rPr>
              <a:t>javascript</a:t>
            </a:r>
            <a:r>
              <a:rPr lang="en-US" altLang="zh-CN" b="1" dirty="0">
                <a:ea typeface="宋体" charset="-122"/>
              </a:rPr>
              <a:t>"&gt;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1" dirty="0">
                <a:ea typeface="宋体" charset="-122"/>
              </a:rPr>
              <a:t>    </a:t>
            </a:r>
            <a:r>
              <a:rPr lang="en-US" altLang="zh-CN" b="1" dirty="0" err="1">
                <a:ea typeface="宋体" charset="-122"/>
              </a:rPr>
              <a:t>document.write</a:t>
            </a:r>
            <a:r>
              <a:rPr lang="en-US" altLang="zh-CN" b="1" dirty="0">
                <a:ea typeface="宋体" charset="-122"/>
              </a:rPr>
              <a:t>("&lt;h2&gt;</a:t>
            </a:r>
            <a:r>
              <a:rPr lang="zh-CN" altLang="en-US" b="1" dirty="0">
                <a:ea typeface="宋体" charset="-122"/>
              </a:rPr>
              <a:t>对变量或值调用</a:t>
            </a:r>
            <a:r>
              <a:rPr lang="en-US" altLang="zh-CN" b="1" dirty="0" err="1">
                <a:ea typeface="宋体" charset="-122"/>
              </a:rPr>
              <a:t>typeof</a:t>
            </a:r>
            <a:r>
              <a:rPr lang="zh-CN" altLang="en-US" b="1" dirty="0">
                <a:ea typeface="宋体" charset="-122"/>
              </a:rPr>
              <a:t>运算符返回值：</a:t>
            </a:r>
            <a:r>
              <a:rPr lang="en-US" altLang="zh-CN" b="1" dirty="0">
                <a:ea typeface="宋体" charset="-122"/>
              </a:rPr>
              <a:t>&lt;/h2&gt;");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1" dirty="0">
                <a:ea typeface="宋体" charset="-122"/>
              </a:rPr>
              <a:t>    var </a:t>
            </a:r>
            <a:r>
              <a:rPr lang="en-US" altLang="zh-CN" b="1" dirty="0" err="1">
                <a:ea typeface="宋体" charset="-122"/>
              </a:rPr>
              <a:t>width,height</a:t>
            </a:r>
            <a:r>
              <a:rPr lang="en-US" altLang="zh-CN" b="1" dirty="0">
                <a:ea typeface="宋体" charset="-122"/>
              </a:rPr>
              <a:t>=5,name="tom";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1" dirty="0">
                <a:ea typeface="宋体" charset="-122"/>
              </a:rPr>
              <a:t>    var date=new Date();   //</a:t>
            </a:r>
            <a:r>
              <a:rPr lang="zh-CN" altLang="en-US" b="1" dirty="0">
                <a:ea typeface="宋体" charset="-122"/>
              </a:rPr>
              <a:t>获取时间日期对象</a:t>
            </a:r>
          </a:p>
          <a:p>
            <a:pPr>
              <a:lnSpc>
                <a:spcPct val="120000"/>
              </a:lnSpc>
              <a:defRPr/>
            </a:pPr>
            <a:r>
              <a:rPr lang="zh-CN" altLang="en-US" b="1" dirty="0">
                <a:ea typeface="宋体" charset="-122"/>
              </a:rPr>
              <a:t>    </a:t>
            </a:r>
            <a:r>
              <a:rPr lang="en-US" altLang="zh-CN" b="1" dirty="0">
                <a:ea typeface="宋体" charset="-122"/>
              </a:rPr>
              <a:t>var </a:t>
            </a:r>
            <a:r>
              <a:rPr lang="en-US" altLang="zh-CN" b="1" dirty="0" err="1">
                <a:ea typeface="宋体" charset="-122"/>
              </a:rPr>
              <a:t>arr</a:t>
            </a:r>
            <a:r>
              <a:rPr lang="en-US" altLang="zh-CN" b="1" dirty="0">
                <a:ea typeface="宋体" charset="-122"/>
              </a:rPr>
              <a:t>=new Array();   //</a:t>
            </a:r>
            <a:r>
              <a:rPr lang="zh-CN" altLang="en-US" b="1" dirty="0">
                <a:ea typeface="宋体" charset="-122"/>
              </a:rPr>
              <a:t>定义数组</a:t>
            </a:r>
          </a:p>
          <a:p>
            <a:pPr>
              <a:lnSpc>
                <a:spcPct val="120000"/>
              </a:lnSpc>
              <a:defRPr/>
            </a:pPr>
            <a:r>
              <a:rPr lang="zh-CN" altLang="en-US" b="1" dirty="0">
                <a:ea typeface="宋体" charset="-122"/>
              </a:rPr>
              <a:t>    </a:t>
            </a:r>
            <a:r>
              <a:rPr lang="en-US" altLang="zh-CN" b="1" dirty="0" err="1">
                <a:ea typeface="宋体" charset="-122"/>
              </a:rPr>
              <a:t>document.write</a:t>
            </a:r>
            <a:r>
              <a:rPr lang="en-US" altLang="zh-CN" b="1" dirty="0">
                <a:ea typeface="宋体" charset="-122"/>
              </a:rPr>
              <a:t>("width: "+</a:t>
            </a:r>
            <a:r>
              <a:rPr lang="en-US" altLang="zh-CN" b="1" dirty="0" err="1">
                <a:ea typeface="宋体" charset="-122"/>
              </a:rPr>
              <a:t>typeof</a:t>
            </a:r>
            <a:r>
              <a:rPr lang="en-US" altLang="zh-CN" b="1" dirty="0">
                <a:ea typeface="宋体" charset="-122"/>
              </a:rPr>
              <a:t>(width)+"&lt;</a:t>
            </a:r>
            <a:r>
              <a:rPr lang="en-US" altLang="zh-CN" b="1" dirty="0" err="1">
                <a:ea typeface="宋体" charset="-122"/>
              </a:rPr>
              <a:t>br</a:t>
            </a:r>
            <a:r>
              <a:rPr lang="en-US" altLang="zh-CN" b="1" dirty="0">
                <a:ea typeface="宋体" charset="-122"/>
              </a:rPr>
              <a:t>/&gt;");       //</a:t>
            </a:r>
            <a:r>
              <a:rPr lang="zh-CN" altLang="en-US" b="1" dirty="0">
                <a:ea typeface="宋体" charset="-122"/>
              </a:rPr>
              <a:t>输出：</a:t>
            </a:r>
            <a:r>
              <a:rPr lang="en-US" altLang="zh-CN" b="1" dirty="0">
                <a:ea typeface="宋体" charset="-122"/>
              </a:rPr>
              <a:t>undefined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1" dirty="0">
                <a:ea typeface="宋体" charset="-122"/>
              </a:rPr>
              <a:t>    </a:t>
            </a:r>
            <a:r>
              <a:rPr lang="en-US" altLang="zh-CN" b="1" dirty="0" err="1">
                <a:ea typeface="宋体" charset="-122"/>
              </a:rPr>
              <a:t>document.write</a:t>
            </a:r>
            <a:r>
              <a:rPr lang="en-US" altLang="zh-CN" b="1" dirty="0">
                <a:ea typeface="宋体" charset="-122"/>
              </a:rPr>
              <a:t>("height: "+</a:t>
            </a:r>
            <a:r>
              <a:rPr lang="en-US" altLang="zh-CN" b="1" dirty="0" err="1">
                <a:ea typeface="宋体" charset="-122"/>
              </a:rPr>
              <a:t>typeof</a:t>
            </a:r>
            <a:r>
              <a:rPr lang="en-US" altLang="zh-CN" b="1" dirty="0">
                <a:ea typeface="宋体" charset="-122"/>
              </a:rPr>
              <a:t>(height)+"&lt;</a:t>
            </a:r>
            <a:r>
              <a:rPr lang="en-US" altLang="zh-CN" b="1" dirty="0" err="1">
                <a:ea typeface="宋体" charset="-122"/>
              </a:rPr>
              <a:t>br</a:t>
            </a:r>
            <a:r>
              <a:rPr lang="en-US" altLang="zh-CN" b="1" dirty="0">
                <a:ea typeface="宋体" charset="-122"/>
              </a:rPr>
              <a:t>/&gt;");     //</a:t>
            </a:r>
            <a:r>
              <a:rPr lang="zh-CN" altLang="en-US" b="1" dirty="0">
                <a:ea typeface="宋体" charset="-122"/>
              </a:rPr>
              <a:t>输出：</a:t>
            </a:r>
            <a:r>
              <a:rPr lang="en-US" altLang="zh-CN" b="1" dirty="0">
                <a:ea typeface="宋体" charset="-122"/>
              </a:rPr>
              <a:t>number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1" dirty="0">
                <a:ea typeface="宋体" charset="-122"/>
              </a:rPr>
              <a:t>    </a:t>
            </a:r>
            <a:r>
              <a:rPr lang="en-US" altLang="zh-CN" b="1" dirty="0" err="1">
                <a:ea typeface="宋体" charset="-122"/>
              </a:rPr>
              <a:t>document.write</a:t>
            </a:r>
            <a:r>
              <a:rPr lang="en-US" altLang="zh-CN" b="1" dirty="0">
                <a:ea typeface="宋体" charset="-122"/>
              </a:rPr>
              <a:t>("name: "+</a:t>
            </a:r>
            <a:r>
              <a:rPr lang="en-US" altLang="zh-CN" b="1" dirty="0" err="1">
                <a:ea typeface="宋体" charset="-122"/>
              </a:rPr>
              <a:t>typeof</a:t>
            </a:r>
            <a:r>
              <a:rPr lang="en-US" altLang="zh-CN" b="1" dirty="0">
                <a:ea typeface="宋体" charset="-122"/>
              </a:rPr>
              <a:t>(name)+"&lt;</a:t>
            </a:r>
            <a:r>
              <a:rPr lang="en-US" altLang="zh-CN" b="1" dirty="0" err="1">
                <a:ea typeface="宋体" charset="-122"/>
              </a:rPr>
              <a:t>br</a:t>
            </a:r>
            <a:r>
              <a:rPr lang="en-US" altLang="zh-CN" b="1" dirty="0">
                <a:ea typeface="宋体" charset="-122"/>
              </a:rPr>
              <a:t>/&gt;");         //</a:t>
            </a:r>
            <a:r>
              <a:rPr lang="zh-CN" altLang="en-US" b="1" dirty="0">
                <a:ea typeface="宋体" charset="-122"/>
              </a:rPr>
              <a:t>输出：</a:t>
            </a:r>
            <a:r>
              <a:rPr lang="en-US" altLang="zh-CN" b="1" dirty="0">
                <a:ea typeface="宋体" charset="-122"/>
              </a:rPr>
              <a:t>string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1" dirty="0">
                <a:ea typeface="宋体" charset="-122"/>
              </a:rPr>
              <a:t>    </a:t>
            </a:r>
            <a:r>
              <a:rPr lang="en-US" altLang="zh-CN" b="1" dirty="0" err="1">
                <a:ea typeface="宋体" charset="-122"/>
              </a:rPr>
              <a:t>document.write</a:t>
            </a:r>
            <a:r>
              <a:rPr lang="en-US" altLang="zh-CN" b="1" dirty="0">
                <a:ea typeface="宋体" charset="-122"/>
              </a:rPr>
              <a:t>("date: "+</a:t>
            </a:r>
            <a:r>
              <a:rPr lang="en-US" altLang="zh-CN" b="1" dirty="0" err="1">
                <a:ea typeface="宋体" charset="-122"/>
              </a:rPr>
              <a:t>typeof</a:t>
            </a:r>
            <a:r>
              <a:rPr lang="en-US" altLang="zh-CN" b="1" dirty="0">
                <a:ea typeface="宋体" charset="-122"/>
              </a:rPr>
              <a:t>(date)+"&lt;</a:t>
            </a:r>
            <a:r>
              <a:rPr lang="en-US" altLang="zh-CN" b="1" dirty="0" err="1">
                <a:ea typeface="宋体" charset="-122"/>
              </a:rPr>
              <a:t>br</a:t>
            </a:r>
            <a:r>
              <a:rPr lang="en-US" altLang="zh-CN" b="1" dirty="0">
                <a:ea typeface="宋体" charset="-122"/>
              </a:rPr>
              <a:t>/&gt;");         //</a:t>
            </a:r>
            <a:r>
              <a:rPr lang="zh-CN" altLang="en-US" b="1" dirty="0">
                <a:ea typeface="宋体" charset="-122"/>
              </a:rPr>
              <a:t>输出：</a:t>
            </a:r>
            <a:r>
              <a:rPr lang="en-US" altLang="zh-CN" b="1" dirty="0">
                <a:ea typeface="宋体" charset="-122"/>
              </a:rPr>
              <a:t>object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1" dirty="0">
                <a:ea typeface="宋体" charset="-122"/>
              </a:rPr>
              <a:t>    </a:t>
            </a:r>
            <a:r>
              <a:rPr lang="en-US" altLang="zh-CN" b="1" dirty="0" err="1">
                <a:ea typeface="宋体" charset="-122"/>
              </a:rPr>
              <a:t>document.write</a:t>
            </a:r>
            <a:r>
              <a:rPr lang="en-US" altLang="zh-CN" b="1" dirty="0">
                <a:ea typeface="宋体" charset="-122"/>
              </a:rPr>
              <a:t>("</a:t>
            </a:r>
            <a:r>
              <a:rPr lang="en-US" altLang="zh-CN" b="1" dirty="0" err="1">
                <a:ea typeface="宋体" charset="-122"/>
              </a:rPr>
              <a:t>arr</a:t>
            </a:r>
            <a:r>
              <a:rPr lang="en-US" altLang="zh-CN" b="1" dirty="0">
                <a:ea typeface="宋体" charset="-122"/>
              </a:rPr>
              <a:t>: "+</a:t>
            </a:r>
            <a:r>
              <a:rPr lang="en-US" altLang="zh-CN" b="1" dirty="0" err="1">
                <a:ea typeface="宋体" charset="-122"/>
              </a:rPr>
              <a:t>typeof</a:t>
            </a:r>
            <a:r>
              <a:rPr lang="en-US" altLang="zh-CN" b="1" dirty="0">
                <a:ea typeface="宋体" charset="-122"/>
              </a:rPr>
              <a:t>(</a:t>
            </a:r>
            <a:r>
              <a:rPr lang="en-US" altLang="zh-CN" b="1" dirty="0" err="1">
                <a:ea typeface="宋体" charset="-122"/>
              </a:rPr>
              <a:t>arr</a:t>
            </a:r>
            <a:r>
              <a:rPr lang="en-US" altLang="zh-CN" b="1" dirty="0">
                <a:ea typeface="宋体" charset="-122"/>
              </a:rPr>
              <a:t>)+"&lt;</a:t>
            </a:r>
            <a:r>
              <a:rPr lang="en-US" altLang="zh-CN" b="1" dirty="0" err="1">
                <a:ea typeface="宋体" charset="-122"/>
              </a:rPr>
              <a:t>br</a:t>
            </a:r>
            <a:r>
              <a:rPr lang="en-US" altLang="zh-CN" b="1" dirty="0">
                <a:ea typeface="宋体" charset="-122"/>
              </a:rPr>
              <a:t>/&gt;");           //</a:t>
            </a:r>
            <a:r>
              <a:rPr lang="zh-CN" altLang="en-US" b="1" dirty="0">
                <a:ea typeface="宋体" charset="-122"/>
              </a:rPr>
              <a:t>输出：</a:t>
            </a:r>
            <a:r>
              <a:rPr lang="en-US" altLang="zh-CN" b="1" dirty="0">
                <a:ea typeface="宋体" charset="-122"/>
              </a:rPr>
              <a:t>object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1" dirty="0">
                <a:ea typeface="宋体" charset="-122"/>
              </a:rPr>
              <a:t>    </a:t>
            </a:r>
            <a:r>
              <a:rPr lang="en-US" altLang="zh-CN" b="1" dirty="0" err="1">
                <a:ea typeface="宋体" charset="-122"/>
              </a:rPr>
              <a:t>document.write</a:t>
            </a:r>
            <a:r>
              <a:rPr lang="en-US" altLang="zh-CN" b="1" dirty="0">
                <a:ea typeface="宋体" charset="-122"/>
              </a:rPr>
              <a:t>("true: "+</a:t>
            </a:r>
            <a:r>
              <a:rPr lang="en-US" altLang="zh-CN" b="1" dirty="0" err="1">
                <a:ea typeface="宋体" charset="-122"/>
              </a:rPr>
              <a:t>typeof</a:t>
            </a:r>
            <a:r>
              <a:rPr lang="en-US" altLang="zh-CN" b="1" dirty="0">
                <a:ea typeface="宋体" charset="-122"/>
              </a:rPr>
              <a:t>(true)+"&lt;</a:t>
            </a:r>
            <a:r>
              <a:rPr lang="en-US" altLang="zh-CN" b="1" dirty="0" err="1">
                <a:ea typeface="宋体" charset="-122"/>
              </a:rPr>
              <a:t>br</a:t>
            </a:r>
            <a:r>
              <a:rPr lang="en-US" altLang="zh-CN" b="1" dirty="0">
                <a:ea typeface="宋体" charset="-122"/>
              </a:rPr>
              <a:t>/&gt;");         //</a:t>
            </a:r>
            <a:r>
              <a:rPr lang="zh-CN" altLang="en-US" b="1" dirty="0">
                <a:ea typeface="宋体" charset="-122"/>
              </a:rPr>
              <a:t>输出：</a:t>
            </a:r>
            <a:r>
              <a:rPr lang="en-US" altLang="zh-CN" b="1" dirty="0" err="1">
                <a:ea typeface="宋体" charset="-122"/>
              </a:rPr>
              <a:t>boolean</a:t>
            </a:r>
            <a:endParaRPr lang="en-US" altLang="zh-CN" b="1" dirty="0">
              <a:ea typeface="宋体" charset="-122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zh-CN" b="1" dirty="0">
                <a:ea typeface="宋体" charset="-122"/>
              </a:rPr>
              <a:t>    </a:t>
            </a:r>
            <a:r>
              <a:rPr lang="en-US" altLang="zh-CN" b="1" dirty="0" err="1">
                <a:ea typeface="宋体" charset="-122"/>
              </a:rPr>
              <a:t>document.write</a:t>
            </a:r>
            <a:r>
              <a:rPr lang="en-US" altLang="zh-CN" b="1" dirty="0">
                <a:ea typeface="宋体" charset="-122"/>
              </a:rPr>
              <a:t>("null: "+</a:t>
            </a:r>
            <a:r>
              <a:rPr lang="en-US" altLang="zh-CN" b="1" dirty="0" err="1">
                <a:ea typeface="宋体" charset="-122"/>
              </a:rPr>
              <a:t>typeof</a:t>
            </a:r>
            <a:r>
              <a:rPr lang="en-US" altLang="zh-CN" b="1" dirty="0">
                <a:ea typeface="宋体" charset="-122"/>
              </a:rPr>
              <a:t>(null));                 //</a:t>
            </a:r>
            <a:r>
              <a:rPr lang="zh-CN" altLang="en-US" b="1" dirty="0">
                <a:ea typeface="宋体" charset="-122"/>
              </a:rPr>
              <a:t>输出：</a:t>
            </a:r>
            <a:r>
              <a:rPr lang="en-US" altLang="zh-CN" b="1" dirty="0">
                <a:ea typeface="宋体" charset="-122"/>
              </a:rPr>
              <a:t>object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1" dirty="0">
                <a:ea typeface="宋体" charset="-122"/>
              </a:rPr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4327734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标题 1">
            <a:extLst>
              <a:ext uri="{FF2B5EF4-FFF2-40B4-BE49-F238E27FC236}">
                <a16:creationId xmlns:a16="http://schemas.microsoft.com/office/drawing/2014/main" id="{614D365D-FC8C-4609-BEE4-6994537E8C0D}"/>
              </a:ext>
            </a:extLst>
          </p:cNvPr>
          <p:cNvSpPr>
            <a:spLocks noGrp="1"/>
          </p:cNvSpPr>
          <p:nvPr>
            <p:ph type="ctr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algn="l"/>
            <a:r>
              <a:rPr lang="zh-CN" altLang="en-US" dirty="0"/>
              <a:t>运算符优先级</a:t>
            </a:r>
          </a:p>
        </p:txBody>
      </p:sp>
      <p:sp>
        <p:nvSpPr>
          <p:cNvPr id="84995" name="Rectangle 2">
            <a:extLst>
              <a:ext uri="{FF2B5EF4-FFF2-40B4-BE49-F238E27FC236}">
                <a16:creationId xmlns:a16="http://schemas.microsoft.com/office/drawing/2014/main" id="{696A1FD7-64FF-49BA-94BC-7BA0930CF3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2" name="矩形 38">
            <a:extLst>
              <a:ext uri="{FF2B5EF4-FFF2-40B4-BE49-F238E27FC236}">
                <a16:creationId xmlns:a16="http://schemas.microsoft.com/office/drawing/2014/main" id="{4E4EC5F3-98F5-4E5F-8D46-19B783BF93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4826" y="1273175"/>
            <a:ext cx="84296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运算符优先级</a:t>
            </a:r>
          </a:p>
        </p:txBody>
      </p:sp>
      <p:sp>
        <p:nvSpPr>
          <p:cNvPr id="10" name="矩形 11">
            <a:extLst>
              <a:ext uri="{FF2B5EF4-FFF2-40B4-BE49-F238E27FC236}">
                <a16:creationId xmlns:a16="http://schemas.microsoft.com/office/drawing/2014/main" id="{14BE0F7F-91A1-469F-B962-9CBFD54717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2139" y="2306639"/>
            <a:ext cx="5627687" cy="263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p"/>
            </a:pPr>
            <a:r>
              <a:rPr lang="zh-CN" altLang="en-US"/>
              <a:t>同一单元格的运算符具有相同的优先级。</a:t>
            </a:r>
            <a:endParaRPr lang="en-US" altLang="zh-CN"/>
          </a:p>
          <a:p>
            <a:pPr eaLnBrk="1" hangingPunct="1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p"/>
            </a:pPr>
            <a:r>
              <a:rPr lang="zh-CN" altLang="zh-CN"/>
              <a:t>左结合方向表示同级运算符的执行顺序为从左到右</a:t>
            </a:r>
            <a:r>
              <a:rPr lang="zh-CN" altLang="en-US"/>
              <a:t>。</a:t>
            </a:r>
            <a:endParaRPr lang="en-US" altLang="zh-CN"/>
          </a:p>
          <a:p>
            <a:pPr eaLnBrk="1" hangingPunct="1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p"/>
            </a:pPr>
            <a:r>
              <a:rPr lang="zh-CN" altLang="zh-CN"/>
              <a:t>右结合方向则表示执行顺序为从右到左</a:t>
            </a:r>
            <a:r>
              <a:rPr lang="zh-CN" altLang="en-US"/>
              <a:t>。</a:t>
            </a:r>
            <a:endParaRPr lang="en-US" altLang="zh-CN"/>
          </a:p>
          <a:p>
            <a:pPr eaLnBrk="1" hangingPunct="1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p"/>
            </a:pPr>
            <a:r>
              <a:rPr lang="zh-CN" altLang="en-US"/>
              <a:t>补充：圆括号</a:t>
            </a:r>
            <a:r>
              <a:rPr lang="en-US" altLang="zh-CN"/>
              <a:t>()</a:t>
            </a:r>
            <a:r>
              <a:rPr lang="zh-CN" altLang="en-US"/>
              <a:t>优先级别最高。例如，</a:t>
            </a:r>
            <a:r>
              <a:rPr lang="en-US" altLang="zh-CN"/>
              <a:t> 4 + 3 * 2</a:t>
            </a:r>
            <a:r>
              <a:rPr lang="zh-CN" altLang="en-US"/>
              <a:t>的</a:t>
            </a:r>
            <a:r>
              <a:rPr lang="en-US" altLang="zh-CN"/>
              <a:t> </a:t>
            </a:r>
            <a:r>
              <a:rPr lang="zh-CN" altLang="zh-CN"/>
              <a:t>输出结果</a:t>
            </a:r>
            <a:r>
              <a:rPr lang="zh-CN" altLang="en-US"/>
              <a:t>为</a:t>
            </a:r>
            <a:r>
              <a:rPr lang="en-US" altLang="zh-CN"/>
              <a:t>10</a:t>
            </a:r>
            <a:r>
              <a:rPr lang="zh-CN" altLang="en-US"/>
              <a:t>，</a:t>
            </a:r>
            <a:r>
              <a:rPr lang="en-US" altLang="zh-CN"/>
              <a:t>(4 + 3) * 2</a:t>
            </a:r>
            <a:r>
              <a:rPr lang="zh-CN" altLang="en-US"/>
              <a:t>的</a:t>
            </a:r>
            <a:r>
              <a:rPr lang="zh-CN" altLang="zh-CN"/>
              <a:t>输出结果</a:t>
            </a:r>
            <a:r>
              <a:rPr lang="zh-CN" altLang="en-US"/>
              <a:t>为</a:t>
            </a:r>
            <a:r>
              <a:rPr lang="en-US" altLang="zh-CN"/>
              <a:t>14</a:t>
            </a:r>
            <a:r>
              <a:rPr lang="zh-CN" altLang="en-US"/>
              <a:t>。</a:t>
            </a:r>
            <a:endParaRPr lang="zh-CN" altLang="zh-CN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174D7235-F1A3-42CB-9CAC-CBE798D9FE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451" y="2444307"/>
            <a:ext cx="2095500" cy="2038350"/>
          </a:xfrm>
          <a:prstGeom prst="rect">
            <a:avLst/>
          </a:prstGeom>
          <a:effectLst>
            <a:softEdge rad="317500"/>
          </a:effectLst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B1CEADB-31AE-4FFC-926D-DE937A97D5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70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标题 1">
            <a:extLst>
              <a:ext uri="{FF2B5EF4-FFF2-40B4-BE49-F238E27FC236}">
                <a16:creationId xmlns:a16="http://schemas.microsoft.com/office/drawing/2014/main" id="{D17F0851-65B3-4D34-98F6-5D9282E33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练习：计算圆的周长和面积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30AB0908-1AB0-41EC-8243-CC6BDECE9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需求说明</a:t>
            </a:r>
            <a:endParaRPr lang="en-US" altLang="zh-CN" dirty="0"/>
          </a:p>
          <a:p>
            <a:pPr lvl="1"/>
            <a:r>
              <a:rPr lang="zh-CN" altLang="en-US" dirty="0"/>
              <a:t>编写</a:t>
            </a:r>
            <a:r>
              <a:rPr lang="en-US" altLang="zh-CN" dirty="0"/>
              <a:t>HTML</a:t>
            </a:r>
            <a:r>
              <a:rPr lang="zh-CN" altLang="en-US" dirty="0"/>
              <a:t>表单，用于显示圆的半径、圆和面积。</a:t>
            </a:r>
            <a:endParaRPr lang="en-US" altLang="zh-CN" dirty="0"/>
          </a:p>
          <a:p>
            <a:pPr lvl="1"/>
            <a:r>
              <a:rPr lang="zh-CN" altLang="en-US" dirty="0"/>
              <a:t>获取用户输入的数据，然后进行类型转换与判断。</a:t>
            </a:r>
            <a:endParaRPr lang="en-US" altLang="zh-CN" dirty="0"/>
          </a:p>
          <a:p>
            <a:pPr lvl="1"/>
            <a:r>
              <a:rPr lang="zh-CN" altLang="en-US" dirty="0"/>
              <a:t>若判断用户输入的数据不是数值，则利用警告框进行提示。</a:t>
            </a:r>
            <a:endParaRPr lang="en-US" altLang="zh-CN" dirty="0"/>
          </a:p>
          <a:p>
            <a:pPr lvl="1"/>
            <a:r>
              <a:rPr lang="zh-CN" altLang="en-US" dirty="0"/>
              <a:t>若判断符合要求，则进行计算并将其显示到指定位置。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A2AB246E-ACCA-49B2-8DF3-EC38E28C1B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6CA0B37-C609-418D-973E-5FE272E0CA7A}" type="slidenum">
              <a:rPr lang="zh-CN" altLang="en-US" smtClean="0"/>
              <a:pPr/>
              <a:t>71</a:t>
            </a:fld>
            <a:endParaRPr lang="zh-CN" altLang="en-US"/>
          </a:p>
        </p:txBody>
      </p:sp>
      <p:sp>
        <p:nvSpPr>
          <p:cNvPr id="86019" name="Rectangle 2">
            <a:extLst>
              <a:ext uri="{FF2B5EF4-FFF2-40B4-BE49-F238E27FC236}">
                <a16:creationId xmlns:a16="http://schemas.microsoft.com/office/drawing/2014/main" id="{32B84206-5074-4EC9-BD71-70FD801857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pic>
        <p:nvPicPr>
          <p:cNvPr id="86022" name="图片 1">
            <a:extLst>
              <a:ext uri="{FF2B5EF4-FFF2-40B4-BE49-F238E27FC236}">
                <a16:creationId xmlns:a16="http://schemas.microsoft.com/office/drawing/2014/main" id="{222B57B8-2BFA-4F8C-A7DF-DEE822134F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236" y="3596103"/>
            <a:ext cx="3735820" cy="20142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6023" name="图片 1">
            <a:extLst>
              <a:ext uri="{FF2B5EF4-FFF2-40B4-BE49-F238E27FC236}">
                <a16:creationId xmlns:a16="http://schemas.microsoft.com/office/drawing/2014/main" id="{B192DC4E-61DC-46E1-9617-5E50705A2E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1832" y="3596103"/>
            <a:ext cx="3735820" cy="20142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750"/>
                                        <p:tgtEl>
                                          <p:spTgt spid="86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750"/>
                            </p:stCondLst>
                            <p:childTnLst>
                              <p:par>
                                <p:cTn id="9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750"/>
                                        <p:tgtEl>
                                          <p:spTgt spid="86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012549" y="1091173"/>
            <a:ext cx="10657184" cy="5196304"/>
          </a:xfrm>
        </p:spPr>
        <p:txBody>
          <a:bodyPr/>
          <a:lstStyle/>
          <a:p>
            <a:r>
              <a:rPr lang="zh-CN" altLang="en-US" dirty="0"/>
              <a:t>常见问题及解决办法</a:t>
            </a:r>
          </a:p>
          <a:p>
            <a:r>
              <a:rPr lang="zh-CN" altLang="en-US" dirty="0"/>
              <a:t>代码规范问题</a:t>
            </a:r>
          </a:p>
          <a:p>
            <a:r>
              <a:rPr lang="zh-CN" altLang="en-US" dirty="0"/>
              <a:t>调试技巧</a:t>
            </a:r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1007435" y="216853"/>
            <a:ext cx="10657184" cy="608131"/>
          </a:xfrm>
        </p:spPr>
        <p:txBody>
          <a:bodyPr/>
          <a:lstStyle/>
          <a:p>
            <a:r>
              <a:rPr lang="zh-CN" altLang="en-US"/>
              <a:t>共性问题集中讲解</a:t>
            </a:r>
          </a:p>
        </p:txBody>
      </p:sp>
      <p:grpSp>
        <p:nvGrpSpPr>
          <p:cNvPr id="32772" name="组合 29"/>
          <p:cNvGrpSpPr/>
          <p:nvPr/>
        </p:nvGrpSpPr>
        <p:grpSpPr bwMode="auto">
          <a:xfrm>
            <a:off x="2143125" y="2948947"/>
            <a:ext cx="7905751" cy="2058988"/>
            <a:chOff x="1857356" y="3214688"/>
            <a:chExt cx="5929353" cy="2058989"/>
          </a:xfrm>
        </p:grpSpPr>
        <p:sp>
          <p:nvSpPr>
            <p:cNvPr id="29" name="等腰三角形 28"/>
            <p:cNvSpPr/>
            <p:nvPr/>
          </p:nvSpPr>
          <p:spPr bwMode="auto">
            <a:xfrm>
              <a:off x="1857356" y="3714750"/>
              <a:ext cx="1143008" cy="857250"/>
            </a:xfrm>
            <a:prstGeom prst="triangle">
              <a:avLst>
                <a:gd name="adj" fmla="val 46614"/>
              </a:avLst>
            </a:prstGeom>
            <a:noFill/>
            <a:ln w="9525">
              <a:solidFill>
                <a:srgbClr val="0E9C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133"/>
            </a:p>
          </p:txBody>
        </p:sp>
        <p:grpSp>
          <p:nvGrpSpPr>
            <p:cNvPr id="32775" name="组合 7"/>
            <p:cNvGrpSpPr/>
            <p:nvPr/>
          </p:nvGrpSpPr>
          <p:grpSpPr bwMode="auto">
            <a:xfrm>
              <a:off x="1924031" y="3214688"/>
              <a:ext cx="5862678" cy="2058989"/>
              <a:chOff x="2066315" y="2227264"/>
              <a:chExt cx="5862756" cy="2059018"/>
            </a:xfrm>
          </p:grpSpPr>
          <p:grpSp>
            <p:nvGrpSpPr>
              <p:cNvPr id="32776" name="组合 19"/>
              <p:cNvGrpSpPr/>
              <p:nvPr/>
            </p:nvGrpSpPr>
            <p:grpSpPr bwMode="auto">
              <a:xfrm>
                <a:off x="2066315" y="2227264"/>
                <a:ext cx="5862756" cy="2059018"/>
                <a:chOff x="2066296" y="2227167"/>
                <a:chExt cx="5862795" cy="2059104"/>
              </a:xfrm>
            </p:grpSpPr>
            <p:sp>
              <p:nvSpPr>
                <p:cNvPr id="15" name="等腰三角形 5"/>
                <p:cNvSpPr/>
                <p:nvPr/>
              </p:nvSpPr>
              <p:spPr>
                <a:xfrm>
                  <a:off x="7214697" y="3370231"/>
                  <a:ext cx="714394" cy="655674"/>
                </a:xfrm>
                <a:prstGeom prst="triangle">
                  <a:avLst>
                    <a:gd name="adj" fmla="val 46614"/>
                  </a:avLst>
                </a:prstGeom>
                <a:noFill/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 sz="2133"/>
                </a:p>
              </p:txBody>
            </p:sp>
            <p:grpSp>
              <p:nvGrpSpPr>
                <p:cNvPr id="32781" name="组合 17"/>
                <p:cNvGrpSpPr/>
                <p:nvPr/>
              </p:nvGrpSpPr>
              <p:grpSpPr bwMode="auto">
                <a:xfrm>
                  <a:off x="2066296" y="2227167"/>
                  <a:ext cx="5148401" cy="2059104"/>
                  <a:chOff x="2066296" y="2084291"/>
                  <a:chExt cx="5148401" cy="2059104"/>
                </a:xfrm>
              </p:grpSpPr>
              <p:sp>
                <p:nvSpPr>
                  <p:cNvPr id="17" name="等腰三角形 16"/>
                  <p:cNvSpPr/>
                  <p:nvPr/>
                </p:nvSpPr>
                <p:spPr>
                  <a:xfrm rot="5400000">
                    <a:off x="4035640" y="3702840"/>
                    <a:ext cx="214325" cy="142879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 sz="2133"/>
                  </a:p>
                </p:txBody>
              </p:sp>
              <p:sp>
                <p:nvSpPr>
                  <p:cNvPr id="18" name="等腰三角形 9"/>
                  <p:cNvSpPr/>
                  <p:nvPr/>
                </p:nvSpPr>
                <p:spPr>
                  <a:xfrm rot="18000000">
                    <a:off x="2044066" y="2458965"/>
                    <a:ext cx="341331" cy="296871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 sz="2133"/>
                  </a:p>
                </p:txBody>
              </p:sp>
              <p:sp>
                <p:nvSpPr>
                  <p:cNvPr id="19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01283" y="2928889"/>
                    <a:ext cx="4713414" cy="780610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9525" algn="ctr">
                    <a:noFill/>
                    <a:miter lim="800000"/>
                  </a:ln>
                  <a:effectLst/>
                </p:spPr>
                <p:txBody>
                  <a:bodyPr tIns="158400">
                    <a:spAutoFit/>
                  </a:bodyPr>
                  <a:lstStyle/>
                  <a:p>
                    <a:pPr algn="ctr" eaLnBrk="0" fontAlgn="auto" hangingPunct="0">
                      <a:spcAft>
                        <a:spcPts val="0"/>
                      </a:spcAft>
                      <a:defRPr/>
                    </a:pPr>
                    <a:r>
                      <a:rPr lang="zh-CN" altLang="en-US" sz="3733" b="1" kern="0" spc="400" dirty="0">
                        <a:solidFill>
                          <a:schemeClr val="tx2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共性问题集中讲解   </a:t>
                    </a:r>
                    <a:endParaRPr lang="en-US" altLang="zh-CN" sz="3733" b="1" kern="0" spc="400" dirty="0">
                      <a:solidFill>
                        <a:schemeClr val="tx2">
                          <a:lumMod val="50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0" name="等腰三角形 19"/>
                  <p:cNvSpPr/>
                  <p:nvPr/>
                </p:nvSpPr>
                <p:spPr>
                  <a:xfrm>
                    <a:off x="5714469" y="2370057"/>
                    <a:ext cx="500076" cy="404835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 sz="2133"/>
                  </a:p>
                </p:txBody>
              </p:sp>
              <p:sp>
                <p:nvSpPr>
                  <p:cNvPr id="21" name="等腰三角形 20"/>
                  <p:cNvSpPr/>
                  <p:nvPr/>
                </p:nvSpPr>
                <p:spPr>
                  <a:xfrm>
                    <a:off x="5285832" y="2084291"/>
                    <a:ext cx="714394" cy="571532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 sz="2133"/>
                  </a:p>
                </p:txBody>
              </p:sp>
              <p:sp>
                <p:nvSpPr>
                  <p:cNvPr id="22" name="等腰三角形 21"/>
                  <p:cNvSpPr/>
                  <p:nvPr/>
                </p:nvSpPr>
                <p:spPr>
                  <a:xfrm rot="5400000">
                    <a:off x="3849101" y="3849694"/>
                    <a:ext cx="333394" cy="254007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 sz="2133"/>
                  </a:p>
                </p:txBody>
              </p:sp>
              <p:sp>
                <p:nvSpPr>
                  <p:cNvPr id="23" name="等腰三角形 22"/>
                  <p:cNvSpPr/>
                  <p:nvPr/>
                </p:nvSpPr>
                <p:spPr>
                  <a:xfrm rot="5400000">
                    <a:off x="5964503" y="3733756"/>
                    <a:ext cx="285765" cy="285758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 sz="2133"/>
                  </a:p>
                </p:txBody>
              </p:sp>
            </p:grpSp>
          </p:grpSp>
          <p:grpSp>
            <p:nvGrpSpPr>
              <p:cNvPr id="32777" name="组合 23"/>
              <p:cNvGrpSpPr/>
              <p:nvPr/>
            </p:nvGrpSpPr>
            <p:grpSpPr bwMode="auto">
              <a:xfrm>
                <a:off x="7162740" y="3441725"/>
                <a:ext cx="480576" cy="357184"/>
                <a:chOff x="1566148" y="4958569"/>
                <a:chExt cx="1108844" cy="824139"/>
              </a:xfrm>
            </p:grpSpPr>
            <p:sp>
              <p:nvSpPr>
                <p:cNvPr id="13" name="任意多边形 12"/>
                <p:cNvSpPr/>
                <p:nvPr/>
              </p:nvSpPr>
              <p:spPr bwMode="auto">
                <a:xfrm>
                  <a:off x="1565117" y="4958555"/>
                  <a:ext cx="534791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-1" fmla="*/ 0 w 2500312"/>
                    <a:gd name="connsiteY0-2" fmla="*/ 1857375 h 1866444"/>
                    <a:gd name="connsiteX1-3" fmla="*/ 1165495 w 2500312"/>
                    <a:gd name="connsiteY1-4" fmla="*/ 0 h 1866444"/>
                    <a:gd name="connsiteX2-5" fmla="*/ 2500312 w 2500312"/>
                    <a:gd name="connsiteY2-6" fmla="*/ 1857375 h 1866444"/>
                    <a:gd name="connsiteX3-7" fmla="*/ 1205329 w 2500312"/>
                    <a:gd name="connsiteY3-8" fmla="*/ 1866444 h 1866444"/>
                    <a:gd name="connsiteX4" fmla="*/ 0 w 2500312"/>
                    <a:gd name="connsiteY4" fmla="*/ 1857375 h 1866444"/>
                    <a:gd name="connsiteX0-9" fmla="*/ 0 w 1214396"/>
                    <a:gd name="connsiteY0-10" fmla="*/ 1857375 h 1866444"/>
                    <a:gd name="connsiteX1-11" fmla="*/ 1165495 w 1214396"/>
                    <a:gd name="connsiteY1-12" fmla="*/ 0 h 1866444"/>
                    <a:gd name="connsiteX2-13" fmla="*/ 1214396 w 1214396"/>
                    <a:gd name="connsiteY2-14" fmla="*/ 1857375 h 1866444"/>
                    <a:gd name="connsiteX3-15" fmla="*/ 1205329 w 1214396"/>
                    <a:gd name="connsiteY3-16" fmla="*/ 1866444 h 1866444"/>
                    <a:gd name="connsiteX4-17" fmla="*/ 0 w 1214396"/>
                    <a:gd name="connsiteY4-18" fmla="*/ 1857375 h 1866444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17" y="connsiteY4-18"/>
                    </a:cxn>
                  </a:cxnLst>
                  <a:rect l="l" t="t" r="r" b="b"/>
                  <a:pathLst>
                    <a:path w="1214396" h="1866444">
                      <a:moveTo>
                        <a:pt x="0" y="1857375"/>
                      </a:moveTo>
                      <a:lnTo>
                        <a:pt x="1165495" y="0"/>
                      </a:lnTo>
                      <a:lnTo>
                        <a:pt x="1214396" y="1857375"/>
                      </a:lnTo>
                      <a:lnTo>
                        <a:pt x="1205329" y="1866444"/>
                      </a:lnTo>
                      <a:lnTo>
                        <a:pt x="0" y="1857375"/>
                      </a:lnTo>
                      <a:close/>
                    </a:path>
                  </a:pathLst>
                </a:custGeom>
                <a:solidFill>
                  <a:srgbClr val="0E9CDE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 sz="2133"/>
                </a:p>
              </p:txBody>
            </p:sp>
            <p:sp>
              <p:nvSpPr>
                <p:cNvPr id="14" name="任意多边形 13"/>
                <p:cNvSpPr/>
                <p:nvPr/>
              </p:nvSpPr>
              <p:spPr bwMode="auto">
                <a:xfrm>
                  <a:off x="2085256" y="4958555"/>
                  <a:ext cx="589736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-1" fmla="*/ 0 w 2500312"/>
                    <a:gd name="connsiteY0-2" fmla="*/ 1857375 h 1866444"/>
                    <a:gd name="connsiteX1-3" fmla="*/ 1165495 w 2500312"/>
                    <a:gd name="connsiteY1-4" fmla="*/ 0 h 1866444"/>
                    <a:gd name="connsiteX2-5" fmla="*/ 2500312 w 2500312"/>
                    <a:gd name="connsiteY2-6" fmla="*/ 1857375 h 1866444"/>
                    <a:gd name="connsiteX3-7" fmla="*/ 1205329 w 2500312"/>
                    <a:gd name="connsiteY3-8" fmla="*/ 1866444 h 1866444"/>
                    <a:gd name="connsiteX4" fmla="*/ 0 w 2500312"/>
                    <a:gd name="connsiteY4" fmla="*/ 1857375 h 1866444"/>
                    <a:gd name="connsiteX0-9" fmla="*/ 0 w 1214396"/>
                    <a:gd name="connsiteY0-10" fmla="*/ 1857375 h 1866444"/>
                    <a:gd name="connsiteX1-11" fmla="*/ 1165495 w 1214396"/>
                    <a:gd name="connsiteY1-12" fmla="*/ 0 h 1866444"/>
                    <a:gd name="connsiteX2-13" fmla="*/ 1214396 w 1214396"/>
                    <a:gd name="connsiteY2-14" fmla="*/ 1857375 h 1866444"/>
                    <a:gd name="connsiteX3-15" fmla="*/ 1205329 w 1214396"/>
                    <a:gd name="connsiteY3-16" fmla="*/ 1866444 h 1866444"/>
                    <a:gd name="connsiteX4-17" fmla="*/ 0 w 1214396"/>
                    <a:gd name="connsiteY4-18" fmla="*/ 1857375 h 1866444"/>
                    <a:gd name="connsiteX0-19" fmla="*/ 691861 w 691861"/>
                    <a:gd name="connsiteY0-20" fmla="*/ 1857375 h 1866444"/>
                    <a:gd name="connsiteX1-21" fmla="*/ 0 w 691861"/>
                    <a:gd name="connsiteY1-22" fmla="*/ 0 h 1866444"/>
                    <a:gd name="connsiteX2-23" fmla="*/ 48901 w 691861"/>
                    <a:gd name="connsiteY2-24" fmla="*/ 1857375 h 1866444"/>
                    <a:gd name="connsiteX3-25" fmla="*/ 39834 w 691861"/>
                    <a:gd name="connsiteY3-26" fmla="*/ 1866444 h 1866444"/>
                    <a:gd name="connsiteX4-27" fmla="*/ 691861 w 691861"/>
                    <a:gd name="connsiteY4-28" fmla="*/ 1857375 h 1866444"/>
                    <a:gd name="connsiteX0-29" fmla="*/ 1049019 w 1049019"/>
                    <a:gd name="connsiteY0-30" fmla="*/ 1857375 h 1866444"/>
                    <a:gd name="connsiteX1-31" fmla="*/ 0 w 1049019"/>
                    <a:gd name="connsiteY1-32" fmla="*/ 0 h 1866444"/>
                    <a:gd name="connsiteX2-33" fmla="*/ 48901 w 1049019"/>
                    <a:gd name="connsiteY2-34" fmla="*/ 1857375 h 1866444"/>
                    <a:gd name="connsiteX3-35" fmla="*/ 39834 w 1049019"/>
                    <a:gd name="connsiteY3-36" fmla="*/ 1866444 h 1866444"/>
                    <a:gd name="connsiteX4-37" fmla="*/ 1049019 w 1049019"/>
                    <a:gd name="connsiteY4-38" fmla="*/ 1857375 h 1866444"/>
                    <a:gd name="connsiteX0-39" fmla="*/ 1334739 w 1334739"/>
                    <a:gd name="connsiteY0-40" fmla="*/ 1857375 h 1866444"/>
                    <a:gd name="connsiteX1-41" fmla="*/ 0 w 1334739"/>
                    <a:gd name="connsiteY1-42" fmla="*/ 0 h 1866444"/>
                    <a:gd name="connsiteX2-43" fmla="*/ 48901 w 1334739"/>
                    <a:gd name="connsiteY2-44" fmla="*/ 1857375 h 1866444"/>
                    <a:gd name="connsiteX3-45" fmla="*/ 39834 w 1334739"/>
                    <a:gd name="connsiteY3-46" fmla="*/ 1866444 h 1866444"/>
                    <a:gd name="connsiteX4-47" fmla="*/ 1334739 w 1334739"/>
                    <a:gd name="connsiteY4-48" fmla="*/ 1857375 h 1866444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17" y="connsiteY4-18"/>
                    </a:cxn>
                  </a:cxnLst>
                  <a:rect l="l" t="t" r="r" b="b"/>
                  <a:pathLst>
                    <a:path w="1334739" h="1866444">
                      <a:moveTo>
                        <a:pt x="1334739" y="1857375"/>
                      </a:moveTo>
                      <a:lnTo>
                        <a:pt x="0" y="0"/>
                      </a:lnTo>
                      <a:lnTo>
                        <a:pt x="48901" y="1857375"/>
                      </a:lnTo>
                      <a:lnTo>
                        <a:pt x="39834" y="1866444"/>
                      </a:lnTo>
                      <a:lnTo>
                        <a:pt x="1334739" y="1857375"/>
                      </a:lnTo>
                      <a:close/>
                    </a:path>
                  </a:pathLst>
                </a:custGeom>
                <a:solidFill>
                  <a:srgbClr val="0C83B8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 sz="2133"/>
                </a:p>
              </p:txBody>
            </p:sp>
          </p:grpSp>
        </p:grpSp>
      </p:grp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A659BDC3-D1D3-4E3E-9A2D-39D86CAA85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72</a:t>
            </a:fld>
            <a:endParaRPr lang="zh-CN" altLang="en-US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31FCEC-5573-4E9A-B1C5-7DE732127E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第三部分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250D9B9-E6AD-4512-BD05-9387857A61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JavaScript</a:t>
            </a:r>
            <a:r>
              <a:rPr lang="zh-CN" altLang="en-US" dirty="0"/>
              <a:t>条件语句</a:t>
            </a:r>
          </a:p>
        </p:txBody>
      </p:sp>
    </p:spTree>
    <p:extLst>
      <p:ext uri="{BB962C8B-B14F-4D97-AF65-F5344CB8AC3E}">
        <p14:creationId xmlns:p14="http://schemas.microsoft.com/office/powerpoint/2010/main" val="307267870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标题 1">
            <a:extLst>
              <a:ext uri="{FF2B5EF4-FFF2-40B4-BE49-F238E27FC236}">
                <a16:creationId xmlns:a16="http://schemas.microsoft.com/office/drawing/2014/main" id="{7954B42E-13B2-4A4F-83A9-234717C7BC3E}"/>
              </a:ext>
            </a:extLst>
          </p:cNvPr>
          <p:cNvSpPr>
            <a:spLocks noGrp="1"/>
          </p:cNvSpPr>
          <p:nvPr>
            <p:ph type="ctr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zh-CN" dirty="0"/>
              <a:t>JavaScript</a:t>
            </a:r>
            <a:r>
              <a:rPr lang="zh-CN" altLang="en-US" dirty="0"/>
              <a:t>条件语句</a:t>
            </a:r>
          </a:p>
        </p:txBody>
      </p:sp>
      <p:sp>
        <p:nvSpPr>
          <p:cNvPr id="87043" name="Rectangle 2">
            <a:extLst>
              <a:ext uri="{FF2B5EF4-FFF2-40B4-BE49-F238E27FC236}">
                <a16:creationId xmlns:a16="http://schemas.microsoft.com/office/drawing/2014/main" id="{4A1F85E1-DE30-40FD-9B5A-6F9BC6C996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8" name="矩形 38">
            <a:extLst>
              <a:ext uri="{FF2B5EF4-FFF2-40B4-BE49-F238E27FC236}">
                <a16:creationId xmlns:a16="http://schemas.microsoft.com/office/drawing/2014/main" id="{AC6F716D-80AD-4BCC-9553-8B71E17607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4826" y="1273175"/>
            <a:ext cx="84296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选择结构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39FE0ED-5339-467B-A93C-5B8E63346A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5950" y="1947863"/>
            <a:ext cx="8402638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>
                <a:solidFill>
                  <a:srgbClr val="0070C0"/>
                </a:solidFill>
              </a:rPr>
              <a:t>概念</a:t>
            </a:r>
            <a:r>
              <a:rPr lang="zh-CN" altLang="en-US"/>
              <a:t>：选择结构语句需要根据给出的条件进行判断来决定执行对应的代码。</a:t>
            </a:r>
            <a:endParaRPr lang="en-US" altLang="zh-CN"/>
          </a:p>
        </p:txBody>
      </p:sp>
      <p:sp>
        <p:nvSpPr>
          <p:cNvPr id="6" name="圆角矩形 5">
            <a:extLst>
              <a:ext uri="{FF2B5EF4-FFF2-40B4-BE49-F238E27FC236}">
                <a16:creationId xmlns:a16="http://schemas.microsoft.com/office/drawing/2014/main" id="{2690097A-4FF0-4212-ACAA-45B8C94A1DC2}"/>
              </a:ext>
            </a:extLst>
          </p:cNvPr>
          <p:cNvSpPr/>
          <p:nvPr/>
        </p:nvSpPr>
        <p:spPr>
          <a:xfrm>
            <a:off x="2549526" y="4291013"/>
            <a:ext cx="3082925" cy="558800"/>
          </a:xfrm>
          <a:prstGeom prst="roundRect">
            <a:avLst/>
          </a:prstGeom>
          <a:solidFill>
            <a:srgbClr val="FBFBFB"/>
          </a:solidFill>
          <a:ln w="12700">
            <a:solidFill>
              <a:srgbClr val="00B4E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schemeClr val="tx1"/>
                </a:solidFill>
              </a:rPr>
              <a:t>if…else if…else</a:t>
            </a:r>
            <a:r>
              <a:rPr lang="zh-CN" altLang="en-US" dirty="0">
                <a:solidFill>
                  <a:schemeClr val="tx1"/>
                </a:solidFill>
              </a:rPr>
              <a:t>多分支语句</a:t>
            </a:r>
          </a:p>
        </p:txBody>
      </p:sp>
      <p:sp>
        <p:nvSpPr>
          <p:cNvPr id="7" name="圆角矩形 6">
            <a:extLst>
              <a:ext uri="{FF2B5EF4-FFF2-40B4-BE49-F238E27FC236}">
                <a16:creationId xmlns:a16="http://schemas.microsoft.com/office/drawing/2014/main" id="{1B9D4F51-4517-4175-AD09-B1DE676316B6}"/>
              </a:ext>
            </a:extLst>
          </p:cNvPr>
          <p:cNvSpPr/>
          <p:nvPr/>
        </p:nvSpPr>
        <p:spPr>
          <a:xfrm>
            <a:off x="3557588" y="2981325"/>
            <a:ext cx="1911350" cy="558800"/>
          </a:xfrm>
          <a:prstGeom prst="roundRect">
            <a:avLst/>
          </a:prstGeom>
          <a:solidFill>
            <a:srgbClr val="FBFBFB"/>
          </a:solidFill>
          <a:ln w="12700">
            <a:solidFill>
              <a:srgbClr val="00B4E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schemeClr val="tx1"/>
                </a:solidFill>
              </a:rPr>
              <a:t>if</a:t>
            </a:r>
            <a:r>
              <a:rPr lang="zh-CN" altLang="en-US" dirty="0">
                <a:solidFill>
                  <a:schemeClr val="tx1"/>
                </a:solidFill>
              </a:rPr>
              <a:t>单分支语句</a:t>
            </a:r>
          </a:p>
        </p:txBody>
      </p:sp>
      <p:sp>
        <p:nvSpPr>
          <p:cNvPr id="9" name="圆角矩形 8">
            <a:extLst>
              <a:ext uri="{FF2B5EF4-FFF2-40B4-BE49-F238E27FC236}">
                <a16:creationId xmlns:a16="http://schemas.microsoft.com/office/drawing/2014/main" id="{6363377C-7218-41B3-9926-97BE74FA06C9}"/>
              </a:ext>
            </a:extLst>
          </p:cNvPr>
          <p:cNvSpPr/>
          <p:nvPr/>
        </p:nvSpPr>
        <p:spPr>
          <a:xfrm>
            <a:off x="6396038" y="2982913"/>
            <a:ext cx="2347912" cy="557212"/>
          </a:xfrm>
          <a:prstGeom prst="roundRect">
            <a:avLst/>
          </a:prstGeom>
          <a:solidFill>
            <a:srgbClr val="FBFBFB"/>
          </a:solidFill>
          <a:ln w="12700">
            <a:solidFill>
              <a:srgbClr val="00B4E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schemeClr val="tx1"/>
                </a:solidFill>
              </a:rPr>
              <a:t>if…else</a:t>
            </a:r>
            <a:r>
              <a:rPr lang="zh-CN" altLang="en-US" dirty="0">
                <a:solidFill>
                  <a:schemeClr val="tx1"/>
                </a:solidFill>
              </a:rPr>
              <a:t>双分支语句</a:t>
            </a:r>
          </a:p>
        </p:txBody>
      </p:sp>
      <p:sp>
        <p:nvSpPr>
          <p:cNvPr id="10" name="圆角矩形 9">
            <a:extLst>
              <a:ext uri="{FF2B5EF4-FFF2-40B4-BE49-F238E27FC236}">
                <a16:creationId xmlns:a16="http://schemas.microsoft.com/office/drawing/2014/main" id="{3AA2742F-6A6C-466A-8C2B-1B995BB7BF92}"/>
              </a:ext>
            </a:extLst>
          </p:cNvPr>
          <p:cNvSpPr/>
          <p:nvPr/>
        </p:nvSpPr>
        <p:spPr>
          <a:xfrm>
            <a:off x="7350125" y="4291013"/>
            <a:ext cx="2414588" cy="557212"/>
          </a:xfrm>
          <a:prstGeom prst="roundRect">
            <a:avLst/>
          </a:prstGeom>
          <a:solidFill>
            <a:srgbClr val="FBFBFB"/>
          </a:solidFill>
          <a:ln w="12700">
            <a:solidFill>
              <a:srgbClr val="00B4E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schemeClr val="tx1"/>
                </a:solidFill>
              </a:rPr>
              <a:t>switch</a:t>
            </a:r>
            <a:r>
              <a:rPr lang="zh-CN" altLang="en-US" dirty="0">
                <a:solidFill>
                  <a:schemeClr val="tx1"/>
                </a:solidFill>
              </a:rPr>
              <a:t>多分支语句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C54E6BF-09EF-4E73-99E2-1649E0E6CF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74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8704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8704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2" grpId="0"/>
      <p:bldP spid="8" grpId="0"/>
      <p:bldP spid="5" grpId="0" build="p"/>
      <p:bldP spid="6" grpId="0" animBg="1"/>
      <p:bldP spid="7" grpId="0" animBg="1"/>
      <p:bldP spid="9" grpId="0" animBg="1"/>
      <p:bldP spid="10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标题 1">
            <a:extLst>
              <a:ext uri="{FF2B5EF4-FFF2-40B4-BE49-F238E27FC236}">
                <a16:creationId xmlns:a16="http://schemas.microsoft.com/office/drawing/2014/main" id="{70E25837-D853-4D1E-8DF4-B814C3B576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if</a:t>
            </a:r>
            <a:r>
              <a:rPr lang="zh-CN" altLang="en-US" dirty="0"/>
              <a:t>语句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99DBD055-60BF-4DAC-8D6C-F19050D965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6CA0B37-C609-418D-973E-5FE272E0CA7A}" type="slidenum">
              <a:rPr lang="zh-CN" altLang="en-US" smtClean="0"/>
              <a:pPr/>
              <a:t>75</a:t>
            </a:fld>
            <a:endParaRPr lang="zh-CN" altLang="en-US"/>
          </a:p>
        </p:txBody>
      </p:sp>
      <p:sp>
        <p:nvSpPr>
          <p:cNvPr id="88067" name="Rectangle 2">
            <a:extLst>
              <a:ext uri="{FF2B5EF4-FFF2-40B4-BE49-F238E27FC236}">
                <a16:creationId xmlns:a16="http://schemas.microsoft.com/office/drawing/2014/main" id="{A215966F-03EC-4FCE-A3DE-4EECD6AABC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8" name="矩形 38">
            <a:extLst>
              <a:ext uri="{FF2B5EF4-FFF2-40B4-BE49-F238E27FC236}">
                <a16:creationId xmlns:a16="http://schemas.microsoft.com/office/drawing/2014/main" id="{AA4B3516-E2F6-40E1-86E2-085747E47C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100" y="1007470"/>
            <a:ext cx="84296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if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单分支语句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F31FC3E-ADC1-4E29-9600-FEBE83720F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5951" y="1642391"/>
            <a:ext cx="8532813" cy="1111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070C0"/>
                </a:solidFill>
              </a:rPr>
              <a:t>概念</a:t>
            </a:r>
            <a:r>
              <a:rPr lang="zh-CN" altLang="en-US" dirty="0"/>
              <a:t>：</a:t>
            </a:r>
            <a:r>
              <a:rPr lang="en-US" altLang="zh-CN" dirty="0"/>
              <a:t>if</a:t>
            </a:r>
            <a:r>
              <a:rPr lang="zh-CN" altLang="en-US" dirty="0"/>
              <a:t>条件判断语句也被称为单分支语句，当满足某种条件时，就进行某种处理。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070C0"/>
                </a:solidFill>
              </a:rPr>
              <a:t>举例</a:t>
            </a:r>
            <a:r>
              <a:rPr lang="zh-CN" altLang="en-US" dirty="0"/>
              <a:t>：只有年龄大于等于</a:t>
            </a:r>
            <a:r>
              <a:rPr lang="en-US" altLang="zh-CN" dirty="0"/>
              <a:t>18</a:t>
            </a:r>
            <a:r>
              <a:rPr lang="zh-CN" altLang="en-US" dirty="0"/>
              <a:t>周岁，才输出已成年，否则无输出。</a:t>
            </a:r>
            <a:endParaRPr lang="en-US" altLang="zh-CN" dirty="0"/>
          </a:p>
        </p:txBody>
      </p:sp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F2BF8138-4923-477C-9C4C-E0BEBCE1417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641796"/>
              </p:ext>
            </p:extLst>
          </p:nvPr>
        </p:nvGraphicFramePr>
        <p:xfrm>
          <a:off x="7520421" y="3242253"/>
          <a:ext cx="2011363" cy="298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2" name="Visio" r:id="rId3" imgW="2543130" imgH="3774057" progId="Visio.Drawing.11">
                  <p:embed/>
                </p:oleObj>
              </mc:Choice>
              <mc:Fallback>
                <p:oleObj name="Visio" r:id="rId3" imgW="2543130" imgH="3774057" progId="Visio.Drawing.11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192D42EC-BE4E-45F8-BB20-30643FAE8D5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20421" y="3242253"/>
                        <a:ext cx="2011363" cy="2989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组合 9">
            <a:extLst>
              <a:ext uri="{FF2B5EF4-FFF2-40B4-BE49-F238E27FC236}">
                <a16:creationId xmlns:a16="http://schemas.microsoft.com/office/drawing/2014/main" id="{07DB7778-8C03-4E0F-8FB2-87C44698E3B7}"/>
              </a:ext>
            </a:extLst>
          </p:cNvPr>
          <p:cNvGrpSpPr>
            <a:grpSpLocks/>
          </p:cNvGrpSpPr>
          <p:nvPr/>
        </p:nvGrpSpPr>
        <p:grpSpPr bwMode="auto">
          <a:xfrm>
            <a:off x="2346759" y="3958215"/>
            <a:ext cx="2949575" cy="1763712"/>
            <a:chOff x="1277815" y="3552092"/>
            <a:chExt cx="2543908" cy="1467503"/>
          </a:xfrm>
        </p:grpSpPr>
        <p:sp>
          <p:nvSpPr>
            <p:cNvPr id="12" name="矩形 10">
              <a:extLst>
                <a:ext uri="{FF2B5EF4-FFF2-40B4-BE49-F238E27FC236}">
                  <a16:creationId xmlns:a16="http://schemas.microsoft.com/office/drawing/2014/main" id="{DED64FE0-297E-48B7-9708-25E3DEF467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7815" y="3552092"/>
              <a:ext cx="2543908" cy="1467503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13" name="矩形 11">
              <a:extLst>
                <a:ext uri="{FF2B5EF4-FFF2-40B4-BE49-F238E27FC236}">
                  <a16:creationId xmlns:a16="http://schemas.microsoft.com/office/drawing/2014/main" id="{0CC9A746-5719-4A49-8DDB-B40725E2F2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7108" y="3846569"/>
              <a:ext cx="2286000" cy="9989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US" altLang="zh-CN" sz="1600" b="1">
                  <a:solidFill>
                    <a:schemeClr val="bg1"/>
                  </a:solidFill>
                </a:rPr>
                <a:t>if ( </a:t>
              </a:r>
              <a:r>
                <a:rPr lang="zh-CN" altLang="en-US" sz="1600" b="1">
                  <a:solidFill>
                    <a:schemeClr val="bg1"/>
                  </a:solidFill>
                </a:rPr>
                <a:t>判断条件 </a:t>
              </a:r>
              <a:r>
                <a:rPr lang="en-US" altLang="zh-CN" sz="1600" b="1">
                  <a:solidFill>
                    <a:schemeClr val="bg1"/>
                  </a:solidFill>
                </a:rPr>
                <a:t>) {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b="1">
                  <a:solidFill>
                    <a:schemeClr val="bg1"/>
                  </a:solidFill>
                </a:rPr>
                <a:t>    </a:t>
              </a:r>
              <a:r>
                <a:rPr lang="zh-CN" altLang="en-US" sz="1600" b="1">
                  <a:solidFill>
                    <a:schemeClr val="bg1"/>
                  </a:solidFill>
                </a:rPr>
                <a:t>代码段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b="1">
                  <a:solidFill>
                    <a:schemeClr val="bg1"/>
                  </a:solidFill>
                </a:rPr>
                <a:t>}</a:t>
              </a:r>
            </a:p>
          </p:txBody>
        </p:sp>
      </p:grpSp>
      <p:sp>
        <p:nvSpPr>
          <p:cNvPr id="14" name="圆角矩形 11">
            <a:extLst>
              <a:ext uri="{FF2B5EF4-FFF2-40B4-BE49-F238E27FC236}">
                <a16:creationId xmlns:a16="http://schemas.microsoft.com/office/drawing/2014/main" id="{278CFAA3-31A6-472C-A7FB-3472A619F0B5}"/>
              </a:ext>
            </a:extLst>
          </p:cNvPr>
          <p:cNvSpPr/>
          <p:nvPr/>
        </p:nvSpPr>
        <p:spPr>
          <a:xfrm>
            <a:off x="4462896" y="3891540"/>
            <a:ext cx="1666875" cy="558800"/>
          </a:xfrm>
          <a:prstGeom prst="roundRect">
            <a:avLst/>
          </a:prstGeom>
          <a:solidFill>
            <a:srgbClr val="FBFBFB"/>
          </a:solidFill>
          <a:ln w="12700">
            <a:solidFill>
              <a:srgbClr val="00B4E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schemeClr val="tx1"/>
                </a:solidFill>
              </a:rPr>
              <a:t>age &gt;= 18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圆角矩形 12">
            <a:extLst>
              <a:ext uri="{FF2B5EF4-FFF2-40B4-BE49-F238E27FC236}">
                <a16:creationId xmlns:a16="http://schemas.microsoft.com/office/drawing/2014/main" id="{95127005-A035-46F1-8D20-793AEB2BDE6D}"/>
              </a:ext>
            </a:extLst>
          </p:cNvPr>
          <p:cNvSpPr/>
          <p:nvPr/>
        </p:nvSpPr>
        <p:spPr>
          <a:xfrm>
            <a:off x="4416858" y="4686877"/>
            <a:ext cx="2462212" cy="558800"/>
          </a:xfrm>
          <a:prstGeom prst="roundRect">
            <a:avLst/>
          </a:prstGeom>
          <a:solidFill>
            <a:srgbClr val="FBFBFB"/>
          </a:solidFill>
          <a:ln w="12700">
            <a:solidFill>
              <a:srgbClr val="00B4E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schemeClr val="tx1"/>
                </a:solidFill>
              </a:rPr>
              <a:t>console.log('</a:t>
            </a:r>
            <a:r>
              <a:rPr lang="zh-CN" altLang="en-US" dirty="0">
                <a:solidFill>
                  <a:schemeClr val="tx1"/>
                </a:solidFill>
              </a:rPr>
              <a:t>已成年</a:t>
            </a:r>
            <a:r>
              <a:rPr lang="en-US" altLang="zh-CN" dirty="0">
                <a:solidFill>
                  <a:schemeClr val="tx1"/>
                </a:solidFill>
              </a:rPr>
              <a:t>');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6" name="肘形连接符 13">
            <a:extLst>
              <a:ext uri="{FF2B5EF4-FFF2-40B4-BE49-F238E27FC236}">
                <a16:creationId xmlns:a16="http://schemas.microsoft.com/office/drawing/2014/main" id="{F178C6CE-171E-45AC-99EC-1B7EF2A1F9E9}"/>
              </a:ext>
            </a:extLst>
          </p:cNvPr>
          <p:cNvCxnSpPr/>
          <p:nvPr/>
        </p:nvCxnSpPr>
        <p:spPr bwMode="auto">
          <a:xfrm flipV="1">
            <a:off x="3327834" y="4163002"/>
            <a:ext cx="1089025" cy="292100"/>
          </a:xfrm>
          <a:prstGeom prst="bentConnector3">
            <a:avLst>
              <a:gd name="adj1" fmla="val -538"/>
            </a:avLst>
          </a:prstGeom>
          <a:noFill/>
          <a:ln>
            <a:solidFill>
              <a:srgbClr val="FFFF00"/>
            </a:solidFill>
            <a:prstDash val="sysDot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531C43F2-F6AF-4144-843C-D4944297BF95}"/>
              </a:ext>
            </a:extLst>
          </p:cNvPr>
          <p:cNvCxnSpPr/>
          <p:nvPr/>
        </p:nvCxnSpPr>
        <p:spPr bwMode="auto">
          <a:xfrm>
            <a:off x="3526270" y="4966277"/>
            <a:ext cx="890588" cy="0"/>
          </a:xfrm>
          <a:prstGeom prst="straightConnector1">
            <a:avLst/>
          </a:prstGeom>
          <a:noFill/>
          <a:ln>
            <a:solidFill>
              <a:srgbClr val="FFFF00"/>
            </a:solidFill>
            <a:prstDash val="sysDot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 build="p"/>
      <p:bldP spid="14" grpId="0" animBg="1"/>
      <p:bldP spid="15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标题 1">
            <a:extLst>
              <a:ext uri="{FF2B5EF4-FFF2-40B4-BE49-F238E27FC236}">
                <a16:creationId xmlns:a16="http://schemas.microsoft.com/office/drawing/2014/main" id="{FD4FE935-588B-4401-ACC7-30B25B5275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if…else</a:t>
            </a:r>
            <a:r>
              <a:rPr lang="zh-CN" altLang="en-US" dirty="0"/>
              <a:t>语句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ECDAA2C-6223-410A-8B1D-7F2DAA10E4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6CA0B37-C609-418D-973E-5FE272E0CA7A}" type="slidenum">
              <a:rPr lang="zh-CN" altLang="en-US" smtClean="0"/>
              <a:pPr/>
              <a:t>76</a:t>
            </a:fld>
            <a:endParaRPr lang="zh-CN" altLang="en-US"/>
          </a:p>
        </p:txBody>
      </p:sp>
      <p:sp>
        <p:nvSpPr>
          <p:cNvPr id="90115" name="Rectangle 2">
            <a:extLst>
              <a:ext uri="{FF2B5EF4-FFF2-40B4-BE49-F238E27FC236}">
                <a16:creationId xmlns:a16="http://schemas.microsoft.com/office/drawing/2014/main" id="{AAE10630-DE59-442E-9CF1-56D2F8F51C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8" name="矩形 38">
            <a:extLst>
              <a:ext uri="{FF2B5EF4-FFF2-40B4-BE49-F238E27FC236}">
                <a16:creationId xmlns:a16="http://schemas.microsoft.com/office/drawing/2014/main" id="{A4632E8B-67DF-46A5-A23B-494B66CF07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4826" y="1273175"/>
            <a:ext cx="84296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if…else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双分支语句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82A2F4E-6597-4B46-8C19-76B554ACDC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5951" y="1947864"/>
            <a:ext cx="8532813" cy="1665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>
                <a:solidFill>
                  <a:srgbClr val="0070C0"/>
                </a:solidFill>
              </a:rPr>
              <a:t>概念</a:t>
            </a:r>
            <a:r>
              <a:rPr lang="zh-CN" altLang="en-US"/>
              <a:t>：</a:t>
            </a:r>
            <a:r>
              <a:rPr lang="en-US" altLang="zh-CN"/>
              <a:t>if…else</a:t>
            </a:r>
            <a:r>
              <a:rPr lang="zh-CN" altLang="en-US"/>
              <a:t>语句也称为双分支语句，当满足某种条件时，就进行某种处理，否则进行另一种处理。</a:t>
            </a:r>
            <a:endParaRPr lang="en-US" altLang="zh-CN"/>
          </a:p>
          <a:p>
            <a:pPr>
              <a:lnSpc>
                <a:spcPct val="200000"/>
              </a:lnSpc>
            </a:pPr>
            <a:r>
              <a:rPr lang="zh-CN" altLang="en-US" b="1" u="sng">
                <a:solidFill>
                  <a:srgbClr val="0070C0"/>
                </a:solidFill>
              </a:rPr>
              <a:t>举例</a:t>
            </a:r>
            <a:r>
              <a:rPr lang="zh-CN" altLang="en-US"/>
              <a:t>：判断一个学生的年龄，大于等于</a:t>
            </a:r>
            <a:r>
              <a:rPr lang="en-US" altLang="zh-CN"/>
              <a:t>18</a:t>
            </a:r>
            <a:r>
              <a:rPr lang="zh-CN" altLang="en-US"/>
              <a:t>岁则是成年人，否则是未成年人。</a:t>
            </a:r>
            <a:endParaRPr lang="en-US" altLang="zh-CN"/>
          </a:p>
        </p:txBody>
      </p:sp>
      <p:grpSp>
        <p:nvGrpSpPr>
          <p:cNvPr id="9" name="组合 9">
            <a:extLst>
              <a:ext uri="{FF2B5EF4-FFF2-40B4-BE49-F238E27FC236}">
                <a16:creationId xmlns:a16="http://schemas.microsoft.com/office/drawing/2014/main" id="{F5306E5F-3001-4C53-91A5-CDB23BFB8313}"/>
              </a:ext>
            </a:extLst>
          </p:cNvPr>
          <p:cNvGrpSpPr>
            <a:grpSpLocks/>
          </p:cNvGrpSpPr>
          <p:nvPr/>
        </p:nvGrpSpPr>
        <p:grpSpPr bwMode="auto">
          <a:xfrm>
            <a:off x="2262187" y="3708400"/>
            <a:ext cx="2949575" cy="2501900"/>
            <a:chOff x="1277815" y="3552092"/>
            <a:chExt cx="2543908" cy="2082171"/>
          </a:xfrm>
        </p:grpSpPr>
        <p:sp>
          <p:nvSpPr>
            <p:cNvPr id="10" name="矩形 10">
              <a:extLst>
                <a:ext uri="{FF2B5EF4-FFF2-40B4-BE49-F238E27FC236}">
                  <a16:creationId xmlns:a16="http://schemas.microsoft.com/office/drawing/2014/main" id="{B4E2B1B3-1EFB-4F9C-BEC9-4E22992CFD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7815" y="3552092"/>
              <a:ext cx="2543908" cy="2082171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8013F0BE-2D47-43F3-B541-1F57B88A26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7108" y="3846569"/>
              <a:ext cx="2286000" cy="1613734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  <a:buFont typeface="Arial" panose="020B0604020202020204" pitchFamily="34" charset="0"/>
                <a:buNone/>
              </a:pPr>
              <a:r>
                <a:rPr lang="en-US" altLang="zh-CN" b="1">
                  <a:solidFill>
                    <a:schemeClr val="bg1"/>
                  </a:solidFill>
                </a:rPr>
                <a:t>if ( </a:t>
              </a:r>
              <a:r>
                <a:rPr lang="zh-CN" altLang="en-US" b="1">
                  <a:solidFill>
                    <a:schemeClr val="bg1"/>
                  </a:solidFill>
                </a:rPr>
                <a:t>判断条件 </a:t>
              </a:r>
              <a:r>
                <a:rPr lang="en-US" altLang="zh-CN" b="1">
                  <a:solidFill>
                    <a:schemeClr val="bg1"/>
                  </a:solidFill>
                </a:rPr>
                <a:t>) {</a:t>
              </a:r>
            </a:p>
            <a:p>
              <a:pPr eaLnBrk="1" hangingPunct="1">
                <a:lnSpc>
                  <a:spcPct val="150000"/>
                </a:lnSpc>
                <a:buFont typeface="Arial" panose="020B0604020202020204" pitchFamily="34" charset="0"/>
                <a:buNone/>
              </a:pPr>
              <a:r>
                <a:rPr lang="en-US" altLang="zh-CN" b="1">
                  <a:solidFill>
                    <a:schemeClr val="bg1"/>
                  </a:solidFill>
                </a:rPr>
                <a:t>    </a:t>
              </a:r>
              <a:r>
                <a:rPr lang="zh-CN" altLang="en-US" b="1">
                  <a:solidFill>
                    <a:schemeClr val="bg1"/>
                  </a:solidFill>
                </a:rPr>
                <a:t>代码段</a:t>
              </a:r>
              <a:r>
                <a:rPr lang="en-US" altLang="zh-CN" b="1">
                  <a:solidFill>
                    <a:schemeClr val="bg1"/>
                  </a:solidFill>
                </a:rPr>
                <a:t>1;</a:t>
              </a:r>
            </a:p>
            <a:p>
              <a:pPr eaLnBrk="1" hangingPunct="1">
                <a:lnSpc>
                  <a:spcPct val="150000"/>
                </a:lnSpc>
                <a:buFont typeface="Arial" panose="020B0604020202020204" pitchFamily="34" charset="0"/>
                <a:buNone/>
              </a:pPr>
              <a:r>
                <a:rPr lang="en-US" altLang="zh-CN" b="1">
                  <a:solidFill>
                    <a:schemeClr val="bg1"/>
                  </a:solidFill>
                </a:rPr>
                <a:t>} else {</a:t>
              </a:r>
            </a:p>
            <a:p>
              <a:pPr eaLnBrk="1" hangingPunct="1">
                <a:lnSpc>
                  <a:spcPct val="150000"/>
                </a:lnSpc>
                <a:buFont typeface="Arial" panose="020B0604020202020204" pitchFamily="34" charset="0"/>
                <a:buNone/>
              </a:pPr>
              <a:r>
                <a:rPr lang="en-US" altLang="zh-CN" b="1">
                  <a:solidFill>
                    <a:schemeClr val="bg1"/>
                  </a:solidFill>
                </a:rPr>
                <a:t>    </a:t>
              </a:r>
              <a:r>
                <a:rPr lang="zh-CN" altLang="en-US" b="1">
                  <a:solidFill>
                    <a:schemeClr val="bg1"/>
                  </a:solidFill>
                </a:rPr>
                <a:t>代码段</a:t>
              </a:r>
              <a:r>
                <a:rPr lang="en-US" altLang="zh-CN" b="1">
                  <a:solidFill>
                    <a:schemeClr val="bg1"/>
                  </a:solidFill>
                </a:rPr>
                <a:t>2;</a:t>
              </a:r>
            </a:p>
            <a:p>
              <a:pPr eaLnBrk="1" hangingPunct="1">
                <a:lnSpc>
                  <a:spcPct val="150000"/>
                </a:lnSpc>
                <a:buFont typeface="Arial" panose="020B0604020202020204" pitchFamily="34" charset="0"/>
                <a:buNone/>
              </a:pPr>
              <a:r>
                <a:rPr lang="en-US" altLang="zh-CN" b="1">
                  <a:solidFill>
                    <a:schemeClr val="bg1"/>
                  </a:solidFill>
                </a:rPr>
                <a:t>}</a:t>
              </a:r>
            </a:p>
          </p:txBody>
        </p:sp>
      </p:grpSp>
      <p:sp>
        <p:nvSpPr>
          <p:cNvPr id="13" name="圆角矩形 9">
            <a:extLst>
              <a:ext uri="{FF2B5EF4-FFF2-40B4-BE49-F238E27FC236}">
                <a16:creationId xmlns:a16="http://schemas.microsoft.com/office/drawing/2014/main" id="{F46E4EF5-5166-4F41-8737-CE70DE30AED1}"/>
              </a:ext>
            </a:extLst>
          </p:cNvPr>
          <p:cNvSpPr/>
          <p:nvPr/>
        </p:nvSpPr>
        <p:spPr>
          <a:xfrm>
            <a:off x="4378325" y="3641725"/>
            <a:ext cx="1666875" cy="558800"/>
          </a:xfrm>
          <a:prstGeom prst="roundRect">
            <a:avLst/>
          </a:prstGeom>
          <a:solidFill>
            <a:srgbClr val="FBFBFB"/>
          </a:solidFill>
          <a:ln w="12700">
            <a:solidFill>
              <a:srgbClr val="00B4E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schemeClr val="tx1"/>
                </a:solidFill>
              </a:rPr>
              <a:t>age &gt;= 18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圆角矩形 11">
            <a:extLst>
              <a:ext uri="{FF2B5EF4-FFF2-40B4-BE49-F238E27FC236}">
                <a16:creationId xmlns:a16="http://schemas.microsoft.com/office/drawing/2014/main" id="{B2CA9FD2-6BB6-4741-BE82-D0CF9C956D32}"/>
              </a:ext>
            </a:extLst>
          </p:cNvPr>
          <p:cNvSpPr/>
          <p:nvPr/>
        </p:nvSpPr>
        <p:spPr>
          <a:xfrm>
            <a:off x="4332287" y="4437063"/>
            <a:ext cx="2392363" cy="557212"/>
          </a:xfrm>
          <a:prstGeom prst="roundRect">
            <a:avLst/>
          </a:prstGeom>
          <a:solidFill>
            <a:srgbClr val="FBFBFB"/>
          </a:solidFill>
          <a:ln w="12700">
            <a:solidFill>
              <a:srgbClr val="00B4E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schemeClr val="tx1"/>
                </a:solidFill>
              </a:rPr>
              <a:t>console.log('</a:t>
            </a:r>
            <a:r>
              <a:rPr lang="zh-CN" altLang="en-US" dirty="0">
                <a:solidFill>
                  <a:schemeClr val="tx1"/>
                </a:solidFill>
              </a:rPr>
              <a:t>已成年</a:t>
            </a:r>
            <a:r>
              <a:rPr lang="en-US" altLang="zh-CN" dirty="0">
                <a:solidFill>
                  <a:schemeClr val="tx1"/>
                </a:solidFill>
              </a:rPr>
              <a:t>');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5" name="肘形连接符 12">
            <a:extLst>
              <a:ext uri="{FF2B5EF4-FFF2-40B4-BE49-F238E27FC236}">
                <a16:creationId xmlns:a16="http://schemas.microsoft.com/office/drawing/2014/main" id="{6289EEDB-4CD1-421C-B066-5B6D2F833CCC}"/>
              </a:ext>
            </a:extLst>
          </p:cNvPr>
          <p:cNvCxnSpPr/>
          <p:nvPr/>
        </p:nvCxnSpPr>
        <p:spPr bwMode="auto">
          <a:xfrm flipV="1">
            <a:off x="3182936" y="3911601"/>
            <a:ext cx="1149350" cy="288925"/>
          </a:xfrm>
          <a:prstGeom prst="bentConnector3">
            <a:avLst>
              <a:gd name="adj1" fmla="val -918"/>
            </a:avLst>
          </a:prstGeom>
          <a:noFill/>
          <a:ln>
            <a:solidFill>
              <a:srgbClr val="FFFF00"/>
            </a:solidFill>
            <a:prstDash val="sysDot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C669CB2C-10BA-475C-A578-C04DC6D7245A}"/>
              </a:ext>
            </a:extLst>
          </p:cNvPr>
          <p:cNvCxnSpPr/>
          <p:nvPr/>
        </p:nvCxnSpPr>
        <p:spPr bwMode="auto">
          <a:xfrm>
            <a:off x="3817936" y="4716463"/>
            <a:ext cx="514350" cy="0"/>
          </a:xfrm>
          <a:prstGeom prst="straightConnector1">
            <a:avLst/>
          </a:prstGeom>
          <a:noFill/>
          <a:ln>
            <a:solidFill>
              <a:srgbClr val="FFFF00"/>
            </a:solidFill>
            <a:prstDash val="sysDot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C847E5C5-7D45-43E9-AB4B-64848986464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6098405"/>
              </p:ext>
            </p:extLst>
          </p:nvPr>
        </p:nvGraphicFramePr>
        <p:xfrm>
          <a:off x="6962774" y="3589338"/>
          <a:ext cx="3168650" cy="2620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6" name="Visio" r:id="rId3" imgW="4157460" imgH="3442748" progId="Visio.Drawing.11">
                  <p:embed/>
                </p:oleObj>
              </mc:Choice>
              <mc:Fallback>
                <p:oleObj name="Visio" r:id="rId3" imgW="4157460" imgH="3442748" progId="Visio.Drawing.11">
                  <p:embed/>
                  <p:pic>
                    <p:nvPicPr>
                      <p:cNvPr id="15" name="对象 14">
                        <a:extLst>
                          <a:ext uri="{FF2B5EF4-FFF2-40B4-BE49-F238E27FC236}">
                            <a16:creationId xmlns:a16="http://schemas.microsoft.com/office/drawing/2014/main" id="{541267E9-FE4A-4DC8-8059-0854C5CA1B7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62774" y="3589338"/>
                        <a:ext cx="3168650" cy="2620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圆角矩形 15">
            <a:extLst>
              <a:ext uri="{FF2B5EF4-FFF2-40B4-BE49-F238E27FC236}">
                <a16:creationId xmlns:a16="http://schemas.microsoft.com/office/drawing/2014/main" id="{281E0A43-F6DD-4FA8-B58D-BDB7D4C1FD70}"/>
              </a:ext>
            </a:extLst>
          </p:cNvPr>
          <p:cNvSpPr/>
          <p:nvPr/>
        </p:nvSpPr>
        <p:spPr>
          <a:xfrm>
            <a:off x="4332287" y="5151438"/>
            <a:ext cx="2392363" cy="558800"/>
          </a:xfrm>
          <a:prstGeom prst="roundRect">
            <a:avLst/>
          </a:prstGeom>
          <a:solidFill>
            <a:srgbClr val="FBFBFB"/>
          </a:solidFill>
          <a:ln w="12700">
            <a:solidFill>
              <a:srgbClr val="00B4E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schemeClr val="tx1"/>
                </a:solidFill>
              </a:rPr>
              <a:t>console.log('</a:t>
            </a:r>
            <a:r>
              <a:rPr lang="zh-CN" altLang="en-US" dirty="0">
                <a:solidFill>
                  <a:schemeClr val="tx1"/>
                </a:solidFill>
              </a:rPr>
              <a:t>未成年</a:t>
            </a:r>
            <a:r>
              <a:rPr lang="en-US" altLang="zh-CN" dirty="0">
                <a:solidFill>
                  <a:schemeClr val="tx1"/>
                </a:solidFill>
              </a:rPr>
              <a:t>');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D1620423-62D5-484C-83F1-F060B5147B1F}"/>
              </a:ext>
            </a:extLst>
          </p:cNvPr>
          <p:cNvCxnSpPr/>
          <p:nvPr/>
        </p:nvCxnSpPr>
        <p:spPr bwMode="auto">
          <a:xfrm>
            <a:off x="3817936" y="5565775"/>
            <a:ext cx="514350" cy="0"/>
          </a:xfrm>
          <a:prstGeom prst="straightConnector1">
            <a:avLst/>
          </a:prstGeom>
          <a:noFill/>
          <a:ln>
            <a:solidFill>
              <a:srgbClr val="FFFF00"/>
            </a:solidFill>
            <a:prstDash val="sysDot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 build="p"/>
      <p:bldP spid="13" grpId="0" animBg="1"/>
      <p:bldP spid="14" grpId="0" animBg="1"/>
      <p:bldP spid="18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标题 1">
            <a:extLst>
              <a:ext uri="{FF2B5EF4-FFF2-40B4-BE49-F238E27FC236}">
                <a16:creationId xmlns:a16="http://schemas.microsoft.com/office/drawing/2014/main" id="{3D768B64-D909-4C35-8615-D6435B7A42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if…else if…else</a:t>
            </a:r>
            <a:r>
              <a:rPr lang="zh-CN" altLang="en-US" dirty="0"/>
              <a:t>语句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13DDEC0C-1EFC-4D0B-A608-5D12F95EA6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6CA0B37-C609-418D-973E-5FE272E0CA7A}" type="slidenum">
              <a:rPr lang="zh-CN" altLang="en-US" smtClean="0"/>
              <a:pPr/>
              <a:t>77</a:t>
            </a:fld>
            <a:endParaRPr lang="zh-CN" altLang="en-US"/>
          </a:p>
        </p:txBody>
      </p:sp>
      <p:sp>
        <p:nvSpPr>
          <p:cNvPr id="92163" name="Rectangle 2">
            <a:extLst>
              <a:ext uri="{FF2B5EF4-FFF2-40B4-BE49-F238E27FC236}">
                <a16:creationId xmlns:a16="http://schemas.microsoft.com/office/drawing/2014/main" id="{69F6A872-F190-403B-BEC9-A6F3B2164C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8" name="矩形 38">
            <a:extLst>
              <a:ext uri="{FF2B5EF4-FFF2-40B4-BE49-F238E27FC236}">
                <a16:creationId xmlns:a16="http://schemas.microsoft.com/office/drawing/2014/main" id="{8D1856B2-B0EB-4150-98C1-52E0B53D96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7435" y="907493"/>
            <a:ext cx="84296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if…else if…else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多分支语句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72814D1-8153-4B55-AE96-80ED3CAA1B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3151" y="1390049"/>
            <a:ext cx="10481540" cy="1491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070C0"/>
                </a:solidFill>
              </a:rPr>
              <a:t>概念</a:t>
            </a:r>
            <a:r>
              <a:rPr lang="zh-CN" altLang="en-US" dirty="0"/>
              <a:t>：</a:t>
            </a:r>
            <a:r>
              <a:rPr lang="en-US" altLang="zh-CN" dirty="0"/>
              <a:t>if…else if…else</a:t>
            </a:r>
            <a:r>
              <a:rPr lang="zh-CN" altLang="en-US" dirty="0"/>
              <a:t>语句也称为多分支语句，可针对不同情况进行不同的处理。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070C0"/>
                </a:solidFill>
              </a:rPr>
              <a:t>举例</a:t>
            </a:r>
            <a:r>
              <a:rPr lang="zh-CN" altLang="en-US" dirty="0"/>
              <a:t>：</a:t>
            </a:r>
            <a:r>
              <a:rPr lang="zh-CN" altLang="zh-CN" dirty="0"/>
              <a:t>对一个学生的考试成绩进行等级的划分，分数在</a:t>
            </a:r>
            <a:r>
              <a:rPr lang="en-US" altLang="zh-CN" dirty="0"/>
              <a:t>90~100</a:t>
            </a:r>
            <a:r>
              <a:rPr lang="zh-CN" altLang="zh-CN" dirty="0"/>
              <a:t>分为优秀，分数在</a:t>
            </a:r>
            <a:r>
              <a:rPr lang="en-US" altLang="zh-CN" dirty="0"/>
              <a:t>80~90</a:t>
            </a:r>
            <a:r>
              <a:rPr lang="zh-CN" altLang="zh-CN" dirty="0"/>
              <a:t>分为优秀为良好，分数在</a:t>
            </a:r>
            <a:r>
              <a:rPr lang="en-US" altLang="zh-CN" dirty="0"/>
              <a:t>70~80</a:t>
            </a:r>
            <a:r>
              <a:rPr lang="zh-CN" altLang="zh-CN" dirty="0"/>
              <a:t>分为中等，分数在</a:t>
            </a:r>
            <a:r>
              <a:rPr lang="en-US" altLang="zh-CN" dirty="0"/>
              <a:t>60~70</a:t>
            </a:r>
            <a:r>
              <a:rPr lang="zh-CN" altLang="zh-CN" dirty="0"/>
              <a:t>分为及格，分数小于</a:t>
            </a:r>
            <a:r>
              <a:rPr lang="en-US" altLang="zh-CN" dirty="0"/>
              <a:t>60</a:t>
            </a:r>
            <a:r>
              <a:rPr lang="zh-CN" altLang="zh-CN" dirty="0"/>
              <a:t>则为不及格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grpSp>
        <p:nvGrpSpPr>
          <p:cNvPr id="9" name="组合 9">
            <a:extLst>
              <a:ext uri="{FF2B5EF4-FFF2-40B4-BE49-F238E27FC236}">
                <a16:creationId xmlns:a16="http://schemas.microsoft.com/office/drawing/2014/main" id="{DC4B1A63-7B2E-4179-A0A7-882AB283F705}"/>
              </a:ext>
            </a:extLst>
          </p:cNvPr>
          <p:cNvGrpSpPr>
            <a:grpSpLocks/>
          </p:cNvGrpSpPr>
          <p:nvPr/>
        </p:nvGrpSpPr>
        <p:grpSpPr bwMode="auto">
          <a:xfrm>
            <a:off x="3913187" y="3013076"/>
            <a:ext cx="3422650" cy="3794123"/>
            <a:chOff x="1103026" y="3552091"/>
            <a:chExt cx="2718697" cy="3587134"/>
          </a:xfrm>
        </p:grpSpPr>
        <p:sp>
          <p:nvSpPr>
            <p:cNvPr id="10" name="矩形 10">
              <a:extLst>
                <a:ext uri="{FF2B5EF4-FFF2-40B4-BE49-F238E27FC236}">
                  <a16:creationId xmlns:a16="http://schemas.microsoft.com/office/drawing/2014/main" id="{080A6606-C446-44D9-A7DF-924FE35CAD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3026" y="3552091"/>
              <a:ext cx="2718697" cy="3587134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3FE5DF75-4687-4E7B-B5E8-8DD231CB4F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7108" y="3846569"/>
              <a:ext cx="2286000" cy="2330950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r>
                <a:rPr lang="en-US" altLang="zh-CN" b="1">
                  <a:solidFill>
                    <a:schemeClr val="bg1"/>
                  </a:solidFill>
                </a:rPr>
                <a:t>if (</a:t>
              </a:r>
              <a:r>
                <a:rPr lang="zh-CN" altLang="en-US" b="1">
                  <a:solidFill>
                    <a:schemeClr val="bg1"/>
                  </a:solidFill>
                </a:rPr>
                <a:t>条件</a:t>
              </a:r>
              <a:r>
                <a:rPr lang="en-US" altLang="zh-CN" b="1">
                  <a:solidFill>
                    <a:schemeClr val="bg1"/>
                  </a:solidFill>
                </a:rPr>
                <a:t>1)  {</a:t>
              </a:r>
            </a:p>
            <a:p>
              <a:pPr eaLnBrk="1" hangingPunct="1">
                <a:buFont typeface="Arial" panose="020B0604020202020204" pitchFamily="34" charset="0"/>
                <a:buNone/>
              </a:pPr>
              <a:r>
                <a:rPr lang="en-US" altLang="zh-CN" b="1">
                  <a:solidFill>
                    <a:schemeClr val="bg1"/>
                  </a:solidFill>
                </a:rPr>
                <a:t>	</a:t>
              </a:r>
              <a:r>
                <a:rPr lang="zh-CN" altLang="en-US" b="1">
                  <a:solidFill>
                    <a:schemeClr val="bg1"/>
                  </a:solidFill>
                </a:rPr>
                <a:t>代码段</a:t>
              </a:r>
              <a:r>
                <a:rPr lang="en-US" altLang="zh-CN" b="1">
                  <a:solidFill>
                    <a:schemeClr val="bg1"/>
                  </a:solidFill>
                </a:rPr>
                <a:t>1;</a:t>
              </a:r>
            </a:p>
            <a:p>
              <a:pPr eaLnBrk="1" hangingPunct="1">
                <a:buFont typeface="Arial" panose="020B0604020202020204" pitchFamily="34" charset="0"/>
                <a:buNone/>
              </a:pPr>
              <a:r>
                <a:rPr lang="en-US" altLang="zh-CN" b="1">
                  <a:solidFill>
                    <a:schemeClr val="bg1"/>
                  </a:solidFill>
                </a:rPr>
                <a:t>} else if(</a:t>
              </a:r>
              <a:r>
                <a:rPr lang="zh-CN" altLang="en-US" b="1">
                  <a:solidFill>
                    <a:schemeClr val="bg1"/>
                  </a:solidFill>
                </a:rPr>
                <a:t>条件</a:t>
              </a:r>
              <a:r>
                <a:rPr lang="en-US" altLang="zh-CN" b="1">
                  <a:solidFill>
                    <a:schemeClr val="bg1"/>
                  </a:solidFill>
                </a:rPr>
                <a:t>2)  {</a:t>
              </a:r>
            </a:p>
            <a:p>
              <a:pPr lvl="1" eaLnBrk="1" hangingPunct="1"/>
              <a:r>
                <a:rPr lang="en-US" altLang="zh-CN" b="1">
                  <a:solidFill>
                    <a:schemeClr val="bg1"/>
                  </a:solidFill>
                </a:rPr>
                <a:t>	    </a:t>
              </a:r>
              <a:r>
                <a:rPr lang="zh-CN" altLang="en-US" b="1">
                  <a:solidFill>
                    <a:schemeClr val="bg1"/>
                  </a:solidFill>
                </a:rPr>
                <a:t>代码段</a:t>
              </a:r>
              <a:r>
                <a:rPr lang="en-US" altLang="zh-CN" b="1">
                  <a:solidFill>
                    <a:schemeClr val="bg1"/>
                  </a:solidFill>
                </a:rPr>
                <a:t>2;</a:t>
              </a:r>
            </a:p>
            <a:p>
              <a:pPr eaLnBrk="1" hangingPunct="1">
                <a:buFont typeface="Arial" panose="020B0604020202020204" pitchFamily="34" charset="0"/>
                <a:buNone/>
              </a:pPr>
              <a:r>
                <a:rPr lang="en-US" altLang="zh-CN" b="1">
                  <a:solidFill>
                    <a:schemeClr val="bg1"/>
                  </a:solidFill>
                </a:rPr>
                <a:t>}</a:t>
              </a:r>
            </a:p>
            <a:p>
              <a:pPr eaLnBrk="1" hangingPunct="1">
                <a:buFont typeface="Arial" panose="020B0604020202020204" pitchFamily="34" charset="0"/>
                <a:buNone/>
              </a:pPr>
              <a:r>
                <a:rPr lang="en-US" altLang="zh-CN" b="1">
                  <a:solidFill>
                    <a:schemeClr val="bg1"/>
                  </a:solidFill>
                </a:rPr>
                <a:t>...</a:t>
              </a:r>
            </a:p>
            <a:p>
              <a:pPr eaLnBrk="1" hangingPunct="1">
                <a:buFont typeface="Arial" panose="020B0604020202020204" pitchFamily="34" charset="0"/>
                <a:buNone/>
              </a:pPr>
              <a:endParaRPr lang="en-US" altLang="zh-CN" b="1">
                <a:solidFill>
                  <a:schemeClr val="bg1"/>
                </a:solidFill>
              </a:endParaRPr>
            </a:p>
            <a:p>
              <a:pPr eaLnBrk="1" hangingPunct="1">
                <a:buFont typeface="Arial" panose="020B0604020202020204" pitchFamily="34" charset="0"/>
                <a:buNone/>
              </a:pPr>
              <a:r>
                <a:rPr lang="en-US" altLang="zh-CN" b="1">
                  <a:solidFill>
                    <a:schemeClr val="bg1"/>
                  </a:solidFill>
                </a:rPr>
                <a:t>else if(</a:t>
              </a:r>
              <a:r>
                <a:rPr lang="zh-CN" altLang="en-US" b="1">
                  <a:solidFill>
                    <a:schemeClr val="bg1"/>
                  </a:solidFill>
                </a:rPr>
                <a:t>条件</a:t>
              </a:r>
              <a:r>
                <a:rPr lang="en-US" altLang="zh-CN" b="1">
                  <a:solidFill>
                    <a:schemeClr val="bg1"/>
                  </a:solidFill>
                </a:rPr>
                <a:t>n)  {</a:t>
              </a:r>
            </a:p>
            <a:p>
              <a:pPr lvl="1" eaLnBrk="1" hangingPunct="1"/>
              <a:r>
                <a:rPr lang="en-US" altLang="zh-CN" b="1">
                  <a:solidFill>
                    <a:schemeClr val="bg1"/>
                  </a:solidFill>
                </a:rPr>
                <a:t>	    </a:t>
              </a:r>
              <a:r>
                <a:rPr lang="zh-CN" altLang="en-US" b="1">
                  <a:solidFill>
                    <a:schemeClr val="bg1"/>
                  </a:solidFill>
                </a:rPr>
                <a:t>代码段</a:t>
              </a:r>
              <a:r>
                <a:rPr lang="en-US" altLang="zh-CN" b="1">
                  <a:solidFill>
                    <a:schemeClr val="bg1"/>
                  </a:solidFill>
                </a:rPr>
                <a:t>n; 	</a:t>
              </a:r>
            </a:p>
            <a:p>
              <a:pPr eaLnBrk="1" hangingPunct="1">
                <a:buFont typeface="Arial" panose="020B0604020202020204" pitchFamily="34" charset="0"/>
                <a:buNone/>
              </a:pPr>
              <a:r>
                <a:rPr lang="en-US" altLang="zh-CN" b="1">
                  <a:solidFill>
                    <a:schemeClr val="bg1"/>
                  </a:solidFill>
                </a:rPr>
                <a:t>} else {	</a:t>
              </a:r>
            </a:p>
            <a:p>
              <a:pPr lvl="1" eaLnBrk="1" hangingPunct="1"/>
              <a:r>
                <a:rPr lang="en-US" altLang="zh-CN" b="1">
                  <a:solidFill>
                    <a:schemeClr val="bg1"/>
                  </a:solidFill>
                </a:rPr>
                <a:t>	    </a:t>
              </a:r>
              <a:r>
                <a:rPr lang="zh-CN" altLang="en-US" b="1">
                  <a:solidFill>
                    <a:schemeClr val="bg1"/>
                  </a:solidFill>
                </a:rPr>
                <a:t>代码段</a:t>
              </a:r>
              <a:r>
                <a:rPr lang="en-US" altLang="zh-CN" b="1">
                  <a:solidFill>
                    <a:schemeClr val="bg1"/>
                  </a:solidFill>
                </a:rPr>
                <a:t>n+1;</a:t>
              </a:r>
            </a:p>
            <a:p>
              <a:pPr eaLnBrk="1" hangingPunct="1">
                <a:buFont typeface="Arial" panose="020B0604020202020204" pitchFamily="34" charset="0"/>
                <a:buNone/>
              </a:pPr>
              <a:r>
                <a:rPr lang="en-US" altLang="zh-CN" b="1">
                  <a:solidFill>
                    <a:schemeClr val="bg1"/>
                  </a:solidFill>
                </a:rPr>
                <a:t>}</a:t>
              </a:r>
            </a:p>
          </p:txBody>
        </p:sp>
      </p:grpSp>
      <p:sp>
        <p:nvSpPr>
          <p:cNvPr id="13" name="圆角矩形 9">
            <a:extLst>
              <a:ext uri="{FF2B5EF4-FFF2-40B4-BE49-F238E27FC236}">
                <a16:creationId xmlns:a16="http://schemas.microsoft.com/office/drawing/2014/main" id="{1EF8254D-3E2A-4ABE-9F0F-CF77F83F22EC}"/>
              </a:ext>
            </a:extLst>
          </p:cNvPr>
          <p:cNvSpPr/>
          <p:nvPr/>
        </p:nvSpPr>
        <p:spPr>
          <a:xfrm>
            <a:off x="2422526" y="2873375"/>
            <a:ext cx="1666875" cy="558800"/>
          </a:xfrm>
          <a:prstGeom prst="roundRect">
            <a:avLst/>
          </a:prstGeom>
          <a:solidFill>
            <a:srgbClr val="FBFBFB"/>
          </a:solidFill>
          <a:ln w="12700">
            <a:solidFill>
              <a:srgbClr val="00B4E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schemeClr val="tx1"/>
                </a:solidFill>
              </a:rPr>
              <a:t>score &gt;= 90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圆角矩形 11">
            <a:extLst>
              <a:ext uri="{FF2B5EF4-FFF2-40B4-BE49-F238E27FC236}">
                <a16:creationId xmlns:a16="http://schemas.microsoft.com/office/drawing/2014/main" id="{E6DD3BBC-C009-4608-8D0A-52650211BA66}"/>
              </a:ext>
            </a:extLst>
          </p:cNvPr>
          <p:cNvSpPr/>
          <p:nvPr/>
        </p:nvSpPr>
        <p:spPr>
          <a:xfrm>
            <a:off x="7183437" y="3371850"/>
            <a:ext cx="2427288" cy="558800"/>
          </a:xfrm>
          <a:prstGeom prst="roundRect">
            <a:avLst/>
          </a:prstGeom>
          <a:solidFill>
            <a:srgbClr val="FBFBFB"/>
          </a:solidFill>
          <a:ln w="12700">
            <a:solidFill>
              <a:srgbClr val="00B4E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schemeClr val="tx1"/>
                </a:solidFill>
              </a:rPr>
              <a:t>console.log('</a:t>
            </a:r>
            <a:r>
              <a:rPr lang="zh-CN" altLang="en-US" dirty="0">
                <a:solidFill>
                  <a:schemeClr val="tx1"/>
                </a:solidFill>
              </a:rPr>
              <a:t>优秀</a:t>
            </a:r>
            <a:r>
              <a:rPr lang="en-US" altLang="zh-CN" dirty="0">
                <a:solidFill>
                  <a:schemeClr val="tx1"/>
                </a:solidFill>
              </a:rPr>
              <a:t>');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5" name="肘形连接符 12">
            <a:extLst>
              <a:ext uri="{FF2B5EF4-FFF2-40B4-BE49-F238E27FC236}">
                <a16:creationId xmlns:a16="http://schemas.microsoft.com/office/drawing/2014/main" id="{0988FFBD-931C-4BEB-91BE-6E3A016CCE1C}"/>
              </a:ext>
            </a:extLst>
          </p:cNvPr>
          <p:cNvCxnSpPr/>
          <p:nvPr/>
        </p:nvCxnSpPr>
        <p:spPr bwMode="auto">
          <a:xfrm rot="10800000">
            <a:off x="4078287" y="3182938"/>
            <a:ext cx="846138" cy="188912"/>
          </a:xfrm>
          <a:prstGeom prst="bentConnector3">
            <a:avLst>
              <a:gd name="adj1" fmla="val -1272"/>
            </a:avLst>
          </a:prstGeom>
          <a:noFill/>
          <a:ln>
            <a:solidFill>
              <a:srgbClr val="FFFF00"/>
            </a:solidFill>
            <a:prstDash val="sysDot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6CE30200-78E9-47D7-9C2F-B5443F72CEB5}"/>
              </a:ext>
            </a:extLst>
          </p:cNvPr>
          <p:cNvCxnSpPr/>
          <p:nvPr/>
        </p:nvCxnSpPr>
        <p:spPr bwMode="auto">
          <a:xfrm>
            <a:off x="6456363" y="3838575"/>
            <a:ext cx="727075" cy="0"/>
          </a:xfrm>
          <a:prstGeom prst="straightConnector1">
            <a:avLst/>
          </a:prstGeom>
          <a:noFill/>
          <a:ln>
            <a:solidFill>
              <a:srgbClr val="FFFF00"/>
            </a:solidFill>
            <a:prstDash val="sysDot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7" name="圆角矩形 14">
            <a:extLst>
              <a:ext uri="{FF2B5EF4-FFF2-40B4-BE49-F238E27FC236}">
                <a16:creationId xmlns:a16="http://schemas.microsoft.com/office/drawing/2014/main" id="{AF85254C-F9A3-4378-A713-820C1DC0E859}"/>
              </a:ext>
            </a:extLst>
          </p:cNvPr>
          <p:cNvSpPr/>
          <p:nvPr/>
        </p:nvSpPr>
        <p:spPr>
          <a:xfrm>
            <a:off x="7170737" y="4086225"/>
            <a:ext cx="2439988" cy="558800"/>
          </a:xfrm>
          <a:prstGeom prst="roundRect">
            <a:avLst/>
          </a:prstGeom>
          <a:solidFill>
            <a:srgbClr val="FBFBFB"/>
          </a:solidFill>
          <a:ln w="12700">
            <a:solidFill>
              <a:srgbClr val="00B4E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schemeClr val="tx1"/>
                </a:solidFill>
              </a:rPr>
              <a:t> console.log('</a:t>
            </a:r>
            <a:r>
              <a:rPr lang="zh-CN" altLang="en-US" dirty="0">
                <a:solidFill>
                  <a:schemeClr val="tx1"/>
                </a:solidFill>
              </a:rPr>
              <a:t>良好</a:t>
            </a:r>
            <a:r>
              <a:rPr lang="en-US" altLang="zh-CN" dirty="0">
                <a:solidFill>
                  <a:schemeClr val="tx1"/>
                </a:solidFill>
              </a:rPr>
              <a:t>');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16181F37-6A5F-4799-B90B-E6F0946D6157}"/>
              </a:ext>
            </a:extLst>
          </p:cNvPr>
          <p:cNvCxnSpPr/>
          <p:nvPr/>
        </p:nvCxnSpPr>
        <p:spPr bwMode="auto">
          <a:xfrm>
            <a:off x="6445251" y="4389438"/>
            <a:ext cx="725487" cy="0"/>
          </a:xfrm>
          <a:prstGeom prst="straightConnector1">
            <a:avLst/>
          </a:prstGeom>
          <a:noFill/>
          <a:ln>
            <a:solidFill>
              <a:srgbClr val="FFFF00"/>
            </a:solidFill>
            <a:prstDash val="sysDot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圆角矩形 16">
            <a:extLst>
              <a:ext uri="{FF2B5EF4-FFF2-40B4-BE49-F238E27FC236}">
                <a16:creationId xmlns:a16="http://schemas.microsoft.com/office/drawing/2014/main" id="{B76FAA2A-428D-43BC-92C1-2E17BDA8A32D}"/>
              </a:ext>
            </a:extLst>
          </p:cNvPr>
          <p:cNvSpPr/>
          <p:nvPr/>
        </p:nvSpPr>
        <p:spPr>
          <a:xfrm>
            <a:off x="2409825" y="3616326"/>
            <a:ext cx="1668462" cy="557213"/>
          </a:xfrm>
          <a:prstGeom prst="roundRect">
            <a:avLst/>
          </a:prstGeom>
          <a:solidFill>
            <a:srgbClr val="FBFBFB"/>
          </a:solidFill>
          <a:ln w="12700">
            <a:solidFill>
              <a:srgbClr val="00B4E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schemeClr val="tx1"/>
                </a:solidFill>
              </a:rPr>
              <a:t>score &gt;= 80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0" name="肘形连接符 17">
            <a:extLst>
              <a:ext uri="{FF2B5EF4-FFF2-40B4-BE49-F238E27FC236}">
                <a16:creationId xmlns:a16="http://schemas.microsoft.com/office/drawing/2014/main" id="{7718C857-74C4-4D99-8133-C9BD90D2639A}"/>
              </a:ext>
            </a:extLst>
          </p:cNvPr>
          <p:cNvCxnSpPr/>
          <p:nvPr/>
        </p:nvCxnSpPr>
        <p:spPr bwMode="auto">
          <a:xfrm rot="10800000">
            <a:off x="4078287" y="3787775"/>
            <a:ext cx="1322388" cy="158750"/>
          </a:xfrm>
          <a:prstGeom prst="bentConnector3">
            <a:avLst>
              <a:gd name="adj1" fmla="val 400"/>
            </a:avLst>
          </a:prstGeom>
          <a:noFill/>
          <a:ln>
            <a:solidFill>
              <a:srgbClr val="FFFF00"/>
            </a:solidFill>
            <a:prstDash val="sysDot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圆角矩形 18">
            <a:extLst>
              <a:ext uri="{FF2B5EF4-FFF2-40B4-BE49-F238E27FC236}">
                <a16:creationId xmlns:a16="http://schemas.microsoft.com/office/drawing/2014/main" id="{1EA4C183-D467-4CA7-8C8A-7C6349F0B4BD}"/>
              </a:ext>
            </a:extLst>
          </p:cNvPr>
          <p:cNvSpPr/>
          <p:nvPr/>
        </p:nvSpPr>
        <p:spPr>
          <a:xfrm>
            <a:off x="2422526" y="5000625"/>
            <a:ext cx="1666875" cy="558800"/>
          </a:xfrm>
          <a:prstGeom prst="roundRect">
            <a:avLst/>
          </a:prstGeom>
          <a:solidFill>
            <a:srgbClr val="FBFBFB"/>
          </a:solidFill>
          <a:ln w="12700">
            <a:solidFill>
              <a:srgbClr val="00B4E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schemeClr val="tx1"/>
                </a:solidFill>
              </a:rPr>
              <a:t>score &gt;= 60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2" name="肘形连接符 19">
            <a:extLst>
              <a:ext uri="{FF2B5EF4-FFF2-40B4-BE49-F238E27FC236}">
                <a16:creationId xmlns:a16="http://schemas.microsoft.com/office/drawing/2014/main" id="{01F74B1E-BF4F-44E9-8F9F-E1B9DBAAB2D9}"/>
              </a:ext>
            </a:extLst>
          </p:cNvPr>
          <p:cNvCxnSpPr/>
          <p:nvPr/>
        </p:nvCxnSpPr>
        <p:spPr bwMode="auto">
          <a:xfrm rot="10800000">
            <a:off x="4089400" y="5167313"/>
            <a:ext cx="1147762" cy="163512"/>
          </a:xfrm>
          <a:prstGeom prst="bentConnector3">
            <a:avLst>
              <a:gd name="adj1" fmla="val -50"/>
            </a:avLst>
          </a:prstGeom>
          <a:noFill/>
          <a:ln>
            <a:solidFill>
              <a:srgbClr val="FFFF00"/>
            </a:solidFill>
            <a:prstDash val="sysDot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3" name="圆角矩形 20">
            <a:extLst>
              <a:ext uri="{FF2B5EF4-FFF2-40B4-BE49-F238E27FC236}">
                <a16:creationId xmlns:a16="http://schemas.microsoft.com/office/drawing/2014/main" id="{5C139683-195D-4BCA-8176-A04BD4453646}"/>
              </a:ext>
            </a:extLst>
          </p:cNvPr>
          <p:cNvSpPr/>
          <p:nvPr/>
        </p:nvSpPr>
        <p:spPr>
          <a:xfrm>
            <a:off x="7261226" y="5074590"/>
            <a:ext cx="2413000" cy="558800"/>
          </a:xfrm>
          <a:prstGeom prst="roundRect">
            <a:avLst/>
          </a:prstGeom>
          <a:solidFill>
            <a:srgbClr val="FBFBFB"/>
          </a:solidFill>
          <a:ln w="12700">
            <a:solidFill>
              <a:srgbClr val="00B4E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schemeClr val="tx1"/>
                </a:solidFill>
              </a:rPr>
              <a:t>console.log('</a:t>
            </a:r>
            <a:r>
              <a:rPr lang="zh-CN" altLang="en-US" dirty="0">
                <a:solidFill>
                  <a:schemeClr val="tx1"/>
                </a:solidFill>
              </a:rPr>
              <a:t>及格</a:t>
            </a:r>
            <a:r>
              <a:rPr lang="en-US" altLang="zh-CN" dirty="0">
                <a:solidFill>
                  <a:schemeClr val="tx1"/>
                </a:solidFill>
              </a:rPr>
              <a:t>');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483D8ADA-8BC7-461D-8BD5-72545E578C95}"/>
              </a:ext>
            </a:extLst>
          </p:cNvPr>
          <p:cNvCxnSpPr/>
          <p:nvPr/>
        </p:nvCxnSpPr>
        <p:spPr bwMode="auto">
          <a:xfrm>
            <a:off x="6534152" y="5377803"/>
            <a:ext cx="727075" cy="0"/>
          </a:xfrm>
          <a:prstGeom prst="straightConnector1">
            <a:avLst/>
          </a:prstGeom>
          <a:noFill/>
          <a:ln>
            <a:solidFill>
              <a:srgbClr val="FFFF00"/>
            </a:solidFill>
            <a:prstDash val="sysDot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5" name="圆角矩形 22">
            <a:extLst>
              <a:ext uri="{FF2B5EF4-FFF2-40B4-BE49-F238E27FC236}">
                <a16:creationId xmlns:a16="http://schemas.microsoft.com/office/drawing/2014/main" id="{F327D66F-47F4-412B-9BA5-53B1B1DAE2E3}"/>
              </a:ext>
            </a:extLst>
          </p:cNvPr>
          <p:cNvSpPr/>
          <p:nvPr/>
        </p:nvSpPr>
        <p:spPr>
          <a:xfrm>
            <a:off x="7342189" y="5831826"/>
            <a:ext cx="2581275" cy="557213"/>
          </a:xfrm>
          <a:prstGeom prst="roundRect">
            <a:avLst/>
          </a:prstGeom>
          <a:solidFill>
            <a:srgbClr val="FBFBFB"/>
          </a:solidFill>
          <a:ln w="12700">
            <a:solidFill>
              <a:srgbClr val="00B4E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schemeClr val="tx1"/>
                </a:solidFill>
              </a:rPr>
              <a:t>console.log('</a:t>
            </a:r>
            <a:r>
              <a:rPr lang="zh-CN" altLang="en-US" dirty="0">
                <a:solidFill>
                  <a:schemeClr val="tx1"/>
                </a:solidFill>
              </a:rPr>
              <a:t>不及格</a:t>
            </a:r>
            <a:r>
              <a:rPr lang="en-US" altLang="zh-CN" dirty="0">
                <a:solidFill>
                  <a:schemeClr val="tx1"/>
                </a:solidFill>
              </a:rPr>
              <a:t>');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C9E9143A-D1A9-4445-9379-4160D3057F2B}"/>
              </a:ext>
            </a:extLst>
          </p:cNvPr>
          <p:cNvCxnSpPr/>
          <p:nvPr/>
        </p:nvCxnSpPr>
        <p:spPr bwMode="auto">
          <a:xfrm>
            <a:off x="6826252" y="6214415"/>
            <a:ext cx="498475" cy="0"/>
          </a:xfrm>
          <a:prstGeom prst="straightConnector1">
            <a:avLst/>
          </a:prstGeom>
          <a:noFill/>
          <a:ln>
            <a:solidFill>
              <a:srgbClr val="FFFF00"/>
            </a:solidFill>
            <a:prstDash val="sysDot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7" name="TextBox 24">
            <a:extLst>
              <a:ext uri="{FF2B5EF4-FFF2-40B4-BE49-F238E27FC236}">
                <a16:creationId xmlns:a16="http://schemas.microsoft.com/office/drawing/2014/main" id="{D578E6E6-0983-4BB4-8246-EEBA0389F8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8288" y="4303714"/>
            <a:ext cx="54292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>
                <a:solidFill>
                  <a:srgbClr val="FF0000"/>
                </a:solidFill>
              </a:rPr>
              <a:t>…</a:t>
            </a:r>
            <a:endParaRPr lang="zh-CN" altLang="en-US" sz="2800">
              <a:solidFill>
                <a:srgbClr val="FF0000"/>
              </a:solidFill>
            </a:endParaRPr>
          </a:p>
        </p:txBody>
      </p:sp>
      <p:sp>
        <p:nvSpPr>
          <p:cNvPr id="28" name="TextBox 25">
            <a:extLst>
              <a:ext uri="{FF2B5EF4-FFF2-40B4-BE49-F238E27FC236}">
                <a16:creationId xmlns:a16="http://schemas.microsoft.com/office/drawing/2014/main" id="{59DC071A-0FAA-4FB7-81D2-60F2D59C2D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74001" y="4493565"/>
            <a:ext cx="5445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dirty="0">
                <a:solidFill>
                  <a:srgbClr val="FF0000"/>
                </a:solidFill>
              </a:rPr>
              <a:t>…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 build="p"/>
      <p:bldP spid="13" grpId="0" animBg="1"/>
      <p:bldP spid="14" grpId="0" animBg="1"/>
      <p:bldP spid="17" grpId="0" animBg="1"/>
      <p:bldP spid="19" grpId="0" animBg="1"/>
      <p:bldP spid="21" grpId="0" animBg="1"/>
      <p:bldP spid="23" grpId="0" animBg="1"/>
      <p:bldP spid="25" grpId="0" animBg="1"/>
      <p:bldP spid="27" grpId="0"/>
      <p:bldP spid="28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标题 1">
            <a:extLst>
              <a:ext uri="{FF2B5EF4-FFF2-40B4-BE49-F238E27FC236}">
                <a16:creationId xmlns:a16="http://schemas.microsoft.com/office/drawing/2014/main" id="{F1BF0169-BE91-4D82-B3D6-305DCEEC16C6}"/>
              </a:ext>
            </a:extLst>
          </p:cNvPr>
          <p:cNvSpPr>
            <a:spLocks noGrp="1"/>
          </p:cNvSpPr>
          <p:nvPr>
            <p:ph type="ctr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algn="l"/>
            <a:r>
              <a:rPr lang="en-US" altLang="zh-CN" dirty="0"/>
              <a:t>if…else if…else</a:t>
            </a:r>
            <a:r>
              <a:rPr lang="zh-CN" altLang="en-US" dirty="0"/>
              <a:t>语句</a:t>
            </a:r>
          </a:p>
        </p:txBody>
      </p:sp>
      <p:sp>
        <p:nvSpPr>
          <p:cNvPr id="94211" name="Rectangle 2">
            <a:extLst>
              <a:ext uri="{FF2B5EF4-FFF2-40B4-BE49-F238E27FC236}">
                <a16:creationId xmlns:a16="http://schemas.microsoft.com/office/drawing/2014/main" id="{E47C79D0-0290-49DB-91BD-71593D4409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8" name="矩形 38">
            <a:extLst>
              <a:ext uri="{FF2B5EF4-FFF2-40B4-BE49-F238E27FC236}">
                <a16:creationId xmlns:a16="http://schemas.microsoft.com/office/drawing/2014/main" id="{D1BE5E21-7501-4628-B6FD-E775381FCF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7435" y="1097068"/>
            <a:ext cx="84296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if…else if…else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多分支语句</a:t>
            </a:r>
          </a:p>
        </p:txBody>
      </p:sp>
      <p:grpSp>
        <p:nvGrpSpPr>
          <p:cNvPr id="94213" name="组合 5">
            <a:extLst>
              <a:ext uri="{FF2B5EF4-FFF2-40B4-BE49-F238E27FC236}">
                <a16:creationId xmlns:a16="http://schemas.microsoft.com/office/drawing/2014/main" id="{094CFCC7-B127-4BD2-95A0-328FEAE62DF5}"/>
              </a:ext>
            </a:extLst>
          </p:cNvPr>
          <p:cNvGrpSpPr>
            <a:grpSpLocks/>
          </p:cNvGrpSpPr>
          <p:nvPr/>
        </p:nvGrpSpPr>
        <p:grpSpPr bwMode="auto">
          <a:xfrm>
            <a:off x="1925639" y="2493963"/>
            <a:ext cx="8302625" cy="1878012"/>
            <a:chOff x="415635" y="2398807"/>
            <a:chExt cx="7920000" cy="2160000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270C1A45-CBCF-424E-998C-5877124494CF}"/>
                </a:ext>
              </a:extLst>
            </p:cNvPr>
            <p:cNvSpPr/>
            <p:nvPr/>
          </p:nvSpPr>
          <p:spPr>
            <a:xfrm>
              <a:off x="415635" y="2398807"/>
              <a:ext cx="7920000" cy="21600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31DFB5CB-65B2-4DC1-B78C-F695CD66879E}"/>
                </a:ext>
              </a:extLst>
            </p:cNvPr>
            <p:cNvSpPr/>
            <p:nvPr/>
          </p:nvSpPr>
          <p:spPr>
            <a:xfrm>
              <a:off x="467123" y="2460886"/>
              <a:ext cx="7812481" cy="20340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grpSp>
        <p:nvGrpSpPr>
          <p:cNvPr id="94214" name="组合 10">
            <a:extLst>
              <a:ext uri="{FF2B5EF4-FFF2-40B4-BE49-F238E27FC236}">
                <a16:creationId xmlns:a16="http://schemas.microsoft.com/office/drawing/2014/main" id="{E5EE0135-2724-4AFA-BAEA-3C9CB778182F}"/>
              </a:ext>
            </a:extLst>
          </p:cNvPr>
          <p:cNvGrpSpPr>
            <a:grpSpLocks/>
          </p:cNvGrpSpPr>
          <p:nvPr/>
        </p:nvGrpSpPr>
        <p:grpSpPr bwMode="auto">
          <a:xfrm>
            <a:off x="9105901" y="2114551"/>
            <a:ext cx="1235075" cy="866775"/>
            <a:chOff x="7623958" y="2018805"/>
            <a:chExt cx="1235034" cy="866899"/>
          </a:xfrm>
        </p:grpSpPr>
        <p:sp>
          <p:nvSpPr>
            <p:cNvPr id="31" name="泪滴形 30">
              <a:extLst>
                <a:ext uri="{FF2B5EF4-FFF2-40B4-BE49-F238E27FC236}">
                  <a16:creationId xmlns:a16="http://schemas.microsoft.com/office/drawing/2014/main" id="{C372F92B-EDD3-4BE7-B8D2-E43DFBFB18D5}"/>
                </a:ext>
              </a:extLst>
            </p:cNvPr>
            <p:cNvSpPr/>
            <p:nvPr/>
          </p:nvSpPr>
          <p:spPr>
            <a:xfrm>
              <a:off x="7623958" y="2018805"/>
              <a:ext cx="1235034" cy="866899"/>
            </a:xfrm>
            <a:prstGeom prst="teardrop">
              <a:avLst/>
            </a:prstGeom>
            <a:solidFill>
              <a:srgbClr val="C00000"/>
            </a:solidFill>
            <a:ln w="57150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94217" name="矩形 12">
              <a:extLst>
                <a:ext uri="{FF2B5EF4-FFF2-40B4-BE49-F238E27FC236}">
                  <a16:creationId xmlns:a16="http://schemas.microsoft.com/office/drawing/2014/main" id="{196A69B5-8006-48EE-AB8C-C3CA1EA220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00681" y="2137197"/>
              <a:ext cx="906017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注意</a:t>
              </a:r>
            </a:p>
          </p:txBody>
        </p:sp>
      </p:grpSp>
      <p:sp>
        <p:nvSpPr>
          <p:cNvPr id="94215" name="矩形 13">
            <a:extLst>
              <a:ext uri="{FF2B5EF4-FFF2-40B4-BE49-F238E27FC236}">
                <a16:creationId xmlns:a16="http://schemas.microsoft.com/office/drawing/2014/main" id="{B8125E70-D421-459F-9C5B-26D0F6680A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6776" y="2724150"/>
            <a:ext cx="7866063" cy="1111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/>
              <a:t>“</a:t>
            </a:r>
            <a:r>
              <a:rPr lang="en-US" altLang="zh-CN"/>
              <a:t>if…else if…else</a:t>
            </a:r>
            <a:r>
              <a:rPr lang="zh-CN" altLang="en-US"/>
              <a:t>”语句在使用时，“</a:t>
            </a:r>
            <a:r>
              <a:rPr lang="en-US" altLang="zh-CN"/>
              <a:t>else if</a:t>
            </a:r>
            <a:r>
              <a:rPr lang="zh-CN" altLang="en-US"/>
              <a:t>”中间要有空格，否则程序会报语法错误。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441CBA64-FC29-4C45-8552-4AFA356BFD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78</a:t>
            </a:fld>
            <a:endParaRPr lang="zh-CN" altLang="en-US"/>
          </a:p>
        </p:txBody>
      </p:sp>
    </p:spTree>
  </p:cSld>
  <p:clrMapOvr>
    <a:masterClrMapping/>
  </p:clrMapOvr>
  <p:transition spd="slow">
    <p:circle/>
  </p:transition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标题 1">
            <a:extLst>
              <a:ext uri="{FF2B5EF4-FFF2-40B4-BE49-F238E27FC236}">
                <a16:creationId xmlns:a16="http://schemas.microsoft.com/office/drawing/2014/main" id="{71B8A18D-64A6-4FA5-8611-EE1AF2CAE3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if…else if…else</a:t>
            </a:r>
            <a:r>
              <a:rPr lang="zh-CN" altLang="en-US" dirty="0"/>
              <a:t>语句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DD8593D-98C5-4FF3-B7A5-DF4B27B89F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6CA0B37-C609-418D-973E-5FE272E0CA7A}" type="slidenum">
              <a:rPr lang="zh-CN" altLang="en-US" smtClean="0"/>
              <a:pPr/>
              <a:t>79</a:t>
            </a:fld>
            <a:endParaRPr lang="zh-CN" altLang="en-US"/>
          </a:p>
        </p:txBody>
      </p:sp>
      <p:sp>
        <p:nvSpPr>
          <p:cNvPr id="95235" name="Rectangle 2">
            <a:extLst>
              <a:ext uri="{FF2B5EF4-FFF2-40B4-BE49-F238E27FC236}">
                <a16:creationId xmlns:a16="http://schemas.microsoft.com/office/drawing/2014/main" id="{EBEF2F03-8253-4C9C-A233-4BD922C485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8" name="矩形 38">
            <a:extLst>
              <a:ext uri="{FF2B5EF4-FFF2-40B4-BE49-F238E27FC236}">
                <a16:creationId xmlns:a16="http://schemas.microsoft.com/office/drawing/2014/main" id="{92FF361A-F949-4889-B282-5440D875ED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3699" y="1073150"/>
            <a:ext cx="84296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if…else if…else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多分支语句</a:t>
            </a:r>
          </a:p>
        </p:txBody>
      </p:sp>
      <p:sp>
        <p:nvSpPr>
          <p:cNvPr id="95237" name="Rectangle 2">
            <a:extLst>
              <a:ext uri="{FF2B5EF4-FFF2-40B4-BE49-F238E27FC236}">
                <a16:creationId xmlns:a16="http://schemas.microsoft.com/office/drawing/2014/main" id="{5D67FE1A-CCA4-4B21-AE1C-A4722E88B2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F1FE7CB7-D0AA-4FC2-9886-05E44A47C72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47901" y="1887538"/>
          <a:ext cx="7826375" cy="435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6" name="Visio" r:id="rId3" imgW="10468710" imgH="5819865" progId="Visio.Drawing.11">
                  <p:embed/>
                </p:oleObj>
              </mc:Choice>
              <mc:Fallback>
                <p:oleObj name="Visio" r:id="rId3" imgW="10468710" imgH="5819865" progId="Visio.Drawing.11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F1FE7CB7-D0AA-4FC2-9886-05E44A47C72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7901" y="1887538"/>
                        <a:ext cx="7826375" cy="435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数据类型</a:t>
            </a:r>
            <a:endParaRPr lang="en-US" altLang="zh-CN" dirty="0"/>
          </a:p>
          <a:p>
            <a:pPr lvl="1"/>
            <a:r>
              <a:rPr lang="en-US" altLang="zh-CN" dirty="0"/>
              <a:t>undefined</a:t>
            </a:r>
          </a:p>
          <a:p>
            <a:pPr marL="457200" lvl="1" indent="0">
              <a:buNone/>
            </a:pPr>
            <a:endParaRPr lang="en-US" altLang="zh-CN" dirty="0"/>
          </a:p>
          <a:p>
            <a:pPr lvl="1"/>
            <a:r>
              <a:rPr lang="en-US" altLang="zh-CN" dirty="0"/>
              <a:t>null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number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 err="1"/>
              <a:t>boolean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string</a:t>
            </a:r>
          </a:p>
          <a:p>
            <a:pPr lvl="1"/>
            <a:endParaRPr lang="en-US" altLang="zh-CN" dirty="0"/>
          </a:p>
        </p:txBody>
      </p:sp>
      <p:sp>
        <p:nvSpPr>
          <p:cNvPr id="21506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核心语法</a:t>
            </a:r>
            <a:r>
              <a:rPr lang="en-US" altLang="zh-CN" dirty="0"/>
              <a:t>—</a:t>
            </a:r>
            <a:r>
              <a:rPr lang="zh-CN" altLang="en-US" dirty="0"/>
              <a:t>数据类型</a:t>
            </a:r>
          </a:p>
        </p:txBody>
      </p:sp>
      <p:sp>
        <p:nvSpPr>
          <p:cNvPr id="5" name="AutoShape 6"/>
          <p:cNvSpPr>
            <a:spLocks noChangeArrowheads="1"/>
          </p:cNvSpPr>
          <p:nvPr/>
        </p:nvSpPr>
        <p:spPr bwMode="auto">
          <a:xfrm>
            <a:off x="4832929" y="1162298"/>
            <a:ext cx="5072063" cy="788988"/>
          </a:xfrm>
          <a:prstGeom prst="roundRect">
            <a:avLst>
              <a:gd name="adj" fmla="val 1812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/>
          <a:lstStyle/>
          <a:p>
            <a:pPr marL="285750" lvl="1" indent="-285750" eaLnBrk="0" hangingPunct="0">
              <a:lnSpc>
                <a:spcPct val="90000"/>
              </a:lnSpc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fr-FR" altLang="en-US" b="1" kern="0" dirty="0">
                <a:solidFill>
                  <a:schemeClr val="bg1"/>
                </a:solidFill>
                <a:latin typeface="Arial"/>
                <a:ea typeface="黑体"/>
              </a:rPr>
              <a:t>var width;</a:t>
            </a:r>
            <a:endParaRPr lang="zh-CN" altLang="en-US" b="1" kern="0" dirty="0">
              <a:solidFill>
                <a:schemeClr val="bg1"/>
              </a:solidFill>
              <a:latin typeface="Arial"/>
              <a:ea typeface="黑体"/>
            </a:endParaRPr>
          </a:p>
          <a:p>
            <a:pPr marL="285750" lvl="1" indent="-285750" eaLnBrk="0" hangingPunct="0">
              <a:lnSpc>
                <a:spcPct val="90000"/>
              </a:lnSpc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变量</a:t>
            </a:r>
            <a:r>
              <a:rPr lang="en-US" altLang="zh-CN" b="1" kern="0" dirty="0">
                <a:solidFill>
                  <a:schemeClr val="bg1"/>
                </a:solidFill>
                <a:latin typeface="Arial"/>
                <a:ea typeface="黑体"/>
              </a:rPr>
              <a:t>width</a:t>
            </a: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没有初始值，将被赋予值</a:t>
            </a:r>
            <a:r>
              <a:rPr lang="en-US" altLang="zh-CN" b="1" kern="0" dirty="0">
                <a:solidFill>
                  <a:schemeClr val="bg1"/>
                </a:solidFill>
                <a:latin typeface="Arial"/>
                <a:ea typeface="黑体"/>
              </a:rPr>
              <a:t>undefined</a:t>
            </a:r>
            <a:endParaRPr lang="zh-CN" altLang="en-US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4832929" y="2890491"/>
            <a:ext cx="5072063" cy="642937"/>
          </a:xfrm>
          <a:prstGeom prst="roundRect">
            <a:avLst>
              <a:gd name="adj" fmla="val 1812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/>
          <a:lstStyle/>
          <a:p>
            <a:pPr>
              <a:defRPr/>
            </a:pPr>
            <a:endParaRPr lang="en-US" altLang="en-US" b="1" kern="0" dirty="0">
              <a:solidFill>
                <a:schemeClr val="bg1"/>
              </a:solidFill>
              <a:latin typeface="Arial"/>
              <a:ea typeface="黑体"/>
            </a:endParaRPr>
          </a:p>
          <a:p>
            <a:pPr>
              <a:defRPr/>
            </a:pPr>
            <a:r>
              <a:rPr lang="en-US" altLang="en-US" b="1" kern="0" dirty="0" err="1">
                <a:solidFill>
                  <a:schemeClr val="bg1"/>
                </a:solidFill>
                <a:latin typeface="Arial"/>
                <a:ea typeface="黑体"/>
              </a:rPr>
              <a:t>var</a:t>
            </a:r>
            <a:r>
              <a:rPr lang="en-US" altLang="en-US" b="1" kern="0" dirty="0">
                <a:solidFill>
                  <a:schemeClr val="bg1"/>
                </a:solidFill>
                <a:latin typeface="Arial"/>
                <a:ea typeface="黑体"/>
              </a:rPr>
              <a:t> </a:t>
            </a:r>
            <a:r>
              <a:rPr lang="en-US" altLang="en-US" b="1" kern="0" dirty="0" err="1">
                <a:solidFill>
                  <a:schemeClr val="bg1"/>
                </a:solidFill>
                <a:latin typeface="Arial"/>
                <a:ea typeface="黑体"/>
              </a:rPr>
              <a:t>iNum</a:t>
            </a:r>
            <a:r>
              <a:rPr lang="en-US" altLang="en-US" b="1" kern="0" dirty="0">
                <a:solidFill>
                  <a:schemeClr val="bg1"/>
                </a:solidFill>
                <a:latin typeface="Arial"/>
                <a:ea typeface="黑体"/>
              </a:rPr>
              <a:t>=23;   //</a:t>
            </a: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整数</a:t>
            </a:r>
          </a:p>
          <a:p>
            <a:pPr>
              <a:defRPr/>
            </a:pPr>
            <a:r>
              <a:rPr lang="en-US" altLang="en-US" b="1" kern="0" dirty="0" err="1">
                <a:solidFill>
                  <a:schemeClr val="bg1"/>
                </a:solidFill>
                <a:latin typeface="Arial"/>
                <a:ea typeface="黑体"/>
              </a:rPr>
              <a:t>var</a:t>
            </a:r>
            <a:r>
              <a:rPr lang="en-US" altLang="en-US" b="1" kern="0" dirty="0">
                <a:solidFill>
                  <a:schemeClr val="bg1"/>
                </a:solidFill>
                <a:latin typeface="Arial"/>
                <a:ea typeface="黑体"/>
              </a:rPr>
              <a:t> </a:t>
            </a:r>
            <a:r>
              <a:rPr lang="en-US" altLang="en-US" b="1" kern="0" dirty="0" err="1">
                <a:solidFill>
                  <a:schemeClr val="bg1"/>
                </a:solidFill>
                <a:latin typeface="Arial"/>
                <a:ea typeface="黑体"/>
              </a:rPr>
              <a:t>iNum</a:t>
            </a:r>
            <a:r>
              <a:rPr lang="en-US" altLang="en-US" b="1" kern="0" dirty="0">
                <a:solidFill>
                  <a:schemeClr val="bg1"/>
                </a:solidFill>
                <a:latin typeface="Arial"/>
                <a:ea typeface="黑体"/>
              </a:rPr>
              <a:t>=23.0;   //</a:t>
            </a: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浮点数</a:t>
            </a:r>
          </a:p>
        </p:txBody>
      </p:sp>
      <p:sp>
        <p:nvSpPr>
          <p:cNvPr id="12" name="AutoShape 6"/>
          <p:cNvSpPr>
            <a:spLocks noChangeArrowheads="1"/>
          </p:cNvSpPr>
          <p:nvPr/>
        </p:nvSpPr>
        <p:spPr bwMode="auto">
          <a:xfrm>
            <a:off x="4832929" y="3748882"/>
            <a:ext cx="5072063" cy="360363"/>
          </a:xfrm>
          <a:prstGeom prst="roundRect">
            <a:avLst>
              <a:gd name="adj" fmla="val 1812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/>
          <a:lstStyle/>
          <a:p>
            <a:pPr>
              <a:defRPr/>
            </a:pPr>
            <a:r>
              <a:rPr lang="en-US" altLang="en-US" b="1" kern="0" dirty="0">
                <a:solidFill>
                  <a:schemeClr val="bg1"/>
                </a:solidFill>
                <a:latin typeface="Arial"/>
                <a:ea typeface="黑体"/>
              </a:rPr>
              <a:t>true</a:t>
            </a: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和</a:t>
            </a:r>
            <a:r>
              <a:rPr lang="en-US" altLang="en-US" b="1" kern="0" dirty="0">
                <a:solidFill>
                  <a:schemeClr val="bg1"/>
                </a:solidFill>
                <a:latin typeface="Arial"/>
                <a:ea typeface="黑体"/>
              </a:rPr>
              <a:t>false</a:t>
            </a:r>
            <a:endParaRPr lang="zh-CN" altLang="en-US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sp>
        <p:nvSpPr>
          <p:cNvPr id="15" name="AutoShape 6"/>
          <p:cNvSpPr>
            <a:spLocks noChangeArrowheads="1"/>
          </p:cNvSpPr>
          <p:nvPr/>
        </p:nvSpPr>
        <p:spPr bwMode="auto">
          <a:xfrm>
            <a:off x="4832929" y="2170410"/>
            <a:ext cx="5072063" cy="503238"/>
          </a:xfrm>
          <a:prstGeom prst="roundRect">
            <a:avLst>
              <a:gd name="adj" fmla="val 1812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/>
          <a:lstStyle/>
          <a:p>
            <a:pPr marL="285750" lvl="1" indent="-285750" eaLnBrk="0" hangingPunct="0">
              <a:lnSpc>
                <a:spcPct val="90000"/>
              </a:lnSpc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endParaRPr lang="en-US" altLang="en-US" b="1" kern="0" dirty="0">
              <a:solidFill>
                <a:schemeClr val="bg1"/>
              </a:solidFill>
              <a:latin typeface="Arial"/>
              <a:ea typeface="黑体"/>
            </a:endParaRPr>
          </a:p>
          <a:p>
            <a:pPr marL="285750" lvl="1" indent="-285750" eaLnBrk="0" hangingPunct="0">
              <a:lnSpc>
                <a:spcPct val="90000"/>
              </a:lnSpc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表示一个空值，与</a:t>
            </a:r>
            <a:r>
              <a:rPr lang="en-US" altLang="en-US" b="1" kern="0" dirty="0">
                <a:solidFill>
                  <a:schemeClr val="bg1"/>
                </a:solidFill>
                <a:latin typeface="Arial"/>
                <a:ea typeface="黑体"/>
              </a:rPr>
              <a:t>undefined</a:t>
            </a: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值相等</a:t>
            </a:r>
          </a:p>
        </p:txBody>
      </p:sp>
      <p:sp>
        <p:nvSpPr>
          <p:cNvPr id="16" name="AutoShape 6"/>
          <p:cNvSpPr>
            <a:spLocks noChangeArrowheads="1"/>
          </p:cNvSpPr>
          <p:nvPr/>
        </p:nvSpPr>
        <p:spPr bwMode="auto">
          <a:xfrm>
            <a:off x="4832928" y="4470618"/>
            <a:ext cx="5072063" cy="642937"/>
          </a:xfrm>
          <a:prstGeom prst="roundRect">
            <a:avLst>
              <a:gd name="adj" fmla="val 1812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/>
          <a:lstStyle/>
          <a:p>
            <a:pPr>
              <a:defRPr/>
            </a:pPr>
            <a:endParaRPr lang="en-US" altLang="en-US" b="1" kern="0" dirty="0">
              <a:solidFill>
                <a:schemeClr val="bg1"/>
              </a:solidFill>
              <a:latin typeface="Arial"/>
              <a:ea typeface="黑体"/>
            </a:endParaRPr>
          </a:p>
          <a:p>
            <a:pPr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一组被引号（单引号或双引号）括起来的文本</a:t>
            </a:r>
            <a:endParaRPr lang="en-US" altLang="en-US" b="1" kern="0" dirty="0">
              <a:solidFill>
                <a:schemeClr val="bg1"/>
              </a:solidFill>
              <a:latin typeface="Arial"/>
              <a:ea typeface="黑体"/>
            </a:endParaRPr>
          </a:p>
          <a:p>
            <a:pPr>
              <a:defRPr/>
            </a:pPr>
            <a:r>
              <a:rPr lang="en-US" altLang="en-US" b="1" kern="0" dirty="0" err="1">
                <a:solidFill>
                  <a:schemeClr val="bg1"/>
                </a:solidFill>
                <a:latin typeface="Arial"/>
                <a:ea typeface="黑体"/>
              </a:rPr>
              <a:t>var</a:t>
            </a:r>
            <a:r>
              <a:rPr lang="en-US" altLang="en-US" b="1" kern="0" dirty="0">
                <a:solidFill>
                  <a:schemeClr val="bg1"/>
                </a:solidFill>
                <a:latin typeface="Arial"/>
                <a:ea typeface="黑体"/>
              </a:rPr>
              <a:t> string1="This is a string";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3B368000-8D77-490B-9354-9A3A8313CB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66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12" grpId="0" animBg="1"/>
      <p:bldP spid="15" grpId="0" animBg="1"/>
      <p:bldP spid="16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标题 1">
            <a:extLst>
              <a:ext uri="{FF2B5EF4-FFF2-40B4-BE49-F238E27FC236}">
                <a16:creationId xmlns:a16="http://schemas.microsoft.com/office/drawing/2014/main" id="{A572001E-7024-4410-8FB7-8975782E10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switch</a:t>
            </a:r>
            <a:r>
              <a:rPr lang="zh-CN" altLang="en-US" dirty="0"/>
              <a:t>语句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86B820C-0509-4539-8C57-F6156BE84D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6CA0B37-C609-418D-973E-5FE272E0CA7A}" type="slidenum">
              <a:rPr lang="zh-CN" altLang="en-US" smtClean="0"/>
              <a:pPr/>
              <a:t>80</a:t>
            </a:fld>
            <a:endParaRPr lang="zh-CN" altLang="en-US"/>
          </a:p>
        </p:txBody>
      </p:sp>
      <p:sp>
        <p:nvSpPr>
          <p:cNvPr id="96259" name="Rectangle 2">
            <a:extLst>
              <a:ext uri="{FF2B5EF4-FFF2-40B4-BE49-F238E27FC236}">
                <a16:creationId xmlns:a16="http://schemas.microsoft.com/office/drawing/2014/main" id="{2A61281D-65BF-420A-9E16-740D6306FA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8" name="矩形 38">
            <a:extLst>
              <a:ext uri="{FF2B5EF4-FFF2-40B4-BE49-F238E27FC236}">
                <a16:creationId xmlns:a16="http://schemas.microsoft.com/office/drawing/2014/main" id="{396A13D7-7236-4D19-8249-B61F751F26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6135" y="1212666"/>
            <a:ext cx="84296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条件语句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——switch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多分支语句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C5A9542-3FC9-4BE7-8F5A-6B929AE374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5951" y="1947864"/>
            <a:ext cx="8532813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>
                <a:solidFill>
                  <a:srgbClr val="0070C0"/>
                </a:solidFill>
              </a:rPr>
              <a:t>概念</a:t>
            </a:r>
            <a:r>
              <a:rPr lang="zh-CN" altLang="en-US"/>
              <a:t>：</a:t>
            </a:r>
            <a:r>
              <a:rPr lang="en-US" altLang="zh-CN"/>
              <a:t>switch</a:t>
            </a:r>
            <a:r>
              <a:rPr lang="zh-CN" altLang="en-US"/>
              <a:t>语句也是多分支语句，功能与</a:t>
            </a:r>
            <a:r>
              <a:rPr lang="en-US" altLang="zh-CN"/>
              <a:t>if</a:t>
            </a:r>
            <a:r>
              <a:rPr lang="zh-CN" altLang="en-US"/>
              <a:t>系列条件语句相同，不同的是它只能针对某个表达式的值作出判断，从而决定执行哪一段代码。</a:t>
            </a:r>
            <a:endParaRPr lang="en-US" altLang="zh-CN"/>
          </a:p>
          <a:p>
            <a:pPr>
              <a:lnSpc>
                <a:spcPct val="200000"/>
              </a:lnSpc>
            </a:pPr>
            <a:r>
              <a:rPr lang="zh-CN" altLang="en-US" b="1" u="sng">
                <a:solidFill>
                  <a:srgbClr val="0070C0"/>
                </a:solidFill>
              </a:rPr>
              <a:t>特点</a:t>
            </a:r>
            <a:r>
              <a:rPr lang="zh-CN" altLang="en-US"/>
              <a:t>：代码更加清晰简洁、便于阅读。</a:t>
            </a:r>
            <a:endParaRPr lang="en-US" altLang="zh-CN"/>
          </a:p>
          <a:p>
            <a:pPr>
              <a:lnSpc>
                <a:spcPct val="200000"/>
              </a:lnSpc>
            </a:pPr>
            <a:r>
              <a:rPr lang="zh-CN" altLang="en-US" b="1" u="sng">
                <a:solidFill>
                  <a:srgbClr val="0070C0"/>
                </a:solidFill>
              </a:rPr>
              <a:t>举例</a:t>
            </a:r>
            <a:r>
              <a:rPr lang="zh-CN" altLang="en-US"/>
              <a:t>：</a:t>
            </a:r>
            <a:r>
              <a:rPr lang="zh-CN" altLang="zh-CN"/>
              <a:t>根据学生成绩</a:t>
            </a:r>
            <a:r>
              <a:rPr lang="en-US" altLang="zh-CN"/>
              <a:t>score</a:t>
            </a:r>
            <a:r>
              <a:rPr lang="zh-CN" altLang="zh-CN"/>
              <a:t>进行评比（满分为</a:t>
            </a:r>
            <a:r>
              <a:rPr lang="en-US" altLang="zh-CN"/>
              <a:t>100</a:t>
            </a:r>
            <a:r>
              <a:rPr lang="zh-CN" altLang="zh-CN"/>
              <a:t>分）</a:t>
            </a:r>
            <a:r>
              <a:rPr lang="zh-CN" altLang="en-US"/>
              <a:t>。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 build="p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标题 1">
            <a:extLst>
              <a:ext uri="{FF2B5EF4-FFF2-40B4-BE49-F238E27FC236}">
                <a16:creationId xmlns:a16="http://schemas.microsoft.com/office/drawing/2014/main" id="{3EA4D673-8F6F-41ED-86F2-D5CAF314CE19}"/>
              </a:ext>
            </a:extLst>
          </p:cNvPr>
          <p:cNvSpPr>
            <a:spLocks noGrp="1"/>
          </p:cNvSpPr>
          <p:nvPr>
            <p:ph type="ctr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algn="l"/>
            <a:r>
              <a:rPr lang="en-US" altLang="zh-CN" dirty="0"/>
              <a:t>switch</a:t>
            </a:r>
            <a:r>
              <a:rPr lang="zh-CN" altLang="en-US" dirty="0"/>
              <a:t>语句</a:t>
            </a:r>
          </a:p>
        </p:txBody>
      </p:sp>
      <p:sp>
        <p:nvSpPr>
          <p:cNvPr id="97283" name="Rectangle 2">
            <a:extLst>
              <a:ext uri="{FF2B5EF4-FFF2-40B4-BE49-F238E27FC236}">
                <a16:creationId xmlns:a16="http://schemas.microsoft.com/office/drawing/2014/main" id="{D419B5DB-9148-41A0-992A-B933D35D88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8" name="矩形 38">
            <a:extLst>
              <a:ext uri="{FF2B5EF4-FFF2-40B4-BE49-F238E27FC236}">
                <a16:creationId xmlns:a16="http://schemas.microsoft.com/office/drawing/2014/main" id="{413E7EA5-FDE0-492E-BE8C-D84FB9BD7B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4826" y="1273175"/>
            <a:ext cx="842962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条件语句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——switch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多分支语句</a:t>
            </a:r>
          </a:p>
        </p:txBody>
      </p:sp>
      <p:grpSp>
        <p:nvGrpSpPr>
          <p:cNvPr id="97285" name="组合 9">
            <a:extLst>
              <a:ext uri="{FF2B5EF4-FFF2-40B4-BE49-F238E27FC236}">
                <a16:creationId xmlns:a16="http://schemas.microsoft.com/office/drawing/2014/main" id="{4DFE1812-E0CF-4136-820A-26E05E51A26F}"/>
              </a:ext>
            </a:extLst>
          </p:cNvPr>
          <p:cNvGrpSpPr>
            <a:grpSpLocks/>
          </p:cNvGrpSpPr>
          <p:nvPr/>
        </p:nvGrpSpPr>
        <p:grpSpPr bwMode="auto">
          <a:xfrm>
            <a:off x="4162425" y="2411414"/>
            <a:ext cx="3422650" cy="3038475"/>
            <a:chOff x="1103026" y="3552091"/>
            <a:chExt cx="2718697" cy="2528830"/>
          </a:xfrm>
        </p:grpSpPr>
        <p:sp>
          <p:nvSpPr>
            <p:cNvPr id="97300" name="矩形 10">
              <a:extLst>
                <a:ext uri="{FF2B5EF4-FFF2-40B4-BE49-F238E27FC236}">
                  <a16:creationId xmlns:a16="http://schemas.microsoft.com/office/drawing/2014/main" id="{684E55FC-9A5A-4E7C-A5F3-07D62DAC70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3026" y="3552091"/>
              <a:ext cx="2718697" cy="2528830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97301" name="矩形 11">
              <a:extLst>
                <a:ext uri="{FF2B5EF4-FFF2-40B4-BE49-F238E27FC236}">
                  <a16:creationId xmlns:a16="http://schemas.microsoft.com/office/drawing/2014/main" id="{D2D48030-8B02-41AE-A7E4-06A580589E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5686" y="3718089"/>
              <a:ext cx="2567424" cy="16345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  <a:buFont typeface="Arial" panose="020B0604020202020204" pitchFamily="34" charset="0"/>
                <a:buNone/>
              </a:pPr>
              <a:r>
                <a:rPr lang="en-US" altLang="zh-CN" b="1">
                  <a:solidFill>
                    <a:schemeClr val="bg1"/>
                  </a:solidFill>
                </a:rPr>
                <a:t>switch (</a:t>
              </a:r>
              <a:r>
                <a:rPr lang="zh-CN" altLang="en-US" b="1">
                  <a:solidFill>
                    <a:schemeClr val="bg1"/>
                  </a:solidFill>
                </a:rPr>
                <a:t>表达式</a:t>
              </a:r>
              <a:r>
                <a:rPr lang="en-US" altLang="zh-CN" b="1">
                  <a:solidFill>
                    <a:schemeClr val="bg1"/>
                  </a:solidFill>
                </a:rPr>
                <a:t>) {</a:t>
              </a:r>
            </a:p>
            <a:p>
              <a:pPr eaLnBrk="1" hangingPunct="1">
                <a:lnSpc>
                  <a:spcPct val="150000"/>
                </a:lnSpc>
                <a:buFont typeface="Arial" panose="020B0604020202020204" pitchFamily="34" charset="0"/>
                <a:buNone/>
              </a:pPr>
              <a:r>
                <a:rPr lang="en-US" altLang="zh-CN" b="1">
                  <a:solidFill>
                    <a:schemeClr val="bg1"/>
                  </a:solidFill>
                </a:rPr>
                <a:t> case </a:t>
              </a:r>
              <a:r>
                <a:rPr lang="zh-CN" altLang="en-US" b="1">
                  <a:solidFill>
                    <a:schemeClr val="bg1"/>
                  </a:solidFill>
                </a:rPr>
                <a:t>值</a:t>
              </a:r>
              <a:r>
                <a:rPr lang="en-US" altLang="zh-CN" b="1">
                  <a:solidFill>
                    <a:schemeClr val="bg1"/>
                  </a:solidFill>
                </a:rPr>
                <a:t>1</a:t>
              </a:r>
              <a:r>
                <a:rPr lang="zh-CN" altLang="en-US" b="1">
                  <a:solidFill>
                    <a:schemeClr val="bg1"/>
                  </a:solidFill>
                </a:rPr>
                <a:t>：代码段</a:t>
              </a:r>
              <a:r>
                <a:rPr lang="en-US" altLang="zh-CN" b="1">
                  <a:solidFill>
                    <a:schemeClr val="bg1"/>
                  </a:solidFill>
                </a:rPr>
                <a:t>1; break;</a:t>
              </a:r>
            </a:p>
            <a:p>
              <a:pPr eaLnBrk="1" hangingPunct="1">
                <a:lnSpc>
                  <a:spcPct val="150000"/>
                </a:lnSpc>
                <a:buFont typeface="Arial" panose="020B0604020202020204" pitchFamily="34" charset="0"/>
                <a:buNone/>
              </a:pPr>
              <a:r>
                <a:rPr lang="en-US" altLang="zh-CN" b="1">
                  <a:solidFill>
                    <a:schemeClr val="bg1"/>
                  </a:solidFill>
                </a:rPr>
                <a:t> case </a:t>
              </a:r>
              <a:r>
                <a:rPr lang="zh-CN" altLang="en-US" b="1">
                  <a:solidFill>
                    <a:schemeClr val="bg1"/>
                  </a:solidFill>
                </a:rPr>
                <a:t>值</a:t>
              </a:r>
              <a:r>
                <a:rPr lang="en-US" altLang="zh-CN" b="1">
                  <a:solidFill>
                    <a:schemeClr val="bg1"/>
                  </a:solidFill>
                </a:rPr>
                <a:t>2</a:t>
              </a:r>
              <a:r>
                <a:rPr lang="zh-CN" altLang="en-US" b="1">
                  <a:solidFill>
                    <a:schemeClr val="bg1"/>
                  </a:solidFill>
                </a:rPr>
                <a:t>：代码段</a:t>
              </a:r>
              <a:r>
                <a:rPr lang="en-US" altLang="zh-CN" b="1">
                  <a:solidFill>
                    <a:schemeClr val="bg1"/>
                  </a:solidFill>
                </a:rPr>
                <a:t>2; break;</a:t>
              </a:r>
            </a:p>
            <a:p>
              <a:pPr eaLnBrk="1" hangingPunct="1">
                <a:lnSpc>
                  <a:spcPct val="150000"/>
                </a:lnSpc>
                <a:buFont typeface="Arial" panose="020B0604020202020204" pitchFamily="34" charset="0"/>
                <a:buNone/>
              </a:pPr>
              <a:r>
                <a:rPr lang="en-US" altLang="zh-CN" b="1">
                  <a:solidFill>
                    <a:schemeClr val="bg1"/>
                  </a:solidFill>
                </a:rPr>
                <a:t>...</a:t>
              </a:r>
            </a:p>
            <a:p>
              <a:pPr eaLnBrk="1" hangingPunct="1">
                <a:lnSpc>
                  <a:spcPct val="150000"/>
                </a:lnSpc>
                <a:buFont typeface="Arial" panose="020B0604020202020204" pitchFamily="34" charset="0"/>
                <a:buNone/>
              </a:pPr>
              <a:r>
                <a:rPr lang="en-US" altLang="zh-CN" b="1">
                  <a:solidFill>
                    <a:schemeClr val="bg1"/>
                  </a:solidFill>
                </a:rPr>
                <a:t> default: </a:t>
              </a:r>
              <a:r>
                <a:rPr lang="zh-CN" altLang="en-US" b="1">
                  <a:solidFill>
                    <a:schemeClr val="bg1"/>
                  </a:solidFill>
                </a:rPr>
                <a:t>代码段</a:t>
              </a:r>
              <a:r>
                <a:rPr lang="en-US" altLang="zh-CN" b="1">
                  <a:solidFill>
                    <a:schemeClr val="bg1"/>
                  </a:solidFill>
                </a:rPr>
                <a:t>n;</a:t>
              </a:r>
            </a:p>
            <a:p>
              <a:pPr eaLnBrk="1" hangingPunct="1">
                <a:lnSpc>
                  <a:spcPct val="150000"/>
                </a:lnSpc>
                <a:buFont typeface="Arial" panose="020B0604020202020204" pitchFamily="34" charset="0"/>
                <a:buNone/>
              </a:pPr>
              <a:r>
                <a:rPr lang="en-US" altLang="zh-CN" b="1">
                  <a:solidFill>
                    <a:schemeClr val="bg1"/>
                  </a:solidFill>
                </a:rPr>
                <a:t>}</a:t>
              </a:r>
            </a:p>
          </p:txBody>
        </p:sp>
      </p:grpSp>
      <p:sp>
        <p:nvSpPr>
          <p:cNvPr id="10" name="圆角矩形 9">
            <a:extLst>
              <a:ext uri="{FF2B5EF4-FFF2-40B4-BE49-F238E27FC236}">
                <a16:creationId xmlns:a16="http://schemas.microsoft.com/office/drawing/2014/main" id="{2AE4EFCF-1CF1-42DE-A14E-64AD041B4547}"/>
              </a:ext>
            </a:extLst>
          </p:cNvPr>
          <p:cNvSpPr/>
          <p:nvPr/>
        </p:nvSpPr>
        <p:spPr>
          <a:xfrm>
            <a:off x="2058989" y="2147888"/>
            <a:ext cx="2268537" cy="558800"/>
          </a:xfrm>
          <a:prstGeom prst="roundRect">
            <a:avLst/>
          </a:prstGeom>
          <a:solidFill>
            <a:srgbClr val="FBFBFB"/>
          </a:solidFill>
          <a:ln w="12700">
            <a:solidFill>
              <a:srgbClr val="00B4E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 err="1">
                <a:solidFill>
                  <a:schemeClr val="tx1"/>
                </a:solidFill>
              </a:rPr>
              <a:t>parseInt</a:t>
            </a:r>
            <a:r>
              <a:rPr lang="en-US" altLang="zh-CN" dirty="0">
                <a:solidFill>
                  <a:schemeClr val="tx1"/>
                </a:solidFill>
              </a:rPr>
              <a:t>(score/10)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圆角矩形 11">
            <a:extLst>
              <a:ext uri="{FF2B5EF4-FFF2-40B4-BE49-F238E27FC236}">
                <a16:creationId xmlns:a16="http://schemas.microsoft.com/office/drawing/2014/main" id="{FDA0AC66-FCB7-481A-8225-0DBEEB5CB2F3}"/>
              </a:ext>
            </a:extLst>
          </p:cNvPr>
          <p:cNvSpPr/>
          <p:nvPr/>
        </p:nvSpPr>
        <p:spPr>
          <a:xfrm>
            <a:off x="7421564" y="2620963"/>
            <a:ext cx="2427287" cy="558800"/>
          </a:xfrm>
          <a:prstGeom prst="roundRect">
            <a:avLst/>
          </a:prstGeom>
          <a:solidFill>
            <a:srgbClr val="FBFBFB"/>
          </a:solidFill>
          <a:ln w="12700">
            <a:solidFill>
              <a:srgbClr val="00B4E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schemeClr val="tx1"/>
                </a:solidFill>
              </a:rPr>
              <a:t>console.log('</a:t>
            </a:r>
            <a:r>
              <a:rPr lang="zh-CN" altLang="en-US" dirty="0">
                <a:solidFill>
                  <a:schemeClr val="tx1"/>
                </a:solidFill>
              </a:rPr>
              <a:t>优</a:t>
            </a:r>
            <a:r>
              <a:rPr lang="en-US" altLang="zh-CN" dirty="0">
                <a:solidFill>
                  <a:schemeClr val="tx1"/>
                </a:solidFill>
              </a:rPr>
              <a:t>');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3" name="肘形连接符 12">
            <a:extLst>
              <a:ext uri="{FF2B5EF4-FFF2-40B4-BE49-F238E27FC236}">
                <a16:creationId xmlns:a16="http://schemas.microsoft.com/office/drawing/2014/main" id="{192EF932-218D-4654-BECE-D1E520857683}"/>
              </a:ext>
            </a:extLst>
          </p:cNvPr>
          <p:cNvCxnSpPr/>
          <p:nvPr/>
        </p:nvCxnSpPr>
        <p:spPr bwMode="auto">
          <a:xfrm rot="10800000">
            <a:off x="4327526" y="2486026"/>
            <a:ext cx="1177925" cy="219075"/>
          </a:xfrm>
          <a:prstGeom prst="bentConnector3">
            <a:avLst>
              <a:gd name="adj1" fmla="val 662"/>
            </a:avLst>
          </a:prstGeom>
          <a:noFill/>
          <a:ln>
            <a:solidFill>
              <a:srgbClr val="FFFF00"/>
            </a:solidFill>
            <a:prstDash val="sysDot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" name="圆角矩形 14">
            <a:extLst>
              <a:ext uri="{FF2B5EF4-FFF2-40B4-BE49-F238E27FC236}">
                <a16:creationId xmlns:a16="http://schemas.microsoft.com/office/drawing/2014/main" id="{5BF979B8-9375-4A7D-A8A4-68505D9557F4}"/>
              </a:ext>
            </a:extLst>
          </p:cNvPr>
          <p:cNvSpPr/>
          <p:nvPr/>
        </p:nvSpPr>
        <p:spPr>
          <a:xfrm>
            <a:off x="7421564" y="3470275"/>
            <a:ext cx="2439987" cy="558800"/>
          </a:xfrm>
          <a:prstGeom prst="roundRect">
            <a:avLst/>
          </a:prstGeom>
          <a:solidFill>
            <a:srgbClr val="FBFBFB"/>
          </a:solidFill>
          <a:ln w="12700">
            <a:solidFill>
              <a:srgbClr val="00B4E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schemeClr val="tx1"/>
                </a:solidFill>
              </a:rPr>
              <a:t> console.log('</a:t>
            </a:r>
            <a:r>
              <a:rPr lang="zh-CN" altLang="en-US" dirty="0">
                <a:solidFill>
                  <a:schemeClr val="tx1"/>
                </a:solidFill>
              </a:rPr>
              <a:t>良</a:t>
            </a:r>
            <a:r>
              <a:rPr lang="en-US" altLang="zh-CN" dirty="0">
                <a:solidFill>
                  <a:schemeClr val="tx1"/>
                </a:solidFill>
              </a:rPr>
              <a:t>');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" name="圆角矩形 16">
            <a:extLst>
              <a:ext uri="{FF2B5EF4-FFF2-40B4-BE49-F238E27FC236}">
                <a16:creationId xmlns:a16="http://schemas.microsoft.com/office/drawing/2014/main" id="{7DAB7BAD-2764-48FB-8330-3BFBC6377C5D}"/>
              </a:ext>
            </a:extLst>
          </p:cNvPr>
          <p:cNvSpPr/>
          <p:nvPr/>
        </p:nvSpPr>
        <p:spPr>
          <a:xfrm>
            <a:off x="2638426" y="2754313"/>
            <a:ext cx="1668463" cy="557212"/>
          </a:xfrm>
          <a:prstGeom prst="roundRect">
            <a:avLst/>
          </a:prstGeom>
          <a:solidFill>
            <a:srgbClr val="FBFBFB"/>
          </a:solidFill>
          <a:ln w="12700">
            <a:solidFill>
              <a:srgbClr val="00B4E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schemeClr val="tx1"/>
                </a:solidFill>
              </a:rPr>
              <a:t>10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8" name="肘形连接符 17">
            <a:extLst>
              <a:ext uri="{FF2B5EF4-FFF2-40B4-BE49-F238E27FC236}">
                <a16:creationId xmlns:a16="http://schemas.microsoft.com/office/drawing/2014/main" id="{173CCC6B-D84D-49BD-9172-BA5A072FF981}"/>
              </a:ext>
            </a:extLst>
          </p:cNvPr>
          <p:cNvCxnSpPr/>
          <p:nvPr/>
        </p:nvCxnSpPr>
        <p:spPr bwMode="auto">
          <a:xfrm rot="10800000">
            <a:off x="4327526" y="3086101"/>
            <a:ext cx="766763" cy="93663"/>
          </a:xfrm>
          <a:prstGeom prst="bentConnector3">
            <a:avLst>
              <a:gd name="adj1" fmla="val -1011"/>
            </a:avLst>
          </a:prstGeom>
          <a:noFill/>
          <a:ln>
            <a:solidFill>
              <a:srgbClr val="FFFF00"/>
            </a:solidFill>
            <a:prstDash val="sysDot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圆角矩形 18">
            <a:extLst>
              <a:ext uri="{FF2B5EF4-FFF2-40B4-BE49-F238E27FC236}">
                <a16:creationId xmlns:a16="http://schemas.microsoft.com/office/drawing/2014/main" id="{BC085685-CDF0-4478-92E7-CF1A45BAAC29}"/>
              </a:ext>
            </a:extLst>
          </p:cNvPr>
          <p:cNvSpPr/>
          <p:nvPr/>
        </p:nvSpPr>
        <p:spPr>
          <a:xfrm>
            <a:off x="2638426" y="3378200"/>
            <a:ext cx="1668463" cy="558800"/>
          </a:xfrm>
          <a:prstGeom prst="roundRect">
            <a:avLst/>
          </a:prstGeom>
          <a:solidFill>
            <a:srgbClr val="FBFBFB"/>
          </a:solidFill>
          <a:ln w="12700">
            <a:solidFill>
              <a:srgbClr val="00B4E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schemeClr val="tx1"/>
                </a:solidFill>
              </a:rPr>
              <a:t>9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0" name="肘形连接符 19">
            <a:extLst>
              <a:ext uri="{FF2B5EF4-FFF2-40B4-BE49-F238E27FC236}">
                <a16:creationId xmlns:a16="http://schemas.microsoft.com/office/drawing/2014/main" id="{F4CC7C3D-EA4E-4268-8D90-79E055FEDFEF}"/>
              </a:ext>
            </a:extLst>
          </p:cNvPr>
          <p:cNvCxnSpPr/>
          <p:nvPr/>
        </p:nvCxnSpPr>
        <p:spPr bwMode="auto">
          <a:xfrm rot="10800000">
            <a:off x="4354514" y="3492500"/>
            <a:ext cx="808037" cy="114300"/>
          </a:xfrm>
          <a:prstGeom prst="bentConnector3">
            <a:avLst>
              <a:gd name="adj1" fmla="val -1472"/>
            </a:avLst>
          </a:prstGeom>
          <a:noFill/>
          <a:ln>
            <a:solidFill>
              <a:srgbClr val="FFFF00"/>
            </a:solidFill>
            <a:prstDash val="sysDot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圆角矩形 20">
            <a:extLst>
              <a:ext uri="{FF2B5EF4-FFF2-40B4-BE49-F238E27FC236}">
                <a16:creationId xmlns:a16="http://schemas.microsoft.com/office/drawing/2014/main" id="{D8BD0786-C71A-4CAB-BF56-9243FFDE438E}"/>
              </a:ext>
            </a:extLst>
          </p:cNvPr>
          <p:cNvSpPr/>
          <p:nvPr/>
        </p:nvSpPr>
        <p:spPr>
          <a:xfrm>
            <a:off x="7448550" y="4346575"/>
            <a:ext cx="2413000" cy="558800"/>
          </a:xfrm>
          <a:prstGeom prst="roundRect">
            <a:avLst/>
          </a:prstGeom>
          <a:solidFill>
            <a:srgbClr val="FBFBFB"/>
          </a:solidFill>
          <a:ln w="12700">
            <a:solidFill>
              <a:srgbClr val="00B4E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schemeClr val="tx1"/>
                </a:solidFill>
              </a:rPr>
              <a:t>console.log('</a:t>
            </a:r>
            <a:r>
              <a:rPr lang="zh-CN" altLang="en-US" dirty="0">
                <a:solidFill>
                  <a:schemeClr val="tx1"/>
                </a:solidFill>
              </a:rPr>
              <a:t>差</a:t>
            </a:r>
            <a:r>
              <a:rPr lang="en-US" altLang="zh-CN" dirty="0">
                <a:solidFill>
                  <a:schemeClr val="tx1"/>
                </a:solidFill>
              </a:rPr>
              <a:t>');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5455144-B1A4-4C5C-B9B6-6D60ACA5D2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1826" y="3811589"/>
            <a:ext cx="54292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>
                <a:solidFill>
                  <a:srgbClr val="FF0000"/>
                </a:solidFill>
              </a:rPr>
              <a:t>…</a:t>
            </a:r>
            <a:endParaRPr lang="zh-CN" altLang="en-US" sz="2800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1444AF8-65C8-4E93-894B-5CD0787054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83613" y="3822701"/>
            <a:ext cx="5445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>
                <a:solidFill>
                  <a:srgbClr val="FF0000"/>
                </a:solidFill>
              </a:rPr>
              <a:t>…</a:t>
            </a:r>
            <a:endParaRPr lang="zh-CN" altLang="en-US" sz="2800">
              <a:solidFill>
                <a:srgbClr val="FF0000"/>
              </a:solidFill>
            </a:endParaRPr>
          </a:p>
        </p:txBody>
      </p:sp>
      <p:cxnSp>
        <p:nvCxnSpPr>
          <p:cNvPr id="41" name="肘形连接符 40">
            <a:extLst>
              <a:ext uri="{FF2B5EF4-FFF2-40B4-BE49-F238E27FC236}">
                <a16:creationId xmlns:a16="http://schemas.microsoft.com/office/drawing/2014/main" id="{F16ABB66-5132-4C28-82DC-11ED224710EA}"/>
              </a:ext>
            </a:extLst>
          </p:cNvPr>
          <p:cNvCxnSpPr/>
          <p:nvPr/>
        </p:nvCxnSpPr>
        <p:spPr bwMode="auto">
          <a:xfrm flipV="1">
            <a:off x="6334125" y="2900363"/>
            <a:ext cx="1087438" cy="279400"/>
          </a:xfrm>
          <a:prstGeom prst="bentConnector3">
            <a:avLst>
              <a:gd name="adj1" fmla="val 851"/>
            </a:avLst>
          </a:prstGeom>
          <a:noFill/>
          <a:ln>
            <a:solidFill>
              <a:srgbClr val="FFFF00"/>
            </a:solidFill>
            <a:prstDash val="sysDot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4" name="肘形连接符 43">
            <a:extLst>
              <a:ext uri="{FF2B5EF4-FFF2-40B4-BE49-F238E27FC236}">
                <a16:creationId xmlns:a16="http://schemas.microsoft.com/office/drawing/2014/main" id="{C0E7B976-F0BC-498C-B9A4-0CDB8E5509AE}"/>
              </a:ext>
            </a:extLst>
          </p:cNvPr>
          <p:cNvCxnSpPr/>
          <p:nvPr/>
        </p:nvCxnSpPr>
        <p:spPr bwMode="auto">
          <a:xfrm>
            <a:off x="6178551" y="3832226"/>
            <a:ext cx="1243013" cy="104775"/>
          </a:xfrm>
          <a:prstGeom prst="bentConnector3">
            <a:avLst>
              <a:gd name="adj1" fmla="val 267"/>
            </a:avLst>
          </a:prstGeom>
          <a:noFill/>
          <a:ln>
            <a:solidFill>
              <a:srgbClr val="FFFF00"/>
            </a:solidFill>
            <a:prstDash val="sysDot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9C404AEE-FC1A-44D7-AE7F-A3FEFB9DAB62}"/>
              </a:ext>
            </a:extLst>
          </p:cNvPr>
          <p:cNvCxnSpPr/>
          <p:nvPr/>
        </p:nvCxnSpPr>
        <p:spPr bwMode="auto">
          <a:xfrm>
            <a:off x="6334125" y="4575175"/>
            <a:ext cx="1087438" cy="0"/>
          </a:xfrm>
          <a:prstGeom prst="straightConnector1">
            <a:avLst/>
          </a:prstGeom>
          <a:noFill/>
          <a:ln>
            <a:solidFill>
              <a:srgbClr val="FFFF00"/>
            </a:solidFill>
            <a:prstDash val="sysDot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3DCFB16-A40F-4EC1-B1A1-81B1BC012F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81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5" grpId="0" animBg="1"/>
      <p:bldP spid="17" grpId="0" animBg="1"/>
      <p:bldP spid="19" grpId="0" animBg="1"/>
      <p:bldP spid="21" grpId="0" animBg="1"/>
      <p:bldP spid="25" grpId="0"/>
      <p:bldP spid="26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标题 1">
            <a:extLst>
              <a:ext uri="{FF2B5EF4-FFF2-40B4-BE49-F238E27FC236}">
                <a16:creationId xmlns:a16="http://schemas.microsoft.com/office/drawing/2014/main" id="{86465019-F22E-4664-92FC-98235ED6E510}"/>
              </a:ext>
            </a:extLst>
          </p:cNvPr>
          <p:cNvSpPr>
            <a:spLocks noGrp="1"/>
          </p:cNvSpPr>
          <p:nvPr>
            <p:ph type="ctr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algn="l"/>
            <a:r>
              <a:rPr lang="en-US" altLang="zh-CN" dirty="0"/>
              <a:t>switch</a:t>
            </a:r>
            <a:r>
              <a:rPr lang="zh-CN" altLang="en-US" dirty="0"/>
              <a:t>语句</a:t>
            </a:r>
          </a:p>
        </p:txBody>
      </p:sp>
      <p:sp>
        <p:nvSpPr>
          <p:cNvPr id="98307" name="Rectangle 2">
            <a:extLst>
              <a:ext uri="{FF2B5EF4-FFF2-40B4-BE49-F238E27FC236}">
                <a16:creationId xmlns:a16="http://schemas.microsoft.com/office/drawing/2014/main" id="{7A33F6C2-3E4E-454D-A3B5-545536A043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8" name="矩形 38">
            <a:extLst>
              <a:ext uri="{FF2B5EF4-FFF2-40B4-BE49-F238E27FC236}">
                <a16:creationId xmlns:a16="http://schemas.microsoft.com/office/drawing/2014/main" id="{86973B89-ADB8-4680-AFC5-2414B1E85C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4826" y="1273175"/>
            <a:ext cx="842962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条件语句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——switch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多分支语句</a:t>
            </a:r>
          </a:p>
        </p:txBody>
      </p:sp>
      <p:sp>
        <p:nvSpPr>
          <p:cNvPr id="98309" name="Rectangle 2">
            <a:extLst>
              <a:ext uri="{FF2B5EF4-FFF2-40B4-BE49-F238E27FC236}">
                <a16:creationId xmlns:a16="http://schemas.microsoft.com/office/drawing/2014/main" id="{91FB6296-D11B-4553-812E-5CAA599321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78C7A823-C1BD-4C85-B7E2-833EC31CB42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40189" y="1935164"/>
          <a:ext cx="3113087" cy="4160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0" name="Visio" r:id="rId3" imgW="5675670" imgH="7577227" progId="Visio.Drawing.11">
                  <p:embed/>
                </p:oleObj>
              </mc:Choice>
              <mc:Fallback>
                <p:oleObj name="Visio" r:id="rId3" imgW="5675670" imgH="7577227" progId="Visio.Drawing.11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78C7A823-C1BD-4C85-B7E2-833EC31CB42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0189" y="1935164"/>
                        <a:ext cx="3113087" cy="4160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2F578D6-4EAD-4ED2-BD6C-054A43993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82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BB4AD0-A758-4ECD-98C2-E547B4517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练习：</a:t>
            </a:r>
            <a:r>
              <a:rPr lang="en-US" altLang="zh-CN" dirty="0" err="1"/>
              <a:t>用if语句判断某学生成绩是否及格</a:t>
            </a:r>
            <a:endParaRPr lang="zh-CN" altLang="en-US" dirty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FB8A66C3-B24B-4531-8560-5EEA018152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需求说明</a:t>
            </a:r>
          </a:p>
          <a:p>
            <a:pPr lvl="1"/>
            <a:r>
              <a:rPr lang="zh-CN" altLang="en-US" dirty="0"/>
              <a:t>已知学生成绩</a:t>
            </a:r>
            <a:r>
              <a:rPr lang="en-US" altLang="zh-CN" dirty="0"/>
              <a:t>60</a:t>
            </a:r>
            <a:r>
              <a:rPr lang="zh-CN" altLang="en-US" dirty="0"/>
              <a:t>分及以上为及格，试用</a:t>
            </a:r>
            <a:r>
              <a:rPr lang="en-US" altLang="zh-CN" dirty="0"/>
              <a:t>if</a:t>
            </a:r>
            <a:r>
              <a:rPr lang="zh-CN" altLang="en-US" dirty="0"/>
              <a:t>语句判断某学生成绩是否及格。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D582D58-CC08-4B12-B9AA-4476B828B8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6CA0B37-C609-418D-973E-5FE272E0CA7A}" type="slidenum">
              <a:rPr lang="zh-CN" altLang="en-US" smtClean="0"/>
              <a:pPr/>
              <a:t>83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9151324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BB4AD0-A758-4ECD-98C2-E547B4517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dirty="0"/>
              <a:t>练习：</a:t>
            </a:r>
            <a:br>
              <a:rPr lang="en-US" altLang="zh-CN" sz="2400" dirty="0"/>
            </a:br>
            <a:r>
              <a:rPr lang="en-US" altLang="zh-CN" sz="2400" dirty="0" err="1"/>
              <a:t>用switch语句判断任意年份是十二生肖中的哪一年</a:t>
            </a:r>
            <a:endParaRPr lang="zh-CN" altLang="en-US" sz="2400" dirty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FB8A66C3-B24B-4531-8560-5EEA018152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需求说明</a:t>
            </a:r>
          </a:p>
          <a:p>
            <a:pPr lvl="1"/>
            <a:r>
              <a:rPr lang="zh-CN" altLang="en-US" dirty="0"/>
              <a:t>已知</a:t>
            </a:r>
            <a:r>
              <a:rPr lang="en-US" altLang="zh-CN" dirty="0"/>
              <a:t>1900</a:t>
            </a:r>
            <a:r>
              <a:rPr lang="zh-CN" altLang="en-US" dirty="0"/>
              <a:t>年为鼠年，试用</a:t>
            </a:r>
            <a:r>
              <a:rPr lang="en-US" altLang="zh-CN" dirty="0"/>
              <a:t>switch</a:t>
            </a:r>
            <a:r>
              <a:rPr lang="zh-CN" altLang="en-US" dirty="0"/>
              <a:t>语句判断</a:t>
            </a:r>
            <a:r>
              <a:rPr lang="en-US" altLang="zh-CN" dirty="0"/>
              <a:t>1900~2022</a:t>
            </a:r>
            <a:r>
              <a:rPr lang="zh-CN" altLang="en-US" dirty="0"/>
              <a:t>年之间的任意年份是十二生肖中的哪一年。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D582D58-CC08-4B12-B9AA-4476B828B8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6CA0B37-C609-418D-973E-5FE272E0CA7A}" type="slidenum">
              <a:rPr lang="zh-CN" altLang="en-US" smtClean="0"/>
              <a:pPr/>
              <a:t>84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341203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012549" y="1091173"/>
            <a:ext cx="10657184" cy="5196304"/>
          </a:xfrm>
        </p:spPr>
        <p:txBody>
          <a:bodyPr/>
          <a:lstStyle/>
          <a:p>
            <a:r>
              <a:rPr lang="zh-CN" altLang="en-US" dirty="0"/>
              <a:t>常见问题及解决办法</a:t>
            </a:r>
          </a:p>
          <a:p>
            <a:r>
              <a:rPr lang="zh-CN" altLang="en-US" dirty="0"/>
              <a:t>代码规范问题</a:t>
            </a:r>
          </a:p>
          <a:p>
            <a:r>
              <a:rPr lang="zh-CN" altLang="en-US" dirty="0"/>
              <a:t>调试技巧</a:t>
            </a:r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1007435" y="216853"/>
            <a:ext cx="10657184" cy="608131"/>
          </a:xfrm>
        </p:spPr>
        <p:txBody>
          <a:bodyPr/>
          <a:lstStyle/>
          <a:p>
            <a:r>
              <a:rPr lang="zh-CN" altLang="en-US"/>
              <a:t>共性问题集中讲解</a:t>
            </a:r>
          </a:p>
        </p:txBody>
      </p:sp>
      <p:grpSp>
        <p:nvGrpSpPr>
          <p:cNvPr id="32772" name="组合 29"/>
          <p:cNvGrpSpPr/>
          <p:nvPr/>
        </p:nvGrpSpPr>
        <p:grpSpPr bwMode="auto">
          <a:xfrm>
            <a:off x="2143125" y="2948947"/>
            <a:ext cx="7905751" cy="2058988"/>
            <a:chOff x="1857356" y="3214688"/>
            <a:chExt cx="5929353" cy="2058989"/>
          </a:xfrm>
        </p:grpSpPr>
        <p:sp>
          <p:nvSpPr>
            <p:cNvPr id="29" name="等腰三角形 28"/>
            <p:cNvSpPr/>
            <p:nvPr/>
          </p:nvSpPr>
          <p:spPr bwMode="auto">
            <a:xfrm>
              <a:off x="1857356" y="3714750"/>
              <a:ext cx="1143008" cy="857250"/>
            </a:xfrm>
            <a:prstGeom prst="triangle">
              <a:avLst>
                <a:gd name="adj" fmla="val 46614"/>
              </a:avLst>
            </a:prstGeom>
            <a:noFill/>
            <a:ln w="9525">
              <a:solidFill>
                <a:srgbClr val="0E9C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133"/>
            </a:p>
          </p:txBody>
        </p:sp>
        <p:grpSp>
          <p:nvGrpSpPr>
            <p:cNvPr id="32775" name="组合 7"/>
            <p:cNvGrpSpPr/>
            <p:nvPr/>
          </p:nvGrpSpPr>
          <p:grpSpPr bwMode="auto">
            <a:xfrm>
              <a:off x="1924031" y="3214688"/>
              <a:ext cx="5862678" cy="2058989"/>
              <a:chOff x="2066315" y="2227264"/>
              <a:chExt cx="5862756" cy="2059018"/>
            </a:xfrm>
          </p:grpSpPr>
          <p:grpSp>
            <p:nvGrpSpPr>
              <p:cNvPr id="32776" name="组合 19"/>
              <p:cNvGrpSpPr/>
              <p:nvPr/>
            </p:nvGrpSpPr>
            <p:grpSpPr bwMode="auto">
              <a:xfrm>
                <a:off x="2066315" y="2227264"/>
                <a:ext cx="5862756" cy="2059018"/>
                <a:chOff x="2066296" y="2227167"/>
                <a:chExt cx="5862795" cy="2059104"/>
              </a:xfrm>
            </p:grpSpPr>
            <p:sp>
              <p:nvSpPr>
                <p:cNvPr id="15" name="等腰三角形 5"/>
                <p:cNvSpPr/>
                <p:nvPr/>
              </p:nvSpPr>
              <p:spPr>
                <a:xfrm>
                  <a:off x="7214697" y="3370231"/>
                  <a:ext cx="714394" cy="655674"/>
                </a:xfrm>
                <a:prstGeom prst="triangle">
                  <a:avLst>
                    <a:gd name="adj" fmla="val 46614"/>
                  </a:avLst>
                </a:prstGeom>
                <a:noFill/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 sz="2133"/>
                </a:p>
              </p:txBody>
            </p:sp>
            <p:grpSp>
              <p:nvGrpSpPr>
                <p:cNvPr id="32781" name="组合 17"/>
                <p:cNvGrpSpPr/>
                <p:nvPr/>
              </p:nvGrpSpPr>
              <p:grpSpPr bwMode="auto">
                <a:xfrm>
                  <a:off x="2066296" y="2227167"/>
                  <a:ext cx="5148401" cy="2059104"/>
                  <a:chOff x="2066296" y="2084291"/>
                  <a:chExt cx="5148401" cy="2059104"/>
                </a:xfrm>
              </p:grpSpPr>
              <p:sp>
                <p:nvSpPr>
                  <p:cNvPr id="17" name="等腰三角形 16"/>
                  <p:cNvSpPr/>
                  <p:nvPr/>
                </p:nvSpPr>
                <p:spPr>
                  <a:xfrm rot="5400000">
                    <a:off x="4035640" y="3702840"/>
                    <a:ext cx="214325" cy="142879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 sz="2133"/>
                  </a:p>
                </p:txBody>
              </p:sp>
              <p:sp>
                <p:nvSpPr>
                  <p:cNvPr id="18" name="等腰三角形 9"/>
                  <p:cNvSpPr/>
                  <p:nvPr/>
                </p:nvSpPr>
                <p:spPr>
                  <a:xfrm rot="18000000">
                    <a:off x="2044066" y="2458965"/>
                    <a:ext cx="341331" cy="296871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 sz="2133"/>
                  </a:p>
                </p:txBody>
              </p:sp>
              <p:sp>
                <p:nvSpPr>
                  <p:cNvPr id="19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01283" y="2928889"/>
                    <a:ext cx="4713414" cy="780610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9525" algn="ctr">
                    <a:noFill/>
                    <a:miter lim="800000"/>
                  </a:ln>
                  <a:effectLst/>
                </p:spPr>
                <p:txBody>
                  <a:bodyPr tIns="158400">
                    <a:spAutoFit/>
                  </a:bodyPr>
                  <a:lstStyle/>
                  <a:p>
                    <a:pPr algn="ctr" eaLnBrk="0" fontAlgn="auto" hangingPunct="0">
                      <a:spcAft>
                        <a:spcPts val="0"/>
                      </a:spcAft>
                      <a:defRPr/>
                    </a:pPr>
                    <a:r>
                      <a:rPr lang="zh-CN" altLang="en-US" sz="3733" b="1" kern="0" spc="400" dirty="0">
                        <a:solidFill>
                          <a:schemeClr val="tx2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共性问题集中讲解   </a:t>
                    </a:r>
                    <a:endParaRPr lang="en-US" altLang="zh-CN" sz="3733" b="1" kern="0" spc="400" dirty="0">
                      <a:solidFill>
                        <a:schemeClr val="tx2">
                          <a:lumMod val="50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0" name="等腰三角形 19"/>
                  <p:cNvSpPr/>
                  <p:nvPr/>
                </p:nvSpPr>
                <p:spPr>
                  <a:xfrm>
                    <a:off x="5714469" y="2370057"/>
                    <a:ext cx="500076" cy="404835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 sz="2133"/>
                  </a:p>
                </p:txBody>
              </p:sp>
              <p:sp>
                <p:nvSpPr>
                  <p:cNvPr id="21" name="等腰三角形 20"/>
                  <p:cNvSpPr/>
                  <p:nvPr/>
                </p:nvSpPr>
                <p:spPr>
                  <a:xfrm>
                    <a:off x="5285832" y="2084291"/>
                    <a:ext cx="714394" cy="571532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 sz="2133"/>
                  </a:p>
                </p:txBody>
              </p:sp>
              <p:sp>
                <p:nvSpPr>
                  <p:cNvPr id="22" name="等腰三角形 21"/>
                  <p:cNvSpPr/>
                  <p:nvPr/>
                </p:nvSpPr>
                <p:spPr>
                  <a:xfrm rot="5400000">
                    <a:off x="3849101" y="3849694"/>
                    <a:ext cx="333394" cy="254007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 sz="2133"/>
                  </a:p>
                </p:txBody>
              </p:sp>
              <p:sp>
                <p:nvSpPr>
                  <p:cNvPr id="23" name="等腰三角形 22"/>
                  <p:cNvSpPr/>
                  <p:nvPr/>
                </p:nvSpPr>
                <p:spPr>
                  <a:xfrm rot="5400000">
                    <a:off x="5964503" y="3733756"/>
                    <a:ext cx="285765" cy="285758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 sz="2133"/>
                  </a:p>
                </p:txBody>
              </p:sp>
            </p:grpSp>
          </p:grpSp>
          <p:grpSp>
            <p:nvGrpSpPr>
              <p:cNvPr id="32777" name="组合 23"/>
              <p:cNvGrpSpPr/>
              <p:nvPr/>
            </p:nvGrpSpPr>
            <p:grpSpPr bwMode="auto">
              <a:xfrm>
                <a:off x="7162740" y="3441725"/>
                <a:ext cx="480576" cy="357184"/>
                <a:chOff x="1566148" y="4958569"/>
                <a:chExt cx="1108844" cy="824139"/>
              </a:xfrm>
            </p:grpSpPr>
            <p:sp>
              <p:nvSpPr>
                <p:cNvPr id="13" name="任意多边形 12"/>
                <p:cNvSpPr/>
                <p:nvPr/>
              </p:nvSpPr>
              <p:spPr bwMode="auto">
                <a:xfrm>
                  <a:off x="1565117" y="4958555"/>
                  <a:ext cx="534791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-1" fmla="*/ 0 w 2500312"/>
                    <a:gd name="connsiteY0-2" fmla="*/ 1857375 h 1866444"/>
                    <a:gd name="connsiteX1-3" fmla="*/ 1165495 w 2500312"/>
                    <a:gd name="connsiteY1-4" fmla="*/ 0 h 1866444"/>
                    <a:gd name="connsiteX2-5" fmla="*/ 2500312 w 2500312"/>
                    <a:gd name="connsiteY2-6" fmla="*/ 1857375 h 1866444"/>
                    <a:gd name="connsiteX3-7" fmla="*/ 1205329 w 2500312"/>
                    <a:gd name="connsiteY3-8" fmla="*/ 1866444 h 1866444"/>
                    <a:gd name="connsiteX4" fmla="*/ 0 w 2500312"/>
                    <a:gd name="connsiteY4" fmla="*/ 1857375 h 1866444"/>
                    <a:gd name="connsiteX0-9" fmla="*/ 0 w 1214396"/>
                    <a:gd name="connsiteY0-10" fmla="*/ 1857375 h 1866444"/>
                    <a:gd name="connsiteX1-11" fmla="*/ 1165495 w 1214396"/>
                    <a:gd name="connsiteY1-12" fmla="*/ 0 h 1866444"/>
                    <a:gd name="connsiteX2-13" fmla="*/ 1214396 w 1214396"/>
                    <a:gd name="connsiteY2-14" fmla="*/ 1857375 h 1866444"/>
                    <a:gd name="connsiteX3-15" fmla="*/ 1205329 w 1214396"/>
                    <a:gd name="connsiteY3-16" fmla="*/ 1866444 h 1866444"/>
                    <a:gd name="connsiteX4-17" fmla="*/ 0 w 1214396"/>
                    <a:gd name="connsiteY4-18" fmla="*/ 1857375 h 1866444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17" y="connsiteY4-18"/>
                    </a:cxn>
                  </a:cxnLst>
                  <a:rect l="l" t="t" r="r" b="b"/>
                  <a:pathLst>
                    <a:path w="1214396" h="1866444">
                      <a:moveTo>
                        <a:pt x="0" y="1857375"/>
                      </a:moveTo>
                      <a:lnTo>
                        <a:pt x="1165495" y="0"/>
                      </a:lnTo>
                      <a:lnTo>
                        <a:pt x="1214396" y="1857375"/>
                      </a:lnTo>
                      <a:lnTo>
                        <a:pt x="1205329" y="1866444"/>
                      </a:lnTo>
                      <a:lnTo>
                        <a:pt x="0" y="1857375"/>
                      </a:lnTo>
                      <a:close/>
                    </a:path>
                  </a:pathLst>
                </a:custGeom>
                <a:solidFill>
                  <a:srgbClr val="0E9CDE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 sz="2133"/>
                </a:p>
              </p:txBody>
            </p:sp>
            <p:sp>
              <p:nvSpPr>
                <p:cNvPr id="14" name="任意多边形 13"/>
                <p:cNvSpPr/>
                <p:nvPr/>
              </p:nvSpPr>
              <p:spPr bwMode="auto">
                <a:xfrm>
                  <a:off x="2085256" y="4958555"/>
                  <a:ext cx="589736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-1" fmla="*/ 0 w 2500312"/>
                    <a:gd name="connsiteY0-2" fmla="*/ 1857375 h 1866444"/>
                    <a:gd name="connsiteX1-3" fmla="*/ 1165495 w 2500312"/>
                    <a:gd name="connsiteY1-4" fmla="*/ 0 h 1866444"/>
                    <a:gd name="connsiteX2-5" fmla="*/ 2500312 w 2500312"/>
                    <a:gd name="connsiteY2-6" fmla="*/ 1857375 h 1866444"/>
                    <a:gd name="connsiteX3-7" fmla="*/ 1205329 w 2500312"/>
                    <a:gd name="connsiteY3-8" fmla="*/ 1866444 h 1866444"/>
                    <a:gd name="connsiteX4" fmla="*/ 0 w 2500312"/>
                    <a:gd name="connsiteY4" fmla="*/ 1857375 h 1866444"/>
                    <a:gd name="connsiteX0-9" fmla="*/ 0 w 1214396"/>
                    <a:gd name="connsiteY0-10" fmla="*/ 1857375 h 1866444"/>
                    <a:gd name="connsiteX1-11" fmla="*/ 1165495 w 1214396"/>
                    <a:gd name="connsiteY1-12" fmla="*/ 0 h 1866444"/>
                    <a:gd name="connsiteX2-13" fmla="*/ 1214396 w 1214396"/>
                    <a:gd name="connsiteY2-14" fmla="*/ 1857375 h 1866444"/>
                    <a:gd name="connsiteX3-15" fmla="*/ 1205329 w 1214396"/>
                    <a:gd name="connsiteY3-16" fmla="*/ 1866444 h 1866444"/>
                    <a:gd name="connsiteX4-17" fmla="*/ 0 w 1214396"/>
                    <a:gd name="connsiteY4-18" fmla="*/ 1857375 h 1866444"/>
                    <a:gd name="connsiteX0-19" fmla="*/ 691861 w 691861"/>
                    <a:gd name="connsiteY0-20" fmla="*/ 1857375 h 1866444"/>
                    <a:gd name="connsiteX1-21" fmla="*/ 0 w 691861"/>
                    <a:gd name="connsiteY1-22" fmla="*/ 0 h 1866444"/>
                    <a:gd name="connsiteX2-23" fmla="*/ 48901 w 691861"/>
                    <a:gd name="connsiteY2-24" fmla="*/ 1857375 h 1866444"/>
                    <a:gd name="connsiteX3-25" fmla="*/ 39834 w 691861"/>
                    <a:gd name="connsiteY3-26" fmla="*/ 1866444 h 1866444"/>
                    <a:gd name="connsiteX4-27" fmla="*/ 691861 w 691861"/>
                    <a:gd name="connsiteY4-28" fmla="*/ 1857375 h 1866444"/>
                    <a:gd name="connsiteX0-29" fmla="*/ 1049019 w 1049019"/>
                    <a:gd name="connsiteY0-30" fmla="*/ 1857375 h 1866444"/>
                    <a:gd name="connsiteX1-31" fmla="*/ 0 w 1049019"/>
                    <a:gd name="connsiteY1-32" fmla="*/ 0 h 1866444"/>
                    <a:gd name="connsiteX2-33" fmla="*/ 48901 w 1049019"/>
                    <a:gd name="connsiteY2-34" fmla="*/ 1857375 h 1866444"/>
                    <a:gd name="connsiteX3-35" fmla="*/ 39834 w 1049019"/>
                    <a:gd name="connsiteY3-36" fmla="*/ 1866444 h 1866444"/>
                    <a:gd name="connsiteX4-37" fmla="*/ 1049019 w 1049019"/>
                    <a:gd name="connsiteY4-38" fmla="*/ 1857375 h 1866444"/>
                    <a:gd name="connsiteX0-39" fmla="*/ 1334739 w 1334739"/>
                    <a:gd name="connsiteY0-40" fmla="*/ 1857375 h 1866444"/>
                    <a:gd name="connsiteX1-41" fmla="*/ 0 w 1334739"/>
                    <a:gd name="connsiteY1-42" fmla="*/ 0 h 1866444"/>
                    <a:gd name="connsiteX2-43" fmla="*/ 48901 w 1334739"/>
                    <a:gd name="connsiteY2-44" fmla="*/ 1857375 h 1866444"/>
                    <a:gd name="connsiteX3-45" fmla="*/ 39834 w 1334739"/>
                    <a:gd name="connsiteY3-46" fmla="*/ 1866444 h 1866444"/>
                    <a:gd name="connsiteX4-47" fmla="*/ 1334739 w 1334739"/>
                    <a:gd name="connsiteY4-48" fmla="*/ 1857375 h 1866444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17" y="connsiteY4-18"/>
                    </a:cxn>
                  </a:cxnLst>
                  <a:rect l="l" t="t" r="r" b="b"/>
                  <a:pathLst>
                    <a:path w="1334739" h="1866444">
                      <a:moveTo>
                        <a:pt x="1334739" y="1857375"/>
                      </a:moveTo>
                      <a:lnTo>
                        <a:pt x="0" y="0"/>
                      </a:lnTo>
                      <a:lnTo>
                        <a:pt x="48901" y="1857375"/>
                      </a:lnTo>
                      <a:lnTo>
                        <a:pt x="39834" y="1866444"/>
                      </a:lnTo>
                      <a:lnTo>
                        <a:pt x="1334739" y="1857375"/>
                      </a:lnTo>
                      <a:close/>
                    </a:path>
                  </a:pathLst>
                </a:custGeom>
                <a:solidFill>
                  <a:srgbClr val="0C83B8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 sz="2133"/>
                </a:p>
              </p:txBody>
            </p:sp>
          </p:grpSp>
        </p:grpSp>
      </p:grp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A659BDC3-D1D3-4E3E-9A2D-39D86CAA85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85</a:t>
            </a:fld>
            <a:endParaRPr lang="zh-CN" altLang="en-US"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31FCEC-5573-4E9A-B1C5-7DE732127E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第四部分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250D9B9-E6AD-4512-BD05-9387857A61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JavaScript</a:t>
            </a:r>
            <a:r>
              <a:rPr lang="zh-CN" altLang="en-US" dirty="0"/>
              <a:t>循环语句</a:t>
            </a:r>
          </a:p>
        </p:txBody>
      </p:sp>
    </p:spTree>
    <p:extLst>
      <p:ext uri="{BB962C8B-B14F-4D97-AF65-F5344CB8AC3E}">
        <p14:creationId xmlns:p14="http://schemas.microsoft.com/office/powerpoint/2010/main" val="4110769554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标题 1">
            <a:extLst>
              <a:ext uri="{FF2B5EF4-FFF2-40B4-BE49-F238E27FC236}">
                <a16:creationId xmlns:a16="http://schemas.microsoft.com/office/drawing/2014/main" id="{B998C106-502D-4393-AA49-1E61F8EC3228}"/>
              </a:ext>
            </a:extLst>
          </p:cNvPr>
          <p:cNvSpPr>
            <a:spLocks noGrp="1"/>
          </p:cNvSpPr>
          <p:nvPr>
            <p:ph type="ctr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algn="l"/>
            <a:r>
              <a:rPr lang="zh-CN" altLang="en-US" dirty="0"/>
              <a:t>循环语句</a:t>
            </a:r>
          </a:p>
        </p:txBody>
      </p:sp>
      <p:sp>
        <p:nvSpPr>
          <p:cNvPr id="99331" name="Rectangle 2">
            <a:extLst>
              <a:ext uri="{FF2B5EF4-FFF2-40B4-BE49-F238E27FC236}">
                <a16:creationId xmlns:a16="http://schemas.microsoft.com/office/drawing/2014/main" id="{5B198A37-B79C-4C4A-BBCE-654F66D164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8" name="矩形 38">
            <a:extLst>
              <a:ext uri="{FF2B5EF4-FFF2-40B4-BE49-F238E27FC236}">
                <a16:creationId xmlns:a16="http://schemas.microsoft.com/office/drawing/2014/main" id="{94FA8621-19D5-4365-88C3-DE96AD53E7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4826" y="1273175"/>
            <a:ext cx="84296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循环结构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B915FA7-D4DC-44BE-B1BF-EC1A1BED49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5950" y="1947863"/>
            <a:ext cx="8402638" cy="1111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>
                <a:solidFill>
                  <a:srgbClr val="0070C0"/>
                </a:solidFill>
              </a:rPr>
              <a:t>概念</a:t>
            </a:r>
            <a:r>
              <a:rPr lang="zh-CN" altLang="en-US"/>
              <a:t>：所谓循环语句就是可以实现一段代码的重复执行。</a:t>
            </a:r>
            <a:endParaRPr lang="en-US" altLang="zh-CN"/>
          </a:p>
          <a:p>
            <a:pPr>
              <a:lnSpc>
                <a:spcPct val="200000"/>
              </a:lnSpc>
            </a:pPr>
            <a:r>
              <a:rPr lang="zh-CN" altLang="en-US" b="1" u="sng">
                <a:solidFill>
                  <a:srgbClr val="0070C0"/>
                </a:solidFill>
              </a:rPr>
              <a:t>举例</a:t>
            </a:r>
            <a:r>
              <a:rPr lang="zh-CN" altLang="en-US"/>
              <a:t>：连续输出</a:t>
            </a:r>
            <a:r>
              <a:rPr lang="en-US" altLang="zh-CN"/>
              <a:t>1~100</a:t>
            </a:r>
            <a:r>
              <a:rPr lang="zh-CN" altLang="en-US"/>
              <a:t>之间的数字。</a:t>
            </a:r>
            <a:endParaRPr lang="en-US" altLang="zh-CN"/>
          </a:p>
        </p:txBody>
      </p:sp>
      <p:sp>
        <p:nvSpPr>
          <p:cNvPr id="6" name="圆角矩形 5">
            <a:extLst>
              <a:ext uri="{FF2B5EF4-FFF2-40B4-BE49-F238E27FC236}">
                <a16:creationId xmlns:a16="http://schemas.microsoft.com/office/drawing/2014/main" id="{D2E836A2-54AF-4D53-9A26-A7DABA0A8664}"/>
              </a:ext>
            </a:extLst>
          </p:cNvPr>
          <p:cNvSpPr/>
          <p:nvPr/>
        </p:nvSpPr>
        <p:spPr>
          <a:xfrm>
            <a:off x="6929871" y="3611563"/>
            <a:ext cx="1201738" cy="558800"/>
          </a:xfrm>
          <a:prstGeom prst="roundRect">
            <a:avLst/>
          </a:prstGeom>
          <a:solidFill>
            <a:srgbClr val="FBFBFB"/>
          </a:solidFill>
          <a:ln w="12700">
            <a:solidFill>
              <a:srgbClr val="00B4E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schemeClr val="tx1"/>
                </a:solidFill>
              </a:rPr>
              <a:t>for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圆角矩形 6">
            <a:extLst>
              <a:ext uri="{FF2B5EF4-FFF2-40B4-BE49-F238E27FC236}">
                <a16:creationId xmlns:a16="http://schemas.microsoft.com/office/drawing/2014/main" id="{6C89059C-CCFC-4830-A577-733F949453D1}"/>
              </a:ext>
            </a:extLst>
          </p:cNvPr>
          <p:cNvSpPr/>
          <p:nvPr/>
        </p:nvSpPr>
        <p:spPr>
          <a:xfrm>
            <a:off x="2524559" y="3636963"/>
            <a:ext cx="1541462" cy="558800"/>
          </a:xfrm>
          <a:prstGeom prst="roundRect">
            <a:avLst/>
          </a:prstGeom>
          <a:solidFill>
            <a:srgbClr val="FBFBFB"/>
          </a:solidFill>
          <a:ln w="12700">
            <a:solidFill>
              <a:srgbClr val="00B4E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schemeClr val="tx1"/>
                </a:solidFill>
              </a:rPr>
              <a:t>while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圆角矩形 8">
            <a:extLst>
              <a:ext uri="{FF2B5EF4-FFF2-40B4-BE49-F238E27FC236}">
                <a16:creationId xmlns:a16="http://schemas.microsoft.com/office/drawing/2014/main" id="{3E9191F3-C84D-49E1-9A30-17003F686E5F}"/>
              </a:ext>
            </a:extLst>
          </p:cNvPr>
          <p:cNvSpPr/>
          <p:nvPr/>
        </p:nvSpPr>
        <p:spPr>
          <a:xfrm>
            <a:off x="4562909" y="3613151"/>
            <a:ext cx="1911350" cy="557213"/>
          </a:xfrm>
          <a:prstGeom prst="roundRect">
            <a:avLst/>
          </a:prstGeom>
          <a:solidFill>
            <a:srgbClr val="FBFBFB"/>
          </a:solidFill>
          <a:ln w="12700">
            <a:solidFill>
              <a:srgbClr val="00B4E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schemeClr val="tx1"/>
                </a:solidFill>
              </a:rPr>
              <a:t>do…while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DB8B212-8510-4AC9-8959-4DDFB916DA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87</a:t>
            </a:fld>
            <a:endParaRPr lang="zh-CN" altLang="en-US"/>
          </a:p>
        </p:txBody>
      </p:sp>
      <p:sp>
        <p:nvSpPr>
          <p:cNvPr id="10" name="圆角矩形 5">
            <a:extLst>
              <a:ext uri="{FF2B5EF4-FFF2-40B4-BE49-F238E27FC236}">
                <a16:creationId xmlns:a16="http://schemas.microsoft.com/office/drawing/2014/main" id="{89AE822D-B4BA-4A55-9E17-88A97206172C}"/>
              </a:ext>
            </a:extLst>
          </p:cNvPr>
          <p:cNvSpPr/>
          <p:nvPr/>
        </p:nvSpPr>
        <p:spPr>
          <a:xfrm>
            <a:off x="8587221" y="3597853"/>
            <a:ext cx="1201738" cy="558800"/>
          </a:xfrm>
          <a:prstGeom prst="roundRect">
            <a:avLst/>
          </a:prstGeom>
          <a:solidFill>
            <a:srgbClr val="FBFBFB"/>
          </a:solidFill>
          <a:ln w="12700">
            <a:solidFill>
              <a:srgbClr val="00B4E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schemeClr val="tx1"/>
                </a:solidFill>
              </a:rPr>
              <a:t>for-in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5" grpId="0" build="p"/>
      <p:bldP spid="6" grpId="0" animBg="1"/>
      <p:bldP spid="7" grpId="0" animBg="1"/>
      <p:bldP spid="9" grpId="0" animBg="1"/>
      <p:bldP spid="10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标题 1">
            <a:extLst>
              <a:ext uri="{FF2B5EF4-FFF2-40B4-BE49-F238E27FC236}">
                <a16:creationId xmlns:a16="http://schemas.microsoft.com/office/drawing/2014/main" id="{F49F5B82-6A88-4BE4-AA2C-674E86C53B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while</a:t>
            </a:r>
            <a:r>
              <a:rPr lang="zh-CN" altLang="en-US" dirty="0"/>
              <a:t>循环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ADB4EBC-9398-4E8D-8C76-189F4E9020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6CA0B37-C609-418D-973E-5FE272E0CA7A}" type="slidenum">
              <a:rPr lang="zh-CN" altLang="en-US" smtClean="0"/>
              <a:pPr/>
              <a:t>88</a:t>
            </a:fld>
            <a:endParaRPr lang="zh-CN" altLang="en-US"/>
          </a:p>
        </p:txBody>
      </p:sp>
      <p:sp>
        <p:nvSpPr>
          <p:cNvPr id="100355" name="Rectangle 2">
            <a:extLst>
              <a:ext uri="{FF2B5EF4-FFF2-40B4-BE49-F238E27FC236}">
                <a16:creationId xmlns:a16="http://schemas.microsoft.com/office/drawing/2014/main" id="{EDA5AC25-A109-41D8-AA64-27E9F7D33E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8" name="矩形 38">
            <a:extLst>
              <a:ext uri="{FF2B5EF4-FFF2-40B4-BE49-F238E27FC236}">
                <a16:creationId xmlns:a16="http://schemas.microsoft.com/office/drawing/2014/main" id="{A7128D51-1EF6-472E-9476-F8E5B46ACA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4826" y="1273175"/>
            <a:ext cx="84296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循环结构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——while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循环语句</a:t>
            </a:r>
          </a:p>
        </p:txBody>
      </p:sp>
      <p:grpSp>
        <p:nvGrpSpPr>
          <p:cNvPr id="11" name="组合 9">
            <a:extLst>
              <a:ext uri="{FF2B5EF4-FFF2-40B4-BE49-F238E27FC236}">
                <a16:creationId xmlns:a16="http://schemas.microsoft.com/office/drawing/2014/main" id="{E50B7C16-BFA2-40D6-961E-D13064EB788B}"/>
              </a:ext>
            </a:extLst>
          </p:cNvPr>
          <p:cNvGrpSpPr>
            <a:grpSpLocks/>
          </p:cNvGrpSpPr>
          <p:nvPr/>
        </p:nvGrpSpPr>
        <p:grpSpPr bwMode="auto">
          <a:xfrm>
            <a:off x="2513014" y="3321051"/>
            <a:ext cx="2949575" cy="2093913"/>
            <a:chOff x="1277815" y="3552091"/>
            <a:chExt cx="2543908" cy="1743018"/>
          </a:xfrm>
        </p:grpSpPr>
        <p:sp>
          <p:nvSpPr>
            <p:cNvPr id="100365" name="矩形 10">
              <a:extLst>
                <a:ext uri="{FF2B5EF4-FFF2-40B4-BE49-F238E27FC236}">
                  <a16:creationId xmlns:a16="http://schemas.microsoft.com/office/drawing/2014/main" id="{3173FCA1-2EA3-473F-9D0D-A08F54BFE8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7815" y="3552091"/>
              <a:ext cx="2543908" cy="1743018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100366" name="矩形 11">
              <a:extLst>
                <a:ext uri="{FF2B5EF4-FFF2-40B4-BE49-F238E27FC236}">
                  <a16:creationId xmlns:a16="http://schemas.microsoft.com/office/drawing/2014/main" id="{4A551622-5D7E-4CD1-A2AB-AF31571D0B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7108" y="3846569"/>
              <a:ext cx="2286000" cy="12680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US" altLang="zh-CN" sz="1600" b="1">
                  <a:solidFill>
                    <a:schemeClr val="bg1"/>
                  </a:solidFill>
                </a:rPr>
                <a:t>while ( </a:t>
              </a:r>
              <a:r>
                <a:rPr lang="zh-CN" altLang="en-US" sz="1600" b="1">
                  <a:solidFill>
                    <a:schemeClr val="bg1"/>
                  </a:solidFill>
                </a:rPr>
                <a:t>循环条件 </a:t>
              </a:r>
              <a:r>
                <a:rPr lang="en-US" altLang="zh-CN" sz="1600" b="1">
                  <a:solidFill>
                    <a:schemeClr val="bg1"/>
                  </a:solidFill>
                </a:rPr>
                <a:t>) {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b="1">
                  <a:solidFill>
                    <a:schemeClr val="bg1"/>
                  </a:solidFill>
                </a:rPr>
                <a:t>  </a:t>
              </a:r>
              <a:r>
                <a:rPr lang="zh-CN" altLang="en-US" sz="1600" b="1">
                  <a:solidFill>
                    <a:schemeClr val="bg1"/>
                  </a:solidFill>
                </a:rPr>
                <a:t>循环体</a:t>
              </a:r>
            </a:p>
            <a:p>
              <a:pPr>
                <a:lnSpc>
                  <a:spcPct val="150000"/>
                </a:lnSpc>
              </a:pPr>
              <a:r>
                <a:rPr lang="zh-CN" altLang="en-US" sz="1600" b="1">
                  <a:solidFill>
                    <a:schemeClr val="bg1"/>
                  </a:solidFill>
                </a:rPr>
                <a:t>  </a:t>
              </a:r>
              <a:r>
                <a:rPr lang="en-US" altLang="zh-CN" sz="1600" b="1">
                  <a:solidFill>
                    <a:schemeClr val="bg1"/>
                  </a:solidFill>
                </a:rPr>
                <a:t>……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b="1">
                  <a:solidFill>
                    <a:schemeClr val="bg1"/>
                  </a:solidFill>
                </a:rPr>
                <a:t>}</a:t>
              </a:r>
            </a:p>
          </p:txBody>
        </p:sp>
      </p:grpSp>
      <p:sp>
        <p:nvSpPr>
          <p:cNvPr id="14" name="圆角矩形 13">
            <a:extLst>
              <a:ext uri="{FF2B5EF4-FFF2-40B4-BE49-F238E27FC236}">
                <a16:creationId xmlns:a16="http://schemas.microsoft.com/office/drawing/2014/main" id="{4A656350-F280-4750-BD60-B2AC7844655E}"/>
              </a:ext>
            </a:extLst>
          </p:cNvPr>
          <p:cNvSpPr/>
          <p:nvPr/>
        </p:nvSpPr>
        <p:spPr>
          <a:xfrm>
            <a:off x="4583113" y="3182938"/>
            <a:ext cx="2178050" cy="558800"/>
          </a:xfrm>
          <a:prstGeom prst="roundRect">
            <a:avLst/>
          </a:prstGeom>
          <a:solidFill>
            <a:srgbClr val="FBFBFB"/>
          </a:solidFill>
          <a:ln w="12700">
            <a:solidFill>
              <a:srgbClr val="00B4E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 err="1">
                <a:solidFill>
                  <a:schemeClr val="tx1"/>
                </a:solidFill>
              </a:rPr>
              <a:t>num</a:t>
            </a:r>
            <a:r>
              <a:rPr lang="en-US" altLang="zh-CN" dirty="0">
                <a:solidFill>
                  <a:schemeClr val="tx1"/>
                </a:solidFill>
              </a:rPr>
              <a:t> &lt;= 100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圆角矩形 14">
            <a:extLst>
              <a:ext uri="{FF2B5EF4-FFF2-40B4-BE49-F238E27FC236}">
                <a16:creationId xmlns:a16="http://schemas.microsoft.com/office/drawing/2014/main" id="{DE667A0E-444C-4DB6-9157-40A173C181D4}"/>
              </a:ext>
            </a:extLst>
          </p:cNvPr>
          <p:cNvSpPr/>
          <p:nvPr/>
        </p:nvSpPr>
        <p:spPr>
          <a:xfrm>
            <a:off x="4583113" y="4013201"/>
            <a:ext cx="2178050" cy="773113"/>
          </a:xfrm>
          <a:prstGeom prst="roundRect">
            <a:avLst/>
          </a:prstGeom>
          <a:solidFill>
            <a:srgbClr val="FBFBFB"/>
          </a:solidFill>
          <a:ln w="12700">
            <a:solidFill>
              <a:srgbClr val="00B4E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</a:rPr>
              <a:t>console.log(</a:t>
            </a:r>
            <a:r>
              <a:rPr lang="en-US" altLang="zh-CN" dirty="0" err="1">
                <a:solidFill>
                  <a:schemeClr val="tx1"/>
                </a:solidFill>
              </a:rPr>
              <a:t>num</a:t>
            </a:r>
            <a:r>
              <a:rPr lang="en-US" altLang="zh-CN" dirty="0">
                <a:solidFill>
                  <a:schemeClr val="tx1"/>
                </a:solidFill>
              </a:rPr>
              <a:t>);</a:t>
            </a:r>
          </a:p>
          <a:p>
            <a:pPr>
              <a:defRPr/>
            </a:pPr>
            <a:r>
              <a:rPr lang="en-US" altLang="zh-CN" dirty="0" err="1">
                <a:solidFill>
                  <a:schemeClr val="tx1"/>
                </a:solidFill>
              </a:rPr>
              <a:t>num</a:t>
            </a:r>
            <a:r>
              <a:rPr lang="en-US" altLang="zh-CN" dirty="0">
                <a:solidFill>
                  <a:schemeClr val="tx1"/>
                </a:solidFill>
              </a:rPr>
              <a:t>++;</a:t>
            </a:r>
          </a:p>
        </p:txBody>
      </p:sp>
      <p:cxnSp>
        <p:nvCxnSpPr>
          <p:cNvPr id="16" name="肘形连接符 15">
            <a:extLst>
              <a:ext uri="{FF2B5EF4-FFF2-40B4-BE49-F238E27FC236}">
                <a16:creationId xmlns:a16="http://schemas.microsoft.com/office/drawing/2014/main" id="{82D723E8-5049-45E1-BD27-E82A2369577D}"/>
              </a:ext>
            </a:extLst>
          </p:cNvPr>
          <p:cNvCxnSpPr>
            <a:endCxn id="14" idx="1"/>
          </p:cNvCxnSpPr>
          <p:nvPr/>
        </p:nvCxnSpPr>
        <p:spPr bwMode="auto">
          <a:xfrm flipV="1">
            <a:off x="3838575" y="3462338"/>
            <a:ext cx="744538" cy="284162"/>
          </a:xfrm>
          <a:prstGeom prst="bentConnector3">
            <a:avLst>
              <a:gd name="adj1" fmla="val -1032"/>
            </a:avLst>
          </a:prstGeom>
          <a:noFill/>
          <a:ln>
            <a:solidFill>
              <a:srgbClr val="FFFF00"/>
            </a:solidFill>
            <a:prstDash val="sysDot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E8BE791E-CAB7-40A8-903C-90E5F33B2CB7}"/>
              </a:ext>
            </a:extLst>
          </p:cNvPr>
          <p:cNvCxnSpPr/>
          <p:nvPr/>
        </p:nvCxnSpPr>
        <p:spPr bwMode="auto">
          <a:xfrm>
            <a:off x="3692525" y="4292600"/>
            <a:ext cx="890588" cy="0"/>
          </a:xfrm>
          <a:prstGeom prst="straightConnector1">
            <a:avLst/>
          </a:prstGeom>
          <a:noFill/>
          <a:ln>
            <a:solidFill>
              <a:srgbClr val="FFFF00"/>
            </a:solidFill>
            <a:prstDash val="sysDot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6AC29467-4DE1-4896-A90E-863AF5361C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5950" y="1947863"/>
            <a:ext cx="8402638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>
                <a:solidFill>
                  <a:srgbClr val="0070C0"/>
                </a:solidFill>
              </a:rPr>
              <a:t>概念</a:t>
            </a:r>
            <a:r>
              <a:rPr lang="zh-CN" altLang="en-US"/>
              <a:t>：</a:t>
            </a:r>
            <a:r>
              <a:rPr lang="en-US" altLang="zh-CN"/>
              <a:t>while</a:t>
            </a:r>
            <a:r>
              <a:rPr lang="zh-CN" altLang="en-US"/>
              <a:t>循环语句是根据循环条件来判断是否重复执行一段代码。</a:t>
            </a:r>
            <a:endParaRPr lang="en-US" altLang="zh-CN"/>
          </a:p>
        </p:txBody>
      </p:sp>
      <p:sp>
        <p:nvSpPr>
          <p:cNvPr id="100363" name="Rectangle 2">
            <a:extLst>
              <a:ext uri="{FF2B5EF4-FFF2-40B4-BE49-F238E27FC236}">
                <a16:creationId xmlns:a16="http://schemas.microsoft.com/office/drawing/2014/main" id="{0A8A2B56-0D0F-4709-8F42-55005DB0DE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graphicFrame>
        <p:nvGraphicFramePr>
          <p:cNvPr id="19" name="对象 18">
            <a:extLst>
              <a:ext uri="{FF2B5EF4-FFF2-40B4-BE49-F238E27FC236}">
                <a16:creationId xmlns:a16="http://schemas.microsoft.com/office/drawing/2014/main" id="{3F7E76E8-459E-43EB-AAEF-E1366C63B79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45325" y="2851150"/>
          <a:ext cx="2565400" cy="2846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3" name="Visio" r:id="rId3" imgW="3229200" imgH="3588050" progId="Visio.Drawing.11">
                  <p:embed/>
                </p:oleObj>
              </mc:Choice>
              <mc:Fallback>
                <p:oleObj name="Visio" r:id="rId3" imgW="3229200" imgH="3588050" progId="Visio.Drawing.11">
                  <p:embed/>
                  <p:pic>
                    <p:nvPicPr>
                      <p:cNvPr id="19" name="对象 18">
                        <a:extLst>
                          <a:ext uri="{FF2B5EF4-FFF2-40B4-BE49-F238E27FC236}">
                            <a16:creationId xmlns:a16="http://schemas.microsoft.com/office/drawing/2014/main" id="{3F7E76E8-459E-43EB-AAEF-E1366C63B79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45325" y="2851150"/>
                        <a:ext cx="2565400" cy="2846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4" grpId="0" animBg="1"/>
      <p:bldP spid="15" grpId="0" animBg="1"/>
      <p:bldP spid="18" grpId="0" build="p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标题 1">
            <a:extLst>
              <a:ext uri="{FF2B5EF4-FFF2-40B4-BE49-F238E27FC236}">
                <a16:creationId xmlns:a16="http://schemas.microsoft.com/office/drawing/2014/main" id="{8A4FB8DD-2B11-4C8B-A2AD-07B7683B334B}"/>
              </a:ext>
            </a:extLst>
          </p:cNvPr>
          <p:cNvSpPr>
            <a:spLocks noGrp="1"/>
          </p:cNvSpPr>
          <p:nvPr>
            <p:ph type="ctr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algn="l"/>
            <a:r>
              <a:rPr lang="en-US" altLang="zh-CN" dirty="0"/>
              <a:t>while</a:t>
            </a:r>
            <a:r>
              <a:rPr lang="zh-CN" altLang="en-US" dirty="0"/>
              <a:t>循环</a:t>
            </a:r>
          </a:p>
        </p:txBody>
      </p:sp>
      <p:sp>
        <p:nvSpPr>
          <p:cNvPr id="101379" name="Rectangle 2">
            <a:extLst>
              <a:ext uri="{FF2B5EF4-FFF2-40B4-BE49-F238E27FC236}">
                <a16:creationId xmlns:a16="http://schemas.microsoft.com/office/drawing/2014/main" id="{FC763B2A-54E1-454F-9E95-D4EC581D72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8" name="矩形 38">
            <a:extLst>
              <a:ext uri="{FF2B5EF4-FFF2-40B4-BE49-F238E27FC236}">
                <a16:creationId xmlns:a16="http://schemas.microsoft.com/office/drawing/2014/main" id="{26A89C0C-2E0E-4F6E-BF98-791F0373F4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4826" y="1273175"/>
            <a:ext cx="84296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循环结构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——while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循环语句</a:t>
            </a:r>
          </a:p>
        </p:txBody>
      </p:sp>
      <p:sp>
        <p:nvSpPr>
          <p:cNvPr id="101381" name="Rectangle 2">
            <a:extLst>
              <a:ext uri="{FF2B5EF4-FFF2-40B4-BE49-F238E27FC236}">
                <a16:creationId xmlns:a16="http://schemas.microsoft.com/office/drawing/2014/main" id="{76E82B3D-1496-481E-B6F8-D5F121BFC3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grpSp>
        <p:nvGrpSpPr>
          <p:cNvPr id="101382" name="组合 17">
            <a:extLst>
              <a:ext uri="{FF2B5EF4-FFF2-40B4-BE49-F238E27FC236}">
                <a16:creationId xmlns:a16="http://schemas.microsoft.com/office/drawing/2014/main" id="{E318BADB-1D89-4DA2-B0EE-E8E5ADA319EA}"/>
              </a:ext>
            </a:extLst>
          </p:cNvPr>
          <p:cNvGrpSpPr>
            <a:grpSpLocks/>
          </p:cNvGrpSpPr>
          <p:nvPr/>
        </p:nvGrpSpPr>
        <p:grpSpPr bwMode="auto">
          <a:xfrm>
            <a:off x="1925639" y="2493964"/>
            <a:ext cx="8302625" cy="2160587"/>
            <a:chOff x="415635" y="2398807"/>
            <a:chExt cx="7920000" cy="2160000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F0FB40E9-3C1B-405D-A7DF-59094ECC17FD}"/>
                </a:ext>
              </a:extLst>
            </p:cNvPr>
            <p:cNvSpPr/>
            <p:nvPr/>
          </p:nvSpPr>
          <p:spPr>
            <a:xfrm>
              <a:off x="415635" y="2398807"/>
              <a:ext cx="7920000" cy="21600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A329D191-E0ED-4D1E-8BF4-E78CA582B269}"/>
                </a:ext>
              </a:extLst>
            </p:cNvPr>
            <p:cNvSpPr/>
            <p:nvPr/>
          </p:nvSpPr>
          <p:spPr>
            <a:xfrm>
              <a:off x="467123" y="2460702"/>
              <a:ext cx="7812481" cy="20346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grpSp>
        <p:nvGrpSpPr>
          <p:cNvPr id="101383" name="组合 20">
            <a:extLst>
              <a:ext uri="{FF2B5EF4-FFF2-40B4-BE49-F238E27FC236}">
                <a16:creationId xmlns:a16="http://schemas.microsoft.com/office/drawing/2014/main" id="{AA01C0F4-48E4-44E9-9B4A-E28527ABC015}"/>
              </a:ext>
            </a:extLst>
          </p:cNvPr>
          <p:cNvGrpSpPr>
            <a:grpSpLocks/>
          </p:cNvGrpSpPr>
          <p:nvPr/>
        </p:nvGrpSpPr>
        <p:grpSpPr bwMode="auto">
          <a:xfrm>
            <a:off x="9105901" y="2114551"/>
            <a:ext cx="1235075" cy="866775"/>
            <a:chOff x="7623958" y="2018805"/>
            <a:chExt cx="1235034" cy="866899"/>
          </a:xfrm>
        </p:grpSpPr>
        <p:sp>
          <p:nvSpPr>
            <p:cNvPr id="24" name="泪滴形 23">
              <a:extLst>
                <a:ext uri="{FF2B5EF4-FFF2-40B4-BE49-F238E27FC236}">
                  <a16:creationId xmlns:a16="http://schemas.microsoft.com/office/drawing/2014/main" id="{A858E18D-C92D-4E29-AF6C-915B99B807D3}"/>
                </a:ext>
              </a:extLst>
            </p:cNvPr>
            <p:cNvSpPr/>
            <p:nvPr/>
          </p:nvSpPr>
          <p:spPr>
            <a:xfrm>
              <a:off x="7623958" y="2018805"/>
              <a:ext cx="1235034" cy="866899"/>
            </a:xfrm>
            <a:prstGeom prst="teardrop">
              <a:avLst/>
            </a:prstGeom>
            <a:solidFill>
              <a:srgbClr val="C00000"/>
            </a:solidFill>
            <a:ln w="57150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01386" name="矩形 22">
              <a:extLst>
                <a:ext uri="{FF2B5EF4-FFF2-40B4-BE49-F238E27FC236}">
                  <a16:creationId xmlns:a16="http://schemas.microsoft.com/office/drawing/2014/main" id="{57055434-0732-482D-8BEA-7EE5ED6452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00681" y="2137197"/>
              <a:ext cx="906017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注意</a:t>
              </a:r>
            </a:p>
          </p:txBody>
        </p:sp>
      </p:grpSp>
      <p:sp>
        <p:nvSpPr>
          <p:cNvPr id="101384" name="矩形 23">
            <a:extLst>
              <a:ext uri="{FF2B5EF4-FFF2-40B4-BE49-F238E27FC236}">
                <a16:creationId xmlns:a16="http://schemas.microsoft.com/office/drawing/2014/main" id="{577EA42E-8CC6-4772-AE18-C4172DF13D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4226" y="2876550"/>
            <a:ext cx="8234363" cy="111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/>
              <a:t>需要注意的是，若循环条件永远为</a:t>
            </a:r>
            <a:r>
              <a:rPr lang="en-US" altLang="zh-CN"/>
              <a:t>true</a:t>
            </a:r>
            <a:r>
              <a:rPr lang="zh-CN" altLang="en-US"/>
              <a:t>时，则会出现死循环，因此在开发中应根据实际需要，在循环体中设置循环出口，即循环结束的条件。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3A5D5C44-9F87-4B09-9634-D3E832059D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89</a:t>
            </a:fld>
            <a:endParaRPr lang="zh-CN" altLang="en-US"/>
          </a:p>
        </p:txBody>
      </p:sp>
    </p:spTree>
  </p:cSld>
  <p:clrMapOvr>
    <a:masterClrMapping/>
  </p:clrMapOvr>
  <p:transition spd="slow">
    <p:circl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标题 1">
            <a:extLst>
              <a:ext uri="{FF2B5EF4-FFF2-40B4-BE49-F238E27FC236}">
                <a16:creationId xmlns:a16="http://schemas.microsoft.com/office/drawing/2014/main" id="{F94E234F-E33E-427F-A7D7-D6472DCE6379}"/>
              </a:ext>
            </a:extLst>
          </p:cNvPr>
          <p:cNvSpPr>
            <a:spLocks noGrp="1"/>
          </p:cNvSpPr>
          <p:nvPr>
            <p:ph type="ctr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algn="l"/>
            <a:r>
              <a:rPr lang="zh-CN" altLang="en-US" dirty="0"/>
              <a:t>数据类型</a:t>
            </a:r>
          </a:p>
        </p:txBody>
      </p:sp>
      <p:sp>
        <p:nvSpPr>
          <p:cNvPr id="12" name="矩形 38">
            <a:extLst>
              <a:ext uri="{FF2B5EF4-FFF2-40B4-BE49-F238E27FC236}">
                <a16:creationId xmlns:a16="http://schemas.microsoft.com/office/drawing/2014/main" id="{8FADA6A7-EE42-4EAB-870D-AF75C95052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4826" y="1273175"/>
            <a:ext cx="84296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基本数据类型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——undefined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类型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916" name="矩形 4">
            <a:extLst>
              <a:ext uri="{FF2B5EF4-FFF2-40B4-BE49-F238E27FC236}">
                <a16:creationId xmlns:a16="http://schemas.microsoft.com/office/drawing/2014/main" id="{1EC71632-CC37-4A8A-B60C-F6F7B494EB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5951" y="1947863"/>
            <a:ext cx="8520113" cy="286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zh-CN" altLang="en-US" b="1" u="sng" dirty="0">
                <a:solidFill>
                  <a:srgbClr val="0070C0"/>
                </a:solidFill>
              </a:rPr>
              <a:t>未定义型</a:t>
            </a:r>
            <a:r>
              <a:rPr lang="zh-CN" altLang="en-US" dirty="0"/>
              <a:t>（</a:t>
            </a:r>
            <a:r>
              <a:rPr lang="en-US" altLang="zh-CN" dirty="0"/>
              <a:t>Undefined</a:t>
            </a:r>
            <a:r>
              <a:rPr lang="zh-CN" altLang="en-US" dirty="0"/>
              <a:t>）也只有一个特殊的</a:t>
            </a:r>
            <a:r>
              <a:rPr lang="en-US" altLang="zh-CN" dirty="0"/>
              <a:t>undefined</a:t>
            </a:r>
            <a:r>
              <a:rPr lang="zh-CN" altLang="en-US" dirty="0"/>
              <a:t>值。</a:t>
            </a:r>
            <a:endParaRPr lang="en-US" altLang="zh-CN" dirty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zh-CN" altLang="en-US" b="1" u="sng" dirty="0">
                <a:solidFill>
                  <a:srgbClr val="0070C0"/>
                </a:solidFill>
              </a:rPr>
              <a:t>未定义型</a:t>
            </a:r>
            <a:r>
              <a:rPr lang="zh-CN" altLang="en-US" dirty="0"/>
              <a:t>用于声明的变量还未被初始化时，变量的默认值为</a:t>
            </a:r>
            <a:r>
              <a:rPr lang="en-US" altLang="zh-CN" dirty="0"/>
              <a:t>undefined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zh-CN" altLang="en-US" dirty="0"/>
              <a:t>与</a:t>
            </a:r>
            <a:r>
              <a:rPr lang="en-US" altLang="zh-CN" dirty="0"/>
              <a:t>null</a:t>
            </a:r>
            <a:r>
              <a:rPr lang="zh-CN" altLang="en-US" dirty="0"/>
              <a:t>不同的是，</a:t>
            </a:r>
            <a:r>
              <a:rPr lang="en-US" altLang="zh-CN" dirty="0"/>
              <a:t>undefined</a:t>
            </a:r>
            <a:r>
              <a:rPr lang="zh-CN" altLang="en-US" dirty="0"/>
              <a:t>表示没有为变量设置值，而</a:t>
            </a:r>
            <a:r>
              <a:rPr lang="en-US" altLang="zh-CN" dirty="0"/>
              <a:t>null</a:t>
            </a:r>
            <a:r>
              <a:rPr lang="zh-CN" altLang="en-US" dirty="0"/>
              <a:t>则表示变量（对象或地址）不存在或无效。</a:t>
            </a:r>
            <a:endParaRPr lang="en-US" altLang="zh-CN" dirty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zh-CN" altLang="en-US" b="1" u="sng" dirty="0">
                <a:solidFill>
                  <a:srgbClr val="0070C0"/>
                </a:solidFill>
              </a:rPr>
              <a:t>注意</a:t>
            </a:r>
            <a:r>
              <a:rPr lang="zh-CN" altLang="en-US" dirty="0"/>
              <a:t>：</a:t>
            </a:r>
            <a:r>
              <a:rPr lang="en-US" altLang="zh-CN" dirty="0"/>
              <a:t>null</a:t>
            </a:r>
            <a:r>
              <a:rPr lang="zh-CN" altLang="en-US" dirty="0"/>
              <a:t>和</a:t>
            </a:r>
            <a:r>
              <a:rPr lang="en-US" altLang="zh-CN" dirty="0"/>
              <a:t>undefined</a:t>
            </a:r>
            <a:r>
              <a:rPr lang="zh-CN" altLang="en-US" dirty="0"/>
              <a:t>与空字符串（</a:t>
            </a:r>
            <a:r>
              <a:rPr lang="en-US" altLang="zh-CN" dirty="0"/>
              <a:t>''</a:t>
            </a:r>
            <a:r>
              <a:rPr lang="zh-CN" altLang="en-US" dirty="0"/>
              <a:t>）和</a:t>
            </a:r>
            <a:r>
              <a:rPr lang="en-US" altLang="zh-CN" dirty="0"/>
              <a:t>0</a:t>
            </a:r>
            <a:r>
              <a:rPr lang="zh-CN" altLang="en-US" dirty="0"/>
              <a:t>都不相等。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B48E3D32-6971-41E8-AE84-B368D86D40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89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89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89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89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38916" grpId="0" build="p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标题 1">
            <a:extLst>
              <a:ext uri="{FF2B5EF4-FFF2-40B4-BE49-F238E27FC236}">
                <a16:creationId xmlns:a16="http://schemas.microsoft.com/office/drawing/2014/main" id="{BE9E8153-8E65-4EE7-B230-23EFC3977EC5}"/>
              </a:ext>
            </a:extLst>
          </p:cNvPr>
          <p:cNvSpPr>
            <a:spLocks noGrp="1"/>
          </p:cNvSpPr>
          <p:nvPr>
            <p:ph type="ctr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algn="l"/>
            <a:r>
              <a:rPr lang="en-US" altLang="zh-CN" dirty="0"/>
              <a:t>while</a:t>
            </a:r>
            <a:r>
              <a:rPr lang="zh-CN" altLang="en-US" dirty="0"/>
              <a:t>循环</a:t>
            </a:r>
          </a:p>
        </p:txBody>
      </p:sp>
      <p:sp>
        <p:nvSpPr>
          <p:cNvPr id="102403" name="Rectangle 2">
            <a:extLst>
              <a:ext uri="{FF2B5EF4-FFF2-40B4-BE49-F238E27FC236}">
                <a16:creationId xmlns:a16="http://schemas.microsoft.com/office/drawing/2014/main" id="{20922908-4821-43C8-B4D1-28D0BF54A8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8" name="矩形 38">
            <a:extLst>
              <a:ext uri="{FF2B5EF4-FFF2-40B4-BE49-F238E27FC236}">
                <a16:creationId xmlns:a16="http://schemas.microsoft.com/office/drawing/2014/main" id="{2867C60A-9527-49CE-B178-548C9D3BDA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4826" y="1273175"/>
            <a:ext cx="84296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循环结构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——do…while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循环语句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E7CFD451-A063-4003-94A4-FC111C9D59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5950" y="1947863"/>
            <a:ext cx="8402638" cy="111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/>
              <a:t>do…while</a:t>
            </a:r>
            <a:r>
              <a:rPr lang="zh-CN" altLang="en-US"/>
              <a:t>循环语句的功能与</a:t>
            </a:r>
            <a:r>
              <a:rPr lang="en-US" altLang="zh-CN"/>
              <a:t>while</a:t>
            </a:r>
            <a:r>
              <a:rPr lang="zh-CN" altLang="en-US"/>
              <a:t>循环语句类似，唯一的区别在于，</a:t>
            </a:r>
            <a:r>
              <a:rPr lang="en-US" altLang="zh-CN"/>
              <a:t>while</a:t>
            </a:r>
            <a:r>
              <a:rPr lang="zh-CN" altLang="en-US"/>
              <a:t>是先判断条件后执行循环体，而</a:t>
            </a:r>
            <a:r>
              <a:rPr lang="en-US" altLang="zh-CN"/>
              <a:t>do...while</a:t>
            </a:r>
            <a:r>
              <a:rPr lang="zh-CN" altLang="en-US"/>
              <a:t>会无条件执行一次循环体后再判断条件。</a:t>
            </a:r>
            <a:endParaRPr lang="en-US" altLang="zh-CN"/>
          </a:p>
        </p:txBody>
      </p:sp>
      <p:sp>
        <p:nvSpPr>
          <p:cNvPr id="102406" name="Rectangle 2">
            <a:extLst>
              <a:ext uri="{FF2B5EF4-FFF2-40B4-BE49-F238E27FC236}">
                <a16:creationId xmlns:a16="http://schemas.microsoft.com/office/drawing/2014/main" id="{3292DC49-641B-4DA1-831E-E6CCD6F70A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AB1FC80C-0691-42E4-9D58-8AAB19C12B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90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8" grpId="0" build="p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标题 1">
            <a:extLst>
              <a:ext uri="{FF2B5EF4-FFF2-40B4-BE49-F238E27FC236}">
                <a16:creationId xmlns:a16="http://schemas.microsoft.com/office/drawing/2014/main" id="{E40D1E85-85DA-4F91-8F91-C4C2FDE860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do… while</a:t>
            </a:r>
            <a:r>
              <a:rPr lang="zh-CN" altLang="en-US" dirty="0"/>
              <a:t>循环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75488FD-5D30-4C16-89BB-195ECFA396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6CA0B37-C609-418D-973E-5FE272E0CA7A}" type="slidenum">
              <a:rPr lang="zh-CN" altLang="en-US" smtClean="0"/>
              <a:pPr/>
              <a:t>91</a:t>
            </a:fld>
            <a:endParaRPr lang="zh-CN" altLang="en-US"/>
          </a:p>
        </p:txBody>
      </p:sp>
      <p:sp>
        <p:nvSpPr>
          <p:cNvPr id="103427" name="Rectangle 2">
            <a:extLst>
              <a:ext uri="{FF2B5EF4-FFF2-40B4-BE49-F238E27FC236}">
                <a16:creationId xmlns:a16="http://schemas.microsoft.com/office/drawing/2014/main" id="{1D4504F2-3667-4EBA-83A9-9D13622F12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8" name="矩形 38">
            <a:extLst>
              <a:ext uri="{FF2B5EF4-FFF2-40B4-BE49-F238E27FC236}">
                <a16:creationId xmlns:a16="http://schemas.microsoft.com/office/drawing/2014/main" id="{A3A41331-8460-48A6-B579-D658F05424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4826" y="1273175"/>
            <a:ext cx="84296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循环结构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——do…while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循环语句</a:t>
            </a:r>
          </a:p>
        </p:txBody>
      </p:sp>
      <p:grpSp>
        <p:nvGrpSpPr>
          <p:cNvPr id="11" name="组合 9">
            <a:extLst>
              <a:ext uri="{FF2B5EF4-FFF2-40B4-BE49-F238E27FC236}">
                <a16:creationId xmlns:a16="http://schemas.microsoft.com/office/drawing/2014/main" id="{E0BC1557-4931-4762-9E08-64F106767AFB}"/>
              </a:ext>
            </a:extLst>
          </p:cNvPr>
          <p:cNvGrpSpPr>
            <a:grpSpLocks/>
          </p:cNvGrpSpPr>
          <p:nvPr/>
        </p:nvGrpSpPr>
        <p:grpSpPr bwMode="auto">
          <a:xfrm>
            <a:off x="2513014" y="2595564"/>
            <a:ext cx="2949575" cy="2376487"/>
            <a:chOff x="1277815" y="3552091"/>
            <a:chExt cx="2543908" cy="1977366"/>
          </a:xfrm>
        </p:grpSpPr>
        <p:sp>
          <p:nvSpPr>
            <p:cNvPr id="103437" name="矩形 10">
              <a:extLst>
                <a:ext uri="{FF2B5EF4-FFF2-40B4-BE49-F238E27FC236}">
                  <a16:creationId xmlns:a16="http://schemas.microsoft.com/office/drawing/2014/main" id="{CDC85E90-AE6A-4AC9-A6D0-035D47B618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7815" y="3552091"/>
              <a:ext cx="2543908" cy="1977366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103438" name="矩形 11">
              <a:extLst>
                <a:ext uri="{FF2B5EF4-FFF2-40B4-BE49-F238E27FC236}">
                  <a16:creationId xmlns:a16="http://schemas.microsoft.com/office/drawing/2014/main" id="{F0CAA641-48B2-4FC3-853E-4224DE1A49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7108" y="3846569"/>
              <a:ext cx="2286000" cy="13060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US" altLang="zh-CN" sz="1600" b="1">
                  <a:solidFill>
                    <a:schemeClr val="bg1"/>
                  </a:solidFill>
                </a:rPr>
                <a:t>do {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b="1">
                  <a:solidFill>
                    <a:schemeClr val="bg1"/>
                  </a:solidFill>
                </a:rPr>
                <a:t>  </a:t>
              </a:r>
              <a:r>
                <a:rPr lang="zh-CN" altLang="en-US" sz="1600" b="1">
                  <a:solidFill>
                    <a:schemeClr val="bg1"/>
                  </a:solidFill>
                </a:rPr>
                <a:t>循环体</a:t>
              </a:r>
            </a:p>
            <a:p>
              <a:pPr>
                <a:lnSpc>
                  <a:spcPct val="150000"/>
                </a:lnSpc>
              </a:pPr>
              <a:r>
                <a:rPr lang="zh-CN" altLang="en-US" sz="1600" b="1">
                  <a:solidFill>
                    <a:schemeClr val="bg1"/>
                  </a:solidFill>
                </a:rPr>
                <a:t>  </a:t>
              </a:r>
              <a:r>
                <a:rPr lang="en-US" altLang="zh-CN" sz="1600" b="1">
                  <a:solidFill>
                    <a:schemeClr val="bg1"/>
                  </a:solidFill>
                </a:rPr>
                <a:t>……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b="1">
                  <a:solidFill>
                    <a:schemeClr val="bg1"/>
                  </a:solidFill>
                </a:rPr>
                <a:t>} while (</a:t>
              </a:r>
              <a:r>
                <a:rPr lang="zh-CN" altLang="en-US" sz="1600" b="1">
                  <a:solidFill>
                    <a:schemeClr val="bg1"/>
                  </a:solidFill>
                </a:rPr>
                <a:t>循环条件</a:t>
              </a:r>
              <a:r>
                <a:rPr lang="en-US" altLang="zh-CN" sz="1600" b="1">
                  <a:solidFill>
                    <a:schemeClr val="bg1"/>
                  </a:solidFill>
                </a:rPr>
                <a:t>);</a:t>
              </a:r>
              <a:endParaRPr lang="zh-CN" altLang="en-US" sz="1600" b="1">
                <a:solidFill>
                  <a:schemeClr val="bg1"/>
                </a:solidFill>
              </a:endParaRPr>
            </a:p>
          </p:txBody>
        </p:sp>
      </p:grpSp>
      <p:sp>
        <p:nvSpPr>
          <p:cNvPr id="14" name="圆角矩形 13">
            <a:extLst>
              <a:ext uri="{FF2B5EF4-FFF2-40B4-BE49-F238E27FC236}">
                <a16:creationId xmlns:a16="http://schemas.microsoft.com/office/drawing/2014/main" id="{1D418E10-D595-4A1A-9EDF-A6AC96E24612}"/>
              </a:ext>
            </a:extLst>
          </p:cNvPr>
          <p:cNvSpPr/>
          <p:nvPr/>
        </p:nvSpPr>
        <p:spPr>
          <a:xfrm>
            <a:off x="5394325" y="4073525"/>
            <a:ext cx="1651000" cy="558800"/>
          </a:xfrm>
          <a:prstGeom prst="roundRect">
            <a:avLst/>
          </a:prstGeom>
          <a:solidFill>
            <a:srgbClr val="FBFBFB"/>
          </a:solidFill>
          <a:ln w="12700">
            <a:solidFill>
              <a:srgbClr val="00B4E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 err="1">
                <a:solidFill>
                  <a:schemeClr val="tx1"/>
                </a:solidFill>
              </a:rPr>
              <a:t>num</a:t>
            </a:r>
            <a:r>
              <a:rPr lang="en-US" altLang="zh-CN" dirty="0">
                <a:solidFill>
                  <a:schemeClr val="tx1"/>
                </a:solidFill>
              </a:rPr>
              <a:t> &gt; 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圆角矩形 14">
            <a:extLst>
              <a:ext uri="{FF2B5EF4-FFF2-40B4-BE49-F238E27FC236}">
                <a16:creationId xmlns:a16="http://schemas.microsoft.com/office/drawing/2014/main" id="{F053BD6E-E944-4D5B-8BD3-D67B6F7B0F98}"/>
              </a:ext>
            </a:extLst>
          </p:cNvPr>
          <p:cNvSpPr/>
          <p:nvPr/>
        </p:nvSpPr>
        <p:spPr>
          <a:xfrm>
            <a:off x="4868863" y="3135314"/>
            <a:ext cx="2176462" cy="771525"/>
          </a:xfrm>
          <a:prstGeom prst="roundRect">
            <a:avLst/>
          </a:prstGeom>
          <a:solidFill>
            <a:srgbClr val="FBFBFB"/>
          </a:solidFill>
          <a:ln w="12700">
            <a:solidFill>
              <a:srgbClr val="00B4E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</a:rPr>
              <a:t>console.log(</a:t>
            </a:r>
            <a:r>
              <a:rPr lang="en-US" altLang="zh-CN" dirty="0" err="1">
                <a:solidFill>
                  <a:schemeClr val="tx1"/>
                </a:solidFill>
              </a:rPr>
              <a:t>num</a:t>
            </a:r>
            <a:r>
              <a:rPr lang="en-US" altLang="zh-CN" dirty="0">
                <a:solidFill>
                  <a:schemeClr val="tx1"/>
                </a:solidFill>
              </a:rPr>
              <a:t>); </a:t>
            </a:r>
          </a:p>
          <a:p>
            <a:pPr>
              <a:defRPr/>
            </a:pPr>
            <a:r>
              <a:rPr lang="en-US" altLang="zh-CN" dirty="0" err="1">
                <a:solidFill>
                  <a:schemeClr val="tx1"/>
                </a:solidFill>
              </a:rPr>
              <a:t>num</a:t>
            </a:r>
            <a:r>
              <a:rPr lang="en-US" altLang="zh-CN" dirty="0">
                <a:solidFill>
                  <a:schemeClr val="tx1"/>
                </a:solidFill>
              </a:rPr>
              <a:t>--;</a:t>
            </a: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D4480AA6-3C7E-4FD4-BE1A-AAA295C752BB}"/>
              </a:ext>
            </a:extLst>
          </p:cNvPr>
          <p:cNvCxnSpPr/>
          <p:nvPr/>
        </p:nvCxnSpPr>
        <p:spPr bwMode="auto">
          <a:xfrm>
            <a:off x="3692525" y="3568700"/>
            <a:ext cx="890588" cy="0"/>
          </a:xfrm>
          <a:prstGeom prst="straightConnector1">
            <a:avLst/>
          </a:prstGeom>
          <a:noFill/>
          <a:ln>
            <a:solidFill>
              <a:srgbClr val="FFFF00"/>
            </a:solidFill>
            <a:prstDash val="sysDot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3433" name="Rectangle 2">
            <a:extLst>
              <a:ext uri="{FF2B5EF4-FFF2-40B4-BE49-F238E27FC236}">
                <a16:creationId xmlns:a16="http://schemas.microsoft.com/office/drawing/2014/main" id="{25723B42-B3B3-4F49-BD87-6130AF0C62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959C04AE-9361-4ECE-8808-68E13D8E1D01}"/>
              </a:ext>
            </a:extLst>
          </p:cNvPr>
          <p:cNvCxnSpPr/>
          <p:nvPr/>
        </p:nvCxnSpPr>
        <p:spPr bwMode="auto">
          <a:xfrm>
            <a:off x="4583113" y="4344988"/>
            <a:ext cx="811212" cy="0"/>
          </a:xfrm>
          <a:prstGeom prst="straightConnector1">
            <a:avLst/>
          </a:prstGeom>
          <a:noFill/>
          <a:ln>
            <a:solidFill>
              <a:srgbClr val="FFFF00"/>
            </a:solidFill>
            <a:prstDash val="sysDot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3435" name="Rectangle 4">
            <a:extLst>
              <a:ext uri="{FF2B5EF4-FFF2-40B4-BE49-F238E27FC236}">
                <a16:creationId xmlns:a16="http://schemas.microsoft.com/office/drawing/2014/main" id="{E83975F4-DC72-47A6-AB41-9247D478F2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933EA13E-A0DF-4AC0-B108-48391CCAF7C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88213" y="2357438"/>
          <a:ext cx="2430462" cy="309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7" name="Visio" r:id="rId3" imgW="2590650" imgH="3299334" progId="Visio.Drawing.11">
                  <p:embed/>
                </p:oleObj>
              </mc:Choice>
              <mc:Fallback>
                <p:oleObj name="Visio" r:id="rId3" imgW="2590650" imgH="3299334" progId="Visio.Drawing.11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933EA13E-A0DF-4AC0-B108-48391CCAF7C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88213" y="2357438"/>
                        <a:ext cx="2430462" cy="309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标题 1">
            <a:extLst>
              <a:ext uri="{FF2B5EF4-FFF2-40B4-BE49-F238E27FC236}">
                <a16:creationId xmlns:a16="http://schemas.microsoft.com/office/drawing/2014/main" id="{03162961-57BD-42E1-8133-913E2988A8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for</a:t>
            </a:r>
            <a:r>
              <a:rPr lang="zh-CN" altLang="en-US" dirty="0"/>
              <a:t>循环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EC961B2-C30F-4B5D-B745-16BF6EE0FE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6CA0B37-C609-418D-973E-5FE272E0CA7A}" type="slidenum">
              <a:rPr lang="zh-CN" altLang="en-US" smtClean="0"/>
              <a:pPr/>
              <a:t>92</a:t>
            </a:fld>
            <a:endParaRPr lang="zh-CN" altLang="en-US"/>
          </a:p>
        </p:txBody>
      </p:sp>
      <p:sp>
        <p:nvSpPr>
          <p:cNvPr id="104451" name="Rectangle 2">
            <a:extLst>
              <a:ext uri="{FF2B5EF4-FFF2-40B4-BE49-F238E27FC236}">
                <a16:creationId xmlns:a16="http://schemas.microsoft.com/office/drawing/2014/main" id="{F8B233A8-0C46-449D-802A-464485861E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8" name="矩形 38">
            <a:extLst>
              <a:ext uri="{FF2B5EF4-FFF2-40B4-BE49-F238E27FC236}">
                <a16:creationId xmlns:a16="http://schemas.microsoft.com/office/drawing/2014/main" id="{16D90F8E-C763-45FB-A97D-00B8538367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4826" y="1273175"/>
            <a:ext cx="84296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循环结构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——for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循环语句</a:t>
            </a:r>
          </a:p>
        </p:txBody>
      </p:sp>
      <p:sp>
        <p:nvSpPr>
          <p:cNvPr id="104453" name="Rectangle 2">
            <a:extLst>
              <a:ext uri="{FF2B5EF4-FFF2-40B4-BE49-F238E27FC236}">
                <a16:creationId xmlns:a16="http://schemas.microsoft.com/office/drawing/2014/main" id="{0E2EA09D-A143-4479-93C2-1225867BDC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82AF5DF-7898-41AB-B523-0C49E2399A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5950" y="1947863"/>
            <a:ext cx="8402638" cy="557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>
                <a:solidFill>
                  <a:srgbClr val="0070C0"/>
                </a:solidFill>
              </a:rPr>
              <a:t>概念</a:t>
            </a:r>
            <a:r>
              <a:rPr lang="zh-CN" altLang="en-US"/>
              <a:t>：</a:t>
            </a:r>
            <a:r>
              <a:rPr lang="en-US" altLang="zh-CN"/>
              <a:t>for</a:t>
            </a:r>
            <a:r>
              <a:rPr lang="zh-CN" altLang="en-US"/>
              <a:t>循环语句是最常用的循环语句，它适合循环次数已知的情况。</a:t>
            </a:r>
            <a:endParaRPr lang="en-US" altLang="zh-CN"/>
          </a:p>
        </p:txBody>
      </p:sp>
      <p:grpSp>
        <p:nvGrpSpPr>
          <p:cNvPr id="9" name="组合 9">
            <a:extLst>
              <a:ext uri="{FF2B5EF4-FFF2-40B4-BE49-F238E27FC236}">
                <a16:creationId xmlns:a16="http://schemas.microsoft.com/office/drawing/2014/main" id="{F66B0137-1845-4218-8333-13AE78793447}"/>
              </a:ext>
            </a:extLst>
          </p:cNvPr>
          <p:cNvGrpSpPr>
            <a:grpSpLocks/>
          </p:cNvGrpSpPr>
          <p:nvPr/>
        </p:nvGrpSpPr>
        <p:grpSpPr bwMode="auto">
          <a:xfrm>
            <a:off x="2720976" y="2868614"/>
            <a:ext cx="2949575" cy="2720975"/>
            <a:chOff x="1277815" y="3552092"/>
            <a:chExt cx="2543908" cy="2264403"/>
          </a:xfrm>
        </p:grpSpPr>
        <p:sp>
          <p:nvSpPr>
            <p:cNvPr id="104460" name="矩形 10">
              <a:extLst>
                <a:ext uri="{FF2B5EF4-FFF2-40B4-BE49-F238E27FC236}">
                  <a16:creationId xmlns:a16="http://schemas.microsoft.com/office/drawing/2014/main" id="{6C967F4A-138E-49B0-AFAE-6085311317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7815" y="3552092"/>
              <a:ext cx="2543908" cy="2083264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104461" name="矩形 11">
              <a:extLst>
                <a:ext uri="{FF2B5EF4-FFF2-40B4-BE49-F238E27FC236}">
                  <a16:creationId xmlns:a16="http://schemas.microsoft.com/office/drawing/2014/main" id="{73C6DC80-12F9-4938-85F1-24F1CC8947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7108" y="3690465"/>
              <a:ext cx="2286000" cy="21260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  <a:buFont typeface="Arial" panose="020B0604020202020204" pitchFamily="34" charset="0"/>
                <a:buNone/>
              </a:pPr>
              <a:r>
                <a:rPr lang="en-US" altLang="zh-CN" b="1">
                  <a:solidFill>
                    <a:schemeClr val="bg1"/>
                  </a:solidFill>
                </a:rPr>
                <a:t>var i = 0; 	   // ①</a:t>
              </a:r>
            </a:p>
            <a:p>
              <a:pPr eaLnBrk="1" hangingPunct="1">
                <a:lnSpc>
                  <a:spcPct val="150000"/>
                </a:lnSpc>
                <a:buFont typeface="Arial" panose="020B0604020202020204" pitchFamily="34" charset="0"/>
                <a:buNone/>
              </a:pPr>
              <a:r>
                <a:rPr lang="en-US" altLang="zh-CN" b="1">
                  <a:solidFill>
                    <a:schemeClr val="bg1"/>
                  </a:solidFill>
                </a:rPr>
                <a:t>while (i &lt; 5) {	   // ②</a:t>
              </a:r>
            </a:p>
            <a:p>
              <a:pPr eaLnBrk="1" hangingPunct="1">
                <a:lnSpc>
                  <a:spcPct val="150000"/>
                </a:lnSpc>
                <a:buFont typeface="Arial" panose="020B0604020202020204" pitchFamily="34" charset="0"/>
                <a:buNone/>
              </a:pPr>
              <a:r>
                <a:rPr lang="en-US" altLang="zh-CN" b="1">
                  <a:solidFill>
                    <a:schemeClr val="bg1"/>
                  </a:solidFill>
                </a:rPr>
                <a:t>  console.log('*‘);   // ③</a:t>
              </a:r>
            </a:p>
            <a:p>
              <a:pPr eaLnBrk="1" hangingPunct="1">
                <a:lnSpc>
                  <a:spcPct val="150000"/>
                </a:lnSpc>
                <a:buFont typeface="Arial" panose="020B0604020202020204" pitchFamily="34" charset="0"/>
                <a:buNone/>
              </a:pPr>
              <a:r>
                <a:rPr lang="en-US" altLang="zh-CN" b="1">
                  <a:solidFill>
                    <a:schemeClr val="bg1"/>
                  </a:solidFill>
                </a:rPr>
                <a:t>  ++i; 	    	   // ④</a:t>
              </a:r>
            </a:p>
            <a:p>
              <a:pPr eaLnBrk="1" hangingPunct="1">
                <a:lnSpc>
                  <a:spcPct val="150000"/>
                </a:lnSpc>
                <a:buFont typeface="Arial" panose="020B0604020202020204" pitchFamily="34" charset="0"/>
                <a:buNone/>
              </a:pPr>
              <a:r>
                <a:rPr lang="en-US" altLang="zh-CN" b="1">
                  <a:solidFill>
                    <a:schemeClr val="bg1"/>
                  </a:solidFill>
                </a:rPr>
                <a:t>}</a:t>
              </a:r>
            </a:p>
          </p:txBody>
        </p:sp>
      </p:grpSp>
      <p:grpSp>
        <p:nvGrpSpPr>
          <p:cNvPr id="12" name="组合 9">
            <a:extLst>
              <a:ext uri="{FF2B5EF4-FFF2-40B4-BE49-F238E27FC236}">
                <a16:creationId xmlns:a16="http://schemas.microsoft.com/office/drawing/2014/main" id="{BDE7BCFC-EE40-464B-86D8-A7A36E85022D}"/>
              </a:ext>
            </a:extLst>
          </p:cNvPr>
          <p:cNvGrpSpPr>
            <a:grpSpLocks/>
          </p:cNvGrpSpPr>
          <p:nvPr/>
        </p:nvGrpSpPr>
        <p:grpSpPr bwMode="auto">
          <a:xfrm>
            <a:off x="6278563" y="2868614"/>
            <a:ext cx="3143250" cy="2503487"/>
            <a:chOff x="1277815" y="2925542"/>
            <a:chExt cx="2710755" cy="2510615"/>
          </a:xfrm>
        </p:grpSpPr>
        <p:sp>
          <p:nvSpPr>
            <p:cNvPr id="104458" name="矩形 10">
              <a:extLst>
                <a:ext uri="{FF2B5EF4-FFF2-40B4-BE49-F238E27FC236}">
                  <a16:creationId xmlns:a16="http://schemas.microsoft.com/office/drawing/2014/main" id="{A93A633C-23DB-403A-B663-07A0046028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7815" y="2925542"/>
              <a:ext cx="2710755" cy="2510615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104459" name="矩形 11">
              <a:extLst>
                <a:ext uri="{FF2B5EF4-FFF2-40B4-BE49-F238E27FC236}">
                  <a16:creationId xmlns:a16="http://schemas.microsoft.com/office/drawing/2014/main" id="{AD546335-8FEB-4E42-840F-291EBB2DC2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7108" y="3220148"/>
              <a:ext cx="2419283" cy="22160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  <a:buFont typeface="Arial" panose="020B0604020202020204" pitchFamily="34" charset="0"/>
                <a:buNone/>
              </a:pPr>
              <a:r>
                <a:rPr lang="nn-NO" altLang="zh-CN" b="1">
                  <a:solidFill>
                    <a:schemeClr val="bg1"/>
                  </a:solidFill>
                </a:rPr>
                <a:t>// for ( ①; ②; ④ )</a:t>
              </a:r>
            </a:p>
            <a:p>
              <a:pPr eaLnBrk="1" hangingPunct="1">
                <a:lnSpc>
                  <a:spcPct val="150000"/>
                </a:lnSpc>
                <a:buFont typeface="Arial" panose="020B0604020202020204" pitchFamily="34" charset="0"/>
                <a:buNone/>
              </a:pPr>
              <a:r>
                <a:rPr lang="nn-NO" altLang="zh-CN" b="1">
                  <a:solidFill>
                    <a:schemeClr val="bg1"/>
                  </a:solidFill>
                </a:rPr>
                <a:t>for (var i = 0; i &lt; 5; ++i) {</a:t>
              </a:r>
            </a:p>
            <a:p>
              <a:pPr eaLnBrk="1" hangingPunct="1">
                <a:lnSpc>
                  <a:spcPct val="150000"/>
                </a:lnSpc>
                <a:buFont typeface="Arial" panose="020B0604020202020204" pitchFamily="34" charset="0"/>
                <a:buNone/>
              </a:pPr>
              <a:r>
                <a:rPr lang="nn-NO" altLang="zh-CN" b="1">
                  <a:solidFill>
                    <a:schemeClr val="bg1"/>
                  </a:solidFill>
                </a:rPr>
                <a:t>  console.log('*'); // ③</a:t>
              </a:r>
            </a:p>
            <a:p>
              <a:pPr eaLnBrk="1" hangingPunct="1">
                <a:lnSpc>
                  <a:spcPct val="150000"/>
                </a:lnSpc>
                <a:buFont typeface="Arial" panose="020B0604020202020204" pitchFamily="34" charset="0"/>
                <a:buNone/>
              </a:pPr>
              <a:r>
                <a:rPr lang="nn-NO" altLang="zh-CN" b="1">
                  <a:solidFill>
                    <a:schemeClr val="bg1"/>
                  </a:solidFill>
                </a:rPr>
                <a:t>}</a:t>
              </a:r>
            </a:p>
          </p:txBody>
        </p:sp>
      </p:grpSp>
      <p:sp>
        <p:nvSpPr>
          <p:cNvPr id="15" name="椭圆 15">
            <a:extLst>
              <a:ext uri="{FF2B5EF4-FFF2-40B4-BE49-F238E27FC236}">
                <a16:creationId xmlns:a16="http://schemas.microsoft.com/office/drawing/2014/main" id="{14DD1C47-939B-40E5-8BCC-9F3406E400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8464" y="3743325"/>
            <a:ext cx="962025" cy="539750"/>
          </a:xfrm>
          <a:prstGeom prst="ellipse">
            <a:avLst/>
          </a:prstGeom>
          <a:solidFill>
            <a:srgbClr val="FBFBFB"/>
          </a:solidFill>
          <a:ln w="12700">
            <a:solidFill>
              <a:srgbClr val="00B4E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CN" altLang="en-US" dirty="0">
                <a:solidFill>
                  <a:schemeClr val="tx1"/>
                </a:solidFill>
              </a:rPr>
              <a:t>对比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 build="p"/>
      <p:bldP spid="15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标题 1">
            <a:extLst>
              <a:ext uri="{FF2B5EF4-FFF2-40B4-BE49-F238E27FC236}">
                <a16:creationId xmlns:a16="http://schemas.microsoft.com/office/drawing/2014/main" id="{B4256FB3-3F2A-4175-A6B7-794B4A8DF4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for</a:t>
            </a:r>
            <a:r>
              <a:rPr lang="zh-CN" altLang="en-US" dirty="0"/>
              <a:t>循环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9A98136-0A2B-40DA-945F-0EEA64AA3E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6CA0B37-C609-418D-973E-5FE272E0CA7A}" type="slidenum">
              <a:rPr lang="zh-CN" altLang="en-US" smtClean="0"/>
              <a:pPr/>
              <a:t>93</a:t>
            </a:fld>
            <a:endParaRPr lang="zh-CN" altLang="en-US"/>
          </a:p>
        </p:txBody>
      </p:sp>
      <p:sp>
        <p:nvSpPr>
          <p:cNvPr id="105475" name="Rectangle 2">
            <a:extLst>
              <a:ext uri="{FF2B5EF4-FFF2-40B4-BE49-F238E27FC236}">
                <a16:creationId xmlns:a16="http://schemas.microsoft.com/office/drawing/2014/main" id="{B4A8C8E8-0F26-4713-8780-7277809E4F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8" name="矩形 38">
            <a:extLst>
              <a:ext uri="{FF2B5EF4-FFF2-40B4-BE49-F238E27FC236}">
                <a16:creationId xmlns:a16="http://schemas.microsoft.com/office/drawing/2014/main" id="{3D0FC463-4784-4782-BD22-09641E0706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4826" y="1273175"/>
            <a:ext cx="84296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循环结构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——for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循环语句</a:t>
            </a:r>
          </a:p>
        </p:txBody>
      </p:sp>
      <p:sp>
        <p:nvSpPr>
          <p:cNvPr id="105477" name="Rectangle 2">
            <a:extLst>
              <a:ext uri="{FF2B5EF4-FFF2-40B4-BE49-F238E27FC236}">
                <a16:creationId xmlns:a16="http://schemas.microsoft.com/office/drawing/2014/main" id="{12D39586-DA53-4DAA-9D80-4010F17934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6" name="矩形 11">
            <a:extLst>
              <a:ext uri="{FF2B5EF4-FFF2-40B4-BE49-F238E27FC236}">
                <a16:creationId xmlns:a16="http://schemas.microsoft.com/office/drawing/2014/main" id="{F34E31E4-8FC6-42A4-B748-11A5A28DE3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7875" y="2528889"/>
            <a:ext cx="5092700" cy="193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1600" dirty="0"/>
              <a:t>for</a:t>
            </a:r>
            <a:r>
              <a:rPr lang="zh-CN" altLang="en-US" sz="1600" dirty="0"/>
              <a:t>关键字后面小括号“</a:t>
            </a:r>
            <a:r>
              <a:rPr lang="en-US" altLang="zh-CN" sz="1600" dirty="0"/>
              <a:t>()</a:t>
            </a:r>
            <a:r>
              <a:rPr lang="zh-CN" altLang="en-US" sz="1600" dirty="0"/>
              <a:t>”中包括了三部分内容：</a:t>
            </a:r>
            <a:endParaRPr lang="en-US" altLang="zh-CN" sz="1600" dirty="0"/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  <a:defRPr/>
            </a:pPr>
            <a:r>
              <a:rPr lang="zh-CN" altLang="en-US" sz="1600" dirty="0"/>
              <a:t>初始化表达式。</a:t>
            </a:r>
            <a:endParaRPr lang="en-US" altLang="zh-CN" sz="1600" dirty="0"/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  <a:defRPr/>
            </a:pPr>
            <a:r>
              <a:rPr lang="zh-CN" altLang="en-US" sz="1600" dirty="0"/>
              <a:t>循环条件。</a:t>
            </a:r>
            <a:endParaRPr lang="en-US" altLang="zh-CN" sz="1600" dirty="0"/>
          </a:p>
          <a:p>
            <a:pPr>
              <a:lnSpc>
                <a:spcPct val="150000"/>
              </a:lnSpc>
              <a:defRPr/>
            </a:pPr>
            <a:r>
              <a:rPr lang="zh-CN" altLang="en-US" sz="1600" dirty="0"/>
              <a:t>④   操作表达式。</a:t>
            </a:r>
            <a:endParaRPr lang="en-US" altLang="zh-CN" sz="1600" dirty="0"/>
          </a:p>
          <a:p>
            <a:pPr>
              <a:lnSpc>
                <a:spcPct val="150000"/>
              </a:lnSpc>
              <a:defRPr/>
            </a:pPr>
            <a:r>
              <a:rPr lang="zh-CN" altLang="en-US" sz="1600" dirty="0"/>
              <a:t>它们之间用“</a:t>
            </a:r>
            <a:r>
              <a:rPr lang="en-US" altLang="zh-CN" sz="1600" dirty="0"/>
              <a:t>;</a:t>
            </a:r>
            <a:r>
              <a:rPr lang="zh-CN" altLang="en-US" sz="1600" dirty="0"/>
              <a:t>”分隔，</a:t>
            </a:r>
            <a:r>
              <a:rPr lang="en-US" altLang="zh-CN" sz="1600" dirty="0"/>
              <a:t>{}</a:t>
            </a:r>
            <a:r>
              <a:rPr lang="zh-CN" altLang="en-US" sz="1600" dirty="0"/>
              <a:t>中的执行语句为 ③循环体。</a:t>
            </a:r>
            <a:endParaRPr lang="en-US" altLang="zh-CN" sz="1600" dirty="0"/>
          </a:p>
        </p:txBody>
      </p:sp>
      <p:sp>
        <p:nvSpPr>
          <p:cNvPr id="105479" name="Rectangle 2">
            <a:extLst>
              <a:ext uri="{FF2B5EF4-FFF2-40B4-BE49-F238E27FC236}">
                <a16:creationId xmlns:a16="http://schemas.microsoft.com/office/drawing/2014/main" id="{1927AD14-3B99-4517-A978-F5FB592A20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2468CB14-FCAE-427D-90C4-B9F68FA81E2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975475" y="1735139"/>
          <a:ext cx="2743200" cy="4059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2" name="Visio" r:id="rId3" imgW="4050270" imgH="6001020" progId="Visio.Drawing.11">
                  <p:embed/>
                </p:oleObj>
              </mc:Choice>
              <mc:Fallback>
                <p:oleObj name="Visio" r:id="rId3" imgW="4050270" imgH="6001020" progId="Visio.Drawing.11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2468CB14-FCAE-427D-90C4-B9F68FA81E2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75475" y="1735139"/>
                        <a:ext cx="2743200" cy="4059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标题 1">
            <a:extLst>
              <a:ext uri="{FF2B5EF4-FFF2-40B4-BE49-F238E27FC236}">
                <a16:creationId xmlns:a16="http://schemas.microsoft.com/office/drawing/2014/main" id="{D3A73B21-2DF7-4247-B5D3-E6038A2364DF}"/>
              </a:ext>
            </a:extLst>
          </p:cNvPr>
          <p:cNvSpPr>
            <a:spLocks noGrp="1"/>
          </p:cNvSpPr>
          <p:nvPr>
            <p:ph type="ctr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algn="l"/>
            <a:r>
              <a:rPr lang="en-US" altLang="zh-CN" dirty="0"/>
              <a:t>for</a:t>
            </a:r>
            <a:r>
              <a:rPr lang="zh-CN" altLang="en-US" dirty="0"/>
              <a:t>循环</a:t>
            </a:r>
          </a:p>
        </p:txBody>
      </p:sp>
      <p:sp>
        <p:nvSpPr>
          <p:cNvPr id="106499" name="Rectangle 2">
            <a:extLst>
              <a:ext uri="{FF2B5EF4-FFF2-40B4-BE49-F238E27FC236}">
                <a16:creationId xmlns:a16="http://schemas.microsoft.com/office/drawing/2014/main" id="{B41F76E5-9CD9-43C6-9FD6-106E3B8C85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8" name="矩形 38">
            <a:extLst>
              <a:ext uri="{FF2B5EF4-FFF2-40B4-BE49-F238E27FC236}">
                <a16:creationId xmlns:a16="http://schemas.microsoft.com/office/drawing/2014/main" id="{C0F10F8F-C622-43F5-AF0B-FCE0C56FAA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4826" y="1273175"/>
            <a:ext cx="84296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循环结构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——for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循环语句</a:t>
            </a:r>
          </a:p>
        </p:txBody>
      </p:sp>
      <p:sp>
        <p:nvSpPr>
          <p:cNvPr id="106501" name="Rectangle 2">
            <a:extLst>
              <a:ext uri="{FF2B5EF4-FFF2-40B4-BE49-F238E27FC236}">
                <a16:creationId xmlns:a16="http://schemas.microsoft.com/office/drawing/2014/main" id="{8486ECE6-6D0A-4D5D-AB04-04C8433E06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06502" name="Rectangle 2">
            <a:extLst>
              <a:ext uri="{FF2B5EF4-FFF2-40B4-BE49-F238E27FC236}">
                <a16:creationId xmlns:a16="http://schemas.microsoft.com/office/drawing/2014/main" id="{5BBB1759-0DF6-4F3A-B0A9-96574CCD9D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9" name="圆角矩形 8">
            <a:extLst>
              <a:ext uri="{FF2B5EF4-FFF2-40B4-BE49-F238E27FC236}">
                <a16:creationId xmlns:a16="http://schemas.microsoft.com/office/drawing/2014/main" id="{0994F7FD-1D48-4DA0-A603-2E4A83254F87}"/>
              </a:ext>
            </a:extLst>
          </p:cNvPr>
          <p:cNvSpPr/>
          <p:nvPr/>
        </p:nvSpPr>
        <p:spPr>
          <a:xfrm>
            <a:off x="4802188" y="2155826"/>
            <a:ext cx="2305050" cy="720725"/>
          </a:xfrm>
          <a:prstGeom prst="roundRect">
            <a:avLst/>
          </a:prstGeom>
          <a:solidFill>
            <a:srgbClr val="FBFBFB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pSp>
        <p:nvGrpSpPr>
          <p:cNvPr id="106504" name="组合 21">
            <a:extLst>
              <a:ext uri="{FF2B5EF4-FFF2-40B4-BE49-F238E27FC236}">
                <a16:creationId xmlns:a16="http://schemas.microsoft.com/office/drawing/2014/main" id="{57382353-4280-4890-8316-89FB20D389C4}"/>
              </a:ext>
            </a:extLst>
          </p:cNvPr>
          <p:cNvGrpSpPr>
            <a:grpSpLocks/>
          </p:cNvGrpSpPr>
          <p:nvPr/>
        </p:nvGrpSpPr>
        <p:grpSpPr bwMode="auto">
          <a:xfrm>
            <a:off x="2365375" y="2587625"/>
            <a:ext cx="7475538" cy="2293938"/>
            <a:chOff x="971600" y="1988840"/>
            <a:chExt cx="7200728" cy="2160240"/>
          </a:xfrm>
        </p:grpSpPr>
        <p:sp>
          <p:nvSpPr>
            <p:cNvPr id="11" name="流程图: 过程 10">
              <a:extLst>
                <a:ext uri="{FF2B5EF4-FFF2-40B4-BE49-F238E27FC236}">
                  <a16:creationId xmlns:a16="http://schemas.microsoft.com/office/drawing/2014/main" id="{695D12AE-DB0D-4B1E-8807-22876C1B6351}"/>
                </a:ext>
              </a:extLst>
            </p:cNvPr>
            <p:cNvSpPr/>
            <p:nvPr/>
          </p:nvSpPr>
          <p:spPr>
            <a:xfrm>
              <a:off x="971600" y="1988840"/>
              <a:ext cx="7200728" cy="2160240"/>
            </a:xfrm>
            <a:prstGeom prst="flowChartProcess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2" name="流程图: 可选过程 11">
              <a:extLst>
                <a:ext uri="{FF2B5EF4-FFF2-40B4-BE49-F238E27FC236}">
                  <a16:creationId xmlns:a16="http://schemas.microsoft.com/office/drawing/2014/main" id="{6A8AD741-B921-4835-829E-29418B47DE47}"/>
                </a:ext>
              </a:extLst>
            </p:cNvPr>
            <p:cNvSpPr/>
            <p:nvPr/>
          </p:nvSpPr>
          <p:spPr>
            <a:xfrm>
              <a:off x="971600" y="1988840"/>
              <a:ext cx="7200728" cy="2160240"/>
            </a:xfrm>
            <a:prstGeom prst="flowChartAlternateProcess">
              <a:avLst/>
            </a:prstGeom>
            <a:solidFill>
              <a:srgbClr val="FBFBFB"/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grpSp>
        <p:nvGrpSpPr>
          <p:cNvPr id="106505" name="组合 24">
            <a:extLst>
              <a:ext uri="{FF2B5EF4-FFF2-40B4-BE49-F238E27FC236}">
                <a16:creationId xmlns:a16="http://schemas.microsoft.com/office/drawing/2014/main" id="{BFD0AC27-9C1D-4BC1-8459-6751D8811A19}"/>
              </a:ext>
            </a:extLst>
          </p:cNvPr>
          <p:cNvGrpSpPr>
            <a:grpSpLocks/>
          </p:cNvGrpSpPr>
          <p:nvPr/>
        </p:nvGrpSpPr>
        <p:grpSpPr bwMode="auto">
          <a:xfrm>
            <a:off x="4802188" y="2084389"/>
            <a:ext cx="2316162" cy="503237"/>
            <a:chOff x="3408211" y="1484784"/>
            <a:chExt cx="2315917" cy="504056"/>
          </a:xfrm>
        </p:grpSpPr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86A790B1-0017-41D7-8F51-EED96BCEC3FC}"/>
                </a:ext>
              </a:extLst>
            </p:cNvPr>
            <p:cNvSpPr/>
            <p:nvPr/>
          </p:nvSpPr>
          <p:spPr>
            <a:xfrm>
              <a:off x="3408211" y="1484784"/>
              <a:ext cx="144447" cy="144697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90AE5EA0-8301-43AB-8925-9E543B41990A}"/>
                </a:ext>
              </a:extLst>
            </p:cNvPr>
            <p:cNvSpPr/>
            <p:nvPr/>
          </p:nvSpPr>
          <p:spPr>
            <a:xfrm>
              <a:off x="5579681" y="1484784"/>
              <a:ext cx="144447" cy="144697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A505072-4A33-4599-95E8-A24789140B1F}"/>
                </a:ext>
              </a:extLst>
            </p:cNvPr>
            <p:cNvSpPr txBox="1"/>
            <p:nvPr/>
          </p:nvSpPr>
          <p:spPr>
            <a:xfrm>
              <a:off x="3874887" y="1588139"/>
              <a:ext cx="1371455" cy="40070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000" b="1" spc="300" dirty="0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值得一提</a:t>
              </a:r>
            </a:p>
          </p:txBody>
        </p:sp>
      </p:grpSp>
      <p:sp>
        <p:nvSpPr>
          <p:cNvPr id="106506" name="矩形 5">
            <a:extLst>
              <a:ext uri="{FF2B5EF4-FFF2-40B4-BE49-F238E27FC236}">
                <a16:creationId xmlns:a16="http://schemas.microsoft.com/office/drawing/2014/main" id="{204CB4E6-72EE-4E0B-9BD7-232082662B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9539" y="2576514"/>
            <a:ext cx="7191375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/>
              <a:t>for</a:t>
            </a:r>
            <a:r>
              <a:rPr lang="zh-CN" altLang="en-US"/>
              <a:t>循环语句小括号“</a:t>
            </a:r>
            <a:r>
              <a:rPr lang="en-US" altLang="zh-CN"/>
              <a:t>()</a:t>
            </a:r>
            <a:r>
              <a:rPr lang="zh-CN" altLang="en-US"/>
              <a:t>”内的每个表达式都可以为空，但是必须保留分号分割符。当每个表达式都为空时，表示该</a:t>
            </a:r>
            <a:r>
              <a:rPr lang="en-US" altLang="zh-CN"/>
              <a:t>for</a:t>
            </a:r>
            <a:r>
              <a:rPr lang="zh-CN" altLang="en-US"/>
              <a:t>循环语句的循环条件永远满足，会进入无限循环的状态，此时如果要结束无限循环，可在</a:t>
            </a:r>
            <a:r>
              <a:rPr lang="en-US" altLang="zh-CN"/>
              <a:t>for</a:t>
            </a:r>
            <a:r>
              <a:rPr lang="zh-CN" altLang="en-US"/>
              <a:t>语句循环体中用跳转语句进行控制。</a:t>
            </a:r>
            <a:endParaRPr lang="zh-CN" altLang="zh-CN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0F5C5B3-D5C6-45F7-92E2-239E6E372D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94</a:t>
            </a:fld>
            <a:endParaRPr lang="zh-CN" altLang="en-US"/>
          </a:p>
        </p:txBody>
      </p:sp>
    </p:spTree>
  </p:cSld>
  <p:clrMapOvr>
    <a:masterClrMapping/>
  </p:clrMapOvr>
  <p:transition spd="slow">
    <p:circle/>
  </p:transition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标题 1">
            <a:extLst>
              <a:ext uri="{FF2B5EF4-FFF2-40B4-BE49-F238E27FC236}">
                <a16:creationId xmlns:a16="http://schemas.microsoft.com/office/drawing/2014/main" id="{03162961-57BD-42E1-8133-913E2988A8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for-in</a:t>
            </a:r>
            <a:r>
              <a:rPr lang="zh-CN" altLang="en-US" dirty="0"/>
              <a:t>循环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EC961B2-C30F-4B5D-B745-16BF6EE0FE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6CA0B37-C609-418D-973E-5FE272E0CA7A}" type="slidenum">
              <a:rPr lang="zh-CN" altLang="en-US" smtClean="0"/>
              <a:pPr/>
              <a:t>95</a:t>
            </a:fld>
            <a:endParaRPr lang="zh-CN" altLang="en-US"/>
          </a:p>
        </p:txBody>
      </p:sp>
      <p:sp>
        <p:nvSpPr>
          <p:cNvPr id="104451" name="Rectangle 2">
            <a:extLst>
              <a:ext uri="{FF2B5EF4-FFF2-40B4-BE49-F238E27FC236}">
                <a16:creationId xmlns:a16="http://schemas.microsoft.com/office/drawing/2014/main" id="{F8B233A8-0C46-449D-802A-464485861E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8" name="矩形 38">
            <a:extLst>
              <a:ext uri="{FF2B5EF4-FFF2-40B4-BE49-F238E27FC236}">
                <a16:creationId xmlns:a16="http://schemas.microsoft.com/office/drawing/2014/main" id="{16D90F8E-C763-45FB-A97D-00B8538367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4826" y="1273175"/>
            <a:ext cx="84296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循环结构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——for-in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循环语句</a:t>
            </a:r>
          </a:p>
        </p:txBody>
      </p:sp>
      <p:sp>
        <p:nvSpPr>
          <p:cNvPr id="104453" name="Rectangle 2">
            <a:extLst>
              <a:ext uri="{FF2B5EF4-FFF2-40B4-BE49-F238E27FC236}">
                <a16:creationId xmlns:a16="http://schemas.microsoft.com/office/drawing/2014/main" id="{0E2EA09D-A143-4479-93C2-1225867BDC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82AF5DF-7898-41AB-B523-0C49E2399A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9404" y="1793784"/>
            <a:ext cx="8402638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sz="1800" b="1" u="sng" dirty="0">
                <a:solidFill>
                  <a:srgbClr val="0070C0"/>
                </a:solidFill>
              </a:rPr>
              <a:t>概念</a:t>
            </a:r>
            <a:r>
              <a:rPr lang="zh-CN" altLang="en-US" sz="1800" dirty="0"/>
              <a:t>：在</a:t>
            </a:r>
            <a:r>
              <a:rPr lang="en-US" altLang="zh-CN" sz="1800" dirty="0"/>
              <a:t>JavaScript</a:t>
            </a:r>
            <a:r>
              <a:rPr lang="zh-CN" altLang="en-US" sz="1800" dirty="0"/>
              <a:t>中，</a:t>
            </a:r>
            <a:r>
              <a:rPr lang="en-US" altLang="zh-CN" sz="1800" dirty="0"/>
              <a:t>for-in</a:t>
            </a:r>
            <a:r>
              <a:rPr lang="zh-CN" altLang="en-US" sz="1800" dirty="0"/>
              <a:t>循环可以用于遍历对象的所有属性和方法。</a:t>
            </a:r>
            <a:endParaRPr lang="en-US" altLang="zh-CN" sz="1800" dirty="0"/>
          </a:p>
        </p:txBody>
      </p:sp>
      <p:grpSp>
        <p:nvGrpSpPr>
          <p:cNvPr id="9" name="组合 9">
            <a:extLst>
              <a:ext uri="{FF2B5EF4-FFF2-40B4-BE49-F238E27FC236}">
                <a16:creationId xmlns:a16="http://schemas.microsoft.com/office/drawing/2014/main" id="{F66B0137-1845-4218-8333-13AE78793447}"/>
              </a:ext>
            </a:extLst>
          </p:cNvPr>
          <p:cNvGrpSpPr>
            <a:grpSpLocks/>
          </p:cNvGrpSpPr>
          <p:nvPr/>
        </p:nvGrpSpPr>
        <p:grpSpPr bwMode="auto">
          <a:xfrm>
            <a:off x="2005899" y="2461294"/>
            <a:ext cx="2949575" cy="1186149"/>
            <a:chOff x="1277815" y="3552091"/>
            <a:chExt cx="2543908" cy="2563873"/>
          </a:xfrm>
        </p:grpSpPr>
        <p:sp>
          <p:nvSpPr>
            <p:cNvPr id="104460" name="矩形 10">
              <a:extLst>
                <a:ext uri="{FF2B5EF4-FFF2-40B4-BE49-F238E27FC236}">
                  <a16:creationId xmlns:a16="http://schemas.microsoft.com/office/drawing/2014/main" id="{6C967F4A-138E-49B0-AFAE-6085311317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7815" y="3552091"/>
              <a:ext cx="2543908" cy="2563873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104461" name="矩形 11">
              <a:extLst>
                <a:ext uri="{FF2B5EF4-FFF2-40B4-BE49-F238E27FC236}">
                  <a16:creationId xmlns:a16="http://schemas.microsoft.com/office/drawing/2014/main" id="{73C6DC80-12F9-4938-85F1-24F1CC8947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7108" y="3690465"/>
              <a:ext cx="2286000" cy="21260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  <a:buFont typeface="Arial" panose="020B0604020202020204" pitchFamily="34" charset="0"/>
                <a:buNone/>
              </a:pPr>
              <a:r>
                <a:rPr lang="en-US" altLang="zh-CN" b="1" dirty="0">
                  <a:solidFill>
                    <a:schemeClr val="bg1"/>
                  </a:solidFill>
                </a:rPr>
                <a:t>for(x in object){</a:t>
              </a:r>
            </a:p>
            <a:p>
              <a:pPr eaLnBrk="1" hangingPunct="1">
                <a:lnSpc>
                  <a:spcPct val="150000"/>
                </a:lnSpc>
                <a:buFont typeface="Arial" panose="020B0604020202020204" pitchFamily="34" charset="0"/>
                <a:buNone/>
              </a:pPr>
              <a:r>
                <a:rPr lang="en-US" altLang="zh-CN" b="1" dirty="0">
                  <a:solidFill>
                    <a:schemeClr val="bg1"/>
                  </a:solidFill>
                </a:rPr>
                <a:t>    </a:t>
              </a:r>
              <a:r>
                <a:rPr lang="zh-CN" altLang="en-US" b="1" dirty="0">
                  <a:solidFill>
                    <a:schemeClr val="bg1"/>
                  </a:solidFill>
                </a:rPr>
                <a:t>代码</a:t>
              </a:r>
            </a:p>
            <a:p>
              <a:pPr eaLnBrk="1" hangingPunct="1">
                <a:lnSpc>
                  <a:spcPct val="150000"/>
                </a:lnSpc>
                <a:buFont typeface="Arial" panose="020B0604020202020204" pitchFamily="34" charset="0"/>
                <a:buNone/>
              </a:pPr>
              <a:r>
                <a:rPr lang="en-US" altLang="zh-CN" b="1" dirty="0">
                  <a:solidFill>
                    <a:schemeClr val="bg1"/>
                  </a:solidFill>
                </a:rPr>
                <a:t>}</a:t>
              </a:r>
            </a:p>
          </p:txBody>
        </p:sp>
      </p:grpSp>
      <p:sp>
        <p:nvSpPr>
          <p:cNvPr id="16" name="文本框 15">
            <a:extLst>
              <a:ext uri="{FF2B5EF4-FFF2-40B4-BE49-F238E27FC236}">
                <a16:creationId xmlns:a16="http://schemas.microsoft.com/office/drawing/2014/main" id="{A573765F-E73A-4F73-9071-506437EBE4C5}"/>
              </a:ext>
            </a:extLst>
          </p:cNvPr>
          <p:cNvSpPr txBox="1"/>
          <p:nvPr/>
        </p:nvSpPr>
        <p:spPr>
          <a:xfrm>
            <a:off x="5568619" y="2788121"/>
            <a:ext cx="488694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其中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是变量，每次循环将按照顺序获取对象中的一个属性或方法名；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Object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指的是被遍历的对象。</a:t>
            </a:r>
            <a:endParaRPr lang="zh-CN" altLang="en-US" sz="1800" dirty="0"/>
          </a:p>
        </p:txBody>
      </p:sp>
      <p:sp>
        <p:nvSpPr>
          <p:cNvPr id="17" name="AutoShape 50">
            <a:extLst>
              <a:ext uri="{FF2B5EF4-FFF2-40B4-BE49-F238E27FC236}">
                <a16:creationId xmlns:a16="http://schemas.microsoft.com/office/drawing/2014/main" id="{D52C4027-ABC9-4A44-A4F7-EFB06C4953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6565" y="3919600"/>
            <a:ext cx="6585526" cy="2729337"/>
          </a:xfrm>
          <a:prstGeom prst="roundRect">
            <a:avLst>
              <a:gd name="adj" fmla="val 38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zh-CN" sz="1800" b="1" dirty="0">
                <a:ea typeface="宋体" charset="-122"/>
              </a:rPr>
              <a:t>var people = new object();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sz="1800" b="1" dirty="0">
                <a:ea typeface="宋体" charset="-122"/>
              </a:rPr>
              <a:t>people.name = "Mary";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sz="1800" b="1" dirty="0" err="1">
                <a:ea typeface="宋体" charset="-122"/>
              </a:rPr>
              <a:t>people.age</a:t>
            </a:r>
            <a:r>
              <a:rPr lang="en-US" altLang="zh-CN" sz="1800" b="1" dirty="0">
                <a:ea typeface="宋体" charset="-122"/>
              </a:rPr>
              <a:t> = 20;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sz="1800" b="1" dirty="0" err="1">
                <a:ea typeface="宋体" charset="-122"/>
              </a:rPr>
              <a:t>people.major</a:t>
            </a:r>
            <a:r>
              <a:rPr lang="en-US" altLang="zh-CN" sz="1800" b="1" dirty="0">
                <a:ea typeface="宋体" charset="-122"/>
              </a:rPr>
              <a:t> = "Computer Science";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sz="1800" b="1" dirty="0">
                <a:ea typeface="宋体" charset="-122"/>
              </a:rPr>
              <a:t>for(x in people){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sz="1800" b="1" dirty="0">
                <a:ea typeface="宋体" charset="-122"/>
              </a:rPr>
              <a:t>    msg += people[x];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sz="1800" b="1" dirty="0">
                <a:ea typeface="宋体" charset="-122"/>
              </a:rPr>
              <a:t>}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sz="1800" b="1" dirty="0">
                <a:ea typeface="宋体" charset="-122"/>
              </a:rPr>
              <a:t>alert(msg);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263E34D5-B02D-458D-8A87-01B22BD6195F}"/>
              </a:ext>
            </a:extLst>
          </p:cNvPr>
          <p:cNvSpPr txBox="1"/>
          <p:nvPr/>
        </p:nvSpPr>
        <p:spPr>
          <a:xfrm>
            <a:off x="8112245" y="4527138"/>
            <a:ext cx="307507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 err="1">
                <a:effectLst/>
                <a:latin typeface="宋体" panose="02010600030101010101" pitchFamily="2" charset="-122"/>
                <a:cs typeface="Times New Roman" panose="02020603050405020304" pitchFamily="18" charset="0"/>
              </a:rPr>
              <a:t>其中变量</a:t>
            </a:r>
            <a:r>
              <a:rPr lang="en-US" altLang="zh-CN" sz="18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1800" dirty="0" err="1">
                <a:effectLst/>
                <a:latin typeface="宋体" panose="02010600030101010101" pitchFamily="2" charset="-122"/>
                <a:cs typeface="Times New Roman" panose="02020603050405020304" pitchFamily="18" charset="0"/>
              </a:rPr>
              <a:t>指的是</a:t>
            </a:r>
            <a:r>
              <a:rPr lang="en-US" altLang="zh-CN" sz="18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people</a:t>
            </a:r>
            <a:r>
              <a:rPr lang="en-US" altLang="zh-CN" sz="1800" dirty="0" err="1">
                <a:effectLst/>
                <a:latin typeface="宋体" panose="02010600030101010101" pitchFamily="2" charset="-122"/>
                <a:cs typeface="Times New Roman" panose="02020603050405020304" pitchFamily="18" charset="0"/>
              </a:rPr>
              <a:t>对象中的属性名称，而</a:t>
            </a:r>
            <a:r>
              <a:rPr lang="en-US" altLang="zh-CN" sz="18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people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[x]</a:t>
            </a:r>
            <a:r>
              <a:rPr lang="en-US" altLang="zh-CN" sz="1800" dirty="0" err="1">
                <a:effectLst/>
                <a:latin typeface="宋体" panose="02010600030101010101" pitchFamily="2" charset="-122"/>
                <a:cs typeface="Times New Roman" panose="02020603050405020304" pitchFamily="18" charset="0"/>
              </a:rPr>
              <a:t>指的是对应的属性值</a:t>
            </a:r>
            <a:r>
              <a:rPr lang="en-US" altLang="zh-CN" sz="1800" dirty="0">
                <a:effectLst/>
                <a:latin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732306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 build="p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标题 1">
            <a:extLst>
              <a:ext uri="{FF2B5EF4-FFF2-40B4-BE49-F238E27FC236}">
                <a16:creationId xmlns:a16="http://schemas.microsoft.com/office/drawing/2014/main" id="{B2543A20-416A-4B53-8407-552DED76DC60}"/>
              </a:ext>
            </a:extLst>
          </p:cNvPr>
          <p:cNvSpPr>
            <a:spLocks noGrp="1"/>
          </p:cNvSpPr>
          <p:nvPr>
            <p:ph type="ctr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algn="l"/>
            <a:r>
              <a:rPr lang="zh-CN" altLang="en-US" dirty="0"/>
              <a:t>数据类型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325AF626-4C87-458C-9136-9C9432AE57BB}"/>
              </a:ext>
            </a:extLst>
          </p:cNvPr>
          <p:cNvGrpSpPr>
            <a:grpSpLocks/>
          </p:cNvGrpSpPr>
          <p:nvPr/>
        </p:nvGrpSpPr>
        <p:grpSpPr bwMode="auto">
          <a:xfrm>
            <a:off x="1895476" y="1273175"/>
            <a:ext cx="2232025" cy="730250"/>
            <a:chOff x="6444208" y="1011134"/>
            <a:chExt cx="2232248" cy="731558"/>
          </a:xfrm>
        </p:grpSpPr>
        <p:grpSp>
          <p:nvGrpSpPr>
            <p:cNvPr id="107526" name="组合 13">
              <a:extLst>
                <a:ext uri="{FF2B5EF4-FFF2-40B4-BE49-F238E27FC236}">
                  <a16:creationId xmlns:a16="http://schemas.microsoft.com/office/drawing/2014/main" id="{9E843BB4-B59C-4725-8938-9FED15DF881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44208" y="1011134"/>
              <a:ext cx="2232248" cy="504056"/>
              <a:chOff x="1547664" y="2780928"/>
              <a:chExt cx="2232248" cy="504056"/>
            </a:xfrm>
          </p:grpSpPr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DBEC6DF9-9D06-404C-B7AF-53607FA66B1A}"/>
                  </a:ext>
                </a:extLst>
              </p:cNvPr>
              <p:cNvSpPr/>
              <p:nvPr/>
            </p:nvSpPr>
            <p:spPr>
              <a:xfrm>
                <a:off x="1547664" y="2780928"/>
                <a:ext cx="503288" cy="504139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zh-CN" altLang="en-US" b="1" dirty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多</a:t>
                </a:r>
              </a:p>
            </p:txBody>
          </p:sp>
          <p:sp>
            <p:nvSpPr>
              <p:cNvPr id="13" name="椭圆 12">
                <a:extLst>
                  <a:ext uri="{FF2B5EF4-FFF2-40B4-BE49-F238E27FC236}">
                    <a16:creationId xmlns:a16="http://schemas.microsoft.com/office/drawing/2014/main" id="{B8723E3F-3E9B-49EF-996A-391C1BB6D33E}"/>
                  </a:ext>
                </a:extLst>
              </p:cNvPr>
              <p:cNvSpPr/>
              <p:nvPr/>
            </p:nvSpPr>
            <p:spPr>
              <a:xfrm>
                <a:off x="2123985" y="2780928"/>
                <a:ext cx="503287" cy="504139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zh-CN" altLang="en-US" b="1" dirty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学</a:t>
                </a:r>
              </a:p>
            </p:txBody>
          </p:sp>
          <p:sp>
            <p:nvSpPr>
              <p:cNvPr id="14" name="椭圆 13">
                <a:extLst>
                  <a:ext uri="{FF2B5EF4-FFF2-40B4-BE49-F238E27FC236}">
                    <a16:creationId xmlns:a16="http://schemas.microsoft.com/office/drawing/2014/main" id="{BDF46832-6E84-4043-893D-0A9962981269}"/>
                  </a:ext>
                </a:extLst>
              </p:cNvPr>
              <p:cNvSpPr/>
              <p:nvPr/>
            </p:nvSpPr>
            <p:spPr>
              <a:xfrm>
                <a:off x="2700304" y="2780928"/>
                <a:ext cx="503288" cy="504139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zh-CN" altLang="en-US" b="1" dirty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一</a:t>
                </a:r>
              </a:p>
            </p:txBody>
          </p:sp>
          <p:sp>
            <p:nvSpPr>
              <p:cNvPr id="15" name="椭圆 14">
                <a:extLst>
                  <a:ext uri="{FF2B5EF4-FFF2-40B4-BE49-F238E27FC236}">
                    <a16:creationId xmlns:a16="http://schemas.microsoft.com/office/drawing/2014/main" id="{536F55F2-789E-44F3-92A1-C5F4CBF85E8B}"/>
                  </a:ext>
                </a:extLst>
              </p:cNvPr>
              <p:cNvSpPr/>
              <p:nvPr/>
            </p:nvSpPr>
            <p:spPr>
              <a:xfrm>
                <a:off x="3276625" y="2780928"/>
                <a:ext cx="503287" cy="504139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zh-CN" altLang="en-US" b="1" dirty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招</a:t>
                </a:r>
              </a:p>
            </p:txBody>
          </p:sp>
        </p:grp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70ECA7F5-E7E4-4020-B238-EF899304E43A}"/>
                </a:ext>
              </a:extLst>
            </p:cNvPr>
            <p:cNvCxnSpPr/>
            <p:nvPr/>
          </p:nvCxnSpPr>
          <p:spPr>
            <a:xfrm>
              <a:off x="6444208" y="1775281"/>
              <a:ext cx="2232248" cy="0"/>
            </a:xfrm>
            <a:prstGeom prst="line">
              <a:avLst/>
            </a:prstGeom>
            <a:ln w="19050">
              <a:gradFill flip="none" rotWithShape="1">
                <a:gsLst>
                  <a:gs pos="100000">
                    <a:srgbClr val="C00000"/>
                  </a:gs>
                  <a:gs pos="20000">
                    <a:srgbClr val="FF0000"/>
                  </a:gs>
                  <a:gs pos="0">
                    <a:schemeClr val="bg1"/>
                  </a:gs>
                </a:gsLst>
                <a:path path="circle">
                  <a:fillToRect l="100000" t="100000"/>
                </a:path>
                <a:tileRect r="-100000" b="-100000"/>
              </a:gradFill>
              <a:prstDash val="soli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矩形 38">
            <a:extLst>
              <a:ext uri="{FF2B5EF4-FFF2-40B4-BE49-F238E27FC236}">
                <a16:creationId xmlns:a16="http://schemas.microsoft.com/office/drawing/2014/main" id="{7D5ABC18-9245-425E-883D-DBA9B4A9DB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25938" y="1403350"/>
            <a:ext cx="58785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let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关键字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8AA33A7F-22C2-43E9-A398-F9D918D018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5950" y="2125664"/>
            <a:ext cx="8402638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zh-CN" altLang="en-US"/>
              <a:t>在</a:t>
            </a:r>
            <a:r>
              <a:rPr lang="en-US" altLang="zh-CN"/>
              <a:t>ES6</a:t>
            </a:r>
            <a:r>
              <a:rPr lang="zh-CN" altLang="en-US"/>
              <a:t>中，可以通过</a:t>
            </a:r>
            <a:r>
              <a:rPr lang="en-US" altLang="zh-CN"/>
              <a:t>let</a:t>
            </a:r>
            <a:r>
              <a:rPr lang="zh-CN" altLang="en-US"/>
              <a:t>关键字声明一个块级作用域（可以理解为</a:t>
            </a:r>
            <a:r>
              <a:rPr lang="en-US" altLang="zh-CN"/>
              <a:t>{}</a:t>
            </a:r>
            <a:r>
              <a:rPr lang="zh-CN" altLang="en-US"/>
              <a:t>之间的代码）的本地变量。</a:t>
            </a:r>
            <a:endParaRPr lang="en-US" altLang="zh-CN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zh-CN" altLang="en-US"/>
              <a:t>它与</a:t>
            </a:r>
            <a:r>
              <a:rPr lang="en-US" altLang="zh-CN"/>
              <a:t>var</a:t>
            </a:r>
            <a:r>
              <a:rPr lang="zh-CN" altLang="en-US"/>
              <a:t>关键字的区别是，</a:t>
            </a:r>
            <a:r>
              <a:rPr lang="en-US" altLang="zh-CN"/>
              <a:t>let</a:t>
            </a:r>
            <a:r>
              <a:rPr lang="zh-CN" altLang="en-US"/>
              <a:t>关键字在块级作用域内不能重复定义同名的变量，且该变量仅在块级作用范围内有效。</a:t>
            </a:r>
            <a:endParaRPr lang="zh-CN" altLang="zh-CN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A2212F6C-A6EF-4784-A694-337BEC3F47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96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build="p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标题 1">
            <a:extLst>
              <a:ext uri="{FF2B5EF4-FFF2-40B4-BE49-F238E27FC236}">
                <a16:creationId xmlns:a16="http://schemas.microsoft.com/office/drawing/2014/main" id="{E2AAE178-4F06-4D4E-BE8C-8BA4D7FB4C29}"/>
              </a:ext>
            </a:extLst>
          </p:cNvPr>
          <p:cNvSpPr>
            <a:spLocks noGrp="1"/>
          </p:cNvSpPr>
          <p:nvPr>
            <p:ph type="ctr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algn="l"/>
            <a:r>
              <a:rPr lang="zh-CN" altLang="en-US" dirty="0"/>
              <a:t>数据类型</a:t>
            </a:r>
          </a:p>
        </p:txBody>
      </p:sp>
      <p:grpSp>
        <p:nvGrpSpPr>
          <p:cNvPr id="108547" name="组合 7">
            <a:extLst>
              <a:ext uri="{FF2B5EF4-FFF2-40B4-BE49-F238E27FC236}">
                <a16:creationId xmlns:a16="http://schemas.microsoft.com/office/drawing/2014/main" id="{37704EE2-4F7A-44C1-A060-530DA175E902}"/>
              </a:ext>
            </a:extLst>
          </p:cNvPr>
          <p:cNvGrpSpPr>
            <a:grpSpLocks/>
          </p:cNvGrpSpPr>
          <p:nvPr/>
        </p:nvGrpSpPr>
        <p:grpSpPr bwMode="auto">
          <a:xfrm>
            <a:off x="1895476" y="1273175"/>
            <a:ext cx="2232025" cy="730250"/>
            <a:chOff x="6444208" y="1011134"/>
            <a:chExt cx="2232248" cy="731558"/>
          </a:xfrm>
        </p:grpSpPr>
        <p:grpSp>
          <p:nvGrpSpPr>
            <p:cNvPr id="108557" name="组合 13">
              <a:extLst>
                <a:ext uri="{FF2B5EF4-FFF2-40B4-BE49-F238E27FC236}">
                  <a16:creationId xmlns:a16="http://schemas.microsoft.com/office/drawing/2014/main" id="{E71DF257-1019-474C-A14D-BE0DD14AEDB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44208" y="1011134"/>
              <a:ext cx="2232248" cy="504056"/>
              <a:chOff x="1547664" y="2780928"/>
              <a:chExt cx="2232248" cy="504056"/>
            </a:xfrm>
          </p:grpSpPr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6FC6CB7C-6DAC-4D2C-B22F-6B228096EC7E}"/>
                  </a:ext>
                </a:extLst>
              </p:cNvPr>
              <p:cNvSpPr/>
              <p:nvPr/>
            </p:nvSpPr>
            <p:spPr>
              <a:xfrm>
                <a:off x="1547664" y="2780928"/>
                <a:ext cx="503288" cy="504139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zh-CN" altLang="en-US" b="1" dirty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多</a:t>
                </a:r>
              </a:p>
            </p:txBody>
          </p:sp>
          <p:sp>
            <p:nvSpPr>
              <p:cNvPr id="13" name="椭圆 12">
                <a:extLst>
                  <a:ext uri="{FF2B5EF4-FFF2-40B4-BE49-F238E27FC236}">
                    <a16:creationId xmlns:a16="http://schemas.microsoft.com/office/drawing/2014/main" id="{128D1C33-AF34-4EEB-856C-B4B296272BB9}"/>
                  </a:ext>
                </a:extLst>
              </p:cNvPr>
              <p:cNvSpPr/>
              <p:nvPr/>
            </p:nvSpPr>
            <p:spPr>
              <a:xfrm>
                <a:off x="2123985" y="2780928"/>
                <a:ext cx="503287" cy="504139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zh-CN" altLang="en-US" b="1" dirty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学</a:t>
                </a:r>
              </a:p>
            </p:txBody>
          </p:sp>
          <p:sp>
            <p:nvSpPr>
              <p:cNvPr id="14" name="椭圆 13">
                <a:extLst>
                  <a:ext uri="{FF2B5EF4-FFF2-40B4-BE49-F238E27FC236}">
                    <a16:creationId xmlns:a16="http://schemas.microsoft.com/office/drawing/2014/main" id="{C25B80F4-0EC5-4817-8B38-92118F86FD3B}"/>
                  </a:ext>
                </a:extLst>
              </p:cNvPr>
              <p:cNvSpPr/>
              <p:nvPr/>
            </p:nvSpPr>
            <p:spPr>
              <a:xfrm>
                <a:off x="2700304" y="2780928"/>
                <a:ext cx="503288" cy="504139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zh-CN" altLang="en-US" b="1" dirty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一</a:t>
                </a:r>
              </a:p>
            </p:txBody>
          </p:sp>
          <p:sp>
            <p:nvSpPr>
              <p:cNvPr id="15" name="椭圆 14">
                <a:extLst>
                  <a:ext uri="{FF2B5EF4-FFF2-40B4-BE49-F238E27FC236}">
                    <a16:creationId xmlns:a16="http://schemas.microsoft.com/office/drawing/2014/main" id="{38C70613-CB55-46EC-9619-4091B73E5541}"/>
                  </a:ext>
                </a:extLst>
              </p:cNvPr>
              <p:cNvSpPr/>
              <p:nvPr/>
            </p:nvSpPr>
            <p:spPr>
              <a:xfrm>
                <a:off x="3276625" y="2780928"/>
                <a:ext cx="503287" cy="504139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zh-CN" altLang="en-US" b="1" dirty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招</a:t>
                </a:r>
              </a:p>
            </p:txBody>
          </p:sp>
        </p:grp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BFD7D59B-EF9E-41CE-9775-B1D24E30D14D}"/>
                </a:ext>
              </a:extLst>
            </p:cNvPr>
            <p:cNvCxnSpPr/>
            <p:nvPr/>
          </p:nvCxnSpPr>
          <p:spPr>
            <a:xfrm>
              <a:off x="6444208" y="1775281"/>
              <a:ext cx="2232248" cy="0"/>
            </a:xfrm>
            <a:prstGeom prst="line">
              <a:avLst/>
            </a:prstGeom>
            <a:ln w="19050">
              <a:gradFill flip="none" rotWithShape="1">
                <a:gsLst>
                  <a:gs pos="100000">
                    <a:srgbClr val="C00000"/>
                  </a:gs>
                  <a:gs pos="20000">
                    <a:srgbClr val="FF0000"/>
                  </a:gs>
                  <a:gs pos="0">
                    <a:schemeClr val="bg1"/>
                  </a:gs>
                </a:gsLst>
                <a:path path="circle">
                  <a:fillToRect l="100000" t="100000"/>
                </a:path>
                <a:tileRect r="-100000" b="-100000"/>
              </a:gradFill>
              <a:prstDash val="soli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矩形 38">
            <a:extLst>
              <a:ext uri="{FF2B5EF4-FFF2-40B4-BE49-F238E27FC236}">
                <a16:creationId xmlns:a16="http://schemas.microsoft.com/office/drawing/2014/main" id="{608633A9-6A9A-4B49-BF26-0FC627650F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25938" y="1403350"/>
            <a:ext cx="58785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let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关键字</a:t>
            </a:r>
          </a:p>
        </p:txBody>
      </p:sp>
      <p:grpSp>
        <p:nvGrpSpPr>
          <p:cNvPr id="12" name="组合 9">
            <a:extLst>
              <a:ext uri="{FF2B5EF4-FFF2-40B4-BE49-F238E27FC236}">
                <a16:creationId xmlns:a16="http://schemas.microsoft.com/office/drawing/2014/main" id="{DBB402A1-976E-4904-9A7D-14B2723151AE}"/>
              </a:ext>
            </a:extLst>
          </p:cNvPr>
          <p:cNvGrpSpPr>
            <a:grpSpLocks/>
          </p:cNvGrpSpPr>
          <p:nvPr/>
        </p:nvGrpSpPr>
        <p:grpSpPr bwMode="auto">
          <a:xfrm>
            <a:off x="2093914" y="2547939"/>
            <a:ext cx="3684587" cy="2503487"/>
            <a:chOff x="1277815" y="3552092"/>
            <a:chExt cx="2543908" cy="2083264"/>
          </a:xfrm>
        </p:grpSpPr>
        <p:sp>
          <p:nvSpPr>
            <p:cNvPr id="108555" name="矩形 10">
              <a:extLst>
                <a:ext uri="{FF2B5EF4-FFF2-40B4-BE49-F238E27FC236}">
                  <a16:creationId xmlns:a16="http://schemas.microsoft.com/office/drawing/2014/main" id="{DF2C8DD7-E8ED-44C6-A4F3-D79EC5A9A5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7815" y="3552092"/>
              <a:ext cx="2543908" cy="2083264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108556" name="矩形 11">
              <a:extLst>
                <a:ext uri="{FF2B5EF4-FFF2-40B4-BE49-F238E27FC236}">
                  <a16:creationId xmlns:a16="http://schemas.microsoft.com/office/drawing/2014/main" id="{4F132878-4109-4967-AA7E-B52A49EB81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7108" y="3690465"/>
              <a:ext cx="2286000" cy="18330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  <a:buFont typeface="Arial" panose="020B0604020202020204" pitchFamily="34" charset="0"/>
                <a:buNone/>
              </a:pPr>
              <a:r>
                <a:rPr lang="en-US" altLang="zh-CN" b="1">
                  <a:solidFill>
                    <a:schemeClr val="bg1"/>
                  </a:solidFill>
                </a:rPr>
                <a:t>// let</a:t>
              </a:r>
              <a:r>
                <a:rPr lang="zh-CN" altLang="en-US" b="1">
                  <a:solidFill>
                    <a:schemeClr val="bg1"/>
                  </a:solidFill>
                </a:rPr>
                <a:t>关键字</a:t>
              </a:r>
            </a:p>
            <a:p>
              <a:pPr eaLnBrk="1" hangingPunct="1">
                <a:lnSpc>
                  <a:spcPct val="150000"/>
                </a:lnSpc>
                <a:buFont typeface="Arial" panose="020B0604020202020204" pitchFamily="34" charset="0"/>
                <a:buNone/>
              </a:pPr>
              <a:r>
                <a:rPr lang="en-US" altLang="zh-CN" b="1">
                  <a:solidFill>
                    <a:schemeClr val="bg1"/>
                  </a:solidFill>
                </a:rPr>
                <a:t>for (let i = 0; i &lt; 3; ++i) {</a:t>
              </a:r>
            </a:p>
            <a:p>
              <a:pPr eaLnBrk="1" hangingPunct="1">
                <a:lnSpc>
                  <a:spcPct val="150000"/>
                </a:lnSpc>
                <a:buFont typeface="Arial" panose="020B0604020202020204" pitchFamily="34" charset="0"/>
                <a:buNone/>
              </a:pPr>
              <a:r>
                <a:rPr lang="en-US" altLang="zh-CN" b="1">
                  <a:solidFill>
                    <a:schemeClr val="bg1"/>
                  </a:solidFill>
                </a:rPr>
                <a:t>}</a:t>
              </a:r>
            </a:p>
            <a:p>
              <a:pPr eaLnBrk="1" hangingPunct="1">
                <a:lnSpc>
                  <a:spcPct val="150000"/>
                </a:lnSpc>
                <a:buFont typeface="Arial" panose="020B0604020202020204" pitchFamily="34" charset="0"/>
                <a:buNone/>
              </a:pPr>
              <a:r>
                <a:rPr lang="en-US" altLang="zh-CN" b="1">
                  <a:solidFill>
                    <a:schemeClr val="bg1"/>
                  </a:solidFill>
                </a:rPr>
                <a:t>// </a:t>
              </a:r>
              <a:r>
                <a:rPr lang="zh-CN" altLang="en-US" b="1">
                  <a:solidFill>
                    <a:schemeClr val="bg1"/>
                  </a:solidFill>
                </a:rPr>
                <a:t>输出结果：</a:t>
              </a:r>
              <a:r>
                <a:rPr lang="en-US" altLang="zh-CN" b="1">
                  <a:solidFill>
                    <a:schemeClr val="bg1"/>
                  </a:solidFill>
                </a:rPr>
                <a:t>i is not defined</a:t>
              </a:r>
            </a:p>
            <a:p>
              <a:pPr eaLnBrk="1" hangingPunct="1">
                <a:lnSpc>
                  <a:spcPct val="150000"/>
                </a:lnSpc>
                <a:buFont typeface="Arial" panose="020B0604020202020204" pitchFamily="34" charset="0"/>
                <a:buNone/>
              </a:pPr>
              <a:r>
                <a:rPr lang="en-US" altLang="zh-CN" b="1">
                  <a:solidFill>
                    <a:schemeClr val="bg1"/>
                  </a:solidFill>
                </a:rPr>
                <a:t>console.log(i); </a:t>
              </a:r>
            </a:p>
          </p:txBody>
        </p:sp>
      </p:grpSp>
      <p:grpSp>
        <p:nvGrpSpPr>
          <p:cNvPr id="20" name="组合 9">
            <a:extLst>
              <a:ext uri="{FF2B5EF4-FFF2-40B4-BE49-F238E27FC236}">
                <a16:creationId xmlns:a16="http://schemas.microsoft.com/office/drawing/2014/main" id="{F7EF585B-9CB2-4A78-BFFB-12CAC7DF65E0}"/>
              </a:ext>
            </a:extLst>
          </p:cNvPr>
          <p:cNvGrpSpPr>
            <a:grpSpLocks/>
          </p:cNvGrpSpPr>
          <p:nvPr/>
        </p:nvGrpSpPr>
        <p:grpSpPr bwMode="auto">
          <a:xfrm>
            <a:off x="6384925" y="2547939"/>
            <a:ext cx="3760788" cy="2503487"/>
            <a:chOff x="1277815" y="2925542"/>
            <a:chExt cx="2710755" cy="2510615"/>
          </a:xfrm>
        </p:grpSpPr>
        <p:sp>
          <p:nvSpPr>
            <p:cNvPr id="108553" name="矩形 10">
              <a:extLst>
                <a:ext uri="{FF2B5EF4-FFF2-40B4-BE49-F238E27FC236}">
                  <a16:creationId xmlns:a16="http://schemas.microsoft.com/office/drawing/2014/main" id="{707D3372-B9F2-46F5-8FFE-5D69CF60F3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7815" y="2925542"/>
              <a:ext cx="2710755" cy="2510615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108554" name="矩形 11">
              <a:extLst>
                <a:ext uri="{FF2B5EF4-FFF2-40B4-BE49-F238E27FC236}">
                  <a16:creationId xmlns:a16="http://schemas.microsoft.com/office/drawing/2014/main" id="{BF8326D0-FEC5-4C03-8C4D-0ADD60DB38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7108" y="3089134"/>
              <a:ext cx="2419283" cy="22160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  <a:buFont typeface="Arial" panose="020B0604020202020204" pitchFamily="34" charset="0"/>
                <a:buNone/>
              </a:pPr>
              <a:r>
                <a:rPr lang="nn-NO" altLang="zh-CN" b="1">
                  <a:solidFill>
                    <a:schemeClr val="bg1"/>
                  </a:solidFill>
                </a:rPr>
                <a:t>// var</a:t>
              </a:r>
              <a:r>
                <a:rPr lang="zh-CN" altLang="en-US" b="1">
                  <a:solidFill>
                    <a:schemeClr val="bg1"/>
                  </a:solidFill>
                </a:rPr>
                <a:t>关键字</a:t>
              </a:r>
            </a:p>
            <a:p>
              <a:pPr eaLnBrk="1" hangingPunct="1">
                <a:lnSpc>
                  <a:spcPct val="150000"/>
                </a:lnSpc>
                <a:buFont typeface="Arial" panose="020B0604020202020204" pitchFamily="34" charset="0"/>
                <a:buNone/>
              </a:pPr>
              <a:r>
                <a:rPr lang="nn-NO" altLang="zh-CN" b="1">
                  <a:solidFill>
                    <a:schemeClr val="bg1"/>
                  </a:solidFill>
                </a:rPr>
                <a:t>for (var i = 0; i &lt; 3; ++i) {</a:t>
              </a:r>
            </a:p>
            <a:p>
              <a:pPr eaLnBrk="1" hangingPunct="1">
                <a:lnSpc>
                  <a:spcPct val="150000"/>
                </a:lnSpc>
                <a:buFont typeface="Arial" panose="020B0604020202020204" pitchFamily="34" charset="0"/>
                <a:buNone/>
              </a:pPr>
              <a:r>
                <a:rPr lang="nn-NO" altLang="zh-CN" b="1">
                  <a:solidFill>
                    <a:schemeClr val="bg1"/>
                  </a:solidFill>
                </a:rPr>
                <a:t>}</a:t>
              </a:r>
            </a:p>
            <a:p>
              <a:pPr eaLnBrk="1" hangingPunct="1">
                <a:lnSpc>
                  <a:spcPct val="150000"/>
                </a:lnSpc>
                <a:buFont typeface="Arial" panose="020B0604020202020204" pitchFamily="34" charset="0"/>
                <a:buNone/>
              </a:pPr>
              <a:r>
                <a:rPr lang="nn-NO" altLang="zh-CN" b="1">
                  <a:solidFill>
                    <a:schemeClr val="bg1"/>
                  </a:solidFill>
                </a:rPr>
                <a:t>// </a:t>
              </a:r>
              <a:r>
                <a:rPr lang="zh-CN" altLang="en-US" b="1">
                  <a:solidFill>
                    <a:schemeClr val="bg1"/>
                  </a:solidFill>
                </a:rPr>
                <a:t>输出结果为：</a:t>
              </a:r>
              <a:r>
                <a:rPr lang="en-US" altLang="zh-CN" b="1">
                  <a:solidFill>
                    <a:schemeClr val="bg1"/>
                  </a:solidFill>
                </a:rPr>
                <a:t>3</a:t>
              </a:r>
            </a:p>
            <a:p>
              <a:pPr eaLnBrk="1" hangingPunct="1">
                <a:lnSpc>
                  <a:spcPct val="150000"/>
                </a:lnSpc>
                <a:buFont typeface="Arial" panose="020B0604020202020204" pitchFamily="34" charset="0"/>
                <a:buNone/>
              </a:pPr>
              <a:r>
                <a:rPr lang="nn-NO" altLang="zh-CN" b="1">
                  <a:solidFill>
                    <a:schemeClr val="bg1"/>
                  </a:solidFill>
                </a:rPr>
                <a:t>console.log(i);</a:t>
              </a:r>
            </a:p>
          </p:txBody>
        </p:sp>
      </p:grpSp>
      <p:sp>
        <p:nvSpPr>
          <p:cNvPr id="23" name="椭圆 15">
            <a:extLst>
              <a:ext uri="{FF2B5EF4-FFF2-40B4-BE49-F238E27FC236}">
                <a16:creationId xmlns:a16="http://schemas.microsoft.com/office/drawing/2014/main" id="{A8A2F76C-C15C-45F5-A02F-539F47C887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6414" y="3422650"/>
            <a:ext cx="962025" cy="539750"/>
          </a:xfrm>
          <a:prstGeom prst="ellipse">
            <a:avLst/>
          </a:prstGeom>
          <a:solidFill>
            <a:srgbClr val="FBFBFB"/>
          </a:solidFill>
          <a:ln w="12700">
            <a:solidFill>
              <a:srgbClr val="00B4E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CN" altLang="en-US" dirty="0">
                <a:solidFill>
                  <a:schemeClr val="tx1"/>
                </a:solidFill>
              </a:rPr>
              <a:t>对比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12CA66C-2EE8-4134-9004-AE2DE693C4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8039" y="5259389"/>
            <a:ext cx="8067675" cy="869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zh-CN"/>
              <a:t>通过</a:t>
            </a:r>
            <a:r>
              <a:rPr lang="en-US" altLang="zh-CN"/>
              <a:t>let</a:t>
            </a:r>
            <a:r>
              <a:rPr lang="zh-CN" altLang="zh-CN"/>
              <a:t>定义的变量相比</a:t>
            </a:r>
            <a:r>
              <a:rPr lang="en-US" altLang="zh-CN"/>
              <a:t>var</a:t>
            </a:r>
            <a:r>
              <a:rPr lang="zh-CN" altLang="zh-CN"/>
              <a:t>来说，有一个更加清晰的作用范围，方便了变量的维护与控制。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76603E3-4E92-4434-94B4-CED3012556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97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" grpId="0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标题 1">
            <a:extLst>
              <a:ext uri="{FF2B5EF4-FFF2-40B4-BE49-F238E27FC236}">
                <a16:creationId xmlns:a16="http://schemas.microsoft.com/office/drawing/2014/main" id="{22F30256-E2C4-4284-AD49-DA8CD10488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break</a:t>
            </a:r>
            <a:r>
              <a:rPr lang="zh-CN" altLang="en-US" dirty="0"/>
              <a:t>和</a:t>
            </a:r>
            <a:r>
              <a:rPr lang="en-US" altLang="zh-CN" dirty="0"/>
              <a:t>continue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264A3EA-A157-4C1B-81C0-0884B43051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6CA0B37-C609-418D-973E-5FE272E0CA7A}" type="slidenum">
              <a:rPr lang="zh-CN" altLang="en-US" smtClean="0"/>
              <a:pPr/>
              <a:t>98</a:t>
            </a:fld>
            <a:endParaRPr lang="zh-CN" altLang="en-US"/>
          </a:p>
        </p:txBody>
      </p:sp>
      <p:sp>
        <p:nvSpPr>
          <p:cNvPr id="109571" name="Rectangle 2">
            <a:extLst>
              <a:ext uri="{FF2B5EF4-FFF2-40B4-BE49-F238E27FC236}">
                <a16:creationId xmlns:a16="http://schemas.microsoft.com/office/drawing/2014/main" id="{F0DD964D-A1D0-4F37-AF63-9965EDDBFE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8" name="矩形 38">
            <a:extLst>
              <a:ext uri="{FF2B5EF4-FFF2-40B4-BE49-F238E27FC236}">
                <a16:creationId xmlns:a16="http://schemas.microsoft.com/office/drawing/2014/main" id="{E2628459-72BB-4CD0-A0F0-2D344F943B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4826" y="1273175"/>
            <a:ext cx="84296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跳转语句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9804DA0-1B17-4E6D-A0E0-1998F65DC9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5950" y="1947863"/>
            <a:ext cx="8402638" cy="286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070C0"/>
                </a:solidFill>
              </a:rPr>
              <a:t>概念</a:t>
            </a:r>
            <a:r>
              <a:rPr lang="zh-CN" altLang="en-US" dirty="0"/>
              <a:t>：跳转语句用于实现程序执行过程中的流程跳转。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070C0"/>
                </a:solidFill>
              </a:rPr>
              <a:t>常用的跳转语句</a:t>
            </a:r>
            <a:r>
              <a:rPr lang="zh-CN" altLang="en-US" dirty="0"/>
              <a:t>：有</a:t>
            </a:r>
            <a:r>
              <a:rPr lang="en-US" altLang="zh-CN" dirty="0"/>
              <a:t>break</a:t>
            </a:r>
            <a:r>
              <a:rPr lang="zh-CN" altLang="en-US" dirty="0"/>
              <a:t>和</a:t>
            </a:r>
            <a:r>
              <a:rPr lang="en-US" altLang="zh-CN" dirty="0"/>
              <a:t>continue</a:t>
            </a:r>
            <a:r>
              <a:rPr lang="zh-CN" altLang="en-US" dirty="0"/>
              <a:t>语句。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en-US" altLang="zh-CN" b="1" u="sng" dirty="0">
                <a:solidFill>
                  <a:srgbClr val="0070C0"/>
                </a:solidFill>
              </a:rPr>
              <a:t>break</a:t>
            </a:r>
            <a:r>
              <a:rPr lang="zh-CN" altLang="en-US" b="1" u="sng" dirty="0">
                <a:solidFill>
                  <a:srgbClr val="0070C0"/>
                </a:solidFill>
              </a:rPr>
              <a:t>与</a:t>
            </a:r>
            <a:r>
              <a:rPr lang="en-US" altLang="zh-CN" b="1" u="sng" dirty="0">
                <a:solidFill>
                  <a:srgbClr val="0070C0"/>
                </a:solidFill>
              </a:rPr>
              <a:t>continue</a:t>
            </a:r>
            <a:r>
              <a:rPr lang="zh-CN" altLang="en-US" b="1" u="sng" dirty="0">
                <a:solidFill>
                  <a:srgbClr val="0070C0"/>
                </a:solidFill>
              </a:rPr>
              <a:t>的区别</a:t>
            </a:r>
            <a:r>
              <a:rPr lang="zh-CN" altLang="en-US" dirty="0"/>
              <a:t>：</a:t>
            </a:r>
            <a:r>
              <a:rPr lang="en-US" altLang="zh-CN" dirty="0"/>
              <a:t>break</a:t>
            </a:r>
            <a:r>
              <a:rPr lang="zh-CN" altLang="en-US" dirty="0"/>
              <a:t>语句可应用在</a:t>
            </a:r>
            <a:r>
              <a:rPr lang="en-US" altLang="zh-CN" dirty="0"/>
              <a:t>switch</a:t>
            </a:r>
            <a:r>
              <a:rPr lang="zh-CN" altLang="en-US" dirty="0"/>
              <a:t>和循环语句中，其作用是终止当前语句的执行，跳出</a:t>
            </a:r>
            <a:r>
              <a:rPr lang="en-US" altLang="zh-CN" dirty="0"/>
              <a:t>switch</a:t>
            </a:r>
            <a:r>
              <a:rPr lang="zh-CN" altLang="en-US" dirty="0"/>
              <a:t>选择结构或循环语句，执行后面的代码。而</a:t>
            </a:r>
            <a:r>
              <a:rPr lang="en-US" altLang="zh-CN" dirty="0"/>
              <a:t>continue</a:t>
            </a:r>
            <a:r>
              <a:rPr lang="zh-CN" altLang="en-US" dirty="0"/>
              <a:t>语句用于结束本次循环的执行，开始下一轮循环的执行操作。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4" grpId="0" build="p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标题 1">
            <a:extLst>
              <a:ext uri="{FF2B5EF4-FFF2-40B4-BE49-F238E27FC236}">
                <a16:creationId xmlns:a16="http://schemas.microsoft.com/office/drawing/2014/main" id="{F6854420-F2F9-49A4-8BDC-B4606B1F4C66}"/>
              </a:ext>
            </a:extLst>
          </p:cNvPr>
          <p:cNvSpPr>
            <a:spLocks noGrp="1"/>
          </p:cNvSpPr>
          <p:nvPr>
            <p:ph type="ctr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algn="l"/>
            <a:r>
              <a:rPr lang="en-US" altLang="zh-CN" dirty="0"/>
              <a:t>break</a:t>
            </a:r>
            <a:r>
              <a:rPr lang="zh-CN" altLang="en-US" dirty="0"/>
              <a:t>和</a:t>
            </a:r>
            <a:r>
              <a:rPr lang="en-US" altLang="zh-CN" dirty="0"/>
              <a:t>continue</a:t>
            </a:r>
            <a:endParaRPr lang="zh-CN" altLang="en-US" dirty="0"/>
          </a:p>
        </p:txBody>
      </p:sp>
      <p:sp>
        <p:nvSpPr>
          <p:cNvPr id="110595" name="Rectangle 2">
            <a:extLst>
              <a:ext uri="{FF2B5EF4-FFF2-40B4-BE49-F238E27FC236}">
                <a16:creationId xmlns:a16="http://schemas.microsoft.com/office/drawing/2014/main" id="{C89538FC-5163-4AF9-89F0-D1E7669615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8" name="矩形 38">
            <a:extLst>
              <a:ext uri="{FF2B5EF4-FFF2-40B4-BE49-F238E27FC236}">
                <a16:creationId xmlns:a16="http://schemas.microsoft.com/office/drawing/2014/main" id="{2BFA2337-273C-4D77-9424-B75A7A1084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4826" y="1273175"/>
            <a:ext cx="84296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3"/>
              <a:defRPr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跳转语句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89D5E45-F3A2-4ED3-AE5F-194F442CED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5950" y="1947863"/>
            <a:ext cx="8402638" cy="111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>
                <a:solidFill>
                  <a:srgbClr val="0070C0"/>
                </a:solidFill>
              </a:rPr>
              <a:t>其他功能</a:t>
            </a:r>
            <a:r>
              <a:rPr lang="zh-CN" altLang="en-US"/>
              <a:t>：</a:t>
            </a:r>
            <a:r>
              <a:rPr lang="en-US" altLang="zh-CN"/>
              <a:t>break</a:t>
            </a:r>
            <a:r>
              <a:rPr lang="zh-CN" altLang="en-US"/>
              <a:t>和</a:t>
            </a:r>
            <a:r>
              <a:rPr lang="en-US" altLang="zh-CN"/>
              <a:t>continue</a:t>
            </a:r>
            <a:r>
              <a:rPr lang="zh-CN" altLang="en-US"/>
              <a:t>语句还可跳转到指定的标签语句处，实现嵌套语句的多层次跳转。</a:t>
            </a:r>
            <a:endParaRPr lang="en-US" altLang="zh-CN"/>
          </a:p>
        </p:txBody>
      </p:sp>
      <p:grpSp>
        <p:nvGrpSpPr>
          <p:cNvPr id="6" name="组合 9">
            <a:extLst>
              <a:ext uri="{FF2B5EF4-FFF2-40B4-BE49-F238E27FC236}">
                <a16:creationId xmlns:a16="http://schemas.microsoft.com/office/drawing/2014/main" id="{CAC20ACE-FFB7-4B6F-B01A-A06706B266E5}"/>
              </a:ext>
            </a:extLst>
          </p:cNvPr>
          <p:cNvGrpSpPr>
            <a:grpSpLocks/>
          </p:cNvGrpSpPr>
          <p:nvPr/>
        </p:nvGrpSpPr>
        <p:grpSpPr bwMode="auto">
          <a:xfrm>
            <a:off x="2022475" y="3398838"/>
            <a:ext cx="3684588" cy="2063750"/>
            <a:chOff x="1277815" y="3552092"/>
            <a:chExt cx="2543908" cy="1717099"/>
          </a:xfrm>
        </p:grpSpPr>
        <p:sp>
          <p:nvSpPr>
            <p:cNvPr id="110600" name="矩形 10">
              <a:extLst>
                <a:ext uri="{FF2B5EF4-FFF2-40B4-BE49-F238E27FC236}">
                  <a16:creationId xmlns:a16="http://schemas.microsoft.com/office/drawing/2014/main" id="{64B6AF9A-C875-4301-8B3B-4589FCB093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7815" y="3552092"/>
              <a:ext cx="2543908" cy="1717099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110601" name="矩形 11">
              <a:extLst>
                <a:ext uri="{FF2B5EF4-FFF2-40B4-BE49-F238E27FC236}">
                  <a16:creationId xmlns:a16="http://schemas.microsoft.com/office/drawing/2014/main" id="{7B7724E5-2CEF-49C5-85F6-AC074F1FB5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6642" y="3631155"/>
              <a:ext cx="2107587" cy="13415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</a:pPr>
              <a:r>
                <a:rPr lang="en-US" altLang="zh-CN" b="1">
                  <a:solidFill>
                    <a:schemeClr val="bg1"/>
                  </a:solidFill>
                </a:rPr>
                <a:t>// </a:t>
              </a:r>
              <a:r>
                <a:rPr lang="zh-CN" altLang="en-US" b="1">
                  <a:solidFill>
                    <a:schemeClr val="bg1"/>
                  </a:solidFill>
                </a:rPr>
                <a:t>定义标签</a:t>
              </a:r>
              <a:endParaRPr lang="en-US" altLang="zh-CN" b="1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b="1">
                  <a:solidFill>
                    <a:schemeClr val="bg1"/>
                  </a:solidFill>
                </a:rPr>
                <a:t>label : statement</a:t>
              </a: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b="1">
                  <a:solidFill>
                    <a:schemeClr val="bg1"/>
                  </a:solidFill>
                </a:rPr>
                <a:t>// </a:t>
              </a:r>
              <a:r>
                <a:rPr lang="zh-CN" altLang="en-US" b="1">
                  <a:solidFill>
                    <a:schemeClr val="bg1"/>
                  </a:solidFill>
                </a:rPr>
                <a:t>使用标签</a:t>
              </a:r>
              <a:endParaRPr lang="en-US" altLang="zh-CN" b="1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b="1">
                  <a:solidFill>
                    <a:schemeClr val="bg1"/>
                  </a:solidFill>
                </a:rPr>
                <a:t>break/continue  label;</a:t>
              </a:r>
            </a:p>
          </p:txBody>
        </p: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FF909B1D-B7BB-4316-B4EB-2E48D0265C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8038" y="3138488"/>
            <a:ext cx="4400550" cy="258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/>
              <a:t>label</a:t>
            </a:r>
            <a:r>
              <a:rPr lang="zh-CN" altLang="zh-CN"/>
              <a:t>表示标签的名称，如</a:t>
            </a:r>
            <a:r>
              <a:rPr lang="en-US" altLang="zh-CN"/>
              <a:t>start</a:t>
            </a:r>
            <a:r>
              <a:rPr lang="zh-CN" altLang="zh-CN"/>
              <a:t>、</a:t>
            </a:r>
            <a:r>
              <a:rPr lang="en-US" altLang="zh-CN"/>
              <a:t>end</a:t>
            </a:r>
            <a:r>
              <a:rPr lang="zh-CN" altLang="zh-CN"/>
              <a:t>等任意合法的标识符</a:t>
            </a:r>
            <a:r>
              <a:rPr lang="zh-CN" altLang="en-US"/>
              <a:t>。</a:t>
            </a:r>
            <a:endParaRPr lang="en-US" altLang="zh-CN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/>
              <a:t>statement</a:t>
            </a:r>
            <a:r>
              <a:rPr lang="zh-CN" altLang="zh-CN"/>
              <a:t>表示具体执行的语句，如</a:t>
            </a:r>
            <a:r>
              <a:rPr lang="en-US" altLang="zh-CN"/>
              <a:t>if</a:t>
            </a:r>
            <a:r>
              <a:rPr lang="zh-CN" altLang="zh-CN"/>
              <a:t>、</a:t>
            </a:r>
            <a:r>
              <a:rPr lang="en-US" altLang="zh-CN"/>
              <a:t>while</a:t>
            </a:r>
            <a:r>
              <a:rPr lang="zh-CN" altLang="zh-CN"/>
              <a:t>、变量的声明等。</a:t>
            </a:r>
            <a:endParaRPr lang="en-US" altLang="zh-CN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/>
              <a:t>标签语句必须在使用之前定义，否则会出现找不到标签的情况。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67A02E4-C6F7-4DEB-8876-F3E8AFCE71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99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  <p:bldP spid="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bccd604c8f507f25fda6dbb49b9d6e24e5a4d995"/>
</p:tagLst>
</file>

<file path=ppt/theme/theme1.xml><?xml version="1.0" encoding="utf-8"?>
<a:theme xmlns:a="http://schemas.openxmlformats.org/drawingml/2006/main" name="1_主题1">
  <a:themeElements>
    <a:clrScheme name="自定义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5">
      <a:majorFont>
        <a:latin typeface="Arial"/>
        <a:ea typeface="微软雅黑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" id="{F01928CD-BCF2-4937-8EFD-587001B47709}" vid="{32157CAA-EC0E-4533-B5E6-E31A26CEE657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第1章 初识JavaScript</Template>
  <TotalTime>196</TotalTime>
  <Pages>0</Pages>
  <Words>7509</Words>
  <Characters>0</Characters>
  <Application>Microsoft Office PowerPoint</Application>
  <DocSecurity>0</DocSecurity>
  <PresentationFormat>宽屏</PresentationFormat>
  <Lines>0</Lines>
  <Paragraphs>1169</Paragraphs>
  <Slides>104</Slides>
  <Notes>2</Notes>
  <HiddenSlides>1</HiddenSlides>
  <MMClips>0</MMClips>
  <ScaleCrop>false</ScaleCrop>
  <HeadingPairs>
    <vt:vector size="10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104</vt:i4>
      </vt:variant>
      <vt:variant>
        <vt:lpstr>自定义放映</vt:lpstr>
      </vt:variant>
      <vt:variant>
        <vt:i4>1</vt:i4>
      </vt:variant>
    </vt:vector>
  </HeadingPairs>
  <TitlesOfParts>
    <vt:vector size="118" baseType="lpstr">
      <vt:lpstr>FrutigerNext LT Medium</vt:lpstr>
      <vt:lpstr>FrutigerNext LT Regular</vt:lpstr>
      <vt:lpstr>方正隶变简体</vt:lpstr>
      <vt:lpstr>黑体</vt:lpstr>
      <vt:lpstr>宋体</vt:lpstr>
      <vt:lpstr>微软雅黑</vt:lpstr>
      <vt:lpstr>Arial</vt:lpstr>
      <vt:lpstr>Calibri</vt:lpstr>
      <vt:lpstr>Franklin Gothic Book</vt:lpstr>
      <vt:lpstr>Times New Roman</vt:lpstr>
      <vt:lpstr>Wingdings</vt:lpstr>
      <vt:lpstr>1_主题1</vt:lpstr>
      <vt:lpstr>Visio</vt:lpstr>
      <vt:lpstr>PowerPoint 演示文稿</vt:lpstr>
      <vt:lpstr>第2章 JavaScript基础</vt:lpstr>
      <vt:lpstr>本章目标</vt:lpstr>
      <vt:lpstr>第一部分</vt:lpstr>
      <vt:lpstr>数据类型分类</vt:lpstr>
      <vt:lpstr>typeof方法</vt:lpstr>
      <vt:lpstr>示例：使用typeof方法</vt:lpstr>
      <vt:lpstr>核心语法—数据类型</vt:lpstr>
      <vt:lpstr>数据类型</vt:lpstr>
      <vt:lpstr>数据类型</vt:lpstr>
      <vt:lpstr> 数据类型</vt:lpstr>
      <vt:lpstr>数据类型</vt:lpstr>
      <vt:lpstr>数据类型</vt:lpstr>
      <vt:lpstr>数据类型</vt:lpstr>
      <vt:lpstr>数据类型</vt:lpstr>
      <vt:lpstr>数据类型</vt:lpstr>
      <vt:lpstr>数据类型</vt:lpstr>
      <vt:lpstr>数据类型</vt:lpstr>
      <vt:lpstr>数据类型</vt:lpstr>
      <vt:lpstr>数据类型</vt:lpstr>
      <vt:lpstr>数据类型</vt:lpstr>
      <vt:lpstr>数据类型</vt:lpstr>
      <vt:lpstr>数据类型</vt:lpstr>
      <vt:lpstr>数据类型转换</vt:lpstr>
      <vt:lpstr>数据类型转换</vt:lpstr>
      <vt:lpstr>数据类型转换</vt:lpstr>
      <vt:lpstr>数据类型转换</vt:lpstr>
      <vt:lpstr>数据类型转换</vt:lpstr>
      <vt:lpstr>数据类型转换</vt:lpstr>
      <vt:lpstr>数据类型转换</vt:lpstr>
      <vt:lpstr>数据类型转换</vt:lpstr>
      <vt:lpstr>数据类型转换</vt:lpstr>
      <vt:lpstr>数据类型转换</vt:lpstr>
      <vt:lpstr>数据类型转换</vt:lpstr>
      <vt:lpstr>强制类型转换</vt:lpstr>
      <vt:lpstr>强制类型转换——Boolean()函数</vt:lpstr>
      <vt:lpstr>强制类型转换——Boolean()函数</vt:lpstr>
      <vt:lpstr>强制类型转换——Number()函数</vt:lpstr>
      <vt:lpstr>强制类型转换——String()函数</vt:lpstr>
      <vt:lpstr>练习：统计包含“a”或“A”的字符串的个数</vt:lpstr>
      <vt:lpstr>共性问题集中讲解</vt:lpstr>
      <vt:lpstr>第二部分</vt:lpstr>
      <vt:lpstr>表达式</vt:lpstr>
      <vt:lpstr>运算符</vt:lpstr>
      <vt:lpstr>赋值运算符</vt:lpstr>
      <vt:lpstr>赋值运算符</vt:lpstr>
      <vt:lpstr>赋值运算符</vt:lpstr>
      <vt:lpstr>赋值运算符</vt:lpstr>
      <vt:lpstr>算术运算符</vt:lpstr>
      <vt:lpstr>算术运算符</vt:lpstr>
      <vt:lpstr>算术运算符</vt:lpstr>
      <vt:lpstr>算术运算符</vt:lpstr>
      <vt:lpstr>字符串运算符</vt:lpstr>
      <vt:lpstr>字符串运算符</vt:lpstr>
      <vt:lpstr>关系运算符</vt:lpstr>
      <vt:lpstr>关系运算符</vt:lpstr>
      <vt:lpstr>关系运算符</vt:lpstr>
      <vt:lpstr>逻辑运算符</vt:lpstr>
      <vt:lpstr>逻辑运算符</vt:lpstr>
      <vt:lpstr>条件运算符</vt:lpstr>
      <vt:lpstr>位运算符</vt:lpstr>
      <vt:lpstr>位运算符</vt:lpstr>
      <vt:lpstr>位运算符</vt:lpstr>
      <vt:lpstr>位运算符</vt:lpstr>
      <vt:lpstr>位运算符</vt:lpstr>
      <vt:lpstr>位运算符</vt:lpstr>
      <vt:lpstr>位运算符</vt:lpstr>
      <vt:lpstr>运算符优先级</vt:lpstr>
      <vt:lpstr>运算符优先级</vt:lpstr>
      <vt:lpstr>运算符优先级</vt:lpstr>
      <vt:lpstr>练习：计算圆的周长和面积</vt:lpstr>
      <vt:lpstr>共性问题集中讲解</vt:lpstr>
      <vt:lpstr>第三部分</vt:lpstr>
      <vt:lpstr>JavaScript条件语句</vt:lpstr>
      <vt:lpstr>if语句</vt:lpstr>
      <vt:lpstr>if…else语句</vt:lpstr>
      <vt:lpstr>if…else if…else语句</vt:lpstr>
      <vt:lpstr>if…else if…else语句</vt:lpstr>
      <vt:lpstr>if…else if…else语句</vt:lpstr>
      <vt:lpstr>switch语句</vt:lpstr>
      <vt:lpstr>switch语句</vt:lpstr>
      <vt:lpstr>switch语句</vt:lpstr>
      <vt:lpstr>练习：用if语句判断某学生成绩是否及格</vt:lpstr>
      <vt:lpstr>练习： 用switch语句判断任意年份是十二生肖中的哪一年</vt:lpstr>
      <vt:lpstr>共性问题集中讲解</vt:lpstr>
      <vt:lpstr>第四部分</vt:lpstr>
      <vt:lpstr>循环语句</vt:lpstr>
      <vt:lpstr>while循环</vt:lpstr>
      <vt:lpstr>while循环</vt:lpstr>
      <vt:lpstr>while循环</vt:lpstr>
      <vt:lpstr>do… while循环</vt:lpstr>
      <vt:lpstr>for循环</vt:lpstr>
      <vt:lpstr>for循环</vt:lpstr>
      <vt:lpstr>for循环</vt:lpstr>
      <vt:lpstr>for-in循环</vt:lpstr>
      <vt:lpstr>数据类型</vt:lpstr>
      <vt:lpstr>数据类型</vt:lpstr>
      <vt:lpstr>break和continue</vt:lpstr>
      <vt:lpstr>break和continue</vt:lpstr>
      <vt:lpstr>上机练习：打印金字塔</vt:lpstr>
      <vt:lpstr>上机练习：九九乘法表</vt:lpstr>
      <vt:lpstr>共性问题集中讲解</vt:lpstr>
      <vt:lpstr>本章总结</vt:lpstr>
      <vt:lpstr>问题及作业</vt:lpstr>
      <vt:lpstr>自定义放映 1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第2章 JavaScript基础</dc:title>
  <dc:creator>石 毅</dc:creator>
  <cp:lastModifiedBy>石 毅</cp:lastModifiedBy>
  <cp:revision>16</cp:revision>
  <dcterms:created xsi:type="dcterms:W3CDTF">2020-06-25T08:44:15Z</dcterms:created>
  <dcterms:modified xsi:type="dcterms:W3CDTF">2020-06-27T05:23:29Z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2052-9.1.0.4517</vt:lpwstr>
  </property>
</Properties>
</file>