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1"/>
  </p:sldMasterIdLst>
  <p:notesMasterIdLst>
    <p:notesMasterId r:id="rId57"/>
  </p:notesMasterIdLst>
  <p:sldIdLst>
    <p:sldId id="256" r:id="rId2"/>
    <p:sldId id="344" r:id="rId3"/>
    <p:sldId id="605" r:id="rId4"/>
    <p:sldId id="606" r:id="rId5"/>
    <p:sldId id="723" r:id="rId6"/>
    <p:sldId id="724" r:id="rId7"/>
    <p:sldId id="725" r:id="rId8"/>
    <p:sldId id="876" r:id="rId9"/>
    <p:sldId id="872" r:id="rId10"/>
    <p:sldId id="873" r:id="rId11"/>
    <p:sldId id="874" r:id="rId12"/>
    <p:sldId id="877" r:id="rId13"/>
    <p:sldId id="878" r:id="rId14"/>
    <p:sldId id="875" r:id="rId15"/>
    <p:sldId id="879" r:id="rId16"/>
    <p:sldId id="882" r:id="rId17"/>
    <p:sldId id="880" r:id="rId18"/>
    <p:sldId id="881" r:id="rId19"/>
    <p:sldId id="886" r:id="rId20"/>
    <p:sldId id="883" r:id="rId21"/>
    <p:sldId id="884" r:id="rId22"/>
    <p:sldId id="885" r:id="rId23"/>
    <p:sldId id="887" r:id="rId24"/>
    <p:sldId id="897" r:id="rId25"/>
    <p:sldId id="721" r:id="rId26"/>
    <p:sldId id="572" r:id="rId27"/>
    <p:sldId id="588" r:id="rId28"/>
    <p:sldId id="573" r:id="rId29"/>
    <p:sldId id="574" r:id="rId30"/>
    <p:sldId id="575" r:id="rId31"/>
    <p:sldId id="896" r:id="rId32"/>
    <p:sldId id="569" r:id="rId33"/>
    <p:sldId id="863" r:id="rId34"/>
    <p:sldId id="864" r:id="rId35"/>
    <p:sldId id="865" r:id="rId36"/>
    <p:sldId id="866" r:id="rId37"/>
    <p:sldId id="867" r:id="rId38"/>
    <p:sldId id="868" r:id="rId39"/>
    <p:sldId id="869" r:id="rId40"/>
    <p:sldId id="870" r:id="rId41"/>
    <p:sldId id="871" r:id="rId42"/>
    <p:sldId id="888" r:id="rId43"/>
    <p:sldId id="889" r:id="rId44"/>
    <p:sldId id="890" r:id="rId45"/>
    <p:sldId id="895" r:id="rId46"/>
    <p:sldId id="722" r:id="rId47"/>
    <p:sldId id="891" r:id="rId48"/>
    <p:sldId id="892" r:id="rId49"/>
    <p:sldId id="894" r:id="rId50"/>
    <p:sldId id="893" r:id="rId51"/>
    <p:sldId id="720" r:id="rId52"/>
    <p:sldId id="576" r:id="rId53"/>
    <p:sldId id="448" r:id="rId54"/>
    <p:sldId id="632" r:id="rId55"/>
    <p:sldId id="717" r:id="rId56"/>
  </p:sldIdLst>
  <p:sldSz cx="12192000" cy="6858000"/>
  <p:notesSz cx="6858000" cy="9144000"/>
  <p:custShowLst>
    <p:custShow name="自定义放映 1" id="0">
      <p:sldLst>
        <p:sld r:id="rId3"/>
      </p:sldLst>
    </p:custShow>
  </p:custShowLst>
  <p:custDataLst>
    <p:tags r:id="rId58"/>
  </p:custDataLst>
  <p:defaultTextStyle>
    <a:defPPr>
      <a:defRPr lang="zh-CN"/>
    </a:defPPr>
    <a:lvl1pPr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08305" indent="49530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815975" indent="98425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224280" indent="147955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631950" indent="196850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3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CCFF"/>
    <a:srgbClr val="FA4C7E"/>
    <a:srgbClr val="D0DEF0"/>
    <a:srgbClr val="E7F1F9"/>
    <a:srgbClr val="CBE3F2"/>
    <a:srgbClr val="6B81BB"/>
    <a:srgbClr val="596B9D"/>
    <a:srgbClr val="003F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5" autoAdjust="0"/>
  </p:normalViewPr>
  <p:slideViewPr>
    <p:cSldViewPr snapToGrid="0" snapToObjects="1">
      <p:cViewPr varScale="1">
        <p:scale>
          <a:sx n="83" d="100"/>
          <a:sy n="83" d="100"/>
        </p:scale>
        <p:origin x="614" y="72"/>
      </p:cViewPr>
      <p:guideLst>
        <p:guide orient="horz" pos="2113"/>
        <p:guide pos="3841"/>
      </p:guideLst>
    </p:cSldViewPr>
  </p:slideViewPr>
  <p:outlineViewPr>
    <p:cViewPr>
      <p:scale>
        <a:sx n="33" d="100"/>
        <a:sy n="33" d="100"/>
      </p:scale>
      <p:origin x="0" y="49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C8BA843-4311-4175-913B-43C564E1256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9CB3559-B63C-4AE0-9278-5FB14DBE86C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BA09D97-0802-481F-A242-D3969CD3CC67}" type="datetimeFigureOut">
              <a:rPr lang="zh-CN" altLang="en-US"/>
              <a:pPr>
                <a:defRPr/>
              </a:pPr>
              <a:t>2020/6/27</a:t>
            </a:fld>
            <a:endParaRPr lang="en-US"/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A5979BC4-F215-4300-9157-C35A0C9E8731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E0E4F6C7-F09B-47E0-ABB2-A49EE179E0B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C840A9C-3EBF-4D5E-9DAC-63C47BEE71D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1ACD41E4-C126-4741-BAA2-D3BF2E362F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fld id="{BB8883DD-9585-47A3-BCB2-BE891C53FAF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2015.7.4</a:t>
            </a:r>
          </a:p>
          <a:p>
            <a:pPr lvl="1"/>
            <a:r>
              <a:rPr lang="zh-CN" altLang="en-US"/>
              <a:t>调整版权和页码对齐，位于参考线</a:t>
            </a:r>
            <a:r>
              <a:rPr lang="en-US" altLang="zh-CN"/>
              <a:t>8.5</a:t>
            </a:r>
            <a:r>
              <a:rPr lang="zh-CN" altLang="en-US"/>
              <a:t>到</a:t>
            </a:r>
            <a:r>
              <a:rPr lang="en-US" altLang="zh-CN"/>
              <a:t>8.9</a:t>
            </a:r>
            <a:r>
              <a:rPr lang="zh-CN" altLang="en-US"/>
              <a:t>之间。</a:t>
            </a:r>
          </a:p>
          <a:p>
            <a:pPr lvl="1"/>
            <a:r>
              <a:rPr lang="zh-CN" altLang="en-US"/>
              <a:t>调整编辑框行距为单倍行距。</a:t>
            </a:r>
            <a:endParaRPr lang="en-US" altLang="zh-CN"/>
          </a:p>
          <a:p>
            <a:pPr lvl="0"/>
            <a:r>
              <a:rPr lang="en-US" altLang="zh-CN"/>
              <a:t>2015.7.9</a:t>
            </a:r>
          </a:p>
          <a:p>
            <a:pPr lvl="1"/>
            <a:r>
              <a:rPr lang="zh-CN" altLang="en-US"/>
              <a:t>删除此页课程版本后的“</a:t>
            </a:r>
            <a:r>
              <a:rPr lang="en-US" altLang="zh-CN"/>
              <a:t>ISSUE</a:t>
            </a:r>
            <a:r>
              <a:rPr lang="zh-CN" altLang="en-US"/>
              <a:t>”。</a:t>
            </a:r>
            <a:endParaRPr lang="en-US" altLang="zh-CN"/>
          </a:p>
          <a:p>
            <a:pPr lvl="1"/>
            <a:r>
              <a:rPr lang="zh-CN" altLang="en-US"/>
              <a:t>新增“产品版本”和“课程版本”的示例。</a:t>
            </a:r>
            <a:endParaRPr lang="en-US" altLang="zh-CN"/>
          </a:p>
          <a:p>
            <a:pPr lvl="0"/>
            <a:r>
              <a:rPr lang="en-US" altLang="zh-CN"/>
              <a:t>2015.8.3</a:t>
            </a:r>
          </a:p>
          <a:p>
            <a:pPr lvl="1"/>
            <a:r>
              <a:rPr lang="zh-CN" altLang="en-US"/>
              <a:t>调整母板主体和备注，段落格式为“允许标点溢出边界”。</a:t>
            </a:r>
            <a:endParaRPr lang="en-US" altLang="zh-CN"/>
          </a:p>
          <a:p>
            <a:pPr lvl="0"/>
            <a:r>
              <a:rPr lang="en-US" altLang="zh-CN"/>
              <a:t>2015.8.4</a:t>
            </a:r>
          </a:p>
          <a:p>
            <a:pPr lvl="1"/>
            <a:r>
              <a:rPr lang="zh-CN" altLang="en-US"/>
              <a:t>删除缩略语页；</a:t>
            </a:r>
            <a:endParaRPr lang="en-US" altLang="zh-CN"/>
          </a:p>
          <a:p>
            <a:pPr lvl="1"/>
            <a:r>
              <a:rPr lang="zh-CN" altLang="en-US"/>
              <a:t>重命名版式“</a:t>
            </a:r>
            <a:r>
              <a:rPr lang="en-US" altLang="zh-CN"/>
              <a:t>8#</a:t>
            </a:r>
            <a:r>
              <a:rPr lang="zh-CN" altLang="en-US"/>
              <a:t>空白”为“</a:t>
            </a:r>
            <a:r>
              <a:rPr lang="en-US" altLang="zh-CN"/>
              <a:t>8#</a:t>
            </a:r>
            <a:r>
              <a:rPr lang="zh-CN" altLang="en-US"/>
              <a:t>仅标题”。</a:t>
            </a:r>
            <a:endParaRPr lang="en-US" altLang="zh-CN"/>
          </a:p>
          <a:p>
            <a:r>
              <a:rPr lang="en-US" altLang="zh-CN"/>
              <a:t>2015.9.2</a:t>
            </a:r>
          </a:p>
          <a:p>
            <a:pPr lvl="1"/>
            <a:r>
              <a:rPr lang="zh-CN" altLang="en-US"/>
              <a:t>新增备注模板，备注页正上方添加页眉，显示本章标题。</a:t>
            </a:r>
            <a:endParaRPr lang="en-US" altLang="zh-CN"/>
          </a:p>
          <a:p>
            <a:pPr lvl="0"/>
            <a:r>
              <a:rPr lang="en-US" altLang="zh-CN"/>
              <a:t>2015.9.14</a:t>
            </a:r>
          </a:p>
          <a:p>
            <a:pPr lvl="1"/>
            <a:r>
              <a:rPr lang="zh-CN" altLang="en-US"/>
              <a:t>删除“谢谢”那页的白色“谢谢”。</a:t>
            </a:r>
            <a:endParaRPr lang="en-US" altLang="zh-CN"/>
          </a:p>
          <a:p>
            <a:pPr lvl="0"/>
            <a:r>
              <a:rPr lang="en-US" altLang="zh-CN"/>
              <a:t>2017.11.8</a:t>
            </a:r>
          </a:p>
          <a:p>
            <a:pPr lvl="1"/>
            <a:r>
              <a:rPr lang="zh-CN" altLang="en-US"/>
              <a:t>调整母版中标题宽度。</a:t>
            </a:r>
            <a:endParaRPr lang="en-US" altLang="zh-CN"/>
          </a:p>
          <a:p>
            <a:r>
              <a:rPr lang="en-US" altLang="zh-CN"/>
              <a:t>2017.12.8</a:t>
            </a:r>
          </a:p>
          <a:p>
            <a:pPr lvl="1"/>
            <a:r>
              <a:rPr lang="zh-CN" altLang="en-US"/>
              <a:t>适当拉长了备注页文本框长度，防止</a:t>
            </a:r>
            <a:r>
              <a:rPr lang="en-US" altLang="zh-CN"/>
              <a:t>2013</a:t>
            </a:r>
            <a:r>
              <a:rPr lang="zh-CN" altLang="en-US"/>
              <a:t>版后的</a:t>
            </a:r>
            <a:r>
              <a:rPr lang="en-US" altLang="zh-CN"/>
              <a:t>PPT</a:t>
            </a:r>
            <a:r>
              <a:rPr lang="zh-CN" altLang="en-US"/>
              <a:t>会自动换页。</a:t>
            </a:r>
            <a:endParaRPr lang="en-US" altLang="zh-CN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、讲解</a:t>
            </a:r>
            <a:r>
              <a:rPr lang="en-US" altLang="zh-CN" dirty="0" err="1"/>
              <a:t>setTimeout</a:t>
            </a:r>
            <a:r>
              <a:rPr lang="zh-CN" altLang="en-US" dirty="0"/>
              <a:t>的用法，结合例子讲解，并演示效果；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、讲解</a:t>
            </a:r>
            <a:r>
              <a:rPr lang="en-US" altLang="zh-CN" dirty="0" err="1"/>
              <a:t>setTimeout</a:t>
            </a:r>
            <a:r>
              <a:rPr lang="zh-CN" altLang="en-US" dirty="0"/>
              <a:t>后，把</a:t>
            </a:r>
            <a:r>
              <a:rPr lang="en-US" altLang="zh-CN" b="0" dirty="0" err="1"/>
              <a:t>setTimeout</a:t>
            </a:r>
            <a:r>
              <a:rPr lang="zh-CN" altLang="en-US" b="0" dirty="0"/>
              <a:t>换成</a:t>
            </a:r>
            <a:r>
              <a:rPr lang="en-US" altLang="zh-CN" b="0" dirty="0" err="1">
                <a:solidFill>
                  <a:schemeClr val="bg1"/>
                </a:solidFill>
              </a:rPr>
              <a:t>setInterval</a:t>
            </a:r>
            <a:r>
              <a:rPr lang="zh-CN" altLang="en-US" b="0" dirty="0">
                <a:solidFill>
                  <a:schemeClr val="bg1"/>
                </a:solidFill>
              </a:rPr>
              <a:t>看看演示效果，请学员思考为什么？然后引出下一页的内容；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E1A1B2-C195-4145-99D0-E8A7EC235ADB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教学指导：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sym typeface="Wingdings" pitchFamily="2" charset="2"/>
              </a:rPr>
              <a:t>（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修改示例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8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</a:t>
            </a:r>
            <a:endParaRPr lang="en-US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、讲解两个定时函数的区别；</a:t>
            </a:r>
            <a:endParaRPr lang="en-US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b="0" dirty="0" err="1">
                <a:latin typeface="微软雅黑" pitchFamily="34" charset="-122"/>
                <a:ea typeface="微软雅黑" pitchFamily="34" charset="-122"/>
              </a:rPr>
              <a:t>setTimeout</a:t>
            </a:r>
            <a:r>
              <a:rPr lang="en-US" altLang="zh-CN" sz="1200" b="0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200" b="0" dirty="0">
                <a:latin typeface="微软雅黑" pitchFamily="34" charset="-122"/>
                <a:ea typeface="微软雅黑" pitchFamily="34" charset="-122"/>
              </a:rPr>
              <a:t>在等待指定时间后执行函数，且只执行一次；</a:t>
            </a:r>
            <a:endParaRPr lang="en-US" altLang="zh-CN" sz="1200" b="0" dirty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b="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b="0" dirty="0" err="1">
                <a:latin typeface="微软雅黑" pitchFamily="34" charset="-122"/>
                <a:ea typeface="微软雅黑" pitchFamily="34" charset="-122"/>
              </a:rPr>
              <a:t>setInterval</a:t>
            </a:r>
            <a:r>
              <a:rPr lang="en-US" altLang="zh-CN" sz="1200" b="0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200" b="0" dirty="0">
                <a:latin typeface="微软雅黑" pitchFamily="34" charset="-122"/>
                <a:ea typeface="微软雅黑" pitchFamily="34" charset="-122"/>
              </a:rPr>
              <a:t>是每指导间也不是时间后执行一次函数，循 环执行，所以时钟例子使用</a:t>
            </a:r>
            <a:r>
              <a:rPr lang="en-US" altLang="zh-CN" sz="1200" b="0" dirty="0" err="1">
                <a:latin typeface="微软雅黑" pitchFamily="34" charset="-122"/>
                <a:ea typeface="微软雅黑" pitchFamily="34" charset="-122"/>
              </a:rPr>
              <a:t>setInterval</a:t>
            </a:r>
            <a:r>
              <a:rPr lang="en-US" altLang="zh-CN" sz="1200" b="0" dirty="0">
                <a:latin typeface="微软雅黑" pitchFamily="34" charset="-122"/>
                <a:ea typeface="微软雅黑" pitchFamily="34" charset="-122"/>
              </a:rPr>
              <a:t>();</a:t>
            </a:r>
            <a:endParaRPr lang="zh-CN" altLang="en-US" sz="1200" b="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E1A1B2-C195-4145-99D0-E8A7EC235ADB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、讲解两者之间的区别；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clear</a:t>
            </a:r>
            <a:r>
              <a:rPr lang="en-US" altLang="zh-CN" sz="1200" b="0" dirty="0" err="1">
                <a:latin typeface="微软雅黑" pitchFamily="34" charset="-122"/>
                <a:ea typeface="微软雅黑" pitchFamily="34" charset="-122"/>
              </a:rPr>
              <a:t>Timeout</a:t>
            </a:r>
            <a:r>
              <a:rPr lang="en-US" altLang="zh-CN" sz="1200" b="0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200" b="0" dirty="0">
                <a:latin typeface="微软雅黑" pitchFamily="34" charset="-122"/>
                <a:ea typeface="微软雅黑" pitchFamily="34" charset="-122"/>
              </a:rPr>
              <a:t>清除由</a:t>
            </a:r>
            <a:r>
              <a:rPr lang="en-US" altLang="zh-CN" sz="1200" b="0" dirty="0" err="1">
                <a:latin typeface="微软雅黑" pitchFamily="34" charset="-122"/>
                <a:ea typeface="微软雅黑" pitchFamily="34" charset="-122"/>
              </a:rPr>
              <a:t>setTimeout</a:t>
            </a:r>
            <a:r>
              <a:rPr lang="en-US" altLang="zh-CN" sz="1200" b="0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200" b="0" dirty="0">
                <a:latin typeface="微软雅黑" pitchFamily="34" charset="-122"/>
                <a:ea typeface="微软雅黑" pitchFamily="34" charset="-122"/>
              </a:rPr>
              <a:t>设置的定时；</a:t>
            </a:r>
            <a:endParaRPr lang="en-US" altLang="zh-CN" sz="1200" b="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b="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b="0" dirty="0" err="1">
                <a:latin typeface="微软雅黑" pitchFamily="34" charset="-122"/>
                <a:ea typeface="微软雅黑" pitchFamily="34" charset="-122"/>
              </a:rPr>
              <a:t>clearInterval</a:t>
            </a:r>
            <a:r>
              <a:rPr lang="en-US" altLang="zh-CN" sz="1200" b="0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200" b="0" dirty="0">
                <a:latin typeface="微软雅黑" pitchFamily="34" charset="-122"/>
                <a:ea typeface="微软雅黑" pitchFamily="34" charset="-122"/>
              </a:rPr>
              <a:t>清除由</a:t>
            </a:r>
            <a:r>
              <a:rPr lang="en-US" altLang="zh-CN" sz="1200" b="0" dirty="0" err="1">
                <a:latin typeface="微软雅黑" pitchFamily="34" charset="-122"/>
                <a:ea typeface="微软雅黑" pitchFamily="34" charset="-122"/>
              </a:rPr>
              <a:t>setInterval</a:t>
            </a:r>
            <a:r>
              <a:rPr lang="en-US" altLang="zh-CN" sz="1200" b="0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200" b="0" dirty="0">
                <a:latin typeface="微软雅黑" pitchFamily="34" charset="-122"/>
                <a:ea typeface="微软雅黑" pitchFamily="34" charset="-122"/>
              </a:rPr>
              <a:t>设置的定时；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0E117A-970A-4190-959A-C66AF8A8D5CB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3720E3-9AA0-493A-B654-4ED46092255A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32AAF2-00BC-4CF3-B2C4-32260771D186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03BECA-325A-4D7A-A672-000F416B1D24}" type="slidenum">
              <a:rPr lang="zh-CN" altLang="en-US" smtClean="0"/>
              <a:pPr>
                <a:defRPr/>
              </a:pPr>
              <a:t>52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220133"/>
            <a:ext cx="850900" cy="384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8"/>
          <p:cNvSpPr>
            <a:spLocks noGrp="1"/>
          </p:cNvSpPr>
          <p:nvPr>
            <p:ph idx="1"/>
          </p:nvPr>
        </p:nvSpPr>
        <p:spPr>
          <a:xfrm>
            <a:off x="1012549" y="1091173"/>
            <a:ext cx="10657184" cy="5196304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20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2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6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buClr>
                <a:schemeClr val="tx2"/>
              </a:buClr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007435" y="216856"/>
            <a:ext cx="10657184" cy="608131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526228A-B3BB-4E2F-8F6B-1208B3761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7472" y="6276386"/>
            <a:ext cx="589856" cy="366183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26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本章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6" y="-1"/>
            <a:ext cx="4172477" cy="685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/>
          <p:cNvSpPr/>
          <p:nvPr/>
        </p:nvSpPr>
        <p:spPr>
          <a:xfrm>
            <a:off x="0" y="-496"/>
            <a:ext cx="12192000" cy="6855885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prstClr val="white"/>
              </a:solidFill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1679509" y="4965175"/>
            <a:ext cx="12311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本章作业</a:t>
            </a:r>
          </a:p>
        </p:txBody>
      </p:sp>
      <p:sp>
        <p:nvSpPr>
          <p:cNvPr id="17" name="Freeform 9"/>
          <p:cNvSpPr/>
          <p:nvPr/>
        </p:nvSpPr>
        <p:spPr bwMode="auto">
          <a:xfrm>
            <a:off x="3311692" y="5068937"/>
            <a:ext cx="91971" cy="184269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487488" y="4899851"/>
            <a:ext cx="0" cy="564324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175788" y="-2"/>
            <a:ext cx="8016213" cy="6855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2" name="Freeform 6"/>
          <p:cNvSpPr/>
          <p:nvPr/>
        </p:nvSpPr>
        <p:spPr bwMode="auto">
          <a:xfrm>
            <a:off x="873764" y="4984750"/>
            <a:ext cx="403225" cy="412332"/>
          </a:xfrm>
          <a:custGeom>
            <a:avLst/>
            <a:gdLst>
              <a:gd name="T0" fmla="*/ 199 w 206"/>
              <a:gd name="T1" fmla="*/ 159 h 211"/>
              <a:gd name="T2" fmla="*/ 152 w 206"/>
              <a:gd name="T3" fmla="*/ 112 h 211"/>
              <a:gd name="T4" fmla="*/ 152 w 206"/>
              <a:gd name="T5" fmla="*/ 112 h 211"/>
              <a:gd name="T6" fmla="*/ 149 w 206"/>
              <a:gd name="T7" fmla="*/ 109 h 211"/>
              <a:gd name="T8" fmla="*/ 149 w 206"/>
              <a:gd name="T9" fmla="*/ 109 h 211"/>
              <a:gd name="T10" fmla="*/ 144 w 206"/>
              <a:gd name="T11" fmla="*/ 107 h 211"/>
              <a:gd name="T12" fmla="*/ 138 w 206"/>
              <a:gd name="T13" fmla="*/ 114 h 211"/>
              <a:gd name="T14" fmla="*/ 138 w 206"/>
              <a:gd name="T15" fmla="*/ 116 h 211"/>
              <a:gd name="T16" fmla="*/ 138 w 206"/>
              <a:gd name="T17" fmla="*/ 116 h 211"/>
              <a:gd name="T18" fmla="*/ 139 w 206"/>
              <a:gd name="T19" fmla="*/ 117 h 211"/>
              <a:gd name="T20" fmla="*/ 139 w 206"/>
              <a:gd name="T21" fmla="*/ 118 h 211"/>
              <a:gd name="T22" fmla="*/ 139 w 206"/>
              <a:gd name="T23" fmla="*/ 118 h 211"/>
              <a:gd name="T24" fmla="*/ 189 w 206"/>
              <a:gd name="T25" fmla="*/ 168 h 211"/>
              <a:gd name="T26" fmla="*/ 189 w 206"/>
              <a:gd name="T27" fmla="*/ 177 h 211"/>
              <a:gd name="T28" fmla="*/ 170 w 206"/>
              <a:gd name="T29" fmla="*/ 196 h 211"/>
              <a:gd name="T30" fmla="*/ 161 w 206"/>
              <a:gd name="T31" fmla="*/ 196 h 211"/>
              <a:gd name="T32" fmla="*/ 111 w 206"/>
              <a:gd name="T33" fmla="*/ 146 h 211"/>
              <a:gd name="T34" fmla="*/ 110 w 206"/>
              <a:gd name="T35" fmla="*/ 145 h 211"/>
              <a:gd name="T36" fmla="*/ 105 w 206"/>
              <a:gd name="T37" fmla="*/ 142 h 211"/>
              <a:gd name="T38" fmla="*/ 102 w 206"/>
              <a:gd name="T39" fmla="*/ 142 h 211"/>
              <a:gd name="T40" fmla="*/ 80 w 206"/>
              <a:gd name="T41" fmla="*/ 146 h 211"/>
              <a:gd name="T42" fmla="*/ 13 w 206"/>
              <a:gd name="T43" fmla="*/ 80 h 211"/>
              <a:gd name="T44" fmla="*/ 16 w 206"/>
              <a:gd name="T45" fmla="*/ 63 h 211"/>
              <a:gd name="T46" fmla="*/ 36 w 206"/>
              <a:gd name="T47" fmla="*/ 84 h 211"/>
              <a:gd name="T48" fmla="*/ 64 w 206"/>
              <a:gd name="T49" fmla="*/ 84 h 211"/>
              <a:gd name="T50" fmla="*/ 83 w 206"/>
              <a:gd name="T51" fmla="*/ 65 h 211"/>
              <a:gd name="T52" fmla="*/ 83 w 206"/>
              <a:gd name="T53" fmla="*/ 37 h 211"/>
              <a:gd name="T54" fmla="*/ 62 w 206"/>
              <a:gd name="T55" fmla="*/ 16 h 211"/>
              <a:gd name="T56" fmla="*/ 80 w 206"/>
              <a:gd name="T57" fmla="*/ 14 h 211"/>
              <a:gd name="T58" fmla="*/ 146 w 206"/>
              <a:gd name="T59" fmla="*/ 80 h 211"/>
              <a:gd name="T60" fmla="*/ 146 w 206"/>
              <a:gd name="T61" fmla="*/ 86 h 211"/>
              <a:gd name="T62" fmla="*/ 152 w 206"/>
              <a:gd name="T63" fmla="*/ 92 h 211"/>
              <a:gd name="T64" fmla="*/ 159 w 206"/>
              <a:gd name="T65" fmla="*/ 86 h 211"/>
              <a:gd name="T66" fmla="*/ 159 w 206"/>
              <a:gd name="T67" fmla="*/ 86 h 211"/>
              <a:gd name="T68" fmla="*/ 159 w 206"/>
              <a:gd name="T69" fmla="*/ 80 h 211"/>
              <a:gd name="T70" fmla="*/ 80 w 206"/>
              <a:gd name="T71" fmla="*/ 0 h 211"/>
              <a:gd name="T72" fmla="*/ 48 w 206"/>
              <a:gd name="T73" fmla="*/ 7 h 211"/>
              <a:gd name="T74" fmla="*/ 44 w 206"/>
              <a:gd name="T75" fmla="*/ 12 h 211"/>
              <a:gd name="T76" fmla="*/ 46 w 206"/>
              <a:gd name="T77" fmla="*/ 18 h 211"/>
              <a:gd name="T78" fmla="*/ 74 w 206"/>
              <a:gd name="T79" fmla="*/ 46 h 211"/>
              <a:gd name="T80" fmla="*/ 74 w 206"/>
              <a:gd name="T81" fmla="*/ 56 h 211"/>
              <a:gd name="T82" fmla="*/ 55 w 206"/>
              <a:gd name="T83" fmla="*/ 74 h 211"/>
              <a:gd name="T84" fmla="*/ 46 w 206"/>
              <a:gd name="T85" fmla="*/ 74 h 211"/>
              <a:gd name="T86" fmla="*/ 18 w 206"/>
              <a:gd name="T87" fmla="*/ 46 h 211"/>
              <a:gd name="T88" fmla="*/ 12 w 206"/>
              <a:gd name="T89" fmla="*/ 44 h 211"/>
              <a:gd name="T90" fmla="*/ 7 w 206"/>
              <a:gd name="T91" fmla="*/ 48 h 211"/>
              <a:gd name="T92" fmla="*/ 0 w 206"/>
              <a:gd name="T93" fmla="*/ 80 h 211"/>
              <a:gd name="T94" fmla="*/ 80 w 206"/>
              <a:gd name="T95" fmla="*/ 159 h 211"/>
              <a:gd name="T96" fmla="*/ 102 w 206"/>
              <a:gd name="T97" fmla="*/ 156 h 211"/>
              <a:gd name="T98" fmla="*/ 152 w 206"/>
              <a:gd name="T99" fmla="*/ 205 h 211"/>
              <a:gd name="T100" fmla="*/ 166 w 206"/>
              <a:gd name="T101" fmla="*/ 211 h 211"/>
              <a:gd name="T102" fmla="*/ 180 w 206"/>
              <a:gd name="T103" fmla="*/ 205 h 211"/>
              <a:gd name="T104" fmla="*/ 199 w 206"/>
              <a:gd name="T105" fmla="*/ 187 h 211"/>
              <a:gd name="T106" fmla="*/ 199 w 206"/>
              <a:gd name="T107" fmla="*/ 15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6" h="211">
                <a:moveTo>
                  <a:pt x="199" y="159"/>
                </a:moveTo>
                <a:cubicBezTo>
                  <a:pt x="152" y="112"/>
                  <a:pt x="152" y="112"/>
                  <a:pt x="152" y="112"/>
                </a:cubicBezTo>
                <a:cubicBezTo>
                  <a:pt x="152" y="112"/>
                  <a:pt x="152" y="112"/>
                  <a:pt x="152" y="112"/>
                </a:cubicBezTo>
                <a:cubicBezTo>
                  <a:pt x="149" y="109"/>
                  <a:pt x="149" y="109"/>
                  <a:pt x="149" y="109"/>
                </a:cubicBezTo>
                <a:cubicBezTo>
                  <a:pt x="149" y="109"/>
                  <a:pt x="149" y="109"/>
                  <a:pt x="149" y="109"/>
                </a:cubicBezTo>
                <a:cubicBezTo>
                  <a:pt x="148" y="108"/>
                  <a:pt x="146" y="107"/>
                  <a:pt x="144" y="107"/>
                </a:cubicBezTo>
                <a:cubicBezTo>
                  <a:pt x="141" y="107"/>
                  <a:pt x="138" y="110"/>
                  <a:pt x="138" y="114"/>
                </a:cubicBezTo>
                <a:cubicBezTo>
                  <a:pt x="138" y="114"/>
                  <a:pt x="138" y="115"/>
                  <a:pt x="138" y="116"/>
                </a:cubicBezTo>
                <a:cubicBezTo>
                  <a:pt x="138" y="116"/>
                  <a:pt x="138" y="116"/>
                  <a:pt x="138" y="116"/>
                </a:cubicBezTo>
                <a:cubicBezTo>
                  <a:pt x="138" y="117"/>
                  <a:pt x="139" y="117"/>
                  <a:pt x="139" y="117"/>
                </a:cubicBezTo>
                <a:cubicBezTo>
                  <a:pt x="139" y="118"/>
                  <a:pt x="139" y="118"/>
                  <a:pt x="139" y="118"/>
                </a:cubicBezTo>
                <a:cubicBezTo>
                  <a:pt x="139" y="118"/>
                  <a:pt x="139" y="118"/>
                  <a:pt x="139" y="118"/>
                </a:cubicBezTo>
                <a:cubicBezTo>
                  <a:pt x="189" y="168"/>
                  <a:pt x="189" y="168"/>
                  <a:pt x="189" y="168"/>
                </a:cubicBezTo>
                <a:cubicBezTo>
                  <a:pt x="192" y="170"/>
                  <a:pt x="192" y="175"/>
                  <a:pt x="189" y="177"/>
                </a:cubicBezTo>
                <a:cubicBezTo>
                  <a:pt x="170" y="196"/>
                  <a:pt x="170" y="196"/>
                  <a:pt x="170" y="196"/>
                </a:cubicBezTo>
                <a:cubicBezTo>
                  <a:pt x="168" y="198"/>
                  <a:pt x="164" y="198"/>
                  <a:pt x="161" y="196"/>
                </a:cubicBezTo>
                <a:cubicBezTo>
                  <a:pt x="111" y="146"/>
                  <a:pt x="111" y="146"/>
                  <a:pt x="111" y="146"/>
                </a:cubicBezTo>
                <a:cubicBezTo>
                  <a:pt x="111" y="146"/>
                  <a:pt x="111" y="145"/>
                  <a:pt x="110" y="145"/>
                </a:cubicBezTo>
                <a:cubicBezTo>
                  <a:pt x="109" y="143"/>
                  <a:pt x="107" y="142"/>
                  <a:pt x="105" y="142"/>
                </a:cubicBezTo>
                <a:cubicBezTo>
                  <a:pt x="104" y="142"/>
                  <a:pt x="103" y="142"/>
                  <a:pt x="102" y="142"/>
                </a:cubicBezTo>
                <a:cubicBezTo>
                  <a:pt x="95" y="145"/>
                  <a:pt x="87" y="146"/>
                  <a:pt x="80" y="146"/>
                </a:cubicBezTo>
                <a:cubicBezTo>
                  <a:pt x="43" y="146"/>
                  <a:pt x="13" y="116"/>
                  <a:pt x="13" y="80"/>
                </a:cubicBezTo>
                <a:cubicBezTo>
                  <a:pt x="13" y="74"/>
                  <a:pt x="14" y="68"/>
                  <a:pt x="16" y="63"/>
                </a:cubicBezTo>
                <a:cubicBezTo>
                  <a:pt x="36" y="84"/>
                  <a:pt x="36" y="84"/>
                  <a:pt x="36" y="84"/>
                </a:cubicBezTo>
                <a:cubicBezTo>
                  <a:pt x="44" y="91"/>
                  <a:pt x="57" y="91"/>
                  <a:pt x="64" y="84"/>
                </a:cubicBezTo>
                <a:cubicBezTo>
                  <a:pt x="83" y="65"/>
                  <a:pt x="83" y="65"/>
                  <a:pt x="83" y="65"/>
                </a:cubicBezTo>
                <a:cubicBezTo>
                  <a:pt x="91" y="57"/>
                  <a:pt x="91" y="45"/>
                  <a:pt x="83" y="37"/>
                </a:cubicBezTo>
                <a:cubicBezTo>
                  <a:pt x="62" y="16"/>
                  <a:pt x="62" y="16"/>
                  <a:pt x="62" y="16"/>
                </a:cubicBezTo>
                <a:cubicBezTo>
                  <a:pt x="68" y="14"/>
                  <a:pt x="74" y="14"/>
                  <a:pt x="80" y="14"/>
                </a:cubicBezTo>
                <a:cubicBezTo>
                  <a:pt x="116" y="14"/>
                  <a:pt x="146" y="43"/>
                  <a:pt x="146" y="80"/>
                </a:cubicBezTo>
                <a:cubicBezTo>
                  <a:pt x="146" y="81"/>
                  <a:pt x="146" y="85"/>
                  <a:pt x="146" y="86"/>
                </a:cubicBezTo>
                <a:cubicBezTo>
                  <a:pt x="146" y="89"/>
                  <a:pt x="149" y="92"/>
                  <a:pt x="152" y="92"/>
                </a:cubicBezTo>
                <a:cubicBezTo>
                  <a:pt x="156" y="92"/>
                  <a:pt x="159" y="89"/>
                  <a:pt x="159" y="86"/>
                </a:cubicBezTo>
                <a:cubicBezTo>
                  <a:pt x="159" y="86"/>
                  <a:pt x="159" y="86"/>
                  <a:pt x="159" y="86"/>
                </a:cubicBezTo>
                <a:cubicBezTo>
                  <a:pt x="159" y="84"/>
                  <a:pt x="159" y="82"/>
                  <a:pt x="159" y="80"/>
                </a:cubicBezTo>
                <a:cubicBezTo>
                  <a:pt x="159" y="36"/>
                  <a:pt x="123" y="0"/>
                  <a:pt x="80" y="0"/>
                </a:cubicBezTo>
                <a:cubicBezTo>
                  <a:pt x="69" y="0"/>
                  <a:pt x="58" y="3"/>
                  <a:pt x="48" y="7"/>
                </a:cubicBezTo>
                <a:cubicBezTo>
                  <a:pt x="46" y="8"/>
                  <a:pt x="44" y="10"/>
                  <a:pt x="44" y="12"/>
                </a:cubicBezTo>
                <a:cubicBezTo>
                  <a:pt x="43" y="14"/>
                  <a:pt x="44" y="16"/>
                  <a:pt x="46" y="18"/>
                </a:cubicBezTo>
                <a:cubicBezTo>
                  <a:pt x="74" y="46"/>
                  <a:pt x="74" y="46"/>
                  <a:pt x="74" y="46"/>
                </a:cubicBezTo>
                <a:cubicBezTo>
                  <a:pt x="76" y="49"/>
                  <a:pt x="76" y="53"/>
                  <a:pt x="74" y="56"/>
                </a:cubicBezTo>
                <a:cubicBezTo>
                  <a:pt x="55" y="74"/>
                  <a:pt x="55" y="74"/>
                  <a:pt x="55" y="74"/>
                </a:cubicBezTo>
                <a:cubicBezTo>
                  <a:pt x="53" y="77"/>
                  <a:pt x="48" y="77"/>
                  <a:pt x="46" y="74"/>
                </a:cubicBezTo>
                <a:cubicBezTo>
                  <a:pt x="18" y="46"/>
                  <a:pt x="18" y="46"/>
                  <a:pt x="18" y="46"/>
                </a:cubicBezTo>
                <a:cubicBezTo>
                  <a:pt x="16" y="45"/>
                  <a:pt x="14" y="44"/>
                  <a:pt x="12" y="44"/>
                </a:cubicBezTo>
                <a:cubicBezTo>
                  <a:pt x="9" y="45"/>
                  <a:pt x="8" y="46"/>
                  <a:pt x="7" y="48"/>
                </a:cubicBezTo>
                <a:cubicBezTo>
                  <a:pt x="2" y="58"/>
                  <a:pt x="0" y="69"/>
                  <a:pt x="0" y="80"/>
                </a:cubicBezTo>
                <a:cubicBezTo>
                  <a:pt x="0" y="124"/>
                  <a:pt x="36" y="159"/>
                  <a:pt x="80" y="159"/>
                </a:cubicBezTo>
                <a:cubicBezTo>
                  <a:pt x="87" y="159"/>
                  <a:pt x="95" y="158"/>
                  <a:pt x="102" y="156"/>
                </a:cubicBezTo>
                <a:cubicBezTo>
                  <a:pt x="152" y="205"/>
                  <a:pt x="152" y="205"/>
                  <a:pt x="152" y="205"/>
                </a:cubicBezTo>
                <a:cubicBezTo>
                  <a:pt x="155" y="209"/>
                  <a:pt x="160" y="211"/>
                  <a:pt x="166" y="211"/>
                </a:cubicBezTo>
                <a:cubicBezTo>
                  <a:pt x="171" y="211"/>
                  <a:pt x="176" y="209"/>
                  <a:pt x="180" y="205"/>
                </a:cubicBezTo>
                <a:cubicBezTo>
                  <a:pt x="199" y="187"/>
                  <a:pt x="199" y="187"/>
                  <a:pt x="199" y="187"/>
                </a:cubicBezTo>
                <a:cubicBezTo>
                  <a:pt x="206" y="179"/>
                  <a:pt x="206" y="166"/>
                  <a:pt x="199" y="1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2F32A632-585D-410B-AB26-CE3FA52BD32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>
          <a:xfrm>
            <a:off x="4753508" y="370606"/>
            <a:ext cx="7112357" cy="658131"/>
          </a:xfrm>
          <a:prstGeom prst="rect">
            <a:avLst/>
          </a:prstGeom>
        </p:spPr>
        <p:txBody>
          <a:bodyPr/>
          <a:lstStyle>
            <a:lvl1pPr algn="l" defTabSz="815975" rtl="0" eaLnBrk="1" fontAlgn="base" hangingPunct="1">
              <a:spcBef>
                <a:spcPct val="0"/>
              </a:spcBef>
              <a:spcAft>
                <a:spcPct val="0"/>
              </a:spcAft>
              <a:defRPr lang="zh-CN" altLang="zh-CN" sz="28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演示案例：</a:t>
            </a:r>
            <a:r>
              <a:rPr lang="en-US" altLang="zh-CN" dirty="0"/>
              <a:t>1-</a:t>
            </a:r>
            <a:r>
              <a:rPr lang="zh-CN" altLang="en-US" dirty="0"/>
              <a:t>案例名</a:t>
            </a:r>
            <a:endParaRPr lang="zh-CN" altLang="zh-CN" dirty="0"/>
          </a:p>
        </p:txBody>
      </p:sp>
      <p:sp>
        <p:nvSpPr>
          <p:cNvPr id="20" name="内容占位符 8">
            <a:extLst>
              <a:ext uri="{FF2B5EF4-FFF2-40B4-BE49-F238E27FC236}">
                <a16:creationId xmlns:a16="http://schemas.microsoft.com/office/drawing/2014/main" id="{5CB90FF9-AC6E-4AFB-9F16-F6D69391D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3508" y="1247643"/>
            <a:ext cx="7112357" cy="5196304"/>
          </a:xfr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20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zh-CN" altLang="en-US" sz="1800" strike="noStrike" kern="12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6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pic>
        <p:nvPicPr>
          <p:cNvPr id="21" name="图片 6">
            <a:extLst>
              <a:ext uri="{FF2B5EF4-FFF2-40B4-BE49-F238E27FC236}">
                <a16:creationId xmlns:a16="http://schemas.microsoft.com/office/drawing/2014/main" id="{5D0F3E49-C80A-4751-A933-DC58F3B0B8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790" y="-496"/>
            <a:ext cx="552895" cy="2496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05AAF05D-BCF6-4E45-91D1-F22BF824C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7472" y="6276386"/>
            <a:ext cx="589856" cy="366183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00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/>
        </p:nvGraphicFramePr>
        <p:xfrm>
          <a:off x="1007533" y="1417639"/>
          <a:ext cx="10464801" cy="1082675"/>
        </p:xfrm>
        <a:graphic>
          <a:graphicData uri="http://schemas.openxmlformats.org/drawingml/2006/table">
            <a:tbl>
              <a:tblPr/>
              <a:tblGrid>
                <a:gridCol w="312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课程编码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适用产品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产品版本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52209656"/>
              </p:ext>
            </p:extLst>
          </p:nvPr>
        </p:nvGraphicFramePr>
        <p:xfrm>
          <a:off x="1007797" y="2766305"/>
          <a:ext cx="10464800" cy="2549525"/>
        </p:xfrm>
        <a:graphic>
          <a:graphicData uri="http://schemas.openxmlformats.org/drawingml/2006/table">
            <a:tbl>
              <a:tblPr/>
              <a:tblGrid>
                <a:gridCol w="312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时间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533" y="1988841"/>
            <a:ext cx="3120248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7781" y="1988841"/>
            <a:ext cx="1968219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1988841"/>
            <a:ext cx="302433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R1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20336" y="1988841"/>
            <a:ext cx="235199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V1.0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699" y="3363266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8045" y="3363266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2020.01.25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264" y="3363266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20600" y="3327262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952501" y="609316"/>
            <a:ext cx="9402233" cy="479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78258" tIns="39127" rIns="78258" bIns="39127" anchor="ctr"/>
          <a:lstStyle/>
          <a:p>
            <a:pPr defTabSz="801370" fontAlgn="base"/>
            <a:r>
              <a:rPr lang="zh-CN" altLang="en-US" sz="3500" dirty="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2" charset="-122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8079318" y="360364"/>
            <a:ext cx="3831167" cy="7016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1" dirty="0">
                <a:solidFill>
                  <a:srgbClr val="4D4D4D"/>
                </a:solidFill>
                <a:latin typeface="Arial" panose="020B0604020202020204" pitchFamily="34" charset="0"/>
              </a:rPr>
              <a:t>本页不打印</a:t>
            </a:r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699" y="386732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8045" y="386732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2020.01.25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6264" y="386732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20600" y="3831318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5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699" y="4335374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6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8045" y="4335374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2020.01.25</a:t>
            </a:r>
            <a:endParaRPr lang="zh-CN" altLang="en-US" dirty="0"/>
          </a:p>
        </p:txBody>
      </p:sp>
      <p:sp>
        <p:nvSpPr>
          <p:cNvPr id="67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6264" y="4335374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8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20600" y="4335374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699" y="4846539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4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8045" y="4846539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2020.01.25</a:t>
            </a:r>
            <a:endParaRPr lang="zh-CN" altLang="en-US" dirty="0"/>
          </a:p>
        </p:txBody>
      </p:sp>
      <p:sp>
        <p:nvSpPr>
          <p:cNvPr id="75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6264" y="4846539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20600" y="4846539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1AE5E3A-9C17-4F33-91BB-0A5E5EEB1C7C}"/>
              </a:ext>
            </a:extLst>
          </p:cNvPr>
          <p:cNvSpPr txBox="1"/>
          <p:nvPr userDrawn="1"/>
        </p:nvSpPr>
        <p:spPr>
          <a:xfrm>
            <a:off x="545209" y="5468677"/>
            <a:ext cx="11102110" cy="125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是电子工业出版社出版的教材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动态网页设计与开发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——JavaScript + jQuery》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配套教学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（部分内容的深度和广度在教材的基础上有所扩展）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可能直接或间接采用了网上资源、公开学术报告中的部分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页面、图片、文字，引用时我们力求在该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的备注栏或标题栏中注明出处，如果有疏漏之处，敬请谅解。同时对被引用资源或报告的作者表示诚挚的谢意！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可免费使用、修改，使用时请保留此页。</a:t>
            </a:r>
          </a:p>
        </p:txBody>
      </p:sp>
      <p:grpSp>
        <p:nvGrpSpPr>
          <p:cNvPr id="33" name="组合 56">
            <a:extLst>
              <a:ext uri="{FF2B5EF4-FFF2-40B4-BE49-F238E27FC236}">
                <a16:creationId xmlns:a16="http://schemas.microsoft.com/office/drawing/2014/main" id="{1C77F658-E886-40D9-AE11-00BDC886341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5469" y="5622023"/>
            <a:ext cx="700087" cy="949036"/>
            <a:chOff x="3626799" y="3824735"/>
            <a:chExt cx="700618" cy="948130"/>
          </a:xfrm>
        </p:grpSpPr>
        <p:sp>
          <p:nvSpPr>
            <p:cNvPr id="34" name="TextBox 6">
              <a:extLst>
                <a:ext uri="{FF2B5EF4-FFF2-40B4-BE49-F238E27FC236}">
                  <a16:creationId xmlns:a16="http://schemas.microsoft.com/office/drawing/2014/main" id="{9236B03C-A7C1-4430-8ED6-19133E09CF03}"/>
                </a:ext>
              </a:extLst>
            </p:cNvPr>
            <p:cNvSpPr txBox="1"/>
            <p:nvPr/>
          </p:nvSpPr>
          <p:spPr>
            <a:xfrm>
              <a:off x="3626799" y="4371610"/>
              <a:ext cx="700618" cy="401255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说明</a:t>
              </a:r>
            </a:p>
          </p:txBody>
        </p:sp>
        <p:pic>
          <p:nvPicPr>
            <p:cNvPr id="47" name="Picture 2" descr="C:\Users\meng.zhang\Desktop\ACCP7.0模版图标规范\s-3.png">
              <a:extLst>
                <a:ext uri="{FF2B5EF4-FFF2-40B4-BE49-F238E27FC236}">
                  <a16:creationId xmlns:a16="http://schemas.microsoft.com/office/drawing/2014/main" id="{826C70CB-0DB3-4717-B1B9-8CF11C27A1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9273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220133"/>
            <a:ext cx="850900" cy="384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007435" y="216856"/>
            <a:ext cx="10657184" cy="608131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526228A-B3BB-4E2F-8F6B-1208B3761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7472" y="6276386"/>
            <a:ext cx="589856" cy="366183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23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EC5FBAB-43E0-446A-A354-B64ED54D3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84945" y="2335521"/>
            <a:ext cx="8954522" cy="1470024"/>
          </a:xfrm>
        </p:spPr>
        <p:txBody>
          <a:bodyPr>
            <a:noAutofit/>
          </a:bodyPr>
          <a:lstStyle>
            <a:lvl1pPr algn="ctr">
              <a:defRPr sz="4000" b="1">
                <a:solidFill>
                  <a:srgbClr val="1F3A6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5">
            <a:extLst>
              <a:ext uri="{FF2B5EF4-FFF2-40B4-BE49-F238E27FC236}">
                <a16:creationId xmlns:a16="http://schemas.microsoft.com/office/drawing/2014/main" id="{A862FB4C-9A0A-4A42-90C4-A447FE0AA4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50100" y="4181267"/>
            <a:ext cx="3886773" cy="350838"/>
          </a:xfrm>
          <a:prstGeom prst="rect">
            <a:avLst/>
          </a:prstGeom>
        </p:spPr>
        <p:txBody>
          <a:bodyPr/>
          <a:lstStyle>
            <a:lvl1pPr marL="304800" indent="-304800" algn="l" defTabSz="815975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lang="zh-CN" altLang="en-US" sz="1800" kern="1200" dirty="0" smtClean="0">
                <a:solidFill>
                  <a:srgbClr val="002060"/>
                </a:solidFill>
                <a:latin typeface="方正隶变简体" panose="03000509000000000000" pitchFamily="65" charset="-122"/>
                <a:ea typeface="方正隶变简体" panose="03000509000000000000" pitchFamily="65" charset="-122"/>
                <a:cs typeface="+mn-cs"/>
                <a:sym typeface="微软雅黑" pitchFamily="34" charset="-122"/>
              </a:defRPr>
            </a:lvl1pPr>
          </a:lstStyle>
          <a:p>
            <a:pPr lvl="0"/>
            <a:r>
              <a:rPr lang="zh-CN" altLang="en-US">
                <a:sym typeface="微软雅黑" pitchFamily="34" charset="-122"/>
              </a:rPr>
              <a:t>单击此处编辑母版文本样式</a:t>
            </a:r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C851501A-8E42-40B4-9B22-14C428338D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72344" y="4181267"/>
            <a:ext cx="3886773" cy="350838"/>
          </a:xfrm>
          <a:prstGeom prst="rect">
            <a:avLst/>
          </a:prstGeom>
        </p:spPr>
        <p:txBody>
          <a:bodyPr/>
          <a:lstStyle>
            <a:lvl1pPr marL="304800" indent="-304800" algn="l" defTabSz="815975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lang="zh-CN" altLang="en-US" sz="1800" kern="1200" dirty="0" smtClean="0">
                <a:solidFill>
                  <a:srgbClr val="002060"/>
                </a:solidFill>
                <a:latin typeface="方正隶变简体" panose="03000509000000000000" pitchFamily="65" charset="-122"/>
                <a:ea typeface="方正隶变简体" panose="03000509000000000000" pitchFamily="65" charset="-122"/>
                <a:cs typeface="+mn-cs"/>
                <a:sym typeface="微软雅黑" pitchFamily="34" charset="-122"/>
              </a:defRPr>
            </a:lvl1pPr>
          </a:lstStyle>
          <a:p>
            <a:pPr lvl="0"/>
            <a:r>
              <a:rPr lang="zh-CN" altLang="en-US">
                <a:sym typeface="微软雅黑" pitchFamily="34" charset="-122"/>
              </a:rPr>
              <a:t>单击此处编辑母版文本样式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E6979CC-F0D6-45F1-9901-567148A3B6A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064" y="176611"/>
            <a:ext cx="1269400" cy="1162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BE0088C-3681-41B5-B16C-F64B9D7FAE0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0321">
            <a:off x="10421394" y="5209210"/>
            <a:ext cx="1490741" cy="1434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942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73C90B8-333D-46FF-8E29-FFB8B52D3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57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18909" y="260651"/>
            <a:ext cx="6073600" cy="768085"/>
          </a:xfrm>
        </p:spPr>
        <p:txBody>
          <a:bodyPr>
            <a:noAutofit/>
          </a:bodyPr>
          <a:lstStyle>
            <a:lvl1pPr algn="r" defTabSz="815975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800" b="1" kern="1200" noProof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DCCBDC-041E-40CA-8A43-5C52232FC8A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3109" y="5434640"/>
            <a:ext cx="1269400" cy="11627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678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课程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11427" y="198007"/>
            <a:ext cx="9438135" cy="742093"/>
          </a:xfrm>
          <a:prstGeom prst="rect">
            <a:avLst/>
          </a:prstGeom>
        </p:spPr>
        <p:txBody>
          <a:bodyPr/>
          <a:lstStyle>
            <a:lvl1pPr algn="l">
              <a:defRPr lang="zh-CN" altLang="en-US" sz="2800" b="1" kern="1200" noProof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noProof="1"/>
              <a:t>课程目标</a:t>
            </a:r>
          </a:p>
        </p:txBody>
      </p:sp>
      <p:sp>
        <p:nvSpPr>
          <p:cNvPr id="12" name="矩形 1"/>
          <p:cNvSpPr/>
          <p:nvPr/>
        </p:nvSpPr>
        <p:spPr>
          <a:xfrm>
            <a:off x="4187221" y="1"/>
            <a:ext cx="8004783" cy="6855884"/>
          </a:xfrm>
          <a:custGeom>
            <a:avLst/>
            <a:gdLst/>
            <a:ahLst/>
            <a:cxnLst/>
            <a:rect l="l" t="t" r="r" b="b"/>
            <a:pathLst>
              <a:path w="6003587" h="5141913">
                <a:moveTo>
                  <a:pt x="5065968" y="0"/>
                </a:moveTo>
                <a:lnTo>
                  <a:pt x="6003587" y="0"/>
                </a:lnTo>
                <a:lnTo>
                  <a:pt x="6003587" y="1361228"/>
                </a:lnTo>
                <a:lnTo>
                  <a:pt x="2278743" y="5141913"/>
                </a:lnTo>
                <a:lnTo>
                  <a:pt x="0" y="5141913"/>
                </a:lnTo>
                <a:close/>
              </a:path>
            </a:pathLst>
          </a:custGeom>
          <a:solidFill>
            <a:srgbClr val="A7CE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pic>
        <p:nvPicPr>
          <p:cNvPr id="10" name="Picture 2" descr="C:\Users\lenovo\Desktop\3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280" y="569051"/>
            <a:ext cx="1439333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l="10119" r="20859"/>
          <a:stretch>
            <a:fillRect/>
          </a:stretch>
        </p:blipFill>
        <p:spPr>
          <a:xfrm>
            <a:off x="7918875" y="2387603"/>
            <a:ext cx="2258060" cy="2028613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11" name="内容占位符 8">
            <a:extLst>
              <a:ext uri="{FF2B5EF4-FFF2-40B4-BE49-F238E27FC236}">
                <a16:creationId xmlns:a16="http://schemas.microsoft.com/office/drawing/2014/main" id="{AB5C09D3-18AD-46C4-B9BE-DC908ED61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24" y="1138103"/>
            <a:ext cx="10657184" cy="5363240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2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buClr>
                <a:schemeClr val="tx2"/>
              </a:buClr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pic>
        <p:nvPicPr>
          <p:cNvPr id="8" name="图片 6">
            <a:extLst>
              <a:ext uri="{FF2B5EF4-FFF2-40B4-BE49-F238E27FC236}">
                <a16:creationId xmlns:a16="http://schemas.microsoft.com/office/drawing/2014/main" id="{57183EB8-BAF8-4125-974B-9F7347D2C8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220133"/>
            <a:ext cx="850900" cy="384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448DBE3-A626-4D00-8DCA-0FA0C43C674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527" y="5956926"/>
            <a:ext cx="722779" cy="704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349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11427" y="198007"/>
            <a:ext cx="9438135" cy="742093"/>
          </a:xfrm>
          <a:prstGeom prst="rect">
            <a:avLst/>
          </a:prstGeom>
        </p:spPr>
        <p:txBody>
          <a:bodyPr/>
          <a:lstStyle>
            <a:lvl1pPr algn="l">
              <a:defRPr lang="zh-CN" altLang="en-US" sz="2800" b="1" kern="1200" noProof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noProof="1"/>
              <a:t>课程目标</a:t>
            </a:r>
          </a:p>
        </p:txBody>
      </p:sp>
      <p:sp>
        <p:nvSpPr>
          <p:cNvPr id="12" name="矩形 1"/>
          <p:cNvSpPr/>
          <p:nvPr/>
        </p:nvSpPr>
        <p:spPr>
          <a:xfrm>
            <a:off x="4187221" y="1"/>
            <a:ext cx="8004783" cy="6855884"/>
          </a:xfrm>
          <a:custGeom>
            <a:avLst/>
            <a:gdLst/>
            <a:ahLst/>
            <a:cxnLst/>
            <a:rect l="l" t="t" r="r" b="b"/>
            <a:pathLst>
              <a:path w="6003587" h="5141913">
                <a:moveTo>
                  <a:pt x="5065968" y="0"/>
                </a:moveTo>
                <a:lnTo>
                  <a:pt x="6003587" y="0"/>
                </a:lnTo>
                <a:lnTo>
                  <a:pt x="6003587" y="1361228"/>
                </a:lnTo>
                <a:lnTo>
                  <a:pt x="2278743" y="5141913"/>
                </a:lnTo>
                <a:lnTo>
                  <a:pt x="0" y="5141913"/>
                </a:lnTo>
                <a:close/>
              </a:path>
            </a:pathLst>
          </a:custGeom>
          <a:solidFill>
            <a:srgbClr val="A7CE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pic>
        <p:nvPicPr>
          <p:cNvPr id="10" name="Picture 2" descr="C:\Users\lenovo\Desktop\3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280" y="569051"/>
            <a:ext cx="1439333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6">
            <a:extLst>
              <a:ext uri="{FF2B5EF4-FFF2-40B4-BE49-F238E27FC236}">
                <a16:creationId xmlns:a16="http://schemas.microsoft.com/office/drawing/2014/main" id="{57183EB8-BAF8-4125-974B-9F7347D2C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220133"/>
            <a:ext cx="850900" cy="384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79CC4E1-117B-4C7A-813F-D0EDB6E2299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527" y="5956926"/>
            <a:ext cx="722779" cy="70446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内容占位符 8">
            <a:extLst>
              <a:ext uri="{FF2B5EF4-FFF2-40B4-BE49-F238E27FC236}">
                <a16:creationId xmlns:a16="http://schemas.microsoft.com/office/drawing/2014/main" id="{03F190DA-A056-4D9D-A92F-3E55130A3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24" y="1138103"/>
            <a:ext cx="10657184" cy="5363240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2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buClr>
                <a:schemeClr val="tx2"/>
              </a:buClr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77156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11"/>
            <a:ext cx="12192000" cy="3072341"/>
          </a:xfrm>
          <a:prstGeom prst="rect">
            <a:avLst/>
          </a:prstGeom>
        </p:spPr>
      </p:pic>
      <p:pic>
        <p:nvPicPr>
          <p:cNvPr id="8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66690" y="-1495425"/>
            <a:ext cx="850900" cy="384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719403" y="1928513"/>
            <a:ext cx="10945216" cy="1470024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pic>
        <p:nvPicPr>
          <p:cNvPr id="11" name="图片 10" descr="2_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188" y="1801197"/>
            <a:ext cx="7003627" cy="1724660"/>
          </a:xfrm>
          <a:prstGeom prst="rect">
            <a:avLst/>
          </a:prstGeom>
        </p:spPr>
      </p:pic>
      <p:sp>
        <p:nvSpPr>
          <p:cNvPr id="1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455708" y="3699166"/>
            <a:ext cx="5231093" cy="977975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08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6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主讲人：某某某</a:t>
            </a:r>
          </a:p>
        </p:txBody>
      </p:sp>
    </p:spTree>
    <p:extLst>
      <p:ext uri="{BB962C8B-B14F-4D97-AF65-F5344CB8AC3E}">
        <p14:creationId xmlns:p14="http://schemas.microsoft.com/office/powerpoint/2010/main" val="401125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演示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6" y="-1"/>
            <a:ext cx="4172477" cy="685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/>
        </p:nvSpPr>
        <p:spPr>
          <a:xfrm>
            <a:off x="0" y="-1"/>
            <a:ext cx="12192000" cy="6855885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prstClr val="white"/>
              </a:solidFill>
            </a:endParaRPr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1679509" y="4965175"/>
            <a:ext cx="12311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演示案例</a:t>
            </a:r>
          </a:p>
        </p:txBody>
      </p:sp>
      <p:sp>
        <p:nvSpPr>
          <p:cNvPr id="32" name="Freeform 9"/>
          <p:cNvSpPr/>
          <p:nvPr/>
        </p:nvSpPr>
        <p:spPr bwMode="auto">
          <a:xfrm>
            <a:off x="3311692" y="5068937"/>
            <a:ext cx="91971" cy="184269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1487488" y="4899851"/>
            <a:ext cx="0" cy="564324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175788" y="-2"/>
            <a:ext cx="8016213" cy="6855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8" name="标题 1"/>
          <p:cNvSpPr>
            <a:spLocks noGrp="1" noChangeArrowheads="1"/>
          </p:cNvSpPr>
          <p:nvPr>
            <p:ph type="title" hasCustomPrompt="1"/>
          </p:nvPr>
        </p:nvSpPr>
        <p:spPr>
          <a:xfrm>
            <a:off x="4751852" y="376196"/>
            <a:ext cx="7112357" cy="658131"/>
          </a:xfrm>
          <a:prstGeom prst="rect">
            <a:avLst/>
          </a:prstGeom>
        </p:spPr>
        <p:txBody>
          <a:bodyPr/>
          <a:lstStyle>
            <a:lvl1pPr algn="l" defTabSz="815975" rtl="0" eaLnBrk="1" fontAlgn="base" hangingPunct="1">
              <a:spcBef>
                <a:spcPct val="0"/>
              </a:spcBef>
              <a:spcAft>
                <a:spcPct val="0"/>
              </a:spcAft>
              <a:defRPr lang="zh-CN" altLang="zh-CN" sz="28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演示案例：</a:t>
            </a:r>
            <a:r>
              <a:rPr lang="en-US" altLang="zh-CN" dirty="0"/>
              <a:t>1-</a:t>
            </a:r>
            <a:r>
              <a:rPr lang="zh-CN" altLang="en-US" dirty="0"/>
              <a:t>案例名</a:t>
            </a:r>
            <a:endParaRPr lang="zh-CN" altLang="zh-CN" dirty="0"/>
          </a:p>
        </p:txBody>
      </p:sp>
      <p:grpSp>
        <p:nvGrpSpPr>
          <p:cNvPr id="26" name="组合 25"/>
          <p:cNvGrpSpPr/>
          <p:nvPr/>
        </p:nvGrpSpPr>
        <p:grpSpPr>
          <a:xfrm>
            <a:off x="848764" y="4982546"/>
            <a:ext cx="433600" cy="411783"/>
            <a:chOff x="1866900" y="2420938"/>
            <a:chExt cx="757238" cy="719137"/>
          </a:xfrm>
          <a:solidFill>
            <a:schemeClr val="bg1"/>
          </a:solidFill>
        </p:grpSpPr>
        <p:sp>
          <p:nvSpPr>
            <p:cNvPr id="27" name="Freeform 15"/>
            <p:cNvSpPr/>
            <p:nvPr/>
          </p:nvSpPr>
          <p:spPr bwMode="auto">
            <a:xfrm>
              <a:off x="1979613" y="2420938"/>
              <a:ext cx="644525" cy="495300"/>
            </a:xfrm>
            <a:custGeom>
              <a:avLst/>
              <a:gdLst>
                <a:gd name="T0" fmla="*/ 158 w 172"/>
                <a:gd name="T1" fmla="*/ 0 h 132"/>
                <a:gd name="T2" fmla="*/ 15 w 172"/>
                <a:gd name="T3" fmla="*/ 0 h 132"/>
                <a:gd name="T4" fmla="*/ 0 w 172"/>
                <a:gd name="T5" fmla="*/ 14 h 132"/>
                <a:gd name="T6" fmla="*/ 0 w 172"/>
                <a:gd name="T7" fmla="*/ 30 h 132"/>
                <a:gd name="T8" fmla="*/ 13 w 172"/>
                <a:gd name="T9" fmla="*/ 30 h 132"/>
                <a:gd name="T10" fmla="*/ 13 w 172"/>
                <a:gd name="T11" fmla="*/ 14 h 132"/>
                <a:gd name="T12" fmla="*/ 15 w 172"/>
                <a:gd name="T13" fmla="*/ 13 h 132"/>
                <a:gd name="T14" fmla="*/ 158 w 172"/>
                <a:gd name="T15" fmla="*/ 13 h 132"/>
                <a:gd name="T16" fmla="*/ 159 w 172"/>
                <a:gd name="T17" fmla="*/ 14 h 132"/>
                <a:gd name="T18" fmla="*/ 159 w 172"/>
                <a:gd name="T19" fmla="*/ 118 h 132"/>
                <a:gd name="T20" fmla="*/ 158 w 172"/>
                <a:gd name="T21" fmla="*/ 119 h 132"/>
                <a:gd name="T22" fmla="*/ 142 w 172"/>
                <a:gd name="T23" fmla="*/ 119 h 132"/>
                <a:gd name="T24" fmla="*/ 142 w 172"/>
                <a:gd name="T25" fmla="*/ 132 h 132"/>
                <a:gd name="T26" fmla="*/ 158 w 172"/>
                <a:gd name="T27" fmla="*/ 132 h 132"/>
                <a:gd name="T28" fmla="*/ 172 w 172"/>
                <a:gd name="T29" fmla="*/ 118 h 132"/>
                <a:gd name="T30" fmla="*/ 172 w 172"/>
                <a:gd name="T31" fmla="*/ 14 h 132"/>
                <a:gd name="T32" fmla="*/ 158 w 172"/>
                <a:gd name="T3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2" h="132">
                  <a:moveTo>
                    <a:pt x="158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4" y="13"/>
                    <a:pt x="15" y="13"/>
                  </a:cubicBezTo>
                  <a:cubicBezTo>
                    <a:pt x="158" y="13"/>
                    <a:pt x="158" y="13"/>
                    <a:pt x="158" y="13"/>
                  </a:cubicBezTo>
                  <a:cubicBezTo>
                    <a:pt x="158" y="13"/>
                    <a:pt x="159" y="14"/>
                    <a:pt x="159" y="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18"/>
                    <a:pt x="158" y="119"/>
                    <a:pt x="158" y="119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42" y="132"/>
                    <a:pt x="142" y="132"/>
                    <a:pt x="142" y="132"/>
                  </a:cubicBezTo>
                  <a:cubicBezTo>
                    <a:pt x="158" y="132"/>
                    <a:pt x="158" y="132"/>
                    <a:pt x="158" y="132"/>
                  </a:cubicBezTo>
                  <a:cubicBezTo>
                    <a:pt x="166" y="132"/>
                    <a:pt x="172" y="126"/>
                    <a:pt x="172" y="118"/>
                  </a:cubicBezTo>
                  <a:cubicBezTo>
                    <a:pt x="172" y="14"/>
                    <a:pt x="172" y="14"/>
                    <a:pt x="172" y="14"/>
                  </a:cubicBezTo>
                  <a:cubicBezTo>
                    <a:pt x="172" y="6"/>
                    <a:pt x="166" y="0"/>
                    <a:pt x="15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8" name="Freeform 16"/>
            <p:cNvSpPr/>
            <p:nvPr/>
          </p:nvSpPr>
          <p:spPr bwMode="auto">
            <a:xfrm>
              <a:off x="1866900" y="2533650"/>
              <a:ext cx="644525" cy="606425"/>
            </a:xfrm>
            <a:custGeom>
              <a:avLst/>
              <a:gdLst>
                <a:gd name="T0" fmla="*/ 157 w 172"/>
                <a:gd name="T1" fmla="*/ 0 h 162"/>
                <a:gd name="T2" fmla="*/ 43 w 172"/>
                <a:gd name="T3" fmla="*/ 0 h 162"/>
                <a:gd name="T4" fmla="*/ 30 w 172"/>
                <a:gd name="T5" fmla="*/ 0 h 162"/>
                <a:gd name="T6" fmla="*/ 14 w 172"/>
                <a:gd name="T7" fmla="*/ 0 h 162"/>
                <a:gd name="T8" fmla="*/ 0 w 172"/>
                <a:gd name="T9" fmla="*/ 15 h 162"/>
                <a:gd name="T10" fmla="*/ 0 w 172"/>
                <a:gd name="T11" fmla="*/ 118 h 162"/>
                <a:gd name="T12" fmla="*/ 0 w 172"/>
                <a:gd name="T13" fmla="*/ 120 h 162"/>
                <a:gd name="T14" fmla="*/ 14 w 172"/>
                <a:gd name="T15" fmla="*/ 133 h 162"/>
                <a:gd name="T16" fmla="*/ 44 w 172"/>
                <a:gd name="T17" fmla="*/ 133 h 162"/>
                <a:gd name="T18" fmla="*/ 51 w 172"/>
                <a:gd name="T19" fmla="*/ 126 h 162"/>
                <a:gd name="T20" fmla="*/ 44 w 172"/>
                <a:gd name="T21" fmla="*/ 119 h 162"/>
                <a:gd name="T22" fmla="*/ 14 w 172"/>
                <a:gd name="T23" fmla="*/ 119 h 162"/>
                <a:gd name="T24" fmla="*/ 13 w 172"/>
                <a:gd name="T25" fmla="*/ 118 h 162"/>
                <a:gd name="T26" fmla="*/ 13 w 172"/>
                <a:gd name="T27" fmla="*/ 15 h 162"/>
                <a:gd name="T28" fmla="*/ 14 w 172"/>
                <a:gd name="T29" fmla="*/ 13 h 162"/>
                <a:gd name="T30" fmla="*/ 30 w 172"/>
                <a:gd name="T31" fmla="*/ 13 h 162"/>
                <a:gd name="T32" fmla="*/ 43 w 172"/>
                <a:gd name="T33" fmla="*/ 13 h 162"/>
                <a:gd name="T34" fmla="*/ 157 w 172"/>
                <a:gd name="T35" fmla="*/ 13 h 162"/>
                <a:gd name="T36" fmla="*/ 159 w 172"/>
                <a:gd name="T37" fmla="*/ 15 h 162"/>
                <a:gd name="T38" fmla="*/ 159 w 172"/>
                <a:gd name="T39" fmla="*/ 89 h 162"/>
                <a:gd name="T40" fmla="*/ 159 w 172"/>
                <a:gd name="T41" fmla="*/ 102 h 162"/>
                <a:gd name="T42" fmla="*/ 159 w 172"/>
                <a:gd name="T43" fmla="*/ 118 h 162"/>
                <a:gd name="T44" fmla="*/ 157 w 172"/>
                <a:gd name="T45" fmla="*/ 119 h 162"/>
                <a:gd name="T46" fmla="*/ 130 w 172"/>
                <a:gd name="T47" fmla="*/ 119 h 162"/>
                <a:gd name="T48" fmla="*/ 105 w 172"/>
                <a:gd name="T49" fmla="*/ 119 h 162"/>
                <a:gd name="T50" fmla="*/ 90 w 172"/>
                <a:gd name="T51" fmla="*/ 119 h 162"/>
                <a:gd name="T52" fmla="*/ 89 w 172"/>
                <a:gd name="T53" fmla="*/ 119 h 162"/>
                <a:gd name="T54" fmla="*/ 85 w 172"/>
                <a:gd name="T55" fmla="*/ 121 h 162"/>
                <a:gd name="T56" fmla="*/ 85 w 172"/>
                <a:gd name="T57" fmla="*/ 121 h 162"/>
                <a:gd name="T58" fmla="*/ 82 w 172"/>
                <a:gd name="T59" fmla="*/ 123 h 162"/>
                <a:gd name="T60" fmla="*/ 73 w 172"/>
                <a:gd name="T61" fmla="*/ 133 h 162"/>
                <a:gd name="T62" fmla="*/ 56 w 172"/>
                <a:gd name="T63" fmla="*/ 150 h 162"/>
                <a:gd name="T64" fmla="*/ 56 w 172"/>
                <a:gd name="T65" fmla="*/ 160 h 162"/>
                <a:gd name="T66" fmla="*/ 65 w 172"/>
                <a:gd name="T67" fmla="*/ 160 h 162"/>
                <a:gd name="T68" fmla="*/ 92 w 172"/>
                <a:gd name="T69" fmla="*/ 133 h 162"/>
                <a:gd name="T70" fmla="*/ 130 w 172"/>
                <a:gd name="T71" fmla="*/ 133 h 162"/>
                <a:gd name="T72" fmla="*/ 157 w 172"/>
                <a:gd name="T73" fmla="*/ 133 h 162"/>
                <a:gd name="T74" fmla="*/ 172 w 172"/>
                <a:gd name="T75" fmla="*/ 118 h 162"/>
                <a:gd name="T76" fmla="*/ 172 w 172"/>
                <a:gd name="T77" fmla="*/ 102 h 162"/>
                <a:gd name="T78" fmla="*/ 172 w 172"/>
                <a:gd name="T79" fmla="*/ 89 h 162"/>
                <a:gd name="T80" fmla="*/ 172 w 172"/>
                <a:gd name="T81" fmla="*/ 15 h 162"/>
                <a:gd name="T82" fmla="*/ 157 w 172"/>
                <a:gd name="T83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2" h="162">
                  <a:moveTo>
                    <a:pt x="157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9"/>
                    <a:pt x="0" y="119"/>
                    <a:pt x="0" y="120"/>
                  </a:cubicBezTo>
                  <a:cubicBezTo>
                    <a:pt x="1" y="127"/>
                    <a:pt x="7" y="133"/>
                    <a:pt x="14" y="133"/>
                  </a:cubicBezTo>
                  <a:cubicBezTo>
                    <a:pt x="44" y="133"/>
                    <a:pt x="44" y="133"/>
                    <a:pt x="44" y="133"/>
                  </a:cubicBezTo>
                  <a:cubicBezTo>
                    <a:pt x="48" y="133"/>
                    <a:pt x="51" y="130"/>
                    <a:pt x="51" y="126"/>
                  </a:cubicBezTo>
                  <a:cubicBezTo>
                    <a:pt x="51" y="122"/>
                    <a:pt x="48" y="119"/>
                    <a:pt x="44" y="119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14" y="119"/>
                    <a:pt x="13" y="119"/>
                    <a:pt x="13" y="118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4"/>
                    <a:pt x="14" y="13"/>
                    <a:pt x="14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8" y="13"/>
                    <a:pt x="159" y="14"/>
                    <a:pt x="159" y="15"/>
                  </a:cubicBezTo>
                  <a:cubicBezTo>
                    <a:pt x="159" y="89"/>
                    <a:pt x="159" y="89"/>
                    <a:pt x="159" y="89"/>
                  </a:cubicBezTo>
                  <a:cubicBezTo>
                    <a:pt x="159" y="102"/>
                    <a:pt x="159" y="102"/>
                    <a:pt x="159" y="102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19"/>
                    <a:pt x="158" y="119"/>
                    <a:pt x="157" y="119"/>
                  </a:cubicBezTo>
                  <a:cubicBezTo>
                    <a:pt x="130" y="119"/>
                    <a:pt x="130" y="119"/>
                    <a:pt x="130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90" y="119"/>
                    <a:pt x="90" y="119"/>
                    <a:pt x="90" y="119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88" y="119"/>
                    <a:pt x="87" y="120"/>
                    <a:pt x="85" y="121"/>
                  </a:cubicBezTo>
                  <a:cubicBezTo>
                    <a:pt x="85" y="121"/>
                    <a:pt x="85" y="121"/>
                    <a:pt x="85" y="121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73" y="133"/>
                    <a:pt x="73" y="133"/>
                    <a:pt x="73" y="133"/>
                  </a:cubicBezTo>
                  <a:cubicBezTo>
                    <a:pt x="56" y="150"/>
                    <a:pt x="56" y="150"/>
                    <a:pt x="56" y="150"/>
                  </a:cubicBezTo>
                  <a:cubicBezTo>
                    <a:pt x="53" y="153"/>
                    <a:pt x="53" y="157"/>
                    <a:pt x="56" y="160"/>
                  </a:cubicBezTo>
                  <a:cubicBezTo>
                    <a:pt x="58" y="162"/>
                    <a:pt x="62" y="162"/>
                    <a:pt x="65" y="160"/>
                  </a:cubicBezTo>
                  <a:cubicBezTo>
                    <a:pt x="92" y="133"/>
                    <a:pt x="92" y="133"/>
                    <a:pt x="92" y="133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57" y="133"/>
                    <a:pt x="157" y="133"/>
                    <a:pt x="157" y="133"/>
                  </a:cubicBezTo>
                  <a:cubicBezTo>
                    <a:pt x="165" y="133"/>
                    <a:pt x="172" y="126"/>
                    <a:pt x="172" y="118"/>
                  </a:cubicBezTo>
                  <a:cubicBezTo>
                    <a:pt x="172" y="102"/>
                    <a:pt x="172" y="102"/>
                    <a:pt x="172" y="102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72" y="15"/>
                    <a:pt x="172" y="15"/>
                    <a:pt x="172" y="15"/>
                  </a:cubicBezTo>
                  <a:cubicBezTo>
                    <a:pt x="172" y="7"/>
                    <a:pt x="165" y="0"/>
                    <a:pt x="1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19" name="内容占位符 8">
            <a:extLst>
              <a:ext uri="{FF2B5EF4-FFF2-40B4-BE49-F238E27FC236}">
                <a16:creationId xmlns:a16="http://schemas.microsoft.com/office/drawing/2014/main" id="{1BEB4A84-75F1-4A8F-9894-46A9874EE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852" y="1247643"/>
            <a:ext cx="7112357" cy="5196304"/>
          </a:xfr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20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2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6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pic>
        <p:nvPicPr>
          <p:cNvPr id="21" name="图片 6">
            <a:extLst>
              <a:ext uri="{FF2B5EF4-FFF2-40B4-BE49-F238E27FC236}">
                <a16:creationId xmlns:a16="http://schemas.microsoft.com/office/drawing/2014/main" id="{D56D26C3-4A17-426B-AF68-60DAF183E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135" y="-496"/>
            <a:ext cx="552895" cy="2496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BC9335BF-CCD2-4EDA-9EC4-07BB2DF3F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7472" y="6276386"/>
            <a:ext cx="589856" cy="366183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93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6" y="-1"/>
            <a:ext cx="4172477" cy="685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矩形 62"/>
          <p:cNvSpPr/>
          <p:nvPr/>
        </p:nvSpPr>
        <p:spPr>
          <a:xfrm>
            <a:off x="0" y="-496"/>
            <a:ext cx="12192000" cy="6855885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prstClr val="white"/>
              </a:solidFill>
            </a:endParaRPr>
          </a:p>
        </p:txBody>
      </p:sp>
      <p:sp>
        <p:nvSpPr>
          <p:cNvPr id="64" name="Rectangle 18"/>
          <p:cNvSpPr>
            <a:spLocks noChangeArrowheads="1"/>
          </p:cNvSpPr>
          <p:nvPr/>
        </p:nvSpPr>
        <p:spPr bwMode="auto">
          <a:xfrm>
            <a:off x="1679509" y="4965175"/>
            <a:ext cx="12311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课堂练习</a:t>
            </a:r>
          </a:p>
        </p:txBody>
      </p:sp>
      <p:sp>
        <p:nvSpPr>
          <p:cNvPr id="65" name="Freeform 9"/>
          <p:cNvSpPr/>
          <p:nvPr/>
        </p:nvSpPr>
        <p:spPr bwMode="auto">
          <a:xfrm>
            <a:off x="3311692" y="5068937"/>
            <a:ext cx="91971" cy="184269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487488" y="4899851"/>
            <a:ext cx="0" cy="564324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4175788" y="-2"/>
            <a:ext cx="8016213" cy="6855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grpSp>
        <p:nvGrpSpPr>
          <p:cNvPr id="81" name="组合 80"/>
          <p:cNvGrpSpPr/>
          <p:nvPr/>
        </p:nvGrpSpPr>
        <p:grpSpPr>
          <a:xfrm>
            <a:off x="948268" y="4985950"/>
            <a:ext cx="336973" cy="412771"/>
            <a:chOff x="187325" y="2244725"/>
            <a:chExt cx="649288" cy="795338"/>
          </a:xfrm>
          <a:solidFill>
            <a:schemeClr val="bg1"/>
          </a:solidFill>
        </p:grpSpPr>
        <p:sp>
          <p:nvSpPr>
            <p:cNvPr id="82" name="Freeform 10"/>
            <p:cNvSpPr/>
            <p:nvPr/>
          </p:nvSpPr>
          <p:spPr bwMode="auto">
            <a:xfrm>
              <a:off x="187325" y="2244725"/>
              <a:ext cx="644525" cy="795338"/>
            </a:xfrm>
            <a:custGeom>
              <a:avLst/>
              <a:gdLst>
                <a:gd name="T0" fmla="*/ 172 w 172"/>
                <a:gd name="T1" fmla="*/ 17 h 212"/>
                <a:gd name="T2" fmla="*/ 155 w 172"/>
                <a:gd name="T3" fmla="*/ 0 h 212"/>
                <a:gd name="T4" fmla="*/ 17 w 172"/>
                <a:gd name="T5" fmla="*/ 0 h 212"/>
                <a:gd name="T6" fmla="*/ 0 w 172"/>
                <a:gd name="T7" fmla="*/ 17 h 212"/>
                <a:gd name="T8" fmla="*/ 0 w 172"/>
                <a:gd name="T9" fmla="*/ 195 h 212"/>
                <a:gd name="T10" fmla="*/ 17 w 172"/>
                <a:gd name="T11" fmla="*/ 212 h 212"/>
                <a:gd name="T12" fmla="*/ 39 w 172"/>
                <a:gd name="T13" fmla="*/ 212 h 212"/>
                <a:gd name="T14" fmla="*/ 63 w 172"/>
                <a:gd name="T15" fmla="*/ 212 h 212"/>
                <a:gd name="T16" fmla="*/ 69 w 172"/>
                <a:gd name="T17" fmla="*/ 205 h 212"/>
                <a:gd name="T18" fmla="*/ 63 w 172"/>
                <a:gd name="T19" fmla="*/ 199 h 212"/>
                <a:gd name="T20" fmla="*/ 39 w 172"/>
                <a:gd name="T21" fmla="*/ 199 h 212"/>
                <a:gd name="T22" fmla="*/ 17 w 172"/>
                <a:gd name="T23" fmla="*/ 199 h 212"/>
                <a:gd name="T24" fmla="*/ 13 w 172"/>
                <a:gd name="T25" fmla="*/ 195 h 212"/>
                <a:gd name="T26" fmla="*/ 13 w 172"/>
                <a:gd name="T27" fmla="*/ 17 h 212"/>
                <a:gd name="T28" fmla="*/ 17 w 172"/>
                <a:gd name="T29" fmla="*/ 13 h 212"/>
                <a:gd name="T30" fmla="*/ 115 w 172"/>
                <a:gd name="T31" fmla="*/ 13 h 212"/>
                <a:gd name="T32" fmla="*/ 115 w 172"/>
                <a:gd name="T33" fmla="*/ 13 h 212"/>
                <a:gd name="T34" fmla="*/ 128 w 172"/>
                <a:gd name="T35" fmla="*/ 13 h 212"/>
                <a:gd name="T36" fmla="*/ 128 w 172"/>
                <a:gd name="T37" fmla="*/ 13 h 212"/>
                <a:gd name="T38" fmla="*/ 155 w 172"/>
                <a:gd name="T39" fmla="*/ 13 h 212"/>
                <a:gd name="T40" fmla="*/ 159 w 172"/>
                <a:gd name="T41" fmla="*/ 17 h 212"/>
                <a:gd name="T42" fmla="*/ 159 w 172"/>
                <a:gd name="T43" fmla="*/ 151 h 212"/>
                <a:gd name="T44" fmla="*/ 166 w 172"/>
                <a:gd name="T45" fmla="*/ 152 h 212"/>
                <a:gd name="T46" fmla="*/ 172 w 172"/>
                <a:gd name="T47" fmla="*/ 156 h 212"/>
                <a:gd name="T48" fmla="*/ 172 w 172"/>
                <a:gd name="T49" fmla="*/ 158 h 212"/>
                <a:gd name="T50" fmla="*/ 172 w 172"/>
                <a:gd name="T51" fmla="*/ 158 h 212"/>
                <a:gd name="T52" fmla="*/ 172 w 172"/>
                <a:gd name="T53" fmla="*/ 17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212">
                  <a:moveTo>
                    <a:pt x="172" y="17"/>
                  </a:moveTo>
                  <a:cubicBezTo>
                    <a:pt x="172" y="8"/>
                    <a:pt x="165" y="0"/>
                    <a:pt x="15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205"/>
                    <a:pt x="8" y="212"/>
                    <a:pt x="17" y="212"/>
                  </a:cubicBezTo>
                  <a:cubicBezTo>
                    <a:pt x="39" y="212"/>
                    <a:pt x="39" y="212"/>
                    <a:pt x="39" y="212"/>
                  </a:cubicBezTo>
                  <a:cubicBezTo>
                    <a:pt x="63" y="212"/>
                    <a:pt x="63" y="212"/>
                    <a:pt x="63" y="212"/>
                  </a:cubicBezTo>
                  <a:cubicBezTo>
                    <a:pt x="66" y="212"/>
                    <a:pt x="69" y="209"/>
                    <a:pt x="69" y="205"/>
                  </a:cubicBezTo>
                  <a:cubicBezTo>
                    <a:pt x="69" y="202"/>
                    <a:pt x="66" y="199"/>
                    <a:pt x="63" y="199"/>
                  </a:cubicBezTo>
                  <a:cubicBezTo>
                    <a:pt x="39" y="199"/>
                    <a:pt x="39" y="199"/>
                    <a:pt x="39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5" y="199"/>
                    <a:pt x="13" y="197"/>
                    <a:pt x="13" y="19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5"/>
                    <a:pt x="15" y="13"/>
                    <a:pt x="17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155" y="13"/>
                    <a:pt x="155" y="13"/>
                    <a:pt x="155" y="13"/>
                  </a:cubicBezTo>
                  <a:cubicBezTo>
                    <a:pt x="157" y="13"/>
                    <a:pt x="159" y="15"/>
                    <a:pt x="159" y="17"/>
                  </a:cubicBezTo>
                  <a:cubicBezTo>
                    <a:pt x="159" y="151"/>
                    <a:pt x="159" y="151"/>
                    <a:pt x="159" y="151"/>
                  </a:cubicBezTo>
                  <a:cubicBezTo>
                    <a:pt x="166" y="152"/>
                    <a:pt x="166" y="152"/>
                    <a:pt x="166" y="152"/>
                  </a:cubicBezTo>
                  <a:cubicBezTo>
                    <a:pt x="169" y="152"/>
                    <a:pt x="171" y="154"/>
                    <a:pt x="172" y="156"/>
                  </a:cubicBezTo>
                  <a:cubicBezTo>
                    <a:pt x="172" y="157"/>
                    <a:pt x="172" y="157"/>
                    <a:pt x="172" y="158"/>
                  </a:cubicBezTo>
                  <a:cubicBezTo>
                    <a:pt x="172" y="158"/>
                    <a:pt x="172" y="158"/>
                    <a:pt x="172" y="158"/>
                  </a:cubicBezTo>
                  <a:lnTo>
                    <a:pt x="172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83" name="Freeform 11"/>
            <p:cNvSpPr>
              <a:spLocks noEditPoints="1"/>
            </p:cNvSpPr>
            <p:nvPr/>
          </p:nvSpPr>
          <p:spPr bwMode="auto">
            <a:xfrm>
              <a:off x="592138" y="2795588"/>
              <a:ext cx="190500" cy="244475"/>
            </a:xfrm>
            <a:custGeom>
              <a:avLst/>
              <a:gdLst>
                <a:gd name="T0" fmla="*/ 7 w 51"/>
                <a:gd name="T1" fmla="*/ 0 h 65"/>
                <a:gd name="T2" fmla="*/ 2 w 51"/>
                <a:gd name="T3" fmla="*/ 2 h 65"/>
                <a:gd name="T4" fmla="*/ 0 w 51"/>
                <a:gd name="T5" fmla="*/ 7 h 65"/>
                <a:gd name="T6" fmla="*/ 4 w 51"/>
                <a:gd name="T7" fmla="*/ 59 h 65"/>
                <a:gd name="T8" fmla="*/ 9 w 51"/>
                <a:gd name="T9" fmla="*/ 65 h 65"/>
                <a:gd name="T10" fmla="*/ 11 w 51"/>
                <a:gd name="T11" fmla="*/ 65 h 65"/>
                <a:gd name="T12" fmla="*/ 15 w 51"/>
                <a:gd name="T13" fmla="*/ 63 h 65"/>
                <a:gd name="T14" fmla="*/ 51 w 51"/>
                <a:gd name="T15" fmla="*/ 28 h 65"/>
                <a:gd name="T16" fmla="*/ 51 w 51"/>
                <a:gd name="T17" fmla="*/ 4 h 65"/>
                <a:gd name="T18" fmla="*/ 7 w 51"/>
                <a:gd name="T19" fmla="*/ 0 h 65"/>
                <a:gd name="T20" fmla="*/ 16 w 51"/>
                <a:gd name="T21" fmla="*/ 44 h 65"/>
                <a:gd name="T22" fmla="*/ 14 w 51"/>
                <a:gd name="T23" fmla="*/ 14 h 65"/>
                <a:gd name="T24" fmla="*/ 43 w 51"/>
                <a:gd name="T25" fmla="*/ 17 h 65"/>
                <a:gd name="T26" fmla="*/ 16 w 51"/>
                <a:gd name="T27" fmla="*/ 4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65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61"/>
                    <a:pt x="6" y="64"/>
                    <a:pt x="9" y="65"/>
                  </a:cubicBezTo>
                  <a:cubicBezTo>
                    <a:pt x="9" y="65"/>
                    <a:pt x="10" y="65"/>
                    <a:pt x="11" y="65"/>
                  </a:cubicBezTo>
                  <a:cubicBezTo>
                    <a:pt x="13" y="65"/>
                    <a:pt x="14" y="64"/>
                    <a:pt x="15" y="63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1" y="4"/>
                    <a:pt x="51" y="4"/>
                    <a:pt x="51" y="4"/>
                  </a:cubicBezTo>
                  <a:lnTo>
                    <a:pt x="7" y="0"/>
                  </a:lnTo>
                  <a:close/>
                  <a:moveTo>
                    <a:pt x="16" y="44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43" y="17"/>
                    <a:pt x="43" y="17"/>
                    <a:pt x="43" y="17"/>
                  </a:cubicBezTo>
                  <a:lnTo>
                    <a:pt x="1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84" name="Freeform 12"/>
            <p:cNvSpPr/>
            <p:nvPr/>
          </p:nvSpPr>
          <p:spPr bwMode="auto">
            <a:xfrm>
              <a:off x="782638" y="2811463"/>
              <a:ext cx="53975" cy="88900"/>
            </a:xfrm>
            <a:custGeom>
              <a:avLst/>
              <a:gdLst>
                <a:gd name="T0" fmla="*/ 13 w 14"/>
                <a:gd name="T1" fmla="*/ 5 h 24"/>
                <a:gd name="T2" fmla="*/ 7 w 14"/>
                <a:gd name="T3" fmla="*/ 1 h 24"/>
                <a:gd name="T4" fmla="*/ 0 w 14"/>
                <a:gd name="T5" fmla="*/ 0 h 24"/>
                <a:gd name="T6" fmla="*/ 0 w 14"/>
                <a:gd name="T7" fmla="*/ 24 h 24"/>
                <a:gd name="T8" fmla="*/ 11 w 14"/>
                <a:gd name="T9" fmla="*/ 12 h 24"/>
                <a:gd name="T10" fmla="*/ 13 w 14"/>
                <a:gd name="T11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13" y="5"/>
                  </a:moveTo>
                  <a:cubicBezTo>
                    <a:pt x="12" y="3"/>
                    <a:pt x="10" y="1"/>
                    <a:pt x="7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3" y="11"/>
                    <a:pt x="14" y="8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85" name="Freeform 13"/>
            <p:cNvSpPr/>
            <p:nvPr/>
          </p:nvSpPr>
          <p:spPr bwMode="auto">
            <a:xfrm>
              <a:off x="306388" y="2443163"/>
              <a:ext cx="434975" cy="49213"/>
            </a:xfrm>
            <a:custGeom>
              <a:avLst/>
              <a:gdLst>
                <a:gd name="T0" fmla="*/ 109 w 116"/>
                <a:gd name="T1" fmla="*/ 13 h 13"/>
                <a:gd name="T2" fmla="*/ 6 w 116"/>
                <a:gd name="T3" fmla="*/ 13 h 13"/>
                <a:gd name="T4" fmla="*/ 0 w 116"/>
                <a:gd name="T5" fmla="*/ 6 h 13"/>
                <a:gd name="T6" fmla="*/ 6 w 116"/>
                <a:gd name="T7" fmla="*/ 0 h 13"/>
                <a:gd name="T8" fmla="*/ 109 w 116"/>
                <a:gd name="T9" fmla="*/ 0 h 13"/>
                <a:gd name="T10" fmla="*/ 116 w 116"/>
                <a:gd name="T11" fmla="*/ 6 h 13"/>
                <a:gd name="T12" fmla="*/ 109 w 116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3">
                  <a:moveTo>
                    <a:pt x="10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3" y="0"/>
                    <a:pt x="116" y="3"/>
                    <a:pt x="116" y="6"/>
                  </a:cubicBezTo>
                  <a:cubicBezTo>
                    <a:pt x="116" y="10"/>
                    <a:pt x="113" y="13"/>
                    <a:pt x="10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86" name="Freeform 14"/>
            <p:cNvSpPr/>
            <p:nvPr/>
          </p:nvSpPr>
          <p:spPr bwMode="auto">
            <a:xfrm>
              <a:off x="306388" y="2578100"/>
              <a:ext cx="434975" cy="52388"/>
            </a:xfrm>
            <a:custGeom>
              <a:avLst/>
              <a:gdLst>
                <a:gd name="T0" fmla="*/ 109 w 116"/>
                <a:gd name="T1" fmla="*/ 14 h 14"/>
                <a:gd name="T2" fmla="*/ 6 w 116"/>
                <a:gd name="T3" fmla="*/ 14 h 14"/>
                <a:gd name="T4" fmla="*/ 0 w 116"/>
                <a:gd name="T5" fmla="*/ 7 h 14"/>
                <a:gd name="T6" fmla="*/ 6 w 116"/>
                <a:gd name="T7" fmla="*/ 0 h 14"/>
                <a:gd name="T8" fmla="*/ 109 w 116"/>
                <a:gd name="T9" fmla="*/ 0 h 14"/>
                <a:gd name="T10" fmla="*/ 116 w 116"/>
                <a:gd name="T11" fmla="*/ 7 h 14"/>
                <a:gd name="T12" fmla="*/ 109 w 116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4">
                  <a:moveTo>
                    <a:pt x="109" y="14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3" y="0"/>
                    <a:pt x="116" y="3"/>
                    <a:pt x="116" y="7"/>
                  </a:cubicBezTo>
                  <a:cubicBezTo>
                    <a:pt x="116" y="11"/>
                    <a:pt x="113" y="14"/>
                    <a:pt x="10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20" name="标题 1">
            <a:extLst>
              <a:ext uri="{FF2B5EF4-FFF2-40B4-BE49-F238E27FC236}">
                <a16:creationId xmlns:a16="http://schemas.microsoft.com/office/drawing/2014/main" id="{F2E3E2D6-6E5B-4666-935F-C459CACDE82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>
          <a:xfrm>
            <a:off x="4751852" y="356662"/>
            <a:ext cx="7112357" cy="658131"/>
          </a:xfrm>
          <a:prstGeom prst="rect">
            <a:avLst/>
          </a:prstGeom>
        </p:spPr>
        <p:txBody>
          <a:bodyPr/>
          <a:lstStyle>
            <a:lvl1pPr algn="l" defTabSz="815975" rtl="0" eaLnBrk="1" fontAlgn="base" hangingPunct="1">
              <a:spcBef>
                <a:spcPct val="0"/>
              </a:spcBef>
              <a:spcAft>
                <a:spcPct val="0"/>
              </a:spcAft>
              <a:defRPr lang="zh-CN" altLang="zh-CN" sz="28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演示案例：</a:t>
            </a:r>
            <a:r>
              <a:rPr lang="en-US" altLang="zh-CN" dirty="0"/>
              <a:t>1-</a:t>
            </a:r>
            <a:r>
              <a:rPr lang="zh-CN" altLang="en-US" dirty="0"/>
              <a:t>案例名</a:t>
            </a:r>
            <a:endParaRPr lang="zh-CN" altLang="zh-CN" dirty="0"/>
          </a:p>
        </p:txBody>
      </p:sp>
      <p:sp>
        <p:nvSpPr>
          <p:cNvPr id="21" name="内容占位符 8">
            <a:extLst>
              <a:ext uri="{FF2B5EF4-FFF2-40B4-BE49-F238E27FC236}">
                <a16:creationId xmlns:a16="http://schemas.microsoft.com/office/drawing/2014/main" id="{8DB9131A-08D1-4B51-BE9D-4709CA52E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852" y="1247643"/>
            <a:ext cx="7112357" cy="5196304"/>
          </a:xfr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20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zh-CN" altLang="en-US" sz="1800" strike="noStrike" kern="12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6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pic>
        <p:nvPicPr>
          <p:cNvPr id="22" name="图片 6">
            <a:extLst>
              <a:ext uri="{FF2B5EF4-FFF2-40B4-BE49-F238E27FC236}">
                <a16:creationId xmlns:a16="http://schemas.microsoft.com/office/drawing/2014/main" id="{07E851B9-2558-4CF7-9905-5DA59C1718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135" y="-496"/>
            <a:ext cx="552895" cy="2496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灯片编号占位符 5">
            <a:extLst>
              <a:ext uri="{FF2B5EF4-FFF2-40B4-BE49-F238E27FC236}">
                <a16:creationId xmlns:a16="http://schemas.microsoft.com/office/drawing/2014/main" id="{01B5BA14-8362-4C47-82B9-DA6AAF56C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7472" y="6276386"/>
            <a:ext cx="589856" cy="366183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09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50901" y="275171"/>
            <a:ext cx="10649527" cy="731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0" tIns="40815" rIns="81630" bIns="40815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50901" y="1293092"/>
            <a:ext cx="10972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0" tIns="40815" rIns="81630" bIns="40815" numCol="1" anchor="t" anchorCtr="0" compatLnSpc="1"/>
          <a:lstStyle/>
          <a:p>
            <a:pPr lvl="0" fontAlgn="base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287472" y="6276386"/>
            <a:ext cx="589856" cy="366183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B96EB1-E39A-406B-BC0D-EAFD23728F9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20133"/>
            <a:ext cx="850900" cy="384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743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hf hdr="0" ftr="0" dt="0"/>
  <p:txStyles>
    <p:titleStyle>
      <a:lvl1pPr algn="l" defTabSz="815975" rtl="0" eaLnBrk="1" fontAlgn="base" hangingPunct="1">
        <a:spcBef>
          <a:spcPct val="0"/>
        </a:spcBef>
        <a:spcAft>
          <a:spcPct val="0"/>
        </a:spcAft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04800" indent="-3048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62305" indent="-2540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175" indent="-2032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480" indent="-2032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35150" indent="-2032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44725" indent="-203835" algn="l" defTabSz="81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030" indent="-203835" algn="l" defTabSz="81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335" indent="-203835" algn="l" defTabSz="81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005" indent="-203835" algn="l" defTabSz="81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305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61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28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585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9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195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865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17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00002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前端开发</a:t>
            </a:r>
            <a:endParaRPr lang="en-US" altLang="zh-CN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R1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V1.0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石毅</a:t>
            </a:r>
            <a:r>
              <a:rPr lang="en-US" altLang="zh-CN" dirty="0"/>
              <a:t>/00001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2020.7.1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新开发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C937DDF-6D83-46EE-B020-288F9A87F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Number</a:t>
            </a:r>
            <a:r>
              <a:rPr lang="zh-CN" altLang="zh-CN" dirty="0"/>
              <a:t>对象用于处理整数、浮点数等数值，常用的属性和方法如表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AD209BA-84E4-462A-86EF-A46541A84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Number（数字</a:t>
            </a:r>
            <a:r>
              <a:rPr lang="en-US" altLang="zh-CN" dirty="0"/>
              <a:t>）</a:t>
            </a:r>
            <a:endParaRPr lang="zh-CN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C92040C-96FF-484E-B57A-43EBF6C8E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224224"/>
              </p:ext>
            </p:extLst>
          </p:nvPr>
        </p:nvGraphicFramePr>
        <p:xfrm>
          <a:off x="1012549" y="1784231"/>
          <a:ext cx="10412833" cy="1531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364">
                  <a:extLst>
                    <a:ext uri="{9D8B030D-6E8A-4147-A177-3AD203B41FA5}">
                      <a16:colId xmlns:a16="http://schemas.microsoft.com/office/drawing/2014/main" val="2835525817"/>
                    </a:ext>
                  </a:extLst>
                </a:gridCol>
                <a:gridCol w="7099469">
                  <a:extLst>
                    <a:ext uri="{9D8B030D-6E8A-4147-A177-3AD203B41FA5}">
                      <a16:colId xmlns:a16="http://schemas.microsoft.com/office/drawing/2014/main" val="4026606447"/>
                    </a:ext>
                  </a:extLst>
                </a:gridCol>
              </a:tblGrid>
              <a:tr h="380190">
                <a:tc>
                  <a:txBody>
                    <a:bodyPr/>
                    <a:lstStyle/>
                    <a:p>
                      <a:pPr indent="2413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成　　员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作　　用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87740233"/>
                  </a:ext>
                </a:extLst>
              </a:tr>
              <a:tr h="383811">
                <a:tc>
                  <a:txBody>
                    <a:bodyPr/>
                    <a:lstStyle/>
                    <a:p>
                      <a:pPr indent="2413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MAX_VALUE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在</a:t>
                      </a:r>
                      <a:r>
                        <a:rPr lang="en-US" sz="1600" kern="100">
                          <a:effectLst/>
                        </a:rPr>
                        <a:t>JavaScript</a:t>
                      </a:r>
                      <a:r>
                        <a:rPr lang="zh-CN" sz="1600" kern="100">
                          <a:effectLst/>
                        </a:rPr>
                        <a:t>中所能表示的最大数值（静态成员）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622910"/>
                  </a:ext>
                </a:extLst>
              </a:tr>
              <a:tr h="383811">
                <a:tc>
                  <a:txBody>
                    <a:bodyPr/>
                    <a:lstStyle/>
                    <a:p>
                      <a:pPr indent="2413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MIN_VALUE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在</a:t>
                      </a:r>
                      <a:r>
                        <a:rPr lang="en-US" sz="1600" kern="100">
                          <a:effectLst/>
                        </a:rPr>
                        <a:t>JavaScript</a:t>
                      </a:r>
                      <a:r>
                        <a:rPr lang="zh-CN" sz="1600" kern="100">
                          <a:effectLst/>
                        </a:rPr>
                        <a:t>中所能表示的最小数值（静态成员）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6223846"/>
                  </a:ext>
                </a:extLst>
              </a:tr>
              <a:tr h="383811">
                <a:tc>
                  <a:txBody>
                    <a:bodyPr/>
                    <a:lstStyle/>
                    <a:p>
                      <a:pPr indent="2413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toFixed(digits)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使用定点表示法来格式化一个数值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6754388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EF96A7D-373F-487D-9E22-BB8612624634}"/>
              </a:ext>
            </a:extLst>
          </p:cNvPr>
          <p:cNvSpPr txBox="1"/>
          <p:nvPr/>
        </p:nvSpPr>
        <p:spPr>
          <a:xfrm>
            <a:off x="1268365" y="3689325"/>
            <a:ext cx="9201053" cy="1841402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/>
              <a:t> var num = 12345.6789;</a:t>
            </a:r>
          </a:p>
          <a:p>
            <a:r>
              <a:rPr lang="en-US" altLang="zh-CN" sz="1600" dirty="0" err="1"/>
              <a:t>num.toFixed</a:t>
            </a:r>
            <a:r>
              <a:rPr lang="en-US" altLang="zh-CN" sz="1600" dirty="0"/>
              <a:t>();        	// </a:t>
            </a:r>
            <a:r>
              <a:rPr lang="zh-CN" altLang="en-US" sz="1600" dirty="0"/>
              <a:t>四舍五入，不包括小数部分，返回结果：</a:t>
            </a:r>
            <a:r>
              <a:rPr lang="en-US" altLang="zh-CN" sz="1600" dirty="0"/>
              <a:t>12346</a:t>
            </a:r>
          </a:p>
          <a:p>
            <a:r>
              <a:rPr lang="en-US" altLang="zh-CN" sz="1600" dirty="0" err="1"/>
              <a:t>num.toFixed</a:t>
            </a:r>
            <a:r>
              <a:rPr lang="en-US" altLang="zh-CN" sz="1600" dirty="0"/>
              <a:t>(1);  		// </a:t>
            </a:r>
            <a:r>
              <a:rPr lang="zh-CN" altLang="en-US" sz="1600" dirty="0"/>
              <a:t>四舍五入，保留</a:t>
            </a:r>
            <a:r>
              <a:rPr lang="en-US" altLang="zh-CN" sz="1600" dirty="0"/>
              <a:t>1</a:t>
            </a:r>
            <a:r>
              <a:rPr lang="zh-CN" altLang="en-US" sz="1600" dirty="0"/>
              <a:t>位小数，返回结果：</a:t>
            </a:r>
            <a:r>
              <a:rPr lang="en-US" altLang="zh-CN" sz="1600" dirty="0"/>
              <a:t>12345.7</a:t>
            </a:r>
          </a:p>
          <a:p>
            <a:r>
              <a:rPr lang="en-US" altLang="zh-CN" sz="1600" dirty="0" err="1"/>
              <a:t>num.toFixed</a:t>
            </a:r>
            <a:r>
              <a:rPr lang="en-US" altLang="zh-CN" sz="1600" dirty="0"/>
              <a:t>(6);  		// </a:t>
            </a:r>
            <a:r>
              <a:rPr lang="zh-CN" altLang="en-US" sz="1600" dirty="0"/>
              <a:t>用</a:t>
            </a:r>
            <a:r>
              <a:rPr lang="en-US" altLang="zh-CN" sz="1600" dirty="0"/>
              <a:t>0</a:t>
            </a:r>
            <a:r>
              <a:rPr lang="zh-CN" altLang="en-US" sz="1600" dirty="0"/>
              <a:t>填充不足的小数位，返回结果：</a:t>
            </a:r>
            <a:r>
              <a:rPr lang="en-US" altLang="zh-CN" sz="1600" dirty="0"/>
              <a:t>12345.678900</a:t>
            </a:r>
          </a:p>
          <a:p>
            <a:r>
              <a:rPr lang="en-US" altLang="zh-CN" sz="1600" dirty="0" err="1"/>
              <a:t>Number.MAX_VALUE</a:t>
            </a:r>
            <a:r>
              <a:rPr lang="en-US" altLang="zh-CN" sz="1600" dirty="0"/>
              <a:t>;     	// </a:t>
            </a:r>
            <a:r>
              <a:rPr lang="zh-CN" altLang="en-US" sz="1600" dirty="0"/>
              <a:t>获取最大值，返回结果：</a:t>
            </a:r>
            <a:r>
              <a:rPr lang="en-US" altLang="zh-CN" sz="1600" dirty="0"/>
              <a:t>1.7976931348623157e+308</a:t>
            </a:r>
          </a:p>
          <a:p>
            <a:r>
              <a:rPr lang="en-US" altLang="zh-CN" sz="1600" dirty="0" err="1"/>
              <a:t>Number.MIN_VALUE</a:t>
            </a:r>
            <a:r>
              <a:rPr lang="en-US" altLang="zh-CN" sz="1600" dirty="0"/>
              <a:t>;     	// </a:t>
            </a:r>
            <a:r>
              <a:rPr lang="zh-CN" altLang="en-US" sz="1600" dirty="0"/>
              <a:t>获取最小值，返回结果：</a:t>
            </a:r>
            <a:r>
              <a:rPr lang="en-US" altLang="zh-CN" sz="1600" dirty="0"/>
              <a:t>5e-324</a:t>
            </a: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3E7D4C92-0909-43E6-9C59-AC671B9D9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873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15FC715-AC64-48A5-A957-60CB3866D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String对象中包含了一系列方法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AD209BA-84E4-462A-86EF-A46541A84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String（字符串</a:t>
            </a:r>
            <a:r>
              <a:rPr lang="en-US" altLang="zh-CN" dirty="0"/>
              <a:t>）</a:t>
            </a:r>
            <a:endParaRPr lang="zh-CN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5793E39-22E1-4591-B939-37C3043F5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204191"/>
              </p:ext>
            </p:extLst>
          </p:nvPr>
        </p:nvGraphicFramePr>
        <p:xfrm>
          <a:off x="804954" y="1588846"/>
          <a:ext cx="10657184" cy="4836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375">
                  <a:extLst>
                    <a:ext uri="{9D8B030D-6E8A-4147-A177-3AD203B41FA5}">
                      <a16:colId xmlns:a16="http://schemas.microsoft.com/office/drawing/2014/main" val="3436522056"/>
                    </a:ext>
                  </a:extLst>
                </a:gridCol>
                <a:gridCol w="1587253">
                  <a:extLst>
                    <a:ext uri="{9D8B030D-6E8A-4147-A177-3AD203B41FA5}">
                      <a16:colId xmlns:a16="http://schemas.microsoft.com/office/drawing/2014/main" val="3851240575"/>
                    </a:ext>
                  </a:extLst>
                </a:gridCol>
                <a:gridCol w="4784436">
                  <a:extLst>
                    <a:ext uri="{9D8B030D-6E8A-4147-A177-3AD203B41FA5}">
                      <a16:colId xmlns:a16="http://schemas.microsoft.com/office/drawing/2014/main" val="1998085265"/>
                    </a:ext>
                  </a:extLst>
                </a:gridCol>
                <a:gridCol w="2669120">
                  <a:extLst>
                    <a:ext uri="{9D8B030D-6E8A-4147-A177-3AD203B41FA5}">
                      <a16:colId xmlns:a16="http://schemas.microsoft.com/office/drawing/2014/main" val="3069527146"/>
                    </a:ext>
                  </a:extLst>
                </a:gridCol>
              </a:tblGrid>
              <a:tr h="350790"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方　法　名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解　　释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使 用 说 明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举　　例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7223780"/>
                  </a:ext>
                </a:extLst>
              </a:tr>
              <a:tr h="816218"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charCodeAt</a:t>
                      </a:r>
                      <a:r>
                        <a:rPr lang="en-US" sz="1400" kern="100" dirty="0">
                          <a:effectLst/>
                        </a:rPr>
                        <a:t>()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返回一个整数，代表指定位置字符的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Unicode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编码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strObj.charCodeAt(index)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indent="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说明：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index</a:t>
                      </a:r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是指被处理字符的从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开始计数的编号，有效值为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到字符串长度减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的数字，如果指定位置没有字符，将返回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NaN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var str = "ABC"; 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indent="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str.charCodeAt(0); 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indent="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结果：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65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1012696"/>
                  </a:ext>
                </a:extLst>
              </a:tr>
              <a:tr h="614069"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fromCharCode()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从一些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Unicode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字符串中返回一个字符串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String.fromCharCode([code1[,code2...]]) 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indent="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说明：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code1</a:t>
                      </a:r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，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code2...</a:t>
                      </a:r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是要转换为字符串的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Unicode</a:t>
                      </a:r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字符串序列。如果没有参数，则结果为空字符串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String.fromCharCode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(65,66,112); 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indent="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结果：</a:t>
                      </a:r>
                      <a:r>
                        <a:rPr lang="en-US" sz="14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ABp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58510975"/>
                  </a:ext>
                </a:extLst>
              </a:tr>
              <a:tr h="816218"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charAt()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返回指定索引位置处的字符。如果超出有效范围的索引值则返回空字符串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strObj.charAt(index) 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indent="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说明：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index</a:t>
                      </a:r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是字符的基于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的索引，有效值是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与字符串长度减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之间的值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var str = "ABC"; 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indent="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str.charAt(1); 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indent="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结果：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4757880"/>
                  </a:ext>
                </a:extLst>
              </a:tr>
              <a:tr h="1220518"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slice()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返回字符串的片段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strObj.slice(start[,end]) 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indent="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说明：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start</a:t>
                      </a:r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下标从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开始的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strObj</a:t>
                      </a:r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指定部分开始索引。如果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start</a:t>
                      </a:r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为负，将它作为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length +start</a:t>
                      </a:r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处理，此处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length</a:t>
                      </a:r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为字符串的长度；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end</a:t>
                      </a:r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小标从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开始的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strObj</a:t>
                      </a:r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指定部分结束索引。如果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end</a:t>
                      </a:r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为负，将它作为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length+end</a:t>
                      </a:r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处理，此处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length</a:t>
                      </a:r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为字符串的长度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var str = "ABCDEF"; 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indent="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str.slice(2,4); 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indent="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结果：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CD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2850920"/>
                  </a:ext>
                </a:extLst>
              </a:tr>
              <a:tr h="1018368"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substring()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返回位于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String</a:t>
                      </a:r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对象中指定位置的子字符串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strObj.substring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en-US" sz="14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start,end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 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indent="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说明：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start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指明子字符串的起始位置，该索引从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开始起算，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end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指明子字符串的结束位置，该索引从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开始起算。该方法使用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start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和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end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两者中的较小值作为子字符串的起始点，如果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start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或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end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为</a:t>
                      </a:r>
                      <a:r>
                        <a:rPr lang="en-US" sz="14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NaN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或者为负数，那么将其替换为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var str = "ABCDEF"; 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indent="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str.substring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(2,4); 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indent="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//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或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sz="14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str.substring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(4,2); 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indent="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结果：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CD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97400571"/>
                  </a:ext>
                </a:extLst>
              </a:tr>
            </a:tbl>
          </a:graphicData>
        </a:graphic>
      </p:graphicFrame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44A04348-4E4B-4347-9BC8-744388FBC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123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15FC715-AC64-48A5-A957-60CB3866D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String对象中包含了一系列方法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AD209BA-84E4-462A-86EF-A46541A84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String（字符串</a:t>
            </a:r>
            <a:r>
              <a:rPr lang="en-US" altLang="zh-CN" dirty="0"/>
              <a:t>）</a:t>
            </a:r>
            <a:endParaRPr lang="zh-CN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5793E39-22E1-4591-B939-37C3043F5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950329"/>
              </p:ext>
            </p:extLst>
          </p:nvPr>
        </p:nvGraphicFramePr>
        <p:xfrm>
          <a:off x="804954" y="1588846"/>
          <a:ext cx="10657184" cy="4765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375">
                  <a:extLst>
                    <a:ext uri="{9D8B030D-6E8A-4147-A177-3AD203B41FA5}">
                      <a16:colId xmlns:a16="http://schemas.microsoft.com/office/drawing/2014/main" val="3436522056"/>
                    </a:ext>
                  </a:extLst>
                </a:gridCol>
                <a:gridCol w="1587253">
                  <a:extLst>
                    <a:ext uri="{9D8B030D-6E8A-4147-A177-3AD203B41FA5}">
                      <a16:colId xmlns:a16="http://schemas.microsoft.com/office/drawing/2014/main" val="3851240575"/>
                    </a:ext>
                  </a:extLst>
                </a:gridCol>
                <a:gridCol w="4784436">
                  <a:extLst>
                    <a:ext uri="{9D8B030D-6E8A-4147-A177-3AD203B41FA5}">
                      <a16:colId xmlns:a16="http://schemas.microsoft.com/office/drawing/2014/main" val="1998085265"/>
                    </a:ext>
                  </a:extLst>
                </a:gridCol>
                <a:gridCol w="2669120">
                  <a:extLst>
                    <a:ext uri="{9D8B030D-6E8A-4147-A177-3AD203B41FA5}">
                      <a16:colId xmlns:a16="http://schemas.microsoft.com/office/drawing/2014/main" val="3069527146"/>
                    </a:ext>
                  </a:extLst>
                </a:gridCol>
              </a:tblGrid>
              <a:tr h="301797"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方　法　名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解　　释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使 用 说 明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举　　例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7223780"/>
                  </a:ext>
                </a:extLst>
              </a:tr>
              <a:tr h="798125">
                <a:tc>
                  <a:txBody>
                    <a:bodyPr/>
                    <a:lstStyle/>
                    <a:p>
                      <a:pPr marL="0" indent="0" algn="ctr" defTabSz="81597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substr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81597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返回一个从指定位置开始的指定长度的子字符串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81597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strObj.substr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(start[,length]) 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indent="0" algn="l" defTabSz="81597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说明：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start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是所需的子字符串的起始位置，字符串中的第一个字符的索引是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，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length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为返回的子字符串中应包括的字符个数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81597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var str = "ABCDEF"; </a:t>
                      </a:r>
                      <a:endParaRPr lang="zh-CN" altLang="en-US" sz="1400" kern="100">
                        <a:solidFill>
                          <a:schemeClr val="dk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indent="0" algn="l" defTabSz="81597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str.substr(2,4); </a:t>
                      </a:r>
                      <a:endParaRPr lang="zh-CN" altLang="en-US" sz="1400" kern="100">
                        <a:solidFill>
                          <a:schemeClr val="dk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indent="0" algn="l" defTabSz="81597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结果：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CDEF</a:t>
                      </a:r>
                      <a:endParaRPr lang="zh-CN" altLang="en-US" sz="1400" kern="100">
                        <a:solidFill>
                          <a:schemeClr val="dk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1012696"/>
                  </a:ext>
                </a:extLst>
              </a:tr>
              <a:tr h="995793">
                <a:tc>
                  <a:txBody>
                    <a:bodyPr/>
                    <a:lstStyle/>
                    <a:p>
                      <a:pPr marL="0" indent="0" algn="ctr" defTabSz="81597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indexOf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81597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返回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String</a:t>
                      </a:r>
                      <a:r>
                        <a:rPr lang="zh-CN" altLang="en-US" sz="1400" kern="10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对象内第一次出现子字符串位置。如果没有找到子字符串，则返回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lang="zh-CN" altLang="en-US" sz="1400" kern="100">
                        <a:solidFill>
                          <a:schemeClr val="dk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81597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strObj.indexOf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(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substr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[,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startIndex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]) 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indent="0" algn="l" defTabSz="81597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说明：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substr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是要在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String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对象中查找的子字符串，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startIndex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整数值指出在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String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对象内开始查找的索引，如果省略则从字符串的开始处查找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81597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var str = "ABCDECDF"; </a:t>
                      </a:r>
                      <a:endParaRPr lang="zh-CN" altLang="en-US" sz="1400" kern="100">
                        <a:solidFill>
                          <a:schemeClr val="dk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indent="0" algn="l" defTabSz="81597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str.indexOf("CD"</a:t>
                      </a:r>
                      <a:r>
                        <a:rPr lang="zh-CN" altLang="en-US" sz="1400" kern="10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，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1); // </a:t>
                      </a:r>
                      <a:r>
                        <a:rPr lang="zh-CN" altLang="en-US" sz="1400" kern="10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由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r>
                        <a:rPr lang="zh-CN" altLang="en-US" sz="1400" kern="10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位置从左向右查找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123... </a:t>
                      </a:r>
                      <a:endParaRPr lang="zh-CN" altLang="en-US" sz="1400" kern="100">
                        <a:solidFill>
                          <a:schemeClr val="dk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indent="0" algn="l" defTabSz="81597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结果：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 </a:t>
                      </a:r>
                      <a:endParaRPr lang="zh-CN" altLang="en-US" sz="1400" kern="100">
                        <a:solidFill>
                          <a:schemeClr val="dk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58510975"/>
                  </a:ext>
                </a:extLst>
              </a:tr>
              <a:tr h="995793">
                <a:tc>
                  <a:txBody>
                    <a:bodyPr/>
                    <a:lstStyle/>
                    <a:p>
                      <a:pPr marL="0" indent="0" algn="ctr" defTabSz="81597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lastIndexOf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81597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返回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String</a:t>
                      </a:r>
                      <a:r>
                        <a:rPr lang="zh-CN" altLang="en-US" sz="1400" kern="10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对象中字符串最后出现的位置。如果没有匹配到子字符串，则返回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lang="zh-CN" altLang="en-US" sz="1400" kern="100">
                        <a:solidFill>
                          <a:schemeClr val="dk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81597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strObj.lastIndexOf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(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substr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[,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startindex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]) 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indent="0" algn="l" defTabSz="81597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说明：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substr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要在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String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对象内查找的子字符串，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startindex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整数值指出在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String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对象内进行查找的开始索引位置，如果省略，则查找从字符串的末尾开始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81597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var str = "ABCDECDF"; </a:t>
                      </a:r>
                      <a:endParaRPr lang="zh-CN" altLang="en-US" sz="1400" kern="100">
                        <a:solidFill>
                          <a:schemeClr val="dk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indent="0" algn="l" defTabSz="81597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str.lastIndexOf("CD",6); // </a:t>
                      </a:r>
                      <a:r>
                        <a:rPr lang="zh-CN" altLang="en-US" sz="1400" kern="10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由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6</a:t>
                      </a:r>
                      <a:r>
                        <a:rPr lang="zh-CN" altLang="en-US" sz="1400" kern="10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位置从右向左查找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...456 </a:t>
                      </a:r>
                      <a:endParaRPr lang="zh-CN" altLang="en-US" sz="1400" kern="100">
                        <a:solidFill>
                          <a:schemeClr val="dk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indent="0" algn="l" defTabSz="81597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结果：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5 </a:t>
                      </a:r>
                      <a:endParaRPr lang="zh-CN" altLang="en-US" sz="1400" kern="100">
                        <a:solidFill>
                          <a:schemeClr val="dk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4757880"/>
                  </a:ext>
                </a:extLst>
              </a:tr>
              <a:tr h="798125">
                <a:tc>
                  <a:txBody>
                    <a:bodyPr/>
                    <a:lstStyle/>
                    <a:p>
                      <a:pPr marL="0" indent="0" algn="ctr" defTabSz="81597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search()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81597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返回与正则表达式查找内容匹配的第一个字符串的位置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81597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strObj.search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(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reExp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) 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indent="0" algn="l" defTabSz="81597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说明：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reExp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包含正则表达式模式和可用标志的正则表达式对象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81597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var str = "ABCDECDF"; 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indent="0" algn="l" defTabSz="81597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str.search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("CD");//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str.search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(/CD/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i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); 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indent="0" algn="l" defTabSz="81597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结果：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2850920"/>
                  </a:ext>
                </a:extLst>
              </a:tr>
              <a:tr h="876139">
                <a:tc>
                  <a:txBody>
                    <a:bodyPr/>
                    <a:lstStyle/>
                    <a:p>
                      <a:pPr marL="0" indent="0" algn="ctr" defTabSz="81597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concat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81597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返回字符串值，该值包含了两个或多个提供的字符串的连接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81597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str.concat([string1[,string2...]]) </a:t>
                      </a:r>
                      <a:endParaRPr lang="zh-CN" altLang="en-US" sz="1400" kern="100">
                        <a:solidFill>
                          <a:schemeClr val="dk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indent="0" algn="l" defTabSz="81597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说明：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string1</a:t>
                      </a:r>
                      <a:r>
                        <a:rPr lang="zh-CN" altLang="en-US" sz="1400" kern="10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，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string2</a:t>
                      </a:r>
                      <a:r>
                        <a:rPr lang="zh-CN" altLang="en-US" sz="1400" kern="10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是要和所有其他指定的字符串进行连接的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String</a:t>
                      </a:r>
                      <a:r>
                        <a:rPr lang="zh-CN" altLang="en-US" sz="1400" kern="10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对象或文字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81597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var str = "ABCDEF"; 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indent="0" algn="l" defTabSz="81597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str.concat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("ABCDEF","ABC"); 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indent="0" algn="l" defTabSz="81597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结果：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ABCDEFABCDEFABC 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97400571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7030AA0-88A5-46D3-87AD-C0294E9CF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494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15FC715-AC64-48A5-A957-60CB3866D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String对象中包含了一系列方法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AD209BA-84E4-462A-86EF-A46541A84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String（字符串</a:t>
            </a:r>
            <a:r>
              <a:rPr lang="en-US" altLang="zh-CN" dirty="0"/>
              <a:t>）</a:t>
            </a:r>
            <a:endParaRPr lang="zh-CN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5793E39-22E1-4591-B939-37C3043F5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623620"/>
              </p:ext>
            </p:extLst>
          </p:nvPr>
        </p:nvGraphicFramePr>
        <p:xfrm>
          <a:off x="804954" y="1588846"/>
          <a:ext cx="10657184" cy="3611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973">
                  <a:extLst>
                    <a:ext uri="{9D8B030D-6E8A-4147-A177-3AD203B41FA5}">
                      <a16:colId xmlns:a16="http://schemas.microsoft.com/office/drawing/2014/main" val="3436522056"/>
                    </a:ext>
                  </a:extLst>
                </a:gridCol>
                <a:gridCol w="1588655">
                  <a:extLst>
                    <a:ext uri="{9D8B030D-6E8A-4147-A177-3AD203B41FA5}">
                      <a16:colId xmlns:a16="http://schemas.microsoft.com/office/drawing/2014/main" val="3851240575"/>
                    </a:ext>
                  </a:extLst>
                </a:gridCol>
                <a:gridCol w="4784436">
                  <a:extLst>
                    <a:ext uri="{9D8B030D-6E8A-4147-A177-3AD203B41FA5}">
                      <a16:colId xmlns:a16="http://schemas.microsoft.com/office/drawing/2014/main" val="1998085265"/>
                    </a:ext>
                  </a:extLst>
                </a:gridCol>
                <a:gridCol w="2669120">
                  <a:extLst>
                    <a:ext uri="{9D8B030D-6E8A-4147-A177-3AD203B41FA5}">
                      <a16:colId xmlns:a16="http://schemas.microsoft.com/office/drawing/2014/main" val="3069527146"/>
                    </a:ext>
                  </a:extLst>
                </a:gridCol>
              </a:tblGrid>
              <a:tr h="411391"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方　法　名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解　　释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使 用 说 明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举　　例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7223780"/>
                  </a:ext>
                </a:extLst>
              </a:tr>
              <a:tr h="1229291">
                <a:tc>
                  <a:txBody>
                    <a:bodyPr/>
                    <a:lstStyle/>
                    <a:p>
                      <a:pPr marL="0" indent="0" algn="ctr" defTabSz="81597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split()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81597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将一个字符串分隔为子字符串，然后将结果作为字符串数组返回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81597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strObj.split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([separator[,limit]]) 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indent="0" algn="l" defTabSz="81597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说明：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separator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是字符串或正则表达式对象，它标识了分隔字符串时使用的是一个还是多个字符，如果忽略该选项，则返回包含整个字符串的单一元素数组，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limit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值用来限制返回数组中的元素个数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81597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var str = "AA BB CC DD EE FF"; 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indent="0" algn="l" defTabSz="81597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alert(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str.split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(" "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，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3)); 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indent="0" algn="l" defTabSz="81597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结果： </a:t>
                      </a:r>
                    </a:p>
                    <a:p>
                      <a:pPr marL="0" indent="0" algn="l" defTabSz="81597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AA,BB,CC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1012696"/>
                  </a:ext>
                </a:extLst>
              </a:tr>
              <a:tr h="985272">
                <a:tc>
                  <a:txBody>
                    <a:bodyPr/>
                    <a:lstStyle/>
                    <a:p>
                      <a:pPr marL="0" indent="0" algn="ctr" defTabSz="81597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toLowerCase()</a:t>
                      </a:r>
                      <a:endParaRPr lang="zh-CN" altLang="en-US" sz="14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81597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返回一个字符串，该字符串中的所有字母都被转换成小写字母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81597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 </a:t>
                      </a:r>
                      <a:endParaRPr lang="zh-CN" altLang="en-US" sz="1400" kern="100">
                        <a:solidFill>
                          <a:schemeClr val="dk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81597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例如：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var str = "ABCabc"; </a:t>
                      </a:r>
                      <a:endParaRPr lang="zh-CN" altLang="en-US" sz="1400" kern="100">
                        <a:solidFill>
                          <a:schemeClr val="dk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indent="0" algn="l" defTabSz="81597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str.toLowerCase(); </a:t>
                      </a:r>
                      <a:endParaRPr lang="zh-CN" altLang="en-US" sz="1400" kern="100">
                        <a:solidFill>
                          <a:schemeClr val="dk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indent="0" algn="l" defTabSz="81597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结果：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abcabc</a:t>
                      </a:r>
                      <a:endParaRPr lang="zh-CN" altLang="en-US" sz="1400" kern="100">
                        <a:solidFill>
                          <a:schemeClr val="dk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58510975"/>
                  </a:ext>
                </a:extLst>
              </a:tr>
              <a:tr h="985272">
                <a:tc>
                  <a:txBody>
                    <a:bodyPr/>
                    <a:lstStyle/>
                    <a:p>
                      <a:pPr marL="0" indent="0" algn="ctr" defTabSz="81597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toUpperCase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81597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返回一个字符串，该字符串中的所有字母都被转换为大写字母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81597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 </a:t>
                      </a:r>
                      <a:endParaRPr lang="zh-CN" altLang="en-US" sz="1400" kern="100">
                        <a:solidFill>
                          <a:schemeClr val="dk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81597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var str = "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ABCabc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"; 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indent="0" algn="l" defTabSz="81597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str.toUpperCase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(); 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indent="0" algn="l" defTabSz="81597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结果：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ABCABC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4757880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72B5A69-DF9F-4F11-90DE-F0000D44E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191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E85C7DC-E333-48D5-8B2E-28FD8F413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中的对象与</a:t>
            </a:r>
            <a:r>
              <a:rPr lang="en-US" altLang="zh-CN" dirty="0"/>
              <a:t>Java</a:t>
            </a:r>
            <a:r>
              <a:rPr lang="zh-CN" altLang="en-US" dirty="0"/>
              <a:t>中的类非常相似，需要使用“</a:t>
            </a:r>
            <a:r>
              <a:rPr lang="en-US" altLang="zh-CN" dirty="0"/>
              <a:t>new</a:t>
            </a:r>
            <a:r>
              <a:rPr lang="zh-CN" altLang="en-US" dirty="0"/>
              <a:t>对象名</a:t>
            </a:r>
            <a:r>
              <a:rPr lang="en-US" altLang="zh-CN" dirty="0"/>
              <a:t>()”</a:t>
            </a:r>
            <a:r>
              <a:rPr lang="zh-CN" altLang="en-US" dirty="0"/>
              <a:t>的方法创建一个实例，语法格式如下：</a:t>
            </a:r>
          </a:p>
          <a:p>
            <a:endParaRPr lang="en-US" altLang="zh-CN" dirty="0"/>
          </a:p>
          <a:p>
            <a:r>
              <a:rPr lang="zh-CN" altLang="en-US" dirty="0"/>
              <a:t>日期实例是存储</a:t>
            </a:r>
            <a:r>
              <a:rPr lang="en-US" altLang="zh-CN" dirty="0"/>
              <a:t>Date</a:t>
            </a:r>
            <a:r>
              <a:rPr lang="zh-CN" altLang="en-US" dirty="0"/>
              <a:t>对象的变量。可以省略参数，如果没有参数，则表示当前日期和时间。</a:t>
            </a:r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参数是字符串格式</a:t>
            </a:r>
            <a:r>
              <a:rPr lang="en-US" altLang="zh-CN" dirty="0"/>
              <a:t>“MM DD, YYYY, </a:t>
            </a:r>
            <a:r>
              <a:rPr lang="en-US" altLang="zh-CN" dirty="0" err="1"/>
              <a:t>hh:mm:SS</a:t>
            </a:r>
            <a:r>
              <a:rPr lang="en-US" altLang="zh-CN" dirty="0"/>
              <a:t>”</a:t>
            </a:r>
            <a:r>
              <a:rPr lang="zh-CN" altLang="en-US" dirty="0"/>
              <a:t>，表示日期和时间。</a:t>
            </a:r>
          </a:p>
          <a:p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Date</a:t>
            </a:r>
            <a:r>
              <a:rPr lang="zh-CN" altLang="en-US" dirty="0"/>
              <a:t>对象有大量用于设置、获取和操作日期的方法，从而实现在页面中显示不同类型的日期时间。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AD209BA-84E4-462A-86EF-A46541A84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Date（日期</a:t>
            </a:r>
            <a:r>
              <a:rPr lang="en-US" altLang="zh-CN" dirty="0"/>
              <a:t>）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DB4434-5A91-41A5-A741-873C2E373315}"/>
              </a:ext>
            </a:extLst>
          </p:cNvPr>
          <p:cNvSpPr txBox="1"/>
          <p:nvPr/>
        </p:nvSpPr>
        <p:spPr>
          <a:xfrm>
            <a:off x="4233239" y="1776503"/>
            <a:ext cx="5778980" cy="398058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var</a:t>
            </a:r>
            <a:r>
              <a:rPr lang="zh-CN" altLang="en-US" dirty="0"/>
              <a:t>日期实例</a:t>
            </a:r>
            <a:r>
              <a:rPr lang="en-US" altLang="zh-CN" dirty="0"/>
              <a:t>=new Date(</a:t>
            </a:r>
            <a:r>
              <a:rPr lang="zh-CN" altLang="en-US" dirty="0"/>
              <a:t>参数）；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68DDE3-C8F0-43FB-BD7E-7300A5E02052}"/>
              </a:ext>
            </a:extLst>
          </p:cNvPr>
          <p:cNvSpPr txBox="1"/>
          <p:nvPr/>
        </p:nvSpPr>
        <p:spPr>
          <a:xfrm>
            <a:off x="1578601" y="2994761"/>
            <a:ext cx="8757707" cy="398058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var today = new Date(); //</a:t>
            </a:r>
            <a:r>
              <a:rPr lang="zh-CN" altLang="en-US" dirty="0"/>
              <a:t>将当前日期和时间存储在变量</a:t>
            </a:r>
            <a:r>
              <a:rPr lang="en-US" altLang="zh-CN" dirty="0"/>
              <a:t>today</a:t>
            </a:r>
            <a:r>
              <a:rPr lang="zh-CN" altLang="en-US" dirty="0"/>
              <a:t>中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584163-0CBD-48BD-AC0C-935ED661BE3A}"/>
              </a:ext>
            </a:extLst>
          </p:cNvPr>
          <p:cNvSpPr txBox="1"/>
          <p:nvPr/>
        </p:nvSpPr>
        <p:spPr>
          <a:xfrm>
            <a:off x="1578601" y="4213019"/>
            <a:ext cx="8757707" cy="402546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var </a:t>
            </a:r>
            <a:r>
              <a:rPr lang="en-US" altLang="zh-CN" dirty="0" err="1"/>
              <a:t>tdate</a:t>
            </a:r>
            <a:r>
              <a:rPr lang="en-US" altLang="zh-CN" dirty="0"/>
              <a:t> = new Date("July 15, 2020, 16:34:28");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3EED9FA0-17C1-49B8-AF3E-48C63D5FE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023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E85C7DC-E333-48D5-8B2E-28FD8F413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Date</a:t>
            </a:r>
            <a:r>
              <a:rPr lang="zh-CN" altLang="en-US" dirty="0"/>
              <a:t>对象的常用方法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AD209BA-84E4-462A-86EF-A46541A84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Date（日期</a:t>
            </a:r>
            <a:r>
              <a:rPr lang="en-US" altLang="zh-CN" dirty="0"/>
              <a:t>）</a:t>
            </a:r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44240DA-FC61-4DE6-ABA0-A07A7602B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831399"/>
              </p:ext>
            </p:extLst>
          </p:nvPr>
        </p:nvGraphicFramePr>
        <p:xfrm>
          <a:off x="930329" y="1762254"/>
          <a:ext cx="10652071" cy="3474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0494">
                  <a:extLst>
                    <a:ext uri="{9D8B030D-6E8A-4147-A177-3AD203B41FA5}">
                      <a16:colId xmlns:a16="http://schemas.microsoft.com/office/drawing/2014/main" val="1151726611"/>
                    </a:ext>
                  </a:extLst>
                </a:gridCol>
                <a:gridCol w="7881577">
                  <a:extLst>
                    <a:ext uri="{9D8B030D-6E8A-4147-A177-3AD203B41FA5}">
                      <a16:colId xmlns:a16="http://schemas.microsoft.com/office/drawing/2014/main" val="2801291913"/>
                    </a:ext>
                  </a:extLst>
                </a:gridCol>
              </a:tblGrid>
              <a:tr h="386085"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方　　法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说　　明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5667212"/>
                  </a:ext>
                </a:extLst>
              </a:tr>
              <a:tr h="386085"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getDate()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返回</a:t>
                      </a:r>
                      <a:r>
                        <a:rPr lang="en-US" sz="1600" kern="100">
                          <a:effectLst/>
                        </a:rPr>
                        <a:t>Date</a:t>
                      </a:r>
                      <a:r>
                        <a:rPr lang="zh-CN" sz="1600" kern="100">
                          <a:effectLst/>
                        </a:rPr>
                        <a:t>对象是一个月中的每一天，其值为</a:t>
                      </a:r>
                      <a:r>
                        <a:rPr lang="en-US" sz="1600" kern="100">
                          <a:effectLst/>
                        </a:rPr>
                        <a:t>1~31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3070120"/>
                  </a:ext>
                </a:extLst>
              </a:tr>
              <a:tr h="386085"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getDay()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返回</a:t>
                      </a:r>
                      <a:r>
                        <a:rPr lang="en-US" sz="1600" kern="100">
                          <a:effectLst/>
                        </a:rPr>
                        <a:t>Date</a:t>
                      </a:r>
                      <a:r>
                        <a:rPr lang="zh-CN" sz="1600" kern="100">
                          <a:effectLst/>
                        </a:rPr>
                        <a:t>对象是星期中的每一天，其值为</a:t>
                      </a:r>
                      <a:r>
                        <a:rPr lang="en-US" sz="1600" kern="100">
                          <a:effectLst/>
                        </a:rPr>
                        <a:t>0~6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0509360"/>
                  </a:ext>
                </a:extLst>
              </a:tr>
              <a:tr h="386085"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getHours()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返回</a:t>
                      </a:r>
                      <a:r>
                        <a:rPr lang="en-US" sz="1600" kern="100">
                          <a:effectLst/>
                        </a:rPr>
                        <a:t>Date</a:t>
                      </a:r>
                      <a:r>
                        <a:rPr lang="zh-CN" sz="1600" kern="100">
                          <a:effectLst/>
                        </a:rPr>
                        <a:t>对象是小时数，其值为</a:t>
                      </a:r>
                      <a:r>
                        <a:rPr lang="en-US" sz="1600" kern="100">
                          <a:effectLst/>
                        </a:rPr>
                        <a:t>0~23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29977697"/>
                  </a:ext>
                </a:extLst>
              </a:tr>
              <a:tr h="386085"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getMinutes()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返回</a:t>
                      </a:r>
                      <a:r>
                        <a:rPr lang="en-US" sz="1600" kern="100" dirty="0">
                          <a:effectLst/>
                        </a:rPr>
                        <a:t>Date</a:t>
                      </a:r>
                      <a:r>
                        <a:rPr lang="zh-CN" sz="1600" kern="100" dirty="0">
                          <a:effectLst/>
                        </a:rPr>
                        <a:t>对象是分钟数，其值为</a:t>
                      </a:r>
                      <a:r>
                        <a:rPr lang="en-US" sz="1600" kern="100" dirty="0">
                          <a:effectLst/>
                        </a:rPr>
                        <a:t>0~59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61031937"/>
                  </a:ext>
                </a:extLst>
              </a:tr>
              <a:tr h="386085"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getSeconds</a:t>
                      </a:r>
                      <a:r>
                        <a:rPr lang="en-US" sz="1600" kern="100" dirty="0">
                          <a:effectLst/>
                        </a:rPr>
                        <a:t>()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返回</a:t>
                      </a:r>
                      <a:r>
                        <a:rPr lang="en-US" sz="1600" kern="100" dirty="0">
                          <a:effectLst/>
                        </a:rPr>
                        <a:t>Date</a:t>
                      </a:r>
                      <a:r>
                        <a:rPr lang="zh-CN" sz="1600" kern="100" dirty="0">
                          <a:effectLst/>
                        </a:rPr>
                        <a:t>对象是秒数，其值为</a:t>
                      </a:r>
                      <a:r>
                        <a:rPr lang="en-US" sz="1600" kern="100" dirty="0">
                          <a:effectLst/>
                        </a:rPr>
                        <a:t>0~59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6890800"/>
                  </a:ext>
                </a:extLst>
              </a:tr>
              <a:tr h="386085"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getMonth()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返回</a:t>
                      </a:r>
                      <a:r>
                        <a:rPr lang="en-US" sz="1600" kern="100" dirty="0">
                          <a:effectLst/>
                        </a:rPr>
                        <a:t>Date</a:t>
                      </a:r>
                      <a:r>
                        <a:rPr lang="zh-CN" sz="1600" kern="100" dirty="0">
                          <a:effectLst/>
                        </a:rPr>
                        <a:t>对象是月份，其值为</a:t>
                      </a:r>
                      <a:r>
                        <a:rPr lang="en-US" sz="1600" kern="100" dirty="0">
                          <a:effectLst/>
                        </a:rPr>
                        <a:t>0~11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5257785"/>
                  </a:ext>
                </a:extLst>
              </a:tr>
              <a:tr h="386085"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getFullYear()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返回</a:t>
                      </a:r>
                      <a:r>
                        <a:rPr lang="en-US" sz="1600" kern="100" dirty="0">
                          <a:effectLst/>
                        </a:rPr>
                        <a:t>Date</a:t>
                      </a:r>
                      <a:r>
                        <a:rPr lang="zh-CN" sz="1600" kern="100" dirty="0">
                          <a:effectLst/>
                        </a:rPr>
                        <a:t>对象是年份，其值为四位数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7227915"/>
                  </a:ext>
                </a:extLst>
              </a:tr>
              <a:tr h="386085"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getTime()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返回自</a:t>
                      </a:r>
                      <a:r>
                        <a:rPr lang="en-US" sz="1600" kern="100" dirty="0">
                          <a:effectLst/>
                        </a:rPr>
                        <a:t>1970</a:t>
                      </a:r>
                      <a:r>
                        <a:rPr lang="zh-CN" sz="1600" kern="100" dirty="0">
                          <a:effectLst/>
                        </a:rPr>
                        <a:t>年</a:t>
                      </a:r>
                      <a:r>
                        <a:rPr lang="en-US" sz="1600" kern="100" dirty="0">
                          <a:effectLst/>
                        </a:rPr>
                        <a:t>1</a:t>
                      </a:r>
                      <a:r>
                        <a:rPr lang="zh-CN" sz="1600" kern="100" dirty="0">
                          <a:effectLst/>
                        </a:rPr>
                        <a:t>月</a:t>
                      </a:r>
                      <a:r>
                        <a:rPr lang="en-US" sz="1600" kern="100" dirty="0">
                          <a:effectLst/>
                        </a:rPr>
                        <a:t>1</a:t>
                      </a:r>
                      <a:r>
                        <a:rPr lang="zh-CN" sz="1600" kern="100" dirty="0">
                          <a:effectLst/>
                        </a:rPr>
                        <a:t>日这一时刻以来的毫秒数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3111777"/>
                  </a:ext>
                </a:extLst>
              </a:tr>
            </a:tbl>
          </a:graphicData>
        </a:graphic>
      </p:graphicFrame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92D847-00FA-4858-AC22-1A21060C9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931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CF5D8-3EEE-447D-A5F6-99000004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案例：</a:t>
            </a:r>
            <a:r>
              <a:rPr lang="en-US" altLang="zh-CN" dirty="0" err="1"/>
              <a:t>时钟特效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AFAAE18-C505-4F90-BDFA-8A49A9C96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zh-CN" dirty="0"/>
              <a:t>下面使用</a:t>
            </a:r>
            <a:r>
              <a:rPr lang="en-US" altLang="zh-CN" dirty="0"/>
              <a:t>Date</a:t>
            </a:r>
            <a:r>
              <a:rPr lang="zh-CN" altLang="zh-CN" dirty="0"/>
              <a:t>对象的方法显示当前时间的小时、分钟和秒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6B8A860-86B2-46E7-A8FF-84C17F309108}"/>
              </a:ext>
            </a:extLst>
          </p:cNvPr>
          <p:cNvSpPr txBox="1"/>
          <p:nvPr/>
        </p:nvSpPr>
        <p:spPr>
          <a:xfrm>
            <a:off x="4387274" y="2311235"/>
            <a:ext cx="7615482" cy="3618170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/>
              <a:t>&lt;div id="</a:t>
            </a:r>
            <a:r>
              <a:rPr lang="en-US" altLang="zh-CN" sz="1600" dirty="0" err="1"/>
              <a:t>myclock</a:t>
            </a:r>
            <a:r>
              <a:rPr lang="en-US" altLang="zh-CN" sz="1600" dirty="0"/>
              <a:t>"&gt;&lt;/div&gt;</a:t>
            </a:r>
          </a:p>
          <a:p>
            <a:r>
              <a:rPr lang="en-US" altLang="zh-CN" sz="1600" dirty="0"/>
              <a:t>&lt;script type="text/</a:t>
            </a:r>
            <a:r>
              <a:rPr lang="en-US" altLang="zh-CN" sz="1600" dirty="0" err="1"/>
              <a:t>javascript</a:t>
            </a:r>
            <a:r>
              <a:rPr lang="en-US" altLang="zh-CN" sz="1600" dirty="0"/>
              <a:t>"&gt;</a:t>
            </a:r>
          </a:p>
          <a:p>
            <a:r>
              <a:rPr lang="en-US" altLang="zh-CN" sz="1600" dirty="0"/>
              <a:t>    function </a:t>
            </a:r>
            <a:r>
              <a:rPr lang="en-US" altLang="zh-CN" sz="1600" dirty="0" err="1"/>
              <a:t>disptime</a:t>
            </a:r>
            <a:r>
              <a:rPr lang="en-US" altLang="zh-CN" sz="1600" dirty="0"/>
              <a:t>(){</a:t>
            </a:r>
          </a:p>
          <a:p>
            <a:r>
              <a:rPr lang="en-US" altLang="zh-CN" sz="1600" dirty="0"/>
              <a:t>        var today = new Date();          //</a:t>
            </a:r>
            <a:r>
              <a:rPr lang="zh-CN" altLang="en-US" sz="1600" dirty="0"/>
              <a:t>获得当前时间</a:t>
            </a:r>
          </a:p>
          <a:p>
            <a:r>
              <a:rPr lang="zh-CN" altLang="en-US" sz="1600" dirty="0"/>
              <a:t>        </a:t>
            </a:r>
            <a:r>
              <a:rPr lang="en-US" altLang="zh-CN" sz="1600" dirty="0"/>
              <a:t>var </a:t>
            </a:r>
            <a:r>
              <a:rPr lang="en-US" altLang="zh-CN" sz="1600" dirty="0" err="1"/>
              <a:t>hh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today.getHours</a:t>
            </a:r>
            <a:r>
              <a:rPr lang="en-US" altLang="zh-CN" sz="1600" dirty="0"/>
              <a:t>();    //</a:t>
            </a:r>
            <a:r>
              <a:rPr lang="zh-CN" altLang="en-US" sz="1600" dirty="0"/>
              <a:t>获得小时、分钟、秒</a:t>
            </a:r>
          </a:p>
          <a:p>
            <a:r>
              <a:rPr lang="zh-CN" altLang="en-US" sz="1600" dirty="0"/>
              <a:t>        </a:t>
            </a:r>
            <a:r>
              <a:rPr lang="en-US" altLang="zh-CN" sz="1600" dirty="0"/>
              <a:t>var mm = </a:t>
            </a:r>
            <a:r>
              <a:rPr lang="en-US" altLang="zh-CN" sz="1600" dirty="0" err="1"/>
              <a:t>today.getMinutes</a:t>
            </a:r>
            <a:r>
              <a:rPr lang="en-US" altLang="zh-CN" sz="1600" dirty="0"/>
              <a:t>();//</a:t>
            </a:r>
            <a:r>
              <a:rPr lang="zh-CN" altLang="en-US" sz="1600" dirty="0"/>
              <a:t>获得分钟</a:t>
            </a:r>
          </a:p>
          <a:p>
            <a:r>
              <a:rPr lang="zh-CN" altLang="en-US" sz="1600" dirty="0"/>
              <a:t>        </a:t>
            </a:r>
            <a:r>
              <a:rPr lang="en-US" altLang="zh-CN" sz="1600" dirty="0"/>
              <a:t>var ss = </a:t>
            </a:r>
            <a:r>
              <a:rPr lang="en-US" altLang="zh-CN" sz="1600" dirty="0" err="1"/>
              <a:t>today.getSeconds</a:t>
            </a:r>
            <a:r>
              <a:rPr lang="en-US" altLang="zh-CN" sz="1600" dirty="0"/>
              <a:t>();//</a:t>
            </a:r>
            <a:r>
              <a:rPr lang="zh-CN" altLang="en-US" sz="1600" dirty="0"/>
              <a:t>获得秒</a:t>
            </a:r>
          </a:p>
          <a:p>
            <a:r>
              <a:rPr lang="zh-CN" altLang="en-US" sz="1600" dirty="0"/>
              <a:t>        </a:t>
            </a:r>
            <a:r>
              <a:rPr lang="en-US" altLang="zh-CN" sz="1600" dirty="0"/>
              <a:t>/*</a:t>
            </a:r>
            <a:r>
              <a:rPr lang="zh-CN" altLang="en-US" sz="1600" dirty="0"/>
              <a:t>设置</a:t>
            </a:r>
            <a:r>
              <a:rPr lang="en-US" altLang="zh-CN" sz="1600" dirty="0"/>
              <a:t>div</a:t>
            </a:r>
            <a:r>
              <a:rPr lang="zh-CN" altLang="en-US" sz="1600" dirty="0"/>
              <a:t>的内容为当前时间*</a:t>
            </a:r>
            <a:r>
              <a:rPr lang="en-US" altLang="zh-CN" sz="1600" dirty="0"/>
              <a:t>/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document.getElementById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myclock</a:t>
            </a:r>
            <a:r>
              <a:rPr lang="en-US" altLang="zh-CN" sz="1600" dirty="0"/>
              <a:t>").</a:t>
            </a:r>
            <a:r>
              <a:rPr lang="en-US" altLang="zh-CN" sz="1600" dirty="0" err="1"/>
              <a:t>innerHTML</a:t>
            </a:r>
            <a:r>
              <a:rPr lang="en-US" altLang="zh-CN" sz="1600" dirty="0"/>
              <a:t>="</a:t>
            </a:r>
            <a:r>
              <a:rPr lang="zh-CN" altLang="en-US" sz="1600" dirty="0"/>
              <a:t>现在是</a:t>
            </a:r>
            <a:r>
              <a:rPr lang="en-US" altLang="zh-CN" sz="1600" dirty="0"/>
              <a:t>:"+</a:t>
            </a:r>
            <a:r>
              <a:rPr lang="en-US" altLang="zh-CN" sz="1600" dirty="0" err="1"/>
              <a:t>hh</a:t>
            </a:r>
            <a:r>
              <a:rPr lang="en-US" altLang="zh-CN" sz="1600" dirty="0"/>
              <a:t> +":"+mm+": "+ss;</a:t>
            </a:r>
          </a:p>
          <a:p>
            <a:r>
              <a:rPr lang="en-US" altLang="zh-CN" sz="1600" dirty="0"/>
              <a:t>    }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disptime</a:t>
            </a:r>
            <a:r>
              <a:rPr lang="en-US" altLang="zh-CN" sz="1600" dirty="0"/>
              <a:t>();</a:t>
            </a:r>
          </a:p>
          <a:p>
            <a:r>
              <a:rPr lang="en-US" altLang="zh-CN" sz="1600" dirty="0"/>
              <a:t>&lt;/script&gt;</a:t>
            </a: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070706ED-D44E-4AFF-AE64-971B8179A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723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2DEC3F57-A8D0-48DF-905C-EDEF2FB4D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JavaScript</a:t>
            </a:r>
            <a:r>
              <a:rPr lang="zh-CN" altLang="en-US" dirty="0"/>
              <a:t>中，所有类型都是对象，例如字符串、数字、数组等，这些可以带有属性和方法的变量称为对象。</a:t>
            </a:r>
            <a:endParaRPr lang="en-US" altLang="zh-CN" dirty="0"/>
          </a:p>
          <a:p>
            <a:pPr lvl="1"/>
            <a:r>
              <a:rPr lang="zh-CN" altLang="en-US" dirty="0"/>
              <a:t>例如</a:t>
            </a:r>
            <a:r>
              <a:rPr lang="en-US" altLang="zh-CN" dirty="0"/>
              <a:t>String</a:t>
            </a:r>
            <a:r>
              <a:rPr lang="zh-CN" altLang="en-US" dirty="0"/>
              <a:t>对象包含了</a:t>
            </a:r>
            <a:r>
              <a:rPr lang="en-US" altLang="zh-CN" dirty="0"/>
              <a:t>length</a:t>
            </a:r>
            <a:r>
              <a:rPr lang="zh-CN" altLang="en-US" dirty="0"/>
              <a:t>属性用于获取字符串长度，也包含了</a:t>
            </a:r>
            <a:r>
              <a:rPr lang="en-US" altLang="zh-CN" dirty="0" err="1"/>
              <a:t>subString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 err="1"/>
              <a:t>indexOf</a:t>
            </a:r>
            <a:r>
              <a:rPr lang="en-US" altLang="zh-CN" dirty="0"/>
              <a:t>()</a:t>
            </a:r>
            <a:r>
              <a:rPr lang="zh-CN" altLang="en-US" dirty="0"/>
              <a:t>等方法用于处理字符串。</a:t>
            </a:r>
          </a:p>
          <a:p>
            <a:r>
              <a:rPr lang="zh-CN" altLang="en-US" dirty="0"/>
              <a:t>属性是与对象相关的值，方法是对象可执行的动作。</a:t>
            </a:r>
            <a:endParaRPr lang="en-US" altLang="zh-CN" dirty="0"/>
          </a:p>
          <a:p>
            <a:pPr lvl="1"/>
            <a:r>
              <a:rPr lang="zh-CN" altLang="en-US" dirty="0"/>
              <a:t>例如，将学生作为现实中的对象，他具有学号、姓名、班级、专业等属性值，也可以具有选课、学习和考试等行为动作。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JavaScript</a:t>
            </a:r>
            <a:r>
              <a:rPr lang="zh-CN" altLang="en-US" dirty="0"/>
              <a:t>中创建</a:t>
            </a:r>
            <a:r>
              <a:rPr lang="en-US" altLang="zh-CN" dirty="0"/>
              <a:t>student</a:t>
            </a:r>
            <a:r>
              <a:rPr lang="zh-CN" altLang="en-US" dirty="0"/>
              <a:t>对象的写法如下：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AD209BA-84E4-462A-86EF-A46541A84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r>
              <a:rPr lang="zh-CN" altLang="en-US" dirty="0"/>
              <a:t>（对象）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E84D243-5276-4CFC-ABB4-CF899B21E956}"/>
              </a:ext>
            </a:extLst>
          </p:cNvPr>
          <p:cNvSpPr txBox="1"/>
          <p:nvPr/>
        </p:nvSpPr>
        <p:spPr>
          <a:xfrm>
            <a:off x="1884219" y="4206261"/>
            <a:ext cx="6900198" cy="2436308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/>
              <a:t>var student = new Object();</a:t>
            </a:r>
          </a:p>
          <a:p>
            <a:r>
              <a:rPr lang="en-US" altLang="zh-CN" sz="1600" dirty="0"/>
              <a:t>student.name = "</a:t>
            </a:r>
            <a:r>
              <a:rPr lang="zh-CN" altLang="en-US" sz="1600" dirty="0"/>
              <a:t>张三</a:t>
            </a:r>
            <a:r>
              <a:rPr lang="en-US" altLang="zh-CN" sz="1600" dirty="0"/>
              <a:t>"; //</a:t>
            </a:r>
            <a:r>
              <a:rPr lang="zh-CN" altLang="en-US" sz="1600" dirty="0"/>
              <a:t>姓名</a:t>
            </a:r>
          </a:p>
          <a:p>
            <a:r>
              <a:rPr lang="en-US" altLang="zh-CN" sz="1600" dirty="0"/>
              <a:t>student.id = "2019010212"; //</a:t>
            </a:r>
            <a:r>
              <a:rPr lang="zh-CN" altLang="en-US" sz="1600" dirty="0"/>
              <a:t>学号</a:t>
            </a:r>
          </a:p>
          <a:p>
            <a:r>
              <a:rPr lang="en-US" altLang="zh-CN" sz="1600" dirty="0" err="1"/>
              <a:t>student.major</a:t>
            </a:r>
            <a:r>
              <a:rPr lang="en-US" altLang="zh-CN" sz="1600" dirty="0"/>
              <a:t> = "</a:t>
            </a:r>
            <a:r>
              <a:rPr lang="zh-CN" altLang="en-US" sz="1600" dirty="0"/>
              <a:t>计算机科学与技术</a:t>
            </a:r>
            <a:r>
              <a:rPr lang="en-US" altLang="zh-CN" sz="1600" dirty="0"/>
              <a:t>"; //</a:t>
            </a:r>
            <a:r>
              <a:rPr lang="zh-CN" altLang="en-US" sz="1600" dirty="0"/>
              <a:t>专业</a:t>
            </a:r>
          </a:p>
          <a:p>
            <a:r>
              <a:rPr lang="en-US" altLang="zh-CN" sz="1600" dirty="0"/>
              <a:t>//</a:t>
            </a:r>
            <a:r>
              <a:rPr lang="zh-CN" altLang="en-US" sz="1600" dirty="0"/>
              <a:t>学习方法</a:t>
            </a:r>
          </a:p>
          <a:p>
            <a:r>
              <a:rPr lang="en-US" altLang="zh-CN" sz="1600" dirty="0" err="1"/>
              <a:t>student.study</a:t>
            </a:r>
            <a:r>
              <a:rPr lang="en-US" altLang="zh-CN" sz="1600" dirty="0"/>
              <a:t> = function(){</a:t>
            </a:r>
          </a:p>
          <a:p>
            <a:r>
              <a:rPr lang="en-US" altLang="zh-CN" sz="1600" dirty="0"/>
              <a:t>    alert("</a:t>
            </a:r>
            <a:r>
              <a:rPr lang="zh-CN" altLang="en-US" sz="1600" dirty="0"/>
              <a:t>开始学习</a:t>
            </a:r>
            <a:r>
              <a:rPr lang="en-US" altLang="zh-CN" sz="1600" dirty="0"/>
              <a:t>");</a:t>
            </a:r>
          </a:p>
          <a:p>
            <a:r>
              <a:rPr lang="en-US" altLang="zh-CN" sz="1600" dirty="0"/>
              <a:t>};</a:t>
            </a:r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69F45F5B-1F23-4A15-B127-2FC5A5ED0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85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E85C7DC-E333-48D5-8B2E-28FD8F413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获取对象中的指定属性有两种方法，一是对象变量名称后面加点</a:t>
            </a:r>
            <a:r>
              <a:rPr lang="en-US" altLang="zh-CN" dirty="0"/>
              <a:t>(.)</a:t>
            </a:r>
            <a:r>
              <a:rPr lang="zh-CN" altLang="en-US" dirty="0"/>
              <a:t>和属性名称（对象名</a:t>
            </a:r>
            <a:r>
              <a:rPr lang="en-US" altLang="zh-CN" dirty="0"/>
              <a:t>.</a:t>
            </a:r>
            <a:r>
              <a:rPr lang="zh-CN" altLang="en-US" dirty="0"/>
              <a:t>属性名）；二是对象变量名称后面使用中括号和引号包围属性名称（对象名</a:t>
            </a:r>
            <a:r>
              <a:rPr lang="en-US" altLang="zh-CN" dirty="0"/>
              <a:t>["</a:t>
            </a:r>
            <a:r>
              <a:rPr lang="zh-CN" altLang="en-US" dirty="0"/>
              <a:t>属性名</a:t>
            </a:r>
            <a:r>
              <a:rPr lang="en-US" altLang="zh-CN" dirty="0"/>
              <a:t>"]</a:t>
            </a:r>
            <a:r>
              <a:rPr lang="zh-CN" altLang="en-US" dirty="0"/>
              <a:t>）。仍然以上面的</a:t>
            </a:r>
            <a:r>
              <a:rPr lang="en-US" altLang="zh-CN" dirty="0"/>
              <a:t>student</a:t>
            </a:r>
            <a:r>
              <a:rPr lang="zh-CN" altLang="en-US" dirty="0"/>
              <a:t>对象为例，获取其中学生姓名的写法如下：</a:t>
            </a:r>
          </a:p>
          <a:p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还可以用该方法直接修改对象中的属性值，例如将之前的学生姓名张三换成新内容：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AD209BA-84E4-462A-86EF-A46541A84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r>
              <a:rPr lang="zh-CN" altLang="en-US" dirty="0"/>
              <a:t>（对象）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EB3C63-4F2A-4DC7-93A7-2988014813BC}"/>
              </a:ext>
            </a:extLst>
          </p:cNvPr>
          <p:cNvSpPr txBox="1"/>
          <p:nvPr/>
        </p:nvSpPr>
        <p:spPr>
          <a:xfrm>
            <a:off x="1966908" y="2511019"/>
            <a:ext cx="8645673" cy="1067343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nn-NO" altLang="zh-CN" dirty="0"/>
              <a:t>var result = student.name;</a:t>
            </a:r>
          </a:p>
          <a:p>
            <a:r>
              <a:rPr lang="zh-CN" altLang="nn-NO" dirty="0"/>
              <a:t>或：</a:t>
            </a:r>
          </a:p>
          <a:p>
            <a:r>
              <a:rPr lang="nn-NO" altLang="zh-CN" dirty="0"/>
              <a:t>var result = student["name"];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21B1CF-7571-415B-916C-8C65816FD19A}"/>
              </a:ext>
            </a:extLst>
          </p:cNvPr>
          <p:cNvSpPr txBox="1"/>
          <p:nvPr/>
        </p:nvSpPr>
        <p:spPr>
          <a:xfrm>
            <a:off x="1966909" y="4632980"/>
            <a:ext cx="8738236" cy="730456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nn-NO" altLang="zh-CN" dirty="0"/>
              <a:t>student.name = "</a:t>
            </a:r>
            <a:r>
              <a:rPr lang="zh-CN" altLang="en-US" dirty="0"/>
              <a:t>李四</a:t>
            </a:r>
            <a:r>
              <a:rPr lang="en-US" altLang="zh-CN" dirty="0"/>
              <a:t>";</a:t>
            </a:r>
          </a:p>
          <a:p>
            <a:r>
              <a:rPr lang="nn-NO" altLang="zh-CN" dirty="0"/>
              <a:t>alert(student.name); //</a:t>
            </a:r>
            <a:r>
              <a:rPr lang="zh-CN" altLang="en-US" dirty="0"/>
              <a:t>此时输出结果不再是张三，而是修改后的李四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CEA7AE0-E6F4-4B06-9244-B459A3111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243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0A04B7C-B78A-4BD9-99C5-F36F03C17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Global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JavaScript</a:t>
            </a:r>
            <a:r>
              <a:rPr lang="zh-CN" altLang="en-US" dirty="0"/>
              <a:t>中</a:t>
            </a:r>
            <a:r>
              <a:rPr lang="en-US" altLang="zh-CN" dirty="0"/>
              <a:t>Global</a:t>
            </a:r>
            <a:r>
              <a:rPr lang="zh-CN" altLang="en-US" dirty="0"/>
              <a:t>对象又称为全局对象，其中包含的属性和函数可以用于所有的本地</a:t>
            </a:r>
            <a:r>
              <a:rPr lang="en-US" altLang="zh-CN" dirty="0"/>
              <a:t>JavaScript</a:t>
            </a:r>
            <a:r>
              <a:rPr lang="zh-CN" altLang="en-US" dirty="0"/>
              <a:t>对象。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AFCF657-4D6F-4F11-A014-E6D7A11353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内置对象</a:t>
            </a:r>
            <a:endParaRPr lang="zh-CN" altLang="en-US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2C1E71D-9D1F-4313-8315-6F36F919D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10976"/>
              </p:ext>
            </p:extLst>
          </p:nvPr>
        </p:nvGraphicFramePr>
        <p:xfrm>
          <a:off x="1040762" y="2556007"/>
          <a:ext cx="9959747" cy="2182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032">
                  <a:extLst>
                    <a:ext uri="{9D8B030D-6E8A-4147-A177-3AD203B41FA5}">
                      <a16:colId xmlns:a16="http://schemas.microsoft.com/office/drawing/2014/main" val="4119546950"/>
                    </a:ext>
                  </a:extLst>
                </a:gridCol>
                <a:gridCol w="7341715">
                  <a:extLst>
                    <a:ext uri="{9D8B030D-6E8A-4147-A177-3AD203B41FA5}">
                      <a16:colId xmlns:a16="http://schemas.microsoft.com/office/drawing/2014/main" val="2023965956"/>
                    </a:ext>
                  </a:extLst>
                </a:gridCol>
              </a:tblGrid>
              <a:tr h="361486"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方　　法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描　　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61216935"/>
                  </a:ext>
                </a:extLst>
              </a:tr>
              <a:tr h="364152"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Infinity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代表正的无穷大的数值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83376167"/>
                  </a:ext>
                </a:extLst>
              </a:tr>
              <a:tr h="364152"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java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代表</a:t>
                      </a:r>
                      <a:r>
                        <a:rPr lang="en-US" sz="1400" kern="100">
                          <a:effectLst/>
                        </a:rPr>
                        <a:t> java.* </a:t>
                      </a:r>
                      <a:r>
                        <a:rPr lang="zh-CN" sz="1400" kern="100">
                          <a:effectLst/>
                        </a:rPr>
                        <a:t>包层级的一个</a:t>
                      </a:r>
                      <a:r>
                        <a:rPr lang="en-US" sz="1400" kern="100">
                          <a:effectLst/>
                        </a:rPr>
                        <a:t> JavaPackage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4959687"/>
                  </a:ext>
                </a:extLst>
              </a:tr>
              <a:tr h="364152"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NaN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指示某个值是不是数值类型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6903598"/>
                  </a:ext>
                </a:extLst>
              </a:tr>
              <a:tr h="364152"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Packages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指根</a:t>
                      </a:r>
                      <a:r>
                        <a:rPr lang="en-US" sz="1400" kern="100">
                          <a:effectLst/>
                        </a:rPr>
                        <a:t>JavaPackage</a:t>
                      </a:r>
                      <a:r>
                        <a:rPr lang="zh-CN" sz="1400" kern="100">
                          <a:effectLst/>
                        </a:rPr>
                        <a:t>对象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60643011"/>
                  </a:ext>
                </a:extLst>
              </a:tr>
              <a:tr h="364152"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undefined 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指示未定义的值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8706377"/>
                  </a:ext>
                </a:extLst>
              </a:tr>
            </a:tbl>
          </a:graphicData>
        </a:graphic>
      </p:graphicFrame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AF4248-9E3B-458C-B5AC-BD40C694D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49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85A0A135-F851-484C-A865-3C5B75A6B1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</a:t>
            </a:r>
            <a:r>
              <a:rPr lang="zh-CN" altLang="zh-CN" dirty="0"/>
              <a:t>对象、函数和事件</a:t>
            </a:r>
            <a:endParaRPr lang="zh-CN" altLang="en-US" dirty="0"/>
          </a:p>
        </p:txBody>
      </p:sp>
      <p:sp>
        <p:nvSpPr>
          <p:cNvPr id="4099" name="文本占位符 3">
            <a:extLst>
              <a:ext uri="{FF2B5EF4-FFF2-40B4-BE49-F238E27FC236}">
                <a16:creationId xmlns:a16="http://schemas.microsoft.com/office/drawing/2014/main" id="{43A6CF80-0B3C-4A19-82E9-AD03834EE6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对象类型</a:t>
            </a:r>
          </a:p>
          <a:p>
            <a:r>
              <a:rPr lang="en-US" altLang="zh-CN" dirty="0"/>
              <a:t>JavaScript</a:t>
            </a:r>
            <a:r>
              <a:rPr lang="zh-CN" altLang="en-US" dirty="0"/>
              <a:t>函数</a:t>
            </a:r>
          </a:p>
        </p:txBody>
      </p:sp>
      <p:sp>
        <p:nvSpPr>
          <p:cNvPr id="4100" name="文本占位符 4">
            <a:extLst>
              <a:ext uri="{FF2B5EF4-FFF2-40B4-BE49-F238E27FC236}">
                <a16:creationId xmlns:a16="http://schemas.microsoft.com/office/drawing/2014/main" id="{BD6CD03E-4E56-4CC6-80F1-1CC94375B3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事件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0A04B7C-B78A-4BD9-99C5-F36F03C17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Global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JavaScript</a:t>
            </a:r>
            <a:r>
              <a:rPr lang="zh-CN" altLang="en-US" dirty="0"/>
              <a:t>中</a:t>
            </a:r>
            <a:r>
              <a:rPr lang="en-US" altLang="zh-CN" dirty="0"/>
              <a:t>Global</a:t>
            </a:r>
            <a:r>
              <a:rPr lang="zh-CN" altLang="en-US" dirty="0"/>
              <a:t>对象又称为全局对象，其中包含的属性和函数可以用于所有的本地</a:t>
            </a:r>
            <a:r>
              <a:rPr lang="en-US" altLang="zh-CN" dirty="0"/>
              <a:t>JavaScript</a:t>
            </a:r>
            <a:r>
              <a:rPr lang="zh-CN" altLang="en-US" dirty="0"/>
              <a:t>对象。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AFCF657-4D6F-4F11-A014-E6D7A11353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内置对象</a:t>
            </a:r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99921D1-DB29-4E45-B0FB-346812F4C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684496"/>
              </p:ext>
            </p:extLst>
          </p:nvPr>
        </p:nvGraphicFramePr>
        <p:xfrm>
          <a:off x="1026160" y="2451436"/>
          <a:ext cx="10261312" cy="3558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040">
                  <a:extLst>
                    <a:ext uri="{9D8B030D-6E8A-4147-A177-3AD203B41FA5}">
                      <a16:colId xmlns:a16="http://schemas.microsoft.com/office/drawing/2014/main" val="398503706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089821516"/>
                    </a:ext>
                  </a:extLst>
                </a:gridCol>
                <a:gridCol w="1519988">
                  <a:extLst>
                    <a:ext uri="{9D8B030D-6E8A-4147-A177-3AD203B41FA5}">
                      <a16:colId xmlns:a16="http://schemas.microsoft.com/office/drawing/2014/main" val="3162553133"/>
                    </a:ext>
                  </a:extLst>
                </a:gridCol>
                <a:gridCol w="3468284">
                  <a:extLst>
                    <a:ext uri="{9D8B030D-6E8A-4147-A177-3AD203B41FA5}">
                      <a16:colId xmlns:a16="http://schemas.microsoft.com/office/drawing/2014/main" val="251331302"/>
                    </a:ext>
                  </a:extLst>
                </a:gridCol>
              </a:tblGrid>
              <a:tr h="441993"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函　　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描　　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函　　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描　　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42281927"/>
                  </a:ext>
                </a:extLst>
              </a:tr>
              <a:tr h="445253"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decodeURI()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解码某个编码的</a:t>
                      </a:r>
                      <a:r>
                        <a:rPr lang="en-US" sz="1400" kern="100">
                          <a:effectLst/>
                        </a:rPr>
                        <a:t>URI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isFinite()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检查某个值是否为有穷大的数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5289325"/>
                  </a:ext>
                </a:extLst>
              </a:tr>
              <a:tr h="445253"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decodeURIComponent()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解码一个编码的</a:t>
                      </a:r>
                      <a:r>
                        <a:rPr lang="en-US" sz="1400" kern="100">
                          <a:effectLst/>
                        </a:rPr>
                        <a:t>URI </a:t>
                      </a:r>
                      <a:r>
                        <a:rPr lang="zh-CN" sz="1400" kern="100">
                          <a:effectLst/>
                        </a:rPr>
                        <a:t>组件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isNaN()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检查某个值是否是数字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09420427"/>
                  </a:ext>
                </a:extLst>
              </a:tr>
              <a:tr h="445253"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encodeURI()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把字符串编码为</a:t>
                      </a:r>
                      <a:r>
                        <a:rPr lang="en-US" sz="1400" kern="100">
                          <a:effectLst/>
                        </a:rPr>
                        <a:t>URI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Number()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把对象的值转换为数字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68027220"/>
                  </a:ext>
                </a:extLst>
              </a:tr>
              <a:tr h="445253"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encodeURIComponent()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把字符串编码为</a:t>
                      </a:r>
                      <a:r>
                        <a:rPr lang="en-US" sz="1400" kern="100">
                          <a:effectLst/>
                        </a:rPr>
                        <a:t>URI </a:t>
                      </a:r>
                      <a:r>
                        <a:rPr lang="zh-CN" sz="1400" kern="100">
                          <a:effectLst/>
                        </a:rPr>
                        <a:t>组件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parseFloat()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解析一个字符串并返回一个浮点数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63969169"/>
                  </a:ext>
                </a:extLst>
              </a:tr>
              <a:tr h="445253"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escape()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对字符串进行编码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parseInt()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解析一个字符串并返回一个整数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4553249"/>
                  </a:ext>
                </a:extLst>
              </a:tr>
              <a:tr h="445253"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eval()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计算</a:t>
                      </a:r>
                      <a:r>
                        <a:rPr lang="en-US" sz="1400" kern="100">
                          <a:effectLst/>
                        </a:rPr>
                        <a:t> JavaScript </a:t>
                      </a:r>
                      <a:r>
                        <a:rPr lang="zh-CN" sz="1400" kern="100">
                          <a:effectLst/>
                        </a:rPr>
                        <a:t>字符串，并把它作为脚本代码来执行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String()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把对象的值转换为字符串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7718643"/>
                  </a:ext>
                </a:extLst>
              </a:tr>
              <a:tr h="445253"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getClass()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返回一个</a:t>
                      </a:r>
                      <a:r>
                        <a:rPr lang="en-US" sz="1400" kern="100">
                          <a:effectLst/>
                        </a:rPr>
                        <a:t> JavaObject </a:t>
                      </a:r>
                      <a:r>
                        <a:rPr lang="zh-CN" sz="1400" kern="100">
                          <a:effectLst/>
                        </a:rPr>
                        <a:t>的</a:t>
                      </a:r>
                      <a:r>
                        <a:rPr lang="en-US" sz="1400" kern="100">
                          <a:effectLst/>
                        </a:rPr>
                        <a:t> JavaClass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unescape()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对由</a:t>
                      </a:r>
                      <a:r>
                        <a:rPr lang="en-US" sz="1400" kern="100" dirty="0">
                          <a:effectLst/>
                        </a:rPr>
                        <a:t>escape()</a:t>
                      </a:r>
                      <a:r>
                        <a:rPr lang="zh-CN" sz="1400" kern="100" dirty="0">
                          <a:effectLst/>
                        </a:rPr>
                        <a:t>编码的字符串进行解码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5724036"/>
                  </a:ext>
                </a:extLst>
              </a:tr>
            </a:tbl>
          </a:graphicData>
        </a:graphic>
      </p:graphicFrame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51ACFB-B0BD-4073-BDF2-F4A4C79BB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792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0A04B7C-B78A-4BD9-99C5-F36F03C17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Math对象</a:t>
            </a:r>
            <a:endParaRPr lang="en-US" altLang="zh-CN" dirty="0"/>
          </a:p>
          <a:p>
            <a:pPr lvl="1"/>
            <a:r>
              <a:rPr lang="en-US" altLang="zh-CN" dirty="0"/>
              <a:t>Math</a:t>
            </a:r>
            <a:r>
              <a:rPr lang="zh-CN" altLang="en-US" dirty="0"/>
              <a:t>对象提供了许多与数学相关的功能，它是</a:t>
            </a:r>
            <a:r>
              <a:rPr lang="en-US" altLang="zh-CN" dirty="0"/>
              <a:t>JavaScript</a:t>
            </a:r>
            <a:r>
              <a:rPr lang="zh-CN" altLang="en-US" dirty="0"/>
              <a:t>的一个全局对象，不需要创建，直接作为对象使用就可以调用其属性和方法。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AFCF657-4D6F-4F11-A014-E6D7A11353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内置对象</a:t>
            </a:r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E021A28-A273-4565-8B6F-FD379E3A3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413217"/>
              </p:ext>
            </p:extLst>
          </p:nvPr>
        </p:nvGraphicFramePr>
        <p:xfrm>
          <a:off x="1007435" y="2425131"/>
          <a:ext cx="10434610" cy="2731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164">
                  <a:extLst>
                    <a:ext uri="{9D8B030D-6E8A-4147-A177-3AD203B41FA5}">
                      <a16:colId xmlns:a16="http://schemas.microsoft.com/office/drawing/2014/main" val="2168672982"/>
                    </a:ext>
                  </a:extLst>
                </a:gridCol>
                <a:gridCol w="2985755">
                  <a:extLst>
                    <a:ext uri="{9D8B030D-6E8A-4147-A177-3AD203B41FA5}">
                      <a16:colId xmlns:a16="http://schemas.microsoft.com/office/drawing/2014/main" val="550075180"/>
                    </a:ext>
                  </a:extLst>
                </a:gridCol>
                <a:gridCol w="5458691">
                  <a:extLst>
                    <a:ext uri="{9D8B030D-6E8A-4147-A177-3AD203B41FA5}">
                      <a16:colId xmlns:a16="http://schemas.microsoft.com/office/drawing/2014/main" val="2347556940"/>
                    </a:ext>
                  </a:extLst>
                </a:gridCol>
              </a:tblGrid>
              <a:tr h="379894"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方　　法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说　　明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示　　例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6874332"/>
                  </a:ext>
                </a:extLst>
              </a:tr>
              <a:tr h="630902"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ceil()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对数进行上舍入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Math.ceil(25.5);        //</a:t>
                      </a:r>
                      <a:r>
                        <a:rPr lang="zh-CN" sz="1400" kern="100">
                          <a:effectLst/>
                        </a:rPr>
                        <a:t>返回</a:t>
                      </a:r>
                      <a:r>
                        <a:rPr lang="en-US" sz="1400" kern="100">
                          <a:effectLst/>
                        </a:rPr>
                        <a:t> 26 </a:t>
                      </a:r>
                      <a:endParaRPr lang="zh-CN" sz="1400" kern="100">
                        <a:effectLst/>
                      </a:endParaRPr>
                    </a:p>
                    <a:p>
                      <a:pPr indent="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Math.ceil(-25.5);       //</a:t>
                      </a:r>
                      <a:r>
                        <a:rPr lang="zh-CN" sz="1400" kern="100">
                          <a:effectLst/>
                        </a:rPr>
                        <a:t>返回</a:t>
                      </a:r>
                      <a:r>
                        <a:rPr lang="en-US" sz="1400" kern="100">
                          <a:effectLst/>
                        </a:rPr>
                        <a:t>-25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26003481"/>
                  </a:ext>
                </a:extLst>
              </a:tr>
              <a:tr h="692728"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floor()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对数进行下舍入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Math.floor(25.5);      //</a:t>
                      </a:r>
                      <a:r>
                        <a:rPr lang="zh-CN" sz="1400" kern="100">
                          <a:effectLst/>
                        </a:rPr>
                        <a:t>返回</a:t>
                      </a:r>
                      <a:r>
                        <a:rPr lang="en-US" sz="1400" kern="100">
                          <a:effectLst/>
                        </a:rPr>
                        <a:t> 25 </a:t>
                      </a:r>
                      <a:endParaRPr lang="zh-CN" sz="1400" kern="100">
                        <a:effectLst/>
                      </a:endParaRPr>
                    </a:p>
                    <a:p>
                      <a:pPr indent="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Math.floor(-25.5);     //</a:t>
                      </a:r>
                      <a:r>
                        <a:rPr lang="zh-CN" sz="1400" kern="100">
                          <a:effectLst/>
                        </a:rPr>
                        <a:t>返回</a:t>
                      </a:r>
                      <a:r>
                        <a:rPr lang="en-US" sz="1400" kern="100">
                          <a:effectLst/>
                        </a:rPr>
                        <a:t>-26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4834889"/>
                  </a:ext>
                </a:extLst>
              </a:tr>
              <a:tr h="645288"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round()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把数四舍五入为最接近的数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Math.round</a:t>
                      </a:r>
                      <a:r>
                        <a:rPr lang="en-US" sz="1400" kern="100" dirty="0">
                          <a:effectLst/>
                        </a:rPr>
                        <a:t>(25.5);      //</a:t>
                      </a:r>
                      <a:r>
                        <a:rPr lang="zh-CN" sz="1400" kern="100" dirty="0">
                          <a:effectLst/>
                        </a:rPr>
                        <a:t>返回</a:t>
                      </a:r>
                      <a:r>
                        <a:rPr lang="en-US" sz="1400" kern="100" dirty="0">
                          <a:effectLst/>
                        </a:rPr>
                        <a:t> 26 </a:t>
                      </a:r>
                      <a:endParaRPr lang="zh-CN" sz="1400" kern="100" dirty="0">
                        <a:effectLst/>
                      </a:endParaRPr>
                    </a:p>
                    <a:p>
                      <a:pPr indent="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Math.round</a:t>
                      </a:r>
                      <a:r>
                        <a:rPr lang="en-US" sz="1400" kern="100" dirty="0">
                          <a:effectLst/>
                        </a:rPr>
                        <a:t>(-25.5);    //</a:t>
                      </a:r>
                      <a:r>
                        <a:rPr lang="zh-CN" sz="1400" kern="100" dirty="0">
                          <a:effectLst/>
                        </a:rPr>
                        <a:t>返回</a:t>
                      </a:r>
                      <a:r>
                        <a:rPr lang="en-US" sz="1400" kern="100" dirty="0">
                          <a:effectLst/>
                        </a:rPr>
                        <a:t>-26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96705677"/>
                  </a:ext>
                </a:extLst>
              </a:tr>
              <a:tr h="382696"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random()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返回</a:t>
                      </a:r>
                      <a:r>
                        <a:rPr lang="en-US" sz="1400" kern="100" dirty="0">
                          <a:effectLst/>
                        </a:rPr>
                        <a:t>0~1</a:t>
                      </a:r>
                      <a:r>
                        <a:rPr lang="zh-CN" sz="1400" kern="100" dirty="0">
                          <a:effectLst/>
                        </a:rPr>
                        <a:t>中的随机数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Math.random</a:t>
                      </a:r>
                      <a:r>
                        <a:rPr lang="en-US" sz="1400" kern="100" dirty="0">
                          <a:effectLst/>
                        </a:rPr>
                        <a:t>();          // </a:t>
                      </a:r>
                      <a:r>
                        <a:rPr lang="zh-CN" sz="1400" kern="100" dirty="0">
                          <a:effectLst/>
                        </a:rPr>
                        <a:t>例如，</a:t>
                      </a:r>
                      <a:r>
                        <a:rPr lang="en-US" sz="1400" kern="100" dirty="0">
                          <a:effectLst/>
                        </a:rPr>
                        <a:t>0.6273608814137365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5620268"/>
                  </a:ext>
                </a:extLst>
              </a:tr>
            </a:tbl>
          </a:graphicData>
        </a:graphic>
      </p:graphicFrame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12CD98-7FDB-4BB6-AF41-363C79BCB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667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2750BE-27FB-48A0-8053-808EDBEAB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宿主对象包括</a:t>
            </a:r>
            <a:r>
              <a:rPr lang="en-US" altLang="zh-CN" dirty="0"/>
              <a:t>HTML DOM</a:t>
            </a:r>
            <a:r>
              <a:rPr lang="zh-CN" altLang="en-US" dirty="0"/>
              <a:t>（文档对象模型）和</a:t>
            </a:r>
            <a:r>
              <a:rPr lang="en-US" altLang="zh-CN" dirty="0"/>
              <a:t>BOM</a:t>
            </a:r>
            <a:r>
              <a:rPr lang="zh-CN" altLang="en-US" dirty="0"/>
              <a:t>（浏览器对象模型）。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AFCF657-4D6F-4F11-A014-E6D7A11353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宿主对象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90111966-2034-4981-84F2-C25558D6C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243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C6397-03E9-40A5-9B95-9FCD32E9E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练习：</a:t>
            </a:r>
            <a:r>
              <a:rPr lang="en-US" altLang="zh-CN" dirty="0" err="1"/>
              <a:t>制作年历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F970DA1-3E5E-4115-9D03-775424C1A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prompt()</a:t>
            </a:r>
            <a:r>
              <a:rPr lang="zh-CN" altLang="en-US" dirty="0"/>
              <a:t>函数接收用户设置的年份。</a:t>
            </a:r>
            <a:endParaRPr lang="en-US" altLang="zh-CN" dirty="0"/>
          </a:p>
          <a:p>
            <a:pPr lvl="1"/>
            <a:r>
              <a:rPr lang="zh-CN" altLang="en-US" dirty="0"/>
              <a:t>制作如图所示的年历。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代码实现思路</a:t>
            </a:r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prompt()</a:t>
            </a:r>
            <a:r>
              <a:rPr lang="zh-CN" altLang="en-US" dirty="0"/>
              <a:t>函数接收用户设置的年份。</a:t>
            </a:r>
          </a:p>
          <a:p>
            <a:pPr lvl="1"/>
            <a:r>
              <a:rPr lang="zh-CN" altLang="en-US" dirty="0"/>
              <a:t>编写</a:t>
            </a:r>
            <a:r>
              <a:rPr lang="en-US" altLang="zh-CN" dirty="0"/>
              <a:t>calendar()</a:t>
            </a:r>
            <a:r>
              <a:rPr lang="zh-CN" altLang="en-US" dirty="0"/>
              <a:t>函数，根据指定的年份生成年历。</a:t>
            </a:r>
          </a:p>
          <a:p>
            <a:pPr lvl="1"/>
            <a:r>
              <a:rPr lang="zh-CN" altLang="en-US" dirty="0"/>
              <a:t>设计并输出日历的显示样式。</a:t>
            </a:r>
          </a:p>
          <a:p>
            <a:pPr lvl="1"/>
            <a:r>
              <a:rPr lang="zh-CN" altLang="en-US" dirty="0"/>
              <a:t>获取指定年份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日的星期值，获取每个月共有多少天。</a:t>
            </a:r>
          </a:p>
          <a:p>
            <a:pPr lvl="1"/>
            <a:r>
              <a:rPr lang="zh-CN" altLang="en-US" dirty="0"/>
              <a:t>循环遍历每个月中的日期。</a:t>
            </a:r>
          </a:p>
          <a:p>
            <a:pPr lvl="1"/>
            <a:r>
              <a:rPr lang="zh-CN" altLang="en-US" dirty="0"/>
              <a:t>将日期显示到对应的星期下面。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671E74D-FEB7-481F-A09C-12255A3371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411" y="1014793"/>
            <a:ext cx="4031773" cy="3333491"/>
          </a:xfrm>
          <a:prstGeom prst="rect">
            <a:avLst/>
          </a:prstGeom>
        </p:spPr>
      </p:pic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92095E-793A-412B-B702-0BEA97A14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049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12549" y="1091173"/>
            <a:ext cx="10657184" cy="5196304"/>
          </a:xfrm>
        </p:spPr>
        <p:txBody>
          <a:bodyPr/>
          <a:lstStyle/>
          <a:p>
            <a:r>
              <a:rPr lang="zh-CN" altLang="en-US" dirty="0"/>
              <a:t>常见问题及解决办法</a:t>
            </a:r>
          </a:p>
          <a:p>
            <a:r>
              <a:rPr lang="zh-CN" altLang="en-US" dirty="0"/>
              <a:t>代码规范问题</a:t>
            </a:r>
          </a:p>
          <a:p>
            <a:r>
              <a:rPr lang="zh-CN" altLang="en-US" dirty="0"/>
              <a:t>调试技巧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007435" y="216853"/>
            <a:ext cx="10657184" cy="608131"/>
          </a:xfrm>
        </p:spPr>
        <p:txBody>
          <a:bodyPr/>
          <a:lstStyle/>
          <a:p>
            <a:r>
              <a:rPr lang="zh-CN" altLang="en-US"/>
              <a:t>共性问题集中讲解</a:t>
            </a:r>
          </a:p>
        </p:txBody>
      </p:sp>
      <p:grpSp>
        <p:nvGrpSpPr>
          <p:cNvPr id="32772" name="组合 29"/>
          <p:cNvGrpSpPr/>
          <p:nvPr/>
        </p:nvGrpSpPr>
        <p:grpSpPr bwMode="auto">
          <a:xfrm>
            <a:off x="2143125" y="2948947"/>
            <a:ext cx="7905751" cy="2058988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133"/>
            </a:p>
          </p:txBody>
        </p:sp>
        <p:grpSp>
          <p:nvGrpSpPr>
            <p:cNvPr id="32775" name="组合 7"/>
            <p:cNvGrpSpPr/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32776" name="组合 19"/>
              <p:cNvGrpSpPr/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133"/>
                </a:p>
              </p:txBody>
            </p:sp>
            <p:grpSp>
              <p:nvGrpSpPr>
                <p:cNvPr id="32781" name="组合 17"/>
                <p:cNvGrpSpPr/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78061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584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733" b="1" kern="0" spc="4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共性问题集中讲解   </a:t>
                    </a:r>
                    <a:endParaRPr lang="en-US" altLang="zh-CN" sz="3733" b="1" kern="0" spc="4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64503" y="3733756"/>
                    <a:ext cx="285765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</p:grpSp>
          </p:grpSp>
          <p:grpSp>
            <p:nvGrpSpPr>
              <p:cNvPr id="32777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133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133"/>
                </a:p>
              </p:txBody>
            </p:sp>
          </p:grpSp>
        </p:grp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659BDC3-D1D3-4E3E-9A2D-39D86CAA8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1FCEC-5573-4E9A-B1C5-7DE732127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第二部分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50D9B9-E6AD-4512-BD05-9387857A6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116547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2773624" y="1785941"/>
            <a:ext cx="5429250" cy="5127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 err="1">
                <a:latin typeface="+mn-lt"/>
                <a:ea typeface="+mn-ea"/>
              </a:rPr>
              <a:t>setTimeout</a:t>
            </a:r>
            <a:r>
              <a:rPr lang="en-US" altLang="zh-CN" b="1" dirty="0">
                <a:latin typeface="+mn-lt"/>
                <a:ea typeface="+mn-ea"/>
              </a:rPr>
              <a:t>("</a:t>
            </a:r>
            <a:r>
              <a:rPr lang="zh-CN" altLang="en-US" b="1" dirty="0">
                <a:latin typeface="+mn-lt"/>
                <a:ea typeface="+mn-ea"/>
              </a:rPr>
              <a:t>调用的函数</a:t>
            </a:r>
            <a:r>
              <a:rPr lang="en-US" altLang="zh-CN" b="1" dirty="0">
                <a:latin typeface="+mn-lt"/>
                <a:ea typeface="+mn-ea"/>
              </a:rPr>
              <a:t>",</a:t>
            </a:r>
            <a:r>
              <a:rPr lang="zh-CN" altLang="en-US" b="1" dirty="0">
                <a:latin typeface="+mn-lt"/>
                <a:ea typeface="+mn-ea"/>
              </a:rPr>
              <a:t>等待的毫秒数</a:t>
            </a:r>
            <a:r>
              <a:rPr lang="fr-FR" altLang="zh-CN" b="1" dirty="0">
                <a:latin typeface="+mn-lt"/>
                <a:ea typeface="+mn-ea"/>
              </a:rPr>
              <a:t>)</a:t>
            </a:r>
            <a:endParaRPr lang="en-US" altLang="zh-CN" b="1" dirty="0">
              <a:latin typeface="+mn-lt"/>
              <a:ea typeface="+mn-ea"/>
            </a:endParaRP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setTimeout</a:t>
            </a:r>
            <a:r>
              <a:rPr lang="en-US" altLang="zh-CN" dirty="0"/>
              <a:t>()</a:t>
            </a:r>
          </a:p>
          <a:p>
            <a:pPr lvl="1"/>
            <a:endParaRPr lang="en-US" altLang="zh-CN" dirty="0"/>
          </a:p>
        </p:txBody>
      </p:sp>
      <p:sp>
        <p:nvSpPr>
          <p:cNvPr id="36866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定时函数</a:t>
            </a:r>
            <a:r>
              <a:rPr lang="en-US" altLang="zh-CN" dirty="0"/>
              <a:t>2-1</a:t>
            </a:r>
            <a:endParaRPr lang="zh-CN" alt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770784" y="2988316"/>
            <a:ext cx="5429250" cy="5127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var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myTime</a:t>
            </a:r>
            <a:r>
              <a:rPr lang="zh-CN" altLang="en-US" b="1" kern="0" dirty="0"/>
              <a:t>＝</a:t>
            </a:r>
            <a:r>
              <a:rPr lang="en-US" altLang="zh-CN" b="1" dirty="0" err="1">
                <a:solidFill>
                  <a:srgbClr val="FF0000"/>
                </a:solidFill>
                <a:ea typeface="黑体" pitchFamily="2" charset="-122"/>
              </a:rPr>
              <a:t>setTimeout</a:t>
            </a:r>
            <a:r>
              <a:rPr lang="en-US" altLang="zh-CN" b="1" dirty="0">
                <a:solidFill>
                  <a:srgbClr val="FF0000"/>
                </a:solidFill>
                <a:ea typeface="黑体" pitchFamily="2" charset="-122"/>
              </a:rPr>
              <a:t>("</a:t>
            </a:r>
            <a:r>
              <a:rPr lang="en-US" altLang="zh-CN" b="1" dirty="0" err="1">
                <a:solidFill>
                  <a:srgbClr val="FF0000"/>
                </a:solidFill>
                <a:ea typeface="黑体" pitchFamily="2" charset="-122"/>
              </a:rPr>
              <a:t>disptime</a:t>
            </a:r>
            <a:r>
              <a:rPr lang="en-US" altLang="zh-CN" b="1" dirty="0">
                <a:solidFill>
                  <a:srgbClr val="FF0000"/>
                </a:solidFill>
                <a:ea typeface="黑体" pitchFamily="2" charset="-122"/>
              </a:rPr>
              <a:t>() ", 1000 );</a:t>
            </a:r>
          </a:p>
        </p:txBody>
      </p:sp>
      <p:sp>
        <p:nvSpPr>
          <p:cNvPr id="8" name="AutoShape 16"/>
          <p:cNvSpPr>
            <a:spLocks noChangeArrowheads="1"/>
          </p:cNvSpPr>
          <p:nvPr/>
        </p:nvSpPr>
        <p:spPr bwMode="auto">
          <a:xfrm>
            <a:off x="8096250" y="1985963"/>
            <a:ext cx="2571750" cy="857250"/>
          </a:xfrm>
          <a:prstGeom prst="borderCallout1">
            <a:avLst>
              <a:gd name="adj1" fmla="val 134340"/>
              <a:gd name="adj2" fmla="val -17838"/>
              <a:gd name="adj3" fmla="val 48603"/>
              <a:gd name="adj4" fmla="val -1650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秒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(1000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毫秒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之后执行函数</a:t>
            </a:r>
            <a:r>
              <a:rPr lang="en-US" altLang="zh-CN" b="1" kern="0" dirty="0" err="1">
                <a:solidFill>
                  <a:schemeClr val="bg1"/>
                </a:solidFill>
                <a:latin typeface="+mn-ea"/>
                <a:ea typeface="+mn-ea"/>
              </a:rPr>
              <a:t>disptime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()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一次</a:t>
            </a:r>
          </a:p>
        </p:txBody>
      </p:sp>
      <p:grpSp>
        <p:nvGrpSpPr>
          <p:cNvPr id="51211" name="组合 71"/>
          <p:cNvGrpSpPr>
            <a:grpSpLocks/>
          </p:cNvGrpSpPr>
          <p:nvPr/>
        </p:nvGrpSpPr>
        <p:grpSpPr bwMode="auto">
          <a:xfrm>
            <a:off x="1717504" y="1765083"/>
            <a:ext cx="1000125" cy="400050"/>
            <a:chOff x="1000100" y="1801286"/>
            <a:chExt cx="1000132" cy="400110"/>
          </a:xfrm>
        </p:grpSpPr>
        <p:pic>
          <p:nvPicPr>
            <p:cNvPr id="51215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1906058" y="3645027"/>
            <a:ext cx="8448997" cy="198235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&lt;input name="s" type="button" value="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显示提示消息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onclick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="timer()" /&gt;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function timer(){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var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t=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setTimeout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("alert('3 seconds')",3000)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grpSp>
        <p:nvGrpSpPr>
          <p:cNvPr id="19" name="组合 14"/>
          <p:cNvGrpSpPr>
            <a:grpSpLocks/>
          </p:cNvGrpSpPr>
          <p:nvPr/>
        </p:nvGrpSpPr>
        <p:grpSpPr bwMode="auto">
          <a:xfrm>
            <a:off x="3381375" y="6286503"/>
            <a:ext cx="3794746" cy="428625"/>
            <a:chOff x="3143240" y="5143512"/>
            <a:chExt cx="4572032" cy="428628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/>
            </a:p>
          </p:txBody>
        </p:sp>
        <p:pic>
          <p:nvPicPr>
            <p:cNvPr id="23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4001202" y="5187962"/>
              <a:ext cx="3360935" cy="36933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：定时函数</a:t>
              </a:r>
            </a:p>
          </p:txBody>
        </p:sp>
      </p:grp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4104592" y="5445224"/>
            <a:ext cx="5951848" cy="610784"/>
          </a:xfrm>
          <a:prstGeom prst="borderCallout1">
            <a:avLst>
              <a:gd name="adj1" fmla="val -82595"/>
              <a:gd name="adj2" fmla="val 2125"/>
              <a:gd name="adj3" fmla="val 1122"/>
              <a:gd name="adj4" fmla="val 13958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 err="1">
                <a:solidFill>
                  <a:schemeClr val="bg1"/>
                </a:solidFill>
              </a:rPr>
              <a:t>var</a:t>
            </a:r>
            <a:r>
              <a:rPr lang="en-US" altLang="zh-CN" b="1" dirty="0">
                <a:solidFill>
                  <a:schemeClr val="bg1"/>
                </a:solidFill>
              </a:rPr>
              <a:t> t= </a:t>
            </a:r>
            <a:r>
              <a:rPr lang="en-US" altLang="zh-CN" b="1" dirty="0" err="1">
                <a:solidFill>
                  <a:schemeClr val="bg1"/>
                </a:solidFill>
              </a:rPr>
              <a:t>setInterval</a:t>
            </a:r>
            <a:r>
              <a:rPr lang="en-US" altLang="zh-CN" b="1" dirty="0">
                <a:solidFill>
                  <a:schemeClr val="bg1"/>
                </a:solidFill>
              </a:rPr>
              <a:t>("alert('3 seconds')",3000);</a:t>
            </a:r>
          </a:p>
        </p:txBody>
      </p:sp>
      <p:grpSp>
        <p:nvGrpSpPr>
          <p:cNvPr id="25" name="组合 70"/>
          <p:cNvGrpSpPr>
            <a:grpSpLocks/>
          </p:cNvGrpSpPr>
          <p:nvPr/>
        </p:nvGrpSpPr>
        <p:grpSpPr bwMode="auto">
          <a:xfrm>
            <a:off x="1717501" y="2834517"/>
            <a:ext cx="1036576" cy="423032"/>
            <a:chOff x="1000100" y="2520145"/>
            <a:chExt cx="1036583" cy="423173"/>
          </a:xfrm>
        </p:grpSpPr>
        <p:pic>
          <p:nvPicPr>
            <p:cNvPr id="26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1336591" y="2520145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667E59D-C741-4BB4-AA0C-35432ECC5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D11926-36F5-4E9F-ADFB-0EA9D7C26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setInterval</a:t>
            </a:r>
            <a:r>
              <a:rPr lang="en-US" altLang="zh-CN" dirty="0"/>
              <a:t>()</a:t>
            </a:r>
          </a:p>
          <a:p>
            <a:endParaRPr lang="zh-CN" altLang="en-US" dirty="0"/>
          </a:p>
        </p:txBody>
      </p:sp>
      <p:sp>
        <p:nvSpPr>
          <p:cNvPr id="36866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定时函数</a:t>
            </a:r>
            <a:r>
              <a:rPr lang="en-US" altLang="zh-CN" dirty="0"/>
              <a:t>2-2</a:t>
            </a:r>
            <a:endParaRPr lang="zh-CN" altLang="en-US" dirty="0"/>
          </a:p>
        </p:txBody>
      </p:sp>
      <p:sp>
        <p:nvSpPr>
          <p:cNvPr id="6" name="AutoShape 15"/>
          <p:cNvSpPr>
            <a:spLocks noChangeArrowheads="1"/>
          </p:cNvSpPr>
          <p:nvPr/>
        </p:nvSpPr>
        <p:spPr bwMode="gray">
          <a:xfrm>
            <a:off x="2595566" y="4149083"/>
            <a:ext cx="6715125" cy="1000125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如果要多次调用，使用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setInterval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或者让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disptime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自身再次调用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setTimeout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839564" y="2428666"/>
            <a:ext cx="5429250" cy="5127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kern="0" dirty="0" err="1"/>
              <a:t>var</a:t>
            </a:r>
            <a:r>
              <a:rPr lang="en-US" altLang="zh-CN" b="1" kern="0" dirty="0"/>
              <a:t>  </a:t>
            </a:r>
            <a:r>
              <a:rPr lang="en-US" altLang="zh-CN" b="1" kern="0" dirty="0" err="1"/>
              <a:t>myTime</a:t>
            </a:r>
            <a:r>
              <a:rPr lang="zh-CN" altLang="en-US" b="1" kern="0" dirty="0"/>
              <a:t>＝</a:t>
            </a:r>
            <a:r>
              <a:rPr lang="en-US" altLang="zh-CN" b="1" dirty="0" err="1">
                <a:solidFill>
                  <a:srgbClr val="FF0000"/>
                </a:solidFill>
                <a:ea typeface="黑体" pitchFamily="2" charset="-122"/>
              </a:rPr>
              <a:t>setInterval</a:t>
            </a:r>
            <a:r>
              <a:rPr lang="en-US" altLang="zh-CN" b="1" dirty="0">
                <a:solidFill>
                  <a:srgbClr val="FF0000"/>
                </a:solidFill>
                <a:ea typeface="黑体" pitchFamily="2" charset="-122"/>
              </a:rPr>
              <a:t>("</a:t>
            </a:r>
            <a:r>
              <a:rPr lang="en-US" altLang="zh-CN" b="1" dirty="0" err="1">
                <a:solidFill>
                  <a:srgbClr val="FF0000"/>
                </a:solidFill>
                <a:ea typeface="黑体" pitchFamily="2" charset="-122"/>
              </a:rPr>
              <a:t>disptime</a:t>
            </a:r>
            <a:r>
              <a:rPr lang="en-US" altLang="zh-CN" b="1" dirty="0">
                <a:solidFill>
                  <a:srgbClr val="FF0000"/>
                </a:solidFill>
                <a:ea typeface="黑体" pitchFamily="2" charset="-122"/>
              </a:rPr>
              <a:t>() ", 1000 );</a:t>
            </a:r>
          </a:p>
        </p:txBody>
      </p:sp>
      <p:sp>
        <p:nvSpPr>
          <p:cNvPr id="13" name="AutoShape 16"/>
          <p:cNvSpPr>
            <a:spLocks noChangeArrowheads="1"/>
          </p:cNvSpPr>
          <p:nvPr/>
        </p:nvSpPr>
        <p:spPr bwMode="auto">
          <a:xfrm>
            <a:off x="8024813" y="2678854"/>
            <a:ext cx="2571750" cy="857250"/>
          </a:xfrm>
          <a:prstGeom prst="borderCallout1">
            <a:avLst>
              <a:gd name="adj1" fmla="val 9929"/>
              <a:gd name="adj2" fmla="val -18213"/>
              <a:gd name="adj3" fmla="val 54141"/>
              <a:gd name="adj4" fmla="val 1291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每隔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秒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(1000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毫秒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执行函数</a:t>
            </a:r>
            <a:r>
              <a:rPr lang="en-US" altLang="zh-CN" b="1" kern="0" dirty="0" err="1">
                <a:solidFill>
                  <a:schemeClr val="bg1"/>
                </a:solidFill>
                <a:latin typeface="+mn-ea"/>
                <a:ea typeface="+mn-ea"/>
              </a:rPr>
              <a:t>disptime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()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一次</a:t>
            </a:r>
          </a:p>
        </p:txBody>
      </p:sp>
      <p:grpSp>
        <p:nvGrpSpPr>
          <p:cNvPr id="3" name="组合 71"/>
          <p:cNvGrpSpPr>
            <a:grpSpLocks/>
          </p:cNvGrpSpPr>
          <p:nvPr/>
        </p:nvGrpSpPr>
        <p:grpSpPr bwMode="auto">
          <a:xfrm>
            <a:off x="1625130" y="1529347"/>
            <a:ext cx="1000125" cy="400050"/>
            <a:chOff x="1000100" y="1801286"/>
            <a:chExt cx="1000132" cy="400110"/>
          </a:xfrm>
        </p:grpSpPr>
        <p:pic>
          <p:nvPicPr>
            <p:cNvPr id="51213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grpSp>
        <p:nvGrpSpPr>
          <p:cNvPr id="19" name="组合 14"/>
          <p:cNvGrpSpPr>
            <a:grpSpLocks/>
          </p:cNvGrpSpPr>
          <p:nvPr/>
        </p:nvGrpSpPr>
        <p:grpSpPr bwMode="auto">
          <a:xfrm>
            <a:off x="3381375" y="6215066"/>
            <a:ext cx="4572000" cy="428625"/>
            <a:chOff x="3143240" y="5143512"/>
            <a:chExt cx="4572032" cy="428628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3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3907114" y="5183073"/>
              <a:ext cx="3352223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演示示例：时钟特效动起来了</a:t>
              </a:r>
            </a:p>
          </p:txBody>
        </p:sp>
      </p:grp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2822651" y="1554724"/>
            <a:ext cx="6418720" cy="5127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0E9CDE"/>
              </a:buClr>
              <a:buSzPct val="100000"/>
            </a:pPr>
            <a:r>
              <a:rPr lang="en-US" altLang="zh-CN" sz="2000" b="1" dirty="0" err="1">
                <a:ea typeface="微软雅黑" pitchFamily="34" charset="-122"/>
              </a:rPr>
              <a:t>setInterval</a:t>
            </a:r>
            <a:r>
              <a:rPr lang="en-US" altLang="zh-CN" sz="2000" b="1" dirty="0">
                <a:ea typeface="微软雅黑" pitchFamily="34" charset="-122"/>
              </a:rPr>
              <a:t>("</a:t>
            </a:r>
            <a:r>
              <a:rPr lang="zh-CN" altLang="en-US" sz="2000" b="1" dirty="0">
                <a:ea typeface="微软雅黑" pitchFamily="34" charset="-122"/>
              </a:rPr>
              <a:t>调用的函数</a:t>
            </a:r>
            <a:r>
              <a:rPr lang="en-US" altLang="zh-CN" sz="2000" b="1" dirty="0">
                <a:ea typeface="微软雅黑" pitchFamily="34" charset="-122"/>
              </a:rPr>
              <a:t>",</a:t>
            </a:r>
            <a:r>
              <a:rPr lang="zh-CN" altLang="en-US" sz="2000" b="1" dirty="0">
                <a:ea typeface="微软雅黑" pitchFamily="34" charset="-122"/>
              </a:rPr>
              <a:t>间隔的毫秒数</a:t>
            </a:r>
            <a:r>
              <a:rPr lang="fr-FR" altLang="zh-CN" sz="2000" b="1" dirty="0">
                <a:ea typeface="微软雅黑" pitchFamily="34" charset="-122"/>
              </a:rPr>
              <a:t>)</a:t>
            </a:r>
            <a:endParaRPr lang="en-US" altLang="zh-CN" sz="2000" b="1" dirty="0">
              <a:ea typeface="微软雅黑" pitchFamily="34" charset="-122"/>
            </a:endParaRPr>
          </a:p>
        </p:txBody>
      </p:sp>
      <p:grpSp>
        <p:nvGrpSpPr>
          <p:cNvPr id="17" name="组合 70"/>
          <p:cNvGrpSpPr>
            <a:grpSpLocks/>
          </p:cNvGrpSpPr>
          <p:nvPr/>
        </p:nvGrpSpPr>
        <p:grpSpPr bwMode="auto">
          <a:xfrm>
            <a:off x="1585620" y="2414141"/>
            <a:ext cx="1000125" cy="414337"/>
            <a:chOff x="1000100" y="2528843"/>
            <a:chExt cx="1000132" cy="414475"/>
          </a:xfrm>
        </p:grpSpPr>
        <p:pic>
          <p:nvPicPr>
            <p:cNvPr id="1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BDDC72-76E4-46BC-9CEA-DB03AA632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83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clearTimeout</a:t>
            </a:r>
            <a:r>
              <a:rPr lang="en-US" dirty="0"/>
              <a:t>()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6866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清除函数</a:t>
            </a:r>
            <a:endParaRPr lang="zh-CN" alt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711626" y="2428878"/>
            <a:ext cx="5527501" cy="10715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var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</a:t>
            </a:r>
            <a:r>
              <a:rPr lang="en-US" altLang="zh-CN" b="1" dirty="0" err="1">
                <a:solidFill>
                  <a:srgbClr val="FF0000"/>
                </a:solidFill>
                <a:ea typeface="黑体" pitchFamily="2" charset="-122"/>
              </a:rPr>
              <a:t>myTime</a:t>
            </a:r>
            <a:r>
              <a:rPr lang="zh-CN" altLang="en-US" b="1" kern="0" dirty="0"/>
              <a:t>＝</a:t>
            </a:r>
            <a:r>
              <a:rPr lang="en-US" altLang="zh-CN" b="1" kern="0" dirty="0" err="1"/>
              <a:t>setTimeout</a:t>
            </a:r>
            <a:r>
              <a:rPr lang="en-US" altLang="zh-CN" b="1" kern="0" dirty="0"/>
              <a:t>("</a:t>
            </a:r>
            <a:r>
              <a:rPr lang="en-US" altLang="zh-CN" b="1" kern="0" dirty="0" err="1"/>
              <a:t>disptime</a:t>
            </a:r>
            <a:r>
              <a:rPr lang="en-US" altLang="zh-CN" b="1" kern="0" dirty="0"/>
              <a:t>() ", 1000 );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b="1" dirty="0" err="1"/>
              <a:t>clearTimeout</a:t>
            </a:r>
            <a:r>
              <a:rPr lang="en-US" b="1" dirty="0"/>
              <a:t>(</a:t>
            </a:r>
            <a:r>
              <a:rPr lang="en-US" b="1" dirty="0" err="1">
                <a:solidFill>
                  <a:srgbClr val="FF0000"/>
                </a:solidFill>
                <a:ea typeface="黑体" pitchFamily="2" charset="-122"/>
              </a:rPr>
              <a:t>myTime</a:t>
            </a:r>
            <a:r>
              <a:rPr lang="en-US" b="1" dirty="0"/>
              <a:t>)</a:t>
            </a:r>
            <a:r>
              <a:rPr lang="zh-CN" altLang="en-US" b="1" dirty="0"/>
              <a:t>；</a:t>
            </a:r>
            <a:endParaRPr lang="en-US" altLang="zh-CN" b="1" kern="0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754984" y="4725147"/>
            <a:ext cx="5484143" cy="10001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kern="0" dirty="0" err="1"/>
              <a:t>var</a:t>
            </a:r>
            <a:r>
              <a:rPr lang="en-US" altLang="zh-CN" b="1" kern="0" dirty="0"/>
              <a:t>  </a:t>
            </a:r>
            <a:r>
              <a:rPr lang="en-US" altLang="zh-CN" b="1" dirty="0" err="1">
                <a:solidFill>
                  <a:srgbClr val="FF0000"/>
                </a:solidFill>
                <a:ea typeface="黑体" pitchFamily="2" charset="-122"/>
              </a:rPr>
              <a:t>myTime</a:t>
            </a:r>
            <a:r>
              <a:rPr lang="zh-CN" altLang="en-US" b="1" kern="0" dirty="0"/>
              <a:t>＝</a:t>
            </a:r>
            <a:r>
              <a:rPr lang="en-US" altLang="zh-CN" b="1" kern="0" dirty="0" err="1"/>
              <a:t>setInterval</a:t>
            </a:r>
            <a:r>
              <a:rPr lang="en-US" altLang="zh-CN" b="1" kern="0" dirty="0"/>
              <a:t>("</a:t>
            </a:r>
            <a:r>
              <a:rPr lang="en-US" altLang="zh-CN" b="1" kern="0" dirty="0" err="1"/>
              <a:t>disptime</a:t>
            </a:r>
            <a:r>
              <a:rPr lang="en-US" altLang="zh-CN" b="1" kern="0" dirty="0"/>
              <a:t>() ", 1000 );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b="1" dirty="0" err="1"/>
              <a:t>clearInterval</a:t>
            </a:r>
            <a:r>
              <a:rPr lang="en-US" b="1" dirty="0"/>
              <a:t>(</a:t>
            </a:r>
            <a:r>
              <a:rPr lang="en-US" b="1" dirty="0" err="1">
                <a:solidFill>
                  <a:srgbClr val="FF0000"/>
                </a:solidFill>
                <a:ea typeface="黑体" pitchFamily="2" charset="-122"/>
              </a:rPr>
              <a:t>myTime</a:t>
            </a:r>
            <a:r>
              <a:rPr lang="en-US" b="1" dirty="0"/>
              <a:t>)</a:t>
            </a:r>
            <a:r>
              <a:rPr lang="zh-CN" altLang="en-US" b="1" dirty="0"/>
              <a:t>；</a:t>
            </a:r>
            <a:endParaRPr lang="en-US" altLang="zh-CN" b="1" kern="0" dirty="0"/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endParaRPr lang="en-US" altLang="zh-CN" b="1" kern="0" dirty="0"/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1007435" y="3571878"/>
            <a:ext cx="793115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u"/>
            </a:pP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clearInterval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()</a:t>
            </a:r>
          </a:p>
        </p:txBody>
      </p:sp>
      <p:grpSp>
        <p:nvGrpSpPr>
          <p:cNvPr id="52232" name="组合 71"/>
          <p:cNvGrpSpPr>
            <a:grpSpLocks/>
          </p:cNvGrpSpPr>
          <p:nvPr/>
        </p:nvGrpSpPr>
        <p:grpSpPr bwMode="auto">
          <a:xfrm>
            <a:off x="1595441" y="1700808"/>
            <a:ext cx="1000125" cy="400050"/>
            <a:chOff x="1000100" y="1801286"/>
            <a:chExt cx="1000132" cy="400110"/>
          </a:xfrm>
        </p:grpSpPr>
        <p:pic>
          <p:nvPicPr>
            <p:cNvPr id="52245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grpSp>
        <p:nvGrpSpPr>
          <p:cNvPr id="3" name="组合 71"/>
          <p:cNvGrpSpPr>
            <a:grpSpLocks/>
          </p:cNvGrpSpPr>
          <p:nvPr/>
        </p:nvGrpSpPr>
        <p:grpSpPr bwMode="auto">
          <a:xfrm>
            <a:off x="1666878" y="4005064"/>
            <a:ext cx="1000125" cy="400050"/>
            <a:chOff x="1000100" y="1801286"/>
            <a:chExt cx="1000132" cy="400110"/>
          </a:xfrm>
        </p:grpSpPr>
        <p:pic>
          <p:nvPicPr>
            <p:cNvPr id="52243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3381375" y="5952706"/>
            <a:ext cx="4572000" cy="428625"/>
            <a:chOff x="3143240" y="5143512"/>
            <a:chExt cx="457203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52241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 bwMode="auto">
            <a:xfrm>
              <a:off x="3985663" y="5183073"/>
              <a:ext cx="319512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：清除时钟特效</a:t>
              </a:r>
            </a:p>
          </p:txBody>
        </p:sp>
      </p:grp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2743765" y="1720947"/>
            <a:ext cx="5495360" cy="5127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0E9CDE"/>
              </a:buClr>
              <a:buSzPct val="100000"/>
            </a:pPr>
            <a:r>
              <a:rPr lang="en-US" altLang="zh-CN" sz="2000" b="1" dirty="0" err="1">
                <a:ea typeface="微软雅黑" pitchFamily="34" charset="-122"/>
              </a:rPr>
              <a:t>clearTimeout</a:t>
            </a:r>
            <a:r>
              <a:rPr lang="en-US" altLang="zh-CN" sz="2000" b="1" dirty="0">
                <a:ea typeface="微软雅黑" pitchFamily="34" charset="-122"/>
              </a:rPr>
              <a:t>(</a:t>
            </a:r>
            <a:r>
              <a:rPr lang="en-US" altLang="zh-CN" sz="2000" b="1" dirty="0" err="1">
                <a:ea typeface="微软雅黑" pitchFamily="34" charset="-122"/>
              </a:rPr>
              <a:t>setTimeOut</a:t>
            </a:r>
            <a:r>
              <a:rPr lang="en-US" altLang="zh-CN" sz="2000" b="1" dirty="0">
                <a:ea typeface="微软雅黑" pitchFamily="34" charset="-122"/>
              </a:rPr>
              <a:t>()</a:t>
            </a:r>
            <a:r>
              <a:rPr lang="zh-CN" altLang="en-US" sz="2000" b="1" dirty="0">
                <a:ea typeface="微软雅黑" pitchFamily="34" charset="-122"/>
              </a:rPr>
              <a:t>返回的</a:t>
            </a:r>
            <a:r>
              <a:rPr lang="en-US" altLang="zh-CN" sz="2000" b="1" dirty="0">
                <a:ea typeface="微软雅黑" pitchFamily="34" charset="-122"/>
              </a:rPr>
              <a:t>ID</a:t>
            </a:r>
            <a:r>
              <a:rPr lang="zh-CN" altLang="en-US" sz="2000" b="1" dirty="0">
                <a:ea typeface="微软雅黑" pitchFamily="34" charset="-122"/>
              </a:rPr>
              <a:t>值</a:t>
            </a:r>
            <a:r>
              <a:rPr lang="en-US" altLang="zh-CN" sz="2000" b="1" dirty="0">
                <a:ea typeface="微软雅黑" pitchFamily="34" charset="-122"/>
              </a:rPr>
              <a:t>)</a:t>
            </a: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2743765" y="4056962"/>
            <a:ext cx="5495360" cy="5127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0E9CDE"/>
              </a:buClr>
              <a:buSzPct val="100000"/>
            </a:pPr>
            <a:r>
              <a:rPr lang="en-US" altLang="zh-CN" sz="2000" b="1" dirty="0" err="1">
                <a:ea typeface="微软雅黑" pitchFamily="34" charset="-122"/>
              </a:rPr>
              <a:t>clearInterval</a:t>
            </a:r>
            <a:r>
              <a:rPr lang="en-US" altLang="zh-CN" sz="2000" b="1" dirty="0">
                <a:ea typeface="微软雅黑" pitchFamily="34" charset="-122"/>
              </a:rPr>
              <a:t>(</a:t>
            </a:r>
            <a:r>
              <a:rPr lang="en-US" altLang="zh-CN" sz="2000" b="1" dirty="0" err="1">
                <a:ea typeface="微软雅黑" pitchFamily="34" charset="-122"/>
              </a:rPr>
              <a:t>setInterval</a:t>
            </a:r>
            <a:r>
              <a:rPr lang="en-US" altLang="zh-CN" sz="2000" b="1" dirty="0">
                <a:ea typeface="微软雅黑" pitchFamily="34" charset="-122"/>
              </a:rPr>
              <a:t>()</a:t>
            </a:r>
            <a:r>
              <a:rPr lang="zh-CN" altLang="en-US" sz="2000" b="1" dirty="0">
                <a:ea typeface="微软雅黑" pitchFamily="34" charset="-122"/>
              </a:rPr>
              <a:t>返回的</a:t>
            </a:r>
            <a:r>
              <a:rPr lang="en-US" altLang="zh-CN" sz="2000" b="1" dirty="0">
                <a:ea typeface="微软雅黑" pitchFamily="34" charset="-122"/>
              </a:rPr>
              <a:t>ID</a:t>
            </a:r>
            <a:r>
              <a:rPr lang="zh-CN" altLang="en-US" sz="2000" b="1" dirty="0">
                <a:ea typeface="微软雅黑" pitchFamily="34" charset="-122"/>
              </a:rPr>
              <a:t>值</a:t>
            </a:r>
            <a:r>
              <a:rPr lang="en-US" altLang="zh-CN" sz="2000" b="1" dirty="0">
                <a:ea typeface="微软雅黑" pitchFamily="34" charset="-122"/>
              </a:rPr>
              <a:t>)</a:t>
            </a:r>
          </a:p>
        </p:txBody>
      </p:sp>
      <p:grpSp>
        <p:nvGrpSpPr>
          <p:cNvPr id="24" name="组合 70"/>
          <p:cNvGrpSpPr>
            <a:grpSpLocks/>
          </p:cNvGrpSpPr>
          <p:nvPr/>
        </p:nvGrpSpPr>
        <p:grpSpPr bwMode="auto">
          <a:xfrm>
            <a:off x="1631507" y="2467454"/>
            <a:ext cx="1000125" cy="414337"/>
            <a:chOff x="1000100" y="2528843"/>
            <a:chExt cx="1000132" cy="414475"/>
          </a:xfrm>
        </p:grpSpPr>
        <p:pic>
          <p:nvPicPr>
            <p:cNvPr id="2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grpSp>
        <p:nvGrpSpPr>
          <p:cNvPr id="28" name="组合 70"/>
          <p:cNvGrpSpPr>
            <a:grpSpLocks/>
          </p:cNvGrpSpPr>
          <p:nvPr/>
        </p:nvGrpSpPr>
        <p:grpSpPr bwMode="auto">
          <a:xfrm>
            <a:off x="1629529" y="4722022"/>
            <a:ext cx="1000125" cy="414337"/>
            <a:chOff x="1000100" y="2528843"/>
            <a:chExt cx="1000132" cy="414475"/>
          </a:xfrm>
        </p:grpSpPr>
        <p:pic>
          <p:nvPicPr>
            <p:cNvPr id="29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5BF6240-2D29-4CED-B283-3B4CBAF95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练习：制作</a:t>
            </a:r>
            <a:r>
              <a:rPr lang="en-US" altLang="zh-CN" dirty="0"/>
              <a:t>12</a:t>
            </a:r>
            <a:r>
              <a:rPr lang="zh-CN" altLang="en-US" dirty="0"/>
              <a:t>进制的时钟特效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4751852" y="1442111"/>
            <a:ext cx="7112357" cy="5001835"/>
          </a:xfrm>
        </p:spPr>
        <p:txBody>
          <a:bodyPr/>
          <a:lstStyle/>
          <a:p>
            <a:r>
              <a:rPr lang="zh-CN" altLang="en-US" dirty="0"/>
              <a:t>训练要点</a:t>
            </a:r>
          </a:p>
          <a:p>
            <a:pPr lvl="1"/>
            <a:r>
              <a:rPr lang="en-US" dirty="0"/>
              <a:t>Date</a:t>
            </a:r>
            <a:r>
              <a:rPr lang="zh-CN" altLang="en-US" dirty="0"/>
              <a:t>对象的使用</a:t>
            </a:r>
            <a:endParaRPr lang="en-US" altLang="zh-CN" dirty="0"/>
          </a:p>
          <a:p>
            <a:pPr lvl="1"/>
            <a:r>
              <a:rPr lang="en-US" dirty="0" err="1"/>
              <a:t>setInterval</a:t>
            </a:r>
            <a:r>
              <a:rPr lang="en-US" dirty="0"/>
              <a:t>( )</a:t>
            </a:r>
            <a:r>
              <a:rPr lang="zh-CN" altLang="en-US" dirty="0"/>
              <a:t>方法的使用</a:t>
            </a:r>
          </a:p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en-US" dirty="0"/>
              <a:t>制作显示年、月、日、星期几，并且显示上午（</a:t>
            </a:r>
            <a:r>
              <a:rPr lang="en-US" altLang="zh-CN" dirty="0"/>
              <a:t>AM</a:t>
            </a:r>
            <a:r>
              <a:rPr lang="zh-CN" altLang="en-US" dirty="0"/>
              <a:t>）和下午（</a:t>
            </a:r>
            <a:r>
              <a:rPr lang="en-US" altLang="zh-CN" dirty="0"/>
              <a:t>PM</a:t>
            </a:r>
            <a:r>
              <a:rPr lang="zh-CN" altLang="en-US" dirty="0"/>
              <a:t>）的十二进制的时钟</a:t>
            </a:r>
          </a:p>
        </p:txBody>
      </p:sp>
      <p:grpSp>
        <p:nvGrpSpPr>
          <p:cNvPr id="53253" name="组合 9"/>
          <p:cNvGrpSpPr>
            <a:grpSpLocks/>
          </p:cNvGrpSpPr>
          <p:nvPr/>
        </p:nvGrpSpPr>
        <p:grpSpPr bwMode="auto">
          <a:xfrm>
            <a:off x="4631750" y="913474"/>
            <a:ext cx="1109663" cy="500063"/>
            <a:chOff x="6072198" y="1142984"/>
            <a:chExt cx="1109759" cy="500066"/>
          </a:xfrm>
        </p:grpSpPr>
        <p:pic>
          <p:nvPicPr>
            <p:cNvPr id="5326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53255" name="组合 12"/>
          <p:cNvGrpSpPr>
            <a:grpSpLocks/>
          </p:cNvGrpSpPr>
          <p:nvPr/>
        </p:nvGrpSpPr>
        <p:grpSpPr bwMode="auto">
          <a:xfrm>
            <a:off x="5976941" y="5884121"/>
            <a:ext cx="2714625" cy="428625"/>
            <a:chOff x="3143240" y="5143512"/>
            <a:chExt cx="2714644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53262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20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CD9C783-3329-49EF-A021-96AFC600C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38FF16C-B0C0-4090-84A7-20B6CB22A5A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27791" y="1773728"/>
            <a:ext cx="3622501" cy="13758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本章目标</a:t>
            </a:r>
            <a:endParaRPr lang="zh-CN" altLang="en-US" dirty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掌握</a:t>
            </a:r>
            <a:r>
              <a:rPr lang="en-US" altLang="zh-CN" dirty="0"/>
              <a:t>JavaScript</a:t>
            </a:r>
            <a:r>
              <a:rPr lang="zh-CN" altLang="en-US" dirty="0"/>
              <a:t>常用内置对象的使用方法</a:t>
            </a:r>
          </a:p>
          <a:p>
            <a:pPr lvl="0"/>
            <a:r>
              <a:rPr lang="zh-CN" altLang="en-US" dirty="0"/>
              <a:t>掌握数组的创建、访问与遍历</a:t>
            </a:r>
          </a:p>
          <a:p>
            <a:pPr lvl="0"/>
            <a:r>
              <a:rPr lang="zh-CN" altLang="en-US" dirty="0"/>
              <a:t>掌握</a:t>
            </a:r>
            <a:r>
              <a:rPr lang="en-US" altLang="zh-CN" dirty="0"/>
              <a:t>JavaScript</a:t>
            </a:r>
            <a:r>
              <a:rPr lang="zh-CN" altLang="en-US" dirty="0"/>
              <a:t>函数的使用</a:t>
            </a:r>
          </a:p>
          <a:p>
            <a:pPr lvl="0"/>
            <a:r>
              <a:rPr lang="zh-CN" altLang="en-US" dirty="0"/>
              <a:t>掌握变量的作用域</a:t>
            </a:r>
          </a:p>
          <a:p>
            <a:pPr lvl="0"/>
            <a:r>
              <a:rPr lang="zh-CN" altLang="en-US" dirty="0"/>
              <a:t>掌握常用事件的实现</a:t>
            </a:r>
          </a:p>
          <a:p>
            <a:endParaRPr lang="zh-CN" altLang="en-US" dirty="0"/>
          </a:p>
        </p:txBody>
      </p:sp>
      <p:pic>
        <p:nvPicPr>
          <p:cNvPr id="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1476609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03" y="2045530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079" y="3111935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896" y="2081248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" descr="C:\Users\meng.zhang\Desktop\ACCP7.0模版图标规范\是.png">
            <a:extLst>
              <a:ext uri="{FF2B5EF4-FFF2-40B4-BE49-F238E27FC236}">
                <a16:creationId xmlns:a16="http://schemas.microsoft.com/office/drawing/2014/main" id="{4815D450-CF43-4E66-90B1-E41562E81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754" y="2554363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 descr="C:\Users\meng.zhang\Desktop\ACCP7.0模版图标规范\啊-1.png">
            <a:extLst>
              <a:ext uri="{FF2B5EF4-FFF2-40B4-BE49-F238E27FC236}">
                <a16:creationId xmlns:a16="http://schemas.microsoft.com/office/drawing/2014/main" id="{26C87248-67D2-41C8-AFF8-467C0DBC8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240" y="3183372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C:\Users\meng.zhang\Desktop\ACCP7.0模版图标规范\是.png">
            <a:extLst>
              <a:ext uri="{FF2B5EF4-FFF2-40B4-BE49-F238E27FC236}">
                <a16:creationId xmlns:a16="http://schemas.microsoft.com/office/drawing/2014/main" id="{8F86A331-827E-4E8E-BC46-CFEFA2129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298" y="946224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</a:t>
            </a:r>
            <a:r>
              <a:rPr lang="zh-CN" altLang="en-US" dirty="0"/>
              <a:t>制作</a:t>
            </a:r>
            <a:r>
              <a:rPr lang="en-US" altLang="zh-CN" dirty="0"/>
              <a:t>12</a:t>
            </a:r>
            <a:r>
              <a:rPr lang="zh-CN" altLang="en-US" dirty="0"/>
              <a:t>进制的时钟特效</a:t>
            </a:r>
            <a:r>
              <a:rPr lang="en-US" altLang="zh-CN" dirty="0"/>
              <a:t>2-2</a:t>
            </a:r>
            <a:endParaRPr lang="zh-CN" altLang="en-US"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4738688" y="1514099"/>
            <a:ext cx="7112357" cy="4965858"/>
          </a:xfrm>
        </p:spPr>
        <p:txBody>
          <a:bodyPr/>
          <a:lstStyle/>
          <a:p>
            <a:r>
              <a:rPr lang="zh-CN" altLang="en-US" dirty="0"/>
              <a:t>实现思路</a:t>
            </a:r>
          </a:p>
          <a:p>
            <a:pPr lvl="1"/>
            <a:r>
              <a:rPr lang="zh-CN" altLang="en-US" dirty="0"/>
              <a:t>获得年、月、日、时、分、秒</a:t>
            </a:r>
          </a:p>
          <a:p>
            <a:pPr lvl="1"/>
            <a:r>
              <a:rPr lang="zh-CN" altLang="en-US" dirty="0"/>
              <a:t>按</a:t>
            </a:r>
            <a:r>
              <a:rPr lang="en-US" altLang="zh-CN" dirty="0"/>
              <a:t>12</a:t>
            </a:r>
            <a:r>
              <a:rPr lang="zh-CN" altLang="en-US" dirty="0"/>
              <a:t>小时制显示小时</a:t>
            </a:r>
            <a:endParaRPr lang="en-US" altLang="zh-CN" dirty="0"/>
          </a:p>
          <a:p>
            <a:pPr lvl="1"/>
            <a:r>
              <a:rPr lang="zh-CN" altLang="en-US" dirty="0"/>
              <a:t>判断星期几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dirty="0" err="1"/>
              <a:t>setInterval</a:t>
            </a:r>
            <a:r>
              <a:rPr lang="en-US" dirty="0"/>
              <a:t>()</a:t>
            </a:r>
            <a:r>
              <a:rPr lang="zh-CN" altLang="en-US" dirty="0"/>
              <a:t>定时显示当前时间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2"/>
            <a:r>
              <a:rPr lang="zh-CN" altLang="en-US" dirty="0"/>
              <a:t>如果</a:t>
            </a:r>
            <a:r>
              <a:rPr lang="en-US" altLang="zh-CN" dirty="0"/>
              <a:t>hour(</a:t>
            </a:r>
            <a:r>
              <a:rPr lang="zh-CN" altLang="en-US" dirty="0"/>
              <a:t>小时</a:t>
            </a:r>
            <a:r>
              <a:rPr lang="en-US" altLang="zh-CN" dirty="0"/>
              <a:t>)&gt;12</a:t>
            </a:r>
            <a:r>
              <a:rPr lang="zh-CN" altLang="en-US" dirty="0"/>
              <a:t>，则</a:t>
            </a:r>
            <a:r>
              <a:rPr lang="en-US" altLang="zh-CN" dirty="0"/>
              <a:t>hour=hour-12</a:t>
            </a:r>
          </a:p>
          <a:p>
            <a:endParaRPr lang="zh-CN" altLang="en-US" dirty="0"/>
          </a:p>
        </p:txBody>
      </p:sp>
      <p:grpSp>
        <p:nvGrpSpPr>
          <p:cNvPr id="54277" name="组合 19"/>
          <p:cNvGrpSpPr>
            <a:grpSpLocks/>
          </p:cNvGrpSpPr>
          <p:nvPr/>
        </p:nvGrpSpPr>
        <p:grpSpPr bwMode="auto">
          <a:xfrm>
            <a:off x="4751852" y="1035846"/>
            <a:ext cx="1109663" cy="500063"/>
            <a:chOff x="6072198" y="1142984"/>
            <a:chExt cx="1109759" cy="500066"/>
          </a:xfrm>
        </p:grpSpPr>
        <p:pic>
          <p:nvPicPr>
            <p:cNvPr id="54286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3" name="组合 28"/>
          <p:cNvGrpSpPr>
            <a:grpSpLocks/>
          </p:cNvGrpSpPr>
          <p:nvPr/>
        </p:nvGrpSpPr>
        <p:grpSpPr bwMode="auto">
          <a:xfrm>
            <a:off x="4668508" y="3310454"/>
            <a:ext cx="985837" cy="461962"/>
            <a:chOff x="3786182" y="3824735"/>
            <a:chExt cx="986585" cy="461521"/>
          </a:xfrm>
        </p:grpSpPr>
        <p:sp>
          <p:nvSpPr>
            <p:cNvPr id="30" name="TextBox 29"/>
            <p:cNvSpPr txBox="1"/>
            <p:nvPr/>
          </p:nvSpPr>
          <p:spPr>
            <a:xfrm>
              <a:off x="4072149" y="3854868"/>
              <a:ext cx="700618" cy="401255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54285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组合 19"/>
          <p:cNvGrpSpPr>
            <a:grpSpLocks/>
          </p:cNvGrpSpPr>
          <p:nvPr/>
        </p:nvGrpSpPr>
        <p:grpSpPr bwMode="auto">
          <a:xfrm>
            <a:off x="6096000" y="5830891"/>
            <a:ext cx="2786062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9BF3750-FC24-4CCC-AEED-21B389EB0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12549" y="1091173"/>
            <a:ext cx="10657184" cy="5196304"/>
          </a:xfrm>
        </p:spPr>
        <p:txBody>
          <a:bodyPr/>
          <a:lstStyle/>
          <a:p>
            <a:r>
              <a:rPr lang="zh-CN" altLang="en-US" dirty="0"/>
              <a:t>常见问题及解决办法</a:t>
            </a:r>
          </a:p>
          <a:p>
            <a:r>
              <a:rPr lang="zh-CN" altLang="en-US" dirty="0"/>
              <a:t>代码规范问题</a:t>
            </a:r>
          </a:p>
          <a:p>
            <a:r>
              <a:rPr lang="zh-CN" altLang="en-US" dirty="0"/>
              <a:t>调试技巧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007435" y="216853"/>
            <a:ext cx="10657184" cy="608131"/>
          </a:xfrm>
        </p:spPr>
        <p:txBody>
          <a:bodyPr/>
          <a:lstStyle/>
          <a:p>
            <a:r>
              <a:rPr lang="zh-CN" altLang="en-US"/>
              <a:t>共性问题集中讲解</a:t>
            </a:r>
          </a:p>
        </p:txBody>
      </p:sp>
      <p:grpSp>
        <p:nvGrpSpPr>
          <p:cNvPr id="32772" name="组合 29"/>
          <p:cNvGrpSpPr/>
          <p:nvPr/>
        </p:nvGrpSpPr>
        <p:grpSpPr bwMode="auto">
          <a:xfrm>
            <a:off x="2143125" y="2948947"/>
            <a:ext cx="7905751" cy="2058988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133"/>
            </a:p>
          </p:txBody>
        </p:sp>
        <p:grpSp>
          <p:nvGrpSpPr>
            <p:cNvPr id="32775" name="组合 7"/>
            <p:cNvGrpSpPr/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32776" name="组合 19"/>
              <p:cNvGrpSpPr/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133"/>
                </a:p>
              </p:txBody>
            </p:sp>
            <p:grpSp>
              <p:nvGrpSpPr>
                <p:cNvPr id="32781" name="组合 17"/>
                <p:cNvGrpSpPr/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78061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584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733" b="1" kern="0" spc="4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共性问题集中讲解   </a:t>
                    </a:r>
                    <a:endParaRPr lang="en-US" altLang="zh-CN" sz="3733" b="1" kern="0" spc="4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64503" y="3733756"/>
                    <a:ext cx="285765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</p:grpSp>
          </p:grpSp>
          <p:grpSp>
            <p:nvGrpSpPr>
              <p:cNvPr id="32777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133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133"/>
                </a:p>
              </p:txBody>
            </p:sp>
          </p:grpSp>
        </p:grp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659BDC3-D1D3-4E3E-9A2D-39D86CAA8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函数的含义：类似于</a:t>
            </a:r>
            <a:r>
              <a:rPr lang="en-US" altLang="zh-CN"/>
              <a:t>Java</a:t>
            </a:r>
            <a:r>
              <a:rPr lang="zh-CN" altLang="en-US"/>
              <a:t>中的方法，是完成特定任务的代码语句块</a:t>
            </a:r>
            <a:endParaRPr lang="en-US" altLang="zh-CN"/>
          </a:p>
          <a:p>
            <a:r>
              <a:rPr lang="zh-CN" altLang="en-US"/>
              <a:t>使用更简单：不用定义属于某个类，直接使用</a:t>
            </a:r>
            <a:endParaRPr lang="en-US" altLang="zh-CN"/>
          </a:p>
          <a:p>
            <a:r>
              <a:rPr lang="zh-CN" altLang="en-US"/>
              <a:t>函数分类：系统函数和自定义函数</a:t>
            </a:r>
            <a:endParaRPr lang="zh-CN" altLang="en-US" dirty="0"/>
          </a:p>
        </p:txBody>
      </p:sp>
      <p:sp>
        <p:nvSpPr>
          <p:cNvPr id="37890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什么是函数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1F19E1-5C94-4603-8A81-AEA805A04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副标题 1">
            <a:extLst>
              <a:ext uri="{FF2B5EF4-FFF2-40B4-BE49-F238E27FC236}">
                <a16:creationId xmlns:a16="http://schemas.microsoft.com/office/drawing/2014/main" id="{8A8CAF26-0405-4FD1-A83B-4C57A8988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zh-CN" dirty="0"/>
              <a:t>函数是在调用时才会执行的一段代码块，可以重复使用。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zh-CN" altLang="zh-CN" dirty="0"/>
              <a:t>其基本语法结构如下：</a:t>
            </a:r>
          </a:p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9938" name="标题 3">
            <a:extLst>
              <a:ext uri="{FF2B5EF4-FFF2-40B4-BE49-F238E27FC236}">
                <a16:creationId xmlns:a16="http://schemas.microsoft.com/office/drawing/2014/main" id="{E0608B16-16C5-4199-9440-38369BF055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函数的基本结构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75F6617-1367-457E-BC50-10927CC6C42B}"/>
              </a:ext>
            </a:extLst>
          </p:cNvPr>
          <p:cNvSpPr txBox="1"/>
          <p:nvPr/>
        </p:nvSpPr>
        <p:spPr>
          <a:xfrm>
            <a:off x="1292802" y="2102651"/>
            <a:ext cx="9294813" cy="1101840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function </a:t>
            </a:r>
            <a:r>
              <a:rPr lang="zh-CN" altLang="zh-CN"/>
              <a:t>函数名称</a:t>
            </a:r>
            <a:r>
              <a:rPr lang="en-US" altLang="zh-CN"/>
              <a:t>(</a:t>
            </a:r>
            <a:r>
              <a:rPr lang="zh-CN" altLang="zh-CN"/>
              <a:t>参数</a:t>
            </a:r>
            <a:r>
              <a:rPr lang="en-US" altLang="zh-CN"/>
              <a:t>0, </a:t>
            </a:r>
            <a:r>
              <a:rPr lang="zh-CN" altLang="zh-CN"/>
              <a:t>参数</a:t>
            </a:r>
            <a:r>
              <a:rPr lang="en-US" altLang="zh-CN"/>
              <a:t>1, </a:t>
            </a:r>
            <a:r>
              <a:rPr lang="zh-CN" altLang="zh-CN"/>
              <a:t>……参数</a:t>
            </a:r>
            <a:r>
              <a:rPr lang="en-US" altLang="zh-CN"/>
              <a:t>N){</a:t>
            </a:r>
            <a:endParaRPr lang="zh-CN" altLang="zh-CN"/>
          </a:p>
          <a:p>
            <a:r>
              <a:rPr lang="en-US" altLang="zh-CN"/>
              <a:t>  </a:t>
            </a:r>
            <a:r>
              <a:rPr lang="zh-CN" altLang="zh-CN"/>
              <a:t>待执行代码块</a:t>
            </a:r>
          </a:p>
          <a:p>
            <a:r>
              <a:rPr lang="en-US" altLang="zh-CN"/>
              <a:t>}</a:t>
            </a: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DA8BE8D-2B56-49C7-BEAA-0501E4C702D1}"/>
              </a:ext>
            </a:extLst>
          </p:cNvPr>
          <p:cNvSpPr/>
          <p:nvPr/>
        </p:nvSpPr>
        <p:spPr>
          <a:xfrm>
            <a:off x="1254701" y="4215968"/>
            <a:ext cx="9371013" cy="133826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zh-CN" kern="100" dirty="0">
                <a:cs typeface="Times New Roman" panose="02020603050405020304" pitchFamily="18" charset="0"/>
              </a:rPr>
              <a:t>上述语法结构是由关键词</a:t>
            </a:r>
            <a:r>
              <a:rPr lang="en-US" altLang="zh-CN" kern="100" dirty="0">
                <a:cs typeface="Times New Roman" panose="02020603050405020304" pitchFamily="18" charset="0"/>
              </a:rPr>
              <a:t>function</a:t>
            </a:r>
            <a:r>
              <a:rPr lang="zh-CN" altLang="zh-CN" kern="100" dirty="0">
                <a:cs typeface="Times New Roman" panose="02020603050405020304" pitchFamily="18" charset="0"/>
              </a:rPr>
              <a:t>、函数名称、小括号内的一组可选参数以及大括号内的待执行代码块组成的。其中函数名称和参数个数均可以自定义，待执行的代码块可以是一句或多句</a:t>
            </a:r>
            <a:r>
              <a:rPr lang="en-US" altLang="zh-CN" kern="100" dirty="0">
                <a:cs typeface="Times New Roman" panose="02020603050405020304" pitchFamily="18" charset="0"/>
              </a:rPr>
              <a:t>JavaScript</a:t>
            </a:r>
            <a:r>
              <a:rPr lang="zh-CN" altLang="zh-CN" kern="100" dirty="0">
                <a:cs typeface="Times New Roman" panose="02020603050405020304" pitchFamily="18" charset="0"/>
              </a:rPr>
              <a:t>代码组成。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06B709F-669A-419A-97D4-DBE6A7828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副标题 1">
            <a:extLst>
              <a:ext uri="{FF2B5EF4-FFF2-40B4-BE49-F238E27FC236}">
                <a16:creationId xmlns:a16="http://schemas.microsoft.com/office/drawing/2014/main" id="{F9FDF28B-EF85-4282-99AA-D00EC363B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zh-CN" dirty="0"/>
              <a:t>例如：</a:t>
            </a:r>
          </a:p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2" name="标题 3">
            <a:extLst>
              <a:ext uri="{FF2B5EF4-FFF2-40B4-BE49-F238E27FC236}">
                <a16:creationId xmlns:a16="http://schemas.microsoft.com/office/drawing/2014/main" id="{87849F37-31E6-474E-8714-CC6BA77BD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函数的基本结构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2764077-A485-402D-B38B-775EF518F26E}"/>
              </a:ext>
            </a:extLst>
          </p:cNvPr>
          <p:cNvSpPr txBox="1"/>
          <p:nvPr/>
        </p:nvSpPr>
        <p:spPr>
          <a:xfrm>
            <a:off x="1546225" y="2255838"/>
            <a:ext cx="9294813" cy="1014412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function welcome(){</a:t>
            </a:r>
            <a:endParaRPr lang="zh-CN" altLang="zh-CN"/>
          </a:p>
          <a:p>
            <a:r>
              <a:rPr lang="en-US" altLang="zh-CN"/>
              <a:t>  alert("Welcome to JavaScript World");</a:t>
            </a:r>
            <a:endParaRPr lang="zh-CN" altLang="zh-CN"/>
          </a:p>
          <a:p>
            <a:r>
              <a:rPr lang="en-US" altLang="zh-CN"/>
              <a:t>}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27E70-8C04-446A-98BB-DD75750469B2}"/>
              </a:ext>
            </a:extLst>
          </p:cNvPr>
          <p:cNvSpPr/>
          <p:nvPr/>
        </p:nvSpPr>
        <p:spPr>
          <a:xfrm>
            <a:off x="1546225" y="3605213"/>
            <a:ext cx="9294813" cy="92233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zh-CN" kern="100" dirty="0">
                <a:cs typeface="Times New Roman" panose="02020603050405020304" pitchFamily="18" charset="0"/>
              </a:rPr>
              <a:t>上述代码定义了一个名称为</a:t>
            </a:r>
            <a:r>
              <a:rPr lang="en-US" altLang="zh-CN" kern="100" dirty="0">
                <a:cs typeface="Times New Roman" panose="02020603050405020304" pitchFamily="18" charset="0"/>
              </a:rPr>
              <a:t>welcome</a:t>
            </a:r>
            <a:r>
              <a:rPr lang="zh-CN" altLang="zh-CN" kern="100" dirty="0">
                <a:cs typeface="Times New Roman" panose="02020603050405020304" pitchFamily="18" charset="0"/>
              </a:rPr>
              <a:t>的函数，该函数的参数个数为</a:t>
            </a:r>
            <a:r>
              <a:rPr lang="en-US" altLang="zh-CN" kern="100" dirty="0">
                <a:cs typeface="Times New Roman" panose="02020603050405020304" pitchFamily="18" charset="0"/>
              </a:rPr>
              <a:t>0</a:t>
            </a:r>
            <a:r>
              <a:rPr lang="zh-CN" altLang="zh-CN" kern="100" dirty="0">
                <a:cs typeface="Times New Roman" panose="02020603050405020304" pitchFamily="18" charset="0"/>
              </a:rPr>
              <a:t>。在待执行的代码部分只有一句</a:t>
            </a:r>
            <a:r>
              <a:rPr lang="en-US" altLang="zh-CN" kern="100" dirty="0">
                <a:cs typeface="Times New Roman" panose="02020603050405020304" pitchFamily="18" charset="0"/>
              </a:rPr>
              <a:t>alert()</a:t>
            </a:r>
            <a:r>
              <a:rPr lang="zh-CN" altLang="zh-CN" kern="100" dirty="0">
                <a:cs typeface="Times New Roman" panose="02020603050405020304" pitchFamily="18" charset="0"/>
              </a:rPr>
              <a:t>方法，用于在浏览器上弹出对话框并显示双引号内的文本内容。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F580A4-5FA0-456D-9805-A1F18DCDF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副标题 1">
            <a:extLst>
              <a:ext uri="{FF2B5EF4-FFF2-40B4-BE49-F238E27FC236}">
                <a16:creationId xmlns:a16="http://schemas.microsoft.com/office/drawing/2014/main" id="{7C10B996-35A8-41DF-88CF-92292F5FC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zh-CN"/>
              <a:t>如果需要弹出的对话框每次显示的文本内容不同，可以使用参数传递的形式：</a:t>
            </a:r>
          </a:p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1986" name="标题 3">
            <a:extLst>
              <a:ext uri="{FF2B5EF4-FFF2-40B4-BE49-F238E27FC236}">
                <a16:creationId xmlns:a16="http://schemas.microsoft.com/office/drawing/2014/main" id="{ADF0366D-5681-4025-90F1-33561017E5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函数的基本结构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DFA76C-FAF5-4948-8205-8FA4A8DB6DB8}"/>
              </a:ext>
            </a:extLst>
          </p:cNvPr>
          <p:cNvSpPr txBox="1"/>
          <p:nvPr/>
        </p:nvSpPr>
        <p:spPr>
          <a:xfrm>
            <a:off x="1448593" y="1907195"/>
            <a:ext cx="9294813" cy="1101840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function welcome(msg){</a:t>
            </a:r>
            <a:endParaRPr lang="zh-CN" altLang="zh-CN" dirty="0"/>
          </a:p>
          <a:p>
            <a:r>
              <a:rPr lang="en-US" altLang="zh-CN" dirty="0"/>
              <a:t>  alert(msg);</a:t>
            </a:r>
            <a:endParaRPr lang="zh-CN" altLang="zh-CN" dirty="0"/>
          </a:p>
          <a:p>
            <a:r>
              <a:rPr lang="en-US" altLang="zh-CN" dirty="0"/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E8D0E6-4458-49C9-8231-B1CEEF590015}"/>
              </a:ext>
            </a:extLst>
          </p:cNvPr>
          <p:cNvSpPr/>
          <p:nvPr/>
        </p:nvSpPr>
        <p:spPr>
          <a:xfrm>
            <a:off x="1546225" y="4257675"/>
            <a:ext cx="9294813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zh-CN" kern="100" dirty="0">
                <a:cs typeface="Times New Roman" panose="02020603050405020304" pitchFamily="18" charset="0"/>
              </a:rPr>
              <a:t>此时为之前的</a:t>
            </a:r>
            <a:r>
              <a:rPr lang="en-US" altLang="zh-CN" kern="100" dirty="0">
                <a:cs typeface="Times New Roman" panose="02020603050405020304" pitchFamily="18" charset="0"/>
              </a:rPr>
              <a:t>welcome</a:t>
            </a:r>
            <a:r>
              <a:rPr lang="zh-CN" altLang="zh-CN" kern="100" dirty="0">
                <a:cs typeface="Times New Roman" panose="02020603050405020304" pitchFamily="18" charset="0"/>
              </a:rPr>
              <a:t>函数方法传递了一个参数</a:t>
            </a:r>
            <a:r>
              <a:rPr lang="en-US" altLang="zh-CN" kern="100" dirty="0" err="1">
                <a:cs typeface="Times New Roman" panose="02020603050405020304" pitchFamily="18" charset="0"/>
              </a:rPr>
              <a:t>msg</a:t>
            </a:r>
            <a:r>
              <a:rPr lang="zh-CN" altLang="zh-CN" kern="100" dirty="0">
                <a:cs typeface="Times New Roman" panose="02020603050405020304" pitchFamily="18" charset="0"/>
              </a:rPr>
              <a:t>，在待执行的代码部分修改原先的</a:t>
            </a:r>
            <a:r>
              <a:rPr lang="en-US" altLang="zh-CN" kern="100" dirty="0">
                <a:cs typeface="Times New Roman" panose="02020603050405020304" pitchFamily="18" charset="0"/>
              </a:rPr>
              <a:t>alert()</a:t>
            </a:r>
            <a:r>
              <a:rPr lang="zh-CN" altLang="zh-CN" kern="100" dirty="0">
                <a:cs typeface="Times New Roman" panose="02020603050405020304" pitchFamily="18" charset="0"/>
              </a:rPr>
              <a:t>方法，用于在浏览器上弹出对话框并动态显示</a:t>
            </a:r>
            <a:r>
              <a:rPr lang="en-US" altLang="zh-CN" kern="100" dirty="0" err="1">
                <a:cs typeface="Times New Roman" panose="02020603050405020304" pitchFamily="18" charset="0"/>
              </a:rPr>
              <a:t>msg</a:t>
            </a:r>
            <a:r>
              <a:rPr lang="zh-CN" altLang="zh-CN" kern="100" dirty="0">
                <a:cs typeface="Times New Roman" panose="02020603050405020304" pitchFamily="18" charset="0"/>
              </a:rPr>
              <a:t>传递的文本内容。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2D6F8D8-46FF-484A-8A03-6919A93E5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副标题 1">
            <a:extLst>
              <a:ext uri="{FF2B5EF4-FFF2-40B4-BE49-F238E27FC236}">
                <a16:creationId xmlns:a16="http://schemas.microsoft.com/office/drawing/2014/main" id="{700FFCA3-5105-441F-B54B-90817CC2A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zh-CN"/>
              <a:t>函数可以通过使用函数名称的方法进行调用。例如：</a:t>
            </a:r>
            <a:endParaRPr lang="en-US" altLang="zh-CN"/>
          </a:p>
          <a:p>
            <a:pPr>
              <a:spcBef>
                <a:spcPct val="0"/>
              </a:spcBef>
            </a:pPr>
            <a:endParaRPr lang="en-US" altLang="zh-CN"/>
          </a:p>
          <a:p>
            <a:pPr>
              <a:spcBef>
                <a:spcPct val="0"/>
              </a:spcBef>
            </a:pPr>
            <a:endParaRPr lang="en-US" altLang="zh-CN"/>
          </a:p>
          <a:p>
            <a:pPr>
              <a:spcBef>
                <a:spcPct val="0"/>
              </a:spcBef>
            </a:pPr>
            <a:r>
              <a:rPr lang="zh-CN" altLang="zh-CN"/>
              <a:t>如果该函数存在参数，则调用时必须在函数的小括号内传递对应的参数值。</a:t>
            </a:r>
          </a:p>
          <a:p>
            <a:pPr>
              <a:spcBef>
                <a:spcPct val="0"/>
              </a:spcBef>
            </a:pPr>
            <a:endParaRPr lang="zh-CN" altLang="zh-CN"/>
          </a:p>
        </p:txBody>
      </p:sp>
      <p:sp>
        <p:nvSpPr>
          <p:cNvPr id="43010" name="标题 3">
            <a:extLst>
              <a:ext uri="{FF2B5EF4-FFF2-40B4-BE49-F238E27FC236}">
                <a16:creationId xmlns:a16="http://schemas.microsoft.com/office/drawing/2014/main" id="{69333B9D-D18E-4F7A-AE9C-29EDC2C7D3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函数的调用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B4A1AC-6DBA-46F7-B630-3977E9DF792A}"/>
              </a:ext>
            </a:extLst>
          </p:cNvPr>
          <p:cNvSpPr txBox="1"/>
          <p:nvPr/>
        </p:nvSpPr>
        <p:spPr>
          <a:xfrm>
            <a:off x="1240704" y="1666875"/>
            <a:ext cx="9294812" cy="400050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welcome();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D661EF-9103-48E8-8425-53ACD06CFC94}"/>
              </a:ext>
            </a:extLst>
          </p:cNvPr>
          <p:cNvSpPr txBox="1"/>
          <p:nvPr/>
        </p:nvSpPr>
        <p:spPr>
          <a:xfrm>
            <a:off x="1240704" y="2829791"/>
            <a:ext cx="9294812" cy="400050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welcome("Hello JavaScript!");</a:t>
            </a:r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D3794A0-2377-457F-860F-79C91F3A9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副标题 1">
            <a:extLst>
              <a:ext uri="{FF2B5EF4-FFF2-40B4-BE49-F238E27FC236}">
                <a16:creationId xmlns:a16="http://schemas.microsoft.com/office/drawing/2014/main" id="{FD834D9A-425C-4FD0-9512-8076D0D7B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zh-CN"/>
              <a:t>函数可以在</a:t>
            </a:r>
            <a:r>
              <a:rPr lang="en-US" altLang="zh-CN"/>
              <a:t>JavaScript</a:t>
            </a:r>
            <a:r>
              <a:rPr lang="zh-CN" altLang="zh-CN"/>
              <a:t>代码的任意位置进行调用，也可以在指定的事件发生时调用。例如在按钮的点击事件中调用函数：</a:t>
            </a:r>
            <a:endParaRPr lang="en-US" altLang="zh-CN"/>
          </a:p>
          <a:p>
            <a:pPr>
              <a:spcBef>
                <a:spcPct val="0"/>
              </a:spcBef>
            </a:pPr>
            <a:endParaRPr lang="en-US" altLang="zh-CN"/>
          </a:p>
          <a:p>
            <a:pPr>
              <a:spcBef>
                <a:spcPct val="0"/>
              </a:spcBef>
            </a:pPr>
            <a:endParaRPr lang="en-US" altLang="zh-CN"/>
          </a:p>
          <a:p>
            <a:pPr>
              <a:spcBef>
                <a:spcPct val="0"/>
              </a:spcBef>
            </a:pPr>
            <a:endParaRPr lang="zh-CN" altLang="zh-CN"/>
          </a:p>
          <a:p>
            <a:pPr>
              <a:spcBef>
                <a:spcPct val="0"/>
              </a:spcBef>
            </a:pPr>
            <a:endParaRPr lang="en-US" altLang="zh-CN"/>
          </a:p>
          <a:p>
            <a:pPr>
              <a:spcBef>
                <a:spcPct val="0"/>
              </a:spcBef>
            </a:pPr>
            <a:endParaRPr lang="en-US" altLang="zh-CN"/>
          </a:p>
          <a:p>
            <a:pPr>
              <a:spcBef>
                <a:spcPct val="0"/>
              </a:spcBef>
            </a:pPr>
            <a:endParaRPr lang="zh-CN" altLang="zh-CN"/>
          </a:p>
        </p:txBody>
      </p:sp>
      <p:sp>
        <p:nvSpPr>
          <p:cNvPr id="44034" name="标题 3">
            <a:extLst>
              <a:ext uri="{FF2B5EF4-FFF2-40B4-BE49-F238E27FC236}">
                <a16:creationId xmlns:a16="http://schemas.microsoft.com/office/drawing/2014/main" id="{177593AD-9C27-4E4B-9856-0775383686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函数的调用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4E41C5-C608-415D-8B10-7323B22BF7C7}"/>
              </a:ext>
            </a:extLst>
          </p:cNvPr>
          <p:cNvSpPr txBox="1"/>
          <p:nvPr/>
        </p:nvSpPr>
        <p:spPr>
          <a:xfrm>
            <a:off x="1330614" y="2231593"/>
            <a:ext cx="9294813" cy="400050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&lt;button onclick="welcome()"&gt;</a:t>
            </a:r>
            <a:r>
              <a:rPr lang="zh-CN" altLang="zh-CN"/>
              <a:t>点击此处调用函数</a:t>
            </a:r>
            <a:r>
              <a:rPr lang="en-US" altLang="zh-CN"/>
              <a:t>&lt;/button&gt;</a:t>
            </a: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05D291E-69C8-4160-AC7D-E513C274C9A1}"/>
              </a:ext>
            </a:extLst>
          </p:cNvPr>
          <p:cNvSpPr/>
          <p:nvPr/>
        </p:nvSpPr>
        <p:spPr>
          <a:xfrm>
            <a:off x="1609725" y="3309938"/>
            <a:ext cx="9369425" cy="50800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zh-CN" kern="100" dirty="0">
                <a:cs typeface="Times New Roman" panose="02020603050405020304" pitchFamily="18" charset="0"/>
              </a:rPr>
              <a:t>上述代码中的</a:t>
            </a:r>
            <a:r>
              <a:rPr lang="en-US" altLang="zh-CN" kern="100" dirty="0" err="1">
                <a:cs typeface="Times New Roman" panose="02020603050405020304" pitchFamily="18" charset="0"/>
              </a:rPr>
              <a:t>onclick</a:t>
            </a:r>
            <a:r>
              <a:rPr lang="zh-CN" altLang="zh-CN" kern="100" dirty="0">
                <a:cs typeface="Times New Roman" panose="02020603050405020304" pitchFamily="18" charset="0"/>
              </a:rPr>
              <a:t>属性表示元素被鼠标点击的状态触发等号右边的内容。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0827E4F-E9FF-480B-97B5-368463A53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副标题 1">
            <a:extLst>
              <a:ext uri="{FF2B5EF4-FFF2-40B4-BE49-F238E27FC236}">
                <a16:creationId xmlns:a16="http://schemas.microsoft.com/office/drawing/2014/main" id="{0F37DAC5-6F65-4563-A113-9C18E017C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zh-CN"/>
              <a:t>相比</a:t>
            </a:r>
            <a:r>
              <a:rPr lang="en-US" altLang="zh-CN"/>
              <a:t>Java</a:t>
            </a:r>
            <a:r>
              <a:rPr lang="zh-CN" altLang="zh-CN"/>
              <a:t>而言，</a:t>
            </a:r>
            <a:r>
              <a:rPr lang="en-US" altLang="zh-CN"/>
              <a:t>JavaScript</a:t>
            </a:r>
            <a:r>
              <a:rPr lang="zh-CN" altLang="zh-CN"/>
              <a:t>函数更加简便，无需特别声明返回值类型。</a:t>
            </a:r>
            <a:endParaRPr lang="en-US" altLang="zh-CN"/>
          </a:p>
          <a:p>
            <a:pPr>
              <a:spcBef>
                <a:spcPct val="0"/>
              </a:spcBef>
            </a:pPr>
            <a:r>
              <a:rPr lang="en-US" altLang="zh-CN"/>
              <a:t>JavaScript</a:t>
            </a:r>
            <a:r>
              <a:rPr lang="zh-CN" altLang="zh-CN"/>
              <a:t>函数如果存在返回值，直接在大括号内的代码块中使用</a:t>
            </a:r>
            <a:r>
              <a:rPr lang="en-US" altLang="zh-CN"/>
              <a:t>return</a:t>
            </a:r>
            <a:r>
              <a:rPr lang="zh-CN" altLang="zh-CN"/>
              <a:t>关键词后面紧跟需要返回的值即可。</a:t>
            </a:r>
          </a:p>
          <a:p>
            <a:pPr>
              <a:spcBef>
                <a:spcPct val="0"/>
              </a:spcBef>
            </a:pPr>
            <a:endParaRPr lang="zh-CN" altLang="zh-CN"/>
          </a:p>
        </p:txBody>
      </p:sp>
      <p:sp>
        <p:nvSpPr>
          <p:cNvPr id="46082" name="标题 3">
            <a:extLst>
              <a:ext uri="{FF2B5EF4-FFF2-40B4-BE49-F238E27FC236}">
                <a16:creationId xmlns:a16="http://schemas.microsoft.com/office/drawing/2014/main" id="{FCABA634-BD8C-4BC2-83CD-D1585C2F4E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函数的返回值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0B445F5-9B9D-411D-A475-DA83CFF96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副标题 1">
            <a:extLst>
              <a:ext uri="{FF2B5EF4-FFF2-40B4-BE49-F238E27FC236}">
                <a16:creationId xmlns:a16="http://schemas.microsoft.com/office/drawing/2014/main" id="{EADE97A9-FADE-46AA-B0E6-D928CD633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zh-CN"/>
              <a:t>例如：</a:t>
            </a:r>
          </a:p>
          <a:p>
            <a:pPr>
              <a:spcBef>
                <a:spcPct val="0"/>
              </a:spcBef>
            </a:pPr>
            <a:endParaRPr lang="zh-CN" altLang="zh-CN"/>
          </a:p>
        </p:txBody>
      </p:sp>
      <p:sp>
        <p:nvSpPr>
          <p:cNvPr id="47106" name="标题 3">
            <a:extLst>
              <a:ext uri="{FF2B5EF4-FFF2-40B4-BE49-F238E27FC236}">
                <a16:creationId xmlns:a16="http://schemas.microsoft.com/office/drawing/2014/main" id="{0CD6B51A-8844-4C14-A1CE-FB7739DD30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函数的返回值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02016E-8EBC-441E-B8F1-D29AA8F57E3D}"/>
              </a:ext>
            </a:extLst>
          </p:cNvPr>
          <p:cNvSpPr txBox="1"/>
          <p:nvPr/>
        </p:nvSpPr>
        <p:spPr>
          <a:xfrm>
            <a:off x="1446213" y="1871149"/>
            <a:ext cx="9294812" cy="1631950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function total(num1, num2){</a:t>
            </a:r>
            <a:endParaRPr lang="zh-CN" altLang="zh-CN"/>
          </a:p>
          <a:p>
            <a:r>
              <a:rPr lang="en-US" altLang="zh-CN"/>
              <a:t>   return num1+num2;</a:t>
            </a:r>
            <a:endParaRPr lang="zh-CN" altLang="zh-CN"/>
          </a:p>
          <a:p>
            <a:r>
              <a:rPr lang="en-US" altLang="zh-CN"/>
              <a:t>}</a:t>
            </a:r>
            <a:endParaRPr lang="zh-CN" altLang="zh-CN"/>
          </a:p>
          <a:p>
            <a:r>
              <a:rPr lang="en-US" altLang="zh-CN"/>
              <a:t>var result = total(8,10); //</a:t>
            </a:r>
            <a:r>
              <a:rPr lang="zh-CN" altLang="zh-CN"/>
              <a:t>返回值是</a:t>
            </a:r>
            <a:r>
              <a:rPr lang="en-US" altLang="zh-CN"/>
              <a:t>18</a:t>
            </a:r>
            <a:endParaRPr lang="zh-CN" altLang="zh-CN"/>
          </a:p>
          <a:p>
            <a:r>
              <a:rPr lang="en-US" altLang="zh-CN"/>
              <a:t>alert(result);</a:t>
            </a: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27A4742-AF9E-43D4-8A46-FDD76095FB54}"/>
              </a:ext>
            </a:extLst>
          </p:cNvPr>
          <p:cNvSpPr/>
          <p:nvPr/>
        </p:nvSpPr>
        <p:spPr>
          <a:xfrm>
            <a:off x="1633538" y="4283075"/>
            <a:ext cx="9107487" cy="92233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zh-CN" kern="100" dirty="0">
                <a:cs typeface="Times New Roman" panose="02020603050405020304" pitchFamily="18" charset="0"/>
              </a:rPr>
              <a:t>上述代码对两个数字进行了求和运算，使用自定义变量</a:t>
            </a:r>
            <a:r>
              <a:rPr lang="en-US" altLang="zh-CN" kern="100" dirty="0">
                <a:cs typeface="Times New Roman" panose="02020603050405020304" pitchFamily="18" charset="0"/>
              </a:rPr>
              <a:t>result</a:t>
            </a:r>
            <a:r>
              <a:rPr lang="zh-CN" altLang="zh-CN" kern="100" dirty="0">
                <a:cs typeface="Times New Roman" panose="02020603050405020304" pitchFamily="18" charset="0"/>
              </a:rPr>
              <a:t>获取</a:t>
            </a:r>
            <a:r>
              <a:rPr lang="en-US" altLang="zh-CN" kern="100" dirty="0">
                <a:cs typeface="Times New Roman" panose="02020603050405020304" pitchFamily="18" charset="0"/>
              </a:rPr>
              <a:t>total</a:t>
            </a:r>
            <a:r>
              <a:rPr lang="zh-CN" altLang="zh-CN" kern="100" dirty="0">
                <a:cs typeface="Times New Roman" panose="02020603050405020304" pitchFamily="18" charset="0"/>
              </a:rPr>
              <a:t>函数的返回值。此时在</a:t>
            </a:r>
            <a:r>
              <a:rPr lang="en-US" altLang="zh-CN" kern="100" dirty="0">
                <a:cs typeface="Times New Roman" panose="02020603050405020304" pitchFamily="18" charset="0"/>
              </a:rPr>
              <a:t>total</a:t>
            </a:r>
            <a:r>
              <a:rPr lang="zh-CN" altLang="zh-CN" kern="100" dirty="0">
                <a:cs typeface="Times New Roman" panose="02020603050405020304" pitchFamily="18" charset="0"/>
              </a:rPr>
              <a:t>函数的参数位置填入了两个测试数据，得到了正确的计算结果。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5913D84-8298-494E-84F2-7078189BC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1FCEC-5573-4E9A-B1C5-7DE732127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第一部分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50D9B9-E6AD-4512-BD05-9387857A6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对象类型</a:t>
            </a:r>
          </a:p>
        </p:txBody>
      </p:sp>
    </p:spTree>
    <p:extLst>
      <p:ext uri="{BB962C8B-B14F-4D97-AF65-F5344CB8AC3E}">
        <p14:creationId xmlns:p14="http://schemas.microsoft.com/office/powerpoint/2010/main" val="36082921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副标题 1">
            <a:extLst>
              <a:ext uri="{FF2B5EF4-FFF2-40B4-BE49-F238E27FC236}">
                <a16:creationId xmlns:a16="http://schemas.microsoft.com/office/drawing/2014/main" id="{B4F0C134-3F53-4748-BD5F-F7A1935E5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zh-CN"/>
              <a:t>函数也可以带有多个</a:t>
            </a:r>
            <a:r>
              <a:rPr lang="en-US" altLang="zh-CN"/>
              <a:t>return</a:t>
            </a:r>
            <a:r>
              <a:rPr lang="zh-CN" altLang="zh-CN"/>
              <a:t>语句：</a:t>
            </a:r>
          </a:p>
          <a:p>
            <a:pPr>
              <a:spcBef>
                <a:spcPct val="0"/>
              </a:spcBef>
            </a:pPr>
            <a:endParaRPr lang="zh-CN" altLang="zh-CN"/>
          </a:p>
        </p:txBody>
      </p:sp>
      <p:sp>
        <p:nvSpPr>
          <p:cNvPr id="48130" name="标题 3">
            <a:extLst>
              <a:ext uri="{FF2B5EF4-FFF2-40B4-BE49-F238E27FC236}">
                <a16:creationId xmlns:a16="http://schemas.microsoft.com/office/drawing/2014/main" id="{9198E422-D4C8-4C24-9959-62F07F692B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函数的返回值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46FADF-EF66-4CF1-BF04-BAA3AE5A4848}"/>
              </a:ext>
            </a:extLst>
          </p:cNvPr>
          <p:cNvSpPr txBox="1"/>
          <p:nvPr/>
        </p:nvSpPr>
        <p:spPr>
          <a:xfrm>
            <a:off x="1446213" y="2289175"/>
            <a:ext cx="9294812" cy="1938338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function </a:t>
            </a:r>
            <a:r>
              <a:rPr lang="en-US" altLang="zh-CN" dirty="0" err="1"/>
              <a:t>maxNum</a:t>
            </a:r>
            <a:r>
              <a:rPr lang="en-US" altLang="zh-CN" dirty="0"/>
              <a:t>(num1, num2){</a:t>
            </a:r>
            <a:endParaRPr lang="zh-CN" altLang="zh-CN" dirty="0"/>
          </a:p>
          <a:p>
            <a:r>
              <a:rPr lang="en-US" altLang="zh-CN" dirty="0"/>
              <a:t>if(num1&gt;num2) return num1;</a:t>
            </a:r>
            <a:endParaRPr lang="zh-CN" altLang="zh-CN" dirty="0"/>
          </a:p>
          <a:p>
            <a:r>
              <a:rPr lang="en-US" altLang="zh-CN" dirty="0"/>
              <a:t>else return num2;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/>
              <a:t>var result = </a:t>
            </a:r>
            <a:r>
              <a:rPr lang="en-US" altLang="zh-CN" dirty="0" err="1"/>
              <a:t>maxNum</a:t>
            </a:r>
            <a:r>
              <a:rPr lang="en-US" altLang="zh-CN" dirty="0"/>
              <a:t>(99,100); //</a:t>
            </a:r>
            <a:r>
              <a:rPr lang="zh-CN" altLang="zh-CN" dirty="0"/>
              <a:t>返回值是</a:t>
            </a:r>
            <a:r>
              <a:rPr lang="en-US" altLang="zh-CN" dirty="0"/>
              <a:t>100</a:t>
            </a:r>
            <a:endParaRPr lang="zh-CN" altLang="zh-CN" dirty="0"/>
          </a:p>
          <a:p>
            <a:r>
              <a:rPr lang="en-US" altLang="zh-CN" dirty="0"/>
              <a:t>alert(result);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C1159D5-1927-4AD6-8FD5-D095ABC285FB}"/>
              </a:ext>
            </a:extLst>
          </p:cNvPr>
          <p:cNvSpPr/>
          <p:nvPr/>
        </p:nvSpPr>
        <p:spPr>
          <a:xfrm>
            <a:off x="1446213" y="4492625"/>
            <a:ext cx="9294812" cy="133826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zh-CN" kern="100" dirty="0">
                <a:cs typeface="Times New Roman" panose="02020603050405020304" pitchFamily="18" charset="0"/>
              </a:rPr>
              <a:t>上述代码对两个数字进行了比大小运算，然后返回其中较大的数值。使用自定义变量</a:t>
            </a:r>
            <a:r>
              <a:rPr lang="en-US" altLang="zh-CN" kern="100" dirty="0">
                <a:cs typeface="Times New Roman" panose="02020603050405020304" pitchFamily="18" charset="0"/>
              </a:rPr>
              <a:t>result</a:t>
            </a:r>
            <a:r>
              <a:rPr lang="zh-CN" altLang="zh-CN" kern="100" dirty="0">
                <a:cs typeface="Times New Roman" panose="02020603050405020304" pitchFamily="18" charset="0"/>
              </a:rPr>
              <a:t>获取</a:t>
            </a:r>
            <a:r>
              <a:rPr lang="en-US" altLang="zh-CN" kern="100" dirty="0" err="1">
                <a:cs typeface="Times New Roman" panose="02020603050405020304" pitchFamily="18" charset="0"/>
              </a:rPr>
              <a:t>maxNum</a:t>
            </a:r>
            <a:r>
              <a:rPr lang="zh-CN" altLang="zh-CN" kern="100" dirty="0">
                <a:cs typeface="Times New Roman" panose="02020603050405020304" pitchFamily="18" charset="0"/>
              </a:rPr>
              <a:t>函数的返回值。此时在</a:t>
            </a:r>
            <a:r>
              <a:rPr lang="en-US" altLang="zh-CN" kern="100" dirty="0" err="1">
                <a:cs typeface="Times New Roman" panose="02020603050405020304" pitchFamily="18" charset="0"/>
              </a:rPr>
              <a:t>maxNum</a:t>
            </a:r>
            <a:r>
              <a:rPr lang="zh-CN" altLang="zh-CN" kern="100" dirty="0">
                <a:cs typeface="Times New Roman" panose="02020603050405020304" pitchFamily="18" charset="0"/>
              </a:rPr>
              <a:t>函数的参数位置填入了两个测试数据，得到了正确的计算结果。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920D290-375B-4EC1-8106-ED299031B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副标题 1">
            <a:extLst>
              <a:ext uri="{FF2B5EF4-FFF2-40B4-BE49-F238E27FC236}">
                <a16:creationId xmlns:a16="http://schemas.microsoft.com/office/drawing/2014/main" id="{6EB20A6C-81C2-4C78-8D99-EB997C975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zh-CN" sz="2400"/>
              <a:t>单独使用</a:t>
            </a:r>
            <a:r>
              <a:rPr lang="en-US" altLang="zh-CN" sz="2400"/>
              <a:t>return</a:t>
            </a:r>
            <a:r>
              <a:rPr lang="zh-CN" altLang="zh-CN" sz="2400"/>
              <a:t>语句可随时终止函数代码的运行。例如测试数值是否为偶数，如果是奇数则不提示，如果是偶数则弹出对话框：</a:t>
            </a:r>
          </a:p>
          <a:p>
            <a:pPr>
              <a:spcBef>
                <a:spcPct val="0"/>
              </a:spcBef>
            </a:pPr>
            <a:endParaRPr lang="zh-CN" altLang="zh-CN" sz="2400"/>
          </a:p>
        </p:txBody>
      </p:sp>
      <p:sp>
        <p:nvSpPr>
          <p:cNvPr id="49154" name="标题 3">
            <a:extLst>
              <a:ext uri="{FF2B5EF4-FFF2-40B4-BE49-F238E27FC236}">
                <a16:creationId xmlns:a16="http://schemas.microsoft.com/office/drawing/2014/main" id="{8795F598-A716-41C4-B151-93AD422E2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函数的返回值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AAAE9D-5235-4713-856E-5E7DE3A2E5B9}"/>
              </a:ext>
            </a:extLst>
          </p:cNvPr>
          <p:cNvSpPr txBox="1"/>
          <p:nvPr/>
        </p:nvSpPr>
        <p:spPr>
          <a:xfrm>
            <a:off x="1431131" y="2398974"/>
            <a:ext cx="9294812" cy="2060051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b="1">
                <a:solidFill>
                  <a:schemeClr val="tx1"/>
                </a:solidFill>
                <a:latin typeface="Calibri" panose="020F0502020204030204" pitchFamily="34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dirty="0"/>
              <a:t>function </a:t>
            </a:r>
            <a:r>
              <a:rPr lang="en-US" altLang="zh-CN" sz="1800" dirty="0" err="1"/>
              <a:t>testEven</a:t>
            </a:r>
            <a:r>
              <a:rPr lang="en-US" altLang="zh-CN" sz="1800" dirty="0"/>
              <a:t>(num){</a:t>
            </a:r>
            <a:endParaRPr lang="zh-CN" altLang="zh-CN" sz="1800" dirty="0"/>
          </a:p>
          <a:p>
            <a:r>
              <a:rPr lang="en-US" altLang="zh-CN" sz="1800" dirty="0"/>
              <a:t>if(num%2!=0) return;</a:t>
            </a:r>
            <a:endParaRPr lang="zh-CN" altLang="zh-CN" sz="1800" dirty="0"/>
          </a:p>
          <a:p>
            <a:r>
              <a:rPr lang="en-US" altLang="zh-CN" sz="1800" dirty="0"/>
              <a:t>alert(num +"</a:t>
            </a:r>
            <a:r>
              <a:rPr lang="zh-CN" altLang="zh-CN" sz="1800" dirty="0"/>
              <a:t>是偶数！</a:t>
            </a:r>
            <a:r>
              <a:rPr lang="en-US" altLang="zh-CN" sz="1800" dirty="0"/>
              <a:t>");</a:t>
            </a:r>
            <a:endParaRPr lang="zh-CN" altLang="zh-CN" sz="1800" dirty="0"/>
          </a:p>
          <a:p>
            <a:r>
              <a:rPr lang="en-US" altLang="zh-CN" sz="1800" dirty="0"/>
              <a:t>}</a:t>
            </a:r>
            <a:endParaRPr lang="zh-CN" altLang="zh-CN" sz="1800" dirty="0"/>
          </a:p>
          <a:p>
            <a:r>
              <a:rPr lang="en-US" altLang="zh-CN" sz="1800" dirty="0" err="1"/>
              <a:t>testEven</a:t>
            </a:r>
            <a:r>
              <a:rPr lang="en-US" altLang="zh-CN" sz="1800" dirty="0"/>
              <a:t> (99); //</a:t>
            </a:r>
            <a:r>
              <a:rPr lang="zh-CN" altLang="zh-CN" sz="1800" dirty="0"/>
              <a:t>不会弹出对话框</a:t>
            </a:r>
          </a:p>
          <a:p>
            <a:r>
              <a:rPr lang="en-US" altLang="zh-CN" sz="1800" dirty="0" err="1"/>
              <a:t>testEven</a:t>
            </a:r>
            <a:r>
              <a:rPr lang="en-US" altLang="zh-CN" sz="1800" dirty="0"/>
              <a:t> (100); //</a:t>
            </a:r>
            <a:r>
              <a:rPr lang="zh-CN" altLang="zh-CN" sz="1800" dirty="0"/>
              <a:t>会弹出对话框显示</a:t>
            </a:r>
            <a:r>
              <a:rPr lang="en-US" altLang="zh-CN" sz="1800" dirty="0"/>
              <a:t>"100</a:t>
            </a:r>
            <a:r>
              <a:rPr lang="zh-CN" altLang="zh-CN" sz="1800" dirty="0"/>
              <a:t>是偶数！</a:t>
            </a:r>
            <a:r>
              <a:rPr lang="en-US" altLang="zh-CN" sz="1800" dirty="0"/>
              <a:t>"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79601CF-2055-49C9-AE52-DD5A556060EE}"/>
              </a:ext>
            </a:extLst>
          </p:cNvPr>
          <p:cNvSpPr/>
          <p:nvPr/>
        </p:nvSpPr>
        <p:spPr>
          <a:xfrm>
            <a:off x="1219200" y="5076825"/>
            <a:ext cx="9718675" cy="133826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zh-CN" kern="100" dirty="0">
                <a:cs typeface="Times New Roman" panose="02020603050405020304" pitchFamily="18" charset="0"/>
              </a:rPr>
              <a:t>函数在执行到</a:t>
            </a:r>
            <a:r>
              <a:rPr lang="en-US" altLang="zh-CN" kern="100" dirty="0">
                <a:cs typeface="Times New Roman" panose="02020603050405020304" pitchFamily="18" charset="0"/>
              </a:rPr>
              <a:t>return</a:t>
            </a:r>
            <a:r>
              <a:rPr lang="zh-CN" altLang="zh-CN" kern="100" dirty="0">
                <a:cs typeface="Times New Roman" panose="02020603050405020304" pitchFamily="18" charset="0"/>
              </a:rPr>
              <a:t>语句时就直接退出了代码块，即使后续还有代码也不会被执行。本例中如果参数为奇数才能符合</a:t>
            </a:r>
            <a:r>
              <a:rPr lang="en-US" altLang="zh-CN" kern="100" dirty="0">
                <a:cs typeface="Times New Roman" panose="02020603050405020304" pitchFamily="18" charset="0"/>
              </a:rPr>
              <a:t>if</a:t>
            </a:r>
            <a:r>
              <a:rPr lang="zh-CN" altLang="zh-CN" kern="100" dirty="0">
                <a:cs typeface="Times New Roman" panose="02020603050405020304" pitchFamily="18" charset="0"/>
              </a:rPr>
              <a:t>条件然后触发</a:t>
            </a:r>
            <a:r>
              <a:rPr lang="en-US" altLang="zh-CN" kern="100" dirty="0">
                <a:cs typeface="Times New Roman" panose="02020603050405020304" pitchFamily="18" charset="0"/>
              </a:rPr>
              <a:t>return</a:t>
            </a:r>
            <a:r>
              <a:rPr lang="zh-CN" altLang="zh-CN" kern="100" dirty="0">
                <a:cs typeface="Times New Roman" panose="02020603050405020304" pitchFamily="18" charset="0"/>
              </a:rPr>
              <a:t>语句，因此后续的</a:t>
            </a:r>
            <a:r>
              <a:rPr lang="en-US" altLang="zh-CN" kern="100" dirty="0">
                <a:cs typeface="Times New Roman" panose="02020603050405020304" pitchFamily="18" charset="0"/>
              </a:rPr>
              <a:t>alert()</a:t>
            </a:r>
            <a:r>
              <a:rPr lang="zh-CN" altLang="zh-CN" kern="100" dirty="0">
                <a:cs typeface="Times New Roman" panose="02020603050405020304" pitchFamily="18" charset="0"/>
              </a:rPr>
              <a:t>方法不会被执行到，从而做到只有在参数为偶数时才显示对话框。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772EB69-2E2B-42E4-B91D-5D6B8CD58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1982B-EC2F-4E6A-874E-C91B61BA8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练习：</a:t>
            </a:r>
            <a:br>
              <a:rPr lang="en-US" altLang="zh-CN" sz="2400" dirty="0"/>
            </a:br>
            <a:r>
              <a:rPr lang="en-US" altLang="zh-CN" sz="2400" dirty="0" err="1"/>
              <a:t>编写一个max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x,y,z</a:t>
            </a:r>
            <a:r>
              <a:rPr lang="en-US" altLang="zh-CN" sz="2400" dirty="0"/>
              <a:t>)</a:t>
            </a:r>
            <a:r>
              <a:rPr lang="en-US" altLang="zh-CN" sz="2400" dirty="0" err="1"/>
              <a:t>的JavaScript函数</a:t>
            </a:r>
            <a:endParaRPr lang="zh-CN" altLang="en-US" sz="2400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9A26782-78D2-4442-B44F-93D399FDA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852" y="1564483"/>
            <a:ext cx="7112357" cy="4879463"/>
          </a:xfrm>
        </p:spPr>
        <p:txBody>
          <a:bodyPr/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试创建一个名称为</a:t>
            </a:r>
            <a:r>
              <a:rPr lang="en-US" altLang="zh-CN" dirty="0"/>
              <a:t>max(</a:t>
            </a:r>
            <a:r>
              <a:rPr lang="en-US" altLang="zh-CN" dirty="0" err="1"/>
              <a:t>x,y,z</a:t>
            </a:r>
            <a:r>
              <a:rPr lang="en-US" altLang="zh-CN" dirty="0"/>
              <a:t>)</a:t>
            </a:r>
            <a:r>
              <a:rPr lang="zh-CN" altLang="en-US" dirty="0"/>
              <a:t>的</a:t>
            </a:r>
            <a:r>
              <a:rPr lang="en-US" altLang="zh-CN" dirty="0"/>
              <a:t>JavaScript</a:t>
            </a:r>
            <a:r>
              <a:rPr lang="zh-CN" altLang="en-US" dirty="0"/>
              <a:t>函数，其返回值为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、</a:t>
            </a:r>
            <a:r>
              <a:rPr lang="en-US" altLang="zh-CN" dirty="0"/>
              <a:t>z</a:t>
            </a:r>
            <a:r>
              <a:rPr lang="zh-CN" altLang="en-US" dirty="0"/>
              <a:t>中的最大值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alert</a:t>
            </a:r>
            <a:r>
              <a:rPr lang="zh-CN" altLang="en-US" dirty="0"/>
              <a:t>语句显示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30</a:t>
            </a:r>
            <a:r>
              <a:rPr lang="zh-CN" altLang="en-US" dirty="0"/>
              <a:t>、</a:t>
            </a:r>
            <a:r>
              <a:rPr lang="en-US" altLang="zh-CN" dirty="0"/>
              <a:t>99</a:t>
            </a:r>
            <a:r>
              <a:rPr lang="zh-CN" altLang="en-US" dirty="0"/>
              <a:t>这三个数中的最大值。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5A8E48-6E28-4B3C-AE31-94E2351FA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42</a:t>
            </a:fld>
            <a:endParaRPr lang="zh-CN" altLang="en-US"/>
          </a:p>
        </p:txBody>
      </p:sp>
      <p:grpSp>
        <p:nvGrpSpPr>
          <p:cNvPr id="8" name="组合 19">
            <a:extLst>
              <a:ext uri="{FF2B5EF4-FFF2-40B4-BE49-F238E27FC236}">
                <a16:creationId xmlns:a16="http://schemas.microsoft.com/office/drawing/2014/main" id="{66F70869-C07C-43CA-8039-232B4CF6E5A6}"/>
              </a:ext>
            </a:extLst>
          </p:cNvPr>
          <p:cNvGrpSpPr>
            <a:grpSpLocks/>
          </p:cNvGrpSpPr>
          <p:nvPr/>
        </p:nvGrpSpPr>
        <p:grpSpPr bwMode="auto">
          <a:xfrm>
            <a:off x="4751852" y="1115828"/>
            <a:ext cx="1109663" cy="500063"/>
            <a:chOff x="6072198" y="1142984"/>
            <a:chExt cx="1109759" cy="500066"/>
          </a:xfrm>
        </p:grpSpPr>
        <p:pic>
          <p:nvPicPr>
            <p:cNvPr id="9" name="Picture 13" descr="C:\Users\meng.zhang\Desktop\ACCP7.0模版图标规范\ge_pad.png">
              <a:extLst>
                <a:ext uri="{FF2B5EF4-FFF2-40B4-BE49-F238E27FC236}">
                  <a16:creationId xmlns:a16="http://schemas.microsoft.com/office/drawing/2014/main" id="{1239EC38-208E-4509-8E66-718B0670C3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24">
              <a:extLst>
                <a:ext uri="{FF2B5EF4-FFF2-40B4-BE49-F238E27FC236}">
                  <a16:creationId xmlns:a16="http://schemas.microsoft.com/office/drawing/2014/main" id="{A53042D3-38C2-4F87-B7A9-498BB069AF82}"/>
                </a:ext>
              </a:extLst>
            </p:cNvPr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3450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1982B-EC2F-4E6A-874E-C91B61BA8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练习：</a:t>
            </a:r>
            <a:r>
              <a:rPr lang="en-US" altLang="zh-CN" dirty="0" err="1"/>
              <a:t>字符串大小写转换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9A26782-78D2-4442-B44F-93D399FDA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852" y="1644465"/>
            <a:ext cx="7112357" cy="4799481"/>
          </a:xfrm>
        </p:spPr>
        <p:txBody>
          <a:bodyPr/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编写</a:t>
            </a:r>
            <a:r>
              <a:rPr lang="en-US" altLang="zh-CN" dirty="0"/>
              <a:t>HTML</a:t>
            </a:r>
            <a:r>
              <a:rPr lang="zh-CN" altLang="en-US" dirty="0"/>
              <a:t>表单，设置两个文本框和两个按钮，文本框显示转换前后数据，按钮用于转换。</a:t>
            </a:r>
          </a:p>
          <a:p>
            <a:pPr lvl="1"/>
            <a:r>
              <a:rPr lang="zh-CN" altLang="en-US" dirty="0"/>
              <a:t>为按钮添加点击事件，并利用函数</a:t>
            </a:r>
            <a:r>
              <a:rPr lang="en-US" altLang="zh-CN" dirty="0"/>
              <a:t>deal()</a:t>
            </a:r>
            <a:r>
              <a:rPr lang="zh-CN" altLang="en-US" dirty="0"/>
              <a:t>来处理。</a:t>
            </a:r>
          </a:p>
          <a:p>
            <a:pPr lvl="1"/>
            <a:r>
              <a:rPr lang="zh-CN" altLang="en-US" dirty="0"/>
              <a:t>编写</a:t>
            </a:r>
            <a:r>
              <a:rPr lang="en-US" altLang="zh-CN" dirty="0"/>
              <a:t>deal()</a:t>
            </a:r>
            <a:r>
              <a:rPr lang="zh-CN" altLang="en-US" dirty="0"/>
              <a:t>函数，根据传递的不同参数执行不同的转换操作。</a:t>
            </a:r>
          </a:p>
          <a:p>
            <a:pPr lvl="1"/>
            <a:r>
              <a:rPr lang="zh-CN" altLang="en-US" dirty="0"/>
              <a:t>将转换后的数据显示到对应位置。</a:t>
            </a:r>
          </a:p>
          <a:p>
            <a:pPr lvl="1"/>
            <a:r>
              <a:rPr lang="zh-CN" altLang="en-US" dirty="0"/>
              <a:t>运行后结果如图所示。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5A8E48-6E28-4B3C-AE31-94E2351FA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43</a:t>
            </a:fld>
            <a:endParaRPr lang="zh-CN" altLang="en-US"/>
          </a:p>
        </p:txBody>
      </p:sp>
      <p:grpSp>
        <p:nvGrpSpPr>
          <p:cNvPr id="8" name="组合 19">
            <a:extLst>
              <a:ext uri="{FF2B5EF4-FFF2-40B4-BE49-F238E27FC236}">
                <a16:creationId xmlns:a16="http://schemas.microsoft.com/office/drawing/2014/main" id="{66F70869-C07C-43CA-8039-232B4CF6E5A6}"/>
              </a:ext>
            </a:extLst>
          </p:cNvPr>
          <p:cNvGrpSpPr>
            <a:grpSpLocks/>
          </p:cNvGrpSpPr>
          <p:nvPr/>
        </p:nvGrpSpPr>
        <p:grpSpPr bwMode="auto">
          <a:xfrm>
            <a:off x="4751852" y="1115828"/>
            <a:ext cx="1109663" cy="500063"/>
            <a:chOff x="6072198" y="1142984"/>
            <a:chExt cx="1109759" cy="500066"/>
          </a:xfrm>
        </p:grpSpPr>
        <p:pic>
          <p:nvPicPr>
            <p:cNvPr id="9" name="Picture 13" descr="C:\Users\meng.zhang\Desktop\ACCP7.0模版图标规范\ge_pad.png">
              <a:extLst>
                <a:ext uri="{FF2B5EF4-FFF2-40B4-BE49-F238E27FC236}">
                  <a16:creationId xmlns:a16="http://schemas.microsoft.com/office/drawing/2014/main" id="{1239EC38-208E-4509-8E66-718B0670C3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24">
              <a:extLst>
                <a:ext uri="{FF2B5EF4-FFF2-40B4-BE49-F238E27FC236}">
                  <a16:creationId xmlns:a16="http://schemas.microsoft.com/office/drawing/2014/main" id="{A53042D3-38C2-4F87-B7A9-498BB069AF82}"/>
                </a:ext>
              </a:extLst>
            </p:cNvPr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88891A5F-EABA-422E-9595-B1926A8C351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712" y="4297189"/>
            <a:ext cx="3207962" cy="178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0720B72-7514-45FE-A3E0-54D3612EA45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177" y="4297189"/>
            <a:ext cx="3142295" cy="17805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5125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1982B-EC2F-4E6A-874E-C91B61BA8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练习：</a:t>
            </a:r>
            <a:r>
              <a:rPr lang="en-US" altLang="zh-CN" dirty="0" err="1"/>
              <a:t>编写一个四则运算函数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9A26782-78D2-4442-B44F-93D399FDA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852" y="1674063"/>
            <a:ext cx="7112357" cy="4769884"/>
          </a:xfrm>
        </p:spPr>
        <p:txBody>
          <a:bodyPr/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点击页面上的按钮时，调用函数，使用</a:t>
            </a:r>
            <a:r>
              <a:rPr lang="en-US" altLang="zh-CN" dirty="0"/>
              <a:t>prompt()</a:t>
            </a:r>
            <a:r>
              <a:rPr lang="zh-CN" altLang="en-US" dirty="0"/>
              <a:t>方法获取两个变量的值和一个运算符，如图所示。</a:t>
            </a:r>
          </a:p>
          <a:p>
            <a:pPr lvl="1"/>
            <a:r>
              <a:rPr lang="zh-CN" altLang="en-US" dirty="0"/>
              <a:t>运算结果使用</a:t>
            </a:r>
            <a:r>
              <a:rPr lang="en-US" altLang="zh-CN" dirty="0"/>
              <a:t>alert()</a:t>
            </a:r>
            <a:r>
              <a:rPr lang="zh-CN" altLang="en-US" dirty="0"/>
              <a:t>方法显示出来，如图所示。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switch</a:t>
            </a:r>
            <a:r>
              <a:rPr lang="zh-CN" altLang="en-US" dirty="0"/>
              <a:t>判断获取的运算符号。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5A8E48-6E28-4B3C-AE31-94E2351FA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44</a:t>
            </a:fld>
            <a:endParaRPr lang="zh-CN" altLang="en-US"/>
          </a:p>
        </p:txBody>
      </p:sp>
      <p:grpSp>
        <p:nvGrpSpPr>
          <p:cNvPr id="8" name="组合 19">
            <a:extLst>
              <a:ext uri="{FF2B5EF4-FFF2-40B4-BE49-F238E27FC236}">
                <a16:creationId xmlns:a16="http://schemas.microsoft.com/office/drawing/2014/main" id="{66F70869-C07C-43CA-8039-232B4CF6E5A6}"/>
              </a:ext>
            </a:extLst>
          </p:cNvPr>
          <p:cNvGrpSpPr>
            <a:grpSpLocks/>
          </p:cNvGrpSpPr>
          <p:nvPr/>
        </p:nvGrpSpPr>
        <p:grpSpPr bwMode="auto">
          <a:xfrm>
            <a:off x="4751852" y="1115828"/>
            <a:ext cx="1109663" cy="500063"/>
            <a:chOff x="6072198" y="1142984"/>
            <a:chExt cx="1109759" cy="500066"/>
          </a:xfrm>
        </p:grpSpPr>
        <p:pic>
          <p:nvPicPr>
            <p:cNvPr id="9" name="Picture 13" descr="C:\Users\meng.zhang\Desktop\ACCP7.0模版图标规范\ge_pad.png">
              <a:extLst>
                <a:ext uri="{FF2B5EF4-FFF2-40B4-BE49-F238E27FC236}">
                  <a16:creationId xmlns:a16="http://schemas.microsoft.com/office/drawing/2014/main" id="{1239EC38-208E-4509-8E66-718B0670C3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24">
              <a:extLst>
                <a:ext uri="{FF2B5EF4-FFF2-40B4-BE49-F238E27FC236}">
                  <a16:creationId xmlns:a16="http://schemas.microsoft.com/office/drawing/2014/main" id="{A53042D3-38C2-4F87-B7A9-498BB069AF82}"/>
                </a:ext>
              </a:extLst>
            </p:cNvPr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pic>
        <p:nvPicPr>
          <p:cNvPr id="14" name="Picture 2">
            <a:extLst>
              <a:ext uri="{FF2B5EF4-FFF2-40B4-BE49-F238E27FC236}">
                <a16:creationId xmlns:a16="http://schemas.microsoft.com/office/drawing/2014/main" id="{6DE30AA2-8363-403F-97F3-25FD638979B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50" y="818347"/>
            <a:ext cx="3893398" cy="3846017"/>
          </a:xfrm>
          <a:prstGeom prst="rect">
            <a:avLst/>
          </a:prstGeom>
          <a:noFill/>
        </p:spPr>
      </p:pic>
      <p:pic>
        <p:nvPicPr>
          <p:cNvPr id="15" name="Picture 3">
            <a:extLst>
              <a:ext uri="{FF2B5EF4-FFF2-40B4-BE49-F238E27FC236}">
                <a16:creationId xmlns:a16="http://schemas.microsoft.com/office/drawing/2014/main" id="{A8C9A76B-E83B-4B6B-B882-E6920BD6875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486" y="4059005"/>
            <a:ext cx="3573550" cy="19637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89652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12549" y="1091173"/>
            <a:ext cx="10657184" cy="5196304"/>
          </a:xfrm>
        </p:spPr>
        <p:txBody>
          <a:bodyPr/>
          <a:lstStyle/>
          <a:p>
            <a:r>
              <a:rPr lang="zh-CN" altLang="en-US" dirty="0"/>
              <a:t>常见问题及解决办法</a:t>
            </a:r>
          </a:p>
          <a:p>
            <a:r>
              <a:rPr lang="zh-CN" altLang="en-US" dirty="0"/>
              <a:t>代码规范问题</a:t>
            </a:r>
          </a:p>
          <a:p>
            <a:r>
              <a:rPr lang="zh-CN" altLang="en-US" dirty="0"/>
              <a:t>调试技巧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007435" y="216853"/>
            <a:ext cx="10657184" cy="608131"/>
          </a:xfrm>
        </p:spPr>
        <p:txBody>
          <a:bodyPr/>
          <a:lstStyle/>
          <a:p>
            <a:r>
              <a:rPr lang="zh-CN" altLang="en-US"/>
              <a:t>共性问题集中讲解</a:t>
            </a:r>
          </a:p>
        </p:txBody>
      </p:sp>
      <p:grpSp>
        <p:nvGrpSpPr>
          <p:cNvPr id="32772" name="组合 29"/>
          <p:cNvGrpSpPr/>
          <p:nvPr/>
        </p:nvGrpSpPr>
        <p:grpSpPr bwMode="auto">
          <a:xfrm>
            <a:off x="2143125" y="2948947"/>
            <a:ext cx="7905751" cy="2058988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133"/>
            </a:p>
          </p:txBody>
        </p:sp>
        <p:grpSp>
          <p:nvGrpSpPr>
            <p:cNvPr id="32775" name="组合 7"/>
            <p:cNvGrpSpPr/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32776" name="组合 19"/>
              <p:cNvGrpSpPr/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133"/>
                </a:p>
              </p:txBody>
            </p:sp>
            <p:grpSp>
              <p:nvGrpSpPr>
                <p:cNvPr id="32781" name="组合 17"/>
                <p:cNvGrpSpPr/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78061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584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733" b="1" kern="0" spc="4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共性问题集中讲解   </a:t>
                    </a:r>
                    <a:endParaRPr lang="en-US" altLang="zh-CN" sz="3733" b="1" kern="0" spc="4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64503" y="3733756"/>
                    <a:ext cx="285765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</p:grpSp>
          </p:grpSp>
          <p:grpSp>
            <p:nvGrpSpPr>
              <p:cNvPr id="32777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133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133"/>
                </a:p>
              </p:txBody>
            </p:sp>
          </p:grpSp>
        </p:grp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659BDC3-D1D3-4E3E-9A2D-39D86CAA8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1FCEC-5573-4E9A-B1C5-7DE732127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第三部分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50D9B9-E6AD-4512-BD05-9387857A6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事件</a:t>
            </a:r>
          </a:p>
        </p:txBody>
      </p:sp>
    </p:spTree>
    <p:extLst>
      <p:ext uri="{BB962C8B-B14F-4D97-AF65-F5344CB8AC3E}">
        <p14:creationId xmlns:p14="http://schemas.microsoft.com/office/powerpoint/2010/main" val="10348094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2A160FBA-C70A-4FED-8D78-285D192F9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事件是指可以被</a:t>
            </a:r>
            <a:r>
              <a:rPr lang="en-US" altLang="zh-CN" dirty="0"/>
              <a:t>JavaScript</a:t>
            </a:r>
            <a:r>
              <a:rPr lang="zh-CN" altLang="en-US" dirty="0"/>
              <a:t>侦测到的交互行为，如在网页中滑动、点击鼠标、滚动屏幕、敲击键盘等。当发生事件以后，可以利用</a:t>
            </a:r>
            <a:r>
              <a:rPr lang="en-US" altLang="zh-CN" dirty="0"/>
              <a:t>JavaScript</a:t>
            </a:r>
            <a:r>
              <a:rPr lang="zh-CN" altLang="en-US" dirty="0"/>
              <a:t>编程来执行一些特定的代码，从而实现网页的交互效果，它对实现网页的交互效果起着重要的作用。</a:t>
            </a:r>
            <a:endParaRPr lang="en-US" altLang="zh-CN" dirty="0"/>
          </a:p>
          <a:p>
            <a:r>
              <a:rPr lang="zh-CN" altLang="en-US" dirty="0"/>
              <a:t>事件处理程序</a:t>
            </a:r>
          </a:p>
          <a:p>
            <a:pPr lvl="1"/>
            <a:r>
              <a:rPr lang="zh-CN" altLang="en-US" dirty="0"/>
              <a:t>事件处理程序指的就是</a:t>
            </a:r>
            <a:r>
              <a:rPr lang="en-US" altLang="zh-CN" dirty="0"/>
              <a:t>JavaScript</a:t>
            </a:r>
            <a:r>
              <a:rPr lang="zh-CN" altLang="en-US" dirty="0"/>
              <a:t>为响应用户行为所执行的程序代码。例如，用户点击</a:t>
            </a:r>
            <a:r>
              <a:rPr lang="en-US" altLang="zh-CN" dirty="0"/>
              <a:t>button </a:t>
            </a:r>
            <a:r>
              <a:rPr lang="zh-CN" altLang="en-US" dirty="0"/>
              <a:t>按钮时，这个行为就会被</a:t>
            </a:r>
            <a:r>
              <a:rPr lang="en-US" altLang="zh-CN" dirty="0"/>
              <a:t>JavaScript </a:t>
            </a:r>
            <a:r>
              <a:rPr lang="zh-CN" altLang="en-US" dirty="0"/>
              <a:t>中的</a:t>
            </a:r>
            <a:r>
              <a:rPr lang="en-US" altLang="zh-CN" dirty="0"/>
              <a:t>click</a:t>
            </a:r>
            <a:r>
              <a:rPr lang="zh-CN" altLang="en-US" dirty="0"/>
              <a:t>事件侦测到；然后让其自动执行，为</a:t>
            </a:r>
            <a:r>
              <a:rPr lang="en-US" altLang="zh-CN" dirty="0"/>
              <a:t>click</a:t>
            </a:r>
            <a:r>
              <a:rPr lang="zh-CN" altLang="en-US" dirty="0"/>
              <a:t>事件编写程序代码，如在控制台输出“按钮被点击了”。</a:t>
            </a:r>
          </a:p>
          <a:p>
            <a:r>
              <a:rPr lang="zh-CN" altLang="en-US" dirty="0"/>
              <a:t>事件驱动式</a:t>
            </a:r>
          </a:p>
          <a:p>
            <a:pPr lvl="1"/>
            <a:r>
              <a:rPr lang="zh-CN" altLang="en-US" dirty="0"/>
              <a:t>事件驱动式是指在</a:t>
            </a:r>
            <a:r>
              <a:rPr lang="en-US" altLang="zh-CN" dirty="0"/>
              <a:t>Web</a:t>
            </a:r>
            <a:r>
              <a:rPr lang="zh-CN" altLang="en-US" dirty="0"/>
              <a:t>页面中</a:t>
            </a:r>
            <a:r>
              <a:rPr lang="en-US" altLang="zh-CN" dirty="0"/>
              <a:t>JavaScript</a:t>
            </a:r>
            <a:r>
              <a:rPr lang="zh-CN" altLang="en-US" dirty="0"/>
              <a:t>的事件，侦测到用户行为（如鼠标点击、鼠标移入等），并执行相应的事件处理程序的过程。</a:t>
            </a:r>
          </a:p>
          <a:p>
            <a:r>
              <a:rPr lang="zh-CN" altLang="en-US" dirty="0"/>
              <a:t>事件流</a:t>
            </a:r>
          </a:p>
          <a:p>
            <a:pPr lvl="1"/>
            <a:r>
              <a:rPr lang="zh-CN" altLang="en-US" dirty="0"/>
              <a:t>事件发生时，会在发生事件的元素节点与</a:t>
            </a:r>
            <a:r>
              <a:rPr lang="en-US" altLang="zh-CN" dirty="0"/>
              <a:t>DOM </a:t>
            </a:r>
            <a:r>
              <a:rPr lang="zh-CN" altLang="en-US" dirty="0"/>
              <a:t>树根节点之间按照特定的顺序进行传播，这个事件传播的过程就是事件流。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F4D666B-A8D7-4C03-903B-52564C6B7B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事件概述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55358F-BAA7-466A-A1E8-F0638C705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9701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2A160FBA-C70A-4FED-8D78-285D192F9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事件绑定指的是为某个元素对象的事件绑定事件处理程序。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JavaScript </a:t>
            </a:r>
            <a:r>
              <a:rPr lang="zh-CN" altLang="en-US" dirty="0"/>
              <a:t>中提供了</a:t>
            </a:r>
            <a:r>
              <a:rPr lang="en-US" altLang="zh-CN" dirty="0"/>
              <a:t>3 </a:t>
            </a:r>
            <a:r>
              <a:rPr lang="zh-CN" altLang="en-US" dirty="0"/>
              <a:t>种事件的绑定方式</a:t>
            </a:r>
            <a:endParaRPr lang="en-US" altLang="zh-CN" dirty="0"/>
          </a:p>
          <a:p>
            <a:pPr lvl="1"/>
            <a:r>
              <a:rPr lang="zh-CN" altLang="en-US" dirty="0"/>
              <a:t>行内绑定式</a:t>
            </a:r>
            <a:endParaRPr lang="en-US" altLang="zh-CN" dirty="0"/>
          </a:p>
          <a:p>
            <a:pPr lvl="1"/>
            <a:r>
              <a:rPr lang="zh-CN" altLang="en-US" dirty="0"/>
              <a:t>动态绑定式</a:t>
            </a:r>
            <a:endParaRPr lang="en-US" altLang="zh-CN" dirty="0"/>
          </a:p>
          <a:p>
            <a:pPr lvl="1"/>
            <a:r>
              <a:rPr lang="zh-CN" altLang="en-US" dirty="0"/>
              <a:t>事件监听的方式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F4D666B-A8D7-4C03-903B-52564C6B7B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事件的绑定方式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55358F-BAA7-466A-A1E8-F0638C705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9986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内容占位符 11">
            <a:extLst>
              <a:ext uri="{FF2B5EF4-FFF2-40B4-BE49-F238E27FC236}">
                <a16:creationId xmlns:a16="http://schemas.microsoft.com/office/drawing/2014/main" id="{9E5BAB8F-9F3C-4BA2-B029-AA285504C6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443534"/>
              </p:ext>
            </p:extLst>
          </p:nvPr>
        </p:nvGraphicFramePr>
        <p:xfrm>
          <a:off x="1007435" y="922340"/>
          <a:ext cx="10656888" cy="5354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129">
                  <a:extLst>
                    <a:ext uri="{9D8B030D-6E8A-4147-A177-3AD203B41FA5}">
                      <a16:colId xmlns:a16="http://schemas.microsoft.com/office/drawing/2014/main" val="2435768312"/>
                    </a:ext>
                  </a:extLst>
                </a:gridCol>
                <a:gridCol w="2097276">
                  <a:extLst>
                    <a:ext uri="{9D8B030D-6E8A-4147-A177-3AD203B41FA5}">
                      <a16:colId xmlns:a16="http://schemas.microsoft.com/office/drawing/2014/main" val="1656251894"/>
                    </a:ext>
                  </a:extLst>
                </a:gridCol>
                <a:gridCol w="6302483">
                  <a:extLst>
                    <a:ext uri="{9D8B030D-6E8A-4147-A177-3AD203B41FA5}">
                      <a16:colId xmlns:a16="http://schemas.microsoft.com/office/drawing/2014/main" val="2259001298"/>
                    </a:ext>
                  </a:extLst>
                </a:gridCol>
              </a:tblGrid>
              <a:tr h="371285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effectLst/>
                        </a:rPr>
                        <a:t>属　　性</a:t>
                      </a:r>
                      <a:endParaRPr lang="zh-CN" sz="16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</a:rPr>
                        <a:t>事　　件</a:t>
                      </a:r>
                      <a:endParaRPr lang="zh-CN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</a:rPr>
                        <a:t>描　　述</a:t>
                      </a:r>
                      <a:endParaRPr lang="zh-CN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extLst>
                  <a:ext uri="{0D108BD9-81ED-4DB2-BD59-A6C34878D82A}">
                    <a16:rowId xmlns:a16="http://schemas.microsoft.com/office/drawing/2014/main" val="1583941496"/>
                  </a:ext>
                </a:extLst>
              </a:tr>
              <a:tr h="293104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</a:rPr>
                        <a:t>onload </a:t>
                      </a:r>
                      <a:endParaRPr lang="zh-CN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</a:rPr>
                        <a:t>Window </a:t>
                      </a:r>
                      <a:r>
                        <a:rPr lang="zh-CN" sz="1600" b="0" kern="100">
                          <a:effectLst/>
                        </a:rPr>
                        <a:t>事件</a:t>
                      </a:r>
                      <a:endParaRPr lang="zh-CN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</a:rPr>
                        <a:t>页面结束加载之后触发</a:t>
                      </a:r>
                      <a:endParaRPr lang="zh-CN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extLst>
                  <a:ext uri="{0D108BD9-81ED-4DB2-BD59-A6C34878D82A}">
                    <a16:rowId xmlns:a16="http://schemas.microsoft.com/office/drawing/2014/main" val="1157675423"/>
                  </a:ext>
                </a:extLst>
              </a:tr>
              <a:tr h="293104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</a:rPr>
                        <a:t>onmessage </a:t>
                      </a:r>
                      <a:endParaRPr lang="zh-CN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</a:rPr>
                        <a:t>Window </a:t>
                      </a:r>
                      <a:r>
                        <a:rPr lang="zh-CN" sz="1600" b="0" kern="100">
                          <a:effectLst/>
                        </a:rPr>
                        <a:t>事件</a:t>
                      </a:r>
                      <a:endParaRPr lang="zh-CN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</a:rPr>
                        <a:t>在消息被触发时运行的脚本</a:t>
                      </a:r>
                      <a:endParaRPr lang="zh-CN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extLst>
                  <a:ext uri="{0D108BD9-81ED-4DB2-BD59-A6C34878D82A}">
                    <a16:rowId xmlns:a16="http://schemas.microsoft.com/office/drawing/2014/main" val="3220585441"/>
                  </a:ext>
                </a:extLst>
              </a:tr>
              <a:tr h="293104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</a:rPr>
                        <a:t>onoffline </a:t>
                      </a:r>
                      <a:endParaRPr lang="zh-CN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</a:rPr>
                        <a:t>Window </a:t>
                      </a:r>
                      <a:r>
                        <a:rPr lang="zh-CN" sz="1600" b="0" kern="100">
                          <a:effectLst/>
                        </a:rPr>
                        <a:t>事件</a:t>
                      </a:r>
                      <a:endParaRPr lang="zh-CN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</a:rPr>
                        <a:t>当文档离线时运行的脚本</a:t>
                      </a:r>
                      <a:endParaRPr lang="zh-CN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extLst>
                  <a:ext uri="{0D108BD9-81ED-4DB2-BD59-A6C34878D82A}">
                    <a16:rowId xmlns:a16="http://schemas.microsoft.com/office/drawing/2014/main" val="2390301589"/>
                  </a:ext>
                </a:extLst>
              </a:tr>
              <a:tr h="293104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</a:rPr>
                        <a:t>ononline </a:t>
                      </a:r>
                      <a:endParaRPr lang="zh-CN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</a:rPr>
                        <a:t>Window </a:t>
                      </a:r>
                      <a:r>
                        <a:rPr lang="zh-CN" sz="1600" b="0" kern="100">
                          <a:effectLst/>
                        </a:rPr>
                        <a:t>事件</a:t>
                      </a:r>
                      <a:endParaRPr lang="zh-CN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</a:rPr>
                        <a:t>当文档上线时运行的脚本</a:t>
                      </a:r>
                      <a:endParaRPr lang="zh-CN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extLst>
                  <a:ext uri="{0D108BD9-81ED-4DB2-BD59-A6C34878D82A}">
                    <a16:rowId xmlns:a16="http://schemas.microsoft.com/office/drawing/2014/main" val="1728319992"/>
                  </a:ext>
                </a:extLst>
              </a:tr>
              <a:tr h="293104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</a:rPr>
                        <a:t>onblur </a:t>
                      </a:r>
                      <a:endParaRPr lang="zh-CN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</a:rPr>
                        <a:t>Form </a:t>
                      </a:r>
                      <a:r>
                        <a:rPr lang="zh-CN" sz="1600" b="0" kern="100">
                          <a:effectLst/>
                        </a:rPr>
                        <a:t>事件</a:t>
                      </a:r>
                      <a:endParaRPr lang="zh-CN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</a:rPr>
                        <a:t>元素失去焦点时运行的脚本</a:t>
                      </a:r>
                      <a:endParaRPr lang="zh-CN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extLst>
                  <a:ext uri="{0D108BD9-81ED-4DB2-BD59-A6C34878D82A}">
                    <a16:rowId xmlns:a16="http://schemas.microsoft.com/office/drawing/2014/main" val="986805425"/>
                  </a:ext>
                </a:extLst>
              </a:tr>
              <a:tr h="293104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</a:rPr>
                        <a:t>onchange </a:t>
                      </a:r>
                      <a:endParaRPr lang="zh-CN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</a:rPr>
                        <a:t>Form </a:t>
                      </a:r>
                      <a:r>
                        <a:rPr lang="zh-CN" sz="1600" b="0" kern="100">
                          <a:effectLst/>
                        </a:rPr>
                        <a:t>事件</a:t>
                      </a:r>
                      <a:endParaRPr lang="zh-CN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</a:rPr>
                        <a:t>在元素值被改变时运行的脚本</a:t>
                      </a:r>
                      <a:endParaRPr lang="zh-CN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extLst>
                  <a:ext uri="{0D108BD9-81ED-4DB2-BD59-A6C34878D82A}">
                    <a16:rowId xmlns:a16="http://schemas.microsoft.com/office/drawing/2014/main" val="1380765072"/>
                  </a:ext>
                </a:extLst>
              </a:tr>
              <a:tr h="293104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</a:rPr>
                        <a:t>onfocus </a:t>
                      </a:r>
                      <a:endParaRPr lang="zh-CN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</a:rPr>
                        <a:t>Form </a:t>
                      </a:r>
                      <a:r>
                        <a:rPr lang="zh-CN" sz="1600" b="0" kern="100">
                          <a:effectLst/>
                        </a:rPr>
                        <a:t>事件</a:t>
                      </a:r>
                      <a:endParaRPr lang="zh-CN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</a:rPr>
                        <a:t>当元素获得焦点时运行的脚本</a:t>
                      </a:r>
                      <a:endParaRPr lang="zh-CN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extLst>
                  <a:ext uri="{0D108BD9-81ED-4DB2-BD59-A6C34878D82A}">
                    <a16:rowId xmlns:a16="http://schemas.microsoft.com/office/drawing/2014/main" val="4230159679"/>
                  </a:ext>
                </a:extLst>
              </a:tr>
              <a:tr h="293104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</a:rPr>
                        <a:t>onformchange </a:t>
                      </a:r>
                      <a:endParaRPr lang="zh-CN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</a:rPr>
                        <a:t>Form </a:t>
                      </a:r>
                      <a:r>
                        <a:rPr lang="zh-CN" sz="1600" b="0" kern="100">
                          <a:effectLst/>
                        </a:rPr>
                        <a:t>事件</a:t>
                      </a:r>
                      <a:endParaRPr lang="zh-CN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</a:rPr>
                        <a:t>在表单改变时运行的脚本</a:t>
                      </a:r>
                      <a:endParaRPr lang="zh-CN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extLst>
                  <a:ext uri="{0D108BD9-81ED-4DB2-BD59-A6C34878D82A}">
                    <a16:rowId xmlns:a16="http://schemas.microsoft.com/office/drawing/2014/main" val="3141842729"/>
                  </a:ext>
                </a:extLst>
              </a:tr>
              <a:tr h="293104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</a:rPr>
                        <a:t>onforminput </a:t>
                      </a:r>
                      <a:endParaRPr lang="zh-CN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</a:rPr>
                        <a:t>Form </a:t>
                      </a:r>
                      <a:r>
                        <a:rPr lang="zh-CN" sz="1600" b="0" kern="100">
                          <a:effectLst/>
                        </a:rPr>
                        <a:t>事件</a:t>
                      </a:r>
                      <a:endParaRPr lang="zh-CN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</a:rPr>
                        <a:t>当表单获得用户输入时运行的脚本</a:t>
                      </a:r>
                      <a:endParaRPr lang="zh-CN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extLst>
                  <a:ext uri="{0D108BD9-81ED-4DB2-BD59-A6C34878D82A}">
                    <a16:rowId xmlns:a16="http://schemas.microsoft.com/office/drawing/2014/main" val="3535454900"/>
                  </a:ext>
                </a:extLst>
              </a:tr>
              <a:tr h="293104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</a:rPr>
                        <a:t>oninput </a:t>
                      </a:r>
                      <a:endParaRPr lang="zh-CN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</a:rPr>
                        <a:t>Form </a:t>
                      </a:r>
                      <a:r>
                        <a:rPr lang="zh-CN" sz="1600" b="0" kern="100">
                          <a:effectLst/>
                        </a:rPr>
                        <a:t>事件</a:t>
                      </a:r>
                      <a:endParaRPr lang="zh-CN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</a:rPr>
                        <a:t>当元素获得用户输入时运行的脚本</a:t>
                      </a:r>
                      <a:endParaRPr lang="zh-CN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extLst>
                  <a:ext uri="{0D108BD9-81ED-4DB2-BD59-A6C34878D82A}">
                    <a16:rowId xmlns:a16="http://schemas.microsoft.com/office/drawing/2014/main" val="1561028719"/>
                  </a:ext>
                </a:extLst>
              </a:tr>
              <a:tr h="293104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</a:rPr>
                        <a:t>oninvalid </a:t>
                      </a:r>
                      <a:endParaRPr lang="zh-CN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</a:rPr>
                        <a:t>Form </a:t>
                      </a:r>
                      <a:r>
                        <a:rPr lang="zh-CN" sz="1600" b="0" kern="100">
                          <a:effectLst/>
                        </a:rPr>
                        <a:t>事件</a:t>
                      </a:r>
                      <a:endParaRPr lang="zh-CN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</a:rPr>
                        <a:t>当元素无效时运行的脚本</a:t>
                      </a:r>
                      <a:endParaRPr lang="zh-CN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extLst>
                  <a:ext uri="{0D108BD9-81ED-4DB2-BD59-A6C34878D82A}">
                    <a16:rowId xmlns:a16="http://schemas.microsoft.com/office/drawing/2014/main" val="364010476"/>
                  </a:ext>
                </a:extLst>
              </a:tr>
              <a:tr h="293104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</a:rPr>
                        <a:t>onreset </a:t>
                      </a:r>
                      <a:endParaRPr lang="zh-CN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</a:rPr>
                        <a:t>Form </a:t>
                      </a:r>
                      <a:r>
                        <a:rPr lang="zh-CN" sz="1600" b="0" kern="100">
                          <a:effectLst/>
                        </a:rPr>
                        <a:t>事件</a:t>
                      </a:r>
                      <a:endParaRPr lang="zh-CN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</a:rPr>
                        <a:t>当表单中的重置按钮被点击时触发，</a:t>
                      </a:r>
                      <a:r>
                        <a:rPr lang="en-US" sz="1600" b="0" kern="100">
                          <a:effectLst/>
                        </a:rPr>
                        <a:t>HTML5 </a:t>
                      </a:r>
                      <a:r>
                        <a:rPr lang="zh-CN" sz="1600" b="0" kern="100">
                          <a:effectLst/>
                        </a:rPr>
                        <a:t>中不支持</a:t>
                      </a:r>
                      <a:endParaRPr lang="zh-CN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extLst>
                  <a:ext uri="{0D108BD9-81ED-4DB2-BD59-A6C34878D82A}">
                    <a16:rowId xmlns:a16="http://schemas.microsoft.com/office/drawing/2014/main" val="3742474373"/>
                  </a:ext>
                </a:extLst>
              </a:tr>
              <a:tr h="293104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</a:rPr>
                        <a:t>onselect </a:t>
                      </a:r>
                      <a:endParaRPr lang="zh-CN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</a:rPr>
                        <a:t>Form </a:t>
                      </a:r>
                      <a:r>
                        <a:rPr lang="zh-CN" sz="1600" b="0" kern="100">
                          <a:effectLst/>
                        </a:rPr>
                        <a:t>事件</a:t>
                      </a:r>
                      <a:endParaRPr lang="zh-CN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</a:rPr>
                        <a:t>在元素中文本被选中后触发</a:t>
                      </a:r>
                      <a:endParaRPr lang="zh-CN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extLst>
                  <a:ext uri="{0D108BD9-81ED-4DB2-BD59-A6C34878D82A}">
                    <a16:rowId xmlns:a16="http://schemas.microsoft.com/office/drawing/2014/main" val="2444008744"/>
                  </a:ext>
                </a:extLst>
              </a:tr>
              <a:tr h="293104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</a:rPr>
                        <a:t>onsubmit </a:t>
                      </a:r>
                      <a:endParaRPr lang="zh-CN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</a:rPr>
                        <a:t>Form </a:t>
                      </a:r>
                      <a:r>
                        <a:rPr lang="zh-CN" sz="1600" b="0" kern="100">
                          <a:effectLst/>
                        </a:rPr>
                        <a:t>事件</a:t>
                      </a:r>
                      <a:endParaRPr lang="zh-CN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</a:rPr>
                        <a:t>在提交表单时触发</a:t>
                      </a:r>
                      <a:endParaRPr lang="zh-CN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extLst>
                  <a:ext uri="{0D108BD9-81ED-4DB2-BD59-A6C34878D82A}">
                    <a16:rowId xmlns:a16="http://schemas.microsoft.com/office/drawing/2014/main" val="3530260581"/>
                  </a:ext>
                </a:extLst>
              </a:tr>
              <a:tr h="293104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</a:rPr>
                        <a:t>onkeydown </a:t>
                      </a:r>
                      <a:endParaRPr lang="zh-CN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</a:rPr>
                        <a:t>Keyboard </a:t>
                      </a:r>
                      <a:r>
                        <a:rPr lang="zh-CN" sz="1600" b="0" kern="100">
                          <a:effectLst/>
                        </a:rPr>
                        <a:t>事件</a:t>
                      </a:r>
                      <a:endParaRPr lang="zh-CN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</a:rPr>
                        <a:t>在用户按下按键时触发</a:t>
                      </a:r>
                      <a:endParaRPr lang="zh-CN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extLst>
                  <a:ext uri="{0D108BD9-81ED-4DB2-BD59-A6C34878D82A}">
                    <a16:rowId xmlns:a16="http://schemas.microsoft.com/office/drawing/2014/main" val="3680411771"/>
                  </a:ext>
                </a:extLst>
              </a:tr>
              <a:tr h="293104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</a:rPr>
                        <a:t>onkeypress </a:t>
                      </a:r>
                      <a:endParaRPr lang="zh-CN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</a:rPr>
                        <a:t>Keyboard </a:t>
                      </a:r>
                      <a:r>
                        <a:rPr lang="zh-CN" sz="1600" b="0" kern="100">
                          <a:effectLst/>
                        </a:rPr>
                        <a:t>事件</a:t>
                      </a:r>
                      <a:endParaRPr lang="zh-CN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</a:rPr>
                        <a:t>在用户敲击按键时触发</a:t>
                      </a:r>
                      <a:endParaRPr lang="zh-CN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extLst>
                  <a:ext uri="{0D108BD9-81ED-4DB2-BD59-A6C34878D82A}">
                    <a16:rowId xmlns:a16="http://schemas.microsoft.com/office/drawing/2014/main" val="1013464425"/>
                  </a:ext>
                </a:extLst>
              </a:tr>
              <a:tr h="293104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</a:rPr>
                        <a:t>onkeyup </a:t>
                      </a:r>
                      <a:endParaRPr lang="zh-CN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</a:rPr>
                        <a:t>Keyboard </a:t>
                      </a:r>
                      <a:r>
                        <a:rPr lang="zh-CN" sz="1600" b="0" kern="100">
                          <a:effectLst/>
                        </a:rPr>
                        <a:t>事件</a:t>
                      </a:r>
                      <a:endParaRPr lang="zh-CN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effectLst/>
                        </a:rPr>
                        <a:t>当用户释放按键时触发</a:t>
                      </a:r>
                      <a:endParaRPr lang="zh-CN" sz="16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extLst>
                  <a:ext uri="{0D108BD9-81ED-4DB2-BD59-A6C34878D82A}">
                    <a16:rowId xmlns:a16="http://schemas.microsoft.com/office/drawing/2014/main" val="1977685125"/>
                  </a:ext>
                </a:extLst>
              </a:tr>
            </a:tbl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BF4D666B-A8D7-4C03-903B-52564C6B7B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常见事件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55358F-BAA7-466A-A1E8-F0638C705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30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1F82E2D-5935-4B8D-BA92-681274D31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JavaScript</a:t>
            </a:r>
            <a:r>
              <a:rPr lang="zh-CN" altLang="en-US" dirty="0"/>
              <a:t>中，对象类型分为三种：本地对象、内置对象和宿主对象。</a:t>
            </a:r>
          </a:p>
          <a:p>
            <a:pPr lvl="1"/>
            <a:r>
              <a:rPr lang="zh-CN" altLang="en-US" dirty="0"/>
              <a:t>本地对象（</a:t>
            </a:r>
            <a:r>
              <a:rPr lang="en-US" altLang="zh-CN" dirty="0"/>
              <a:t>native object</a:t>
            </a:r>
            <a:r>
              <a:rPr lang="zh-CN" altLang="en-US" dirty="0"/>
              <a:t>）是</a:t>
            </a:r>
            <a:r>
              <a:rPr lang="en-US" altLang="zh-CN" dirty="0"/>
              <a:t>ECMAScript</a:t>
            </a:r>
            <a:r>
              <a:rPr lang="zh-CN" altLang="en-US" dirty="0"/>
              <a:t>定义的引用类型。</a:t>
            </a:r>
          </a:p>
          <a:p>
            <a:pPr lvl="1"/>
            <a:r>
              <a:rPr lang="zh-CN" altLang="en-US" dirty="0"/>
              <a:t>内置对象（</a:t>
            </a:r>
            <a:r>
              <a:rPr lang="en-US" altLang="zh-CN" dirty="0"/>
              <a:t>built-in object</a:t>
            </a:r>
            <a:r>
              <a:rPr lang="zh-CN" altLang="en-US" dirty="0"/>
              <a:t>）指的是无须实例化可直接使用的对象，其实也是特殊的本地对象。</a:t>
            </a:r>
          </a:p>
          <a:p>
            <a:pPr lvl="1"/>
            <a:r>
              <a:rPr lang="zh-CN" altLang="en-US" dirty="0"/>
              <a:t>宿主对象（</a:t>
            </a:r>
            <a:r>
              <a:rPr lang="en-US" altLang="zh-CN" dirty="0"/>
              <a:t>host object</a:t>
            </a:r>
            <a:r>
              <a:rPr lang="zh-CN" altLang="en-US" dirty="0"/>
              <a:t>）指的是用户的机器环境，包括</a:t>
            </a:r>
            <a:r>
              <a:rPr lang="en-US" altLang="zh-CN" dirty="0"/>
              <a:t>DOM</a:t>
            </a:r>
            <a:r>
              <a:rPr lang="zh-CN" altLang="en-US" dirty="0"/>
              <a:t>和</a:t>
            </a:r>
            <a:r>
              <a:rPr lang="en-US" altLang="zh-CN" dirty="0"/>
              <a:t>BOM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14B72B3-0B9A-4FCC-A07E-57CE53EC88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JavaScript对象类型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3A9708F7-DC89-4BBD-A6F7-30C89F8AE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9414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内容占位符 11">
            <a:extLst>
              <a:ext uri="{FF2B5EF4-FFF2-40B4-BE49-F238E27FC236}">
                <a16:creationId xmlns:a16="http://schemas.microsoft.com/office/drawing/2014/main" id="{9E5BAB8F-9F3C-4BA2-B029-AA285504C6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8342353"/>
              </p:ext>
            </p:extLst>
          </p:nvPr>
        </p:nvGraphicFramePr>
        <p:xfrm>
          <a:off x="1012825" y="1207217"/>
          <a:ext cx="10656888" cy="4953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129">
                  <a:extLst>
                    <a:ext uri="{9D8B030D-6E8A-4147-A177-3AD203B41FA5}">
                      <a16:colId xmlns:a16="http://schemas.microsoft.com/office/drawing/2014/main" val="2435768312"/>
                    </a:ext>
                  </a:extLst>
                </a:gridCol>
                <a:gridCol w="2097276">
                  <a:extLst>
                    <a:ext uri="{9D8B030D-6E8A-4147-A177-3AD203B41FA5}">
                      <a16:colId xmlns:a16="http://schemas.microsoft.com/office/drawing/2014/main" val="1656251894"/>
                    </a:ext>
                  </a:extLst>
                </a:gridCol>
                <a:gridCol w="6302483">
                  <a:extLst>
                    <a:ext uri="{9D8B030D-6E8A-4147-A177-3AD203B41FA5}">
                      <a16:colId xmlns:a16="http://schemas.microsoft.com/office/drawing/2014/main" val="2259001298"/>
                    </a:ext>
                  </a:extLst>
                </a:gridCol>
              </a:tblGrid>
              <a:tr h="292198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属　　性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事　　件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描　　述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extLst>
                  <a:ext uri="{0D108BD9-81ED-4DB2-BD59-A6C34878D82A}">
                    <a16:rowId xmlns:a16="http://schemas.microsoft.com/office/drawing/2014/main" val="1583941496"/>
                  </a:ext>
                </a:extLst>
              </a:tr>
              <a:tr h="291328">
                <a:tc>
                  <a:txBody>
                    <a:bodyPr/>
                    <a:lstStyle/>
                    <a:p>
                      <a:pPr indent="2667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onclick 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Mouse </a:t>
                      </a:r>
                      <a:r>
                        <a:rPr lang="zh-CN" sz="1600" kern="100">
                          <a:effectLst/>
                        </a:rPr>
                        <a:t>事件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元素上发生鼠标点击时触发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extLst>
                  <a:ext uri="{0D108BD9-81ED-4DB2-BD59-A6C34878D82A}">
                    <a16:rowId xmlns:a16="http://schemas.microsoft.com/office/drawing/2014/main" val="4009538261"/>
                  </a:ext>
                </a:extLst>
              </a:tr>
              <a:tr h="291328">
                <a:tc>
                  <a:txBody>
                    <a:bodyPr/>
                    <a:lstStyle/>
                    <a:p>
                      <a:pPr indent="2667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ondblclick 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Mouse </a:t>
                      </a:r>
                      <a:r>
                        <a:rPr lang="zh-CN" sz="1600" kern="100">
                          <a:effectLst/>
                        </a:rPr>
                        <a:t>事件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元素上发生鼠标双击时触发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extLst>
                  <a:ext uri="{0D108BD9-81ED-4DB2-BD59-A6C34878D82A}">
                    <a16:rowId xmlns:a16="http://schemas.microsoft.com/office/drawing/2014/main" val="2239788637"/>
                  </a:ext>
                </a:extLst>
              </a:tr>
              <a:tr h="291328">
                <a:tc>
                  <a:txBody>
                    <a:bodyPr/>
                    <a:lstStyle/>
                    <a:p>
                      <a:pPr indent="2667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ondrag 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Mouse </a:t>
                      </a:r>
                      <a:r>
                        <a:rPr lang="zh-CN" sz="1600" kern="100">
                          <a:effectLst/>
                        </a:rPr>
                        <a:t>事件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元素被拖动时运行的脚本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extLst>
                  <a:ext uri="{0D108BD9-81ED-4DB2-BD59-A6C34878D82A}">
                    <a16:rowId xmlns:a16="http://schemas.microsoft.com/office/drawing/2014/main" val="3982832353"/>
                  </a:ext>
                </a:extLst>
              </a:tr>
              <a:tr h="291328">
                <a:tc>
                  <a:txBody>
                    <a:bodyPr/>
                    <a:lstStyle/>
                    <a:p>
                      <a:pPr indent="2667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ondragend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Mouse </a:t>
                      </a:r>
                      <a:r>
                        <a:rPr lang="zh-CN" sz="1600" kern="100">
                          <a:effectLst/>
                        </a:rPr>
                        <a:t>事件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在拖动操作末端运行的脚本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extLst>
                  <a:ext uri="{0D108BD9-81ED-4DB2-BD59-A6C34878D82A}">
                    <a16:rowId xmlns:a16="http://schemas.microsoft.com/office/drawing/2014/main" val="584070688"/>
                  </a:ext>
                </a:extLst>
              </a:tr>
              <a:tr h="291328">
                <a:tc>
                  <a:txBody>
                    <a:bodyPr/>
                    <a:lstStyle/>
                    <a:p>
                      <a:pPr indent="2667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ondragenter 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Mouse </a:t>
                      </a:r>
                      <a:r>
                        <a:rPr lang="zh-CN" sz="1600" kern="100">
                          <a:effectLst/>
                        </a:rPr>
                        <a:t>事件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当元素已被拖动到有效拖放区域时运行的脚本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extLst>
                  <a:ext uri="{0D108BD9-81ED-4DB2-BD59-A6C34878D82A}">
                    <a16:rowId xmlns:a16="http://schemas.microsoft.com/office/drawing/2014/main" val="3878875952"/>
                  </a:ext>
                </a:extLst>
              </a:tr>
              <a:tr h="291328">
                <a:tc>
                  <a:txBody>
                    <a:bodyPr/>
                    <a:lstStyle/>
                    <a:p>
                      <a:pPr indent="2667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ondragleave 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Mouse </a:t>
                      </a:r>
                      <a:r>
                        <a:rPr lang="zh-CN" sz="1600" kern="100">
                          <a:effectLst/>
                        </a:rPr>
                        <a:t>事件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当元素离开有效拖放目标时运行的脚本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extLst>
                  <a:ext uri="{0D108BD9-81ED-4DB2-BD59-A6C34878D82A}">
                    <a16:rowId xmlns:a16="http://schemas.microsoft.com/office/drawing/2014/main" val="475433879"/>
                  </a:ext>
                </a:extLst>
              </a:tr>
              <a:tr h="291328">
                <a:tc>
                  <a:txBody>
                    <a:bodyPr/>
                    <a:lstStyle/>
                    <a:p>
                      <a:pPr indent="2667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ondragover 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Mouse </a:t>
                      </a:r>
                      <a:r>
                        <a:rPr lang="zh-CN" sz="1600" kern="100">
                          <a:effectLst/>
                        </a:rPr>
                        <a:t>事件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当元素在有效拖放目标上正在被拖动时运行的脚本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extLst>
                  <a:ext uri="{0D108BD9-81ED-4DB2-BD59-A6C34878D82A}">
                    <a16:rowId xmlns:a16="http://schemas.microsoft.com/office/drawing/2014/main" val="480514830"/>
                  </a:ext>
                </a:extLst>
              </a:tr>
              <a:tr h="291328">
                <a:tc>
                  <a:txBody>
                    <a:bodyPr/>
                    <a:lstStyle/>
                    <a:p>
                      <a:pPr indent="2667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ondragstart 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Mouse </a:t>
                      </a:r>
                      <a:r>
                        <a:rPr lang="zh-CN" sz="1600" kern="100">
                          <a:effectLst/>
                        </a:rPr>
                        <a:t>事件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在拖动操作开端运行的脚本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extLst>
                  <a:ext uri="{0D108BD9-81ED-4DB2-BD59-A6C34878D82A}">
                    <a16:rowId xmlns:a16="http://schemas.microsoft.com/office/drawing/2014/main" val="2354810857"/>
                  </a:ext>
                </a:extLst>
              </a:tr>
              <a:tr h="291328">
                <a:tc>
                  <a:txBody>
                    <a:bodyPr/>
                    <a:lstStyle/>
                    <a:p>
                      <a:pPr indent="2667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ondrop 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Mouse </a:t>
                      </a:r>
                      <a:r>
                        <a:rPr lang="zh-CN" sz="1600" kern="100">
                          <a:effectLst/>
                        </a:rPr>
                        <a:t>事件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当被拖元素正在被拖放时运行的脚本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extLst>
                  <a:ext uri="{0D108BD9-81ED-4DB2-BD59-A6C34878D82A}">
                    <a16:rowId xmlns:a16="http://schemas.microsoft.com/office/drawing/2014/main" val="3308562542"/>
                  </a:ext>
                </a:extLst>
              </a:tr>
              <a:tr h="291328">
                <a:tc>
                  <a:txBody>
                    <a:bodyPr/>
                    <a:lstStyle/>
                    <a:p>
                      <a:pPr indent="2667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onmousedown 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Mouse </a:t>
                      </a:r>
                      <a:r>
                        <a:rPr lang="zh-CN" sz="1600" kern="100">
                          <a:effectLst/>
                        </a:rPr>
                        <a:t>事件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当元素上按下鼠标按钮时触发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extLst>
                  <a:ext uri="{0D108BD9-81ED-4DB2-BD59-A6C34878D82A}">
                    <a16:rowId xmlns:a16="http://schemas.microsoft.com/office/drawing/2014/main" val="3227714475"/>
                  </a:ext>
                </a:extLst>
              </a:tr>
              <a:tr h="291328">
                <a:tc>
                  <a:txBody>
                    <a:bodyPr/>
                    <a:lstStyle/>
                    <a:p>
                      <a:pPr indent="2667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onmousemove 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Mouse </a:t>
                      </a:r>
                      <a:r>
                        <a:rPr lang="zh-CN" sz="1600" kern="100">
                          <a:effectLst/>
                        </a:rPr>
                        <a:t>事件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当鼠标指针移动到元素上时触发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extLst>
                  <a:ext uri="{0D108BD9-81ED-4DB2-BD59-A6C34878D82A}">
                    <a16:rowId xmlns:a16="http://schemas.microsoft.com/office/drawing/2014/main" val="1075564352"/>
                  </a:ext>
                </a:extLst>
              </a:tr>
              <a:tr h="291328">
                <a:tc>
                  <a:txBody>
                    <a:bodyPr/>
                    <a:lstStyle/>
                    <a:p>
                      <a:pPr indent="2667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onmouseout 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Mouse </a:t>
                      </a:r>
                      <a:r>
                        <a:rPr lang="zh-CN" sz="1600" kern="100">
                          <a:effectLst/>
                        </a:rPr>
                        <a:t>事件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当鼠标指针移出元素时触发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extLst>
                  <a:ext uri="{0D108BD9-81ED-4DB2-BD59-A6C34878D82A}">
                    <a16:rowId xmlns:a16="http://schemas.microsoft.com/office/drawing/2014/main" val="3267564018"/>
                  </a:ext>
                </a:extLst>
              </a:tr>
              <a:tr h="291328">
                <a:tc>
                  <a:txBody>
                    <a:bodyPr/>
                    <a:lstStyle/>
                    <a:p>
                      <a:pPr indent="2667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onmouseover 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Mouse </a:t>
                      </a:r>
                      <a:r>
                        <a:rPr lang="zh-CN" sz="1600" kern="100">
                          <a:effectLst/>
                        </a:rPr>
                        <a:t>事件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当鼠标指针移动到元素上时触发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extLst>
                  <a:ext uri="{0D108BD9-81ED-4DB2-BD59-A6C34878D82A}">
                    <a16:rowId xmlns:a16="http://schemas.microsoft.com/office/drawing/2014/main" val="3177029705"/>
                  </a:ext>
                </a:extLst>
              </a:tr>
              <a:tr h="291328">
                <a:tc>
                  <a:txBody>
                    <a:bodyPr/>
                    <a:lstStyle/>
                    <a:p>
                      <a:pPr indent="2667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onmouseup 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Mouse </a:t>
                      </a:r>
                      <a:r>
                        <a:rPr lang="zh-CN" sz="1600" kern="100">
                          <a:effectLst/>
                        </a:rPr>
                        <a:t>事件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当在元素上释放鼠标按钮时触发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extLst>
                  <a:ext uri="{0D108BD9-81ED-4DB2-BD59-A6C34878D82A}">
                    <a16:rowId xmlns:a16="http://schemas.microsoft.com/office/drawing/2014/main" val="3376413932"/>
                  </a:ext>
                </a:extLst>
              </a:tr>
              <a:tr h="291328">
                <a:tc>
                  <a:txBody>
                    <a:bodyPr/>
                    <a:lstStyle/>
                    <a:p>
                      <a:pPr indent="2667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onmousewheel 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Mouse </a:t>
                      </a:r>
                      <a:r>
                        <a:rPr lang="zh-CN" sz="1600" kern="100">
                          <a:effectLst/>
                        </a:rPr>
                        <a:t>事件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当鼠标滚轮正在被滚动时运行的脚本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extLst>
                  <a:ext uri="{0D108BD9-81ED-4DB2-BD59-A6C34878D82A}">
                    <a16:rowId xmlns:a16="http://schemas.microsoft.com/office/drawing/2014/main" val="2685408965"/>
                  </a:ext>
                </a:extLst>
              </a:tr>
              <a:tr h="291328">
                <a:tc>
                  <a:txBody>
                    <a:bodyPr/>
                    <a:lstStyle/>
                    <a:p>
                      <a:pPr indent="2667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onscroll 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Mouse </a:t>
                      </a:r>
                      <a:r>
                        <a:rPr lang="zh-CN" sz="1600" kern="100">
                          <a:effectLst/>
                        </a:rPr>
                        <a:t>事件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当元素滚动条被滚动时运行的脚本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24" marR="68524" marT="0" marB="0" anchor="ctr"/>
                </a:tc>
                <a:extLst>
                  <a:ext uri="{0D108BD9-81ED-4DB2-BD59-A6C34878D82A}">
                    <a16:rowId xmlns:a16="http://schemas.microsoft.com/office/drawing/2014/main" val="3084934529"/>
                  </a:ext>
                </a:extLst>
              </a:tr>
            </a:tbl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BF4D666B-A8D7-4C03-903B-52564C6B7B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常见事件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55358F-BAA7-466A-A1E8-F0638C705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870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EC13E-A984-43BA-B4C2-5C61B325F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</a:t>
            </a:r>
            <a:r>
              <a:rPr lang="en-US" altLang="zh-CN" dirty="0" err="1"/>
              <a:t>改变网页背景色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C73F01-E3C1-4A1C-80BB-B689E4598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使用常用事件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D6AD5-1853-4DB4-AD2E-F73708232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51</a:t>
            </a:fld>
            <a:endParaRPr lang="zh-CN" altLang="en-US"/>
          </a:p>
        </p:txBody>
      </p:sp>
      <p:sp>
        <p:nvSpPr>
          <p:cNvPr id="5" name="AutoShape 50">
            <a:extLst>
              <a:ext uri="{FF2B5EF4-FFF2-40B4-BE49-F238E27FC236}">
                <a16:creationId xmlns:a16="http://schemas.microsoft.com/office/drawing/2014/main" id="{3F04181F-5939-44C0-BCCA-17FB89E4E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852" y="1888977"/>
            <a:ext cx="7125476" cy="2436308"/>
          </a:xfrm>
          <a:prstGeom prst="roundRect">
            <a:avLst>
              <a:gd name="adj" fmla="val 3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b="1" dirty="0">
                <a:ea typeface="宋体" charset="-122"/>
              </a:rPr>
              <a:t>&lt;input type="button" value="</a:t>
            </a:r>
            <a:r>
              <a:rPr lang="zh-CN" altLang="en-US" b="1" dirty="0">
                <a:ea typeface="宋体" charset="-122"/>
              </a:rPr>
              <a:t>设为红色</a:t>
            </a:r>
            <a:r>
              <a:rPr lang="en-US" altLang="zh-CN" b="1" dirty="0">
                <a:ea typeface="宋体" charset="-122"/>
              </a:rPr>
              <a:t>" onclick="color('red')"&gt;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ea typeface="宋体" charset="-122"/>
              </a:rPr>
              <a:t>&lt;input type="button" value="</a:t>
            </a:r>
            <a:r>
              <a:rPr lang="zh-CN" altLang="en-US" b="1" dirty="0">
                <a:ea typeface="宋体" charset="-122"/>
              </a:rPr>
              <a:t>设为黄色</a:t>
            </a:r>
            <a:r>
              <a:rPr lang="en-US" altLang="zh-CN" b="1" dirty="0">
                <a:ea typeface="宋体" charset="-122"/>
              </a:rPr>
              <a:t>" </a:t>
            </a:r>
            <a:r>
              <a:rPr lang="en-US" altLang="zh-CN" b="1" dirty="0" err="1">
                <a:ea typeface="宋体" charset="-122"/>
              </a:rPr>
              <a:t>onmouseover</a:t>
            </a:r>
            <a:r>
              <a:rPr lang="en-US" altLang="zh-CN" b="1" dirty="0">
                <a:ea typeface="宋体" charset="-122"/>
              </a:rPr>
              <a:t>="color('yellow')"&gt;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ea typeface="宋体" charset="-122"/>
              </a:rPr>
              <a:t>&lt;input type="button" value="</a:t>
            </a:r>
            <a:r>
              <a:rPr lang="zh-CN" altLang="en-US" b="1" dirty="0">
                <a:ea typeface="宋体" charset="-122"/>
              </a:rPr>
              <a:t>设为蓝色</a:t>
            </a:r>
            <a:r>
              <a:rPr lang="en-US" altLang="zh-CN" b="1" dirty="0">
                <a:ea typeface="宋体" charset="-122"/>
              </a:rPr>
              <a:t>" </a:t>
            </a:r>
            <a:r>
              <a:rPr lang="en-US" altLang="zh-CN" b="1" dirty="0" err="1">
                <a:ea typeface="宋体" charset="-122"/>
              </a:rPr>
              <a:t>onmouseout</a:t>
            </a:r>
            <a:r>
              <a:rPr lang="en-US" altLang="zh-CN" b="1" dirty="0">
                <a:ea typeface="宋体" charset="-122"/>
              </a:rPr>
              <a:t>="color('blue')"&gt;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ea typeface="宋体" charset="-122"/>
              </a:rPr>
              <a:t>&lt;script&gt;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ea typeface="宋体" charset="-122"/>
              </a:rPr>
              <a:t>    function color(str) {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ea typeface="宋体" charset="-122"/>
              </a:rPr>
              <a:t>        </a:t>
            </a:r>
            <a:r>
              <a:rPr lang="en-US" altLang="zh-CN" b="1" dirty="0" err="1">
                <a:ea typeface="宋体" charset="-122"/>
              </a:rPr>
              <a:t>document.body.style.backgroundColor</a:t>
            </a:r>
            <a:r>
              <a:rPr lang="en-US" altLang="zh-CN" b="1" dirty="0">
                <a:ea typeface="宋体" charset="-122"/>
              </a:rPr>
              <a:t> = str;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ea typeface="宋体" charset="-122"/>
              </a:rPr>
              <a:t>    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ea typeface="宋体" charset="-122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32773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练习：统计考试科目的成绩</a:t>
            </a:r>
            <a:endParaRPr dirty="0"/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4751852" y="1517159"/>
            <a:ext cx="7112357" cy="492678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使用</a:t>
            </a:r>
            <a:r>
              <a:rPr lang="en-US" altLang="zh-CN" dirty="0"/>
              <a:t>prompt()</a:t>
            </a:r>
            <a:r>
              <a:rPr lang="zh-CN" altLang="en-US" dirty="0"/>
              <a:t>方法输入考试科目的数量，要求数量必须是非零、非负数的数值类型，否则给出相应提示并退出程序</a:t>
            </a:r>
          </a:p>
          <a:p>
            <a:pPr lvl="1">
              <a:defRPr/>
            </a:pPr>
            <a:r>
              <a:rPr lang="zh-CN" altLang="en-US" dirty="0"/>
              <a:t>根据考试科目的数量，使用</a:t>
            </a:r>
            <a:r>
              <a:rPr lang="en-US" altLang="zh-CN" dirty="0"/>
              <a:t>prompt()</a:t>
            </a:r>
            <a:r>
              <a:rPr lang="zh-CN" altLang="en-US" dirty="0"/>
              <a:t>方法输入各科的考试成绩并累加，要求成绩必须是非负数的数值类型，否则给出相应提示并退出程序</a:t>
            </a:r>
          </a:p>
          <a:p>
            <a:pPr lvl="1">
              <a:defRPr/>
            </a:pPr>
            <a:r>
              <a:rPr lang="zh-CN" altLang="en-US" dirty="0"/>
              <a:t>如果各项输入正确，则弹出总成绩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B1F242D-694C-41F2-9303-B7838CD6D403}" type="slidenum">
              <a:rPr lang="zh-CN" altLang="en-US" smtClean="0"/>
              <a:pPr>
                <a:defRPr/>
              </a:pPr>
              <a:t>52</a:t>
            </a:fld>
            <a:r>
              <a:rPr lang="en-US" altLang="zh-CN"/>
              <a:t>/48</a:t>
            </a:r>
            <a:endParaRPr lang="zh-CN" altLang="en-US" dirty="0"/>
          </a:p>
        </p:txBody>
      </p:sp>
      <p:grpSp>
        <p:nvGrpSpPr>
          <p:cNvPr id="56330" name="组合 15"/>
          <p:cNvGrpSpPr>
            <a:grpSpLocks/>
          </p:cNvGrpSpPr>
          <p:nvPr/>
        </p:nvGrpSpPr>
        <p:grpSpPr bwMode="auto">
          <a:xfrm>
            <a:off x="4659327" y="1061189"/>
            <a:ext cx="928687" cy="406400"/>
            <a:chOff x="3786182" y="1192962"/>
            <a:chExt cx="928694" cy="406350"/>
          </a:xfrm>
        </p:grpSpPr>
        <p:sp>
          <p:nvSpPr>
            <p:cNvPr id="14" name="TextBox 13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</a:p>
          </p:txBody>
        </p:sp>
        <p:pic>
          <p:nvPicPr>
            <p:cNvPr id="5633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5738813" y="6311901"/>
            <a:ext cx="2786062" cy="428625"/>
            <a:chOff x="3714744" y="5143512"/>
            <a:chExt cx="2786082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962396" y="5187962"/>
              <a:ext cx="222092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31746" name="Picture 2" descr="F:\2016年工作\ACCP8.0产品开发\jQuery\案例源码\chapter01\Chapter01截图\图1.37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498" y="4362072"/>
            <a:ext cx="3456524" cy="145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F:\2016年工作\ACCP8.0产品开发\jQuery\案例源码\chapter01\Chapter01截图\图1.40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41" y="4360456"/>
            <a:ext cx="3669953" cy="144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12549" y="1091173"/>
            <a:ext cx="10657184" cy="5196304"/>
          </a:xfrm>
        </p:spPr>
        <p:txBody>
          <a:bodyPr/>
          <a:lstStyle/>
          <a:p>
            <a:r>
              <a:rPr lang="zh-CN" altLang="en-US" dirty="0"/>
              <a:t>常见问题及解决办法</a:t>
            </a:r>
          </a:p>
          <a:p>
            <a:r>
              <a:rPr lang="zh-CN" altLang="en-US" dirty="0"/>
              <a:t>代码规范问题</a:t>
            </a:r>
          </a:p>
          <a:p>
            <a:r>
              <a:rPr lang="zh-CN" altLang="en-US" dirty="0"/>
              <a:t>调试技巧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007435" y="216853"/>
            <a:ext cx="10657184" cy="608131"/>
          </a:xfrm>
        </p:spPr>
        <p:txBody>
          <a:bodyPr/>
          <a:lstStyle/>
          <a:p>
            <a:r>
              <a:rPr lang="zh-CN" altLang="en-US"/>
              <a:t>共性问题集中讲解</a:t>
            </a:r>
          </a:p>
        </p:txBody>
      </p:sp>
      <p:grpSp>
        <p:nvGrpSpPr>
          <p:cNvPr id="32772" name="组合 29"/>
          <p:cNvGrpSpPr/>
          <p:nvPr/>
        </p:nvGrpSpPr>
        <p:grpSpPr bwMode="auto">
          <a:xfrm>
            <a:off x="2143125" y="2948947"/>
            <a:ext cx="7905751" cy="2058988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133"/>
            </a:p>
          </p:txBody>
        </p:sp>
        <p:grpSp>
          <p:nvGrpSpPr>
            <p:cNvPr id="32775" name="组合 7"/>
            <p:cNvGrpSpPr/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32776" name="组合 19"/>
              <p:cNvGrpSpPr/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133"/>
                </a:p>
              </p:txBody>
            </p:sp>
            <p:grpSp>
              <p:nvGrpSpPr>
                <p:cNvPr id="32781" name="组合 17"/>
                <p:cNvGrpSpPr/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78061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584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733" b="1" kern="0" spc="4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共性问题集中讲解   </a:t>
                    </a:r>
                    <a:endParaRPr lang="en-US" altLang="zh-CN" sz="3733" b="1" kern="0" spc="4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64503" y="3733756"/>
                    <a:ext cx="285765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133"/>
                  </a:p>
                </p:txBody>
              </p:sp>
            </p:grpSp>
          </p:grpSp>
          <p:grpSp>
            <p:nvGrpSpPr>
              <p:cNvPr id="32777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133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133"/>
                </a:p>
              </p:txBody>
            </p:sp>
          </p:grpSp>
        </p:grp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659BDC3-D1D3-4E3E-9A2D-39D86CAA8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53</a:t>
            </a:fld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DC5B4DE-1C95-4975-820A-3803E419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本章总结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69857F8-0AB7-4E9C-B36A-FAD959F9B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24" y="1138103"/>
            <a:ext cx="9627267" cy="5363240"/>
          </a:xfrm>
        </p:spPr>
        <p:txBody>
          <a:bodyPr/>
          <a:lstStyle/>
          <a:p>
            <a:r>
              <a:rPr lang="zh-CN" altLang="en-US" sz="2000" dirty="0"/>
              <a:t>在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中，对象类型分为三种：本地对象、内置对象和宿主对象。</a:t>
            </a:r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中，常用的对象有</a:t>
            </a:r>
            <a:r>
              <a:rPr lang="en-US" altLang="zh-CN" sz="2000" dirty="0"/>
              <a:t>Array</a:t>
            </a:r>
            <a:r>
              <a:rPr lang="zh-CN" altLang="en-US" sz="2000" dirty="0"/>
              <a:t>对象、</a:t>
            </a:r>
            <a:r>
              <a:rPr lang="en-US" altLang="zh-CN" sz="2000" dirty="0"/>
              <a:t>Number</a:t>
            </a:r>
            <a:r>
              <a:rPr lang="zh-CN" altLang="en-US" sz="2000" dirty="0"/>
              <a:t>对象、</a:t>
            </a:r>
            <a:r>
              <a:rPr lang="en-US" altLang="zh-CN" sz="2000" dirty="0"/>
              <a:t>Date</a:t>
            </a:r>
            <a:r>
              <a:rPr lang="zh-CN" altLang="en-US" sz="2000" dirty="0"/>
              <a:t>对象和对象</a:t>
            </a:r>
            <a:r>
              <a:rPr lang="en-US" altLang="zh-CN" sz="2000" dirty="0"/>
              <a:t>Object</a:t>
            </a:r>
            <a:r>
              <a:rPr lang="zh-CN" altLang="en-US" sz="2000" dirty="0"/>
              <a:t>等。</a:t>
            </a:r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Date</a:t>
            </a:r>
            <a:r>
              <a:rPr lang="zh-CN" altLang="en-US" sz="2000" dirty="0"/>
              <a:t>对象可以获得当前系统的日期、时间。</a:t>
            </a:r>
          </a:p>
          <a:p>
            <a:r>
              <a:rPr lang="zh-CN" altLang="en-US" sz="2000" dirty="0"/>
              <a:t>使用定时函数与</a:t>
            </a:r>
            <a:r>
              <a:rPr lang="en-US" altLang="zh-CN" sz="2000" dirty="0"/>
              <a:t>Date()</a:t>
            </a:r>
            <a:r>
              <a:rPr lang="zh-CN" altLang="en-US" sz="2000" dirty="0"/>
              <a:t>对象可以制作时钟特效。</a:t>
            </a:r>
          </a:p>
          <a:p>
            <a:r>
              <a:rPr lang="en-US" altLang="zh-CN" sz="2000" dirty="0" err="1"/>
              <a:t>setTimeout</a:t>
            </a:r>
            <a:r>
              <a:rPr lang="en-US" altLang="zh-CN" sz="2000" dirty="0"/>
              <a:t>()</a:t>
            </a:r>
            <a:r>
              <a:rPr lang="zh-CN" altLang="en-US" sz="2000" dirty="0"/>
              <a:t>用于在指定的毫秒后调用函数或计算表达式。</a:t>
            </a:r>
          </a:p>
          <a:p>
            <a:r>
              <a:rPr lang="en-US" altLang="zh-CN" sz="2000" dirty="0" err="1"/>
              <a:t>setInterval</a:t>
            </a:r>
            <a:r>
              <a:rPr lang="en-US" altLang="zh-CN" sz="2000" dirty="0"/>
              <a:t>()</a:t>
            </a:r>
            <a:r>
              <a:rPr lang="zh-CN" altLang="en-US" sz="2000" dirty="0"/>
              <a:t>可按照指定的周期（以毫秒计）来调用函数或计算表达式。</a:t>
            </a:r>
          </a:p>
          <a:p>
            <a:r>
              <a:rPr lang="zh-CN" altLang="en-US" sz="2000" dirty="0"/>
              <a:t>事件当与浏览器进行交互的时候浏览器就会触发各种事件，来完成网页中的各种特效，事件的类别有</a:t>
            </a:r>
            <a:r>
              <a:rPr lang="en-US" altLang="zh-CN" sz="2000" dirty="0"/>
              <a:t>Window</a:t>
            </a:r>
            <a:r>
              <a:rPr lang="zh-CN" altLang="en-US" sz="2000" dirty="0"/>
              <a:t>事件、</a:t>
            </a:r>
            <a:r>
              <a:rPr lang="en-US" altLang="zh-CN" sz="2000" dirty="0"/>
              <a:t>Form</a:t>
            </a:r>
            <a:r>
              <a:rPr lang="zh-CN" altLang="en-US" sz="2000" dirty="0"/>
              <a:t>事件、</a:t>
            </a:r>
            <a:r>
              <a:rPr lang="en-US" altLang="zh-CN" sz="2000" dirty="0"/>
              <a:t>Keyboard</a:t>
            </a:r>
            <a:r>
              <a:rPr lang="zh-CN" altLang="en-US" sz="2000" dirty="0"/>
              <a:t>事件、</a:t>
            </a:r>
            <a:r>
              <a:rPr lang="en-US" altLang="zh-CN" sz="2000" dirty="0"/>
              <a:t>Mouse </a:t>
            </a:r>
            <a:r>
              <a:rPr lang="zh-CN" altLang="en-US" sz="2000" dirty="0"/>
              <a:t>事件等常用事件。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798651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kern="1400" spc="400">
                <a:sym typeface="Calibri" panose="020F0502020204030204" pitchFamily="34" charset="0"/>
              </a:rPr>
              <a:t>问题及作业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4294967295"/>
          </p:nvPr>
        </p:nvSpPr>
        <p:spPr>
          <a:xfrm>
            <a:off x="3455707" y="3699165"/>
            <a:ext cx="5231093" cy="977975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3200" spc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集中问题</a:t>
            </a:r>
            <a:r>
              <a:rPr lang="en-US" altLang="zh-CN" sz="3200" spc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&amp;</a:t>
            </a:r>
            <a:r>
              <a:rPr lang="zh-CN" altLang="en-US" sz="3200" spc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课后作业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23A1BB7-8DE5-407C-AFC9-4A5637673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JavaScript</a:t>
            </a:r>
            <a:r>
              <a:rPr lang="zh-CN" altLang="en-US" dirty="0"/>
              <a:t>中，常用的对象有</a:t>
            </a:r>
            <a:r>
              <a:rPr lang="en-US" altLang="zh-CN" dirty="0"/>
              <a:t>Array</a:t>
            </a:r>
            <a:r>
              <a:rPr lang="zh-CN" altLang="en-US" dirty="0"/>
              <a:t>、</a:t>
            </a:r>
            <a:r>
              <a:rPr lang="en-US" altLang="zh-CN" dirty="0"/>
              <a:t>Number</a:t>
            </a:r>
            <a:r>
              <a:rPr lang="zh-CN" altLang="en-US" dirty="0"/>
              <a:t>、</a:t>
            </a:r>
            <a:r>
              <a:rPr lang="en-US" altLang="zh-CN" dirty="0"/>
              <a:t>Date</a:t>
            </a:r>
            <a:r>
              <a:rPr lang="zh-CN" altLang="en-US" dirty="0"/>
              <a:t>和</a:t>
            </a:r>
            <a:r>
              <a:rPr lang="en-US" altLang="zh-CN" dirty="0"/>
              <a:t>Object</a:t>
            </a:r>
            <a:r>
              <a:rPr lang="zh-CN" altLang="en-US" dirty="0"/>
              <a:t>等。</a:t>
            </a:r>
          </a:p>
          <a:p>
            <a:pPr lvl="1"/>
            <a:r>
              <a:rPr lang="en-US" altLang="zh-CN" dirty="0"/>
              <a:t>Array</a:t>
            </a:r>
            <a:r>
              <a:rPr lang="zh-CN" altLang="en-US" dirty="0"/>
              <a:t>：用于在单独的变量名中存储一系列的值。</a:t>
            </a:r>
          </a:p>
          <a:p>
            <a:pPr lvl="1"/>
            <a:r>
              <a:rPr lang="en-US" altLang="zh-CN" dirty="0"/>
              <a:t>Number</a:t>
            </a:r>
            <a:r>
              <a:rPr lang="zh-CN" altLang="en-US" dirty="0"/>
              <a:t>：用于处理整数、浮点数等数值。</a:t>
            </a:r>
          </a:p>
          <a:p>
            <a:pPr lvl="1"/>
            <a:r>
              <a:rPr lang="en-US" altLang="zh-CN" dirty="0"/>
              <a:t>Date</a:t>
            </a:r>
            <a:r>
              <a:rPr lang="zh-CN" altLang="en-US" dirty="0"/>
              <a:t>：用于操作日期和时间。</a:t>
            </a:r>
          </a:p>
          <a:p>
            <a:pPr lvl="1"/>
            <a:r>
              <a:rPr lang="en-US" altLang="zh-CN" dirty="0"/>
              <a:t>Object</a:t>
            </a:r>
            <a:r>
              <a:rPr lang="zh-CN" altLang="en-US" dirty="0"/>
              <a:t>：在</a:t>
            </a:r>
            <a:r>
              <a:rPr lang="en-US" altLang="zh-CN" dirty="0"/>
              <a:t>JavaScript</a:t>
            </a:r>
            <a:r>
              <a:rPr lang="zh-CN" altLang="en-US" dirty="0"/>
              <a:t>中，所有类型都是对象，例如字符串、数字、数组等，这些可以带有属性和方法的变量称为对象。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BD9EC43-5E59-4610-B1B2-5A240C248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本地对象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96281B29-887C-41B1-B9CE-BE24BABB4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946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06D17A4-1A98-4B74-9754-748EDF36D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在JavaScript中可以使用Array（数组）类型在单个变量中存储一系列的值。例如</a:t>
            </a:r>
            <a:r>
              <a:rPr lang="en-US" altLang="zh-CN" dirty="0"/>
              <a:t>：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数组是从</a:t>
            </a:r>
            <a:r>
              <a:rPr lang="en-US" altLang="zh-CN" dirty="0"/>
              <a:t>0</a:t>
            </a:r>
            <a:r>
              <a:rPr lang="zh-CN" altLang="en-US" dirty="0"/>
              <a:t>开始计数的，因此第一个元素的下标是</a:t>
            </a:r>
            <a:r>
              <a:rPr lang="en-US" altLang="zh-CN" dirty="0"/>
              <a:t>[0]</a:t>
            </a:r>
            <a:r>
              <a:rPr lang="zh-CN" altLang="en-US" dirty="0"/>
              <a:t>，后面每新增一个元素下标</a:t>
            </a:r>
            <a:r>
              <a:rPr lang="en-US" altLang="zh-CN" dirty="0"/>
              <a:t>+1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Array</a:t>
            </a:r>
            <a:r>
              <a:rPr lang="zh-CN" altLang="en-US" dirty="0"/>
              <a:t>类型存储数组的特点是无须在一开始声明数组的具体元素数量，可以在后续代码中陆续新增数组元素。</a:t>
            </a:r>
          </a:p>
          <a:p>
            <a:r>
              <a:rPr lang="zh-CN" altLang="zh-CN" dirty="0"/>
              <a:t>如果一开始就可以确定数组的长度，即其中的元素不需要后续动态加入，可直接写成：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AD209BA-84E4-462A-86EF-A46541A84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Array（数组</a:t>
            </a:r>
            <a:r>
              <a:rPr lang="en-US" altLang="zh-CN" dirty="0"/>
              <a:t>）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E079FA-D790-4078-9962-8B5100C2EE7D}"/>
              </a:ext>
            </a:extLst>
          </p:cNvPr>
          <p:cNvSpPr txBox="1"/>
          <p:nvPr/>
        </p:nvSpPr>
        <p:spPr>
          <a:xfrm>
            <a:off x="1688620" y="1585415"/>
            <a:ext cx="9201053" cy="1395254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var fruits = new Array();</a:t>
            </a:r>
          </a:p>
          <a:p>
            <a:r>
              <a:rPr lang="en-US" altLang="zh-CN" dirty="0"/>
              <a:t>var fruits[0] = "</a:t>
            </a:r>
            <a:r>
              <a:rPr lang="zh-CN" altLang="en-US" dirty="0"/>
              <a:t>苹果</a:t>
            </a:r>
            <a:r>
              <a:rPr lang="en-US" altLang="zh-CN" dirty="0"/>
              <a:t>";</a:t>
            </a:r>
          </a:p>
          <a:p>
            <a:r>
              <a:rPr lang="en-US" altLang="zh-CN" dirty="0"/>
              <a:t>var fruits[1] = "</a:t>
            </a:r>
            <a:r>
              <a:rPr lang="zh-CN" altLang="en-US" dirty="0"/>
              <a:t>香蕉</a:t>
            </a:r>
            <a:r>
              <a:rPr lang="en-US" altLang="zh-CN" dirty="0"/>
              <a:t>";</a:t>
            </a:r>
          </a:p>
          <a:p>
            <a:r>
              <a:rPr lang="en-US" altLang="zh-CN" dirty="0"/>
              <a:t>var fruits[2] = "</a:t>
            </a:r>
            <a:r>
              <a:rPr lang="zh-CN" altLang="en-US" dirty="0"/>
              <a:t>西瓜</a:t>
            </a:r>
            <a:r>
              <a:rPr lang="en-US" altLang="zh-CN" dirty="0"/>
              <a:t>";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ADEC1A9-778D-4937-8E97-7B441600CC04}"/>
              </a:ext>
            </a:extLst>
          </p:cNvPr>
          <p:cNvSpPr txBox="1"/>
          <p:nvPr/>
        </p:nvSpPr>
        <p:spPr>
          <a:xfrm>
            <a:off x="1614728" y="4962830"/>
            <a:ext cx="9201053" cy="1062855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var fruits= new Array("</a:t>
            </a:r>
            <a:r>
              <a:rPr lang="zh-CN" altLang="en-US" dirty="0"/>
              <a:t>苹果</a:t>
            </a:r>
            <a:r>
              <a:rPr lang="en-US" altLang="zh-CN" dirty="0"/>
              <a:t>", "</a:t>
            </a:r>
            <a:r>
              <a:rPr lang="zh-CN" altLang="en-US" dirty="0"/>
              <a:t>香蕉</a:t>
            </a:r>
            <a:r>
              <a:rPr lang="en-US" altLang="zh-CN" dirty="0"/>
              <a:t>", "</a:t>
            </a:r>
            <a:r>
              <a:rPr lang="zh-CN" altLang="en-US" dirty="0"/>
              <a:t>西瓜</a:t>
            </a:r>
            <a:r>
              <a:rPr lang="en-US" altLang="zh-CN" dirty="0"/>
              <a:t>");</a:t>
            </a:r>
          </a:p>
          <a:p>
            <a:r>
              <a:rPr lang="zh-CN" altLang="en-US" dirty="0"/>
              <a:t>或：</a:t>
            </a:r>
          </a:p>
          <a:p>
            <a:r>
              <a:rPr lang="en-US" altLang="zh-CN" dirty="0"/>
              <a:t>var fruits = ["</a:t>
            </a:r>
            <a:r>
              <a:rPr lang="zh-CN" altLang="en-US" dirty="0"/>
              <a:t>苹果</a:t>
            </a:r>
            <a:r>
              <a:rPr lang="en-US" altLang="zh-CN" dirty="0"/>
              <a:t>", "</a:t>
            </a:r>
            <a:r>
              <a:rPr lang="zh-CN" altLang="en-US" dirty="0"/>
              <a:t>香蕉</a:t>
            </a:r>
            <a:r>
              <a:rPr lang="en-US" altLang="zh-CN" dirty="0"/>
              <a:t>", "</a:t>
            </a:r>
            <a:r>
              <a:rPr lang="zh-CN" altLang="en-US" dirty="0"/>
              <a:t>西瓜</a:t>
            </a:r>
            <a:r>
              <a:rPr lang="en-US" altLang="zh-CN" dirty="0"/>
              <a:t>"];</a:t>
            </a: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9D4C21F5-E436-4F57-BAED-893F9DA28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621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06D17A4-1A98-4B74-9754-748EDF36D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此时数组元素之间使用逗号隔开。</a:t>
            </a:r>
            <a:endParaRPr lang="en-US" altLang="zh-CN" dirty="0"/>
          </a:p>
          <a:p>
            <a:r>
              <a:rPr lang="en-US" altLang="zh-CN" dirty="0"/>
              <a:t>Array</a:t>
            </a:r>
            <a:r>
              <a:rPr lang="zh-CN" altLang="zh-CN" dirty="0"/>
              <a:t>对象还包含了</a:t>
            </a:r>
            <a:r>
              <a:rPr lang="en-US" altLang="zh-CN" dirty="0"/>
              <a:t>length</a:t>
            </a:r>
            <a:r>
              <a:rPr lang="zh-CN" altLang="zh-CN" dirty="0"/>
              <a:t>属性，可以用于获取当前数组的长度，即数组中的元素个数。</a:t>
            </a:r>
            <a:endParaRPr lang="en-US" altLang="zh-CN" dirty="0"/>
          </a:p>
          <a:p>
            <a:r>
              <a:rPr lang="zh-CN" altLang="zh-CN" dirty="0"/>
              <a:t>如果当前数组中没有包含元素，则</a:t>
            </a:r>
            <a:r>
              <a:rPr lang="en-US" altLang="zh-CN" dirty="0"/>
              <a:t>length</a:t>
            </a:r>
            <a:r>
              <a:rPr lang="zh-CN" altLang="zh-CN" dirty="0"/>
              <a:t>值为</a:t>
            </a:r>
            <a:r>
              <a:rPr lang="en-US" altLang="zh-CN" dirty="0"/>
              <a:t>0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AD209BA-84E4-462A-86EF-A46541A84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Array（数组</a:t>
            </a:r>
            <a:r>
              <a:rPr lang="en-US" altLang="zh-CN" dirty="0"/>
              <a:t>）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ADEC1A9-778D-4937-8E97-7B441600CC04}"/>
              </a:ext>
            </a:extLst>
          </p:cNvPr>
          <p:cNvSpPr txBox="1"/>
          <p:nvPr/>
        </p:nvSpPr>
        <p:spPr>
          <a:xfrm>
            <a:off x="1388438" y="2624882"/>
            <a:ext cx="9201053" cy="730456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 var fruits = ["</a:t>
            </a:r>
            <a:r>
              <a:rPr lang="zh-CN" altLang="en-US" dirty="0"/>
              <a:t>苹果</a:t>
            </a:r>
            <a:r>
              <a:rPr lang="en-US" altLang="zh-CN" dirty="0"/>
              <a:t>", "</a:t>
            </a:r>
            <a:r>
              <a:rPr lang="zh-CN" altLang="en-US" dirty="0"/>
              <a:t>香蕉</a:t>
            </a:r>
            <a:r>
              <a:rPr lang="en-US" altLang="zh-CN" dirty="0"/>
              <a:t>", "</a:t>
            </a:r>
            <a:r>
              <a:rPr lang="zh-CN" altLang="en-US" dirty="0"/>
              <a:t>西瓜</a:t>
            </a:r>
            <a:r>
              <a:rPr lang="en-US" altLang="zh-CN" dirty="0"/>
              <a:t>"];</a:t>
            </a:r>
          </a:p>
          <a:p>
            <a:r>
              <a:rPr lang="en-US" altLang="zh-CN" dirty="0"/>
              <a:t>var x = </a:t>
            </a:r>
            <a:r>
              <a:rPr lang="en-US" altLang="zh-CN" dirty="0" err="1"/>
              <a:t>fruits.length</a:t>
            </a:r>
            <a:r>
              <a:rPr lang="en-US" altLang="zh-CN" dirty="0"/>
              <a:t>; //</a:t>
            </a:r>
            <a:r>
              <a:rPr lang="zh-CN" altLang="en-US" dirty="0"/>
              <a:t>这里</a:t>
            </a:r>
            <a:r>
              <a:rPr lang="en-US" altLang="zh-CN" dirty="0"/>
              <a:t>x</a:t>
            </a:r>
            <a:r>
              <a:rPr lang="zh-CN" altLang="en-US" dirty="0"/>
              <a:t>值为</a:t>
            </a:r>
            <a:r>
              <a:rPr lang="en-US" altLang="zh-CN" dirty="0"/>
              <a:t>3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39A7D0-156C-4502-8230-FCE3C8A9E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958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B4783D19-13FD-4059-BAAF-E75A24CF5B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633780"/>
              </p:ext>
            </p:extLst>
          </p:nvPr>
        </p:nvGraphicFramePr>
        <p:xfrm>
          <a:off x="1012825" y="1090613"/>
          <a:ext cx="10486448" cy="5185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5814">
                  <a:extLst>
                    <a:ext uri="{9D8B030D-6E8A-4147-A177-3AD203B41FA5}">
                      <a16:colId xmlns:a16="http://schemas.microsoft.com/office/drawing/2014/main" val="2905162986"/>
                    </a:ext>
                  </a:extLst>
                </a:gridCol>
                <a:gridCol w="8090634">
                  <a:extLst>
                    <a:ext uri="{9D8B030D-6E8A-4147-A177-3AD203B41FA5}">
                      <a16:colId xmlns:a16="http://schemas.microsoft.com/office/drawing/2014/main" val="404878126"/>
                    </a:ext>
                  </a:extLst>
                </a:gridCol>
              </a:tblGrid>
              <a:tr h="343354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方　　法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描　　述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7790090"/>
                  </a:ext>
                </a:extLst>
              </a:tr>
              <a:tr h="345887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concat</a:t>
                      </a:r>
                      <a:r>
                        <a:rPr lang="en-US" sz="1600" kern="100" dirty="0">
                          <a:effectLst/>
                        </a:rPr>
                        <a:t>() 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连接两个或更多的数组，并返回结果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68486470"/>
                  </a:ext>
                </a:extLst>
              </a:tr>
              <a:tr h="345887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join() 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把数组的所有元素放入一个字符串。元素通过指定的分隔符进行分隔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0941273"/>
                  </a:ext>
                </a:extLst>
              </a:tr>
              <a:tr h="345887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pop() 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删除并返回数组的最后一个元素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10453959"/>
                  </a:ext>
                </a:extLst>
              </a:tr>
              <a:tr h="345887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push() 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向数组的末尾添加一个或更多元素，并返回新的长度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60488458"/>
                  </a:ext>
                </a:extLst>
              </a:tr>
              <a:tr h="345887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reverse() 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颠倒数组中元素的顺序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50093672"/>
                  </a:ext>
                </a:extLst>
              </a:tr>
              <a:tr h="345887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shift() 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删除并返回数组的第一个元素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6993541"/>
                  </a:ext>
                </a:extLst>
              </a:tr>
              <a:tr h="345887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slice() 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从某个已有的数组返回选定的元素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50415176"/>
                  </a:ext>
                </a:extLst>
              </a:tr>
              <a:tr h="345887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sort() 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对数组的元素进行排序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8154887"/>
                  </a:ext>
                </a:extLst>
              </a:tr>
              <a:tr h="345887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splice() 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删除元素，并向数组添加新元素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1585734"/>
                  </a:ext>
                </a:extLst>
              </a:tr>
              <a:tr h="345887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toSource() 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返回该对象的源代码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5990627"/>
                  </a:ext>
                </a:extLst>
              </a:tr>
              <a:tr h="345887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toString() 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把数组转换为字符串，并返回结果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1468902"/>
                  </a:ext>
                </a:extLst>
              </a:tr>
              <a:tr h="345887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toLocaleString() 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把数组转换为本地数组，并返回结果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2821425"/>
                  </a:ext>
                </a:extLst>
              </a:tr>
              <a:tr h="345887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unshift() 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向数组的开头添加一个或更多元素，并返回新的长度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7373991"/>
                  </a:ext>
                </a:extLst>
              </a:tr>
              <a:tr h="345887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valueOf() 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返回数组对象的原始值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1470012"/>
                  </a:ext>
                </a:extLst>
              </a:tr>
            </a:tbl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3AD209BA-84E4-462A-86EF-A46541A84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Array对象的常用方法</a:t>
            </a:r>
            <a:endParaRPr lang="zh-CN" alt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EA216E8B-8526-4D3A-BF3A-305D79776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3702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ccd604c8f507f25fda6dbb49b9d6e24e5a4d995"/>
</p:tagLst>
</file>

<file path=ppt/theme/theme1.xml><?xml version="1.0" encoding="utf-8"?>
<a:theme xmlns:a="http://schemas.openxmlformats.org/drawingml/2006/main" name="1_主题1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5">
      <a:majorFont>
        <a:latin typeface="Arial"/>
        <a:ea typeface="微软雅黑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01928CD-BCF2-4937-8EFD-587001B47709}" vid="{32157CAA-EC0E-4533-B5E6-E31A26CEE657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第2章 JavaScript基础</Template>
  <TotalTime>73</TotalTime>
  <Pages>0</Pages>
  <Words>5635</Words>
  <Characters>0</Characters>
  <Application>Microsoft Office PowerPoint</Application>
  <DocSecurity>0</DocSecurity>
  <PresentationFormat>宽屏</PresentationFormat>
  <Lines>0</Lines>
  <Paragraphs>764</Paragraphs>
  <Slides>55</Slides>
  <Notes>7</Notes>
  <HiddenSlides>1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  <vt:variant>
        <vt:lpstr>自定义放映</vt:lpstr>
      </vt:variant>
      <vt:variant>
        <vt:i4>1</vt:i4>
      </vt:variant>
    </vt:vector>
  </HeadingPairs>
  <TitlesOfParts>
    <vt:vector size="67" baseType="lpstr">
      <vt:lpstr>FrutigerNext LT Medium</vt:lpstr>
      <vt:lpstr>FrutigerNext LT Regular</vt:lpstr>
      <vt:lpstr>等线</vt:lpstr>
      <vt:lpstr>方正隶变简体</vt:lpstr>
      <vt:lpstr>黑体</vt:lpstr>
      <vt:lpstr>微软雅黑</vt:lpstr>
      <vt:lpstr>Arial</vt:lpstr>
      <vt:lpstr>Calibri</vt:lpstr>
      <vt:lpstr>Times New Roman</vt:lpstr>
      <vt:lpstr>Wingdings</vt:lpstr>
      <vt:lpstr>1_主题1</vt:lpstr>
      <vt:lpstr>PowerPoint 演示文稿</vt:lpstr>
      <vt:lpstr>第3章  对象、函数和事件</vt:lpstr>
      <vt:lpstr>本章目标</vt:lpstr>
      <vt:lpstr>第一部分</vt:lpstr>
      <vt:lpstr>JavaScript对象类型</vt:lpstr>
      <vt:lpstr>本地对象</vt:lpstr>
      <vt:lpstr>Array（数组）</vt:lpstr>
      <vt:lpstr>Array（数组）</vt:lpstr>
      <vt:lpstr>Array对象的常用方法</vt:lpstr>
      <vt:lpstr>Number（数字）</vt:lpstr>
      <vt:lpstr>String（字符串）</vt:lpstr>
      <vt:lpstr>String（字符串）</vt:lpstr>
      <vt:lpstr>String（字符串）</vt:lpstr>
      <vt:lpstr>Date（日期）</vt:lpstr>
      <vt:lpstr>Date（日期）</vt:lpstr>
      <vt:lpstr>案例：时钟特效</vt:lpstr>
      <vt:lpstr>Object（对象）</vt:lpstr>
      <vt:lpstr>Object（对象）</vt:lpstr>
      <vt:lpstr>内置对象</vt:lpstr>
      <vt:lpstr>内置对象</vt:lpstr>
      <vt:lpstr>内置对象</vt:lpstr>
      <vt:lpstr>宿主对象</vt:lpstr>
      <vt:lpstr>练习：制作年历</vt:lpstr>
      <vt:lpstr>共性问题集中讲解</vt:lpstr>
      <vt:lpstr>第二部分</vt:lpstr>
      <vt:lpstr>定时函数2-1</vt:lpstr>
      <vt:lpstr>定时函数2-2</vt:lpstr>
      <vt:lpstr>清除函数</vt:lpstr>
      <vt:lpstr>练习：制作12进制的时钟特效</vt:lpstr>
      <vt:lpstr>学员操作—制作12进制的时钟特效2-2</vt:lpstr>
      <vt:lpstr>共性问题集中讲解</vt:lpstr>
      <vt:lpstr>什么是函数</vt:lpstr>
      <vt:lpstr>函数的基本结构</vt:lpstr>
      <vt:lpstr>函数的基本结构</vt:lpstr>
      <vt:lpstr>函数的基本结构</vt:lpstr>
      <vt:lpstr>函数的调用</vt:lpstr>
      <vt:lpstr>函数的调用</vt:lpstr>
      <vt:lpstr>函数的返回值</vt:lpstr>
      <vt:lpstr>函数的返回值</vt:lpstr>
      <vt:lpstr>函数的返回值</vt:lpstr>
      <vt:lpstr>函数的返回值</vt:lpstr>
      <vt:lpstr>练习： 编写一个max(x,y,z)的JavaScript函数</vt:lpstr>
      <vt:lpstr>练习：字符串大小写转换</vt:lpstr>
      <vt:lpstr>练习：编写一个四则运算函数</vt:lpstr>
      <vt:lpstr>共性问题集中讲解</vt:lpstr>
      <vt:lpstr>第三部分</vt:lpstr>
      <vt:lpstr>事件概述</vt:lpstr>
      <vt:lpstr>事件的绑定方式</vt:lpstr>
      <vt:lpstr>常见事件</vt:lpstr>
      <vt:lpstr>常见事件</vt:lpstr>
      <vt:lpstr>示例：改变网页背景色</vt:lpstr>
      <vt:lpstr>练习：统计考试科目的成绩</vt:lpstr>
      <vt:lpstr>共性问题集中讲解</vt:lpstr>
      <vt:lpstr>本章总结</vt:lpstr>
      <vt:lpstr>问题及作业</vt:lpstr>
      <vt:lpstr>自定义放映 1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 对象、函数和事件</dc:title>
  <dc:creator>石 毅</dc:creator>
  <cp:lastModifiedBy>石 毅</cp:lastModifiedBy>
  <cp:revision>15</cp:revision>
  <dcterms:created xsi:type="dcterms:W3CDTF">2020-06-25T15:11:34Z</dcterms:created>
  <dcterms:modified xsi:type="dcterms:W3CDTF">2020-06-27T05:23:21Z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