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notesMasterIdLst>
    <p:notesMasterId r:id="rId57"/>
  </p:notesMasterIdLst>
  <p:sldIdLst>
    <p:sldId id="256" r:id="rId2"/>
    <p:sldId id="344" r:id="rId3"/>
    <p:sldId id="605" r:id="rId4"/>
    <p:sldId id="606" r:id="rId5"/>
    <p:sldId id="352" r:id="rId6"/>
    <p:sldId id="610" r:id="rId7"/>
    <p:sldId id="611" r:id="rId8"/>
    <p:sldId id="612" r:id="rId9"/>
    <p:sldId id="727" r:id="rId10"/>
    <p:sldId id="540" r:id="rId11"/>
    <p:sldId id="541" r:id="rId12"/>
    <p:sldId id="542" r:id="rId13"/>
    <p:sldId id="543" r:id="rId14"/>
    <p:sldId id="623" r:id="rId15"/>
    <p:sldId id="624" r:id="rId16"/>
    <p:sldId id="544" r:id="rId17"/>
    <p:sldId id="625" r:id="rId18"/>
    <p:sldId id="626" r:id="rId19"/>
    <p:sldId id="627" r:id="rId20"/>
    <p:sldId id="628" r:id="rId21"/>
    <p:sldId id="548" r:id="rId22"/>
    <p:sldId id="586" r:id="rId23"/>
    <p:sldId id="728" r:id="rId24"/>
    <p:sldId id="609" r:id="rId25"/>
    <p:sldId id="729" r:id="rId26"/>
    <p:sldId id="607" r:id="rId27"/>
    <p:sldId id="645" r:id="rId28"/>
    <p:sldId id="550" r:id="rId29"/>
    <p:sldId id="640" r:id="rId30"/>
    <p:sldId id="646" r:id="rId31"/>
    <p:sldId id="647" r:id="rId32"/>
    <p:sldId id="730" r:id="rId33"/>
    <p:sldId id="733" r:id="rId34"/>
    <p:sldId id="641" r:id="rId35"/>
    <p:sldId id="642" r:id="rId36"/>
    <p:sldId id="638" r:id="rId37"/>
    <p:sldId id="643" r:id="rId38"/>
    <p:sldId id="644" r:id="rId39"/>
    <p:sldId id="552" r:id="rId40"/>
    <p:sldId id="553" r:id="rId41"/>
    <p:sldId id="585" r:id="rId42"/>
    <p:sldId id="731" r:id="rId43"/>
    <p:sldId id="608" r:id="rId44"/>
    <p:sldId id="648" r:id="rId45"/>
    <p:sldId id="732" r:id="rId46"/>
    <p:sldId id="555" r:id="rId47"/>
    <p:sldId id="556" r:id="rId48"/>
    <p:sldId id="557" r:id="rId49"/>
    <p:sldId id="558" r:id="rId50"/>
    <p:sldId id="559" r:id="rId51"/>
    <p:sldId id="560" r:id="rId52"/>
    <p:sldId id="563" r:id="rId53"/>
    <p:sldId id="448" r:id="rId54"/>
    <p:sldId id="632" r:id="rId55"/>
    <p:sldId id="717" r:id="rId56"/>
  </p:sldIdLst>
  <p:sldSz cx="12192000" cy="6858000"/>
  <p:notesSz cx="6858000" cy="9144000"/>
  <p:custShowLst>
    <p:custShow name="自定义放映 1" id="0">
      <p:sldLst>
        <p:sld r:id="rId3"/>
      </p:sldLst>
    </p:custShow>
  </p:custShowLst>
  <p:custDataLst>
    <p:tags r:id="rId58"/>
  </p:custDataLst>
  <p:defaultTextStyle>
    <a:defPPr>
      <a:defRPr lang="zh-CN"/>
    </a:defPPr>
    <a:lvl1pPr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08305" indent="49530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815975" indent="98425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224280" indent="147955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631950" indent="196850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CCFF"/>
    <a:srgbClr val="FA4C7E"/>
    <a:srgbClr val="D0DEF0"/>
    <a:srgbClr val="E7F1F9"/>
    <a:srgbClr val="CBE3F2"/>
    <a:srgbClr val="6B81BB"/>
    <a:srgbClr val="596B9D"/>
    <a:srgbClr val="003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5" autoAdjust="0"/>
  </p:normalViewPr>
  <p:slideViewPr>
    <p:cSldViewPr snapToGrid="0" snapToObjects="1">
      <p:cViewPr varScale="1">
        <p:scale>
          <a:sx n="83" d="100"/>
          <a:sy n="83" d="100"/>
        </p:scale>
        <p:origin x="614" y="72"/>
      </p:cViewPr>
      <p:guideLst>
        <p:guide orient="horz" pos="2113"/>
        <p:guide pos="3841"/>
      </p:guideLst>
    </p:cSldViewPr>
  </p:slideViewPr>
  <p:outlineViewPr>
    <p:cViewPr>
      <p:scale>
        <a:sx n="33" d="100"/>
        <a:sy n="33" d="100"/>
      </p:scale>
      <p:origin x="0" y="49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C8BA843-4311-4175-913B-43C564E125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9CB3559-B63C-4AE0-9278-5FB14DBE86C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BA09D97-0802-481F-A242-D3969CD3CC67}" type="datetimeFigureOut">
              <a:rPr lang="zh-CN" altLang="en-US"/>
              <a:pPr>
                <a:defRPr/>
              </a:pPr>
              <a:t>2020/6/27</a:t>
            </a:fld>
            <a:endParaRPr lang="en-US"/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A5979BC4-F215-4300-9157-C35A0C9E8731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E0E4F6C7-F09B-47E0-ABB2-A49EE179E0B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C840A9C-3EBF-4D5E-9DAC-63C47BEE71D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1ACD41E4-C126-4741-BAA2-D3BF2E362F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fld id="{BB8883DD-9585-47A3-BCB2-BE891C53FAF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2015.7.4</a:t>
            </a:r>
          </a:p>
          <a:p>
            <a:pPr lvl="1"/>
            <a:r>
              <a:rPr lang="zh-CN" altLang="en-US"/>
              <a:t>调整版权和页码对齐，位于参考线</a:t>
            </a:r>
            <a:r>
              <a:rPr lang="en-US" altLang="zh-CN"/>
              <a:t>8.5</a:t>
            </a:r>
            <a:r>
              <a:rPr lang="zh-CN" altLang="en-US"/>
              <a:t>到</a:t>
            </a:r>
            <a:r>
              <a:rPr lang="en-US" altLang="zh-CN"/>
              <a:t>8.9</a:t>
            </a:r>
            <a:r>
              <a:rPr lang="zh-CN" altLang="en-US"/>
              <a:t>之间。</a:t>
            </a:r>
          </a:p>
          <a:p>
            <a:pPr lvl="1"/>
            <a:r>
              <a:rPr lang="zh-CN" altLang="en-US"/>
              <a:t>调整编辑框行距为单倍行距。</a:t>
            </a:r>
            <a:endParaRPr lang="en-US" altLang="zh-CN"/>
          </a:p>
          <a:p>
            <a:pPr lvl="0"/>
            <a:r>
              <a:rPr lang="en-US" altLang="zh-CN"/>
              <a:t>2015.7.9</a:t>
            </a:r>
          </a:p>
          <a:p>
            <a:pPr lvl="1"/>
            <a:r>
              <a:rPr lang="zh-CN" altLang="en-US"/>
              <a:t>删除此页课程版本后的“</a:t>
            </a:r>
            <a:r>
              <a:rPr lang="en-US" altLang="zh-CN"/>
              <a:t>ISSUE</a:t>
            </a:r>
            <a:r>
              <a:rPr lang="zh-CN" altLang="en-US"/>
              <a:t>”。</a:t>
            </a:r>
            <a:endParaRPr lang="en-US" altLang="zh-CN"/>
          </a:p>
          <a:p>
            <a:pPr lvl="1"/>
            <a:r>
              <a:rPr lang="zh-CN" altLang="en-US"/>
              <a:t>新增“产品版本”和“课程版本”的示例。</a:t>
            </a:r>
            <a:endParaRPr lang="en-US" altLang="zh-CN"/>
          </a:p>
          <a:p>
            <a:pPr lvl="0"/>
            <a:r>
              <a:rPr lang="en-US" altLang="zh-CN"/>
              <a:t>2015.8.3</a:t>
            </a:r>
          </a:p>
          <a:p>
            <a:pPr lvl="1"/>
            <a:r>
              <a:rPr lang="zh-CN" altLang="en-US"/>
              <a:t>调整母板主体和备注，段落格式为“允许标点溢出边界”。</a:t>
            </a:r>
            <a:endParaRPr lang="en-US" altLang="zh-CN"/>
          </a:p>
          <a:p>
            <a:pPr lvl="0"/>
            <a:r>
              <a:rPr lang="en-US" altLang="zh-CN"/>
              <a:t>2015.8.4</a:t>
            </a:r>
          </a:p>
          <a:p>
            <a:pPr lvl="1"/>
            <a:r>
              <a:rPr lang="zh-CN" altLang="en-US"/>
              <a:t>删除缩略语页；</a:t>
            </a:r>
            <a:endParaRPr lang="en-US" altLang="zh-CN"/>
          </a:p>
          <a:p>
            <a:pPr lvl="1"/>
            <a:r>
              <a:rPr lang="zh-CN" altLang="en-US"/>
              <a:t>重命名版式“</a:t>
            </a:r>
            <a:r>
              <a:rPr lang="en-US" altLang="zh-CN"/>
              <a:t>8#</a:t>
            </a:r>
            <a:r>
              <a:rPr lang="zh-CN" altLang="en-US"/>
              <a:t>空白”为“</a:t>
            </a:r>
            <a:r>
              <a:rPr lang="en-US" altLang="zh-CN"/>
              <a:t>8#</a:t>
            </a:r>
            <a:r>
              <a:rPr lang="zh-CN" altLang="en-US"/>
              <a:t>仅标题”。</a:t>
            </a:r>
            <a:endParaRPr lang="en-US" altLang="zh-CN"/>
          </a:p>
          <a:p>
            <a:r>
              <a:rPr lang="en-US" altLang="zh-CN"/>
              <a:t>2015.9.2</a:t>
            </a:r>
          </a:p>
          <a:p>
            <a:pPr lvl="1"/>
            <a:r>
              <a:rPr lang="zh-CN" altLang="en-US"/>
              <a:t>新增备注模板，备注页正上方添加页眉，显示本章标题。</a:t>
            </a:r>
            <a:endParaRPr lang="en-US" altLang="zh-CN"/>
          </a:p>
          <a:p>
            <a:pPr lvl="0"/>
            <a:r>
              <a:rPr lang="en-US" altLang="zh-CN"/>
              <a:t>2015.9.14</a:t>
            </a:r>
          </a:p>
          <a:p>
            <a:pPr lvl="1"/>
            <a:r>
              <a:rPr lang="zh-CN" altLang="en-US"/>
              <a:t>删除“谢谢”那页的白色“谢谢”。</a:t>
            </a:r>
            <a:endParaRPr lang="en-US" altLang="zh-CN"/>
          </a:p>
          <a:p>
            <a:pPr lvl="0"/>
            <a:r>
              <a:rPr lang="en-US" altLang="zh-CN"/>
              <a:t>2017.11.8</a:t>
            </a:r>
          </a:p>
          <a:p>
            <a:pPr lvl="1"/>
            <a:r>
              <a:rPr lang="zh-CN" altLang="en-US"/>
              <a:t>调整母版中标题宽度。</a:t>
            </a:r>
            <a:endParaRPr lang="en-US" altLang="zh-CN"/>
          </a:p>
          <a:p>
            <a:r>
              <a:rPr lang="en-US" altLang="zh-CN"/>
              <a:t>2017.12.8</a:t>
            </a:r>
          </a:p>
          <a:p>
            <a:pPr lvl="1"/>
            <a:r>
              <a:rPr lang="zh-CN" altLang="en-US"/>
              <a:t>适当拉长了备注页文本框长度，防止</a:t>
            </a:r>
            <a:r>
              <a:rPr lang="en-US" altLang="zh-CN"/>
              <a:t>2013</a:t>
            </a:r>
            <a:r>
              <a:rPr lang="zh-CN" altLang="en-US"/>
              <a:t>版后的</a:t>
            </a:r>
            <a:r>
              <a:rPr lang="en-US" altLang="zh-CN"/>
              <a:t>PPT</a:t>
            </a:r>
            <a:r>
              <a:rPr lang="zh-CN" altLang="en-US"/>
              <a:t>会自动换页。</a:t>
            </a:r>
            <a:endParaRPr lang="en-US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A4CB23-4E5F-4A79-BA31-6EA3322DF841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xxxxxxx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C8AF38-F686-4FA2-9CE2-626ACB1E2099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教学指导：过渡到下一页，</a:t>
            </a:r>
            <a:r>
              <a:rPr lang="en-US" altLang="zh-CN"/>
              <a:t>document.referrer</a:t>
            </a:r>
            <a:r>
              <a:rPr lang="zh-CN" altLang="en-US"/>
              <a:t>的应用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DC96E6-F5AC-4890-B524-D01B35D906EF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教学指导：讲解需求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D431AF-6D57-40FA-9D03-895DEEF87963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 ：使用</a:t>
            </a:r>
            <a:r>
              <a:rPr lang="en-US" altLang="zh-CN"/>
              <a:t>MyEclipse</a:t>
            </a:r>
            <a:r>
              <a:rPr lang="zh-CN" altLang="en-US"/>
              <a:t>演示示例。并说明</a:t>
            </a:r>
            <a:r>
              <a:rPr lang="en-US" altLang="zh-CN"/>
              <a:t>praise.html</a:t>
            </a:r>
            <a:r>
              <a:rPr lang="zh-CN" altLang="en-US"/>
              <a:t>页面的关键代码中使用的</a:t>
            </a:r>
            <a:r>
              <a:rPr lang="en-US" altLang="zh-CN"/>
              <a:t>setTimeout()</a:t>
            </a:r>
            <a:r>
              <a:rPr lang="zh-CN" altLang="en-US"/>
              <a:t>是定时函数，具体用法将在后面学习，只需要知道在这里的作用是延迟</a:t>
            </a:r>
            <a:r>
              <a:rPr lang="en-US" altLang="zh-CN"/>
              <a:t>5</a:t>
            </a:r>
            <a:r>
              <a:rPr lang="zh-CN" altLang="en-US"/>
              <a:t>秒后自动跳转到</a:t>
            </a:r>
            <a:r>
              <a:rPr lang="en-US" altLang="zh-CN"/>
              <a:t>login.html</a:t>
            </a:r>
            <a:r>
              <a:rPr lang="zh-CN" altLang="en-US"/>
              <a:t>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2DBDDC-E98A-47D6-8EF9-8B41CB72EBC0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教学指导：讲解各</a:t>
            </a:r>
            <a:r>
              <a:rPr lang="en-US" altLang="zh-CN"/>
              <a:t>getElement</a:t>
            </a:r>
            <a:r>
              <a:rPr lang="zh-CN" altLang="en-US"/>
              <a:t>系列方法的应用场合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52889C-F59B-4EA2-A0EA-4DF61EE9C520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教学演示示例：讲解</a:t>
            </a:r>
            <a:r>
              <a:rPr lang="fr-FR" altLang="zh-CN"/>
              <a:t>innerHTML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59F1AA-1276-4A9D-8E16-8F92E3B7EB88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教学指导：小结各</a:t>
            </a:r>
            <a:r>
              <a:rPr lang="en-US" altLang="zh-CN"/>
              <a:t>getElement</a:t>
            </a:r>
            <a:r>
              <a:rPr lang="zh-CN" altLang="en-US"/>
              <a:t>系列方法及</a:t>
            </a:r>
            <a:r>
              <a:rPr lang="en-US" altLang="en-US"/>
              <a:t>innerHTML</a:t>
            </a:r>
            <a:r>
              <a:rPr lang="zh-CN" altLang="en-US"/>
              <a:t>的作用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26A771-D74E-41F7-B7E8-09DECC4C85D3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226680-6B4C-4061-97B3-CFB9EE3D72D4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教学指导：讲解</a:t>
            </a:r>
            <a:r>
              <a:rPr lang="en-US" altLang="zh-CN" dirty="0"/>
              <a:t>BOM</a:t>
            </a:r>
            <a:r>
              <a:rPr lang="zh-CN" altLang="en-US" dirty="0"/>
              <a:t>模型图的层次结构，及实现功能。说明</a:t>
            </a:r>
            <a:r>
              <a:rPr lang="en-US" altLang="zh-CN" dirty="0"/>
              <a:t>window</a:t>
            </a:r>
            <a:r>
              <a:rPr lang="zh-CN" altLang="en-US" dirty="0"/>
              <a:t>对象是整个</a:t>
            </a:r>
            <a:r>
              <a:rPr lang="en-US" altLang="zh-CN" dirty="0"/>
              <a:t>BOM</a:t>
            </a:r>
            <a:r>
              <a:rPr lang="zh-CN" altLang="en-US" dirty="0"/>
              <a:t>的核心，引出</a:t>
            </a:r>
            <a:r>
              <a:rPr lang="en-US" altLang="zh-CN" dirty="0"/>
              <a:t>window</a:t>
            </a:r>
            <a:r>
              <a:rPr lang="zh-CN" altLang="en-US" dirty="0"/>
              <a:t>对象常用的属性、方法和事件。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4D9A82-4A99-462D-A768-E64A72A8B47F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6BD48A-0255-4ABE-A4A7-218B270FC6E5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教学指导：说明常用的属性就是前面提到的</a:t>
            </a:r>
            <a:r>
              <a:rPr lang="en-US" altLang="zh-CN"/>
              <a:t>BOM</a:t>
            </a:r>
            <a:r>
              <a:rPr lang="zh-CN" altLang="en-US"/>
              <a:t>模型中的对象，讲解使用语法、示例即可。说明后面会详细介绍。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E99214-2535-45FE-B4A0-9AC06E34679E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教学指导：</a:t>
            </a:r>
            <a:endParaRPr lang="en-US" altLang="zh-CN" dirty="0"/>
          </a:p>
          <a:p>
            <a:pPr eaLnBrk="1" hangingPunct="1"/>
            <a:r>
              <a:rPr lang="zh-CN" altLang="en-US" dirty="0"/>
              <a:t>简介</a:t>
            </a:r>
            <a:r>
              <a:rPr lang="en-US" altLang="zh-CN" dirty="0"/>
              <a:t>window</a:t>
            </a:r>
            <a:r>
              <a:rPr lang="zh-CN" altLang="en-US" dirty="0"/>
              <a:t>对象的各方法的功能。并说明接下来重点讲解</a:t>
            </a:r>
            <a:r>
              <a:rPr lang="en-GB" altLang="zh-CN" dirty="0"/>
              <a:t>confirm 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/>
              <a:t>open()</a:t>
            </a:r>
            <a:r>
              <a:rPr lang="zh-CN" altLang="en-US" dirty="0"/>
              <a:t>和</a:t>
            </a:r>
            <a:r>
              <a:rPr lang="en-US" altLang="zh-CN" dirty="0"/>
              <a:t>close()</a:t>
            </a:r>
            <a:r>
              <a:rPr lang="zh-CN" altLang="en-US" dirty="0"/>
              <a:t>方法。</a:t>
            </a:r>
            <a:r>
              <a:rPr lang="en-US" altLang="en-US" dirty="0" err="1"/>
              <a:t>setTimeout</a:t>
            </a:r>
            <a:r>
              <a:rPr lang="en-US" altLang="en-US" dirty="0"/>
              <a:t>( )</a:t>
            </a:r>
          </a:p>
          <a:p>
            <a:pPr eaLnBrk="1" hangingPunct="1"/>
            <a:r>
              <a:rPr lang="zh-CN" altLang="en-US" dirty="0"/>
              <a:t>和</a:t>
            </a:r>
            <a:r>
              <a:rPr lang="en-US" altLang="en-US" dirty="0" err="1"/>
              <a:t>setInterval</a:t>
            </a:r>
            <a:r>
              <a:rPr lang="en-US" altLang="en-US" dirty="0"/>
              <a:t>( )</a:t>
            </a:r>
            <a:r>
              <a:rPr lang="zh-CN" altLang="en-US" dirty="0"/>
              <a:t>后面讲解。</a:t>
            </a:r>
            <a:endParaRPr lang="en-US" altLang="zh-CN" dirty="0"/>
          </a:p>
          <a:p>
            <a:endParaRPr lang="zh-CN" altLang="en-US" b="1" dirty="0">
              <a:latin typeface="Arial" charset="0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C2EA9D-1070-4748-87A7-F1FEB59A8D80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、讲解</a:t>
            </a:r>
            <a:r>
              <a:rPr lang="en-US" altLang="zh-CN" dirty="0"/>
              <a:t>confirm()</a:t>
            </a:r>
            <a:r>
              <a:rPr lang="zh-CN" altLang="en-US" dirty="0"/>
              <a:t>的用法，结合例子讲解；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、讲解完后，说明三者的区别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AE8463-AD93-4D75-80AE-344C3B146D33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CA2DCB-5795-4DDC-AC19-3B32CF7BAEF3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xxxxxxx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19FDDB-8BB1-4090-9842-57A09E207722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8B8CA3-72D4-4818-9B3E-7E4BF999D5F3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20133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8"/>
          <p:cNvSpPr>
            <a:spLocks noGrp="1"/>
          </p:cNvSpPr>
          <p:nvPr>
            <p:ph idx="1"/>
          </p:nvPr>
        </p:nvSpPr>
        <p:spPr>
          <a:xfrm>
            <a:off x="1012549" y="1091173"/>
            <a:ext cx="10657184" cy="5196304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0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6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buClr>
                <a:schemeClr val="tx2"/>
              </a:buClr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007435" y="216856"/>
            <a:ext cx="10657184" cy="608131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526228A-B3BB-4E2F-8F6B-1208B3761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26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本章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6" y="-1"/>
            <a:ext cx="4172477" cy="685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/>
          <p:cNvSpPr/>
          <p:nvPr/>
        </p:nvSpPr>
        <p:spPr>
          <a:xfrm>
            <a:off x="0" y="-496"/>
            <a:ext cx="12192000" cy="6855885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prstClr val="white"/>
              </a:solidFill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1679509" y="4965175"/>
            <a:ext cx="12311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本章作业</a:t>
            </a:r>
          </a:p>
        </p:txBody>
      </p:sp>
      <p:sp>
        <p:nvSpPr>
          <p:cNvPr id="17" name="Freeform 9"/>
          <p:cNvSpPr/>
          <p:nvPr/>
        </p:nvSpPr>
        <p:spPr bwMode="auto">
          <a:xfrm>
            <a:off x="3311692" y="5068937"/>
            <a:ext cx="91971" cy="184269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487488" y="4899851"/>
            <a:ext cx="0" cy="564324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175788" y="-2"/>
            <a:ext cx="8016213" cy="6855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2" name="Freeform 6"/>
          <p:cNvSpPr/>
          <p:nvPr/>
        </p:nvSpPr>
        <p:spPr bwMode="auto">
          <a:xfrm>
            <a:off x="873764" y="4984750"/>
            <a:ext cx="403225" cy="412332"/>
          </a:xfrm>
          <a:custGeom>
            <a:avLst/>
            <a:gdLst>
              <a:gd name="T0" fmla="*/ 199 w 206"/>
              <a:gd name="T1" fmla="*/ 159 h 211"/>
              <a:gd name="T2" fmla="*/ 152 w 206"/>
              <a:gd name="T3" fmla="*/ 112 h 211"/>
              <a:gd name="T4" fmla="*/ 152 w 206"/>
              <a:gd name="T5" fmla="*/ 112 h 211"/>
              <a:gd name="T6" fmla="*/ 149 w 206"/>
              <a:gd name="T7" fmla="*/ 109 h 211"/>
              <a:gd name="T8" fmla="*/ 149 w 206"/>
              <a:gd name="T9" fmla="*/ 109 h 211"/>
              <a:gd name="T10" fmla="*/ 144 w 206"/>
              <a:gd name="T11" fmla="*/ 107 h 211"/>
              <a:gd name="T12" fmla="*/ 138 w 206"/>
              <a:gd name="T13" fmla="*/ 114 h 211"/>
              <a:gd name="T14" fmla="*/ 138 w 206"/>
              <a:gd name="T15" fmla="*/ 116 h 211"/>
              <a:gd name="T16" fmla="*/ 138 w 206"/>
              <a:gd name="T17" fmla="*/ 116 h 211"/>
              <a:gd name="T18" fmla="*/ 139 w 206"/>
              <a:gd name="T19" fmla="*/ 117 h 211"/>
              <a:gd name="T20" fmla="*/ 139 w 206"/>
              <a:gd name="T21" fmla="*/ 118 h 211"/>
              <a:gd name="T22" fmla="*/ 139 w 206"/>
              <a:gd name="T23" fmla="*/ 118 h 211"/>
              <a:gd name="T24" fmla="*/ 189 w 206"/>
              <a:gd name="T25" fmla="*/ 168 h 211"/>
              <a:gd name="T26" fmla="*/ 189 w 206"/>
              <a:gd name="T27" fmla="*/ 177 h 211"/>
              <a:gd name="T28" fmla="*/ 170 w 206"/>
              <a:gd name="T29" fmla="*/ 196 h 211"/>
              <a:gd name="T30" fmla="*/ 161 w 206"/>
              <a:gd name="T31" fmla="*/ 196 h 211"/>
              <a:gd name="T32" fmla="*/ 111 w 206"/>
              <a:gd name="T33" fmla="*/ 146 h 211"/>
              <a:gd name="T34" fmla="*/ 110 w 206"/>
              <a:gd name="T35" fmla="*/ 145 h 211"/>
              <a:gd name="T36" fmla="*/ 105 w 206"/>
              <a:gd name="T37" fmla="*/ 142 h 211"/>
              <a:gd name="T38" fmla="*/ 102 w 206"/>
              <a:gd name="T39" fmla="*/ 142 h 211"/>
              <a:gd name="T40" fmla="*/ 80 w 206"/>
              <a:gd name="T41" fmla="*/ 146 h 211"/>
              <a:gd name="T42" fmla="*/ 13 w 206"/>
              <a:gd name="T43" fmla="*/ 80 h 211"/>
              <a:gd name="T44" fmla="*/ 16 w 206"/>
              <a:gd name="T45" fmla="*/ 63 h 211"/>
              <a:gd name="T46" fmla="*/ 36 w 206"/>
              <a:gd name="T47" fmla="*/ 84 h 211"/>
              <a:gd name="T48" fmla="*/ 64 w 206"/>
              <a:gd name="T49" fmla="*/ 84 h 211"/>
              <a:gd name="T50" fmla="*/ 83 w 206"/>
              <a:gd name="T51" fmla="*/ 65 h 211"/>
              <a:gd name="T52" fmla="*/ 83 w 206"/>
              <a:gd name="T53" fmla="*/ 37 h 211"/>
              <a:gd name="T54" fmla="*/ 62 w 206"/>
              <a:gd name="T55" fmla="*/ 16 h 211"/>
              <a:gd name="T56" fmla="*/ 80 w 206"/>
              <a:gd name="T57" fmla="*/ 14 h 211"/>
              <a:gd name="T58" fmla="*/ 146 w 206"/>
              <a:gd name="T59" fmla="*/ 80 h 211"/>
              <a:gd name="T60" fmla="*/ 146 w 206"/>
              <a:gd name="T61" fmla="*/ 86 h 211"/>
              <a:gd name="T62" fmla="*/ 152 w 206"/>
              <a:gd name="T63" fmla="*/ 92 h 211"/>
              <a:gd name="T64" fmla="*/ 159 w 206"/>
              <a:gd name="T65" fmla="*/ 86 h 211"/>
              <a:gd name="T66" fmla="*/ 159 w 206"/>
              <a:gd name="T67" fmla="*/ 86 h 211"/>
              <a:gd name="T68" fmla="*/ 159 w 206"/>
              <a:gd name="T69" fmla="*/ 80 h 211"/>
              <a:gd name="T70" fmla="*/ 80 w 206"/>
              <a:gd name="T71" fmla="*/ 0 h 211"/>
              <a:gd name="T72" fmla="*/ 48 w 206"/>
              <a:gd name="T73" fmla="*/ 7 h 211"/>
              <a:gd name="T74" fmla="*/ 44 w 206"/>
              <a:gd name="T75" fmla="*/ 12 h 211"/>
              <a:gd name="T76" fmla="*/ 46 w 206"/>
              <a:gd name="T77" fmla="*/ 18 h 211"/>
              <a:gd name="T78" fmla="*/ 74 w 206"/>
              <a:gd name="T79" fmla="*/ 46 h 211"/>
              <a:gd name="T80" fmla="*/ 74 w 206"/>
              <a:gd name="T81" fmla="*/ 56 h 211"/>
              <a:gd name="T82" fmla="*/ 55 w 206"/>
              <a:gd name="T83" fmla="*/ 74 h 211"/>
              <a:gd name="T84" fmla="*/ 46 w 206"/>
              <a:gd name="T85" fmla="*/ 74 h 211"/>
              <a:gd name="T86" fmla="*/ 18 w 206"/>
              <a:gd name="T87" fmla="*/ 46 h 211"/>
              <a:gd name="T88" fmla="*/ 12 w 206"/>
              <a:gd name="T89" fmla="*/ 44 h 211"/>
              <a:gd name="T90" fmla="*/ 7 w 206"/>
              <a:gd name="T91" fmla="*/ 48 h 211"/>
              <a:gd name="T92" fmla="*/ 0 w 206"/>
              <a:gd name="T93" fmla="*/ 80 h 211"/>
              <a:gd name="T94" fmla="*/ 80 w 206"/>
              <a:gd name="T95" fmla="*/ 159 h 211"/>
              <a:gd name="T96" fmla="*/ 102 w 206"/>
              <a:gd name="T97" fmla="*/ 156 h 211"/>
              <a:gd name="T98" fmla="*/ 152 w 206"/>
              <a:gd name="T99" fmla="*/ 205 h 211"/>
              <a:gd name="T100" fmla="*/ 166 w 206"/>
              <a:gd name="T101" fmla="*/ 211 h 211"/>
              <a:gd name="T102" fmla="*/ 180 w 206"/>
              <a:gd name="T103" fmla="*/ 205 h 211"/>
              <a:gd name="T104" fmla="*/ 199 w 206"/>
              <a:gd name="T105" fmla="*/ 187 h 211"/>
              <a:gd name="T106" fmla="*/ 199 w 206"/>
              <a:gd name="T107" fmla="*/ 15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6" h="211">
                <a:moveTo>
                  <a:pt x="199" y="159"/>
                </a:moveTo>
                <a:cubicBezTo>
                  <a:pt x="152" y="112"/>
                  <a:pt x="152" y="112"/>
                  <a:pt x="152" y="112"/>
                </a:cubicBezTo>
                <a:cubicBezTo>
                  <a:pt x="152" y="112"/>
                  <a:pt x="152" y="112"/>
                  <a:pt x="152" y="112"/>
                </a:cubicBezTo>
                <a:cubicBezTo>
                  <a:pt x="149" y="109"/>
                  <a:pt x="149" y="109"/>
                  <a:pt x="149" y="109"/>
                </a:cubicBezTo>
                <a:cubicBezTo>
                  <a:pt x="149" y="109"/>
                  <a:pt x="149" y="109"/>
                  <a:pt x="149" y="109"/>
                </a:cubicBezTo>
                <a:cubicBezTo>
                  <a:pt x="148" y="108"/>
                  <a:pt x="146" y="107"/>
                  <a:pt x="144" y="107"/>
                </a:cubicBezTo>
                <a:cubicBezTo>
                  <a:pt x="141" y="107"/>
                  <a:pt x="138" y="110"/>
                  <a:pt x="138" y="114"/>
                </a:cubicBezTo>
                <a:cubicBezTo>
                  <a:pt x="138" y="114"/>
                  <a:pt x="138" y="115"/>
                  <a:pt x="138" y="116"/>
                </a:cubicBezTo>
                <a:cubicBezTo>
                  <a:pt x="138" y="116"/>
                  <a:pt x="138" y="116"/>
                  <a:pt x="138" y="116"/>
                </a:cubicBezTo>
                <a:cubicBezTo>
                  <a:pt x="138" y="117"/>
                  <a:pt x="139" y="117"/>
                  <a:pt x="139" y="117"/>
                </a:cubicBezTo>
                <a:cubicBezTo>
                  <a:pt x="139" y="118"/>
                  <a:pt x="139" y="118"/>
                  <a:pt x="139" y="118"/>
                </a:cubicBezTo>
                <a:cubicBezTo>
                  <a:pt x="139" y="118"/>
                  <a:pt x="139" y="118"/>
                  <a:pt x="139" y="118"/>
                </a:cubicBezTo>
                <a:cubicBezTo>
                  <a:pt x="189" y="168"/>
                  <a:pt x="189" y="168"/>
                  <a:pt x="189" y="168"/>
                </a:cubicBezTo>
                <a:cubicBezTo>
                  <a:pt x="192" y="170"/>
                  <a:pt x="192" y="175"/>
                  <a:pt x="189" y="177"/>
                </a:cubicBezTo>
                <a:cubicBezTo>
                  <a:pt x="170" y="196"/>
                  <a:pt x="170" y="196"/>
                  <a:pt x="170" y="196"/>
                </a:cubicBezTo>
                <a:cubicBezTo>
                  <a:pt x="168" y="198"/>
                  <a:pt x="164" y="198"/>
                  <a:pt x="161" y="196"/>
                </a:cubicBezTo>
                <a:cubicBezTo>
                  <a:pt x="111" y="146"/>
                  <a:pt x="111" y="146"/>
                  <a:pt x="111" y="146"/>
                </a:cubicBezTo>
                <a:cubicBezTo>
                  <a:pt x="111" y="146"/>
                  <a:pt x="111" y="145"/>
                  <a:pt x="110" y="145"/>
                </a:cubicBezTo>
                <a:cubicBezTo>
                  <a:pt x="109" y="143"/>
                  <a:pt x="107" y="142"/>
                  <a:pt x="105" y="142"/>
                </a:cubicBezTo>
                <a:cubicBezTo>
                  <a:pt x="104" y="142"/>
                  <a:pt x="103" y="142"/>
                  <a:pt x="102" y="142"/>
                </a:cubicBezTo>
                <a:cubicBezTo>
                  <a:pt x="95" y="145"/>
                  <a:pt x="87" y="146"/>
                  <a:pt x="80" y="146"/>
                </a:cubicBezTo>
                <a:cubicBezTo>
                  <a:pt x="43" y="146"/>
                  <a:pt x="13" y="116"/>
                  <a:pt x="13" y="80"/>
                </a:cubicBezTo>
                <a:cubicBezTo>
                  <a:pt x="13" y="74"/>
                  <a:pt x="14" y="68"/>
                  <a:pt x="16" y="63"/>
                </a:cubicBezTo>
                <a:cubicBezTo>
                  <a:pt x="36" y="84"/>
                  <a:pt x="36" y="84"/>
                  <a:pt x="36" y="84"/>
                </a:cubicBezTo>
                <a:cubicBezTo>
                  <a:pt x="44" y="91"/>
                  <a:pt x="57" y="91"/>
                  <a:pt x="64" y="84"/>
                </a:cubicBezTo>
                <a:cubicBezTo>
                  <a:pt x="83" y="65"/>
                  <a:pt x="83" y="65"/>
                  <a:pt x="83" y="65"/>
                </a:cubicBezTo>
                <a:cubicBezTo>
                  <a:pt x="91" y="57"/>
                  <a:pt x="91" y="45"/>
                  <a:pt x="83" y="37"/>
                </a:cubicBezTo>
                <a:cubicBezTo>
                  <a:pt x="62" y="16"/>
                  <a:pt x="62" y="16"/>
                  <a:pt x="62" y="16"/>
                </a:cubicBezTo>
                <a:cubicBezTo>
                  <a:pt x="68" y="14"/>
                  <a:pt x="74" y="14"/>
                  <a:pt x="80" y="14"/>
                </a:cubicBezTo>
                <a:cubicBezTo>
                  <a:pt x="116" y="14"/>
                  <a:pt x="146" y="43"/>
                  <a:pt x="146" y="80"/>
                </a:cubicBezTo>
                <a:cubicBezTo>
                  <a:pt x="146" y="81"/>
                  <a:pt x="146" y="85"/>
                  <a:pt x="146" y="86"/>
                </a:cubicBezTo>
                <a:cubicBezTo>
                  <a:pt x="146" y="89"/>
                  <a:pt x="149" y="92"/>
                  <a:pt x="152" y="92"/>
                </a:cubicBezTo>
                <a:cubicBezTo>
                  <a:pt x="156" y="92"/>
                  <a:pt x="159" y="89"/>
                  <a:pt x="159" y="86"/>
                </a:cubicBezTo>
                <a:cubicBezTo>
                  <a:pt x="159" y="86"/>
                  <a:pt x="159" y="86"/>
                  <a:pt x="159" y="86"/>
                </a:cubicBezTo>
                <a:cubicBezTo>
                  <a:pt x="159" y="84"/>
                  <a:pt x="159" y="82"/>
                  <a:pt x="159" y="80"/>
                </a:cubicBezTo>
                <a:cubicBezTo>
                  <a:pt x="159" y="36"/>
                  <a:pt x="123" y="0"/>
                  <a:pt x="80" y="0"/>
                </a:cubicBezTo>
                <a:cubicBezTo>
                  <a:pt x="69" y="0"/>
                  <a:pt x="58" y="3"/>
                  <a:pt x="48" y="7"/>
                </a:cubicBezTo>
                <a:cubicBezTo>
                  <a:pt x="46" y="8"/>
                  <a:pt x="44" y="10"/>
                  <a:pt x="44" y="12"/>
                </a:cubicBezTo>
                <a:cubicBezTo>
                  <a:pt x="43" y="14"/>
                  <a:pt x="44" y="16"/>
                  <a:pt x="46" y="18"/>
                </a:cubicBezTo>
                <a:cubicBezTo>
                  <a:pt x="74" y="46"/>
                  <a:pt x="74" y="46"/>
                  <a:pt x="74" y="46"/>
                </a:cubicBezTo>
                <a:cubicBezTo>
                  <a:pt x="76" y="49"/>
                  <a:pt x="76" y="53"/>
                  <a:pt x="74" y="56"/>
                </a:cubicBezTo>
                <a:cubicBezTo>
                  <a:pt x="55" y="74"/>
                  <a:pt x="55" y="74"/>
                  <a:pt x="55" y="74"/>
                </a:cubicBezTo>
                <a:cubicBezTo>
                  <a:pt x="53" y="77"/>
                  <a:pt x="48" y="77"/>
                  <a:pt x="46" y="74"/>
                </a:cubicBezTo>
                <a:cubicBezTo>
                  <a:pt x="18" y="46"/>
                  <a:pt x="18" y="46"/>
                  <a:pt x="18" y="46"/>
                </a:cubicBezTo>
                <a:cubicBezTo>
                  <a:pt x="16" y="45"/>
                  <a:pt x="14" y="44"/>
                  <a:pt x="12" y="44"/>
                </a:cubicBezTo>
                <a:cubicBezTo>
                  <a:pt x="9" y="45"/>
                  <a:pt x="8" y="46"/>
                  <a:pt x="7" y="48"/>
                </a:cubicBezTo>
                <a:cubicBezTo>
                  <a:pt x="2" y="58"/>
                  <a:pt x="0" y="69"/>
                  <a:pt x="0" y="80"/>
                </a:cubicBezTo>
                <a:cubicBezTo>
                  <a:pt x="0" y="124"/>
                  <a:pt x="36" y="159"/>
                  <a:pt x="80" y="159"/>
                </a:cubicBezTo>
                <a:cubicBezTo>
                  <a:pt x="87" y="159"/>
                  <a:pt x="95" y="158"/>
                  <a:pt x="102" y="156"/>
                </a:cubicBezTo>
                <a:cubicBezTo>
                  <a:pt x="152" y="205"/>
                  <a:pt x="152" y="205"/>
                  <a:pt x="152" y="205"/>
                </a:cubicBezTo>
                <a:cubicBezTo>
                  <a:pt x="155" y="209"/>
                  <a:pt x="160" y="211"/>
                  <a:pt x="166" y="211"/>
                </a:cubicBezTo>
                <a:cubicBezTo>
                  <a:pt x="171" y="211"/>
                  <a:pt x="176" y="209"/>
                  <a:pt x="180" y="205"/>
                </a:cubicBezTo>
                <a:cubicBezTo>
                  <a:pt x="199" y="187"/>
                  <a:pt x="199" y="187"/>
                  <a:pt x="199" y="187"/>
                </a:cubicBezTo>
                <a:cubicBezTo>
                  <a:pt x="206" y="179"/>
                  <a:pt x="206" y="166"/>
                  <a:pt x="199" y="1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2F32A632-585D-410B-AB26-CE3FA52BD32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>
          <a:xfrm>
            <a:off x="4753508" y="370606"/>
            <a:ext cx="7112357" cy="658131"/>
          </a:xfrm>
          <a:prstGeom prst="rect">
            <a:avLst/>
          </a:prstGeom>
        </p:spPr>
        <p:txBody>
          <a:bodyPr/>
          <a:lstStyle>
            <a:lvl1pPr algn="l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zh-CN" sz="28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演示案例：</a:t>
            </a:r>
            <a:r>
              <a:rPr lang="en-US" altLang="zh-CN" dirty="0"/>
              <a:t>1-</a:t>
            </a:r>
            <a:r>
              <a:rPr lang="zh-CN" altLang="en-US" dirty="0"/>
              <a:t>案例名</a:t>
            </a:r>
            <a:endParaRPr lang="zh-CN" altLang="zh-CN" dirty="0"/>
          </a:p>
        </p:txBody>
      </p:sp>
      <p:sp>
        <p:nvSpPr>
          <p:cNvPr id="20" name="内容占位符 8">
            <a:extLst>
              <a:ext uri="{FF2B5EF4-FFF2-40B4-BE49-F238E27FC236}">
                <a16:creationId xmlns:a16="http://schemas.microsoft.com/office/drawing/2014/main" id="{5CB90FF9-AC6E-4AFB-9F16-F6D69391D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3508" y="1247643"/>
            <a:ext cx="7112357" cy="5196304"/>
          </a:xfr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0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zh-CN" altLang="en-US" sz="1800" strike="noStrike" kern="12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6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21" name="图片 6">
            <a:extLst>
              <a:ext uri="{FF2B5EF4-FFF2-40B4-BE49-F238E27FC236}">
                <a16:creationId xmlns:a16="http://schemas.microsoft.com/office/drawing/2014/main" id="{5D0F3E49-C80A-4751-A933-DC58F3B0B8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790" y="-496"/>
            <a:ext cx="552895" cy="2496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05AAF05D-BCF6-4E45-91D1-F22BF824C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00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/>
        </p:nvGraphicFramePr>
        <p:xfrm>
          <a:off x="1007533" y="1417639"/>
          <a:ext cx="10464801" cy="1082675"/>
        </p:xfrm>
        <a:graphic>
          <a:graphicData uri="http://schemas.openxmlformats.org/drawingml/2006/table">
            <a:tbl>
              <a:tblPr/>
              <a:tblGrid>
                <a:gridCol w="312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课程编码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适用产品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产品版本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99611839"/>
              </p:ext>
            </p:extLst>
          </p:nvPr>
        </p:nvGraphicFramePr>
        <p:xfrm>
          <a:off x="1007797" y="2766305"/>
          <a:ext cx="10464800" cy="2549525"/>
        </p:xfrm>
        <a:graphic>
          <a:graphicData uri="http://schemas.openxmlformats.org/drawingml/2006/table">
            <a:tbl>
              <a:tblPr/>
              <a:tblGrid>
                <a:gridCol w="312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时间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3" y="1988841"/>
            <a:ext cx="312024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7781" y="1988841"/>
            <a:ext cx="196821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988841"/>
            <a:ext cx="302433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R1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20336" y="1988841"/>
            <a:ext cx="235199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V1.0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699" y="3363266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8045" y="3363266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2020.01.25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264" y="3363266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20600" y="3327262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952501" y="609316"/>
            <a:ext cx="9402233" cy="479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78258" tIns="39127" rIns="78258" bIns="39127" anchor="ctr"/>
          <a:lstStyle/>
          <a:p>
            <a:pPr defTabSz="801370" fontAlgn="base"/>
            <a:r>
              <a:rPr lang="zh-CN" altLang="en-US" sz="3500" dirty="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2" charset="-122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8079318" y="360364"/>
            <a:ext cx="3831167" cy="7016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1" dirty="0">
                <a:solidFill>
                  <a:srgbClr val="4D4D4D"/>
                </a:solidFill>
                <a:latin typeface="Arial" panose="020B0604020202020204" pitchFamily="34" charset="0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699" y="386732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8045" y="386732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2020.01.25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6264" y="386732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20600" y="3831318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699" y="4335374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8045" y="4335374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2020.01.25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264" y="4335374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20600" y="4335374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699" y="4846539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8045" y="4846539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2020.01.25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264" y="4846539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20600" y="4846539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1AE5E3A-9C17-4F33-91BB-0A5E5EEB1C7C}"/>
              </a:ext>
            </a:extLst>
          </p:cNvPr>
          <p:cNvSpPr txBox="1"/>
          <p:nvPr userDrawn="1"/>
        </p:nvSpPr>
        <p:spPr>
          <a:xfrm>
            <a:off x="545209" y="5468677"/>
            <a:ext cx="11102110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是电子工业出版社出版的教材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动态网页设计与开发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——JavaScript + jQuery》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配套教学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（部分内容的深度和广度在教材的基础上有所扩展）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可能直接或间接采用了网上资源、公开学术报告中的部分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页面、图片、文字，引用时我们力求在该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的备注栏或标题栏中注明出处，如果有疏漏之处，敬请谅解。同时对被引用资源或报告的作者表示诚挚的谢意！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可免费使用、修改，使用时请保留此页。</a:t>
            </a:r>
          </a:p>
        </p:txBody>
      </p:sp>
      <p:grpSp>
        <p:nvGrpSpPr>
          <p:cNvPr id="33" name="组合 56">
            <a:extLst>
              <a:ext uri="{FF2B5EF4-FFF2-40B4-BE49-F238E27FC236}">
                <a16:creationId xmlns:a16="http://schemas.microsoft.com/office/drawing/2014/main" id="{1C77F658-E886-40D9-AE11-00BDC886341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5469" y="5622023"/>
            <a:ext cx="700087" cy="949036"/>
            <a:chOff x="3626799" y="3824735"/>
            <a:chExt cx="700618" cy="948130"/>
          </a:xfrm>
        </p:grpSpPr>
        <p:sp>
          <p:nvSpPr>
            <p:cNvPr id="34" name="TextBox 6">
              <a:extLst>
                <a:ext uri="{FF2B5EF4-FFF2-40B4-BE49-F238E27FC236}">
                  <a16:creationId xmlns:a16="http://schemas.microsoft.com/office/drawing/2014/main" id="{9236B03C-A7C1-4430-8ED6-19133E09CF03}"/>
                </a:ext>
              </a:extLst>
            </p:cNvPr>
            <p:cNvSpPr txBox="1"/>
            <p:nvPr/>
          </p:nvSpPr>
          <p:spPr>
            <a:xfrm>
              <a:off x="3626799" y="4371610"/>
              <a:ext cx="700618" cy="401255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说明</a:t>
              </a:r>
            </a:p>
          </p:txBody>
        </p:sp>
        <p:pic>
          <p:nvPicPr>
            <p:cNvPr id="47" name="Picture 2" descr="C:\Users\meng.zhang\Desktop\ACCP7.0模版图标规范\s-3.png">
              <a:extLst>
                <a:ext uri="{FF2B5EF4-FFF2-40B4-BE49-F238E27FC236}">
                  <a16:creationId xmlns:a16="http://schemas.microsoft.com/office/drawing/2014/main" id="{826C70CB-0DB3-4717-B1B9-8CF11C27A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8910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20133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007435" y="216856"/>
            <a:ext cx="10657184" cy="608131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526228A-B3BB-4E2F-8F6B-1208B3761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23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EC5FBAB-43E0-446A-A354-B64ED54D3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84945" y="2335521"/>
            <a:ext cx="8954522" cy="1470024"/>
          </a:xfrm>
        </p:spPr>
        <p:txBody>
          <a:bodyPr>
            <a:noAutofit/>
          </a:bodyPr>
          <a:lstStyle>
            <a:lvl1pPr algn="ctr">
              <a:defRPr sz="4000" b="1">
                <a:solidFill>
                  <a:srgbClr val="1F3A6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5">
            <a:extLst>
              <a:ext uri="{FF2B5EF4-FFF2-40B4-BE49-F238E27FC236}">
                <a16:creationId xmlns:a16="http://schemas.microsoft.com/office/drawing/2014/main" id="{A862FB4C-9A0A-4A42-90C4-A447FE0AA4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50100" y="4181267"/>
            <a:ext cx="3886773" cy="350838"/>
          </a:xfrm>
          <a:prstGeom prst="rect">
            <a:avLst/>
          </a:prstGeom>
        </p:spPr>
        <p:txBody>
          <a:bodyPr/>
          <a:lstStyle>
            <a:lvl1pPr marL="304800" indent="-304800" algn="l" defTabSz="815975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lang="zh-CN" altLang="en-US" sz="1800" kern="1200" dirty="0" smtClean="0">
                <a:solidFill>
                  <a:srgbClr val="002060"/>
                </a:solidFill>
                <a:latin typeface="方正隶变简体" panose="03000509000000000000" pitchFamily="65" charset="-122"/>
                <a:ea typeface="方正隶变简体" panose="03000509000000000000" pitchFamily="65" charset="-122"/>
                <a:cs typeface="+mn-cs"/>
                <a:sym typeface="微软雅黑" pitchFamily="34" charset="-122"/>
              </a:defRPr>
            </a:lvl1pPr>
          </a:lstStyle>
          <a:p>
            <a:pPr lvl="0"/>
            <a:r>
              <a:rPr lang="zh-CN" altLang="en-US">
                <a:sym typeface="微软雅黑" pitchFamily="34" charset="-122"/>
              </a:rPr>
              <a:t>单击此处编辑母版文本样式</a:t>
            </a:r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C851501A-8E42-40B4-9B22-14C428338D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72344" y="4181267"/>
            <a:ext cx="3886773" cy="350838"/>
          </a:xfrm>
          <a:prstGeom prst="rect">
            <a:avLst/>
          </a:prstGeom>
        </p:spPr>
        <p:txBody>
          <a:bodyPr/>
          <a:lstStyle>
            <a:lvl1pPr marL="304800" indent="-304800" algn="l" defTabSz="815975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lang="zh-CN" altLang="en-US" sz="1800" kern="1200" dirty="0" smtClean="0">
                <a:solidFill>
                  <a:srgbClr val="002060"/>
                </a:solidFill>
                <a:latin typeface="方正隶变简体" panose="03000509000000000000" pitchFamily="65" charset="-122"/>
                <a:ea typeface="方正隶变简体" panose="03000509000000000000" pitchFamily="65" charset="-122"/>
                <a:cs typeface="+mn-cs"/>
                <a:sym typeface="微软雅黑" pitchFamily="34" charset="-122"/>
              </a:defRPr>
            </a:lvl1pPr>
          </a:lstStyle>
          <a:p>
            <a:pPr lvl="0"/>
            <a:r>
              <a:rPr lang="zh-CN" altLang="en-US">
                <a:sym typeface="微软雅黑" pitchFamily="34" charset="-122"/>
              </a:rPr>
              <a:t>单击此处编辑母版文本样式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E6979CC-F0D6-45F1-9901-567148A3B6A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064" y="176611"/>
            <a:ext cx="1269400" cy="1162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BE0088C-3681-41B5-B16C-F64B9D7FAE0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0321">
            <a:off x="10421394" y="5209210"/>
            <a:ext cx="1490741" cy="1434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942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73C90B8-333D-46FF-8E29-FFB8B52D3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57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18909" y="260651"/>
            <a:ext cx="6073600" cy="768085"/>
          </a:xfrm>
        </p:spPr>
        <p:txBody>
          <a:bodyPr>
            <a:noAutofit/>
          </a:bodyPr>
          <a:lstStyle>
            <a:lvl1pPr algn="r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800" b="1" kern="1200" noProof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DCCBDC-041E-40CA-8A43-5C52232FC8A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3109" y="5434640"/>
            <a:ext cx="1269400" cy="11627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678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课程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11427" y="198007"/>
            <a:ext cx="9438135" cy="742093"/>
          </a:xfrm>
          <a:prstGeom prst="rect">
            <a:avLst/>
          </a:prstGeom>
        </p:spPr>
        <p:txBody>
          <a:bodyPr/>
          <a:lstStyle>
            <a:lvl1pPr algn="l">
              <a:defRPr lang="zh-CN" altLang="en-US" sz="2800" b="1" kern="1200" noProof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noProof="1"/>
              <a:t>课程目标</a:t>
            </a:r>
          </a:p>
        </p:txBody>
      </p:sp>
      <p:sp>
        <p:nvSpPr>
          <p:cNvPr id="12" name="矩形 1"/>
          <p:cNvSpPr/>
          <p:nvPr/>
        </p:nvSpPr>
        <p:spPr>
          <a:xfrm>
            <a:off x="4187221" y="1"/>
            <a:ext cx="8004783" cy="6855884"/>
          </a:xfrm>
          <a:custGeom>
            <a:avLst/>
            <a:gdLst/>
            <a:ahLst/>
            <a:cxnLst/>
            <a:rect l="l" t="t" r="r" b="b"/>
            <a:pathLst>
              <a:path w="6003587" h="5141913">
                <a:moveTo>
                  <a:pt x="5065968" y="0"/>
                </a:moveTo>
                <a:lnTo>
                  <a:pt x="6003587" y="0"/>
                </a:lnTo>
                <a:lnTo>
                  <a:pt x="6003587" y="1361228"/>
                </a:lnTo>
                <a:lnTo>
                  <a:pt x="2278743" y="5141913"/>
                </a:lnTo>
                <a:lnTo>
                  <a:pt x="0" y="5141913"/>
                </a:lnTo>
                <a:close/>
              </a:path>
            </a:pathLst>
          </a:custGeom>
          <a:solidFill>
            <a:srgbClr val="A7CE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pic>
        <p:nvPicPr>
          <p:cNvPr id="10" name="Picture 2" descr="C:\Users\lenovo\Desktop\3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280" y="569051"/>
            <a:ext cx="1439333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l="10119" r="20859"/>
          <a:stretch>
            <a:fillRect/>
          </a:stretch>
        </p:blipFill>
        <p:spPr>
          <a:xfrm>
            <a:off x="7918875" y="2387603"/>
            <a:ext cx="2258060" cy="2028613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11" name="内容占位符 8">
            <a:extLst>
              <a:ext uri="{FF2B5EF4-FFF2-40B4-BE49-F238E27FC236}">
                <a16:creationId xmlns:a16="http://schemas.microsoft.com/office/drawing/2014/main" id="{AB5C09D3-18AD-46C4-B9BE-DC908ED61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4" y="1138103"/>
            <a:ext cx="10657184" cy="5363240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buClr>
                <a:schemeClr val="tx2"/>
              </a:buClr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8" name="图片 6">
            <a:extLst>
              <a:ext uri="{FF2B5EF4-FFF2-40B4-BE49-F238E27FC236}">
                <a16:creationId xmlns:a16="http://schemas.microsoft.com/office/drawing/2014/main" id="{57183EB8-BAF8-4125-974B-9F7347D2C8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20133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448DBE3-A626-4D00-8DCA-0FA0C43C674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527" y="5956926"/>
            <a:ext cx="722779" cy="704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349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11427" y="198007"/>
            <a:ext cx="9438135" cy="742093"/>
          </a:xfrm>
          <a:prstGeom prst="rect">
            <a:avLst/>
          </a:prstGeom>
        </p:spPr>
        <p:txBody>
          <a:bodyPr/>
          <a:lstStyle>
            <a:lvl1pPr algn="l">
              <a:defRPr lang="zh-CN" altLang="en-US" sz="2800" b="1" kern="1200" noProof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noProof="1"/>
              <a:t>课程目标</a:t>
            </a:r>
          </a:p>
        </p:txBody>
      </p:sp>
      <p:sp>
        <p:nvSpPr>
          <p:cNvPr id="12" name="矩形 1"/>
          <p:cNvSpPr/>
          <p:nvPr/>
        </p:nvSpPr>
        <p:spPr>
          <a:xfrm>
            <a:off x="4187221" y="1"/>
            <a:ext cx="8004783" cy="6855884"/>
          </a:xfrm>
          <a:custGeom>
            <a:avLst/>
            <a:gdLst/>
            <a:ahLst/>
            <a:cxnLst/>
            <a:rect l="l" t="t" r="r" b="b"/>
            <a:pathLst>
              <a:path w="6003587" h="5141913">
                <a:moveTo>
                  <a:pt x="5065968" y="0"/>
                </a:moveTo>
                <a:lnTo>
                  <a:pt x="6003587" y="0"/>
                </a:lnTo>
                <a:lnTo>
                  <a:pt x="6003587" y="1361228"/>
                </a:lnTo>
                <a:lnTo>
                  <a:pt x="2278743" y="5141913"/>
                </a:lnTo>
                <a:lnTo>
                  <a:pt x="0" y="5141913"/>
                </a:lnTo>
                <a:close/>
              </a:path>
            </a:pathLst>
          </a:custGeom>
          <a:solidFill>
            <a:srgbClr val="A7CE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pic>
        <p:nvPicPr>
          <p:cNvPr id="10" name="Picture 2" descr="C:\Users\lenovo\Desktop\3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280" y="569051"/>
            <a:ext cx="1439333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6">
            <a:extLst>
              <a:ext uri="{FF2B5EF4-FFF2-40B4-BE49-F238E27FC236}">
                <a16:creationId xmlns:a16="http://schemas.microsoft.com/office/drawing/2014/main" id="{57183EB8-BAF8-4125-974B-9F7347D2C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20133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9CC4E1-117B-4C7A-813F-D0EDB6E2299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527" y="5956926"/>
            <a:ext cx="722779" cy="70446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内容占位符 8">
            <a:extLst>
              <a:ext uri="{FF2B5EF4-FFF2-40B4-BE49-F238E27FC236}">
                <a16:creationId xmlns:a16="http://schemas.microsoft.com/office/drawing/2014/main" id="{03F190DA-A056-4D9D-A92F-3E55130A3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4" y="1138103"/>
            <a:ext cx="10657184" cy="5363240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buClr>
                <a:schemeClr val="tx2"/>
              </a:buClr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7156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11"/>
            <a:ext cx="12192000" cy="3072341"/>
          </a:xfrm>
          <a:prstGeom prst="rect">
            <a:avLst/>
          </a:prstGeom>
        </p:spPr>
      </p:pic>
      <p:pic>
        <p:nvPicPr>
          <p:cNvPr id="8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66690" y="-1495425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719403" y="1928513"/>
            <a:ext cx="10945216" cy="1470024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pic>
        <p:nvPicPr>
          <p:cNvPr id="11" name="图片 10" descr="2_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188" y="1801197"/>
            <a:ext cx="7003627" cy="1724660"/>
          </a:xfrm>
          <a:prstGeom prst="rect">
            <a:avLst/>
          </a:prstGeom>
        </p:spPr>
      </p:pic>
      <p:sp>
        <p:nvSpPr>
          <p:cNvPr id="1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455708" y="3699166"/>
            <a:ext cx="5231093" cy="977975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08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6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主讲人：某某某</a:t>
            </a:r>
          </a:p>
        </p:txBody>
      </p:sp>
    </p:spTree>
    <p:extLst>
      <p:ext uri="{BB962C8B-B14F-4D97-AF65-F5344CB8AC3E}">
        <p14:creationId xmlns:p14="http://schemas.microsoft.com/office/powerpoint/2010/main" val="401125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演示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6" y="-1"/>
            <a:ext cx="4172477" cy="685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0" y="-1"/>
            <a:ext cx="12192000" cy="6855885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prstClr val="white"/>
              </a:solidFill>
            </a:endParaRPr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1679509" y="4965175"/>
            <a:ext cx="12311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演示案例</a:t>
            </a:r>
          </a:p>
        </p:txBody>
      </p:sp>
      <p:sp>
        <p:nvSpPr>
          <p:cNvPr id="32" name="Freeform 9"/>
          <p:cNvSpPr/>
          <p:nvPr/>
        </p:nvSpPr>
        <p:spPr bwMode="auto">
          <a:xfrm>
            <a:off x="3311692" y="5068937"/>
            <a:ext cx="91971" cy="184269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487488" y="4899851"/>
            <a:ext cx="0" cy="564324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175788" y="-2"/>
            <a:ext cx="8016213" cy="6855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8" name="标题 1"/>
          <p:cNvSpPr>
            <a:spLocks noGrp="1" noChangeArrowheads="1"/>
          </p:cNvSpPr>
          <p:nvPr>
            <p:ph type="title" hasCustomPrompt="1"/>
          </p:nvPr>
        </p:nvSpPr>
        <p:spPr>
          <a:xfrm>
            <a:off x="4751852" y="376196"/>
            <a:ext cx="7112357" cy="658131"/>
          </a:xfrm>
          <a:prstGeom prst="rect">
            <a:avLst/>
          </a:prstGeom>
        </p:spPr>
        <p:txBody>
          <a:bodyPr/>
          <a:lstStyle>
            <a:lvl1pPr algn="l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zh-CN" sz="28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演示案例：</a:t>
            </a:r>
            <a:r>
              <a:rPr lang="en-US" altLang="zh-CN" dirty="0"/>
              <a:t>1-</a:t>
            </a:r>
            <a:r>
              <a:rPr lang="zh-CN" altLang="en-US" dirty="0"/>
              <a:t>案例名</a:t>
            </a:r>
            <a:endParaRPr lang="zh-CN" altLang="zh-CN" dirty="0"/>
          </a:p>
        </p:txBody>
      </p:sp>
      <p:grpSp>
        <p:nvGrpSpPr>
          <p:cNvPr id="26" name="组合 25"/>
          <p:cNvGrpSpPr/>
          <p:nvPr/>
        </p:nvGrpSpPr>
        <p:grpSpPr>
          <a:xfrm>
            <a:off x="848764" y="4982546"/>
            <a:ext cx="433600" cy="411783"/>
            <a:chOff x="1866900" y="2420938"/>
            <a:chExt cx="757238" cy="719137"/>
          </a:xfrm>
          <a:solidFill>
            <a:schemeClr val="bg1"/>
          </a:solidFill>
        </p:grpSpPr>
        <p:sp>
          <p:nvSpPr>
            <p:cNvPr id="27" name="Freeform 15"/>
            <p:cNvSpPr/>
            <p:nvPr/>
          </p:nvSpPr>
          <p:spPr bwMode="auto">
            <a:xfrm>
              <a:off x="1979613" y="2420938"/>
              <a:ext cx="644525" cy="495300"/>
            </a:xfrm>
            <a:custGeom>
              <a:avLst/>
              <a:gdLst>
                <a:gd name="T0" fmla="*/ 158 w 172"/>
                <a:gd name="T1" fmla="*/ 0 h 132"/>
                <a:gd name="T2" fmla="*/ 15 w 172"/>
                <a:gd name="T3" fmla="*/ 0 h 132"/>
                <a:gd name="T4" fmla="*/ 0 w 172"/>
                <a:gd name="T5" fmla="*/ 14 h 132"/>
                <a:gd name="T6" fmla="*/ 0 w 172"/>
                <a:gd name="T7" fmla="*/ 30 h 132"/>
                <a:gd name="T8" fmla="*/ 13 w 172"/>
                <a:gd name="T9" fmla="*/ 30 h 132"/>
                <a:gd name="T10" fmla="*/ 13 w 172"/>
                <a:gd name="T11" fmla="*/ 14 h 132"/>
                <a:gd name="T12" fmla="*/ 15 w 172"/>
                <a:gd name="T13" fmla="*/ 13 h 132"/>
                <a:gd name="T14" fmla="*/ 158 w 172"/>
                <a:gd name="T15" fmla="*/ 13 h 132"/>
                <a:gd name="T16" fmla="*/ 159 w 172"/>
                <a:gd name="T17" fmla="*/ 14 h 132"/>
                <a:gd name="T18" fmla="*/ 159 w 172"/>
                <a:gd name="T19" fmla="*/ 118 h 132"/>
                <a:gd name="T20" fmla="*/ 158 w 172"/>
                <a:gd name="T21" fmla="*/ 119 h 132"/>
                <a:gd name="T22" fmla="*/ 142 w 172"/>
                <a:gd name="T23" fmla="*/ 119 h 132"/>
                <a:gd name="T24" fmla="*/ 142 w 172"/>
                <a:gd name="T25" fmla="*/ 132 h 132"/>
                <a:gd name="T26" fmla="*/ 158 w 172"/>
                <a:gd name="T27" fmla="*/ 132 h 132"/>
                <a:gd name="T28" fmla="*/ 172 w 172"/>
                <a:gd name="T29" fmla="*/ 118 h 132"/>
                <a:gd name="T30" fmla="*/ 172 w 172"/>
                <a:gd name="T31" fmla="*/ 14 h 132"/>
                <a:gd name="T32" fmla="*/ 158 w 172"/>
                <a:gd name="T3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2" h="132">
                  <a:moveTo>
                    <a:pt x="158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4" y="13"/>
                    <a:pt x="15" y="13"/>
                  </a:cubicBezTo>
                  <a:cubicBezTo>
                    <a:pt x="158" y="13"/>
                    <a:pt x="158" y="13"/>
                    <a:pt x="158" y="13"/>
                  </a:cubicBezTo>
                  <a:cubicBezTo>
                    <a:pt x="158" y="13"/>
                    <a:pt x="159" y="14"/>
                    <a:pt x="159" y="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18"/>
                    <a:pt x="158" y="119"/>
                    <a:pt x="158" y="119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42" y="132"/>
                    <a:pt x="142" y="132"/>
                    <a:pt x="142" y="132"/>
                  </a:cubicBezTo>
                  <a:cubicBezTo>
                    <a:pt x="158" y="132"/>
                    <a:pt x="158" y="132"/>
                    <a:pt x="158" y="132"/>
                  </a:cubicBezTo>
                  <a:cubicBezTo>
                    <a:pt x="166" y="132"/>
                    <a:pt x="172" y="126"/>
                    <a:pt x="172" y="118"/>
                  </a:cubicBezTo>
                  <a:cubicBezTo>
                    <a:pt x="172" y="14"/>
                    <a:pt x="172" y="14"/>
                    <a:pt x="172" y="14"/>
                  </a:cubicBezTo>
                  <a:cubicBezTo>
                    <a:pt x="172" y="6"/>
                    <a:pt x="166" y="0"/>
                    <a:pt x="15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8" name="Freeform 16"/>
            <p:cNvSpPr/>
            <p:nvPr/>
          </p:nvSpPr>
          <p:spPr bwMode="auto">
            <a:xfrm>
              <a:off x="1866900" y="2533650"/>
              <a:ext cx="644525" cy="606425"/>
            </a:xfrm>
            <a:custGeom>
              <a:avLst/>
              <a:gdLst>
                <a:gd name="T0" fmla="*/ 157 w 172"/>
                <a:gd name="T1" fmla="*/ 0 h 162"/>
                <a:gd name="T2" fmla="*/ 43 w 172"/>
                <a:gd name="T3" fmla="*/ 0 h 162"/>
                <a:gd name="T4" fmla="*/ 30 w 172"/>
                <a:gd name="T5" fmla="*/ 0 h 162"/>
                <a:gd name="T6" fmla="*/ 14 w 172"/>
                <a:gd name="T7" fmla="*/ 0 h 162"/>
                <a:gd name="T8" fmla="*/ 0 w 172"/>
                <a:gd name="T9" fmla="*/ 15 h 162"/>
                <a:gd name="T10" fmla="*/ 0 w 172"/>
                <a:gd name="T11" fmla="*/ 118 h 162"/>
                <a:gd name="T12" fmla="*/ 0 w 172"/>
                <a:gd name="T13" fmla="*/ 120 h 162"/>
                <a:gd name="T14" fmla="*/ 14 w 172"/>
                <a:gd name="T15" fmla="*/ 133 h 162"/>
                <a:gd name="T16" fmla="*/ 44 w 172"/>
                <a:gd name="T17" fmla="*/ 133 h 162"/>
                <a:gd name="T18" fmla="*/ 51 w 172"/>
                <a:gd name="T19" fmla="*/ 126 h 162"/>
                <a:gd name="T20" fmla="*/ 44 w 172"/>
                <a:gd name="T21" fmla="*/ 119 h 162"/>
                <a:gd name="T22" fmla="*/ 14 w 172"/>
                <a:gd name="T23" fmla="*/ 119 h 162"/>
                <a:gd name="T24" fmla="*/ 13 w 172"/>
                <a:gd name="T25" fmla="*/ 118 h 162"/>
                <a:gd name="T26" fmla="*/ 13 w 172"/>
                <a:gd name="T27" fmla="*/ 15 h 162"/>
                <a:gd name="T28" fmla="*/ 14 w 172"/>
                <a:gd name="T29" fmla="*/ 13 h 162"/>
                <a:gd name="T30" fmla="*/ 30 w 172"/>
                <a:gd name="T31" fmla="*/ 13 h 162"/>
                <a:gd name="T32" fmla="*/ 43 w 172"/>
                <a:gd name="T33" fmla="*/ 13 h 162"/>
                <a:gd name="T34" fmla="*/ 157 w 172"/>
                <a:gd name="T35" fmla="*/ 13 h 162"/>
                <a:gd name="T36" fmla="*/ 159 w 172"/>
                <a:gd name="T37" fmla="*/ 15 h 162"/>
                <a:gd name="T38" fmla="*/ 159 w 172"/>
                <a:gd name="T39" fmla="*/ 89 h 162"/>
                <a:gd name="T40" fmla="*/ 159 w 172"/>
                <a:gd name="T41" fmla="*/ 102 h 162"/>
                <a:gd name="T42" fmla="*/ 159 w 172"/>
                <a:gd name="T43" fmla="*/ 118 h 162"/>
                <a:gd name="T44" fmla="*/ 157 w 172"/>
                <a:gd name="T45" fmla="*/ 119 h 162"/>
                <a:gd name="T46" fmla="*/ 130 w 172"/>
                <a:gd name="T47" fmla="*/ 119 h 162"/>
                <a:gd name="T48" fmla="*/ 105 w 172"/>
                <a:gd name="T49" fmla="*/ 119 h 162"/>
                <a:gd name="T50" fmla="*/ 90 w 172"/>
                <a:gd name="T51" fmla="*/ 119 h 162"/>
                <a:gd name="T52" fmla="*/ 89 w 172"/>
                <a:gd name="T53" fmla="*/ 119 h 162"/>
                <a:gd name="T54" fmla="*/ 85 w 172"/>
                <a:gd name="T55" fmla="*/ 121 h 162"/>
                <a:gd name="T56" fmla="*/ 85 w 172"/>
                <a:gd name="T57" fmla="*/ 121 h 162"/>
                <a:gd name="T58" fmla="*/ 82 w 172"/>
                <a:gd name="T59" fmla="*/ 123 h 162"/>
                <a:gd name="T60" fmla="*/ 73 w 172"/>
                <a:gd name="T61" fmla="*/ 133 h 162"/>
                <a:gd name="T62" fmla="*/ 56 w 172"/>
                <a:gd name="T63" fmla="*/ 150 h 162"/>
                <a:gd name="T64" fmla="*/ 56 w 172"/>
                <a:gd name="T65" fmla="*/ 160 h 162"/>
                <a:gd name="T66" fmla="*/ 65 w 172"/>
                <a:gd name="T67" fmla="*/ 160 h 162"/>
                <a:gd name="T68" fmla="*/ 92 w 172"/>
                <a:gd name="T69" fmla="*/ 133 h 162"/>
                <a:gd name="T70" fmla="*/ 130 w 172"/>
                <a:gd name="T71" fmla="*/ 133 h 162"/>
                <a:gd name="T72" fmla="*/ 157 w 172"/>
                <a:gd name="T73" fmla="*/ 133 h 162"/>
                <a:gd name="T74" fmla="*/ 172 w 172"/>
                <a:gd name="T75" fmla="*/ 118 h 162"/>
                <a:gd name="T76" fmla="*/ 172 w 172"/>
                <a:gd name="T77" fmla="*/ 102 h 162"/>
                <a:gd name="T78" fmla="*/ 172 w 172"/>
                <a:gd name="T79" fmla="*/ 89 h 162"/>
                <a:gd name="T80" fmla="*/ 172 w 172"/>
                <a:gd name="T81" fmla="*/ 15 h 162"/>
                <a:gd name="T82" fmla="*/ 157 w 172"/>
                <a:gd name="T83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2" h="162">
                  <a:moveTo>
                    <a:pt x="157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9"/>
                    <a:pt x="0" y="119"/>
                    <a:pt x="0" y="120"/>
                  </a:cubicBezTo>
                  <a:cubicBezTo>
                    <a:pt x="1" y="127"/>
                    <a:pt x="7" y="133"/>
                    <a:pt x="14" y="133"/>
                  </a:cubicBezTo>
                  <a:cubicBezTo>
                    <a:pt x="44" y="133"/>
                    <a:pt x="44" y="133"/>
                    <a:pt x="44" y="133"/>
                  </a:cubicBezTo>
                  <a:cubicBezTo>
                    <a:pt x="48" y="133"/>
                    <a:pt x="51" y="130"/>
                    <a:pt x="51" y="126"/>
                  </a:cubicBezTo>
                  <a:cubicBezTo>
                    <a:pt x="51" y="122"/>
                    <a:pt x="48" y="119"/>
                    <a:pt x="44" y="119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14" y="119"/>
                    <a:pt x="13" y="119"/>
                    <a:pt x="13" y="118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4"/>
                    <a:pt x="14" y="13"/>
                    <a:pt x="14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8" y="13"/>
                    <a:pt x="159" y="14"/>
                    <a:pt x="159" y="15"/>
                  </a:cubicBezTo>
                  <a:cubicBezTo>
                    <a:pt x="159" y="89"/>
                    <a:pt x="159" y="89"/>
                    <a:pt x="159" y="89"/>
                  </a:cubicBezTo>
                  <a:cubicBezTo>
                    <a:pt x="159" y="102"/>
                    <a:pt x="159" y="102"/>
                    <a:pt x="159" y="102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19"/>
                    <a:pt x="158" y="119"/>
                    <a:pt x="157" y="119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90" y="119"/>
                    <a:pt x="90" y="119"/>
                    <a:pt x="90" y="119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88" y="119"/>
                    <a:pt x="87" y="120"/>
                    <a:pt x="85" y="121"/>
                  </a:cubicBezTo>
                  <a:cubicBezTo>
                    <a:pt x="85" y="121"/>
                    <a:pt x="85" y="121"/>
                    <a:pt x="85" y="121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73" y="133"/>
                    <a:pt x="73" y="133"/>
                    <a:pt x="73" y="133"/>
                  </a:cubicBezTo>
                  <a:cubicBezTo>
                    <a:pt x="56" y="150"/>
                    <a:pt x="56" y="150"/>
                    <a:pt x="56" y="150"/>
                  </a:cubicBezTo>
                  <a:cubicBezTo>
                    <a:pt x="53" y="153"/>
                    <a:pt x="53" y="157"/>
                    <a:pt x="56" y="160"/>
                  </a:cubicBezTo>
                  <a:cubicBezTo>
                    <a:pt x="58" y="162"/>
                    <a:pt x="62" y="162"/>
                    <a:pt x="65" y="160"/>
                  </a:cubicBezTo>
                  <a:cubicBezTo>
                    <a:pt x="92" y="133"/>
                    <a:pt x="92" y="133"/>
                    <a:pt x="92" y="133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57" y="133"/>
                    <a:pt x="157" y="133"/>
                    <a:pt x="157" y="133"/>
                  </a:cubicBezTo>
                  <a:cubicBezTo>
                    <a:pt x="165" y="133"/>
                    <a:pt x="172" y="126"/>
                    <a:pt x="172" y="118"/>
                  </a:cubicBezTo>
                  <a:cubicBezTo>
                    <a:pt x="172" y="102"/>
                    <a:pt x="172" y="102"/>
                    <a:pt x="172" y="102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72" y="15"/>
                    <a:pt x="172" y="15"/>
                    <a:pt x="172" y="15"/>
                  </a:cubicBezTo>
                  <a:cubicBezTo>
                    <a:pt x="172" y="7"/>
                    <a:pt x="165" y="0"/>
                    <a:pt x="1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19" name="内容占位符 8">
            <a:extLst>
              <a:ext uri="{FF2B5EF4-FFF2-40B4-BE49-F238E27FC236}">
                <a16:creationId xmlns:a16="http://schemas.microsoft.com/office/drawing/2014/main" id="{1BEB4A84-75F1-4A8F-9894-46A9874EE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852" y="1247643"/>
            <a:ext cx="7112357" cy="5196304"/>
          </a:xfr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0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6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21" name="图片 6">
            <a:extLst>
              <a:ext uri="{FF2B5EF4-FFF2-40B4-BE49-F238E27FC236}">
                <a16:creationId xmlns:a16="http://schemas.microsoft.com/office/drawing/2014/main" id="{D56D26C3-4A17-426B-AF68-60DAF183E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135" y="-496"/>
            <a:ext cx="552895" cy="2496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BC9335BF-CCD2-4EDA-9EC4-07BB2DF3F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93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6" y="-1"/>
            <a:ext cx="4172477" cy="685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矩形 62"/>
          <p:cNvSpPr/>
          <p:nvPr/>
        </p:nvSpPr>
        <p:spPr>
          <a:xfrm>
            <a:off x="0" y="-496"/>
            <a:ext cx="12192000" cy="6855885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prstClr val="white"/>
              </a:solidFill>
            </a:endParaRPr>
          </a:p>
        </p:txBody>
      </p:sp>
      <p:sp>
        <p:nvSpPr>
          <p:cNvPr id="64" name="Rectangle 18"/>
          <p:cNvSpPr>
            <a:spLocks noChangeArrowheads="1"/>
          </p:cNvSpPr>
          <p:nvPr/>
        </p:nvSpPr>
        <p:spPr bwMode="auto">
          <a:xfrm>
            <a:off x="1679509" y="4965175"/>
            <a:ext cx="12311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课堂练习</a:t>
            </a:r>
          </a:p>
        </p:txBody>
      </p:sp>
      <p:sp>
        <p:nvSpPr>
          <p:cNvPr id="65" name="Freeform 9"/>
          <p:cNvSpPr/>
          <p:nvPr/>
        </p:nvSpPr>
        <p:spPr bwMode="auto">
          <a:xfrm>
            <a:off x="3311692" y="5068937"/>
            <a:ext cx="91971" cy="184269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487488" y="4899851"/>
            <a:ext cx="0" cy="564324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175788" y="-2"/>
            <a:ext cx="8016213" cy="6855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grpSp>
        <p:nvGrpSpPr>
          <p:cNvPr id="81" name="组合 80"/>
          <p:cNvGrpSpPr/>
          <p:nvPr/>
        </p:nvGrpSpPr>
        <p:grpSpPr>
          <a:xfrm>
            <a:off x="948268" y="4985950"/>
            <a:ext cx="336973" cy="412771"/>
            <a:chOff x="187325" y="2244725"/>
            <a:chExt cx="649288" cy="795338"/>
          </a:xfrm>
          <a:solidFill>
            <a:schemeClr val="bg1"/>
          </a:solidFill>
        </p:grpSpPr>
        <p:sp>
          <p:nvSpPr>
            <p:cNvPr id="82" name="Freeform 10"/>
            <p:cNvSpPr/>
            <p:nvPr/>
          </p:nvSpPr>
          <p:spPr bwMode="auto">
            <a:xfrm>
              <a:off x="187325" y="2244725"/>
              <a:ext cx="644525" cy="795338"/>
            </a:xfrm>
            <a:custGeom>
              <a:avLst/>
              <a:gdLst>
                <a:gd name="T0" fmla="*/ 172 w 172"/>
                <a:gd name="T1" fmla="*/ 17 h 212"/>
                <a:gd name="T2" fmla="*/ 155 w 172"/>
                <a:gd name="T3" fmla="*/ 0 h 212"/>
                <a:gd name="T4" fmla="*/ 17 w 172"/>
                <a:gd name="T5" fmla="*/ 0 h 212"/>
                <a:gd name="T6" fmla="*/ 0 w 172"/>
                <a:gd name="T7" fmla="*/ 17 h 212"/>
                <a:gd name="T8" fmla="*/ 0 w 172"/>
                <a:gd name="T9" fmla="*/ 195 h 212"/>
                <a:gd name="T10" fmla="*/ 17 w 172"/>
                <a:gd name="T11" fmla="*/ 212 h 212"/>
                <a:gd name="T12" fmla="*/ 39 w 172"/>
                <a:gd name="T13" fmla="*/ 212 h 212"/>
                <a:gd name="T14" fmla="*/ 63 w 172"/>
                <a:gd name="T15" fmla="*/ 212 h 212"/>
                <a:gd name="T16" fmla="*/ 69 w 172"/>
                <a:gd name="T17" fmla="*/ 205 h 212"/>
                <a:gd name="T18" fmla="*/ 63 w 172"/>
                <a:gd name="T19" fmla="*/ 199 h 212"/>
                <a:gd name="T20" fmla="*/ 39 w 172"/>
                <a:gd name="T21" fmla="*/ 199 h 212"/>
                <a:gd name="T22" fmla="*/ 17 w 172"/>
                <a:gd name="T23" fmla="*/ 199 h 212"/>
                <a:gd name="T24" fmla="*/ 13 w 172"/>
                <a:gd name="T25" fmla="*/ 195 h 212"/>
                <a:gd name="T26" fmla="*/ 13 w 172"/>
                <a:gd name="T27" fmla="*/ 17 h 212"/>
                <a:gd name="T28" fmla="*/ 17 w 172"/>
                <a:gd name="T29" fmla="*/ 13 h 212"/>
                <a:gd name="T30" fmla="*/ 115 w 172"/>
                <a:gd name="T31" fmla="*/ 13 h 212"/>
                <a:gd name="T32" fmla="*/ 115 w 172"/>
                <a:gd name="T33" fmla="*/ 13 h 212"/>
                <a:gd name="T34" fmla="*/ 128 w 172"/>
                <a:gd name="T35" fmla="*/ 13 h 212"/>
                <a:gd name="T36" fmla="*/ 128 w 172"/>
                <a:gd name="T37" fmla="*/ 13 h 212"/>
                <a:gd name="T38" fmla="*/ 155 w 172"/>
                <a:gd name="T39" fmla="*/ 13 h 212"/>
                <a:gd name="T40" fmla="*/ 159 w 172"/>
                <a:gd name="T41" fmla="*/ 17 h 212"/>
                <a:gd name="T42" fmla="*/ 159 w 172"/>
                <a:gd name="T43" fmla="*/ 151 h 212"/>
                <a:gd name="T44" fmla="*/ 166 w 172"/>
                <a:gd name="T45" fmla="*/ 152 h 212"/>
                <a:gd name="T46" fmla="*/ 172 w 172"/>
                <a:gd name="T47" fmla="*/ 156 h 212"/>
                <a:gd name="T48" fmla="*/ 172 w 172"/>
                <a:gd name="T49" fmla="*/ 158 h 212"/>
                <a:gd name="T50" fmla="*/ 172 w 172"/>
                <a:gd name="T51" fmla="*/ 158 h 212"/>
                <a:gd name="T52" fmla="*/ 172 w 172"/>
                <a:gd name="T53" fmla="*/ 1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12">
                  <a:moveTo>
                    <a:pt x="172" y="17"/>
                  </a:moveTo>
                  <a:cubicBezTo>
                    <a:pt x="172" y="8"/>
                    <a:pt x="165" y="0"/>
                    <a:pt x="15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205"/>
                    <a:pt x="8" y="212"/>
                    <a:pt x="17" y="212"/>
                  </a:cubicBezTo>
                  <a:cubicBezTo>
                    <a:pt x="39" y="212"/>
                    <a:pt x="39" y="212"/>
                    <a:pt x="39" y="212"/>
                  </a:cubicBezTo>
                  <a:cubicBezTo>
                    <a:pt x="63" y="212"/>
                    <a:pt x="63" y="212"/>
                    <a:pt x="63" y="212"/>
                  </a:cubicBezTo>
                  <a:cubicBezTo>
                    <a:pt x="66" y="212"/>
                    <a:pt x="69" y="209"/>
                    <a:pt x="69" y="205"/>
                  </a:cubicBezTo>
                  <a:cubicBezTo>
                    <a:pt x="69" y="202"/>
                    <a:pt x="66" y="199"/>
                    <a:pt x="63" y="199"/>
                  </a:cubicBezTo>
                  <a:cubicBezTo>
                    <a:pt x="39" y="199"/>
                    <a:pt x="39" y="199"/>
                    <a:pt x="39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5" y="199"/>
                    <a:pt x="13" y="197"/>
                    <a:pt x="13" y="19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5"/>
                    <a:pt x="15" y="13"/>
                    <a:pt x="17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55" y="13"/>
                    <a:pt x="155" y="13"/>
                    <a:pt x="155" y="13"/>
                  </a:cubicBezTo>
                  <a:cubicBezTo>
                    <a:pt x="157" y="13"/>
                    <a:pt x="159" y="15"/>
                    <a:pt x="159" y="17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6" y="152"/>
                    <a:pt x="166" y="152"/>
                    <a:pt x="166" y="152"/>
                  </a:cubicBezTo>
                  <a:cubicBezTo>
                    <a:pt x="169" y="152"/>
                    <a:pt x="171" y="154"/>
                    <a:pt x="172" y="156"/>
                  </a:cubicBezTo>
                  <a:cubicBezTo>
                    <a:pt x="172" y="157"/>
                    <a:pt x="172" y="157"/>
                    <a:pt x="172" y="158"/>
                  </a:cubicBezTo>
                  <a:cubicBezTo>
                    <a:pt x="172" y="158"/>
                    <a:pt x="172" y="158"/>
                    <a:pt x="172" y="158"/>
                  </a:cubicBezTo>
                  <a:lnTo>
                    <a:pt x="172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83" name="Freeform 11"/>
            <p:cNvSpPr>
              <a:spLocks noEditPoints="1"/>
            </p:cNvSpPr>
            <p:nvPr/>
          </p:nvSpPr>
          <p:spPr bwMode="auto">
            <a:xfrm>
              <a:off x="592138" y="2795588"/>
              <a:ext cx="190500" cy="244475"/>
            </a:xfrm>
            <a:custGeom>
              <a:avLst/>
              <a:gdLst>
                <a:gd name="T0" fmla="*/ 7 w 51"/>
                <a:gd name="T1" fmla="*/ 0 h 65"/>
                <a:gd name="T2" fmla="*/ 2 w 51"/>
                <a:gd name="T3" fmla="*/ 2 h 65"/>
                <a:gd name="T4" fmla="*/ 0 w 51"/>
                <a:gd name="T5" fmla="*/ 7 h 65"/>
                <a:gd name="T6" fmla="*/ 4 w 51"/>
                <a:gd name="T7" fmla="*/ 59 h 65"/>
                <a:gd name="T8" fmla="*/ 9 w 51"/>
                <a:gd name="T9" fmla="*/ 65 h 65"/>
                <a:gd name="T10" fmla="*/ 11 w 51"/>
                <a:gd name="T11" fmla="*/ 65 h 65"/>
                <a:gd name="T12" fmla="*/ 15 w 51"/>
                <a:gd name="T13" fmla="*/ 63 h 65"/>
                <a:gd name="T14" fmla="*/ 51 w 51"/>
                <a:gd name="T15" fmla="*/ 28 h 65"/>
                <a:gd name="T16" fmla="*/ 51 w 51"/>
                <a:gd name="T17" fmla="*/ 4 h 65"/>
                <a:gd name="T18" fmla="*/ 7 w 51"/>
                <a:gd name="T19" fmla="*/ 0 h 65"/>
                <a:gd name="T20" fmla="*/ 16 w 51"/>
                <a:gd name="T21" fmla="*/ 44 h 65"/>
                <a:gd name="T22" fmla="*/ 14 w 51"/>
                <a:gd name="T23" fmla="*/ 14 h 65"/>
                <a:gd name="T24" fmla="*/ 43 w 51"/>
                <a:gd name="T25" fmla="*/ 17 h 65"/>
                <a:gd name="T26" fmla="*/ 16 w 51"/>
                <a:gd name="T27" fmla="*/ 4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65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61"/>
                    <a:pt x="6" y="64"/>
                    <a:pt x="9" y="65"/>
                  </a:cubicBezTo>
                  <a:cubicBezTo>
                    <a:pt x="9" y="65"/>
                    <a:pt x="10" y="65"/>
                    <a:pt x="11" y="65"/>
                  </a:cubicBezTo>
                  <a:cubicBezTo>
                    <a:pt x="13" y="65"/>
                    <a:pt x="14" y="64"/>
                    <a:pt x="15" y="63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1" y="4"/>
                    <a:pt x="51" y="4"/>
                    <a:pt x="51" y="4"/>
                  </a:cubicBezTo>
                  <a:lnTo>
                    <a:pt x="7" y="0"/>
                  </a:lnTo>
                  <a:close/>
                  <a:moveTo>
                    <a:pt x="16" y="44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43" y="17"/>
                    <a:pt x="43" y="17"/>
                    <a:pt x="43" y="17"/>
                  </a:cubicBezTo>
                  <a:lnTo>
                    <a:pt x="1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84" name="Freeform 12"/>
            <p:cNvSpPr/>
            <p:nvPr/>
          </p:nvSpPr>
          <p:spPr bwMode="auto">
            <a:xfrm>
              <a:off x="782638" y="2811463"/>
              <a:ext cx="53975" cy="88900"/>
            </a:xfrm>
            <a:custGeom>
              <a:avLst/>
              <a:gdLst>
                <a:gd name="T0" fmla="*/ 13 w 14"/>
                <a:gd name="T1" fmla="*/ 5 h 24"/>
                <a:gd name="T2" fmla="*/ 7 w 14"/>
                <a:gd name="T3" fmla="*/ 1 h 24"/>
                <a:gd name="T4" fmla="*/ 0 w 14"/>
                <a:gd name="T5" fmla="*/ 0 h 24"/>
                <a:gd name="T6" fmla="*/ 0 w 14"/>
                <a:gd name="T7" fmla="*/ 24 h 24"/>
                <a:gd name="T8" fmla="*/ 11 w 14"/>
                <a:gd name="T9" fmla="*/ 12 h 24"/>
                <a:gd name="T10" fmla="*/ 13 w 14"/>
                <a:gd name="T11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13" y="5"/>
                  </a:moveTo>
                  <a:cubicBezTo>
                    <a:pt x="12" y="3"/>
                    <a:pt x="10" y="1"/>
                    <a:pt x="7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3" y="11"/>
                    <a:pt x="14" y="8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85" name="Freeform 13"/>
            <p:cNvSpPr/>
            <p:nvPr/>
          </p:nvSpPr>
          <p:spPr bwMode="auto">
            <a:xfrm>
              <a:off x="306388" y="2443163"/>
              <a:ext cx="434975" cy="49213"/>
            </a:xfrm>
            <a:custGeom>
              <a:avLst/>
              <a:gdLst>
                <a:gd name="T0" fmla="*/ 109 w 116"/>
                <a:gd name="T1" fmla="*/ 13 h 13"/>
                <a:gd name="T2" fmla="*/ 6 w 116"/>
                <a:gd name="T3" fmla="*/ 13 h 13"/>
                <a:gd name="T4" fmla="*/ 0 w 116"/>
                <a:gd name="T5" fmla="*/ 6 h 13"/>
                <a:gd name="T6" fmla="*/ 6 w 116"/>
                <a:gd name="T7" fmla="*/ 0 h 13"/>
                <a:gd name="T8" fmla="*/ 109 w 116"/>
                <a:gd name="T9" fmla="*/ 0 h 13"/>
                <a:gd name="T10" fmla="*/ 116 w 116"/>
                <a:gd name="T11" fmla="*/ 6 h 13"/>
                <a:gd name="T12" fmla="*/ 109 w 116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3">
                  <a:moveTo>
                    <a:pt x="10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6" y="3"/>
                    <a:pt x="116" y="6"/>
                  </a:cubicBezTo>
                  <a:cubicBezTo>
                    <a:pt x="116" y="10"/>
                    <a:pt x="113" y="13"/>
                    <a:pt x="10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86" name="Freeform 14"/>
            <p:cNvSpPr/>
            <p:nvPr/>
          </p:nvSpPr>
          <p:spPr bwMode="auto">
            <a:xfrm>
              <a:off x="306388" y="2578100"/>
              <a:ext cx="434975" cy="52388"/>
            </a:xfrm>
            <a:custGeom>
              <a:avLst/>
              <a:gdLst>
                <a:gd name="T0" fmla="*/ 109 w 116"/>
                <a:gd name="T1" fmla="*/ 14 h 14"/>
                <a:gd name="T2" fmla="*/ 6 w 116"/>
                <a:gd name="T3" fmla="*/ 14 h 14"/>
                <a:gd name="T4" fmla="*/ 0 w 116"/>
                <a:gd name="T5" fmla="*/ 7 h 14"/>
                <a:gd name="T6" fmla="*/ 6 w 116"/>
                <a:gd name="T7" fmla="*/ 0 h 14"/>
                <a:gd name="T8" fmla="*/ 109 w 116"/>
                <a:gd name="T9" fmla="*/ 0 h 14"/>
                <a:gd name="T10" fmla="*/ 116 w 116"/>
                <a:gd name="T11" fmla="*/ 7 h 14"/>
                <a:gd name="T12" fmla="*/ 109 w 116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4">
                  <a:moveTo>
                    <a:pt x="109" y="14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6" y="3"/>
                    <a:pt x="116" y="7"/>
                  </a:cubicBezTo>
                  <a:cubicBezTo>
                    <a:pt x="116" y="11"/>
                    <a:pt x="113" y="14"/>
                    <a:pt x="10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0" name="标题 1">
            <a:extLst>
              <a:ext uri="{FF2B5EF4-FFF2-40B4-BE49-F238E27FC236}">
                <a16:creationId xmlns:a16="http://schemas.microsoft.com/office/drawing/2014/main" id="{F2E3E2D6-6E5B-4666-935F-C459CACDE82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>
          <a:xfrm>
            <a:off x="4751852" y="356662"/>
            <a:ext cx="7112357" cy="658131"/>
          </a:xfrm>
          <a:prstGeom prst="rect">
            <a:avLst/>
          </a:prstGeom>
        </p:spPr>
        <p:txBody>
          <a:bodyPr/>
          <a:lstStyle>
            <a:lvl1pPr algn="l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zh-CN" sz="28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演示案例：</a:t>
            </a:r>
            <a:r>
              <a:rPr lang="en-US" altLang="zh-CN" dirty="0"/>
              <a:t>1-</a:t>
            </a:r>
            <a:r>
              <a:rPr lang="zh-CN" altLang="en-US" dirty="0"/>
              <a:t>案例名</a:t>
            </a:r>
            <a:endParaRPr lang="zh-CN" altLang="zh-CN" dirty="0"/>
          </a:p>
        </p:txBody>
      </p:sp>
      <p:sp>
        <p:nvSpPr>
          <p:cNvPr id="21" name="内容占位符 8">
            <a:extLst>
              <a:ext uri="{FF2B5EF4-FFF2-40B4-BE49-F238E27FC236}">
                <a16:creationId xmlns:a16="http://schemas.microsoft.com/office/drawing/2014/main" id="{8DB9131A-08D1-4B51-BE9D-4709CA52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852" y="1247643"/>
            <a:ext cx="7112357" cy="5196304"/>
          </a:xfr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0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zh-CN" altLang="en-US" sz="1800" strike="noStrike" kern="12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6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22" name="图片 6">
            <a:extLst>
              <a:ext uri="{FF2B5EF4-FFF2-40B4-BE49-F238E27FC236}">
                <a16:creationId xmlns:a16="http://schemas.microsoft.com/office/drawing/2014/main" id="{07E851B9-2558-4CF7-9905-5DA59C1718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135" y="-496"/>
            <a:ext cx="552895" cy="2496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灯片编号占位符 5">
            <a:extLst>
              <a:ext uri="{FF2B5EF4-FFF2-40B4-BE49-F238E27FC236}">
                <a16:creationId xmlns:a16="http://schemas.microsoft.com/office/drawing/2014/main" id="{01B5BA14-8362-4C47-82B9-DA6AAF56C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09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50901" y="275171"/>
            <a:ext cx="10649527" cy="731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0" tIns="40815" rIns="81630" bIns="40815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50901" y="1293092"/>
            <a:ext cx="10972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0" tIns="40815" rIns="81630" bIns="40815" numCol="1" anchor="t" anchorCtr="0" compatLnSpc="1"/>
          <a:lstStyle/>
          <a:p>
            <a:pPr lvl="0" fontAlgn="base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B96EB1-E39A-406B-BC0D-EAFD23728F9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20133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743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hf hdr="0" ftr="0" dt="0"/>
  <p:txStyles>
    <p:titleStyle>
      <a:lvl1pPr algn="l" defTabSz="815975" rtl="0" eaLnBrk="1" fontAlgn="base" hangingPunct="1">
        <a:spcBef>
          <a:spcPct val="0"/>
        </a:spcBef>
        <a:spcAft>
          <a:spcPct val="0"/>
        </a:spcAft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04800" indent="-3048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62305" indent="-2540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175" indent="-2032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480" indent="-2032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35150" indent="-2032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44725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030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335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005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30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61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28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58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9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19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86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17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00002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前端开发</a:t>
            </a:r>
            <a:endParaRPr lang="en-US" altLang="zh-CN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R1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V1.0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石毅</a:t>
            </a:r>
            <a:r>
              <a:rPr lang="en-US" altLang="zh-CN" dirty="0"/>
              <a:t>/00001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2020.7.1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新开发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CF2C8B-E011-4C4B-8124-F1B5D7C50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BOM</a:t>
            </a:r>
            <a:r>
              <a:rPr lang="zh-CN" altLang="en-US" dirty="0"/>
              <a:t>：浏览器对象模型（</a:t>
            </a:r>
            <a:r>
              <a:rPr lang="en-US" altLang="zh-CN" dirty="0"/>
              <a:t>Browser Object Model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BOM</a:t>
            </a:r>
            <a:r>
              <a:rPr lang="zh-CN" altLang="en-US" dirty="0"/>
              <a:t>提供了独立于内容的、可以与浏览器窗口进行互动的对象结构</a:t>
            </a:r>
          </a:p>
          <a:p>
            <a:r>
              <a:rPr lang="en-US" altLang="en-US" dirty="0"/>
              <a:t>BOM</a:t>
            </a:r>
            <a:r>
              <a:rPr lang="zh-CN" altLang="en-US" dirty="0"/>
              <a:t>可实现功能</a:t>
            </a:r>
            <a:endParaRPr lang="en-US" altLang="zh-CN" dirty="0"/>
          </a:p>
          <a:p>
            <a:pPr lvl="1"/>
            <a:r>
              <a:rPr lang="zh-CN" altLang="en-US" dirty="0"/>
              <a:t>弹出新的浏览器窗口</a:t>
            </a:r>
            <a:endParaRPr lang="en-US" altLang="zh-CN" dirty="0"/>
          </a:p>
          <a:p>
            <a:pPr lvl="1"/>
            <a:r>
              <a:rPr lang="zh-CN" altLang="en-US" dirty="0"/>
              <a:t>移动、关闭浏览器窗口以及调整窗口的大小</a:t>
            </a:r>
            <a:endParaRPr lang="en-US" altLang="zh-CN" dirty="0"/>
          </a:p>
          <a:p>
            <a:pPr lvl="1"/>
            <a:r>
              <a:rPr lang="zh-CN" altLang="en-US" dirty="0"/>
              <a:t>页面的前进、后退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BOM</a:t>
            </a:r>
            <a:r>
              <a:rPr lang="zh-CN" altLang="en-US" dirty="0"/>
              <a:t>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33623B-2E06-4FF8-B3E5-CE0CA09B0991}" type="slidenum">
              <a:rPr lang="zh-CN" altLang="en-US" smtClean="0"/>
              <a:pPr/>
              <a:t>10</a:t>
            </a:fld>
            <a:r>
              <a:rPr lang="en-US" altLang="zh-CN"/>
              <a:t>/45</a:t>
            </a:r>
            <a:endParaRPr lang="zh-CN" altLang="en-US" dirty="0"/>
          </a:p>
        </p:txBody>
      </p:sp>
      <p:pic>
        <p:nvPicPr>
          <p:cNvPr id="13" name="内容占位符 4" descr="图2.1.BMP">
            <a:extLst>
              <a:ext uri="{FF2B5EF4-FFF2-40B4-BE49-F238E27FC236}">
                <a16:creationId xmlns:a16="http://schemas.microsoft.com/office/drawing/2014/main" id="{8E247E27-3800-4618-8851-2B8499E72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45033" y="3310010"/>
            <a:ext cx="5334031" cy="3191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17">
            <a:extLst>
              <a:ext uri="{FF2B5EF4-FFF2-40B4-BE49-F238E27FC236}">
                <a16:creationId xmlns:a16="http://schemas.microsoft.com/office/drawing/2014/main" id="{829AA86B-25F7-47E2-B117-A13B847CD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5681" y="3310010"/>
            <a:ext cx="2071688" cy="36671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整个</a:t>
            </a:r>
            <a:r>
              <a:rPr lang="en-US" altLang="en-US" b="1" kern="0" dirty="0">
                <a:solidFill>
                  <a:schemeClr val="bg1"/>
                </a:solidFill>
                <a:latin typeface="+mn-ea"/>
                <a:ea typeface="+mn-ea"/>
              </a:rPr>
              <a:t>BOM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的核心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EDE668C-A803-40A5-9D76-A0FD50ECB083}"/>
              </a:ext>
            </a:extLst>
          </p:cNvPr>
          <p:cNvCxnSpPr/>
          <p:nvPr/>
        </p:nvCxnSpPr>
        <p:spPr>
          <a:xfrm>
            <a:off x="7456994" y="3524304"/>
            <a:ext cx="92869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常用属性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常用方法</a:t>
            </a:r>
            <a:endParaRPr lang="en-US" altLang="zh-CN" dirty="0"/>
          </a:p>
        </p:txBody>
      </p:sp>
      <p:sp>
        <p:nvSpPr>
          <p:cNvPr id="2048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window</a:t>
            </a:r>
            <a:r>
              <a:rPr dirty="0"/>
              <a:t>对象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11</a:t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常用的属性</a:t>
            </a:r>
          </a:p>
        </p:txBody>
      </p:sp>
      <p:sp>
        <p:nvSpPr>
          <p:cNvPr id="2150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window</a:t>
            </a:r>
            <a:r>
              <a:rPr dirty="0"/>
              <a:t>对象的常用属性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12</a:t>
            </a:fld>
            <a:r>
              <a:rPr lang="en-US" altLang="zh-CN"/>
              <a:t>/45</a:t>
            </a:r>
            <a:endParaRPr lang="zh-CN" altLang="en-US" dirty="0"/>
          </a:p>
        </p:txBody>
      </p:sp>
      <p:sp>
        <p:nvSpPr>
          <p:cNvPr id="7" name="Rectangle 109"/>
          <p:cNvSpPr>
            <a:spLocks noChangeArrowheads="1"/>
          </p:cNvSpPr>
          <p:nvPr/>
        </p:nvSpPr>
        <p:spPr bwMode="auto">
          <a:xfrm>
            <a:off x="2063750" y="1268416"/>
            <a:ext cx="82296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Blip>
                <a:blip r:embed="rId3"/>
              </a:buBlip>
              <a:defRPr/>
            </a:pPr>
            <a:endParaRPr lang="zh-CN" altLang="en-US" sz="2800" b="1" dirty="0">
              <a:latin typeface="+mn-lt"/>
              <a:ea typeface="+mn-ea"/>
            </a:endParaRPr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386931"/>
              </p:ext>
            </p:extLst>
          </p:nvPr>
        </p:nvGraphicFramePr>
        <p:xfrm>
          <a:off x="1104152" y="1763606"/>
          <a:ext cx="10385883" cy="1208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5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8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属性名称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说      明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8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history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有关客户访问过的</a:t>
                      </a:r>
                      <a:r>
                        <a:rPr kumimoji="0" lang="en-GB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URL</a:t>
                      </a:r>
                      <a:r>
                        <a:rPr kumimoji="0" lang="zh-CN" altLang="en-GB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的信息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8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location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有关当前 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URL 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的信息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1838934" y="3880770"/>
            <a:ext cx="1000125" cy="400050"/>
            <a:chOff x="1000100" y="1801286"/>
            <a:chExt cx="1000132" cy="400110"/>
          </a:xfrm>
        </p:grpSpPr>
        <p:pic>
          <p:nvPicPr>
            <p:cNvPr id="20494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2316166" y="4449763"/>
            <a:ext cx="4645025" cy="42020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en-US" sz="1800" b="1" dirty="0">
                <a:solidFill>
                  <a:srgbClr val="FF0000"/>
                </a:solidFill>
                <a:ea typeface="黑体" pitchFamily="2" charset="-122"/>
              </a:rPr>
              <a:t>window.</a:t>
            </a:r>
            <a:r>
              <a:rPr lang="zh-CN" altLang="en-US" sz="1800" b="1" dirty="0">
                <a:solidFill>
                  <a:srgbClr val="FF0000"/>
                </a:solidFill>
                <a:ea typeface="黑体" pitchFamily="2" charset="-122"/>
              </a:rPr>
              <a:t>属性名</a:t>
            </a:r>
            <a:r>
              <a:rPr lang="fr-FR" altLang="en-US" sz="1800" b="1" dirty="0">
                <a:solidFill>
                  <a:srgbClr val="FF0000"/>
                </a:solidFill>
                <a:ea typeface="黑体" pitchFamily="2" charset="-122"/>
              </a:rPr>
              <a:t>=</a:t>
            </a:r>
            <a:r>
              <a:rPr lang="zh-CN" altLang="en-US" sz="1800" b="1" dirty="0">
                <a:solidFill>
                  <a:srgbClr val="FF0000"/>
                </a:solidFill>
                <a:ea typeface="黑体" pitchFamily="2" charset="-122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ea typeface="黑体" pitchFamily="2" charset="-122"/>
              </a:rPr>
              <a:t>"</a:t>
            </a:r>
            <a:r>
              <a:rPr lang="zh-CN" altLang="en-US" sz="1800" b="1" dirty="0">
                <a:solidFill>
                  <a:srgbClr val="FF0000"/>
                </a:solidFill>
                <a:ea typeface="黑体" pitchFamily="2" charset="-122"/>
              </a:rPr>
              <a:t>属性值</a:t>
            </a:r>
            <a:r>
              <a:rPr lang="en-US" altLang="zh-CN" sz="1800" b="1" dirty="0">
                <a:solidFill>
                  <a:srgbClr val="FF0000"/>
                </a:solidFill>
                <a:ea typeface="黑体" pitchFamily="2" charset="-122"/>
              </a:rPr>
              <a:t>"</a:t>
            </a:r>
            <a:r>
              <a:rPr lang="zh-CN" altLang="en-US" sz="1800" b="1" dirty="0">
                <a:solidFill>
                  <a:srgbClr val="FF0000"/>
                </a:solidFill>
                <a:ea typeface="黑体" pitchFamily="2" charset="-122"/>
              </a:rPr>
              <a:t> </a:t>
            </a:r>
            <a:endParaRPr lang="en-US" altLang="zh-CN" sz="1800" b="1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2316166" y="5905503"/>
            <a:ext cx="6495325" cy="4215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sz="1800" b="1" dirty="0"/>
              <a:t>window.location=</a:t>
            </a:r>
            <a:r>
              <a:rPr lang="en-US" altLang="zh-CN" sz="1800" b="1" dirty="0"/>
              <a:t>"</a:t>
            </a:r>
            <a:r>
              <a:rPr lang="fr-FR" sz="1800" b="1" dirty="0"/>
              <a:t>http://www.b</a:t>
            </a:r>
            <a:r>
              <a:rPr lang="en-US" altLang="zh-CN" sz="1800" b="1" dirty="0" err="1"/>
              <a:t>aidu</a:t>
            </a:r>
            <a:r>
              <a:rPr lang="fr-FR" sz="1800" b="1" dirty="0"/>
              <a:t>.com</a:t>
            </a:r>
            <a:r>
              <a:rPr lang="en-US" altLang="zh-CN" sz="1800" b="1" dirty="0"/>
              <a:t>"</a:t>
            </a:r>
            <a:r>
              <a:rPr lang="fr-FR" sz="1800" b="1" dirty="0"/>
              <a:t> ;</a:t>
            </a:r>
            <a:r>
              <a:rPr lang="zh-CN" altLang="en-US" sz="18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</a:t>
            </a:r>
            <a:endParaRPr lang="zh-CN" altLang="zh-CN" sz="18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3" name="组合 70"/>
          <p:cNvGrpSpPr>
            <a:grpSpLocks/>
          </p:cNvGrpSpPr>
          <p:nvPr/>
        </p:nvGrpSpPr>
        <p:grpSpPr bwMode="auto">
          <a:xfrm>
            <a:off x="1923532" y="5283997"/>
            <a:ext cx="1000125" cy="414337"/>
            <a:chOff x="1000100" y="2528843"/>
            <a:chExt cx="1000132" cy="414475"/>
          </a:xfrm>
        </p:grpSpPr>
        <p:pic>
          <p:nvPicPr>
            <p:cNvPr id="20492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39" y="2536783"/>
              <a:ext cx="70009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7" name="AutoShape 17"/>
          <p:cNvSpPr>
            <a:spLocks noChangeArrowheads="1"/>
          </p:cNvSpPr>
          <p:nvPr/>
        </p:nvSpPr>
        <p:spPr bwMode="auto">
          <a:xfrm>
            <a:off x="6667500" y="5491163"/>
            <a:ext cx="3100908" cy="36671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表示跳转到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baidu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首页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常用的方法</a:t>
            </a:r>
          </a:p>
          <a:p>
            <a:endParaRPr lang="zh-CN" altLang="en-US" dirty="0"/>
          </a:p>
        </p:txBody>
      </p:sp>
      <p:sp>
        <p:nvSpPr>
          <p:cNvPr id="22530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window</a:t>
            </a:r>
            <a:r>
              <a:rPr lang="zh-CN" altLang="en-US" dirty="0"/>
              <a:t>对象的常用方法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33623B-2E06-4FF8-B3E5-CE0CA09B0991}" type="slidenum">
              <a:rPr lang="zh-CN" altLang="en-US" smtClean="0"/>
              <a:pPr/>
              <a:t>13</a:t>
            </a:fld>
            <a:r>
              <a:rPr lang="en-US" altLang="zh-CN"/>
              <a:t>/45</a:t>
            </a:r>
            <a:endParaRPr lang="zh-CN" altLang="en-US" dirty="0"/>
          </a:p>
        </p:txBody>
      </p:sp>
      <p:graphicFrame>
        <p:nvGraphicFramePr>
          <p:cNvPr id="8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300978"/>
              </p:ext>
            </p:extLst>
          </p:nvPr>
        </p:nvGraphicFramePr>
        <p:xfrm>
          <a:off x="1012548" y="1779580"/>
          <a:ext cx="10274923" cy="386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6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9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方法名称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说      明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9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prompt(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显示可提示用户输入的对话框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9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alert(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显示带有一个提示信息和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一个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确定按钮的警示框 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9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confirm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显示一个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带有提示信息、确定和取消按钮的对话框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9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close(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关闭浏览器窗口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9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open( 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打开一个新的浏览器窗口，加载给定 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URL 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所指定的文档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9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setTimeout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在指定的毫秒数后调用函数或计算表达式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29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set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</a:t>
                      </a: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nterval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按照指定的周期（以毫秒计）来调用函数或表达式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A98A90E8-EA6D-4042-AB8F-5997412AB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prompt()</a:t>
            </a:r>
            <a:r>
              <a:rPr lang="zh-CN" altLang="en-US" dirty="0"/>
              <a:t>方法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A0B25C-F3F5-45DC-A17D-B73A8125A0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6" name="矩形 38">
            <a:extLst>
              <a:ext uri="{FF2B5EF4-FFF2-40B4-BE49-F238E27FC236}">
                <a16:creationId xmlns:a16="http://schemas.microsoft.com/office/drawing/2014/main" id="{0011D5F4-910D-4C65-BA86-79F15FCD7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弹出对话框和窗口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——prompt()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23ECA2A-C09C-47EA-9906-B2476AE16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4"/>
            <a:ext cx="5100638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作用</a:t>
            </a:r>
            <a:r>
              <a:rPr lang="zh-CN" altLang="en-US"/>
              <a:t>：用于生成用户输入的对话框。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第</a:t>
            </a:r>
            <a:r>
              <a:rPr lang="en-US" altLang="zh-CN" b="1" u="sng">
                <a:solidFill>
                  <a:srgbClr val="0070C0"/>
                </a:solidFill>
              </a:rPr>
              <a:t>1</a:t>
            </a:r>
            <a:r>
              <a:rPr lang="zh-CN" altLang="en-US" b="1" u="sng">
                <a:solidFill>
                  <a:srgbClr val="0070C0"/>
                </a:solidFill>
              </a:rPr>
              <a:t>个参数</a:t>
            </a:r>
            <a:r>
              <a:rPr lang="zh-CN" altLang="en-US"/>
              <a:t>：用于设置用户输入的提示信息。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第</a:t>
            </a:r>
            <a:r>
              <a:rPr lang="en-US" altLang="zh-CN" b="1" u="sng">
                <a:solidFill>
                  <a:srgbClr val="0070C0"/>
                </a:solidFill>
              </a:rPr>
              <a:t>2</a:t>
            </a:r>
            <a:r>
              <a:rPr lang="zh-CN" altLang="en-US" b="1" u="sng">
                <a:solidFill>
                  <a:srgbClr val="0070C0"/>
                </a:solidFill>
              </a:rPr>
              <a:t>个参数</a:t>
            </a:r>
            <a:r>
              <a:rPr lang="zh-CN" altLang="en-US"/>
              <a:t>：用于设置输入框中的默认信息。</a:t>
            </a:r>
          </a:p>
        </p:txBody>
      </p:sp>
      <p:pic>
        <p:nvPicPr>
          <p:cNvPr id="31746" name="图片 1">
            <a:extLst>
              <a:ext uri="{FF2B5EF4-FFF2-40B4-BE49-F238E27FC236}">
                <a16:creationId xmlns:a16="http://schemas.microsoft.com/office/drawing/2014/main" id="{1798DEFB-87EE-472C-916B-DE8635695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2092325"/>
            <a:ext cx="42291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图片 1">
            <a:extLst>
              <a:ext uri="{FF2B5EF4-FFF2-40B4-BE49-F238E27FC236}">
                <a16:creationId xmlns:a16="http://schemas.microsoft.com/office/drawing/2014/main" id="{F9FB98B1-B725-4584-B4FB-5E831C78F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950" y="3862388"/>
            <a:ext cx="42291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2">
            <a:extLst>
              <a:ext uri="{FF2B5EF4-FFF2-40B4-BE49-F238E27FC236}">
                <a16:creationId xmlns:a16="http://schemas.microsoft.com/office/drawing/2014/main" id="{E8A7DC66-585D-47DA-B570-57E7773FAEEB}"/>
              </a:ext>
            </a:extLst>
          </p:cNvPr>
          <p:cNvGrpSpPr>
            <a:grpSpLocks/>
          </p:cNvGrpSpPr>
          <p:nvPr/>
        </p:nvGrpSpPr>
        <p:grpSpPr bwMode="auto">
          <a:xfrm>
            <a:off x="1749425" y="4206876"/>
            <a:ext cx="4643438" cy="1089025"/>
            <a:chOff x="2895401" y="3515224"/>
            <a:chExt cx="144518" cy="540209"/>
          </a:xfrm>
        </p:grpSpPr>
        <p:sp>
          <p:nvSpPr>
            <p:cNvPr id="10" name="矩形 1">
              <a:extLst>
                <a:ext uri="{FF2B5EF4-FFF2-40B4-BE49-F238E27FC236}">
                  <a16:creationId xmlns:a16="http://schemas.microsoft.com/office/drawing/2014/main" id="{4377F078-2884-46AE-9703-8F53A558D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401" y="3515224"/>
              <a:ext cx="141949" cy="540209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BF0F3D0-74F1-406D-AA89-CBF095D9F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7970" y="3575860"/>
              <a:ext cx="141949" cy="390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prompt('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请输入测试的选项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');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prompt('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请输入测试的选项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', '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用户名和密码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');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75B4E4E8-AB19-45AF-9C46-20171C9CC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confirm()</a:t>
            </a:r>
            <a:r>
              <a:rPr lang="zh-CN" altLang="en-US" dirty="0"/>
              <a:t>方法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1EECB37-BE5F-4184-8A5A-1BF05D77D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6" name="矩形 38">
            <a:extLst>
              <a:ext uri="{FF2B5EF4-FFF2-40B4-BE49-F238E27FC236}">
                <a16:creationId xmlns:a16="http://schemas.microsoft.com/office/drawing/2014/main" id="{B33E25C0-DACF-46DF-A48E-21B906EFF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弹出对话框和窗口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——confirm()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210EF2A-8428-42E7-9D5C-7E955A432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1" y="1947863"/>
            <a:ext cx="444817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作用</a:t>
            </a:r>
            <a:r>
              <a:rPr lang="zh-CN" altLang="en-US"/>
              <a:t>：弹出一个确认对话框，该对话框中包含提示消息以及确认和取消按钮。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参数</a:t>
            </a:r>
            <a:r>
              <a:rPr lang="zh-CN" altLang="en-US"/>
              <a:t>：用于设置确认的提示信息。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返回值</a:t>
            </a:r>
            <a:r>
              <a:rPr lang="zh-CN" altLang="en-US"/>
              <a:t>：点击“确定”按钮，返回</a:t>
            </a:r>
            <a:r>
              <a:rPr lang="en-US" altLang="zh-CN"/>
              <a:t>true</a:t>
            </a:r>
            <a:r>
              <a:rPr lang="zh-CN" altLang="en-US"/>
              <a:t>。点击“取消”按钮，返回</a:t>
            </a:r>
            <a:r>
              <a:rPr lang="en-US" altLang="zh-CN"/>
              <a:t>false</a:t>
            </a:r>
            <a:r>
              <a:rPr lang="zh-CN" altLang="en-US"/>
              <a:t>。</a:t>
            </a:r>
            <a:endParaRPr lang="en-US" altLang="zh-CN"/>
          </a:p>
        </p:txBody>
      </p:sp>
      <p:grpSp>
        <p:nvGrpSpPr>
          <p:cNvPr id="9" name="组合 2">
            <a:extLst>
              <a:ext uri="{FF2B5EF4-FFF2-40B4-BE49-F238E27FC236}">
                <a16:creationId xmlns:a16="http://schemas.microsoft.com/office/drawing/2014/main" id="{5383E127-A191-42D1-8C1F-9E3F149312E8}"/>
              </a:ext>
            </a:extLst>
          </p:cNvPr>
          <p:cNvGrpSpPr>
            <a:grpSpLocks/>
          </p:cNvGrpSpPr>
          <p:nvPr/>
        </p:nvGrpSpPr>
        <p:grpSpPr bwMode="auto">
          <a:xfrm>
            <a:off x="6286500" y="2781301"/>
            <a:ext cx="4076700" cy="746125"/>
            <a:chOff x="2895401" y="3515224"/>
            <a:chExt cx="126900" cy="369517"/>
          </a:xfrm>
        </p:grpSpPr>
        <p:sp>
          <p:nvSpPr>
            <p:cNvPr id="10" name="矩形 1">
              <a:extLst>
                <a:ext uri="{FF2B5EF4-FFF2-40B4-BE49-F238E27FC236}">
                  <a16:creationId xmlns:a16="http://schemas.microsoft.com/office/drawing/2014/main" id="{1B73408E-76D1-4CB9-AF02-681C0AA0E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401" y="3515224"/>
              <a:ext cx="126900" cy="369517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01EF226-6414-4E9B-86BD-CEC74E46F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7971" y="3575762"/>
              <a:ext cx="124330" cy="20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confirm('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确定要删除吗？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')</a:t>
              </a:r>
            </a:p>
          </p:txBody>
        </p:sp>
      </p:grpSp>
      <p:pic>
        <p:nvPicPr>
          <p:cNvPr id="32770" name="Picture 2" descr="无标水电费题">
            <a:extLst>
              <a:ext uri="{FF2B5EF4-FFF2-40B4-BE49-F238E27FC236}">
                <a16:creationId xmlns:a16="http://schemas.microsoft.com/office/drawing/2014/main" id="{E2622892-B98A-4F5B-B0AB-91EED7915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3773489"/>
            <a:ext cx="40767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1012549" y="1916835"/>
            <a:ext cx="10657184" cy="4370642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confirm()</a:t>
            </a:r>
            <a:r>
              <a:rPr lang="zh-CN" altLang="en-US" dirty="0"/>
              <a:t>与</a:t>
            </a:r>
            <a:r>
              <a:rPr lang="en-US" altLang="zh-CN" dirty="0"/>
              <a:t>alert ()</a:t>
            </a:r>
            <a:r>
              <a:rPr lang="zh-CN" altLang="en-US" dirty="0"/>
              <a:t>、</a:t>
            </a:r>
            <a:r>
              <a:rPr lang="en-US" altLang="zh-CN" dirty="0"/>
              <a:t> prompt()</a:t>
            </a:r>
            <a:r>
              <a:rPr lang="zh-CN" altLang="en-US" dirty="0"/>
              <a:t>区别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alert( )</a:t>
            </a:r>
            <a:r>
              <a:rPr lang="zh-CN" altLang="en-US" dirty="0"/>
              <a:t>：一个参数，仅显示警告对话框的消息，无返回值，不能对脚本产生任何改变</a:t>
            </a:r>
          </a:p>
          <a:p>
            <a:pPr lvl="1">
              <a:defRPr/>
            </a:pPr>
            <a:r>
              <a:rPr lang="en-US" altLang="zh-CN" dirty="0"/>
              <a:t>prompt( )</a:t>
            </a:r>
            <a:r>
              <a:rPr lang="zh-CN" altLang="en-US" dirty="0"/>
              <a:t>：两个参数，输入对话框，用来提示用户输入一些信息，单击“取消”按钮则返回</a:t>
            </a:r>
            <a:r>
              <a:rPr lang="en-US" altLang="zh-CN" dirty="0"/>
              <a:t>null</a:t>
            </a:r>
            <a:r>
              <a:rPr lang="zh-CN" altLang="en-US" dirty="0"/>
              <a:t>，单击“确定”按钮则返回用户输入的值，常用于收集用户关于特定问题而反馈的信息</a:t>
            </a:r>
          </a:p>
          <a:p>
            <a:pPr lvl="1">
              <a:defRPr/>
            </a:pPr>
            <a:r>
              <a:rPr lang="en-US" altLang="zh-CN" dirty="0"/>
              <a:t>confirm( )</a:t>
            </a:r>
            <a:r>
              <a:rPr lang="zh-CN" altLang="en-US" dirty="0"/>
              <a:t>：一个参数，确认对话框，显示提示对话框的消息、“确定”按钮和“取消”按钮，单击“确定”按钮返回</a:t>
            </a:r>
            <a:r>
              <a:rPr lang="en-US" altLang="zh-CN" dirty="0"/>
              <a:t>true</a:t>
            </a:r>
            <a:r>
              <a:rPr lang="zh-CN" altLang="en-US" dirty="0"/>
              <a:t>，单击“取消”按钮返回</a:t>
            </a:r>
            <a:r>
              <a:rPr lang="en-US" altLang="zh-CN" dirty="0"/>
              <a:t>false</a:t>
            </a:r>
            <a:r>
              <a:rPr lang="zh-CN" altLang="en-US" dirty="0"/>
              <a:t>，因此与</a:t>
            </a:r>
            <a:r>
              <a:rPr lang="en-US" altLang="zh-CN" dirty="0"/>
              <a:t>if-else</a:t>
            </a:r>
            <a:r>
              <a:rPr lang="zh-CN" altLang="en-US" dirty="0"/>
              <a:t>语句搭配使用</a:t>
            </a:r>
            <a:endParaRPr lang="en-US" altLang="zh-CN" dirty="0"/>
          </a:p>
        </p:txBody>
      </p:sp>
      <p:sp>
        <p:nvSpPr>
          <p:cNvPr id="23554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confirm()</a:t>
            </a:r>
            <a:r>
              <a:t>方法</a:t>
            </a:r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16</a:t>
            </a:fld>
            <a:r>
              <a:rPr lang="en-US" altLang="zh-CN"/>
              <a:t>/45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966891" y="1686716"/>
            <a:ext cx="6087488" cy="460237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n-lt"/>
                <a:ea typeface="+mn-ea"/>
              </a:rPr>
              <a:t>confirm("</a:t>
            </a:r>
            <a:r>
              <a:rPr lang="zh-CN" altLang="en-US" b="1" dirty="0">
                <a:latin typeface="+mn-lt"/>
                <a:ea typeface="+mn-ea"/>
              </a:rPr>
              <a:t>对话框中显示的纯文本</a:t>
            </a:r>
            <a:r>
              <a:rPr lang="en-US" altLang="zh-CN" b="1" dirty="0">
                <a:latin typeface="+mn-lt"/>
                <a:ea typeface="+mn-ea"/>
              </a:rPr>
              <a:t>")</a:t>
            </a:r>
          </a:p>
        </p:txBody>
      </p:sp>
      <p:grpSp>
        <p:nvGrpSpPr>
          <p:cNvPr id="22534" name="组合 6"/>
          <p:cNvGrpSpPr>
            <a:grpSpLocks/>
          </p:cNvGrpSpPr>
          <p:nvPr/>
        </p:nvGrpSpPr>
        <p:grpSpPr bwMode="auto">
          <a:xfrm>
            <a:off x="1669332" y="1661001"/>
            <a:ext cx="1000125" cy="400050"/>
            <a:chOff x="1000100" y="1801286"/>
            <a:chExt cx="1000132" cy="400110"/>
          </a:xfrm>
        </p:grpSpPr>
        <p:pic>
          <p:nvPicPr>
            <p:cNvPr id="2253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grpSp>
        <p:nvGrpSpPr>
          <p:cNvPr id="3" name="组合 70"/>
          <p:cNvGrpSpPr>
            <a:grpSpLocks/>
          </p:cNvGrpSpPr>
          <p:nvPr/>
        </p:nvGrpSpPr>
        <p:grpSpPr bwMode="auto">
          <a:xfrm>
            <a:off x="1669332" y="2287521"/>
            <a:ext cx="1000125" cy="414337"/>
            <a:chOff x="1000100" y="2528843"/>
            <a:chExt cx="1000132" cy="414475"/>
          </a:xfrm>
        </p:grpSpPr>
        <p:pic>
          <p:nvPicPr>
            <p:cNvPr id="2253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300139" y="2536783"/>
              <a:ext cx="70009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2955207" y="2278269"/>
            <a:ext cx="6099175" cy="2922452"/>
          </a:xfrm>
          <a:prstGeom prst="roundRect">
            <a:avLst>
              <a:gd name="adj" fmla="val 85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&lt;script type="text/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javascript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"&gt;</a:t>
            </a:r>
          </a:p>
          <a:p>
            <a:pPr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 flag=confirm("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确认要删除此条信息吗？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");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+mn-ea"/>
            </a:endParaRPr>
          </a:p>
          <a:p>
            <a:pPr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    if(flag==true)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+mn-ea"/>
            </a:endParaRPr>
          </a:p>
          <a:p>
            <a:pPr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	      alert("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删除成功！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");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+mn-ea"/>
            </a:endParaRPr>
          </a:p>
          <a:p>
            <a:pPr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      else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+mn-ea"/>
            </a:endParaRPr>
          </a:p>
          <a:p>
            <a:pPr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	       alert("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你取消了删除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");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+mn-ea"/>
            </a:endParaRP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&lt;/script&gt;</a:t>
            </a:r>
          </a:p>
        </p:txBody>
      </p:sp>
      <p:grpSp>
        <p:nvGrpSpPr>
          <p:cNvPr id="14" name="组合 14"/>
          <p:cNvGrpSpPr>
            <a:grpSpLocks/>
          </p:cNvGrpSpPr>
          <p:nvPr/>
        </p:nvGrpSpPr>
        <p:grpSpPr bwMode="auto">
          <a:xfrm>
            <a:off x="3883892" y="5986890"/>
            <a:ext cx="4014192" cy="428625"/>
            <a:chOff x="3143240" y="5143512"/>
            <a:chExt cx="5072134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45006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8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 bwMode="auto">
            <a:xfrm>
              <a:off x="4117487" y="5187962"/>
              <a:ext cx="3865012" cy="36933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：确认对话框</a:t>
              </a:r>
            </a:p>
          </p:txBody>
        </p:sp>
      </p:grp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1027931" y="1082980"/>
            <a:ext cx="7645400" cy="705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</a:rPr>
              <a:t>confirm()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</a:rPr>
              <a:t>：将弹出一个确认对话框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  <p:bldP spid="5" grpId="0" animBg="1"/>
      <p:bldP spid="16" grpId="0" animBg="1"/>
      <p:bldP spid="1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6B4367A7-200C-4140-BFC6-ED86BA3C71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open()</a:t>
            </a:r>
            <a:r>
              <a:rPr lang="zh-CN" altLang="en-US" dirty="0"/>
              <a:t>方法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50BEFA8-FCA9-43D3-B149-436C19299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6" name="矩形 38">
            <a:extLst>
              <a:ext uri="{FF2B5EF4-FFF2-40B4-BE49-F238E27FC236}">
                <a16:creationId xmlns:a16="http://schemas.microsoft.com/office/drawing/2014/main" id="{8802976B-5BAE-4B39-B6CF-BF6428E7C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662" y="1073150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弹出对话框和窗口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——open()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6A171E-33CA-4A23-BD35-EE8A30DEA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511" y="1783426"/>
            <a:ext cx="10149031" cy="395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作用</a:t>
            </a:r>
            <a:r>
              <a:rPr lang="zh-CN" altLang="en-US" dirty="0"/>
              <a:t>：用于打开一个新的浏览器窗口，或查找一个已命名的窗口。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语法</a:t>
            </a:r>
            <a:r>
              <a:rPr lang="zh-CN" altLang="en-US" dirty="0"/>
              <a:t>：</a:t>
            </a:r>
            <a:r>
              <a:rPr lang="en-US" altLang="zh-CN" dirty="0"/>
              <a:t>open(URL, name, specs, replace)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200000"/>
              </a:lnSpc>
            </a:pP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第</a:t>
            </a:r>
            <a:r>
              <a:rPr lang="en-US" altLang="zh-CN" b="1" u="sng" dirty="0">
                <a:solidFill>
                  <a:srgbClr val="0070C0"/>
                </a:solidFill>
              </a:rPr>
              <a:t>1</a:t>
            </a:r>
            <a:r>
              <a:rPr lang="zh-CN" altLang="en-US" b="1" u="sng" dirty="0">
                <a:solidFill>
                  <a:srgbClr val="0070C0"/>
                </a:solidFill>
              </a:rPr>
              <a:t>个参数</a:t>
            </a:r>
            <a:r>
              <a:rPr lang="zh-CN" altLang="en-US" dirty="0"/>
              <a:t>：</a:t>
            </a:r>
            <a:r>
              <a:rPr lang="zh-CN" altLang="zh-CN" dirty="0"/>
              <a:t>打开指定页面的</a:t>
            </a:r>
            <a:r>
              <a:rPr lang="en-US" altLang="zh-CN" dirty="0"/>
              <a:t>URL</a:t>
            </a:r>
            <a:r>
              <a:rPr lang="zh-CN" altLang="zh-CN" dirty="0"/>
              <a:t>地址，</a:t>
            </a:r>
            <a:r>
              <a:rPr lang="zh-CN" altLang="en-US" dirty="0"/>
              <a:t>若</a:t>
            </a:r>
            <a:r>
              <a:rPr lang="zh-CN" altLang="zh-CN" dirty="0"/>
              <a:t>没有指定，则打开一个新的空白窗口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第</a:t>
            </a:r>
            <a:r>
              <a:rPr lang="en-US" altLang="zh-CN" b="1" u="sng" dirty="0">
                <a:solidFill>
                  <a:srgbClr val="0070C0"/>
                </a:solidFill>
              </a:rPr>
              <a:t>2</a:t>
            </a:r>
            <a:r>
              <a:rPr lang="zh-CN" altLang="en-US" b="1" u="sng" dirty="0">
                <a:solidFill>
                  <a:srgbClr val="0070C0"/>
                </a:solidFill>
              </a:rPr>
              <a:t>个参数</a:t>
            </a:r>
            <a:r>
              <a:rPr lang="zh-CN" altLang="en-US" dirty="0"/>
              <a:t>：</a:t>
            </a:r>
            <a:r>
              <a:rPr lang="zh-CN" altLang="zh-CN" dirty="0"/>
              <a:t>指定</a:t>
            </a:r>
            <a:r>
              <a:rPr lang="en-US" altLang="zh-CN" dirty="0"/>
              <a:t>target</a:t>
            </a:r>
            <a:r>
              <a:rPr lang="zh-CN" altLang="zh-CN" dirty="0"/>
              <a:t>属性或窗口的名称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第</a:t>
            </a:r>
            <a:r>
              <a:rPr lang="en-US" altLang="zh-CN" b="1" u="sng" dirty="0">
                <a:solidFill>
                  <a:srgbClr val="0070C0"/>
                </a:solidFill>
              </a:rPr>
              <a:t>3</a:t>
            </a:r>
            <a:r>
              <a:rPr lang="zh-CN" altLang="en-US" b="1" u="sng" dirty="0">
                <a:solidFill>
                  <a:srgbClr val="0070C0"/>
                </a:solidFill>
              </a:rPr>
              <a:t>个参数</a:t>
            </a:r>
            <a:r>
              <a:rPr lang="zh-CN" altLang="en-US" dirty="0"/>
              <a:t>：用于设置浏览器窗口的特征（如大小、位置、滚动条等），多个特征之间使用逗号分隔。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第</a:t>
            </a:r>
            <a:r>
              <a:rPr lang="en-US" altLang="zh-CN" b="1" u="sng" dirty="0">
                <a:solidFill>
                  <a:srgbClr val="0070C0"/>
                </a:solidFill>
              </a:rPr>
              <a:t>4</a:t>
            </a:r>
            <a:r>
              <a:rPr lang="zh-CN" altLang="en-US" b="1" u="sng" dirty="0">
                <a:solidFill>
                  <a:srgbClr val="0070C0"/>
                </a:solidFill>
              </a:rPr>
              <a:t>个参数</a:t>
            </a:r>
            <a:r>
              <a:rPr lang="zh-CN" altLang="en-US" dirty="0"/>
              <a:t>：设置为</a:t>
            </a:r>
            <a:r>
              <a:rPr lang="en-US" altLang="zh-CN" dirty="0"/>
              <a:t>true</a:t>
            </a:r>
            <a:r>
              <a:rPr lang="zh-CN" altLang="en-US" dirty="0"/>
              <a:t>，表示替换浏览历史中的当前条目，设置</a:t>
            </a:r>
            <a:r>
              <a:rPr lang="en-US" altLang="zh-CN" dirty="0"/>
              <a:t>false</a:t>
            </a:r>
            <a:r>
              <a:rPr lang="zh-CN" altLang="en-US" dirty="0"/>
              <a:t>（默认值），表示在浏览历史中创建新的条目。</a:t>
            </a:r>
            <a:endParaRPr lang="en-US" altLang="zh-CN" dirty="0"/>
          </a:p>
        </p:txBody>
      </p:sp>
      <p:sp>
        <p:nvSpPr>
          <p:cNvPr id="9" name="内容占位符 4">
            <a:extLst>
              <a:ext uri="{FF2B5EF4-FFF2-40B4-BE49-F238E27FC236}">
                <a16:creationId xmlns:a16="http://schemas.microsoft.com/office/drawing/2014/main" id="{8EFE51B9-CBBA-42FB-969F-A3839F293C81}"/>
              </a:ext>
            </a:extLst>
          </p:cNvPr>
          <p:cNvSpPr txBox="1">
            <a:spLocks/>
          </p:cNvSpPr>
          <p:nvPr/>
        </p:nvSpPr>
        <p:spPr bwMode="auto">
          <a:xfrm>
            <a:off x="1774029" y="2850965"/>
            <a:ext cx="9123994" cy="472005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81630" tIns="40815" rIns="81630" bIns="40815" numCol="1" anchor="t" anchorCtr="0" compatLnSpc="1"/>
          <a:lstStyle>
            <a:lvl1pPr marL="342900" indent="-342900" algn="l" defTabSz="815975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sz="20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800100" indent="-342900" algn="l" defTabSz="815975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57300" indent="-342900" algn="l" defTabSz="815975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57350" indent="-285750" algn="l" defTabSz="815975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917700" indent="-285750" algn="l" defTabSz="8159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326640" indent="-285750" algn="l" defTabSz="81597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53030" indent="-203835" algn="l" defTabSz="81597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335" indent="-203835" algn="l" defTabSz="81597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005" indent="-203835" algn="l" defTabSz="81597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 err="1">
                <a:solidFill>
                  <a:schemeClr val="tx1"/>
                </a:solidFill>
                <a:ea typeface="+mn-ea"/>
              </a:rPr>
              <a:t>window.open</a:t>
            </a:r>
            <a:r>
              <a:rPr lang="en-US" altLang="zh-CN" sz="1600" dirty="0">
                <a:solidFill>
                  <a:schemeClr val="tx1"/>
                </a:solidFill>
                <a:ea typeface="+mn-ea"/>
              </a:rPr>
              <a:t>("</a:t>
            </a:r>
            <a:r>
              <a:rPr lang="zh-CN" altLang="en-US" sz="1600" dirty="0">
                <a:solidFill>
                  <a:schemeClr val="tx1"/>
                </a:solidFill>
                <a:ea typeface="+mn-ea"/>
              </a:rPr>
              <a:t>弹出窗口的</a:t>
            </a:r>
            <a:r>
              <a:rPr lang="en-US" altLang="zh-CN" sz="1600" dirty="0" err="1">
                <a:solidFill>
                  <a:schemeClr val="tx1"/>
                </a:solidFill>
                <a:ea typeface="+mn-ea"/>
              </a:rPr>
              <a:t>url</a:t>
            </a:r>
            <a:r>
              <a:rPr lang="en-US" altLang="zh-CN" sz="1600" dirty="0">
                <a:solidFill>
                  <a:schemeClr val="tx1"/>
                </a:solidFill>
                <a:ea typeface="+mn-ea"/>
              </a:rPr>
              <a:t>","</a:t>
            </a:r>
            <a:r>
              <a:rPr lang="zh-CN" altLang="en-US" sz="1600" dirty="0">
                <a:solidFill>
                  <a:schemeClr val="tx1"/>
                </a:solidFill>
                <a:ea typeface="+mn-ea"/>
              </a:rPr>
              <a:t>窗口名称</a:t>
            </a:r>
            <a:r>
              <a:rPr lang="en-US" altLang="zh-CN" sz="1600" dirty="0">
                <a:solidFill>
                  <a:schemeClr val="tx1"/>
                </a:solidFill>
                <a:ea typeface="+mn-ea"/>
              </a:rPr>
              <a:t>","</a:t>
            </a:r>
            <a:r>
              <a:rPr lang="zh-CN" altLang="en-US" sz="1600" dirty="0">
                <a:solidFill>
                  <a:schemeClr val="tx1"/>
                </a:solidFill>
                <a:ea typeface="+mn-ea"/>
              </a:rPr>
              <a:t>窗口特征</a:t>
            </a:r>
            <a:r>
              <a:rPr lang="en-US" altLang="zh-CN" sz="1600" dirty="0">
                <a:solidFill>
                  <a:schemeClr val="tx1"/>
                </a:solidFill>
                <a:ea typeface="+mn-ea"/>
              </a:rPr>
              <a:t>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02CFF2F6-1FA0-446B-9F49-21A3A27C4A58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dirty="0"/>
              <a:t>open()</a:t>
            </a:r>
            <a:r>
              <a:rPr lang="zh-CN" altLang="en-US" dirty="0"/>
              <a:t>方法</a:t>
            </a:r>
          </a:p>
        </p:txBody>
      </p:sp>
      <p:sp>
        <p:nvSpPr>
          <p:cNvPr id="6" name="矩形 38">
            <a:extLst>
              <a:ext uri="{FF2B5EF4-FFF2-40B4-BE49-F238E27FC236}">
                <a16:creationId xmlns:a16="http://schemas.microsoft.com/office/drawing/2014/main" id="{A4B872C3-D73C-4023-A790-91C8F095B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990" y="1180812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弹出对话框和窗口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——open()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6989DD9-1DAF-4DFD-B66B-4A99EC550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3687F36-24B9-45DF-9785-07D67172F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852681"/>
              </p:ext>
            </p:extLst>
          </p:nvPr>
        </p:nvGraphicFramePr>
        <p:xfrm>
          <a:off x="1237671" y="1966575"/>
          <a:ext cx="9910620" cy="232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3565">
                  <a:extLst>
                    <a:ext uri="{9D8B030D-6E8A-4147-A177-3AD203B41FA5}">
                      <a16:colId xmlns:a16="http://schemas.microsoft.com/office/drawing/2014/main" val="3925085161"/>
                    </a:ext>
                  </a:extLst>
                </a:gridCol>
                <a:gridCol w="6567055">
                  <a:extLst>
                    <a:ext uri="{9D8B030D-6E8A-4147-A177-3AD203B41FA5}">
                      <a16:colId xmlns:a16="http://schemas.microsoft.com/office/drawing/2014/main" val="2007370984"/>
                    </a:ext>
                  </a:extLst>
                </a:gridCol>
              </a:tblGrid>
              <a:tr h="388056">
                <a:tc>
                  <a:txBody>
                    <a:bodyPr/>
                    <a:lstStyle/>
                    <a:p>
                      <a:pPr marL="0" indent="-6413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可选值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含义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/>
                </a:tc>
                <a:extLst>
                  <a:ext uri="{0D108BD9-81ED-4DB2-BD59-A6C34878D82A}">
                    <a16:rowId xmlns:a16="http://schemas.microsoft.com/office/drawing/2014/main" val="2258797101"/>
                  </a:ext>
                </a:extLst>
              </a:tr>
              <a:tr h="38805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_blank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加载到一个新的窗口，也是默认值</a:t>
                      </a: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val="775499332"/>
                  </a:ext>
                </a:extLst>
              </a:tr>
              <a:tr h="38805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_parent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加载到父框架</a:t>
                      </a: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val="3138020038"/>
                  </a:ext>
                </a:extLst>
              </a:tr>
              <a:tr h="38805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_self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替换当前页面</a:t>
                      </a: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val="505582043"/>
                  </a:ext>
                </a:extLst>
              </a:tr>
              <a:tr h="38805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_top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替换任何可加载的框架集</a:t>
                      </a: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val="496765775"/>
                  </a:ext>
                </a:extLst>
              </a:tr>
              <a:tr h="38805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name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窗口名称</a:t>
                      </a: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val="23815686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FEB80B6E-EE7F-481B-9436-348E542C7C5A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dirty="0"/>
              <a:t>open()</a:t>
            </a:r>
            <a:r>
              <a:rPr lang="zh-CN" altLang="en-US" dirty="0"/>
              <a:t>方法</a:t>
            </a:r>
          </a:p>
        </p:txBody>
      </p:sp>
      <p:sp>
        <p:nvSpPr>
          <p:cNvPr id="6" name="矩形 38">
            <a:extLst>
              <a:ext uri="{FF2B5EF4-FFF2-40B4-BE49-F238E27FC236}">
                <a16:creationId xmlns:a16="http://schemas.microsoft.com/office/drawing/2014/main" id="{D295F5CE-99BD-4707-B86E-5886C0F0D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435" y="1073150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弹出对话框和窗口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——open()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FE82DBA-10B5-4A03-BF9D-A237C4C71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6025B54-F5BD-4FED-95BA-464C53047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779289"/>
              </p:ext>
            </p:extLst>
          </p:nvPr>
        </p:nvGraphicFramePr>
        <p:xfrm>
          <a:off x="1007435" y="1624829"/>
          <a:ext cx="10657185" cy="4434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874">
                  <a:extLst>
                    <a:ext uri="{9D8B030D-6E8A-4147-A177-3AD203B41FA5}">
                      <a16:colId xmlns:a16="http://schemas.microsoft.com/office/drawing/2014/main" val="2406558627"/>
                    </a:ext>
                  </a:extLst>
                </a:gridCol>
                <a:gridCol w="1311564">
                  <a:extLst>
                    <a:ext uri="{9D8B030D-6E8A-4147-A177-3AD203B41FA5}">
                      <a16:colId xmlns:a16="http://schemas.microsoft.com/office/drawing/2014/main" val="3228095316"/>
                    </a:ext>
                  </a:extLst>
                </a:gridCol>
                <a:gridCol w="7683747">
                  <a:extLst>
                    <a:ext uri="{9D8B030D-6E8A-4147-A177-3AD203B41FA5}">
                      <a16:colId xmlns:a16="http://schemas.microsoft.com/office/drawing/2014/main" val="3667730014"/>
                    </a:ext>
                  </a:extLst>
                </a:gridCol>
              </a:tblGrid>
              <a:tr h="403111">
                <a:tc>
                  <a:txBody>
                    <a:bodyPr/>
                    <a:lstStyle/>
                    <a:p>
                      <a:pPr marL="0" indent="-6413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specs</a:t>
                      </a: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可选参数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1" marR="68591" marT="0" marB="0" anchor="ctr"/>
                </a:tc>
                <a:tc>
                  <a:txBody>
                    <a:bodyPr/>
                    <a:lstStyle/>
                    <a:p>
                      <a:pPr marL="0" indent="-6413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1" marR="68591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val="2397939021"/>
                  </a:ext>
                </a:extLst>
              </a:tr>
              <a:tr h="403111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height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Number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窗口的高度，最小值为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100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extLst>
                  <a:ext uri="{0D108BD9-81ED-4DB2-BD59-A6C34878D82A}">
                    <a16:rowId xmlns:a16="http://schemas.microsoft.com/office/drawing/2014/main" val="3283311359"/>
                  </a:ext>
                </a:extLst>
              </a:tr>
              <a:tr h="403111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left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Number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该窗口的左侧位置</a:t>
                      </a:r>
                    </a:p>
                  </a:txBody>
                  <a:tcPr marL="68587" marR="68587" marT="0" marB="0" anchor="ctr"/>
                </a:tc>
                <a:extLst>
                  <a:ext uri="{0D108BD9-81ED-4DB2-BD59-A6C34878D82A}">
                    <a16:rowId xmlns:a16="http://schemas.microsoft.com/office/drawing/2014/main" val="171586441"/>
                  </a:ext>
                </a:extLst>
              </a:tr>
              <a:tr h="403111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location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yes|no|1|0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是否显示地址字段，默认值是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yes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extLst>
                  <a:ext uri="{0D108BD9-81ED-4DB2-BD59-A6C34878D82A}">
                    <a16:rowId xmlns:a16="http://schemas.microsoft.com/office/drawing/2014/main" val="3517362169"/>
                  </a:ext>
                </a:extLst>
              </a:tr>
              <a:tr h="403111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menubar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yes|no|1|0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是否显示菜单栏，默认值是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yes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extLst>
                  <a:ext uri="{0D108BD9-81ED-4DB2-BD59-A6C34878D82A}">
                    <a16:rowId xmlns:a16="http://schemas.microsoft.com/office/drawing/2014/main" val="734875525"/>
                  </a:ext>
                </a:extLst>
              </a:tr>
              <a:tr h="403111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resizable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yes|no|1|0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是否可调整窗口大小，默认值是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yes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extLst>
                  <a:ext uri="{0D108BD9-81ED-4DB2-BD59-A6C34878D82A}">
                    <a16:rowId xmlns:a16="http://schemas.microsoft.com/office/drawing/2014/main" val="3254655476"/>
                  </a:ext>
                </a:extLst>
              </a:tr>
              <a:tr h="403111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scrollbars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yes|no|1|0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是否显示滚动条，默认值是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yes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extLst>
                  <a:ext uri="{0D108BD9-81ED-4DB2-BD59-A6C34878D82A}">
                    <a16:rowId xmlns:a16="http://schemas.microsoft.com/office/drawing/2014/main" val="3957355174"/>
                  </a:ext>
                </a:extLst>
              </a:tr>
              <a:tr h="403111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status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yes|no|1|0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是否要添加一个状态栏，默认值是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yes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extLst>
                  <a:ext uri="{0D108BD9-81ED-4DB2-BD59-A6C34878D82A}">
                    <a16:rowId xmlns:a16="http://schemas.microsoft.com/office/drawing/2014/main" val="3215605863"/>
                  </a:ext>
                </a:extLst>
              </a:tr>
              <a:tr h="403111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titlebar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yes|no|1|0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是否显示标题栏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.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被忽略，除非调用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HTML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应用程序或一个值得信赖的对话框，默认值是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yes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extLst>
                  <a:ext uri="{0D108BD9-81ED-4DB2-BD59-A6C34878D82A}">
                    <a16:rowId xmlns:a16="http://schemas.microsoft.com/office/drawing/2014/main" val="959321921"/>
                  </a:ext>
                </a:extLst>
              </a:tr>
              <a:tr h="403111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toolbar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yes|no|1|0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是否显示浏览器工具栏，默认值是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yes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extLst>
                  <a:ext uri="{0D108BD9-81ED-4DB2-BD59-A6C34878D82A}">
                    <a16:rowId xmlns:a16="http://schemas.microsoft.com/office/drawing/2014/main" val="834813851"/>
                  </a:ext>
                </a:extLst>
              </a:tr>
              <a:tr h="403111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width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Number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窗口的宽度，最小值为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100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extLst>
                  <a:ext uri="{0D108BD9-81ED-4DB2-BD59-A6C34878D82A}">
                    <a16:rowId xmlns:a16="http://schemas.microsoft.com/office/drawing/2014/main" val="37811874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85A0A135-F851-484C-A865-3C5B75A6B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en-US" altLang="zh-CN" dirty="0"/>
              <a:t>4</a:t>
            </a:r>
            <a:r>
              <a:rPr lang="zh-CN" altLang="zh-CN" dirty="0"/>
              <a:t>章</a:t>
            </a:r>
            <a:r>
              <a:rPr lang="en-US" altLang="zh-CN" dirty="0"/>
              <a:t>  JavaScript</a:t>
            </a:r>
            <a:r>
              <a:rPr lang="zh-CN" altLang="zh-CN" dirty="0"/>
              <a:t>操作</a:t>
            </a:r>
            <a:r>
              <a:rPr lang="en-US" altLang="zh-CN" dirty="0"/>
              <a:t>BOM</a:t>
            </a:r>
            <a:r>
              <a:rPr lang="zh-CN" altLang="zh-CN" dirty="0"/>
              <a:t>对象</a:t>
            </a:r>
            <a:endParaRPr lang="zh-CN" altLang="en-US" dirty="0"/>
          </a:p>
        </p:txBody>
      </p:sp>
      <p:sp>
        <p:nvSpPr>
          <p:cNvPr id="4099" name="文本占位符 3">
            <a:extLst>
              <a:ext uri="{FF2B5EF4-FFF2-40B4-BE49-F238E27FC236}">
                <a16:creationId xmlns:a16="http://schemas.microsoft.com/office/drawing/2014/main" id="{43A6CF80-0B3C-4A19-82E9-AD03834EE6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BOM</a:t>
            </a:r>
            <a:r>
              <a:rPr lang="zh-CN" altLang="en-US" dirty="0"/>
              <a:t>对象</a:t>
            </a:r>
          </a:p>
          <a:p>
            <a:r>
              <a:rPr lang="en-US" altLang="zh-CN" dirty="0"/>
              <a:t>window</a:t>
            </a:r>
            <a:r>
              <a:rPr lang="zh-CN" altLang="en-US" dirty="0"/>
              <a:t>对象</a:t>
            </a:r>
          </a:p>
          <a:p>
            <a:r>
              <a:rPr lang="en-US" altLang="zh-CN" dirty="0"/>
              <a:t>screen</a:t>
            </a:r>
            <a:r>
              <a:rPr lang="zh-CN" altLang="en-US" dirty="0"/>
              <a:t>对象</a:t>
            </a:r>
          </a:p>
          <a:p>
            <a:r>
              <a:rPr lang="en-US" altLang="zh-CN" dirty="0"/>
              <a:t>history</a:t>
            </a:r>
            <a:r>
              <a:rPr lang="zh-CN" altLang="en-US" dirty="0"/>
              <a:t>对象</a:t>
            </a:r>
          </a:p>
        </p:txBody>
      </p:sp>
      <p:sp>
        <p:nvSpPr>
          <p:cNvPr id="4100" name="文本占位符 4">
            <a:extLst>
              <a:ext uri="{FF2B5EF4-FFF2-40B4-BE49-F238E27FC236}">
                <a16:creationId xmlns:a16="http://schemas.microsoft.com/office/drawing/2014/main" id="{BD6CD03E-4E56-4CC6-80F1-1CC94375B3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location</a:t>
            </a:r>
            <a:r>
              <a:rPr lang="zh-CN" altLang="en-US" dirty="0"/>
              <a:t>对象</a:t>
            </a:r>
          </a:p>
          <a:p>
            <a:r>
              <a:rPr lang="en-US" altLang="zh-CN" dirty="0"/>
              <a:t>navigator</a:t>
            </a:r>
            <a:r>
              <a:rPr lang="zh-CN" altLang="en-US" dirty="0"/>
              <a:t>对象</a:t>
            </a:r>
          </a:p>
          <a:p>
            <a:r>
              <a:rPr lang="en-US" altLang="zh-CN" dirty="0"/>
              <a:t>document</a:t>
            </a:r>
            <a:r>
              <a:rPr lang="zh-CN" altLang="en-US" dirty="0"/>
              <a:t>对象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80D2D4AA-3758-4479-8932-FFD56F8689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open()</a:t>
            </a:r>
            <a:r>
              <a:rPr lang="zh-CN" altLang="en-US" dirty="0"/>
              <a:t>方法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064724C-003A-4BB0-BBE0-A03E3EA10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6" name="矩形 38">
            <a:extLst>
              <a:ext uri="{FF2B5EF4-FFF2-40B4-BE49-F238E27FC236}">
                <a16:creationId xmlns:a16="http://schemas.microsoft.com/office/drawing/2014/main" id="{B64CC54E-D50D-4C89-BEA6-3D561CFC9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弹出对话框和窗口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——open()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B36D332A-7D17-47FC-B828-FCC2624E4934}"/>
              </a:ext>
            </a:extLst>
          </p:cNvPr>
          <p:cNvSpPr/>
          <p:nvPr/>
        </p:nvSpPr>
        <p:spPr>
          <a:xfrm>
            <a:off x="4802188" y="2144714"/>
            <a:ext cx="2305050" cy="719137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6629" name="组合 17">
            <a:extLst>
              <a:ext uri="{FF2B5EF4-FFF2-40B4-BE49-F238E27FC236}">
                <a16:creationId xmlns:a16="http://schemas.microsoft.com/office/drawing/2014/main" id="{6596E4B9-130E-4E22-B4A2-2F099B84FDA4}"/>
              </a:ext>
            </a:extLst>
          </p:cNvPr>
          <p:cNvGrpSpPr>
            <a:grpSpLocks/>
          </p:cNvGrpSpPr>
          <p:nvPr/>
        </p:nvGrpSpPr>
        <p:grpSpPr bwMode="auto">
          <a:xfrm>
            <a:off x="2365375" y="2576513"/>
            <a:ext cx="7475538" cy="2292350"/>
            <a:chOff x="971600" y="1988840"/>
            <a:chExt cx="7200728" cy="2160240"/>
          </a:xfrm>
        </p:grpSpPr>
        <p:sp>
          <p:nvSpPr>
            <p:cNvPr id="9" name="流程图: 过程 8">
              <a:extLst>
                <a:ext uri="{FF2B5EF4-FFF2-40B4-BE49-F238E27FC236}">
                  <a16:creationId xmlns:a16="http://schemas.microsoft.com/office/drawing/2014/main" id="{4D0A852B-0A24-4720-85C3-4E682C675124}"/>
                </a:ext>
              </a:extLst>
            </p:cNvPr>
            <p:cNvSpPr/>
            <p:nvPr/>
          </p:nvSpPr>
          <p:spPr>
            <a:xfrm>
              <a:off x="971600" y="1988840"/>
              <a:ext cx="7200728" cy="216024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流程图: 可选过程 9">
              <a:extLst>
                <a:ext uri="{FF2B5EF4-FFF2-40B4-BE49-F238E27FC236}">
                  <a16:creationId xmlns:a16="http://schemas.microsoft.com/office/drawing/2014/main" id="{85AAC8C3-5B6D-4DC1-98E7-CC2569CA36DF}"/>
                </a:ext>
              </a:extLst>
            </p:cNvPr>
            <p:cNvSpPr/>
            <p:nvPr/>
          </p:nvSpPr>
          <p:spPr>
            <a:xfrm>
              <a:off x="971600" y="1988840"/>
              <a:ext cx="7200728" cy="216024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6630" name="组合 20">
            <a:extLst>
              <a:ext uri="{FF2B5EF4-FFF2-40B4-BE49-F238E27FC236}">
                <a16:creationId xmlns:a16="http://schemas.microsoft.com/office/drawing/2014/main" id="{0AD20A5F-DFCD-4227-9C6E-D0DC51627BE0}"/>
              </a:ext>
            </a:extLst>
          </p:cNvPr>
          <p:cNvGrpSpPr>
            <a:grpSpLocks/>
          </p:cNvGrpSpPr>
          <p:nvPr/>
        </p:nvGrpSpPr>
        <p:grpSpPr bwMode="auto">
          <a:xfrm>
            <a:off x="4802188" y="2071689"/>
            <a:ext cx="2316162" cy="504825"/>
            <a:chOff x="3408211" y="1484784"/>
            <a:chExt cx="2315917" cy="504056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9E744F6A-219A-46C1-88DF-940A0131DE5C}"/>
                </a:ext>
              </a:extLst>
            </p:cNvPr>
            <p:cNvSpPr/>
            <p:nvPr/>
          </p:nvSpPr>
          <p:spPr>
            <a:xfrm>
              <a:off x="340821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64403331-22E7-4A27-91B1-84A30B820C3A}"/>
                </a:ext>
              </a:extLst>
            </p:cNvPr>
            <p:cNvSpPr/>
            <p:nvPr/>
          </p:nvSpPr>
          <p:spPr>
            <a:xfrm>
              <a:off x="557968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9B2950-E698-45DB-B4A8-C8317907AEAB}"/>
                </a:ext>
              </a:extLst>
            </p:cNvPr>
            <p:cNvSpPr txBox="1"/>
            <p:nvPr/>
          </p:nvSpPr>
          <p:spPr>
            <a:xfrm>
              <a:off x="3874887" y="1589399"/>
              <a:ext cx="1371455" cy="3994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spc="3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值得一提</a:t>
              </a:r>
            </a:p>
          </p:txBody>
        </p:sp>
      </p:grpSp>
      <p:sp>
        <p:nvSpPr>
          <p:cNvPr id="26631" name="矩形 1">
            <a:extLst>
              <a:ext uri="{FF2B5EF4-FFF2-40B4-BE49-F238E27FC236}">
                <a16:creationId xmlns:a16="http://schemas.microsoft.com/office/drawing/2014/main" id="{B9304B1D-DD92-4A46-9A6C-447FEC346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3325" y="3025775"/>
            <a:ext cx="73787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/>
              <a:t>与</a:t>
            </a:r>
            <a:r>
              <a:rPr lang="en-US" altLang="zh-CN"/>
              <a:t>open()</a:t>
            </a:r>
            <a:r>
              <a:rPr lang="zh-CN" altLang="en-US"/>
              <a:t>方法功能相反的是</a:t>
            </a:r>
            <a:r>
              <a:rPr lang="en-US" altLang="zh-CN"/>
              <a:t>close()</a:t>
            </a:r>
            <a:r>
              <a:rPr lang="zh-CN" altLang="en-US"/>
              <a:t>方法，用于关闭浏览器窗口，调用该方法的对象就是需要关闭的窗口对象。</a:t>
            </a:r>
            <a:endParaRPr lang="zh-CN" altLang="zh-CN"/>
          </a:p>
        </p:txBody>
      </p:sp>
    </p:spTree>
  </p:cSld>
  <p:clrMapOvr>
    <a:masterClrMapping/>
  </p:clrMapOvr>
  <p:transition spd="slow">
    <p:circl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练习：制作简易的当当购物车页面</a:t>
            </a:r>
            <a:endParaRPr dirty="0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4751852" y="1456647"/>
            <a:ext cx="7112357" cy="4987299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单击“半闭”按钮时，关闭当前页面购物车页面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单击“移入收藏”弹出收藏提示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单击“删除”弹出确认删除提示</a:t>
            </a:r>
            <a:endParaRPr lang="en-US" altLang="zh-CN" dirty="0"/>
          </a:p>
          <a:p>
            <a:pPr lvl="1">
              <a:defRPr/>
            </a:pPr>
            <a:r>
              <a:rPr lang="zh-CN" altLang="zh-CN" dirty="0"/>
              <a:t>单击“结算”按钮，弹出结算信息页面窗口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21</a:t>
            </a:fld>
            <a:r>
              <a:rPr lang="en-US" altLang="zh-CN"/>
              <a:t>/45</a:t>
            </a:r>
            <a:endParaRPr lang="zh-CN" altLang="en-US" dirty="0"/>
          </a:p>
        </p:txBody>
      </p:sp>
      <p:grpSp>
        <p:nvGrpSpPr>
          <p:cNvPr id="26629" name="组合 7"/>
          <p:cNvGrpSpPr>
            <a:grpSpLocks/>
          </p:cNvGrpSpPr>
          <p:nvPr/>
        </p:nvGrpSpPr>
        <p:grpSpPr bwMode="auto">
          <a:xfrm>
            <a:off x="4581670" y="1008973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6640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7198901" y="6076269"/>
            <a:ext cx="2786063" cy="428625"/>
            <a:chOff x="3714744" y="5143512"/>
            <a:chExt cx="278608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62396" y="5187962"/>
              <a:ext cx="222092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43F6CB78-0497-4485-A30F-1148788E80C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361363" y="3230851"/>
            <a:ext cx="4512310" cy="2691245"/>
          </a:xfrm>
          <a:prstGeom prst="rect">
            <a:avLst/>
          </a:prstGeom>
          <a:ln w="6350">
            <a:solidFill>
              <a:prstClr val="black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常见问题及解决办法</a:t>
            </a:r>
            <a:endParaRPr lang="en-US" altLang="zh-CN" dirty="0"/>
          </a:p>
          <a:p>
            <a:r>
              <a:rPr lang="zh-CN" altLang="en-US" dirty="0"/>
              <a:t>代码规范问题</a:t>
            </a:r>
          </a:p>
          <a:p>
            <a:r>
              <a:rPr lang="zh-CN" altLang="en-US" dirty="0"/>
              <a:t>调试技巧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共性问题集中讲解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33623B-2E06-4FF8-B3E5-CE0CA09B0991}" type="slidenum">
              <a:rPr lang="zh-CN" altLang="en-US" smtClean="0"/>
              <a:pPr/>
              <a:t>22</a:t>
            </a:fld>
            <a:r>
              <a:rPr lang="en-US" altLang="zh-CN"/>
              <a:t>/45</a:t>
            </a:r>
            <a:endParaRPr lang="zh-CN" altLang="en-US" dirty="0"/>
          </a:p>
        </p:txBody>
      </p:sp>
      <p:grpSp>
        <p:nvGrpSpPr>
          <p:cNvPr id="27653" name="组合 29"/>
          <p:cNvGrpSpPr>
            <a:grpSpLocks/>
          </p:cNvGrpSpPr>
          <p:nvPr/>
        </p:nvGrpSpPr>
        <p:grpSpPr bwMode="auto">
          <a:xfrm>
            <a:off x="3381378" y="3214691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7655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7656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7661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765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1FCEC-5573-4E9A-B1C5-7DE732127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第三部分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50D9B9-E6AD-4512-BD05-9387857A6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screen</a:t>
            </a:r>
            <a:r>
              <a:rPr lang="zh-CN" altLang="en-US" dirty="0"/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2140648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C72F68-1791-4F0E-B2E1-B3F0C18E2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screen</a:t>
            </a:r>
            <a:r>
              <a:rPr lang="zh-CN" altLang="en-US" dirty="0"/>
              <a:t>对象用于返回当前渲染窗口中与屏幕相关的属性信息，如屏幕的宽度和高度等。以下展示主流浏览器中支持的</a:t>
            </a:r>
            <a:r>
              <a:rPr lang="en-US" altLang="zh-CN" dirty="0"/>
              <a:t>screen</a:t>
            </a:r>
            <a:r>
              <a:rPr lang="zh-CN" altLang="en-US" dirty="0"/>
              <a:t>属性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  <p:sp>
        <p:nvSpPr>
          <p:cNvPr id="11266" name="标题 1">
            <a:extLst>
              <a:ext uri="{FF2B5EF4-FFF2-40B4-BE49-F238E27FC236}">
                <a16:creationId xmlns:a16="http://schemas.microsoft.com/office/drawing/2014/main" id="{A782D795-87CE-48FE-B473-FBA19D2493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screen</a:t>
            </a:r>
            <a:r>
              <a:rPr lang="zh-CN" altLang="en-US" dirty="0"/>
              <a:t>对象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C0D209E-1C1D-417C-8D3C-D00EE72C6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24</a:t>
            </a:fld>
            <a:endParaRPr lang="zh-CN" altLang="en-US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8BCFDD92-E7AA-4D2D-B7C7-D1E524DC9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01869"/>
              </p:ext>
            </p:extLst>
          </p:nvPr>
        </p:nvGraphicFramePr>
        <p:xfrm>
          <a:off x="1089890" y="2197484"/>
          <a:ext cx="10400146" cy="2827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5565">
                  <a:extLst>
                    <a:ext uri="{9D8B030D-6E8A-4147-A177-3AD203B41FA5}">
                      <a16:colId xmlns:a16="http://schemas.microsoft.com/office/drawing/2014/main" val="2307299462"/>
                    </a:ext>
                  </a:extLst>
                </a:gridCol>
                <a:gridCol w="7564581">
                  <a:extLst>
                    <a:ext uri="{9D8B030D-6E8A-4147-A177-3AD203B41FA5}">
                      <a16:colId xmlns:a16="http://schemas.microsoft.com/office/drawing/2014/main" val="2306267112"/>
                    </a:ext>
                  </a:extLst>
                </a:gridCol>
              </a:tblGrid>
              <a:tr h="403871">
                <a:tc>
                  <a:txBody>
                    <a:bodyPr/>
                    <a:lstStyle/>
                    <a:p>
                      <a:pPr marL="0" indent="-6413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名称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2" marR="6859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extLst>
                  <a:ext uri="{0D108BD9-81ED-4DB2-BD59-A6C34878D82A}">
                    <a16:rowId xmlns:a16="http://schemas.microsoft.com/office/drawing/2014/main" val="1114114296"/>
                  </a:ext>
                </a:extLst>
              </a:tr>
              <a:tr h="403871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height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返回整个屏幕的高</a:t>
                      </a: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:a16="http://schemas.microsoft.com/office/drawing/2014/main" val="4199015492"/>
                  </a:ext>
                </a:extLst>
              </a:tr>
              <a:tr h="403871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width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返回整个屏幕的宽</a:t>
                      </a: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:a16="http://schemas.microsoft.com/office/drawing/2014/main" val="2321352278"/>
                  </a:ext>
                </a:extLst>
              </a:tr>
              <a:tr h="403871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availHeight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返回浏览器窗口在屏幕上可占用的垂直空间</a:t>
                      </a: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:a16="http://schemas.microsoft.com/office/drawing/2014/main" val="1368957231"/>
                  </a:ext>
                </a:extLst>
              </a:tr>
              <a:tr h="403871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availWidth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返回浏览器窗口在屏幕上可占用的水平空间</a:t>
                      </a: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:a16="http://schemas.microsoft.com/office/drawing/2014/main" val="3676559515"/>
                  </a:ext>
                </a:extLst>
              </a:tr>
              <a:tr h="403871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colorDepth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返回屏幕的颜色深度</a:t>
                      </a: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:a16="http://schemas.microsoft.com/office/drawing/2014/main" val="2913425539"/>
                  </a:ext>
                </a:extLst>
              </a:tr>
              <a:tr h="403871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pixelDepth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返回屏幕的位深度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/</a:t>
                      </a: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色彩深度</a:t>
                      </a: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:a16="http://schemas.microsoft.com/office/drawing/2014/main" val="276992653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2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1FCEC-5573-4E9A-B1C5-7DE732127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第四部分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50D9B9-E6AD-4512-BD05-9387857A6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history</a:t>
            </a:r>
            <a:r>
              <a:rPr lang="zh-CN" altLang="en-US" dirty="0"/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4181578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58DEB265-EAE2-4851-8F51-575E77C42BEB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dirty="0"/>
              <a:t>history</a:t>
            </a:r>
            <a:r>
              <a:rPr lang="zh-CN" altLang="en-US" dirty="0"/>
              <a:t>对象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E47257-FF98-493F-A2CF-E4DD09C10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4"/>
            <a:ext cx="8402638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/>
              <a:t>history</a:t>
            </a:r>
            <a:r>
              <a:rPr lang="zh-CN" altLang="en-US"/>
              <a:t>对象可对用户在浏览器中访问过的</a:t>
            </a:r>
            <a:r>
              <a:rPr lang="en-US" altLang="zh-CN"/>
              <a:t>URL</a:t>
            </a:r>
            <a:r>
              <a:rPr lang="zh-CN" altLang="en-US"/>
              <a:t>历史记录进行操作。</a:t>
            </a:r>
            <a:endParaRPr lang="en-US" altLang="zh-CN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/>
              <a:t>出于安全方面的考虑，</a:t>
            </a:r>
            <a:r>
              <a:rPr lang="en-US" altLang="zh-CN"/>
              <a:t>history</a:t>
            </a:r>
            <a:r>
              <a:rPr lang="zh-CN" altLang="en-US"/>
              <a:t>对象不能直接获取用户浏览过的</a:t>
            </a:r>
            <a:r>
              <a:rPr lang="en-US" altLang="zh-CN"/>
              <a:t>URL</a:t>
            </a:r>
            <a:r>
              <a:rPr lang="zh-CN" altLang="en-US"/>
              <a:t>，但可以控制浏览器实现“后退”和“前进”的功能。</a:t>
            </a:r>
          </a:p>
        </p:txBody>
      </p:sp>
      <p:sp>
        <p:nvSpPr>
          <p:cNvPr id="6" name="矩形 38">
            <a:extLst>
              <a:ext uri="{FF2B5EF4-FFF2-40B4-BE49-F238E27FC236}">
                <a16:creationId xmlns:a16="http://schemas.microsoft.com/office/drawing/2014/main" id="{568EE019-2D48-4ACA-B2AB-09C680FA6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435" y="1073150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历史记录跳转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69B75F8-C0C0-4A51-9870-89EEC888D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2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5" grpId="0" build="p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>
            <a:extLst>
              <a:ext uri="{FF2B5EF4-FFF2-40B4-BE49-F238E27FC236}">
                <a16:creationId xmlns:a16="http://schemas.microsoft.com/office/drawing/2014/main" id="{DB283C63-AFF7-4192-9DE1-342ADB8C9F64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dirty="0"/>
              <a:t>history</a:t>
            </a:r>
            <a:r>
              <a:rPr lang="zh-CN" altLang="en-US" dirty="0"/>
              <a:t>对象</a:t>
            </a:r>
          </a:p>
        </p:txBody>
      </p:sp>
      <p:sp>
        <p:nvSpPr>
          <p:cNvPr id="6" name="矩形 38">
            <a:extLst>
              <a:ext uri="{FF2B5EF4-FFF2-40B4-BE49-F238E27FC236}">
                <a16:creationId xmlns:a16="http://schemas.microsoft.com/office/drawing/2014/main" id="{7EA8982A-310B-40BB-96C7-6DE6A25AB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435" y="1073150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历史记录跳转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F0FA1EC-A34B-4B1F-843A-9D230A296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568975"/>
              </p:ext>
            </p:extLst>
          </p:nvPr>
        </p:nvGraphicFramePr>
        <p:xfrm>
          <a:off x="1270433" y="1960564"/>
          <a:ext cx="9674658" cy="2230435"/>
        </p:xfrm>
        <a:graphic>
          <a:graphicData uri="http://schemas.openxmlformats.org/drawingml/2006/table">
            <a:tbl>
              <a:tblPr firstRow="1" bandRow="1"/>
              <a:tblGrid>
                <a:gridCol w="128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1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8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087">
                <a:tc>
                  <a:txBody>
                    <a:bodyPr/>
                    <a:lstStyle/>
                    <a:p>
                      <a:pPr marL="0" indent="-6413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分类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6413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名称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87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属性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length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返回历史列表中的网址数</a:t>
                      </a:r>
                    </a:p>
                  </a:txBody>
                  <a:tcPr marL="68577" marR="6857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7">
                <a:tc rowSpan="3"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方法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back()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加载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history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列表中的前一个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URL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087">
                <a:tc vMerge="1"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forward()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加载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history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列表中的下一个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URL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87">
                <a:tc vMerge="1"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go()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加载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history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列表中的某个具体页面</a:t>
                      </a:r>
                    </a:p>
                  </a:txBody>
                  <a:tcPr marL="68577" marR="6857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88E21471-987A-488D-BE8A-805599034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766" y="4313239"/>
            <a:ext cx="9674658" cy="115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go()</a:t>
            </a:r>
            <a:r>
              <a:rPr lang="zh-CN" altLang="zh-CN" dirty="0"/>
              <a:t>方法可根据参数的不同设置，完成历史记录的任意跳转。当参数值是一个负整数时，表示“后退”指定的页数；当参数值是一个正整数时，表示“前进”指定的页数。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当</a:t>
            </a:r>
            <a:r>
              <a:rPr lang="en-US" altLang="zh-CN" dirty="0"/>
              <a:t>go()</a:t>
            </a:r>
            <a:r>
              <a:rPr lang="zh-CN" altLang="en-US" dirty="0"/>
              <a:t>方法的参数为</a:t>
            </a:r>
            <a:r>
              <a:rPr lang="en-US" altLang="zh-CN" dirty="0"/>
              <a:t>1</a:t>
            </a:r>
            <a:r>
              <a:rPr lang="zh-CN" altLang="en-US" dirty="0"/>
              <a:t>或</a:t>
            </a:r>
            <a:r>
              <a:rPr lang="en-US" altLang="zh-CN" dirty="0"/>
              <a:t>-1</a:t>
            </a:r>
            <a:r>
              <a:rPr lang="zh-CN" altLang="en-US" dirty="0"/>
              <a:t>时，与</a:t>
            </a:r>
            <a:r>
              <a:rPr lang="en-US" altLang="zh-CN" dirty="0"/>
              <a:t>forward()</a:t>
            </a:r>
            <a:r>
              <a:rPr lang="zh-CN" altLang="en-US" dirty="0"/>
              <a:t>和</a:t>
            </a:r>
            <a:r>
              <a:rPr lang="en-US" altLang="zh-CN" dirty="0"/>
              <a:t>back()</a:t>
            </a:r>
            <a:r>
              <a:rPr lang="zh-CN" altLang="en-US" dirty="0"/>
              <a:t>方法的作用相同。</a:t>
            </a:r>
            <a:endParaRPr lang="zh-CN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64DF354-1DD8-4CF2-9160-17DED21C1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常用方法</a:t>
            </a:r>
            <a:endParaRPr lang="en-US" altLang="zh-CN" dirty="0"/>
          </a:p>
        </p:txBody>
      </p:sp>
      <p:sp>
        <p:nvSpPr>
          <p:cNvPr id="8194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history</a:t>
            </a:r>
            <a:r>
              <a:rPr lang="zh-CN" altLang="en-US"/>
              <a:t>对象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33623B-2E06-4FF8-B3E5-CE0CA09B0991}" type="slidenum">
              <a:rPr lang="zh-CN" altLang="en-US" smtClean="0"/>
              <a:pPr/>
              <a:t>28</a:t>
            </a:fld>
            <a:r>
              <a:rPr lang="en-US" altLang="zh-CN"/>
              <a:t>/45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619249"/>
              </p:ext>
            </p:extLst>
          </p:nvPr>
        </p:nvGraphicFramePr>
        <p:xfrm>
          <a:off x="1166778" y="1854166"/>
          <a:ext cx="10120694" cy="186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1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9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名称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说      明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GB" sz="18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back()</a:t>
                      </a:r>
                      <a:endParaRPr kumimoji="0" lang="zh-CN" altLang="en-GB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18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加载</a:t>
                      </a:r>
                      <a:r>
                        <a:rPr kumimoji="0" lang="en-US" altLang="en-GB" sz="18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 history </a:t>
                      </a:r>
                      <a:r>
                        <a:rPr kumimoji="0" lang="zh-CN" altLang="en-GB" sz="18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对象列表中的前一个</a:t>
                      </a:r>
                      <a:r>
                        <a:rPr kumimoji="0" lang="en-US" altLang="en-GB" sz="18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URL</a:t>
                      </a:r>
                      <a:endParaRPr kumimoji="0" lang="zh-CN" altLang="en-GB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177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GB" sz="18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forward()</a:t>
                      </a:r>
                      <a:endParaRPr kumimoji="0" lang="zh-CN" altLang="en-GB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18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加载</a:t>
                      </a:r>
                      <a:r>
                        <a:rPr kumimoji="0" lang="en-US" altLang="en-GB" sz="18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 history </a:t>
                      </a:r>
                      <a:r>
                        <a:rPr kumimoji="0" lang="zh-CN" altLang="en-GB" sz="18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对象列表中的下一个</a:t>
                      </a:r>
                      <a:r>
                        <a:rPr kumimoji="0" lang="en-US" altLang="en-GB" sz="18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URL </a:t>
                      </a:r>
                      <a:endParaRPr kumimoji="0" lang="zh-CN" altLang="en-GB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177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GB" sz="18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go()</a:t>
                      </a:r>
                      <a:endParaRPr kumimoji="0" lang="zh-CN" altLang="en-GB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18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加载</a:t>
                      </a:r>
                      <a:r>
                        <a:rPr kumimoji="0" lang="en-US" altLang="en-GB" sz="18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 history </a:t>
                      </a:r>
                      <a:r>
                        <a:rPr kumimoji="0" lang="zh-CN" altLang="en-GB" sz="18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对象列表中的某个具体</a:t>
                      </a:r>
                      <a:r>
                        <a:rPr kumimoji="0" lang="en-US" altLang="en-GB" sz="18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URL</a:t>
                      </a:r>
                      <a:endParaRPr kumimoji="0" lang="zh-CN" altLang="en-GB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177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35"/>
          <p:cNvSpPr txBox="1">
            <a:spLocks noChangeArrowheads="1"/>
          </p:cNvSpPr>
          <p:nvPr/>
        </p:nvSpPr>
        <p:spPr bwMode="auto">
          <a:xfrm>
            <a:off x="2238375" y="4286253"/>
            <a:ext cx="79311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chemeClr val="tx2"/>
              </a:buClr>
              <a:buSzPct val="80000"/>
              <a:buBlip>
                <a:blip r:embed="rId3"/>
              </a:buBlip>
              <a:defRPr/>
            </a:pPr>
            <a:endParaRPr lang="en-US" altLang="zh-CN" sz="2800" b="1" kern="0" dirty="0">
              <a:latin typeface="+mn-lt"/>
              <a:ea typeface="+mn-ea"/>
            </a:endParaRPr>
          </a:p>
        </p:txBody>
      </p:sp>
      <p:sp>
        <p:nvSpPr>
          <p:cNvPr id="8" name="Rectangle 35"/>
          <p:cNvSpPr txBox="1">
            <a:spLocks noChangeArrowheads="1"/>
          </p:cNvSpPr>
          <p:nvPr/>
        </p:nvSpPr>
        <p:spPr bwMode="auto">
          <a:xfrm>
            <a:off x="1881191" y="4643441"/>
            <a:ext cx="4071937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lang="en-US" altLang="en-US" sz="2400" b="1" dirty="0" err="1">
                <a:latin typeface="+mn-lt"/>
                <a:ea typeface="+mn-ea"/>
              </a:rPr>
              <a:t>history.back</a:t>
            </a:r>
            <a:r>
              <a:rPr lang="en-US" altLang="en-US" sz="2400" b="1" dirty="0">
                <a:latin typeface="+mn-lt"/>
                <a:ea typeface="+mn-ea"/>
              </a:rPr>
              <a:t>()</a:t>
            </a: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lang="en-US" altLang="en-US" sz="2400" b="1" dirty="0" err="1">
                <a:latin typeface="+mn-lt"/>
                <a:ea typeface="+mn-ea"/>
              </a:rPr>
              <a:t>history.forward</a:t>
            </a:r>
            <a:r>
              <a:rPr lang="en-US" altLang="en-US" sz="2400" b="1" dirty="0">
                <a:latin typeface="+mn-lt"/>
                <a:ea typeface="+mn-ea"/>
              </a:rPr>
              <a:t>()</a:t>
            </a: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lang="en-US" altLang="en-US" sz="2400" b="1" dirty="0">
                <a:latin typeface="+mn-lt"/>
                <a:ea typeface="+mn-ea"/>
              </a:rPr>
              <a:t>   </a:t>
            </a:r>
            <a:endParaRPr lang="en-US" altLang="zh-CN" sz="2400" b="1" dirty="0">
              <a:latin typeface="+mn-lt"/>
              <a:ea typeface="+mn-ea"/>
            </a:endParaRPr>
          </a:p>
        </p:txBody>
      </p:sp>
      <p:sp>
        <p:nvSpPr>
          <p:cNvPr id="9" name="Rectangle 35"/>
          <p:cNvSpPr txBox="1">
            <a:spLocks noChangeArrowheads="1"/>
          </p:cNvSpPr>
          <p:nvPr/>
        </p:nvSpPr>
        <p:spPr bwMode="auto">
          <a:xfrm>
            <a:off x="5381628" y="4643441"/>
            <a:ext cx="3071813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lang="en-US" altLang="en-US" sz="2400" b="1" dirty="0" err="1">
                <a:latin typeface="+mn-lt"/>
                <a:ea typeface="+mn-ea"/>
              </a:rPr>
              <a:t>history.go</a:t>
            </a:r>
            <a:r>
              <a:rPr lang="en-US" altLang="en-US" sz="2400" b="1" dirty="0">
                <a:latin typeface="+mn-lt"/>
                <a:ea typeface="+mn-ea"/>
              </a:rPr>
              <a:t>(-1)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lang="en-US" altLang="en-US" sz="2400" b="1" dirty="0" err="1"/>
              <a:t>history.go</a:t>
            </a:r>
            <a:r>
              <a:rPr lang="en-US" altLang="en-US" sz="2400" b="1" dirty="0"/>
              <a:t>(1) </a:t>
            </a:r>
            <a:endParaRPr lang="en-US" altLang="en-US" sz="2400" b="1" dirty="0">
              <a:latin typeface="+mn-lt"/>
              <a:ea typeface="+mn-ea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lang="en-US" altLang="en-US" sz="2400" b="1" dirty="0">
                <a:latin typeface="+mn-lt"/>
                <a:ea typeface="+mn-ea"/>
              </a:rPr>
              <a:t>   </a:t>
            </a:r>
            <a:endParaRPr lang="en-US" altLang="zh-CN" sz="2400" b="1" dirty="0">
              <a:latin typeface="+mn-lt"/>
              <a:ea typeface="+mn-ea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4524364" y="5000636"/>
            <a:ext cx="135732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952992" y="5643578"/>
            <a:ext cx="85725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35"/>
          <p:cNvSpPr txBox="1">
            <a:spLocks noChangeArrowheads="1"/>
          </p:cNvSpPr>
          <p:nvPr/>
        </p:nvSpPr>
        <p:spPr bwMode="auto">
          <a:xfrm>
            <a:off x="6381750" y="4143378"/>
            <a:ext cx="407193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lang="en-US" altLang="en-US" sz="2400" b="1" dirty="0"/>
              <a:t> </a:t>
            </a:r>
            <a:endParaRPr lang="en-US" altLang="en-US" sz="2400" b="1" dirty="0">
              <a:latin typeface="+mn-lt"/>
              <a:ea typeface="+mn-ea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lang="en-US" altLang="en-US" sz="2400" b="1" dirty="0">
                <a:latin typeface="+mn-lt"/>
                <a:ea typeface="+mn-ea"/>
              </a:rPr>
              <a:t>   </a:t>
            </a:r>
            <a:endParaRPr lang="en-US" altLang="zh-CN" sz="2400" b="1" dirty="0">
              <a:latin typeface="+mn-lt"/>
              <a:ea typeface="+mn-ea"/>
            </a:endParaRPr>
          </a:p>
        </p:txBody>
      </p:sp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4738691" y="4500566"/>
            <a:ext cx="687387" cy="407987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等价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8167691" y="5500688"/>
            <a:ext cx="2143125" cy="36671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浏览器中的“前进”</a:t>
            </a:r>
          </a:p>
        </p:txBody>
      </p:sp>
      <p:sp>
        <p:nvSpPr>
          <p:cNvPr id="22" name="AutoShape 17"/>
          <p:cNvSpPr>
            <a:spLocks noChangeArrowheads="1"/>
          </p:cNvSpPr>
          <p:nvPr/>
        </p:nvSpPr>
        <p:spPr bwMode="auto">
          <a:xfrm>
            <a:off x="8167691" y="4857753"/>
            <a:ext cx="2143125" cy="36671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浏览器中的“后退”</a:t>
            </a:r>
          </a:p>
        </p:txBody>
      </p:sp>
      <p:sp>
        <p:nvSpPr>
          <p:cNvPr id="23" name="AutoShape 14"/>
          <p:cNvSpPr>
            <a:spLocks noChangeArrowheads="1"/>
          </p:cNvSpPr>
          <p:nvPr/>
        </p:nvSpPr>
        <p:spPr bwMode="auto">
          <a:xfrm>
            <a:off x="4953000" y="5143500"/>
            <a:ext cx="687388" cy="407988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等价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410DC56D-20EE-459A-AA1C-A041FE6CE92D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dirty="0"/>
              <a:t>history</a:t>
            </a:r>
            <a:r>
              <a:rPr lang="zh-CN" altLang="en-US" dirty="0"/>
              <a:t>对象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1E2CE7-6437-4F60-A3B1-65C87D8DF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496" y="1430458"/>
            <a:ext cx="8402638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/>
              <a:t>HTML5</a:t>
            </a:r>
            <a:r>
              <a:rPr lang="zh-CN" altLang="en-US" dirty="0"/>
              <a:t>为</a:t>
            </a:r>
            <a:r>
              <a:rPr lang="en-US" altLang="zh-CN" dirty="0"/>
              <a:t>history</a:t>
            </a:r>
            <a:r>
              <a:rPr lang="zh-CN" altLang="en-US" dirty="0"/>
              <a:t>对象引入了</a:t>
            </a:r>
            <a:r>
              <a:rPr lang="en-US" altLang="zh-CN" dirty="0" err="1"/>
              <a:t>history.pushState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history.replaceState</a:t>
            </a:r>
            <a:r>
              <a:rPr lang="en-US" altLang="zh-CN" dirty="0"/>
              <a:t>()</a:t>
            </a:r>
            <a:r>
              <a:rPr lang="zh-CN" altLang="en-US" dirty="0"/>
              <a:t>方法，用来在浏览历史中添加和修改记录，实现无刷新更改</a:t>
            </a:r>
            <a:r>
              <a:rPr lang="en-US" altLang="zh-CN" dirty="0"/>
              <a:t>URL</a:t>
            </a:r>
            <a:r>
              <a:rPr lang="zh-CN" altLang="en-US" dirty="0"/>
              <a:t>地址。</a:t>
            </a:r>
          </a:p>
        </p:txBody>
      </p:sp>
      <p:sp>
        <p:nvSpPr>
          <p:cNvPr id="6" name="矩形 38">
            <a:extLst>
              <a:ext uri="{FF2B5EF4-FFF2-40B4-BE49-F238E27FC236}">
                <a16:creationId xmlns:a16="http://schemas.microsoft.com/office/drawing/2014/main" id="{E4994714-921B-4848-875C-3F4E44BB4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435" y="1024732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无刷新更改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2">
            <a:extLst>
              <a:ext uri="{FF2B5EF4-FFF2-40B4-BE49-F238E27FC236}">
                <a16:creationId xmlns:a16="http://schemas.microsoft.com/office/drawing/2014/main" id="{30FDEDFD-B86C-4719-8AC0-0928360C7142}"/>
              </a:ext>
            </a:extLst>
          </p:cNvPr>
          <p:cNvGrpSpPr>
            <a:grpSpLocks/>
          </p:cNvGrpSpPr>
          <p:nvPr/>
        </p:nvGrpSpPr>
        <p:grpSpPr bwMode="auto">
          <a:xfrm>
            <a:off x="2327710" y="2602033"/>
            <a:ext cx="5705475" cy="1101725"/>
            <a:chOff x="2895401" y="3515224"/>
            <a:chExt cx="102964" cy="281957"/>
          </a:xfrm>
        </p:grpSpPr>
        <p:sp>
          <p:nvSpPr>
            <p:cNvPr id="8" name="矩形 1">
              <a:extLst>
                <a:ext uri="{FF2B5EF4-FFF2-40B4-BE49-F238E27FC236}">
                  <a16:creationId xmlns:a16="http://schemas.microsoft.com/office/drawing/2014/main" id="{6C6704D9-9E70-463A-BC0D-00F71CA12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401" y="3515224"/>
              <a:ext cx="102964" cy="281957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155FC20-3718-4AD5-A5F5-9DE3F0CEF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7979" y="3535944"/>
              <a:ext cx="100386" cy="201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pushState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(state, title[,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url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])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添加历史记录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replaceState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(state, title[,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url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])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修改历史记录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E5C73982-A80D-479E-B9CC-72FA9DEF6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372" y="3987921"/>
            <a:ext cx="8893175" cy="128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/>
              <a:t>参数</a:t>
            </a:r>
            <a:r>
              <a:rPr lang="en-US" altLang="zh-CN"/>
              <a:t>state</a:t>
            </a:r>
            <a:r>
              <a:rPr lang="zh-CN" altLang="en-US"/>
              <a:t>：</a:t>
            </a:r>
            <a:r>
              <a:rPr lang="zh-CN" altLang="zh-CN"/>
              <a:t>表示一个与指定网址相关的状态对象</a:t>
            </a:r>
            <a:r>
              <a:rPr lang="zh-CN" altLang="en-US"/>
              <a:t>，</a:t>
            </a:r>
            <a:r>
              <a:rPr lang="zh-CN" altLang="zh-CN"/>
              <a:t>此处可以填</a:t>
            </a:r>
            <a:r>
              <a:rPr lang="en-US" altLang="zh-CN"/>
              <a:t>null</a:t>
            </a:r>
            <a:r>
              <a:rPr lang="zh-CN" altLang="zh-CN"/>
              <a:t>或空字符串。</a:t>
            </a:r>
            <a:endParaRPr lang="en-US" altLang="zh-CN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/>
              <a:t>参数</a:t>
            </a:r>
            <a:r>
              <a:rPr lang="en-US" altLang="zh-CN"/>
              <a:t>title</a:t>
            </a:r>
            <a:r>
              <a:rPr lang="zh-CN" altLang="en-US"/>
              <a:t>：</a:t>
            </a:r>
            <a:r>
              <a:rPr lang="zh-CN" altLang="zh-CN"/>
              <a:t>表示新页面的标题，可以填</a:t>
            </a:r>
            <a:r>
              <a:rPr lang="en-US" altLang="zh-CN"/>
              <a:t>null</a:t>
            </a:r>
            <a:r>
              <a:rPr lang="zh-CN" altLang="zh-CN"/>
              <a:t>或空字符串。</a:t>
            </a:r>
            <a:endParaRPr lang="en-US" altLang="zh-CN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/>
              <a:t>参数</a:t>
            </a:r>
            <a:r>
              <a:rPr lang="en-US" altLang="zh-CN"/>
              <a:t>url</a:t>
            </a:r>
            <a:r>
              <a:rPr lang="zh-CN" altLang="en-US"/>
              <a:t>：</a:t>
            </a:r>
            <a:r>
              <a:rPr lang="zh-CN" altLang="zh-CN"/>
              <a:t>表示新的网址，并且必须与当前页面处在同一个域中。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B3EBC62-8F54-43BE-9760-305C3D09E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本章目标</a:t>
            </a:r>
            <a:endParaRPr lang="zh-CN" altLang="en-US" dirty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掌握</a:t>
            </a:r>
            <a:r>
              <a:rPr lang="en-US" altLang="zh-CN" dirty="0"/>
              <a:t>JavaScript BOM</a:t>
            </a:r>
            <a:r>
              <a:rPr lang="zh-CN" altLang="zh-CN" dirty="0"/>
              <a:t>的用法</a:t>
            </a:r>
          </a:p>
          <a:p>
            <a:pPr lvl="0"/>
            <a:r>
              <a:rPr lang="zh-CN" altLang="zh-CN" dirty="0"/>
              <a:t>掌握</a:t>
            </a:r>
            <a:r>
              <a:rPr lang="en-US" altLang="zh-CN" dirty="0"/>
              <a:t>window</a:t>
            </a:r>
            <a:r>
              <a:rPr lang="zh-CN" altLang="zh-CN" dirty="0"/>
              <a:t>对象的用法</a:t>
            </a:r>
          </a:p>
          <a:p>
            <a:pPr lvl="0"/>
            <a:r>
              <a:rPr lang="zh-CN" altLang="zh-CN" dirty="0"/>
              <a:t>了解</a:t>
            </a:r>
            <a:r>
              <a:rPr lang="en-US" altLang="zh-CN" dirty="0"/>
              <a:t>screen</a:t>
            </a:r>
            <a:r>
              <a:rPr lang="zh-CN" altLang="zh-CN" dirty="0"/>
              <a:t>对象的用法</a:t>
            </a:r>
          </a:p>
          <a:p>
            <a:pPr lvl="0"/>
            <a:r>
              <a:rPr lang="zh-CN" altLang="zh-CN" dirty="0"/>
              <a:t>掌握</a:t>
            </a:r>
            <a:r>
              <a:rPr lang="en-US" altLang="zh-CN" dirty="0"/>
              <a:t>history</a:t>
            </a:r>
            <a:r>
              <a:rPr lang="zh-CN" altLang="zh-CN" dirty="0"/>
              <a:t>对象的用法</a:t>
            </a:r>
          </a:p>
          <a:p>
            <a:pPr lvl="0"/>
            <a:r>
              <a:rPr lang="zh-CN" altLang="zh-CN" dirty="0"/>
              <a:t>掌握</a:t>
            </a:r>
            <a:r>
              <a:rPr lang="en-US" altLang="zh-CN" dirty="0"/>
              <a:t>location</a:t>
            </a:r>
            <a:r>
              <a:rPr lang="zh-CN" altLang="zh-CN" dirty="0"/>
              <a:t>对象的用法</a:t>
            </a:r>
          </a:p>
          <a:p>
            <a:pPr lvl="0"/>
            <a:r>
              <a:rPr lang="zh-CN" altLang="zh-CN" dirty="0"/>
              <a:t>了解</a:t>
            </a:r>
            <a:r>
              <a:rPr lang="en-US" altLang="zh-CN" dirty="0"/>
              <a:t>navigator</a:t>
            </a:r>
            <a:r>
              <a:rPr lang="zh-CN" altLang="zh-CN" dirty="0"/>
              <a:t>对象的用法</a:t>
            </a:r>
          </a:p>
          <a:p>
            <a:pPr lvl="0"/>
            <a:r>
              <a:rPr lang="zh-CN" altLang="zh-CN" dirty="0"/>
              <a:t>掌握用</a:t>
            </a:r>
            <a:r>
              <a:rPr lang="en-US" altLang="zh-CN" dirty="0" err="1"/>
              <a:t>getElementById</a:t>
            </a:r>
            <a:r>
              <a:rPr lang="en-US" altLang="zh-CN" dirty="0"/>
              <a:t>()</a:t>
            </a:r>
            <a:r>
              <a:rPr lang="zh-CN" altLang="zh-CN" dirty="0"/>
              <a:t>、</a:t>
            </a:r>
            <a:r>
              <a:rPr lang="en-US" altLang="zh-CN" dirty="0" err="1"/>
              <a:t>getElementsByName</a:t>
            </a:r>
            <a:r>
              <a:rPr lang="en-US" altLang="zh-CN" dirty="0"/>
              <a:t>()</a:t>
            </a:r>
            <a:r>
              <a:rPr lang="zh-CN" altLang="zh-CN" dirty="0"/>
              <a:t>、</a:t>
            </a:r>
            <a:r>
              <a:rPr lang="en-US" altLang="zh-CN" dirty="0" err="1"/>
              <a:t>getElementsByTagName</a:t>
            </a:r>
            <a:r>
              <a:rPr lang="en-US" altLang="zh-CN" dirty="0"/>
              <a:t>()</a:t>
            </a:r>
            <a:r>
              <a:rPr lang="zh-CN" altLang="zh-CN" dirty="0"/>
              <a:t>方法访问</a:t>
            </a:r>
            <a:r>
              <a:rPr lang="en-US" altLang="zh-CN" dirty="0"/>
              <a:t>DOM</a:t>
            </a:r>
            <a:r>
              <a:rPr lang="zh-CN" altLang="zh-CN" dirty="0"/>
              <a:t>元素</a:t>
            </a:r>
          </a:p>
          <a:p>
            <a:r>
              <a:rPr lang="zh-CN" altLang="zh-CN" dirty="0"/>
              <a:t>会使用定时函数和</a:t>
            </a:r>
            <a:r>
              <a:rPr lang="en-US" altLang="zh-CN" dirty="0"/>
              <a:t>Date</a:t>
            </a:r>
            <a:r>
              <a:rPr lang="zh-CN" altLang="zh-CN" dirty="0"/>
              <a:t>对象制作时钟特效</a:t>
            </a:r>
            <a:endParaRPr lang="zh-CN" altLang="en-US" dirty="0"/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296" y="2578733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3136305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369" y="5153171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428" y="3256217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 descr="C:\Users\meng.zhang\Desktop\ACCP7.0模版图标规范\是.png">
            <a:extLst>
              <a:ext uri="{FF2B5EF4-FFF2-40B4-BE49-F238E27FC236}">
                <a16:creationId xmlns:a16="http://schemas.microsoft.com/office/drawing/2014/main" id="{4815D450-CF43-4E66-90B1-E41562E81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190" y="4595599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 descr="C:\Users\meng.zhang\Desktop\ACCP7.0模版图标规范\啊-1.png">
            <a:extLst>
              <a:ext uri="{FF2B5EF4-FFF2-40B4-BE49-F238E27FC236}">
                <a16:creationId xmlns:a16="http://schemas.microsoft.com/office/drawing/2014/main" id="{26C87248-67D2-41C8-AFF8-467C0DBC8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676" y="4631317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C:\Users\meng.zhang\Desktop\ACCP7.0模版图标规范\是.png">
            <a:extLst>
              <a:ext uri="{FF2B5EF4-FFF2-40B4-BE49-F238E27FC236}">
                <a16:creationId xmlns:a16="http://schemas.microsoft.com/office/drawing/2014/main" id="{8F86A331-827E-4E8E-BC46-CFEFA2129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543" y="1760594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 descr="C:\Users\meng.zhang\Desktop\ACCP7.0模版图标规范\啊-1.png">
            <a:extLst>
              <a:ext uri="{FF2B5EF4-FFF2-40B4-BE49-F238E27FC236}">
                <a16:creationId xmlns:a16="http://schemas.microsoft.com/office/drawing/2014/main" id="{8B0843A2-C729-4DC6-B600-46BBA34C7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955" y="2650170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>
            <a:extLst>
              <a:ext uri="{FF2B5EF4-FFF2-40B4-BE49-F238E27FC236}">
                <a16:creationId xmlns:a16="http://schemas.microsoft.com/office/drawing/2014/main" id="{F8DEBB25-9C56-4E8C-BA5A-7D07513C0DDC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dirty="0"/>
              <a:t>history</a:t>
            </a:r>
            <a:r>
              <a:rPr lang="zh-CN" altLang="en-US" dirty="0"/>
              <a:t>对象</a:t>
            </a:r>
          </a:p>
        </p:txBody>
      </p:sp>
      <p:sp>
        <p:nvSpPr>
          <p:cNvPr id="6" name="矩形 38">
            <a:extLst>
              <a:ext uri="{FF2B5EF4-FFF2-40B4-BE49-F238E27FC236}">
                <a16:creationId xmlns:a16="http://schemas.microsoft.com/office/drawing/2014/main" id="{8675652D-4BC7-4EDA-BA4F-60DF36801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435" y="1032949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无刷新更改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2">
            <a:extLst>
              <a:ext uri="{FF2B5EF4-FFF2-40B4-BE49-F238E27FC236}">
                <a16:creationId xmlns:a16="http://schemas.microsoft.com/office/drawing/2014/main" id="{1BA2AADD-038C-479F-9E03-4C00AEB6085D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2890838"/>
            <a:ext cx="4851400" cy="1446212"/>
            <a:chOff x="2895401" y="3515224"/>
            <a:chExt cx="102964" cy="370078"/>
          </a:xfrm>
        </p:grpSpPr>
        <p:sp>
          <p:nvSpPr>
            <p:cNvPr id="8" name="矩形 1">
              <a:extLst>
                <a:ext uri="{FF2B5EF4-FFF2-40B4-BE49-F238E27FC236}">
                  <a16:creationId xmlns:a16="http://schemas.microsoft.com/office/drawing/2014/main" id="{0A29A04E-D6A4-4292-BCCC-BA9F5BAF2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401" y="3515224"/>
              <a:ext cx="102964" cy="370078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4CA9CFC-185F-4B83-8E5B-8856A9E9F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7995" y="3535942"/>
              <a:ext cx="100370" cy="307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history.pushState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(null, null, "?a=check");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history.pushState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(null, null, "?a=login");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history.replaceState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(null, null, "?p=1");</a:t>
              </a:r>
            </a:p>
          </p:txBody>
        </p:sp>
      </p:grpSp>
      <p:pic>
        <p:nvPicPr>
          <p:cNvPr id="58370" name="图片 1">
            <a:extLst>
              <a:ext uri="{FF2B5EF4-FFF2-40B4-BE49-F238E27FC236}">
                <a16:creationId xmlns:a16="http://schemas.microsoft.com/office/drawing/2014/main" id="{7E07E3D7-A875-4AB0-94C7-EC7546997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4" y="1817689"/>
            <a:ext cx="3430587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1" name="图片 1">
            <a:extLst>
              <a:ext uri="{FF2B5EF4-FFF2-40B4-BE49-F238E27FC236}">
                <a16:creationId xmlns:a16="http://schemas.microsoft.com/office/drawing/2014/main" id="{3BA52A8D-2075-4267-A315-5B1E9B580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4" y="3181350"/>
            <a:ext cx="3430587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图片 1">
            <a:extLst>
              <a:ext uri="{FF2B5EF4-FFF2-40B4-BE49-F238E27FC236}">
                <a16:creationId xmlns:a16="http://schemas.microsoft.com/office/drawing/2014/main" id="{C3E87EFF-CEB0-4982-BAF5-0B338FF66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514" y="4535489"/>
            <a:ext cx="3432175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>
            <a:extLst>
              <a:ext uri="{FF2B5EF4-FFF2-40B4-BE49-F238E27FC236}">
                <a16:creationId xmlns:a16="http://schemas.microsoft.com/office/drawing/2014/main" id="{A0C4EA9F-12B0-489F-BE01-8F6D96EA74EB}"/>
              </a:ext>
            </a:extLst>
          </p:cNvPr>
          <p:cNvSpPr/>
          <p:nvPr/>
        </p:nvSpPr>
        <p:spPr>
          <a:xfrm>
            <a:off x="7845425" y="1473200"/>
            <a:ext cx="1468438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第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次请求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E8EA9FC8-6AC0-4930-80EB-84EB1AF8B0FD}"/>
              </a:ext>
            </a:extLst>
          </p:cNvPr>
          <p:cNvSpPr/>
          <p:nvPr/>
        </p:nvSpPr>
        <p:spPr>
          <a:xfrm>
            <a:off x="7845425" y="2890838"/>
            <a:ext cx="1468438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第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次后退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F59633FC-B486-4BF2-8663-48D494571E27}"/>
              </a:ext>
            </a:extLst>
          </p:cNvPr>
          <p:cNvSpPr/>
          <p:nvPr/>
        </p:nvSpPr>
        <p:spPr>
          <a:xfrm>
            <a:off x="7845425" y="4279900"/>
            <a:ext cx="1468438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第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次后退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210CED7-1A24-4834-A684-0FD3F9E2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>
            <a:extLst>
              <a:ext uri="{FF2B5EF4-FFF2-40B4-BE49-F238E27FC236}">
                <a16:creationId xmlns:a16="http://schemas.microsoft.com/office/drawing/2014/main" id="{209F31F9-D230-4A0A-8CE6-F28404709C84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dirty="0"/>
              <a:t>history</a:t>
            </a:r>
            <a:r>
              <a:rPr lang="zh-CN" altLang="en-US" dirty="0"/>
              <a:t>对象</a:t>
            </a:r>
          </a:p>
        </p:txBody>
      </p:sp>
      <p:sp>
        <p:nvSpPr>
          <p:cNvPr id="6" name="矩形 38">
            <a:extLst>
              <a:ext uri="{FF2B5EF4-FFF2-40B4-BE49-F238E27FC236}">
                <a16:creationId xmlns:a16="http://schemas.microsoft.com/office/drawing/2014/main" id="{1B471D9C-B203-4F09-9648-A208F856E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435" y="1073150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无刷新更改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4492D8E-DBD4-47D5-80CB-F63AE3077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4"/>
            <a:ext cx="8402638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/>
              <a:t>pushState()</a:t>
            </a:r>
            <a:r>
              <a:rPr lang="zh-CN" altLang="en-US"/>
              <a:t>方法会改变浏览器的历史列表中记录的数量。</a:t>
            </a:r>
            <a:endParaRPr lang="en-US" altLang="zh-CN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/>
              <a:t>replaceState()</a:t>
            </a:r>
            <a:r>
              <a:rPr lang="zh-CN" altLang="en-US"/>
              <a:t>方法仅用于修改历史记录，历史记录列表的数量不变，与</a:t>
            </a:r>
            <a:r>
              <a:rPr lang="en-US" altLang="zh-CN"/>
              <a:t>location.replace()</a:t>
            </a:r>
            <a:r>
              <a:rPr lang="zh-CN" altLang="en-US"/>
              <a:t>方法的功能类似。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C93DB88-B207-4ED2-9FBD-879858974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1FCEC-5573-4E9A-B1C5-7DE732127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第五部分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50D9B9-E6AD-4512-BD05-9387857A6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location</a:t>
            </a:r>
            <a:r>
              <a:rPr lang="zh-CN" altLang="en-US" dirty="0"/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24142360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51AB2620-E41E-4CDB-BBB8-997651699E7D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dirty="0"/>
              <a:t>location</a:t>
            </a:r>
            <a:r>
              <a:rPr lang="zh-CN" altLang="en-US" dirty="0"/>
              <a:t>对象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1CD82D-3C69-4B12-BFFC-1445FBB4A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4"/>
            <a:ext cx="8402638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>
                <a:solidFill>
                  <a:srgbClr val="0070C0"/>
                </a:solidFill>
              </a:rPr>
              <a:t>URL</a:t>
            </a:r>
            <a:r>
              <a:rPr lang="zh-CN" altLang="en-US"/>
              <a:t>：</a:t>
            </a:r>
            <a:r>
              <a:rPr lang="en-US" altLang="zh-CN"/>
              <a:t>Uniform Resource Locator</a:t>
            </a:r>
            <a:r>
              <a:rPr lang="zh-CN" altLang="zh-CN"/>
              <a:t>，统一资源定位符</a:t>
            </a:r>
            <a:r>
              <a:rPr lang="zh-CN" altLang="en-US"/>
              <a:t>。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zh-CN" altLang="en-US"/>
              <a:t>在</a:t>
            </a:r>
            <a:r>
              <a:rPr lang="en-US" altLang="zh-CN"/>
              <a:t>Internet</a:t>
            </a:r>
            <a:r>
              <a:rPr lang="zh-CN" altLang="en-US"/>
              <a:t>上访问的每一个网页文件，都有一个访问标记符，用于唯一标识它的访问位置，以便浏览器可以访问到，这个访问标记符称为</a:t>
            </a:r>
            <a:r>
              <a:rPr lang="en-US" altLang="zh-CN"/>
              <a:t>URL</a:t>
            </a:r>
            <a:r>
              <a:rPr lang="zh-CN" altLang="en-US"/>
              <a:t>。</a:t>
            </a:r>
          </a:p>
        </p:txBody>
      </p:sp>
      <p:sp>
        <p:nvSpPr>
          <p:cNvPr id="6" name="矩形 38">
            <a:extLst>
              <a:ext uri="{FF2B5EF4-FFF2-40B4-BE49-F238E27FC236}">
                <a16:creationId xmlns:a16="http://schemas.microsoft.com/office/drawing/2014/main" id="{604F914B-192C-43BF-BD25-399B77C06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更改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URL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6E8BDDB-CE35-4BA2-9660-43F7107F8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2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5" grpId="0" build="p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id="{995D9C63-1B87-4A52-9694-B0A573C3E8A3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dirty="0"/>
              <a:t>location</a:t>
            </a:r>
            <a:r>
              <a:rPr lang="zh-CN" altLang="en-US" dirty="0"/>
              <a:t>对象</a:t>
            </a:r>
          </a:p>
        </p:txBody>
      </p:sp>
      <p:sp>
        <p:nvSpPr>
          <p:cNvPr id="6" name="矩形 38">
            <a:extLst>
              <a:ext uri="{FF2B5EF4-FFF2-40B4-BE49-F238E27FC236}">
                <a16:creationId xmlns:a16="http://schemas.microsoft.com/office/drawing/2014/main" id="{857D7FEB-5298-4FD2-A953-C756DD464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更改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URL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8D5BA6-B78D-43EA-A964-FA725ADCDA51}"/>
              </a:ext>
            </a:extLst>
          </p:cNvPr>
          <p:cNvSpPr/>
          <p:nvPr/>
        </p:nvSpPr>
        <p:spPr>
          <a:xfrm>
            <a:off x="2320925" y="2606675"/>
            <a:ext cx="7829550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b="1" spc="300" dirty="0">
                <a:solidFill>
                  <a:srgbClr val="3BCCFF"/>
                </a:solidFill>
                <a:latin typeface="Arial" charset="0"/>
                <a:ea typeface="宋体" charset="-122"/>
              </a:rPr>
              <a:t>http://www.example.com:80/web/index.html?a=3&amp;b=4#res</a:t>
            </a:r>
            <a:endParaRPr lang="zh-CN" altLang="zh-CN" sz="1600" b="1" spc="300" dirty="0">
              <a:solidFill>
                <a:srgbClr val="3BCCFF"/>
              </a:solidFill>
              <a:latin typeface="Arial" charset="0"/>
              <a:ea typeface="宋体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7BEEAA-E9EC-42B9-BACC-087B9BF5DE23}"/>
              </a:ext>
            </a:extLst>
          </p:cNvPr>
          <p:cNvSpPr/>
          <p:nvPr/>
        </p:nvSpPr>
        <p:spPr>
          <a:xfrm>
            <a:off x="2347914" y="2559051"/>
            <a:ext cx="604837" cy="468313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51D142A-4896-4077-944F-65422FE589D4}"/>
              </a:ext>
            </a:extLst>
          </p:cNvPr>
          <p:cNvSpPr/>
          <p:nvPr/>
        </p:nvSpPr>
        <p:spPr>
          <a:xfrm>
            <a:off x="3178971" y="2520951"/>
            <a:ext cx="2335212" cy="468313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4CB722-BF88-405D-8458-99A521DEACDB}"/>
              </a:ext>
            </a:extLst>
          </p:cNvPr>
          <p:cNvSpPr/>
          <p:nvPr/>
        </p:nvSpPr>
        <p:spPr>
          <a:xfrm>
            <a:off x="5710239" y="2533650"/>
            <a:ext cx="319087" cy="47625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9DD6E03-25BA-4CA2-B4DD-677884D7F701}"/>
              </a:ext>
            </a:extLst>
          </p:cNvPr>
          <p:cNvSpPr/>
          <p:nvPr/>
        </p:nvSpPr>
        <p:spPr>
          <a:xfrm>
            <a:off x="6046788" y="2520951"/>
            <a:ext cx="2095500" cy="506413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FF5E206-79AC-483C-80D1-A39D7BF9B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926" y="1947864"/>
            <a:ext cx="2703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/>
              <a:t>传输数据所使用的协议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EB749B2-9FCB-41E6-9868-9AD2D3098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906838"/>
            <a:ext cx="762158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>
                <a:solidFill>
                  <a:srgbClr val="000000"/>
                </a:solidFill>
              </a:rPr>
              <a:t>由于</a:t>
            </a:r>
            <a:r>
              <a:rPr lang="en-US" altLang="zh-CN" b="1" u="sng">
                <a:solidFill>
                  <a:srgbClr val="0070C0"/>
                </a:solidFill>
              </a:rPr>
              <a:t>80</a:t>
            </a:r>
            <a:r>
              <a:rPr lang="zh-CN" altLang="zh-CN">
                <a:solidFill>
                  <a:srgbClr val="000000"/>
                </a:solidFill>
              </a:rPr>
              <a:t>是</a:t>
            </a:r>
            <a:r>
              <a:rPr lang="en-US" altLang="zh-CN">
                <a:solidFill>
                  <a:srgbClr val="000000"/>
                </a:solidFill>
              </a:rPr>
              <a:t>Web</a:t>
            </a:r>
            <a:r>
              <a:rPr lang="zh-CN" altLang="zh-CN">
                <a:solidFill>
                  <a:srgbClr val="000000"/>
                </a:solidFill>
              </a:rPr>
              <a:t>服务器的</a:t>
            </a:r>
            <a:r>
              <a:rPr lang="zh-CN" altLang="zh-CN" b="1" u="sng">
                <a:solidFill>
                  <a:srgbClr val="0070C0"/>
                </a:solidFill>
              </a:rPr>
              <a:t>默认端口号</a:t>
            </a:r>
            <a:r>
              <a:rPr lang="zh-CN" altLang="zh-CN">
                <a:solidFill>
                  <a:srgbClr val="000000"/>
                </a:solidFill>
              </a:rPr>
              <a:t>，因此可以省略</a:t>
            </a:r>
            <a:r>
              <a:rPr lang="en-US" altLang="zh-CN">
                <a:solidFill>
                  <a:srgbClr val="000000"/>
                </a:solidFill>
              </a:rPr>
              <a:t>URL</a:t>
            </a:r>
            <a:r>
              <a:rPr lang="zh-CN" altLang="zh-CN">
                <a:solidFill>
                  <a:srgbClr val="000000"/>
                </a:solidFill>
              </a:rPr>
              <a:t>中的“</a:t>
            </a:r>
            <a:r>
              <a:rPr lang="en-US" altLang="zh-CN">
                <a:solidFill>
                  <a:srgbClr val="000000"/>
                </a:solidFill>
              </a:rPr>
              <a:t>:80</a:t>
            </a:r>
            <a:r>
              <a:rPr lang="zh-CN" altLang="zh-CN">
                <a:solidFill>
                  <a:srgbClr val="000000"/>
                </a:solidFill>
              </a:rPr>
              <a:t>”</a:t>
            </a:r>
            <a:endParaRPr lang="en-US" altLang="zh-CN">
              <a:solidFill>
                <a:srgbClr val="0000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zh-CN">
                <a:solidFill>
                  <a:srgbClr val="000000"/>
                </a:solidFill>
              </a:rPr>
              <a:t>即</a:t>
            </a:r>
            <a:r>
              <a:rPr lang="zh-CN" altLang="en-US">
                <a:solidFill>
                  <a:srgbClr val="000000"/>
                </a:solidFill>
              </a:rPr>
              <a:t>：</a:t>
            </a:r>
            <a:r>
              <a:rPr lang="en-US" altLang="zh-CN" b="1" u="sng">
                <a:solidFill>
                  <a:srgbClr val="0070C0"/>
                </a:solidFill>
              </a:rPr>
              <a:t>http://www.example.com/web/index.html?a=3&amp;b=4#res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C20CE04-0742-42CA-BC4E-30F6CB4A9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189" y="3211514"/>
            <a:ext cx="1704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>
                <a:solidFill>
                  <a:srgbClr val="000000"/>
                </a:solidFill>
              </a:rPr>
              <a:t>服务器主机名</a:t>
            </a:r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1A3CE06-2766-479F-BC59-32011F305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400" y="1947864"/>
            <a:ext cx="876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>
                <a:solidFill>
                  <a:srgbClr val="000000"/>
                </a:solidFill>
              </a:rPr>
              <a:t>端口号</a:t>
            </a: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0411F61-0517-446A-9646-2B099128B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2650" y="3205164"/>
            <a:ext cx="157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00"/>
                </a:solidFill>
              </a:rPr>
              <a:t>要请求的资源</a:t>
            </a:r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AA975E4-2310-49F6-A1C0-9E416B105300}"/>
              </a:ext>
            </a:extLst>
          </p:cNvPr>
          <p:cNvSpPr/>
          <p:nvPr/>
        </p:nvSpPr>
        <p:spPr>
          <a:xfrm>
            <a:off x="8278813" y="2519363"/>
            <a:ext cx="1143000" cy="506412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498F954-BAB4-4A4E-84C5-C7B731344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1289" y="1938339"/>
            <a:ext cx="180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/>
              <a:t>用户传递的参数</a:t>
            </a: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D394C27-DAB3-42E7-AD8E-9F9D8F4AAA5A}"/>
              </a:ext>
            </a:extLst>
          </p:cNvPr>
          <p:cNvSpPr/>
          <p:nvPr/>
        </p:nvSpPr>
        <p:spPr>
          <a:xfrm>
            <a:off x="9447213" y="2517776"/>
            <a:ext cx="558800" cy="506413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22C6200-A834-495D-96D4-7ABE6D761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2289" y="3236913"/>
            <a:ext cx="1800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页面内部的锚点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616151E-A2A3-41F8-AE7E-D9E878534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 animBg="1"/>
      <p:bldP spid="2" grpId="0"/>
      <p:bldP spid="18" grpId="0" animBg="1"/>
      <p:bldP spid="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1003D2A1-3898-4FF8-81AA-EA6C9E639BD0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dirty="0"/>
              <a:t>location</a:t>
            </a:r>
            <a:r>
              <a:rPr lang="zh-CN" altLang="en-US" dirty="0"/>
              <a:t>对象</a:t>
            </a:r>
          </a:p>
        </p:txBody>
      </p:sp>
      <p:sp>
        <p:nvSpPr>
          <p:cNvPr id="6" name="矩形 38">
            <a:extLst>
              <a:ext uri="{FF2B5EF4-FFF2-40B4-BE49-F238E27FC236}">
                <a16:creationId xmlns:a16="http://schemas.microsoft.com/office/drawing/2014/main" id="{9CDE6FB0-33DB-455A-A07C-8C5A29250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更改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URL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240E6C0-EA4A-4640-8152-1428E0F7A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3"/>
            <a:ext cx="8402638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/>
              <a:t>location</a:t>
            </a:r>
            <a:r>
              <a:rPr lang="zh-CN" altLang="en-US"/>
              <a:t>对象提供的用于改变</a:t>
            </a:r>
            <a:r>
              <a:rPr lang="en-US" altLang="zh-CN"/>
              <a:t>URL</a:t>
            </a:r>
            <a:r>
              <a:rPr lang="zh-CN" altLang="en-US"/>
              <a:t>地址的方法，所有主流的浏览器都支持。</a:t>
            </a: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4A90AA35-72C6-497B-995E-311A44C6FD78}"/>
              </a:ext>
            </a:extLst>
          </p:cNvPr>
          <p:cNvGraphicFramePr>
            <a:graphicFrameLocks noGrp="1"/>
          </p:cNvGraphicFramePr>
          <p:nvPr/>
        </p:nvGraphicFramePr>
        <p:xfrm>
          <a:off x="2646363" y="2755900"/>
          <a:ext cx="6940550" cy="1785940"/>
        </p:xfrm>
        <a:graphic>
          <a:graphicData uri="http://schemas.openxmlformats.org/drawingml/2006/table">
            <a:tbl>
              <a:tblPr firstRow="1" bandRow="1"/>
              <a:tblGrid>
                <a:gridCol w="1802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7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485">
                <a:tc>
                  <a:txBody>
                    <a:bodyPr/>
                    <a:lstStyle/>
                    <a:p>
                      <a:pPr marL="0" indent="-6413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名称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3" marR="68573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8" marR="6856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85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assign()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69" marR="6856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载入一个新的文档</a:t>
                      </a:r>
                    </a:p>
                  </a:txBody>
                  <a:tcPr marL="68569" marR="6856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85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reload()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69" marR="6856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重新载入当前文档</a:t>
                      </a:r>
                    </a:p>
                  </a:txBody>
                  <a:tcPr marL="68569" marR="6856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485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replace()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69" marR="6856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用新的文档替换当前文档</a:t>
                      </a:r>
                    </a:p>
                  </a:txBody>
                  <a:tcPr marL="68569" marR="6856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8C74B1A9-3498-435E-B884-6BB93EE9F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4776789"/>
            <a:ext cx="8509000" cy="86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/>
              <a:t>reload()</a:t>
            </a:r>
            <a:r>
              <a:rPr lang="zh-CN" altLang="zh-CN"/>
              <a:t>方法的唯一参数，是一个布尔类型值，将其设置为</a:t>
            </a:r>
            <a:r>
              <a:rPr lang="en-US" altLang="zh-CN"/>
              <a:t>true</a:t>
            </a:r>
            <a:r>
              <a:rPr lang="zh-CN" altLang="zh-CN"/>
              <a:t>时，它会绕过缓存，从服务器上重新下载该文档，类似于浏览器中的刷新页面按钮。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74E1BFE-593F-4577-A7EA-DE8D3B624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D90DC5BE-6763-4F87-B7B4-91C1F9B8ED3E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dirty="0"/>
              <a:t>location</a:t>
            </a:r>
            <a:r>
              <a:rPr lang="zh-CN" altLang="en-US" dirty="0"/>
              <a:t>对象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7FC773-C563-4F48-B226-8B7770740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3"/>
            <a:ext cx="84026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/>
              <a:t>Web</a:t>
            </a:r>
            <a:r>
              <a:rPr lang="zh-CN" altLang="zh-CN"/>
              <a:t>开发中，经常通过</a:t>
            </a:r>
            <a:r>
              <a:rPr lang="en-US" altLang="zh-CN"/>
              <a:t>URL</a:t>
            </a:r>
            <a:r>
              <a:rPr lang="zh-CN" altLang="zh-CN"/>
              <a:t>地址传递的参数执行指定的操作，如商品的搜索，排序等。此时，可以利用</a:t>
            </a:r>
            <a:r>
              <a:rPr lang="en-US" altLang="zh-CN"/>
              <a:t>location</a:t>
            </a:r>
            <a:r>
              <a:rPr lang="zh-CN" altLang="zh-CN"/>
              <a:t>对象提供的</a:t>
            </a:r>
            <a:r>
              <a:rPr lang="en-US" altLang="zh-CN"/>
              <a:t>search</a:t>
            </a:r>
            <a:r>
              <a:rPr lang="zh-CN" altLang="zh-CN"/>
              <a:t>属性返回</a:t>
            </a:r>
            <a:r>
              <a:rPr lang="en-US" altLang="zh-CN"/>
              <a:t>URL</a:t>
            </a:r>
            <a:r>
              <a:rPr lang="zh-CN" altLang="zh-CN"/>
              <a:t>地址中的参数</a:t>
            </a:r>
            <a:r>
              <a:rPr lang="zh-CN" altLang="en-US"/>
              <a:t>。</a:t>
            </a:r>
          </a:p>
        </p:txBody>
      </p:sp>
      <p:sp>
        <p:nvSpPr>
          <p:cNvPr id="6" name="矩形 38">
            <a:extLst>
              <a:ext uri="{FF2B5EF4-FFF2-40B4-BE49-F238E27FC236}">
                <a16:creationId xmlns:a16="http://schemas.microsoft.com/office/drawing/2014/main" id="{5511DBC9-66E6-4A4B-84E1-66997FC23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5F6AF9-1C38-4384-A7B4-7A700A836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A4AB5ECB-69ED-471B-B039-02532F9F69D2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dirty="0"/>
              <a:t>location</a:t>
            </a:r>
            <a:r>
              <a:rPr lang="zh-CN" altLang="en-US" dirty="0"/>
              <a:t>对象</a:t>
            </a:r>
          </a:p>
        </p:txBody>
      </p:sp>
      <p:sp>
        <p:nvSpPr>
          <p:cNvPr id="6" name="矩形 38">
            <a:extLst>
              <a:ext uri="{FF2B5EF4-FFF2-40B4-BE49-F238E27FC236}">
                <a16:creationId xmlns:a16="http://schemas.microsoft.com/office/drawing/2014/main" id="{29C7BC12-557A-45B0-8BDB-621BAD15E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6322" name="Picture 2">
            <a:extLst>
              <a:ext uri="{FF2B5EF4-FFF2-40B4-BE49-F238E27FC236}">
                <a16:creationId xmlns:a16="http://schemas.microsoft.com/office/drawing/2014/main" id="{0F4601EB-CD28-4E91-9511-19CFD69B5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64" y="2114550"/>
            <a:ext cx="5246687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6205763-8274-49CA-AD81-9D7C3C305CD8}"/>
              </a:ext>
            </a:extLst>
          </p:cNvPr>
          <p:cNvSpPr/>
          <p:nvPr/>
        </p:nvSpPr>
        <p:spPr>
          <a:xfrm>
            <a:off x="3109914" y="2535239"/>
            <a:ext cx="3425825" cy="314325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15086C-C6B5-4E7E-933A-F5658DE70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4275" y="2546350"/>
            <a:ext cx="2979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① 用户访问该</a:t>
            </a:r>
            <a:r>
              <a:rPr lang="en-US" altLang="zh-CN"/>
              <a:t>URL</a:t>
            </a:r>
            <a:r>
              <a:rPr lang="zh-CN" altLang="en-US"/>
              <a:t>地址。</a:t>
            </a:r>
            <a:endParaRPr lang="zh-CN" altLang="zh-CN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F26FAD9-5A91-48D9-A115-7E72C9DF3304}"/>
              </a:ext>
            </a:extLst>
          </p:cNvPr>
          <p:cNvSpPr/>
          <p:nvPr/>
        </p:nvSpPr>
        <p:spPr>
          <a:xfrm>
            <a:off x="2306639" y="4935539"/>
            <a:ext cx="3063875" cy="407987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54C25FF-1FFB-4438-80C0-D2359534D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975" y="4892675"/>
            <a:ext cx="2978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② 获取带有</a:t>
            </a:r>
            <a:r>
              <a:rPr lang="en-US" altLang="zh-CN"/>
              <a:t>?</a:t>
            </a:r>
            <a:r>
              <a:rPr lang="zh-CN" altLang="en-US"/>
              <a:t>的请求参数。</a:t>
            </a:r>
            <a:endParaRPr lang="zh-CN" altLang="zh-CN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110A82D-0D5C-4EF5-8601-0D25D3137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D0ED5E3B-7466-4245-93A6-A7ED4516179C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dirty="0"/>
              <a:t>location</a:t>
            </a:r>
            <a:r>
              <a:rPr lang="zh-CN" altLang="en-US" dirty="0"/>
              <a:t>对象</a:t>
            </a:r>
          </a:p>
        </p:txBody>
      </p:sp>
      <p:sp>
        <p:nvSpPr>
          <p:cNvPr id="6" name="矩形 38">
            <a:extLst>
              <a:ext uri="{FF2B5EF4-FFF2-40B4-BE49-F238E27FC236}">
                <a16:creationId xmlns:a16="http://schemas.microsoft.com/office/drawing/2014/main" id="{B6EC6AD9-30CD-4AFF-AFA0-D1E677D4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69341B2-F76D-42E3-9C89-678198468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3"/>
            <a:ext cx="84026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/>
              <a:t>获取</a:t>
            </a:r>
            <a:r>
              <a:rPr lang="en-US" altLang="zh-CN"/>
              <a:t>URL</a:t>
            </a:r>
            <a:r>
              <a:rPr lang="zh-CN" altLang="en-US"/>
              <a:t>的指定部分：</a:t>
            </a:r>
            <a:r>
              <a:rPr lang="en-US" altLang="zh-CN"/>
              <a:t>location.</a:t>
            </a:r>
            <a:r>
              <a:rPr lang="zh-CN" altLang="en-US"/>
              <a:t>属性名。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zh-CN" altLang="en-US"/>
              <a:t>设置</a:t>
            </a:r>
            <a:r>
              <a:rPr lang="en-US" altLang="zh-CN"/>
              <a:t>URL</a:t>
            </a:r>
            <a:r>
              <a:rPr lang="zh-CN" altLang="en-US"/>
              <a:t>的指定部分：</a:t>
            </a:r>
            <a:r>
              <a:rPr lang="en-US" altLang="zh-CN"/>
              <a:t>location.</a:t>
            </a:r>
            <a:r>
              <a:rPr lang="zh-CN" altLang="en-US"/>
              <a:t>属性名 </a:t>
            </a:r>
            <a:r>
              <a:rPr lang="en-US" altLang="zh-CN"/>
              <a:t>= </a:t>
            </a:r>
            <a:r>
              <a:rPr lang="zh-CN" altLang="en-US"/>
              <a:t>值。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17848FB-7142-4F03-BC7A-9DB573C42F01}"/>
              </a:ext>
            </a:extLst>
          </p:cNvPr>
          <p:cNvGraphicFramePr>
            <a:graphicFrameLocks noGrp="1"/>
          </p:cNvGraphicFramePr>
          <p:nvPr/>
        </p:nvGraphicFramePr>
        <p:xfrm>
          <a:off x="2011364" y="3281364"/>
          <a:ext cx="8193087" cy="2173287"/>
        </p:xfrm>
        <a:graphic>
          <a:graphicData uri="http://schemas.openxmlformats.org/drawingml/2006/table">
            <a:tbl>
              <a:tblPr firstRow="1" bandRow="1"/>
              <a:tblGrid>
                <a:gridCol w="1147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5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3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6103">
                <a:tc>
                  <a:txBody>
                    <a:bodyPr/>
                    <a:lstStyle/>
                    <a:p>
                      <a:pPr marL="0" indent="-6413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属性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2" marR="685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6413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6413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属性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6413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9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hash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返回一个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的锚部分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pathname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的路径名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79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host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返回一个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的主机名和端口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port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返回一个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服务器使用的端口号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79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hostname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的主机名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protocol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返回一个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协议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79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href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返回完整的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URL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9CF8A92-5DA6-4CDA-9CD5-D8889E111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主页面使用</a:t>
            </a:r>
            <a:r>
              <a:rPr lang="en-US" altLang="zh-CN" dirty="0" err="1"/>
              <a:t>href实现跳转和刷新本页</a:t>
            </a:r>
            <a:endParaRPr lang="en-US" altLang="zh-CN" dirty="0"/>
          </a:p>
        </p:txBody>
      </p:sp>
      <p:sp>
        <p:nvSpPr>
          <p:cNvPr id="9218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location</a:t>
            </a:r>
            <a:r>
              <a:rPr lang="zh-CN" altLang="en-US" dirty="0"/>
              <a:t>和</a:t>
            </a:r>
            <a:r>
              <a:rPr lang="en-US" altLang="zh-CN" dirty="0"/>
              <a:t>history</a:t>
            </a:r>
            <a:r>
              <a:rPr lang="zh-CN" altLang="en-US" dirty="0"/>
              <a:t>对象的应用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33623B-2E06-4FF8-B3E5-CE0CA09B0991}" type="slidenum">
              <a:rPr lang="zh-CN" altLang="en-US" smtClean="0"/>
              <a:pPr/>
              <a:t>39</a:t>
            </a:fld>
            <a:r>
              <a:rPr lang="en-US" altLang="zh-CN"/>
              <a:t>/45</a:t>
            </a:r>
            <a:endParaRPr lang="zh-CN" altLang="en-US" dirty="0"/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2381253" y="4429125"/>
            <a:ext cx="7358063" cy="1388906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javascript:location.href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='flower.html'"&gt;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查看鲜花详情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 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javascript:location.reload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刷新本页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</a:p>
          <a:p>
            <a:pPr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javascript:history.back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返回主页面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</a:p>
        </p:txBody>
      </p:sp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3524253" y="6215066"/>
            <a:ext cx="5286375" cy="428625"/>
            <a:chOff x="3143240" y="5143512"/>
            <a:chExt cx="5286433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4714929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0735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 bwMode="auto">
            <a:xfrm>
              <a:off x="3962399" y="5187962"/>
              <a:ext cx="4437112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location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history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对象</a:t>
              </a:r>
            </a:p>
          </p:txBody>
        </p:sp>
      </p:grpSp>
      <p:pic>
        <p:nvPicPr>
          <p:cNvPr id="3075" name="Picture 3" descr="F:\2016年工作\ACCP8.0产品开发\jQuery\案例源码\chapter02\Chapter02截图\图2.14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1507015"/>
            <a:ext cx="4073265" cy="187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F:\2016年工作\ACCP8.0产品开发\jQuery\案例源码\chapter02\Chapter02截图\图2.15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2594368"/>
            <a:ext cx="5806704" cy="366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接箭头连接符 13"/>
          <p:cNvCxnSpPr>
            <a:endCxn id="3074" idx="1"/>
          </p:cNvCxnSpPr>
          <p:nvPr/>
        </p:nvCxnSpPr>
        <p:spPr>
          <a:xfrm>
            <a:off x="3373716" y="2780931"/>
            <a:ext cx="1354132" cy="164819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" name="组合 70"/>
          <p:cNvGrpSpPr>
            <a:grpSpLocks/>
          </p:cNvGrpSpPr>
          <p:nvPr/>
        </p:nvGrpSpPr>
        <p:grpSpPr bwMode="auto">
          <a:xfrm>
            <a:off x="1523728" y="3933059"/>
            <a:ext cx="1000125" cy="414337"/>
            <a:chOff x="1000100" y="2528843"/>
            <a:chExt cx="1000132" cy="414475"/>
          </a:xfrm>
        </p:grpSpPr>
        <p:pic>
          <p:nvPicPr>
            <p:cNvPr id="1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07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96296E-6 L -0.00226 0.1891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944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307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33333E-6 L -0.00243 -0.2087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-10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1FCEC-5573-4E9A-B1C5-7DE732127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第一部分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50D9B9-E6AD-4512-BD05-9387857A6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对象类型</a:t>
            </a:r>
          </a:p>
        </p:txBody>
      </p:sp>
    </p:spTree>
    <p:extLst>
      <p:ext uri="{BB962C8B-B14F-4D97-AF65-F5344CB8AC3E}">
        <p14:creationId xmlns:p14="http://schemas.microsoft.com/office/powerpoint/2010/main" val="36082921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练习：</a:t>
            </a:r>
            <a:r>
              <a:rPr dirty="0"/>
              <a:t>查看一年四季变化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4751852" y="1425517"/>
            <a:ext cx="7112357" cy="5018429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制作查看一年四季变化的主页面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主页面实现链接到其他页面及刷新本页功能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其他页面实现前进、后退和链接到其他页面功能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40</a:t>
            </a:fld>
            <a:r>
              <a:rPr lang="en-US" altLang="zh-CN"/>
              <a:t>/45</a:t>
            </a:r>
            <a:endParaRPr lang="zh-CN" altLang="en-US" dirty="0"/>
          </a:p>
        </p:txBody>
      </p:sp>
      <p:grpSp>
        <p:nvGrpSpPr>
          <p:cNvPr id="31749" name="组合 8"/>
          <p:cNvGrpSpPr>
            <a:grpSpLocks/>
          </p:cNvGrpSpPr>
          <p:nvPr/>
        </p:nvGrpSpPr>
        <p:grpSpPr bwMode="auto">
          <a:xfrm>
            <a:off x="4751852" y="1025467"/>
            <a:ext cx="1082723" cy="410722"/>
            <a:chOff x="3786182" y="1188641"/>
            <a:chExt cx="1082731" cy="410671"/>
          </a:xfrm>
        </p:grpSpPr>
        <p:sp>
          <p:nvSpPr>
            <p:cNvPr id="10" name="TextBox 9"/>
            <p:cNvSpPr txBox="1"/>
            <p:nvPr/>
          </p:nvSpPr>
          <p:spPr>
            <a:xfrm>
              <a:off x="4168821" y="1188641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3175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5869651" y="6328945"/>
            <a:ext cx="2786062" cy="428625"/>
            <a:chOff x="3714744" y="5143512"/>
            <a:chExt cx="278608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4098" name="Picture 2" descr="F:\2016年工作\ACCP8.0产品开发\jQuery\案例源码\chapter02\Chapter02截图\图2.17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531" y="3057846"/>
            <a:ext cx="5560063" cy="305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F:\2016年工作\ACCP8.0产品开发\jQuery\案例源码\chapter02\Chapter02截图\图2.16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29" y="940902"/>
            <a:ext cx="2779294" cy="335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  <a:endParaRPr lang="en-US" altLang="zh-CN"/>
          </a:p>
          <a:p>
            <a:r>
              <a:rPr lang="zh-CN" altLang="en-US"/>
              <a:t>代码规范问题</a:t>
            </a:r>
          </a:p>
          <a:p>
            <a:r>
              <a:rPr lang="zh-CN" altLang="en-US"/>
              <a:t>调试技巧</a:t>
            </a:r>
            <a:endParaRPr lang="en-US" altLang="zh-CN"/>
          </a:p>
          <a:p>
            <a:endParaRPr lang="zh-CN" altLang="en-US"/>
          </a:p>
          <a:p>
            <a:endParaRPr lang="zh-CN" altLang="en-US" dirty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共性问题集中讲解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33623B-2E06-4FF8-B3E5-CE0CA09B0991}" type="slidenum">
              <a:rPr lang="zh-CN" altLang="en-US" smtClean="0"/>
              <a:pPr/>
              <a:t>41</a:t>
            </a:fld>
            <a:r>
              <a:rPr lang="en-US" altLang="zh-CN"/>
              <a:t>/45</a:t>
            </a:r>
            <a:endParaRPr lang="zh-CN" altLang="en-US" dirty="0"/>
          </a:p>
        </p:txBody>
      </p:sp>
      <p:grpSp>
        <p:nvGrpSpPr>
          <p:cNvPr id="32773" name="组合 29"/>
          <p:cNvGrpSpPr>
            <a:grpSpLocks/>
          </p:cNvGrpSpPr>
          <p:nvPr/>
        </p:nvGrpSpPr>
        <p:grpSpPr bwMode="auto">
          <a:xfrm>
            <a:off x="3381378" y="3214691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2775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2776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2781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277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1FCEC-5573-4E9A-B1C5-7DE732127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第六部分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50D9B9-E6AD-4512-BD05-9387857A6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navigator</a:t>
            </a:r>
            <a:r>
              <a:rPr lang="zh-CN" altLang="en-US" dirty="0"/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20244025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565DE206-9487-4ECD-8322-3CD47C7B4543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dirty="0"/>
              <a:t>navigator</a:t>
            </a:r>
            <a:r>
              <a:rPr lang="zh-CN" altLang="en-US" dirty="0"/>
              <a:t>对象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031705-B319-43F2-ABB2-B45622DFA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222" y="1063051"/>
            <a:ext cx="84026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/>
              <a:t>navigator</a:t>
            </a:r>
            <a:r>
              <a:rPr lang="zh-CN" altLang="en-US" dirty="0"/>
              <a:t>对象提供了有关浏览器的信息，</a:t>
            </a:r>
            <a:r>
              <a:rPr lang="zh-CN" altLang="zh-CN" dirty="0"/>
              <a:t>主流浏览器中存在的属性和方法</a:t>
            </a:r>
            <a:r>
              <a:rPr lang="zh-CN" altLang="en-US" dirty="0"/>
              <a:t>如下。</a:t>
            </a:r>
            <a:endParaRPr lang="zh-CN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3D4AE38-1810-4131-9179-62B822422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420352"/>
              </p:ext>
            </p:extLst>
          </p:nvPr>
        </p:nvGraphicFramePr>
        <p:xfrm>
          <a:off x="1193222" y="1865087"/>
          <a:ext cx="10094250" cy="3571872"/>
        </p:xfrm>
        <a:graphic>
          <a:graphicData uri="http://schemas.openxmlformats.org/drawingml/2006/table">
            <a:tbl>
              <a:tblPr firstRow="1" bandRow="1"/>
              <a:tblGrid>
                <a:gridCol w="1222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8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3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484">
                <a:tc>
                  <a:txBody>
                    <a:bodyPr/>
                    <a:lstStyle/>
                    <a:p>
                      <a:pPr marL="0" indent="-6413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分类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6413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名称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1" marR="6857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84">
                <a:tc rowSpan="6"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属性</a:t>
                      </a:r>
                      <a:endParaRPr lang="en-US" alt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appCodeName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返回浏览器的内部名称</a:t>
                      </a:r>
                    </a:p>
                  </a:txBody>
                  <a:tcPr marL="68572" marR="6857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84">
                <a:tc vMerge="1"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appName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返回浏览器的名称</a:t>
                      </a:r>
                    </a:p>
                  </a:txBody>
                  <a:tcPr marL="68572" marR="6857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484">
                <a:tc vMerge="1"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appVersion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返回浏览器的平台和版本信息</a:t>
                      </a:r>
                    </a:p>
                  </a:txBody>
                  <a:tcPr marL="68572" marR="6857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484">
                <a:tc vMerge="1"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cookieEnabled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返回指明浏览器中是否启用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cookie</a:t>
                      </a: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的布尔值</a:t>
                      </a:r>
                    </a:p>
                  </a:txBody>
                  <a:tcPr marL="68572" marR="6857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484">
                <a:tc vMerge="1"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platform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返回运行浏览器的操作系统平台</a:t>
                      </a:r>
                    </a:p>
                  </a:txBody>
                  <a:tcPr marL="68572" marR="6857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484">
                <a:tc vMerge="1"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userAgent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返回由客户端发送服务器的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User-Agent</a:t>
                      </a: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头部的值</a:t>
                      </a:r>
                    </a:p>
                  </a:txBody>
                  <a:tcPr marL="68572" marR="6857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484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方法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javaEnabled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()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指定是否在浏览器中启用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Java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2F95883-AE24-4EBF-8F2E-C953B6B69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2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>
            <a:extLst>
              <a:ext uri="{FF2B5EF4-FFF2-40B4-BE49-F238E27FC236}">
                <a16:creationId xmlns:a16="http://schemas.microsoft.com/office/drawing/2014/main" id="{DD28673C-4F63-4174-8CD3-FA511E1643E7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dirty="0"/>
              <a:t>navigator</a:t>
            </a:r>
            <a:r>
              <a:rPr lang="zh-CN" altLang="en-US" dirty="0"/>
              <a:t>对象</a:t>
            </a:r>
          </a:p>
        </p:txBody>
      </p:sp>
      <p:pic>
        <p:nvPicPr>
          <p:cNvPr id="59394" name="Picture 2">
            <a:extLst>
              <a:ext uri="{FF2B5EF4-FFF2-40B4-BE49-F238E27FC236}">
                <a16:creationId xmlns:a16="http://schemas.microsoft.com/office/drawing/2014/main" id="{CE7E677A-956C-40B0-A266-05CA386EA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090" y="1790268"/>
            <a:ext cx="8894763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66D117B-E153-4759-8AA8-FFEFA0705DDC}"/>
              </a:ext>
            </a:extLst>
          </p:cNvPr>
          <p:cNvCxnSpPr/>
          <p:nvPr/>
        </p:nvCxnSpPr>
        <p:spPr bwMode="auto">
          <a:xfrm>
            <a:off x="3719064" y="2663393"/>
            <a:ext cx="514350" cy="0"/>
          </a:xfrm>
          <a:prstGeom prst="straightConnector1">
            <a:avLst/>
          </a:prstGeom>
          <a:noFill/>
          <a:ln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9613555-58B8-46FE-A719-5487F5625EEE}"/>
              </a:ext>
            </a:extLst>
          </p:cNvPr>
          <p:cNvCxnSpPr/>
          <p:nvPr/>
        </p:nvCxnSpPr>
        <p:spPr bwMode="auto">
          <a:xfrm>
            <a:off x="3704777" y="3052331"/>
            <a:ext cx="514350" cy="0"/>
          </a:xfrm>
          <a:prstGeom prst="straightConnector1">
            <a:avLst/>
          </a:prstGeom>
          <a:noFill/>
          <a:ln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6CB1154B-FCD4-4E9E-8E0C-3987404CE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415" y="2490357"/>
            <a:ext cx="180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浏览器内部名称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0339098-CD70-42A5-BC74-241241E33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6590" y="2909456"/>
            <a:ext cx="1338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浏览器名称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50D50B9-B55E-4619-9F60-A9F62A0B64C0}"/>
              </a:ext>
            </a:extLst>
          </p:cNvPr>
          <p:cNvCxnSpPr/>
          <p:nvPr/>
        </p:nvCxnSpPr>
        <p:spPr bwMode="auto">
          <a:xfrm>
            <a:off x="3715889" y="3457143"/>
            <a:ext cx="514350" cy="0"/>
          </a:xfrm>
          <a:prstGeom prst="straightConnector1">
            <a:avLst/>
          </a:prstGeom>
          <a:noFill/>
          <a:ln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1CAFFEEE-2A1D-4282-8479-7B9C29CB5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4528" y="3284107"/>
            <a:ext cx="177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是否启用</a:t>
            </a:r>
            <a:r>
              <a:rPr lang="en-US" altLang="zh-CN"/>
              <a:t>cookie</a:t>
            </a:r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378E19F-D845-4B3D-91E1-44204DA35CAE}"/>
              </a:ext>
            </a:extLst>
          </p:cNvPr>
          <p:cNvCxnSpPr/>
          <p:nvPr/>
        </p:nvCxnSpPr>
        <p:spPr bwMode="auto">
          <a:xfrm>
            <a:off x="3704777" y="3860368"/>
            <a:ext cx="514350" cy="0"/>
          </a:xfrm>
          <a:prstGeom prst="straightConnector1">
            <a:avLst/>
          </a:prstGeom>
          <a:noFill/>
          <a:ln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A720AB87-3A12-4549-859E-03229CC7C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5003" y="3688918"/>
            <a:ext cx="295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运行浏览器的操作系统平台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B8A2599-1409-4ADC-B8F9-172DF4E16507}"/>
              </a:ext>
            </a:extLst>
          </p:cNvPr>
          <p:cNvCxnSpPr/>
          <p:nvPr/>
        </p:nvCxnSpPr>
        <p:spPr bwMode="auto">
          <a:xfrm>
            <a:off x="3714302" y="4227081"/>
            <a:ext cx="514350" cy="0"/>
          </a:xfrm>
          <a:prstGeom prst="straightConnector1">
            <a:avLst/>
          </a:prstGeom>
          <a:noFill/>
          <a:ln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0DFB8528-7691-4E2E-AB63-1292D4B6A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414" y="4054043"/>
            <a:ext cx="1530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是否启动</a:t>
            </a:r>
            <a:r>
              <a:rPr lang="en-US" altLang="zh-CN"/>
              <a:t>java</a:t>
            </a:r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D23B7E6-B8DC-4357-91B0-B899D67CA8FF}"/>
              </a:ext>
            </a:extLst>
          </p:cNvPr>
          <p:cNvCxnSpPr/>
          <p:nvPr/>
        </p:nvCxnSpPr>
        <p:spPr bwMode="auto">
          <a:xfrm>
            <a:off x="3723827" y="4616018"/>
            <a:ext cx="514350" cy="0"/>
          </a:xfrm>
          <a:prstGeom prst="straightConnector1">
            <a:avLst/>
          </a:prstGeom>
          <a:noFill/>
          <a:ln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77B0F362-890E-4B08-A708-4F3990F55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2777" y="4444568"/>
            <a:ext cx="2493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浏览器平台与按本信息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749D9F9-AFA5-456A-976A-EEE4C4A67074}"/>
              </a:ext>
            </a:extLst>
          </p:cNvPr>
          <p:cNvCxnSpPr/>
          <p:nvPr/>
        </p:nvCxnSpPr>
        <p:spPr bwMode="auto">
          <a:xfrm>
            <a:off x="3722239" y="5030356"/>
            <a:ext cx="514350" cy="0"/>
          </a:xfrm>
          <a:prstGeom prst="straightConnector1">
            <a:avLst/>
          </a:prstGeom>
          <a:noFill/>
          <a:ln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350FCBA3-8DA8-4911-B927-DAD2C28D3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240" y="4857318"/>
            <a:ext cx="1812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User-Agent</a:t>
            </a:r>
            <a:r>
              <a:rPr lang="zh-CN" altLang="en-US"/>
              <a:t>的值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D2DDCE7-248B-47FA-88AA-D8BB1A381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3" grpId="0"/>
      <p:bldP spid="15" grpId="0"/>
      <p:bldP spid="17" grpId="0"/>
      <p:bldP spid="19" grpId="0"/>
      <p:bldP spid="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1FCEC-5573-4E9A-B1C5-7DE732127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第七部分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50D9B9-E6AD-4512-BD05-9387857A6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document</a:t>
            </a:r>
            <a:r>
              <a:rPr lang="zh-CN" altLang="en-US" dirty="0"/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12884096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常用属性</a:t>
            </a:r>
            <a:endParaRPr lang="zh-CN" altLang="en-US" dirty="0"/>
          </a:p>
        </p:txBody>
      </p:sp>
      <p:sp>
        <p:nvSpPr>
          <p:cNvPr id="12290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Document</a:t>
            </a:r>
            <a:r>
              <a:rPr lang="zh-CN" altLang="en-US"/>
              <a:t>对象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33623B-2E06-4FF8-B3E5-CE0CA09B0991}" type="slidenum">
              <a:rPr lang="zh-CN" altLang="en-US" smtClean="0"/>
              <a:pPr/>
              <a:t>46</a:t>
            </a:fld>
            <a:r>
              <a:rPr lang="en-US" altLang="zh-CN"/>
              <a:t>/45</a:t>
            </a:r>
            <a:endParaRPr lang="zh-CN" altLang="en-US" dirty="0"/>
          </a:p>
        </p:txBody>
      </p:sp>
      <p:graphicFrame>
        <p:nvGraphicFramePr>
          <p:cNvPr id="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857226"/>
              </p:ext>
            </p:extLst>
          </p:nvPr>
        </p:nvGraphicFramePr>
        <p:xfrm>
          <a:off x="1012549" y="1735494"/>
          <a:ext cx="10403596" cy="1220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5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8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0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名称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说      明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GB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referrer</a:t>
                      </a:r>
                      <a:endParaRPr kumimoji="0" lang="zh-CN" altLang="en-GB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返回载入当前文档的</a:t>
                      </a:r>
                      <a:r>
                        <a:rPr kumimoji="0" lang="en-US" altLang="en-GB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URL</a:t>
                      </a:r>
                      <a:endParaRPr kumimoji="0" lang="zh-CN" altLang="en-GB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GB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URL</a:t>
                      </a:r>
                      <a:endParaRPr kumimoji="0" lang="zh-CN" altLang="en-GB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返回当前文档的</a:t>
                      </a:r>
                      <a:r>
                        <a:rPr kumimoji="0" lang="en-US" altLang="en-GB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URL</a:t>
                      </a:r>
                      <a:endParaRPr kumimoji="0" lang="zh-CN" altLang="en-GB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3798" name="组合 71"/>
          <p:cNvGrpSpPr>
            <a:grpSpLocks/>
          </p:cNvGrpSpPr>
          <p:nvPr/>
        </p:nvGrpSpPr>
        <p:grpSpPr bwMode="auto">
          <a:xfrm>
            <a:off x="1595441" y="3814763"/>
            <a:ext cx="1000125" cy="400050"/>
            <a:chOff x="1000100" y="1801286"/>
            <a:chExt cx="1000132" cy="400110"/>
          </a:xfrm>
        </p:grpSpPr>
        <p:pic>
          <p:nvPicPr>
            <p:cNvPr id="33800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2524128" y="4500563"/>
            <a:ext cx="4429125" cy="10858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rgbClr val="FF0000"/>
                </a:solidFill>
              </a:rPr>
              <a:t>document.referrer</a:t>
            </a:r>
            <a:endParaRPr lang="en-US" altLang="zh-CN" b="1" dirty="0">
              <a:solidFill>
                <a:srgbClr val="FF0000"/>
              </a:solidFill>
            </a:endParaRP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document.URL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636" y="4478026"/>
            <a:ext cx="2336655" cy="2309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843" y="3595612"/>
            <a:ext cx="5629287" cy="625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666" y="779375"/>
            <a:ext cx="5351087" cy="575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Document</a:t>
            </a:r>
            <a:r>
              <a:rPr lang="zh-CN" altLang="en-US"/>
              <a:t>对象应用</a:t>
            </a:r>
            <a:r>
              <a:rPr lang="en-US" altLang="zh-CN"/>
              <a:t>2-1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33623B-2E06-4FF8-B3E5-CE0CA09B0991}" type="slidenum">
              <a:rPr lang="zh-CN" altLang="en-US" smtClean="0"/>
              <a:pPr/>
              <a:t>47</a:t>
            </a:fld>
            <a:r>
              <a:rPr lang="en-US" altLang="zh-CN"/>
              <a:t>/45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738678" y="2428868"/>
            <a:ext cx="92869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>
            <a:spLocks/>
          </p:cNvSpPr>
          <p:nvPr/>
        </p:nvSpPr>
        <p:spPr bwMode="auto">
          <a:xfrm rot="5400000" flipV="1">
            <a:off x="1631141" y="4179115"/>
            <a:ext cx="1214446" cy="857224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453058" y="5271776"/>
            <a:ext cx="85725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Freeform 12"/>
          <p:cNvSpPr>
            <a:spLocks/>
          </p:cNvSpPr>
          <p:nvPr/>
        </p:nvSpPr>
        <p:spPr bwMode="auto">
          <a:xfrm rot="5400000" flipV="1">
            <a:off x="1559671" y="1393033"/>
            <a:ext cx="1214446" cy="857224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25" name="AutoShape 8"/>
          <p:cNvSpPr>
            <a:spLocks noChangeArrowheads="1"/>
          </p:cNvSpPr>
          <p:nvPr/>
        </p:nvSpPr>
        <p:spPr bwMode="gray">
          <a:xfrm>
            <a:off x="7436364" y="1279703"/>
            <a:ext cx="2214563" cy="407988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praise.html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页面</a:t>
            </a:r>
          </a:p>
        </p:txBody>
      </p:sp>
      <p:sp>
        <p:nvSpPr>
          <p:cNvPr id="26" name="AutoShape 8"/>
          <p:cNvSpPr>
            <a:spLocks noChangeArrowheads="1"/>
          </p:cNvSpPr>
          <p:nvPr/>
        </p:nvSpPr>
        <p:spPr bwMode="gray">
          <a:xfrm>
            <a:off x="7310438" y="4143375"/>
            <a:ext cx="2214562" cy="407988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login.html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页面</a:t>
            </a:r>
          </a:p>
        </p:txBody>
      </p:sp>
      <p:sp>
        <p:nvSpPr>
          <p:cNvPr id="34836" name="Rectangle 8"/>
          <p:cNvSpPr>
            <a:spLocks noChangeArrowheads="1"/>
          </p:cNvSpPr>
          <p:nvPr/>
        </p:nvSpPr>
        <p:spPr bwMode="auto">
          <a:xfrm>
            <a:off x="5881686" y="888426"/>
            <a:ext cx="1428752" cy="3571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6017614" y="3717032"/>
            <a:ext cx="1662565" cy="3571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644" y="1700808"/>
            <a:ext cx="2394196" cy="1899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758" y="1725597"/>
            <a:ext cx="3427909" cy="1726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209" y="4885534"/>
            <a:ext cx="2848104" cy="1384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判断页面是否是链接进入</a:t>
            </a:r>
            <a:endParaRPr lang="en-US" altLang="zh-CN"/>
          </a:p>
          <a:p>
            <a:r>
              <a:rPr lang="zh-CN" altLang="en-US"/>
              <a:t>自动跳转到登录页面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Document</a:t>
            </a:r>
            <a:r>
              <a:rPr lang="zh-CN" altLang="en-US"/>
              <a:t>对象应用</a:t>
            </a:r>
            <a:r>
              <a:rPr lang="en-US" altLang="zh-CN"/>
              <a:t>2-2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33623B-2E06-4FF8-B3E5-CE0CA09B0991}" type="slidenum">
              <a:rPr lang="zh-CN" altLang="en-US" smtClean="0"/>
              <a:pPr/>
              <a:t>48</a:t>
            </a:fld>
            <a:r>
              <a:rPr lang="en-US" altLang="zh-CN"/>
              <a:t>/45</a:t>
            </a:r>
            <a:endParaRPr lang="zh-CN" altLang="en-US" dirty="0"/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2524125" y="2643191"/>
            <a:ext cx="6858000" cy="264318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b="1" dirty="0" err="1"/>
              <a:t>var</a:t>
            </a:r>
            <a:r>
              <a:rPr lang="en-US" altLang="en-US" b="1" dirty="0"/>
              <a:t> </a:t>
            </a:r>
            <a:r>
              <a:rPr lang="en-US" altLang="en-US" b="1" dirty="0" err="1"/>
              <a:t>preUrl</a:t>
            </a:r>
            <a:r>
              <a:rPr lang="en-US" altLang="en-US" b="1" dirty="0"/>
              <a:t>=</a:t>
            </a:r>
            <a:r>
              <a:rPr lang="en-US" altLang="en-US" b="1" dirty="0" err="1">
                <a:solidFill>
                  <a:srgbClr val="FF0000"/>
                </a:solidFill>
                <a:ea typeface="黑体" pitchFamily="2" charset="-122"/>
              </a:rPr>
              <a:t>document.referrer</a:t>
            </a:r>
            <a:r>
              <a:rPr lang="en-US" altLang="en-US" b="1" dirty="0">
                <a:solidFill>
                  <a:srgbClr val="FF0000"/>
                </a:solidFill>
                <a:ea typeface="黑体" pitchFamily="2" charset="-122"/>
              </a:rPr>
              <a:t>;  </a:t>
            </a:r>
            <a:r>
              <a:rPr lang="en-US" altLang="en-US" b="1" dirty="0"/>
              <a:t>//</a:t>
            </a:r>
            <a:r>
              <a:rPr lang="zh-CN" altLang="en-US" b="1" dirty="0"/>
              <a:t>载入本页面文档的地址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>
                <a:solidFill>
                  <a:srgbClr val="FF0000"/>
                </a:solidFill>
                <a:ea typeface="黑体" pitchFamily="2" charset="-122"/>
              </a:rPr>
              <a:t>if(</a:t>
            </a:r>
            <a:r>
              <a:rPr lang="en-US" altLang="en-US" b="1" dirty="0" err="1">
                <a:solidFill>
                  <a:srgbClr val="FF0000"/>
                </a:solidFill>
                <a:ea typeface="黑体" pitchFamily="2" charset="-122"/>
              </a:rPr>
              <a:t>preUrl</a:t>
            </a:r>
            <a:r>
              <a:rPr lang="en-US" altLang="en-US" b="1" dirty="0">
                <a:solidFill>
                  <a:srgbClr val="FF0000"/>
                </a:solidFill>
                <a:ea typeface="黑体" pitchFamily="2" charset="-122"/>
              </a:rPr>
              <a:t>==""){</a:t>
            </a:r>
            <a:r>
              <a:rPr lang="en-US" altLang="en-US" b="1" dirty="0"/>
              <a:t>	</a:t>
            </a:r>
            <a:endParaRPr lang="zh-CN" altLang="en-US" b="1" dirty="0"/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 </a:t>
            </a:r>
            <a:r>
              <a:rPr lang="en-US" altLang="en-US" b="1" dirty="0" err="1"/>
              <a:t>document.write</a:t>
            </a:r>
            <a:r>
              <a:rPr lang="en-US" altLang="en-US" b="1" dirty="0"/>
              <a:t>("&lt;h2&gt;</a:t>
            </a:r>
            <a:r>
              <a:rPr lang="zh-CN" altLang="en-US" b="1" dirty="0"/>
              <a:t>您不是从领奖页面进入，</a:t>
            </a:r>
            <a:r>
              <a:rPr lang="en-US" altLang="en-US" b="1" dirty="0"/>
              <a:t>5</a:t>
            </a:r>
            <a:r>
              <a:rPr lang="zh-CN" altLang="en-US" b="1" dirty="0"/>
              <a:t>秒后将自动 </a:t>
            </a:r>
            <a:endParaRPr lang="en-US" altLang="zh-CN" b="1" dirty="0"/>
          </a:p>
          <a:p>
            <a:pPr>
              <a:lnSpc>
                <a:spcPct val="150000"/>
              </a:lnSpc>
              <a:defRPr/>
            </a:pPr>
            <a:r>
              <a:rPr lang="zh-CN" altLang="en-US" b="1" dirty="0"/>
              <a:t>                         跳转到登录页面</a:t>
            </a:r>
            <a:r>
              <a:rPr lang="en-US" altLang="en-US" b="1" dirty="0"/>
              <a:t>&lt;/h2&gt;");</a:t>
            </a:r>
            <a:endParaRPr lang="zh-CN" altLang="en-US" b="1" dirty="0"/>
          </a:p>
          <a:p>
            <a:pPr>
              <a:lnSpc>
                <a:spcPct val="150000"/>
              </a:lnSpc>
              <a:defRPr/>
            </a:pPr>
            <a:r>
              <a:rPr lang="en-US" altLang="en-US" b="1" dirty="0">
                <a:solidFill>
                  <a:srgbClr val="FF0000"/>
                </a:solidFill>
                <a:ea typeface="黑体" pitchFamily="2" charset="-122"/>
              </a:rPr>
              <a:t>      </a:t>
            </a:r>
            <a:r>
              <a:rPr lang="en-US" altLang="en-US" b="1" dirty="0" err="1">
                <a:solidFill>
                  <a:srgbClr val="FF0000"/>
                </a:solidFill>
                <a:ea typeface="黑体" pitchFamily="2" charset="-122"/>
              </a:rPr>
              <a:t>setTimeout</a:t>
            </a:r>
            <a:r>
              <a:rPr lang="en-US" altLang="en-US" b="1" dirty="0">
                <a:solidFill>
                  <a:srgbClr val="FF0000"/>
                </a:solidFill>
                <a:ea typeface="黑体" pitchFamily="2" charset="-122"/>
              </a:rPr>
              <a:t>("</a:t>
            </a:r>
            <a:r>
              <a:rPr lang="en-US" altLang="en-US" b="1" dirty="0" err="1">
                <a:solidFill>
                  <a:srgbClr val="FF0000"/>
                </a:solidFill>
                <a:ea typeface="黑体" pitchFamily="2" charset="-122"/>
              </a:rPr>
              <a:t>javascript:location.href</a:t>
            </a:r>
            <a:r>
              <a:rPr lang="en-US" altLang="en-US" b="1" dirty="0">
                <a:solidFill>
                  <a:srgbClr val="FF0000"/>
                </a:solidFill>
                <a:ea typeface="黑体" pitchFamily="2" charset="-122"/>
              </a:rPr>
              <a:t>='login.html'",5000);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>
                <a:solidFill>
                  <a:srgbClr val="FF0000"/>
                </a:solidFill>
                <a:ea typeface="黑体" pitchFamily="2" charset="-122"/>
              </a:rPr>
              <a:t>}</a:t>
            </a:r>
          </a:p>
          <a:p>
            <a:pPr>
              <a:lnSpc>
                <a:spcPct val="150000"/>
              </a:lnSpc>
              <a:defRPr/>
            </a:pPr>
            <a:endParaRPr lang="en-US" altLang="zh-CN" b="1" dirty="0"/>
          </a:p>
        </p:txBody>
      </p: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3452816" y="6072191"/>
            <a:ext cx="4571821" cy="428625"/>
            <a:chOff x="3143240" y="5143512"/>
            <a:chExt cx="457203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5853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4044897" y="5187962"/>
              <a:ext cx="3596022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演示示例：判断页面来源并跳转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Document</a:t>
            </a:r>
            <a:r>
              <a:rPr lang="zh-CN" altLang="en-US"/>
              <a:t>对象的常用方法</a:t>
            </a:r>
          </a:p>
        </p:txBody>
      </p:sp>
      <p:sp>
        <p:nvSpPr>
          <p:cNvPr id="14338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Document</a:t>
            </a:r>
            <a:r>
              <a:rPr lang="zh-CN" altLang="en-US" dirty="0"/>
              <a:t>对象的常用方法</a:t>
            </a:r>
            <a:r>
              <a:rPr lang="en-US" altLang="zh-CN" dirty="0"/>
              <a:t>2-1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33623B-2E06-4FF8-B3E5-CE0CA09B0991}" type="slidenum">
              <a:rPr lang="zh-CN" altLang="en-US" smtClean="0"/>
              <a:pPr/>
              <a:t>49</a:t>
            </a:fld>
            <a:r>
              <a:rPr lang="en-US" altLang="zh-CN"/>
              <a:t>/45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427528"/>
              </p:ext>
            </p:extLst>
          </p:nvPr>
        </p:nvGraphicFramePr>
        <p:xfrm>
          <a:off x="1088708" y="1706486"/>
          <a:ext cx="10198764" cy="2640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4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4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名称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说      明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63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/>
                        <a:t>getElementById</a:t>
                      </a:r>
                      <a:r>
                        <a:rPr lang="en-US" sz="1800" kern="100" dirty="0"/>
                        <a:t>()</a:t>
                      </a:r>
                      <a:endParaRPr lang="zh-CN" sz="1800" b="1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/>
                        <a:t>返回对拥有指定</a:t>
                      </a:r>
                      <a:r>
                        <a:rPr lang="en-US" sz="1800" kern="100" dirty="0"/>
                        <a:t>id</a:t>
                      </a:r>
                      <a:r>
                        <a:rPr lang="zh-CN" sz="1800" kern="100" dirty="0"/>
                        <a:t>的第一个对象的引用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63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/>
                        <a:t>getElementsByName</a:t>
                      </a:r>
                      <a:r>
                        <a:rPr lang="en-US" sz="1800" kern="100" dirty="0"/>
                        <a:t>()</a:t>
                      </a:r>
                      <a:endParaRPr lang="zh-CN" sz="1800" b="1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/>
                        <a:t>返回带有指定名称的对象的集合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63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/>
                        <a:t>getElementsByTagName</a:t>
                      </a:r>
                      <a:r>
                        <a:rPr lang="en-US" sz="1800" kern="100" dirty="0"/>
                        <a:t>()</a:t>
                      </a:r>
                      <a:endParaRPr lang="zh-CN" sz="1800" b="1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/>
                        <a:t>返回带有指定标签名的对象的集合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63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write()</a:t>
                      </a:r>
                      <a:endParaRPr lang="zh-CN" sz="1800" b="1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/>
                        <a:t>向文档写文本、</a:t>
                      </a:r>
                      <a:r>
                        <a:rPr lang="en-US" sz="1800" kern="100" dirty="0"/>
                        <a:t>HTML</a:t>
                      </a:r>
                      <a:r>
                        <a:rPr lang="zh-CN" sz="1800" kern="100" dirty="0"/>
                        <a:t>表达式或</a:t>
                      </a:r>
                      <a:r>
                        <a:rPr lang="en-US" sz="1800" kern="100" dirty="0"/>
                        <a:t>JavaScript</a:t>
                      </a:r>
                      <a:r>
                        <a:rPr lang="zh-CN" sz="1800" kern="100" dirty="0"/>
                        <a:t>代码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AutoShape 8"/>
          <p:cNvSpPr>
            <a:spLocks noChangeArrowheads="1"/>
          </p:cNvSpPr>
          <p:nvPr/>
        </p:nvSpPr>
        <p:spPr bwMode="gray">
          <a:xfrm>
            <a:off x="9419523" y="2170253"/>
            <a:ext cx="1785938" cy="407988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对象的</a:t>
            </a:r>
            <a:r>
              <a:rPr lang="en-US" altLang="en-US" b="1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唯一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gray">
          <a:xfrm>
            <a:off x="9383804" y="2726574"/>
            <a:ext cx="1857375" cy="407988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相同</a:t>
            </a:r>
            <a:r>
              <a:rPr lang="en-US" altLang="en-US" b="1" dirty="0"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属性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gray">
          <a:xfrm>
            <a:off x="9419523" y="3303924"/>
            <a:ext cx="1857375" cy="407987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相同的元素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E1BDC420-DACD-4887-9B8C-E169FECE6CCC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什么是</a:t>
            </a:r>
            <a:r>
              <a:rPr lang="en-US" altLang="zh-CN" dirty="0"/>
              <a:t>BOM</a:t>
            </a:r>
            <a:r>
              <a:rPr lang="zh-CN" altLang="en-US" dirty="0"/>
              <a:t>对象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377E9A-03FE-4CA2-96F4-FDAFE7B41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514476"/>
            <a:ext cx="840263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>
                <a:solidFill>
                  <a:srgbClr val="0070C0"/>
                </a:solidFill>
              </a:rPr>
              <a:t>BOM</a:t>
            </a:r>
            <a:r>
              <a:rPr lang="zh-CN" altLang="en-US"/>
              <a:t>：</a:t>
            </a:r>
            <a:r>
              <a:rPr lang="en-US" altLang="zh-CN"/>
              <a:t>Brower Object Model</a:t>
            </a:r>
            <a:r>
              <a:rPr lang="zh-CN" altLang="en-US" sz="1600"/>
              <a:t>，</a:t>
            </a:r>
            <a:r>
              <a:rPr lang="zh-CN" altLang="zh-CN"/>
              <a:t>指的是浏览器对象模型。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作用</a:t>
            </a:r>
            <a:r>
              <a:rPr lang="zh-CN" altLang="en-US"/>
              <a:t>：操作浏览器窗口及窗口上的控件，实现用户和页面的动态交互。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浏览器对象</a:t>
            </a:r>
            <a:r>
              <a:rPr lang="zh-CN" altLang="en-US"/>
              <a:t>：浏览器提供的一系列内置对象的统称。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en-US" altLang="zh-CN" b="1" u="sng">
                <a:solidFill>
                  <a:srgbClr val="0070C0"/>
                </a:solidFill>
              </a:rPr>
              <a:t>BOM</a:t>
            </a:r>
            <a:r>
              <a:rPr lang="zh-CN" altLang="en-US" b="1" u="sng">
                <a:solidFill>
                  <a:srgbClr val="0070C0"/>
                </a:solidFill>
              </a:rPr>
              <a:t>浏览器对象模型</a:t>
            </a:r>
            <a:r>
              <a:rPr lang="zh-CN" altLang="en-US"/>
              <a:t>：各内置对象之间按照某种层次组织起来的模型的统称。</a:t>
            </a:r>
            <a:endParaRPr lang="zh-CN" altLang="zh-CN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71BC96B-6694-4C1A-8043-D8E857A75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2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8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动态改变层、标签中的内容</a:t>
            </a:r>
            <a:endParaRPr lang="en-US" altLang="zh-CN"/>
          </a:p>
          <a:p>
            <a:r>
              <a:rPr lang="zh-CN" altLang="en-US"/>
              <a:t>访问相同</a:t>
            </a:r>
            <a:r>
              <a:rPr lang="en-US" altLang="zh-CN"/>
              <a:t>name的元素</a:t>
            </a:r>
          </a:p>
          <a:p>
            <a:r>
              <a:rPr lang="zh-CN" altLang="en-US"/>
              <a:t>访问相同标签的元素</a:t>
            </a:r>
            <a:endParaRPr lang="en-US" altLang="zh-CN" dirty="0"/>
          </a:p>
        </p:txBody>
      </p:sp>
      <p:sp>
        <p:nvSpPr>
          <p:cNvPr id="1638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Document</a:t>
            </a:r>
            <a:r>
              <a:rPr lang="zh-CN" altLang="en-US" dirty="0"/>
              <a:t>对象访问页面元素</a:t>
            </a:r>
          </a:p>
        </p:txBody>
      </p:sp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3381377" y="6286503"/>
            <a:ext cx="4905613" cy="428625"/>
            <a:chOff x="3143240" y="5143512"/>
            <a:chExt cx="4572032" cy="428628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7909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 bwMode="auto">
            <a:xfrm>
              <a:off x="3827467" y="5187962"/>
              <a:ext cx="3708404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document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对象的应用</a:t>
              </a:r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1A86E582-4A36-41B2-A01E-3806F8C14658}"/>
              </a:ext>
            </a:extLst>
          </p:cNvPr>
          <p:cNvPicPr/>
          <p:nvPr/>
        </p:nvPicPr>
        <p:blipFill rotWithShape="1">
          <a:blip r:embed="rId4"/>
          <a:srcRect b="17736"/>
          <a:stretch/>
        </p:blipFill>
        <p:spPr bwMode="auto">
          <a:xfrm>
            <a:off x="6433414" y="565476"/>
            <a:ext cx="5090728" cy="2383448"/>
          </a:xfrm>
          <a:prstGeom prst="rect">
            <a:avLst/>
          </a:prstGeom>
          <a:ln w="6350"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2AD49E6-0A2F-4114-BCDF-CD69D589ACB4}"/>
              </a:ext>
            </a:extLst>
          </p:cNvPr>
          <p:cNvPicPr/>
          <p:nvPr/>
        </p:nvPicPr>
        <p:blipFill rotWithShape="1">
          <a:blip r:embed="rId5"/>
          <a:srcRect b="19776"/>
          <a:stretch/>
        </p:blipFill>
        <p:spPr bwMode="auto">
          <a:xfrm>
            <a:off x="1027618" y="2577728"/>
            <a:ext cx="4824586" cy="2160526"/>
          </a:xfrm>
          <a:prstGeom prst="rect">
            <a:avLst/>
          </a:prstGeom>
          <a:ln w="6350"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5DC3481-940A-4090-AD01-87BE8AA75D5B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779463" y="3926414"/>
            <a:ext cx="4436088" cy="222699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57C4851-2870-490A-BBF2-23D6EF6F941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865140" y="3184112"/>
            <a:ext cx="4659002" cy="22269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动态改变层、标签中的内容</a:t>
            </a:r>
            <a:endParaRPr lang="en-US" altLang="zh-CN" dirty="0"/>
          </a:p>
          <a:p>
            <a:r>
              <a:rPr lang="zh-CN" altLang="en-US" dirty="0"/>
              <a:t>访问相同</a:t>
            </a:r>
            <a:r>
              <a:rPr lang="en-US" altLang="zh-CN" dirty="0" err="1"/>
              <a:t>name的元素</a:t>
            </a:r>
            <a:endParaRPr lang="en-US" altLang="zh-CN" dirty="0"/>
          </a:p>
          <a:p>
            <a:r>
              <a:rPr lang="zh-CN" altLang="en-US" dirty="0"/>
              <a:t>访问相同标签的元素</a:t>
            </a:r>
            <a:endParaRPr lang="en-US" altLang="zh-CN" dirty="0"/>
          </a:p>
        </p:txBody>
      </p:sp>
      <p:sp>
        <p:nvSpPr>
          <p:cNvPr id="1638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Document</a:t>
            </a:r>
            <a:r>
              <a:rPr lang="zh-CN" altLang="en-US" dirty="0"/>
              <a:t>对象的常用方法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33623B-2E06-4FF8-B3E5-CE0CA09B0991}" type="slidenum">
              <a:rPr lang="zh-CN" altLang="en-US" smtClean="0"/>
              <a:pPr/>
              <a:t>51</a:t>
            </a:fld>
            <a:r>
              <a:rPr lang="en-US" altLang="zh-CN"/>
              <a:t>/45</a:t>
            </a:r>
            <a:endParaRPr lang="zh-CN" altLang="en-US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564927" y="2503210"/>
            <a:ext cx="7762056" cy="5715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b="1" dirty="0" err="1"/>
              <a:t>document.</a:t>
            </a:r>
            <a:r>
              <a:rPr lang="en-US" altLang="en-US" b="1" dirty="0" err="1">
                <a:solidFill>
                  <a:srgbClr val="0B7BAD"/>
                </a:solidFill>
              </a:rPr>
              <a:t>getElementById</a:t>
            </a:r>
            <a:r>
              <a:rPr lang="en-US" altLang="en-US" b="1" dirty="0">
                <a:solidFill>
                  <a:srgbClr val="0B7BAD"/>
                </a:solidFill>
              </a:rPr>
              <a:t>("book")</a:t>
            </a:r>
            <a:r>
              <a:rPr lang="en-US" altLang="en-US" b="1" dirty="0"/>
              <a:t>.</a:t>
            </a:r>
            <a:r>
              <a:rPr lang="en-US" altLang="en-US" b="1" dirty="0" err="1">
                <a:solidFill>
                  <a:srgbClr val="FF0000"/>
                </a:solidFill>
              </a:rPr>
              <a:t>innerHTML</a:t>
            </a:r>
            <a:r>
              <a:rPr lang="en-US" altLang="en-US" b="1" dirty="0"/>
              <a:t>="</a:t>
            </a:r>
            <a:r>
              <a:rPr lang="zh-CN" altLang="en-US" b="1" dirty="0"/>
              <a:t>现象级全球畅销书</a:t>
            </a:r>
            <a:r>
              <a:rPr lang="en-US" altLang="zh-CN" b="1" dirty="0"/>
              <a:t>";</a:t>
            </a:r>
            <a:endParaRPr lang="zh-CN" altLang="en-US" b="1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856657" y="3214688"/>
            <a:ext cx="7460877" cy="25717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b="1" dirty="0" err="1"/>
              <a:t>var</a:t>
            </a:r>
            <a:r>
              <a:rPr lang="en-US" altLang="en-US" b="1" dirty="0"/>
              <a:t> </a:t>
            </a:r>
            <a:r>
              <a:rPr lang="en-US" altLang="en-US" b="1" dirty="0" err="1">
                <a:solidFill>
                  <a:srgbClr val="0B7BAD"/>
                </a:solidFill>
              </a:rPr>
              <a:t>aInput</a:t>
            </a:r>
            <a:r>
              <a:rPr lang="en-US" altLang="en-US" b="1" dirty="0">
                <a:solidFill>
                  <a:srgbClr val="0B7BAD"/>
                </a:solidFill>
              </a:rPr>
              <a:t>=</a:t>
            </a:r>
            <a:r>
              <a:rPr lang="en-US" altLang="en-US" b="1" dirty="0" err="1"/>
              <a:t>document.</a:t>
            </a:r>
            <a:r>
              <a:rPr lang="en-US" altLang="en-US" b="1" dirty="0" err="1">
                <a:solidFill>
                  <a:srgbClr val="0B7BAD"/>
                </a:solidFill>
              </a:rPr>
              <a:t>getElementsByName</a:t>
            </a:r>
            <a:r>
              <a:rPr lang="en-US" altLang="en-US" b="1" dirty="0"/>
              <a:t>("</a:t>
            </a:r>
            <a:r>
              <a:rPr lang="en-US" altLang="en-US" b="1" dirty="0">
                <a:solidFill>
                  <a:srgbClr val="0B7BAD"/>
                </a:solidFill>
              </a:rPr>
              <a:t>season</a:t>
            </a:r>
            <a:r>
              <a:rPr lang="en-US" altLang="en-US" b="1" dirty="0"/>
              <a:t>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   </a:t>
            </a:r>
            <a:r>
              <a:rPr lang="en-US" altLang="en-US" b="1" dirty="0" err="1"/>
              <a:t>var</a:t>
            </a:r>
            <a:r>
              <a:rPr lang="en-US" altLang="en-US" b="1" dirty="0"/>
              <a:t> </a:t>
            </a:r>
            <a:r>
              <a:rPr lang="en-US" altLang="en-US" b="1" dirty="0" err="1"/>
              <a:t>sStr</a:t>
            </a:r>
            <a:r>
              <a:rPr lang="en-US" altLang="en-US" b="1" dirty="0"/>
              <a:t>="";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   for(</a:t>
            </a:r>
            <a:r>
              <a:rPr lang="en-US" altLang="en-US" b="1" dirty="0" err="1"/>
              <a:t>var</a:t>
            </a:r>
            <a:r>
              <a:rPr lang="en-US" altLang="en-US" b="1" dirty="0"/>
              <a:t> i=0;i&lt;</a:t>
            </a:r>
            <a:r>
              <a:rPr lang="en-US" altLang="en-US" b="1" dirty="0" err="1">
                <a:solidFill>
                  <a:srgbClr val="0B7BAD"/>
                </a:solidFill>
              </a:rPr>
              <a:t>aInput.length</a:t>
            </a:r>
            <a:r>
              <a:rPr lang="en-US" altLang="en-US" b="1" dirty="0" err="1"/>
              <a:t>;i</a:t>
            </a:r>
            <a:r>
              <a:rPr lang="en-US" altLang="en-US" b="1" dirty="0"/>
              <a:t>++){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       </a:t>
            </a:r>
            <a:r>
              <a:rPr lang="en-US" altLang="en-US" b="1" dirty="0" err="1"/>
              <a:t>sStr</a:t>
            </a:r>
            <a:r>
              <a:rPr lang="en-US" altLang="en-US" b="1" dirty="0"/>
              <a:t>+=</a:t>
            </a:r>
            <a:r>
              <a:rPr lang="en-US" altLang="en-US" b="1" dirty="0" err="1">
                <a:solidFill>
                  <a:srgbClr val="0B7BAD"/>
                </a:solidFill>
              </a:rPr>
              <a:t>aInput</a:t>
            </a:r>
            <a:r>
              <a:rPr lang="en-US" altLang="en-US" b="1" dirty="0">
                <a:solidFill>
                  <a:srgbClr val="0B7BAD"/>
                </a:solidFill>
              </a:rPr>
              <a:t>[i].value</a:t>
            </a:r>
            <a:r>
              <a:rPr lang="en-US" altLang="en-US" b="1" dirty="0"/>
              <a:t>+"&amp;</a:t>
            </a:r>
            <a:r>
              <a:rPr lang="en-US" altLang="en-US" b="1" dirty="0" err="1"/>
              <a:t>nbsp</a:t>
            </a:r>
            <a:r>
              <a:rPr lang="en-US" altLang="en-US" b="1" dirty="0"/>
              <a:t>;&amp;</a:t>
            </a:r>
            <a:r>
              <a:rPr lang="en-US" altLang="en-US" b="1" dirty="0" err="1"/>
              <a:t>nbsp</a:t>
            </a:r>
            <a:r>
              <a:rPr lang="en-US" altLang="en-US" b="1" dirty="0"/>
              <a:t>;";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   }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   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("replace").</a:t>
            </a:r>
            <a:r>
              <a:rPr lang="en-US" altLang="en-US" b="1" dirty="0" err="1"/>
              <a:t>innerHTML</a:t>
            </a:r>
            <a:r>
              <a:rPr lang="en-US" altLang="en-US" b="1" dirty="0"/>
              <a:t>=</a:t>
            </a:r>
            <a:r>
              <a:rPr lang="en-US" altLang="en-US" b="1" dirty="0" err="1"/>
              <a:t>sStr</a:t>
            </a:r>
            <a:r>
              <a:rPr lang="en-US" altLang="en-US" b="1" dirty="0"/>
              <a:t>;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3297407" y="3644290"/>
            <a:ext cx="7460878" cy="264318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b="1" dirty="0" err="1"/>
              <a:t>var</a:t>
            </a:r>
            <a:r>
              <a:rPr lang="en-US" altLang="en-US" b="1" dirty="0"/>
              <a:t> </a:t>
            </a:r>
            <a:r>
              <a:rPr lang="en-US" altLang="en-US" b="1" dirty="0" err="1">
                <a:solidFill>
                  <a:srgbClr val="0B7BAD"/>
                </a:solidFill>
              </a:rPr>
              <a:t>aInput</a:t>
            </a:r>
            <a:r>
              <a:rPr lang="en-US" altLang="en-US" b="1" dirty="0"/>
              <a:t>=</a:t>
            </a:r>
            <a:r>
              <a:rPr lang="en-US" altLang="en-US" b="1" dirty="0" err="1"/>
              <a:t>document.</a:t>
            </a:r>
            <a:r>
              <a:rPr lang="en-US" altLang="en-US" b="1" dirty="0" err="1">
                <a:solidFill>
                  <a:srgbClr val="0B7BAD"/>
                </a:solidFill>
              </a:rPr>
              <a:t>getElementsByTagName</a:t>
            </a:r>
            <a:r>
              <a:rPr lang="en-US" altLang="en-US" b="1" dirty="0">
                <a:solidFill>
                  <a:srgbClr val="0B7BAD"/>
                </a:solidFill>
              </a:rPr>
              <a:t>("input")</a:t>
            </a:r>
            <a:r>
              <a:rPr lang="en-US" altLang="en-US" b="1" dirty="0"/>
              <a:t>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 err="1"/>
              <a:t>var</a:t>
            </a:r>
            <a:r>
              <a:rPr lang="en-US" altLang="en-US" b="1" dirty="0"/>
              <a:t> </a:t>
            </a:r>
            <a:r>
              <a:rPr lang="en-US" altLang="en-US" b="1" dirty="0" err="1"/>
              <a:t>sStr</a:t>
            </a:r>
            <a:r>
              <a:rPr lang="en-US" altLang="en-US" b="1" dirty="0"/>
              <a:t>="";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for(</a:t>
            </a:r>
            <a:r>
              <a:rPr lang="en-US" altLang="en-US" b="1" dirty="0" err="1"/>
              <a:t>var</a:t>
            </a:r>
            <a:r>
              <a:rPr lang="en-US" altLang="en-US" b="1" dirty="0"/>
              <a:t> i=0;i&lt;</a:t>
            </a:r>
            <a:r>
              <a:rPr lang="en-US" altLang="en-US" b="1" dirty="0" err="1">
                <a:solidFill>
                  <a:srgbClr val="0B7BAD"/>
                </a:solidFill>
              </a:rPr>
              <a:t>aInput.length</a:t>
            </a:r>
            <a:r>
              <a:rPr lang="en-US" altLang="en-US" b="1" dirty="0" err="1"/>
              <a:t>;i</a:t>
            </a:r>
            <a:r>
              <a:rPr lang="en-US" altLang="en-US" b="1" dirty="0"/>
              <a:t>++){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  </a:t>
            </a:r>
            <a:r>
              <a:rPr lang="en-US" altLang="en-US" b="1" dirty="0" err="1"/>
              <a:t>sStr</a:t>
            </a:r>
            <a:r>
              <a:rPr lang="en-US" altLang="en-US" b="1" dirty="0"/>
              <a:t>+=</a:t>
            </a:r>
            <a:r>
              <a:rPr lang="en-US" altLang="en-US" b="1" dirty="0" err="1">
                <a:solidFill>
                  <a:srgbClr val="0B7BAD"/>
                </a:solidFill>
              </a:rPr>
              <a:t>aInput</a:t>
            </a:r>
            <a:r>
              <a:rPr lang="en-US" altLang="en-US" b="1" dirty="0">
                <a:solidFill>
                  <a:srgbClr val="0B7BAD"/>
                </a:solidFill>
              </a:rPr>
              <a:t>[i].value</a:t>
            </a:r>
            <a:r>
              <a:rPr lang="en-US" altLang="en-US" b="1" dirty="0"/>
              <a:t>+"&amp;</a:t>
            </a:r>
            <a:r>
              <a:rPr lang="en-US" altLang="en-US" b="1" dirty="0" err="1"/>
              <a:t>nbsp</a:t>
            </a:r>
            <a:r>
              <a:rPr lang="en-US" altLang="en-US" b="1" dirty="0"/>
              <a:t>;&amp;</a:t>
            </a:r>
            <a:r>
              <a:rPr lang="en-US" altLang="en-US" b="1" dirty="0" err="1"/>
              <a:t>nbsp</a:t>
            </a:r>
            <a:r>
              <a:rPr lang="en-US" altLang="en-US" b="1" dirty="0"/>
              <a:t>;";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 err="1"/>
              <a:t>document.getElementById</a:t>
            </a:r>
            <a:r>
              <a:rPr lang="en-US" altLang="en-US" b="1" dirty="0"/>
              <a:t>("replace").</a:t>
            </a:r>
            <a:r>
              <a:rPr lang="en-US" altLang="en-US" b="1" dirty="0" err="1"/>
              <a:t>innerHTML</a:t>
            </a:r>
            <a:r>
              <a:rPr lang="en-US" altLang="en-US" b="1" dirty="0"/>
              <a:t>=</a:t>
            </a:r>
            <a:r>
              <a:rPr lang="en-US" altLang="en-US" b="1" dirty="0" err="1"/>
              <a:t>sStr</a:t>
            </a:r>
            <a:r>
              <a:rPr lang="en-US" altLang="en-US" b="1" dirty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0" grpId="1" animBg="1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练习</a:t>
            </a:r>
            <a:r>
              <a:rPr lang="en-US" altLang="zh-CN" dirty="0"/>
              <a:t>:</a:t>
            </a:r>
            <a:r>
              <a:rPr lang="zh-CN" altLang="en-US" dirty="0"/>
              <a:t>完善当当购物车页面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751852" y="1447667"/>
            <a:ext cx="7112357" cy="4996279"/>
          </a:xfrm>
        </p:spPr>
        <p:txBody>
          <a:bodyPr/>
          <a:lstStyle/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zh-CN" dirty="0"/>
              <a:t>在练习</a:t>
            </a:r>
            <a:r>
              <a:rPr lang="en-US" altLang="zh-CN" dirty="0"/>
              <a:t>1</a:t>
            </a:r>
            <a:r>
              <a:rPr lang="zh-CN" altLang="zh-CN" dirty="0"/>
              <a:t>的基础上完善当当购物车页面</a:t>
            </a:r>
            <a:endParaRPr lang="en-US" altLang="zh-CN" dirty="0"/>
          </a:p>
          <a:p>
            <a:pPr lvl="1"/>
            <a:r>
              <a:rPr lang="zh-CN" altLang="en-US" dirty="0"/>
              <a:t>计算商品总计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33623B-2E06-4FF8-B3E5-CE0CA09B0991}" type="slidenum">
              <a:rPr lang="zh-CN" altLang="en-US" smtClean="0"/>
              <a:pPr/>
              <a:t>52</a:t>
            </a:fld>
            <a:r>
              <a:rPr lang="en-US" altLang="zh-CN"/>
              <a:t>/45</a:t>
            </a:r>
            <a:endParaRPr lang="zh-CN" altLang="en-US" dirty="0"/>
          </a:p>
        </p:txBody>
      </p:sp>
      <p:grpSp>
        <p:nvGrpSpPr>
          <p:cNvPr id="41990" name="组合 66"/>
          <p:cNvGrpSpPr>
            <a:grpSpLocks/>
          </p:cNvGrpSpPr>
          <p:nvPr/>
        </p:nvGrpSpPr>
        <p:grpSpPr bwMode="auto">
          <a:xfrm>
            <a:off x="4717810" y="1044443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4199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4524378" y="6072191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3074" name="Picture 2" descr="F:\2016年工作\ACCP8.0产品开发\jQuery\案例源码\chapter02\Chapter02截图\图2.26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453" y="2592947"/>
            <a:ext cx="4637063" cy="321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12549" y="1091173"/>
            <a:ext cx="10657184" cy="5196304"/>
          </a:xfrm>
        </p:spPr>
        <p:txBody>
          <a:bodyPr/>
          <a:lstStyle/>
          <a:p>
            <a:r>
              <a:rPr lang="zh-CN" altLang="en-US" dirty="0"/>
              <a:t>常见问题及解决办法</a:t>
            </a:r>
          </a:p>
          <a:p>
            <a:r>
              <a:rPr lang="zh-CN" altLang="en-US" dirty="0"/>
              <a:t>代码规范问题</a:t>
            </a:r>
          </a:p>
          <a:p>
            <a:r>
              <a:rPr lang="zh-CN" altLang="en-US" dirty="0"/>
              <a:t>调试技巧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007435" y="216853"/>
            <a:ext cx="10657184" cy="608131"/>
          </a:xfrm>
        </p:spPr>
        <p:txBody>
          <a:bodyPr/>
          <a:lstStyle/>
          <a:p>
            <a:r>
              <a:rPr lang="zh-CN" altLang="en-US"/>
              <a:t>共性问题集中讲解</a:t>
            </a:r>
          </a:p>
        </p:txBody>
      </p:sp>
      <p:grpSp>
        <p:nvGrpSpPr>
          <p:cNvPr id="32772" name="组合 29"/>
          <p:cNvGrpSpPr/>
          <p:nvPr/>
        </p:nvGrpSpPr>
        <p:grpSpPr bwMode="auto">
          <a:xfrm>
            <a:off x="2143125" y="2948947"/>
            <a:ext cx="7905751" cy="2058988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133"/>
            </a:p>
          </p:txBody>
        </p:sp>
        <p:grpSp>
          <p:nvGrpSpPr>
            <p:cNvPr id="32775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32776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133"/>
                </a:p>
              </p:txBody>
            </p:sp>
            <p:grpSp>
              <p:nvGrpSpPr>
                <p:cNvPr id="32781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78061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584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733" b="1" kern="0" spc="4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733" b="1" kern="0" spc="4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64503" y="3733756"/>
                    <a:ext cx="285765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</p:grpSp>
          </p:grpSp>
          <p:grpSp>
            <p:nvGrpSpPr>
              <p:cNvPr id="32777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133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133"/>
                </a:p>
              </p:txBody>
            </p:sp>
          </p:grpSp>
        </p:grp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659BDC3-D1D3-4E3E-9A2D-39D86CAA8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53</a:t>
            </a:fld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DC5B4DE-1C95-4975-820A-3803E419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本章总结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69857F8-0AB7-4E9C-B36A-FAD959F9B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4" y="1138103"/>
            <a:ext cx="9627267" cy="5363240"/>
          </a:xfrm>
        </p:spPr>
        <p:txBody>
          <a:bodyPr/>
          <a:lstStyle/>
          <a:p>
            <a:r>
              <a:rPr lang="zh-CN" altLang="en-US" sz="2000" dirty="0"/>
              <a:t>使用</a:t>
            </a:r>
            <a:r>
              <a:rPr lang="en-US" altLang="zh-CN" sz="2000" dirty="0"/>
              <a:t>window</a:t>
            </a:r>
            <a:r>
              <a:rPr lang="zh-CN" altLang="en-US" sz="2000" dirty="0"/>
              <a:t>对象可以实现弹出窗口、关闭当前窗口、弹出页面消息框等效果。</a:t>
            </a:r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history</a:t>
            </a:r>
            <a:r>
              <a:rPr lang="zh-CN" altLang="en-US" sz="2000" dirty="0"/>
              <a:t>和</a:t>
            </a:r>
            <a:r>
              <a:rPr lang="en-US" altLang="zh-CN" sz="2000" dirty="0"/>
              <a:t>location</a:t>
            </a:r>
            <a:r>
              <a:rPr lang="zh-CN" altLang="en-US" sz="2000" dirty="0"/>
              <a:t>对象的相关属性和方法可以轻松地实现浏览器中“后退”“前进”“刷新”按钮的功能。</a:t>
            </a:r>
          </a:p>
          <a:p>
            <a:r>
              <a:rPr lang="en-US" altLang="zh-CN" sz="2000" dirty="0"/>
              <a:t>document</a:t>
            </a:r>
            <a:r>
              <a:rPr lang="zh-CN" altLang="en-US" sz="2000" dirty="0"/>
              <a:t>对象的</a:t>
            </a:r>
            <a:r>
              <a:rPr lang="en-US" altLang="zh-CN" sz="2000" dirty="0" err="1"/>
              <a:t>getElementById</a:t>
            </a:r>
            <a:r>
              <a:rPr lang="en-US" altLang="zh-CN" sz="2000" dirty="0"/>
              <a:t>()</a:t>
            </a:r>
            <a:r>
              <a:rPr lang="zh-CN" altLang="en-US" sz="2000" dirty="0"/>
              <a:t>方法用于访问唯一的元素。</a:t>
            </a:r>
          </a:p>
          <a:p>
            <a:r>
              <a:rPr lang="en-US" altLang="zh-CN" sz="2000" dirty="0"/>
              <a:t>document</a:t>
            </a:r>
            <a:r>
              <a:rPr lang="zh-CN" altLang="en-US" sz="2000" dirty="0"/>
              <a:t>对象的</a:t>
            </a:r>
            <a:r>
              <a:rPr lang="en-US" altLang="zh-CN" sz="2000" dirty="0" err="1"/>
              <a:t>getElementsByName</a:t>
            </a:r>
            <a:r>
              <a:rPr lang="en-US" altLang="zh-CN" sz="2000" dirty="0"/>
              <a:t>()</a:t>
            </a:r>
            <a:r>
              <a:rPr lang="zh-CN" altLang="en-US" sz="2000" dirty="0"/>
              <a:t>方法用于访问相同</a:t>
            </a:r>
            <a:r>
              <a:rPr lang="en-US" altLang="zh-CN" sz="2000" dirty="0"/>
              <a:t>name</a:t>
            </a:r>
            <a:r>
              <a:rPr lang="zh-CN" altLang="en-US" sz="2000" dirty="0"/>
              <a:t>属性的一组元素。</a:t>
            </a:r>
          </a:p>
          <a:p>
            <a:r>
              <a:rPr lang="en-US" altLang="zh-CN" sz="2000" dirty="0"/>
              <a:t>document</a:t>
            </a:r>
            <a:r>
              <a:rPr lang="zh-CN" altLang="en-US" sz="2000" dirty="0"/>
              <a:t>对象的</a:t>
            </a:r>
            <a:r>
              <a:rPr lang="en-US" altLang="zh-CN" sz="2000" dirty="0" err="1"/>
              <a:t>getElementsByTagName</a:t>
            </a:r>
            <a:r>
              <a:rPr lang="en-US" altLang="zh-CN" sz="2000" dirty="0"/>
              <a:t>()</a:t>
            </a:r>
            <a:r>
              <a:rPr lang="zh-CN" altLang="en-US" sz="2000" dirty="0"/>
              <a:t>方法用于访问相同标签的一组元素。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798651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kern="1400" spc="400">
                <a:sym typeface="Calibri" panose="020F0502020204030204" pitchFamily="34" charset="0"/>
              </a:rPr>
              <a:t>问题及作业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4294967295"/>
          </p:nvPr>
        </p:nvSpPr>
        <p:spPr>
          <a:xfrm>
            <a:off x="3455707" y="3699165"/>
            <a:ext cx="5231093" cy="977975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3200" spc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集中问题</a:t>
            </a:r>
            <a:r>
              <a:rPr lang="en-US" altLang="zh-CN" sz="3200" spc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&amp;</a:t>
            </a:r>
            <a:r>
              <a:rPr lang="zh-CN" altLang="en-US" sz="3200" spc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课后作业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1261B6F0-DE3D-4637-8CF6-45375B199BDA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什么是</a:t>
            </a:r>
            <a:r>
              <a:rPr lang="en-US" altLang="zh-CN" dirty="0"/>
              <a:t>BOM</a:t>
            </a:r>
            <a:r>
              <a:rPr lang="zh-CN" altLang="en-US" dirty="0"/>
              <a:t>对象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057E504-61D5-477C-AD22-064E66918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5EDC529-A45D-485F-9E20-6EDCEE3313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9926" y="1698626"/>
          <a:ext cx="4926013" cy="368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3" imgW="9053100" imgH="6776319" progId="Visio.Drawing.11">
                  <p:embed/>
                </p:oleObj>
              </mc:Choice>
              <mc:Fallback>
                <p:oleObj name="Visio" r:id="rId3" imgW="9053100" imgH="6776319" progId="Visio.Drawing.11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E5EDC529-A45D-485F-9E20-6EDCEE3313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926" y="1698626"/>
                        <a:ext cx="4926013" cy="368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4C0C97A6-2A9D-43A7-B576-4F5A7FABE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324" y="3069504"/>
            <a:ext cx="4994275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window</a:t>
            </a:r>
            <a:r>
              <a:rPr lang="zh-CN" altLang="zh-CN" dirty="0"/>
              <a:t>对象是</a:t>
            </a:r>
            <a:r>
              <a:rPr lang="en-US" altLang="zh-CN" dirty="0"/>
              <a:t>BOM</a:t>
            </a:r>
            <a:r>
              <a:rPr lang="zh-CN" altLang="zh-CN" dirty="0"/>
              <a:t>的顶层（核心）对象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zh-CN" dirty="0"/>
              <a:t>其他的对象都是以属性的方式添加到</a:t>
            </a:r>
            <a:r>
              <a:rPr lang="en-US" altLang="zh-CN" dirty="0"/>
              <a:t>window</a:t>
            </a:r>
            <a:r>
              <a:rPr lang="zh-CN" altLang="zh-CN" dirty="0"/>
              <a:t>对象下，也可称为</a:t>
            </a:r>
            <a:r>
              <a:rPr lang="en-US" altLang="zh-CN" dirty="0"/>
              <a:t>window</a:t>
            </a:r>
            <a:r>
              <a:rPr lang="zh-CN" altLang="zh-CN" dirty="0"/>
              <a:t>的子对象。</a:t>
            </a: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BA7ECAF-74A9-4E95-987A-0D110027C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6D21443B-5286-45E4-8735-F1B48F6CE6AA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什么是</a:t>
            </a:r>
            <a:r>
              <a:rPr lang="en-US" altLang="zh-CN" dirty="0"/>
              <a:t>BOM</a:t>
            </a:r>
            <a:r>
              <a:rPr lang="zh-CN" altLang="en-US" dirty="0"/>
              <a:t>对象</a:t>
            </a: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973EB758-F1A8-4039-9D4D-3262DF232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B70796-B00D-4C56-BCC4-7EBC09C45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514476"/>
            <a:ext cx="840263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/>
              <a:t>document</a:t>
            </a:r>
            <a:r>
              <a:rPr lang="zh-CN" altLang="en-US"/>
              <a:t>（文档对象）：也称为</a:t>
            </a:r>
            <a:r>
              <a:rPr lang="en-US" altLang="zh-CN"/>
              <a:t>DOM</a:t>
            </a:r>
            <a:r>
              <a:rPr lang="zh-CN" altLang="en-US"/>
              <a:t>对象，是</a:t>
            </a:r>
            <a:r>
              <a:rPr lang="en-US" altLang="zh-CN"/>
              <a:t>HTML</a:t>
            </a:r>
            <a:r>
              <a:rPr lang="zh-CN" altLang="en-US"/>
              <a:t>页面当前窗体的内容，同时也是</a:t>
            </a:r>
            <a:r>
              <a:rPr lang="en-US" altLang="zh-CN"/>
              <a:t>JavaScript</a:t>
            </a:r>
            <a:r>
              <a:rPr lang="zh-CN" altLang="en-US"/>
              <a:t>重要组成部分之一。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/>
              <a:t>history</a:t>
            </a:r>
            <a:r>
              <a:rPr lang="zh-CN" altLang="en-US"/>
              <a:t>（历史对象）：主要用于记录浏览器的访问历史记录，也就是浏览网页的前进与后退功能。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/>
              <a:t>location</a:t>
            </a:r>
            <a:r>
              <a:rPr lang="zh-CN" altLang="en-US"/>
              <a:t>（地址栏对象）：用于获取当前浏览器中</a:t>
            </a:r>
            <a:r>
              <a:rPr lang="en-US" altLang="zh-CN"/>
              <a:t>URL</a:t>
            </a:r>
            <a:r>
              <a:rPr lang="zh-CN" altLang="en-US"/>
              <a:t>地址栏内的相关数据。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/>
              <a:t>navigator</a:t>
            </a:r>
            <a:r>
              <a:rPr lang="zh-CN" altLang="en-US"/>
              <a:t>（浏览器对象）：用于获取浏览器的相关数据，例如浏览器的名称、版本等，也称为浏览器的嗅探器。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/>
              <a:t>screen</a:t>
            </a:r>
            <a:r>
              <a:rPr lang="zh-CN" altLang="en-US"/>
              <a:t>（屏幕对象）：可获取与屏幕相关的数据，例如屏幕的分辨率等。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06F8D28-D355-4F7E-AC6F-6B93C1820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5B65D1CA-A7C9-42C5-B2A8-D33673A88A5E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什么是</a:t>
            </a:r>
            <a:r>
              <a:rPr lang="en-US" altLang="zh-CN" dirty="0"/>
              <a:t>BOM</a:t>
            </a:r>
            <a:r>
              <a:rPr lang="zh-CN" altLang="en-US" dirty="0"/>
              <a:t>对象</a:t>
            </a: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CC3CC5A-BC31-4447-8DFB-F01736D83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BA80E02C-29FA-49EB-86FF-8CBF420C8574}"/>
              </a:ext>
            </a:extLst>
          </p:cNvPr>
          <p:cNvSpPr/>
          <p:nvPr/>
        </p:nvSpPr>
        <p:spPr>
          <a:xfrm>
            <a:off x="4802188" y="2144714"/>
            <a:ext cx="2305050" cy="719137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4341" name="组合 17">
            <a:extLst>
              <a:ext uri="{FF2B5EF4-FFF2-40B4-BE49-F238E27FC236}">
                <a16:creationId xmlns:a16="http://schemas.microsoft.com/office/drawing/2014/main" id="{17E58754-E8D7-4E1F-B9A0-9CC9B29DE155}"/>
              </a:ext>
            </a:extLst>
          </p:cNvPr>
          <p:cNvGrpSpPr>
            <a:grpSpLocks/>
          </p:cNvGrpSpPr>
          <p:nvPr/>
        </p:nvGrpSpPr>
        <p:grpSpPr bwMode="auto">
          <a:xfrm>
            <a:off x="2365375" y="2576513"/>
            <a:ext cx="7475538" cy="2292350"/>
            <a:chOff x="971600" y="1988840"/>
            <a:chExt cx="7200728" cy="2160240"/>
          </a:xfrm>
        </p:grpSpPr>
        <p:sp>
          <p:nvSpPr>
            <p:cNvPr id="8" name="流程图: 过程 7">
              <a:extLst>
                <a:ext uri="{FF2B5EF4-FFF2-40B4-BE49-F238E27FC236}">
                  <a16:creationId xmlns:a16="http://schemas.microsoft.com/office/drawing/2014/main" id="{4A4729AD-6D7B-49D0-9093-6F7173233485}"/>
                </a:ext>
              </a:extLst>
            </p:cNvPr>
            <p:cNvSpPr/>
            <p:nvPr/>
          </p:nvSpPr>
          <p:spPr>
            <a:xfrm>
              <a:off x="971600" y="1988840"/>
              <a:ext cx="7200728" cy="216024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流程图: 可选过程 8">
              <a:extLst>
                <a:ext uri="{FF2B5EF4-FFF2-40B4-BE49-F238E27FC236}">
                  <a16:creationId xmlns:a16="http://schemas.microsoft.com/office/drawing/2014/main" id="{6AD9D388-763C-406B-9EA0-B29C8C1F6D7E}"/>
                </a:ext>
              </a:extLst>
            </p:cNvPr>
            <p:cNvSpPr/>
            <p:nvPr/>
          </p:nvSpPr>
          <p:spPr>
            <a:xfrm>
              <a:off x="971600" y="1988840"/>
              <a:ext cx="7200728" cy="216024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4342" name="组合 20">
            <a:extLst>
              <a:ext uri="{FF2B5EF4-FFF2-40B4-BE49-F238E27FC236}">
                <a16:creationId xmlns:a16="http://schemas.microsoft.com/office/drawing/2014/main" id="{E490E84D-90EA-45B4-9814-6E7732FC9FA6}"/>
              </a:ext>
            </a:extLst>
          </p:cNvPr>
          <p:cNvGrpSpPr>
            <a:grpSpLocks/>
          </p:cNvGrpSpPr>
          <p:nvPr/>
        </p:nvGrpSpPr>
        <p:grpSpPr bwMode="auto">
          <a:xfrm>
            <a:off x="4802188" y="2071689"/>
            <a:ext cx="2316162" cy="504825"/>
            <a:chOff x="3408211" y="1484784"/>
            <a:chExt cx="2315917" cy="504056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0B7B5EE-3672-4965-93E2-A1077A44AD9B}"/>
                </a:ext>
              </a:extLst>
            </p:cNvPr>
            <p:cNvSpPr/>
            <p:nvPr/>
          </p:nvSpPr>
          <p:spPr>
            <a:xfrm>
              <a:off x="340821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6C30AE6-90BD-477C-B59E-EBF5B5FCF953}"/>
                </a:ext>
              </a:extLst>
            </p:cNvPr>
            <p:cNvSpPr/>
            <p:nvPr/>
          </p:nvSpPr>
          <p:spPr>
            <a:xfrm>
              <a:off x="557968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8647DC-B463-4900-860F-15BE8864C317}"/>
                </a:ext>
              </a:extLst>
            </p:cNvPr>
            <p:cNvSpPr txBox="1"/>
            <p:nvPr/>
          </p:nvSpPr>
          <p:spPr>
            <a:xfrm>
              <a:off x="3874887" y="1589399"/>
              <a:ext cx="1371455" cy="3994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spc="3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值得一提</a:t>
              </a:r>
            </a:p>
          </p:txBody>
        </p:sp>
      </p:grpSp>
      <p:sp>
        <p:nvSpPr>
          <p:cNvPr id="14343" name="矩形 1">
            <a:extLst>
              <a:ext uri="{FF2B5EF4-FFF2-40B4-BE49-F238E27FC236}">
                <a16:creationId xmlns:a16="http://schemas.microsoft.com/office/drawing/2014/main" id="{89EC6309-5F28-4B22-AA9F-228CF8B7B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3325" y="2538414"/>
            <a:ext cx="73787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/>
              <a:t>BOM</a:t>
            </a:r>
            <a:r>
              <a:rPr lang="zh-CN" altLang="en-US"/>
              <a:t>没有一个明确的规范，所以浏览器提供商会按照各自的想法随意去扩展</a:t>
            </a:r>
            <a:r>
              <a:rPr lang="en-US" altLang="zh-CN"/>
              <a:t>BOM</a:t>
            </a:r>
            <a:r>
              <a:rPr lang="zh-CN" altLang="en-US"/>
              <a:t>。而各浏览器间共有的对象就成为了事实上的标准。不过在利用</a:t>
            </a:r>
            <a:r>
              <a:rPr lang="en-US" altLang="zh-CN"/>
              <a:t>BOM</a:t>
            </a:r>
            <a:r>
              <a:rPr lang="zh-CN" altLang="en-US"/>
              <a:t>实现具体功能时要根据实际的开发情况考虑浏览器之间的兼容问题，否则会出现不可预料的情况。</a:t>
            </a:r>
            <a:endParaRPr lang="zh-CN" altLang="zh-CN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6EE8110-7E10-4F32-842A-6D0CF83C1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  <p:transition spd="slow">
    <p:circl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1FCEC-5573-4E9A-B1C5-7DE732127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第二部分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50D9B9-E6AD-4512-BD05-9387857A6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window</a:t>
            </a:r>
            <a:r>
              <a:rPr lang="zh-CN" altLang="en-US" dirty="0"/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24771565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ccd604c8f507f25fda6dbb49b9d6e24e5a4d995"/>
</p:tagLst>
</file>

<file path=ppt/theme/theme1.xml><?xml version="1.0" encoding="utf-8"?>
<a:theme xmlns:a="http://schemas.openxmlformats.org/drawingml/2006/main" name="1_主题1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5">
      <a:majorFont>
        <a:latin typeface="Arial"/>
        <a:ea typeface="微软雅黑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01928CD-BCF2-4937-8EFD-587001B47709}" vid="{32157CAA-EC0E-4533-B5E6-E31A26CEE657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第3章  对象、函数和事件</Template>
  <TotalTime>72</TotalTime>
  <Pages>0</Pages>
  <Words>3580</Words>
  <Characters>0</Characters>
  <Application>Microsoft Office PowerPoint</Application>
  <DocSecurity>0</DocSecurity>
  <PresentationFormat>宽屏</PresentationFormat>
  <Lines>0</Lines>
  <Paragraphs>562</Paragraphs>
  <Slides>55</Slides>
  <Notes>18</Notes>
  <HiddenSlides>1</HiddenSlides>
  <MMClips>0</MMClips>
  <ScaleCrop>false</ScaleCrop>
  <HeadingPairs>
    <vt:vector size="10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55</vt:i4>
      </vt:variant>
      <vt:variant>
        <vt:lpstr>自定义放映</vt:lpstr>
      </vt:variant>
      <vt:variant>
        <vt:i4>1</vt:i4>
      </vt:variant>
    </vt:vector>
  </HeadingPairs>
  <TitlesOfParts>
    <vt:vector size="67" baseType="lpstr">
      <vt:lpstr>FrutigerNext LT Medium</vt:lpstr>
      <vt:lpstr>FrutigerNext LT Regular</vt:lpstr>
      <vt:lpstr>方正隶变简体</vt:lpstr>
      <vt:lpstr>黑体</vt:lpstr>
      <vt:lpstr>微软雅黑</vt:lpstr>
      <vt:lpstr>Arial</vt:lpstr>
      <vt:lpstr>Calibri</vt:lpstr>
      <vt:lpstr>Times New Roman</vt:lpstr>
      <vt:lpstr>Wingdings</vt:lpstr>
      <vt:lpstr>1_主题1</vt:lpstr>
      <vt:lpstr>Visio</vt:lpstr>
      <vt:lpstr>PowerPoint 演示文稿</vt:lpstr>
      <vt:lpstr>第4章  JavaScript操作BOM对象</vt:lpstr>
      <vt:lpstr>本章目标</vt:lpstr>
      <vt:lpstr>第一部分</vt:lpstr>
      <vt:lpstr>什么是BOM对象</vt:lpstr>
      <vt:lpstr>什么是BOM对象</vt:lpstr>
      <vt:lpstr>什么是BOM对象</vt:lpstr>
      <vt:lpstr>什么是BOM对象</vt:lpstr>
      <vt:lpstr>第二部分</vt:lpstr>
      <vt:lpstr>BOM模型</vt:lpstr>
      <vt:lpstr>window对象</vt:lpstr>
      <vt:lpstr>window对象的常用属性</vt:lpstr>
      <vt:lpstr>window对象的常用方法</vt:lpstr>
      <vt:lpstr>prompt()方法</vt:lpstr>
      <vt:lpstr>confirm()方法</vt:lpstr>
      <vt:lpstr>confirm()方法</vt:lpstr>
      <vt:lpstr>open()方法</vt:lpstr>
      <vt:lpstr>open()方法</vt:lpstr>
      <vt:lpstr>open()方法</vt:lpstr>
      <vt:lpstr>open()方法</vt:lpstr>
      <vt:lpstr>练习：制作简易的当当购物车页面</vt:lpstr>
      <vt:lpstr>共性问题集中讲解</vt:lpstr>
      <vt:lpstr>第三部分</vt:lpstr>
      <vt:lpstr>screen对象</vt:lpstr>
      <vt:lpstr>第四部分</vt:lpstr>
      <vt:lpstr>history对象</vt:lpstr>
      <vt:lpstr>history对象</vt:lpstr>
      <vt:lpstr>history对象</vt:lpstr>
      <vt:lpstr>history对象</vt:lpstr>
      <vt:lpstr>history对象</vt:lpstr>
      <vt:lpstr>history对象</vt:lpstr>
      <vt:lpstr>第五部分</vt:lpstr>
      <vt:lpstr>location对象</vt:lpstr>
      <vt:lpstr>location对象</vt:lpstr>
      <vt:lpstr>location对象</vt:lpstr>
      <vt:lpstr>location对象</vt:lpstr>
      <vt:lpstr>location对象</vt:lpstr>
      <vt:lpstr>location对象</vt:lpstr>
      <vt:lpstr>location和history对象的应用</vt:lpstr>
      <vt:lpstr>练习：查看一年四季变化</vt:lpstr>
      <vt:lpstr>共性问题集中讲解</vt:lpstr>
      <vt:lpstr>第六部分</vt:lpstr>
      <vt:lpstr>navigator对象</vt:lpstr>
      <vt:lpstr>navigator对象</vt:lpstr>
      <vt:lpstr>第七部分</vt:lpstr>
      <vt:lpstr>Document对象</vt:lpstr>
      <vt:lpstr>Document对象应用2-1</vt:lpstr>
      <vt:lpstr>Document对象应用2-2</vt:lpstr>
      <vt:lpstr>Document对象的常用方法2-1</vt:lpstr>
      <vt:lpstr>Document对象访问页面元素</vt:lpstr>
      <vt:lpstr>Document对象的常用方法2-2</vt:lpstr>
      <vt:lpstr>练习:完善当当购物车页面</vt:lpstr>
      <vt:lpstr>共性问题集中讲解</vt:lpstr>
      <vt:lpstr>本章总结</vt:lpstr>
      <vt:lpstr>问题及作业</vt:lpstr>
      <vt:lpstr>自定义放映 1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 JavaScript操作BOM对象</dc:title>
  <dc:creator>石 毅</dc:creator>
  <cp:lastModifiedBy>石 毅</cp:lastModifiedBy>
  <cp:revision>9</cp:revision>
  <dcterms:created xsi:type="dcterms:W3CDTF">2020-06-26T01:41:03Z</dcterms:created>
  <dcterms:modified xsi:type="dcterms:W3CDTF">2020-06-27T05:23:14Z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