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66"/>
  </p:notesMasterIdLst>
  <p:sldIdLst>
    <p:sldId id="256" r:id="rId2"/>
    <p:sldId id="344" r:id="rId3"/>
    <p:sldId id="605" r:id="rId4"/>
    <p:sldId id="606" r:id="rId5"/>
    <p:sldId id="352" r:id="rId6"/>
    <p:sldId id="609" r:id="rId7"/>
    <p:sldId id="589" r:id="rId8"/>
    <p:sldId id="607" r:id="rId9"/>
    <p:sldId id="612" r:id="rId10"/>
    <p:sldId id="613" r:id="rId11"/>
    <p:sldId id="590" r:id="rId12"/>
    <p:sldId id="621" r:id="rId13"/>
    <p:sldId id="622" r:id="rId14"/>
    <p:sldId id="628" r:id="rId15"/>
    <p:sldId id="542" r:id="rId16"/>
    <p:sldId id="591" r:id="rId17"/>
    <p:sldId id="651" r:id="rId18"/>
    <p:sldId id="653" r:id="rId19"/>
    <p:sldId id="629" r:id="rId20"/>
    <p:sldId id="630" r:id="rId21"/>
    <p:sldId id="623" r:id="rId22"/>
    <p:sldId id="624" r:id="rId23"/>
    <p:sldId id="625" r:id="rId24"/>
    <p:sldId id="626" r:id="rId25"/>
    <p:sldId id="627" r:id="rId26"/>
    <p:sldId id="618" r:id="rId27"/>
    <p:sldId id="548" r:id="rId28"/>
    <p:sldId id="586" r:id="rId29"/>
    <p:sldId id="877" r:id="rId30"/>
    <p:sldId id="619" r:id="rId31"/>
    <p:sldId id="635" r:id="rId32"/>
    <p:sldId id="636" r:id="rId33"/>
    <p:sldId id="637" r:id="rId34"/>
    <p:sldId id="640" r:id="rId35"/>
    <p:sldId id="596" r:id="rId36"/>
    <p:sldId id="553" r:id="rId37"/>
    <p:sldId id="585" r:id="rId38"/>
    <p:sldId id="878" r:id="rId39"/>
    <p:sldId id="638" r:id="rId40"/>
    <p:sldId id="643" r:id="rId41"/>
    <p:sldId id="644" r:id="rId42"/>
    <p:sldId id="645" r:id="rId43"/>
    <p:sldId id="646" r:id="rId44"/>
    <p:sldId id="597" r:id="rId45"/>
    <p:sldId id="599" r:id="rId46"/>
    <p:sldId id="598" r:id="rId47"/>
    <p:sldId id="600" r:id="rId48"/>
    <p:sldId id="601" r:id="rId49"/>
    <p:sldId id="884" r:id="rId50"/>
    <p:sldId id="885" r:id="rId51"/>
    <p:sldId id="602" r:id="rId52"/>
    <p:sldId id="603" r:id="rId53"/>
    <p:sldId id="879" r:id="rId54"/>
    <p:sldId id="888" r:id="rId55"/>
    <p:sldId id="889" r:id="rId56"/>
    <p:sldId id="880" r:id="rId57"/>
    <p:sldId id="886" r:id="rId58"/>
    <p:sldId id="887" r:id="rId59"/>
    <p:sldId id="610" r:id="rId60"/>
    <p:sldId id="604" r:id="rId61"/>
    <p:sldId id="448" r:id="rId62"/>
    <p:sldId id="632" r:id="rId63"/>
    <p:sldId id="580" r:id="rId64"/>
    <p:sldId id="717" r:id="rId65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67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、讲解使用</a:t>
            </a:r>
            <a:r>
              <a:rPr lang="en-US" altLang="zh-CN" sz="1200" dirty="0" err="1"/>
              <a:t>getComputedStyle</a:t>
            </a:r>
            <a:r>
              <a:rPr lang="zh-CN" altLang="en-US" sz="1200" dirty="0"/>
              <a:t>获取样式，但是在</a:t>
            </a:r>
            <a:r>
              <a:rPr lang="en-US" altLang="zh-CN" sz="1200" dirty="0"/>
              <a:t>IE</a:t>
            </a:r>
            <a:r>
              <a:rPr lang="zh-CN" altLang="en-US" sz="1200" dirty="0"/>
              <a:t>中不支持；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、再引出</a:t>
            </a:r>
            <a:r>
              <a:rPr lang="en-US" altLang="zh-CN" sz="1200" dirty="0" err="1"/>
              <a:t>currentStyle</a:t>
            </a:r>
            <a:r>
              <a:rPr lang="zh-CN" altLang="en-US" sz="1200" dirty="0"/>
              <a:t>用来兼容；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05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3720E3-9AA0-493A-B654-4ED46092255A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18E20-6E7F-4B06-8DA4-320DA4B946BD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教学指导；</a:t>
            </a:r>
            <a:endParaRPr lang="en-US" altLang="zh-CN" dirty="0"/>
          </a:p>
          <a:p>
            <a:r>
              <a:rPr lang="zh-CN" altLang="en-US" dirty="0"/>
              <a:t>总结部分</a:t>
            </a:r>
            <a:r>
              <a:rPr lang="zh-CN" altLang="zh-CN" dirty="0"/>
              <a:t>主要达到以下几个目的：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b="1" dirty="0"/>
              <a:t>回顾内容</a:t>
            </a:r>
            <a:r>
              <a:rPr lang="zh-CN" altLang="en-US" b="1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注意与</a:t>
            </a:r>
            <a:r>
              <a:rPr lang="zh-CN" altLang="zh-CN" dirty="0">
                <a:solidFill>
                  <a:srgbClr val="C00000"/>
                </a:solidFill>
              </a:rPr>
              <a:t>与</a:t>
            </a:r>
            <a:r>
              <a:rPr lang="zh-CN" altLang="en-US" dirty="0">
                <a:solidFill>
                  <a:srgbClr val="C00000"/>
                </a:solidFill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/>
              <a:t>是强调</a:t>
            </a:r>
            <a:r>
              <a:rPr lang="zh-CN" altLang="en-US" dirty="0"/>
              <a:t>内容概貌，学到技术，告知要学习什么；总结时，</a:t>
            </a:r>
            <a:r>
              <a:rPr lang="zh-CN" altLang="zh-CN" dirty="0"/>
              <a:t>要格外强调观点，把每一</a:t>
            </a:r>
            <a:r>
              <a:rPr lang="zh-CN" altLang="en-US" dirty="0"/>
              <a:t>个知识点</a:t>
            </a:r>
            <a:r>
              <a:rPr lang="zh-CN" altLang="zh-CN" dirty="0"/>
              <a:t>的观点</a:t>
            </a:r>
            <a:r>
              <a:rPr lang="zh-CN" altLang="en-US" dirty="0"/>
              <a:t>结论</a:t>
            </a:r>
            <a:r>
              <a:rPr lang="zh-CN" altLang="zh-CN" dirty="0"/>
              <a:t>都尽量突出出来。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整理逻辑</a:t>
            </a:r>
            <a:r>
              <a:rPr lang="zh-CN" altLang="en-US" b="1" dirty="0"/>
              <a:t>。</a:t>
            </a:r>
            <a:r>
              <a:rPr lang="zh-CN" altLang="zh-CN" dirty="0"/>
              <a:t>还应该把观点之间的逻辑联系梳理出来</a:t>
            </a:r>
            <a:r>
              <a:rPr lang="zh-CN" altLang="en-US" dirty="0"/>
              <a:t>。</a:t>
            </a:r>
            <a:r>
              <a:rPr lang="zh-CN" altLang="zh-CN" dirty="0"/>
              <a:t>从而使</a:t>
            </a:r>
            <a:r>
              <a:rPr lang="zh-CN" altLang="en-US" dirty="0"/>
              <a:t>知识</a:t>
            </a:r>
            <a:r>
              <a:rPr lang="zh-CN" altLang="zh-CN" dirty="0"/>
              <a:t>系统化、逻辑化。要帮助</a:t>
            </a:r>
            <a:r>
              <a:rPr lang="zh-CN" altLang="en-US" dirty="0"/>
              <a:t>学员</a:t>
            </a:r>
            <a:r>
              <a:rPr lang="zh-CN" altLang="zh-CN" dirty="0"/>
              <a:t>整清逻辑是总结的一大任务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70B55-6173-46DE-93C5-6569EDDE70A2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DOM</a:t>
            </a:r>
            <a:r>
              <a:rPr lang="zh-CN" altLang="en-US" dirty="0"/>
              <a:t>操作分为三个方面；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、但是这三个方法如何操作页面呢，操作页面什么内容呢，该如何操作呢？当然是按节点关系找到页面元素，然后操作，引出下一页的内容；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10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、讲解节点属性的用法，然后引出示例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、演示示例</a:t>
            </a:r>
            <a:r>
              <a:rPr lang="en-US" altLang="zh-CN" dirty="0"/>
              <a:t>2</a:t>
            </a:r>
            <a:r>
              <a:rPr lang="zh-CN" altLang="en-US" dirty="0"/>
              <a:t>，说明各节点之间的关系，演示属性的用法；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、根据示例</a:t>
            </a:r>
            <a:r>
              <a:rPr lang="en-US" altLang="zh-CN" dirty="0"/>
              <a:t>2</a:t>
            </a:r>
            <a:r>
              <a:rPr lang="zh-CN" altLang="en-US" baseline="0" dirty="0"/>
              <a:t>演示结果不同，引出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element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88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98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65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85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033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/>
              <a:t>style</a:t>
            </a:r>
            <a:r>
              <a:rPr lang="zh-CN" altLang="en-US" dirty="0"/>
              <a:t>改变页面内容样式，通常需要一些浏览器触</a:t>
            </a:r>
            <a:r>
              <a:rPr lang="zh-CN" altLang="en-US" baseline="0" dirty="0"/>
              <a:t>发行为，例如单击某内容、鼠标经过某内容等；这些行为需要</a:t>
            </a:r>
            <a:r>
              <a:rPr lang="en-US" altLang="zh-CN" baseline="0" dirty="0"/>
              <a:t>JavaScript</a:t>
            </a:r>
            <a:r>
              <a:rPr lang="zh-CN" altLang="en-US" baseline="0" dirty="0"/>
              <a:t>中的事件；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、让学员了解在</a:t>
            </a:r>
            <a:r>
              <a:rPr lang="en-US" altLang="zh-CN" baseline="0" dirty="0" err="1"/>
              <a:t>Javascript</a:t>
            </a:r>
            <a:r>
              <a:rPr lang="zh-CN" altLang="en-US" baseline="0" dirty="0"/>
              <a:t>中的一些事件；说明事件在网页中应用非常频繁，然后引出下一页的例子，通过例子说明事件在和</a:t>
            </a:r>
            <a:r>
              <a:rPr lang="en-US" altLang="zh-CN" baseline="0" dirty="0"/>
              <a:t>style</a:t>
            </a:r>
            <a:r>
              <a:rPr lang="zh-CN" altLang="en-US" baseline="0" dirty="0"/>
              <a:t>属性相结合实现的</a:t>
            </a:r>
            <a:r>
              <a:rPr lang="zh-CN" altLang="en-US" baseline="0"/>
              <a:t>页面效果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41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修改示例</a:t>
            </a:r>
            <a:r>
              <a:rPr lang="en-US" altLang="zh-CN" dirty="0"/>
              <a:t>7</a:t>
            </a:r>
            <a:r>
              <a:rPr lang="zh-CN" altLang="en-US" dirty="0"/>
              <a:t>的代码，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className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属性实现示例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4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4442371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973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5CCEB5FC-EE46-43DA-8975-64259CB7205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 err="1"/>
              <a:t>节点和节点关系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470D4F-C70D-4943-9CBE-896E9D16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387" y="1338263"/>
            <a:ext cx="9862704" cy="296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u="sng" dirty="0">
                <a:solidFill>
                  <a:srgbClr val="0070C0"/>
                </a:solidFill>
              </a:rPr>
              <a:t>HTML</a:t>
            </a:r>
            <a:r>
              <a:rPr lang="zh-CN" altLang="en-US" b="1" u="sng" dirty="0">
                <a:solidFill>
                  <a:srgbClr val="0070C0"/>
                </a:solidFill>
              </a:rPr>
              <a:t>文档</a:t>
            </a:r>
            <a:r>
              <a:rPr lang="zh-CN" altLang="en-US" dirty="0"/>
              <a:t>根据节点作用，分为</a:t>
            </a:r>
            <a:r>
              <a:rPr lang="zh-CN" altLang="zh-CN" dirty="0"/>
              <a:t>标签节点、文本节点</a:t>
            </a:r>
            <a:r>
              <a:rPr lang="zh-CN" altLang="en-US" dirty="0"/>
              <a:t>、</a:t>
            </a:r>
            <a:r>
              <a:rPr lang="zh-CN" altLang="zh-CN" dirty="0"/>
              <a:t>属性节点</a:t>
            </a:r>
            <a:r>
              <a:rPr lang="zh-CN" altLang="en-US" dirty="0"/>
              <a:t>和注释节点。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en-US" dirty="0"/>
              <a:t>各节点之间的关系，又可分为以下几个方面：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根节点：</a:t>
            </a:r>
            <a:r>
              <a:rPr lang="en-US" altLang="zh-CN" dirty="0"/>
              <a:t>&lt;html&gt;</a:t>
            </a:r>
            <a:r>
              <a:rPr lang="zh-CN" altLang="en-US" dirty="0"/>
              <a:t>标签是整个文档的根节点，有且仅由一个。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子节点：指的是某一个节点的下级节点。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父节点：指的是某一个节点的上级节点。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兄弟节点：两个节点同属于一个父节点。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0C50B6-596B-43C8-B547-41ED03818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getElement</a:t>
            </a:r>
            <a:r>
              <a:rPr lang="zh-CN" altLang="en-US" dirty="0"/>
              <a:t>系列方法访问指定节点</a:t>
            </a:r>
            <a:endParaRPr lang="en-US" altLang="zh-CN" dirty="0"/>
          </a:p>
          <a:p>
            <a:pPr lvl="1"/>
            <a:r>
              <a:rPr lang="en-US" altLang="zh-CN" dirty="0" err="1"/>
              <a:t>getElementById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getElementsByName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getElementsByTagName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根据层次关系访问节点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访问节点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EE740-C44A-440E-8C78-304ED52A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1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E4C3495-A087-4150-8E36-A349510B71C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2A55E0-B56D-4826-87BC-640B7E76D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59" y="1747836"/>
            <a:ext cx="10546060" cy="99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document</a:t>
            </a:r>
            <a:r>
              <a:rPr lang="zh-CN" altLang="zh-CN" dirty="0"/>
              <a:t>对象提供了一些用于查找元素的方法，利用这些方法可以根据元素的</a:t>
            </a:r>
            <a:r>
              <a:rPr lang="en-US" altLang="zh-CN" dirty="0"/>
              <a:t>id</a:t>
            </a:r>
            <a:r>
              <a:rPr lang="zh-CN" altLang="zh-CN" dirty="0"/>
              <a:t>、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class</a:t>
            </a:r>
            <a:r>
              <a:rPr lang="zh-CN" altLang="zh-CN" dirty="0"/>
              <a:t>属性以及标签名称的方式获取操作的元素</a:t>
            </a:r>
            <a:r>
              <a:rPr lang="zh-CN" altLang="en-US" dirty="0"/>
              <a:t>。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66ED289E-B05D-4C13-B89D-35EB54F6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73148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获取操作的元素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——document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对象的方法和属性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630894-0E34-47D1-AD52-83E64F3A4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DFA029EC-E6C8-4E4A-B82D-C16073883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3343"/>
              </p:ext>
            </p:extLst>
          </p:nvPr>
        </p:nvGraphicFramePr>
        <p:xfrm>
          <a:off x="1048663" y="3024023"/>
          <a:ext cx="10574728" cy="217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454">
                  <a:extLst>
                    <a:ext uri="{9D8B030D-6E8A-4147-A177-3AD203B41FA5}">
                      <a16:colId xmlns:a16="http://schemas.microsoft.com/office/drawing/2014/main" val="299855454"/>
                    </a:ext>
                  </a:extLst>
                </a:gridCol>
                <a:gridCol w="6141274">
                  <a:extLst>
                    <a:ext uri="{9D8B030D-6E8A-4147-A177-3AD203B41FA5}">
                      <a16:colId xmlns:a16="http://schemas.microsoft.com/office/drawing/2014/main" val="4063299918"/>
                    </a:ext>
                  </a:extLst>
                </a:gridCol>
              </a:tblGrid>
              <a:tr h="435014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4160771759"/>
                  </a:ext>
                </a:extLst>
              </a:tr>
              <a:tr h="4350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返回对拥有指定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的第一个对象的引用</a:t>
                      </a: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528610979"/>
                  </a:ext>
                </a:extLst>
              </a:tr>
              <a:tr h="4350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document.getElementsByName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返回带有指定名称的对象集合</a:t>
                      </a: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3942190696"/>
                  </a:ext>
                </a:extLst>
              </a:tr>
              <a:tr h="4350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document.getElementsByTagName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返回带有指定标签名的对象集合</a:t>
                      </a: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692614694"/>
                  </a:ext>
                </a:extLst>
              </a:tr>
              <a:tr h="4350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document.getElementsByClassName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返回带有指定类名的对象集合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（不支持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IE6~8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384913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503A68F-E714-4648-9C91-0A62BC8611E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21A859F6-B526-4121-92DD-31CCCD12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178497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获取操作的元素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——document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对象的方法和属性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80" name="组合 7">
            <a:extLst>
              <a:ext uri="{FF2B5EF4-FFF2-40B4-BE49-F238E27FC236}">
                <a16:creationId xmlns:a16="http://schemas.microsoft.com/office/drawing/2014/main" id="{E9C148B7-82A8-4C3B-96E4-E72FAC25C874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493964"/>
            <a:ext cx="8302625" cy="2160587"/>
            <a:chOff x="415635" y="2398807"/>
            <a:chExt cx="7920000" cy="216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65A3AE-C7EF-48A2-8E5B-100A568D8046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0FD3DE5-89BD-4B10-AAD2-88936F1FC045}"/>
                </a:ext>
              </a:extLst>
            </p:cNvPr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4581" name="组合 15">
            <a:extLst>
              <a:ext uri="{FF2B5EF4-FFF2-40B4-BE49-F238E27FC236}">
                <a16:creationId xmlns:a16="http://schemas.microsoft.com/office/drawing/2014/main" id="{AC480CD1-123D-4F0C-B029-059D1DD3825D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2114551"/>
            <a:ext cx="1235075" cy="866775"/>
            <a:chOff x="7623958" y="2018805"/>
            <a:chExt cx="1235034" cy="866899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2E7C9E1F-E6DC-4F7A-BA2E-75693FEDC92B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584" name="矩形 17">
              <a:extLst>
                <a:ext uri="{FF2B5EF4-FFF2-40B4-BE49-F238E27FC236}">
                  <a16:creationId xmlns:a16="http://schemas.microsoft.com/office/drawing/2014/main" id="{F61E3232-5180-4CC7-9014-91BAF1047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24582" name="矩形 18">
            <a:extLst>
              <a:ext uri="{FF2B5EF4-FFF2-40B4-BE49-F238E27FC236}">
                <a16:creationId xmlns:a16="http://schemas.microsoft.com/office/drawing/2014/main" id="{6FAC5C3C-804C-41EC-A7F3-B258A410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662239"/>
            <a:ext cx="813435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除了</a:t>
            </a:r>
            <a:r>
              <a:rPr lang="en-US" altLang="zh-CN"/>
              <a:t>document.getElementById()</a:t>
            </a:r>
            <a:r>
              <a:rPr lang="zh-CN" altLang="en-US"/>
              <a:t>方法返回的是拥有指定</a:t>
            </a:r>
            <a:r>
              <a:rPr lang="en-US" altLang="zh-CN"/>
              <a:t>id</a:t>
            </a:r>
            <a:r>
              <a:rPr lang="zh-CN" altLang="en-US"/>
              <a:t>的元素外，其他方法返回的都是符合要求的一个集合。</a:t>
            </a:r>
            <a:r>
              <a:rPr lang="zh-CN" altLang="zh-CN"/>
              <a:t>若要获取其中一个对象，可以通过下标的方式获取，默认从</a:t>
            </a:r>
            <a:r>
              <a:rPr lang="en-US" altLang="zh-CN"/>
              <a:t>0</a:t>
            </a:r>
            <a:r>
              <a:rPr lang="zh-CN" altLang="zh-CN"/>
              <a:t>开始。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C48DC8-2BC7-4CB3-81A6-7006983EB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56344"/>
      </p:ext>
    </p:extLst>
  </p:cSld>
  <p:clrMapOvr>
    <a:masterClrMapping/>
  </p:clrMapOvr>
  <p:transition spd="slow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04E875F7-4C4A-4861-8F59-4183C12C02A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09A285-2A67-4B8B-B191-268A83B8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35" y="1965326"/>
            <a:ext cx="10306337" cy="99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DOM</a:t>
            </a:r>
            <a:r>
              <a:rPr lang="zh-CN" altLang="en-US" dirty="0"/>
              <a:t>操作中，元素对象也提供了获取某个元素内指定元素的方法，常用的两个方法分别为</a:t>
            </a:r>
            <a:r>
              <a:rPr lang="en-US" altLang="zh-CN" dirty="0" err="1"/>
              <a:t>getElementsByClassName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getElementsByTagName</a:t>
            </a:r>
            <a:r>
              <a:rPr lang="en-US" altLang="zh-CN" dirty="0"/>
              <a:t>()</a:t>
            </a:r>
            <a:r>
              <a:rPr lang="zh-CN" altLang="en-US" dirty="0"/>
              <a:t>。它们的使用方式与</a:t>
            </a:r>
            <a:r>
              <a:rPr lang="en-US" altLang="zh-CN" dirty="0"/>
              <a:t>document</a:t>
            </a:r>
            <a:r>
              <a:rPr lang="zh-CN" altLang="en-US" dirty="0"/>
              <a:t>对象中同名方法相同。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9DD0DB8B-33A9-441C-B929-1B8B68B3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36" y="118640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获取操作的元素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——Element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对象的方法和属性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AF4E0A-0D87-407C-A2F2-5A4A94CF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节点属性</a:t>
            </a:r>
          </a:p>
        </p:txBody>
      </p:sp>
      <p:sp>
        <p:nvSpPr>
          <p:cNvPr id="2150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根据层次关系访问节点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2063750" y="1268414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3810002" y="6143626"/>
            <a:ext cx="3566641" cy="428625"/>
            <a:chOff x="3143240" y="5143512"/>
            <a:chExt cx="5072134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4359415" y="5187962"/>
              <a:ext cx="338115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演示示例：访问节点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36BCF4-5403-4F45-A153-A9221146D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37C1CB14-2A70-41FF-97CC-FC35A302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52662"/>
              </p:ext>
            </p:extLst>
          </p:nvPr>
        </p:nvGraphicFramePr>
        <p:xfrm>
          <a:off x="1164286" y="1657916"/>
          <a:ext cx="10408877" cy="4016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157">
                  <a:extLst>
                    <a:ext uri="{9D8B030D-6E8A-4147-A177-3AD203B41FA5}">
                      <a16:colId xmlns:a16="http://schemas.microsoft.com/office/drawing/2014/main" val="469009047"/>
                    </a:ext>
                  </a:extLst>
                </a:gridCol>
                <a:gridCol w="7227720">
                  <a:extLst>
                    <a:ext uri="{9D8B030D-6E8A-4147-A177-3AD203B41FA5}">
                      <a16:colId xmlns:a16="http://schemas.microsoft.com/office/drawing/2014/main" val="28692885"/>
                    </a:ext>
                  </a:extLst>
                </a:gridCol>
              </a:tblGrid>
              <a:tr h="446264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4161913207"/>
                  </a:ext>
                </a:extLst>
              </a:tr>
              <a:tr h="44626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firstChild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访问当前节点的首个子节点</a:t>
                      </a: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371211079"/>
                  </a:ext>
                </a:extLst>
              </a:tr>
              <a:tr h="44626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lastChild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访问当前节点的最后一个子节点</a:t>
                      </a: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574931810"/>
                  </a:ext>
                </a:extLst>
              </a:tr>
              <a:tr h="44626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nodeName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访问当前节点名称</a:t>
                      </a: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44539455"/>
                  </a:ext>
                </a:extLst>
              </a:tr>
              <a:tr h="44626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nodeValue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访问当前节点的值</a:t>
                      </a: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486664158"/>
                  </a:ext>
                </a:extLst>
              </a:tr>
              <a:tr h="44626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nextSibiling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返回同一树层级中指定节点之后紧跟的节点</a:t>
                      </a: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453537354"/>
                  </a:ext>
                </a:extLst>
              </a:tr>
              <a:tr h="44626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previousSibling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返回同一树层级中指定节点的前一个节点</a:t>
                      </a: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3495327158"/>
                  </a:ext>
                </a:extLst>
              </a:tr>
              <a:tr h="44626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parentNode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访问当前元素节点的父节点</a:t>
                      </a: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2627223465"/>
                  </a:ext>
                </a:extLst>
              </a:tr>
              <a:tr h="44626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childNodes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访问当前元素节点的所有子节点的集合</a:t>
                      </a: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90229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3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element</a:t>
            </a:r>
            <a:r>
              <a:rPr lang="zh-CN" altLang="zh-CN" dirty="0"/>
              <a:t>属性</a:t>
            </a:r>
            <a:endParaRPr lang="zh-CN" altLang="en-US" dirty="0"/>
          </a:p>
        </p:txBody>
      </p:sp>
      <p:sp>
        <p:nvSpPr>
          <p:cNvPr id="2150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根据层次关系访问节点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2063750" y="1268414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12276"/>
              </p:ext>
            </p:extLst>
          </p:nvPr>
        </p:nvGraphicFramePr>
        <p:xfrm>
          <a:off x="1187279" y="1489758"/>
          <a:ext cx="10173447" cy="210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8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50" dirty="0" err="1">
                          <a:effectLst/>
                        </a:rPr>
                        <a:t>firstElementChild</a:t>
                      </a:r>
                      <a:endParaRPr lang="zh-CN" sz="16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50" dirty="0">
                          <a:effectLst/>
                        </a:rPr>
                        <a:t>返回节点的第一个子节点，最普遍的用法是访问该元素的文本节点</a:t>
                      </a:r>
                      <a:endParaRPr lang="zh-CN" sz="1600" kern="105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9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50" dirty="0" err="1">
                          <a:effectLst/>
                        </a:rPr>
                        <a:t>lastElementChild</a:t>
                      </a:r>
                      <a:endParaRPr lang="zh-CN" sz="16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600" kern="1050" dirty="0">
                          <a:effectLst/>
                        </a:rPr>
                        <a:t>返回节点的最后一个子节点</a:t>
                      </a:r>
                      <a:endParaRPr lang="zh-CN" sz="1600" kern="105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9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50" dirty="0" err="1">
                          <a:effectLst/>
                        </a:rPr>
                        <a:t>nextElementSibling</a:t>
                      </a:r>
                      <a:endParaRPr lang="zh-CN" sz="16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600" kern="1050" dirty="0">
                          <a:effectLst/>
                        </a:rPr>
                        <a:t>下一个节点</a:t>
                      </a:r>
                      <a:endParaRPr lang="zh-CN" sz="1600" kern="105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19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50" dirty="0" err="1">
                          <a:effectLst/>
                        </a:rPr>
                        <a:t>previousElementSibling</a:t>
                      </a:r>
                      <a:endParaRPr lang="zh-CN" sz="16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600" kern="1050" dirty="0">
                          <a:effectLst/>
                        </a:rPr>
                        <a:t>上一个节点</a:t>
                      </a:r>
                      <a:endParaRPr lang="zh-CN" sz="1600" kern="105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1134197" y="3954307"/>
            <a:ext cx="1000125" cy="414337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7441" y="4088045"/>
            <a:ext cx="7632847" cy="237667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oNext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oParent.nextElementSibling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|| </a:t>
            </a: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oParent.nextSibling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</a:p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oPre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oParent.previousElementSibling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|| </a:t>
            </a: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oParent.previousSibling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oFirst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oParent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. </a:t>
            </a: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firstElementChild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 ||  </a:t>
            </a: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oParent.firstChild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</a:p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oLast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oParent.lastElementChild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|| </a:t>
            </a: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</a:rPr>
              <a:t>oParent.lastChild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AD7D7D-9B6B-431D-9A0A-3A312F888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6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F0CB57F9-69AD-4F51-9D35-2F43452F84D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8CC411EF-3FF9-47B5-9208-6A67F3945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57" y="1049081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获取节点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534E08-04A9-4814-BC28-EEF06E89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57" y="1673225"/>
            <a:ext cx="9908886" cy="198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childNodes</a:t>
            </a:r>
            <a:r>
              <a:rPr lang="zh-CN" altLang="zh-CN" b="1" u="sng" dirty="0">
                <a:solidFill>
                  <a:srgbClr val="0070C0"/>
                </a:solidFill>
              </a:rPr>
              <a:t>属性</a:t>
            </a:r>
            <a:r>
              <a:rPr lang="zh-CN" altLang="en-US" b="1" u="sng" dirty="0">
                <a:solidFill>
                  <a:srgbClr val="0070C0"/>
                </a:solidFill>
              </a:rPr>
              <a:t>与前面学习过的</a:t>
            </a:r>
            <a:r>
              <a:rPr lang="en-US" altLang="zh-CN" b="1" u="sng" dirty="0">
                <a:solidFill>
                  <a:srgbClr val="0070C0"/>
                </a:solidFill>
              </a:rPr>
              <a:t>children</a:t>
            </a:r>
            <a:r>
              <a:rPr lang="zh-CN" altLang="zh-CN" b="1" u="sng" dirty="0">
                <a:solidFill>
                  <a:srgbClr val="0070C0"/>
                </a:solidFill>
              </a:rPr>
              <a:t>属性</a:t>
            </a:r>
            <a:r>
              <a:rPr lang="zh-CN" altLang="en-US" b="1" u="sng" dirty="0">
                <a:solidFill>
                  <a:srgbClr val="0070C0"/>
                </a:solidFill>
              </a:rPr>
              <a:t>的区别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相同点</a:t>
            </a:r>
            <a:r>
              <a:rPr lang="zh-CN" altLang="en-US" dirty="0"/>
              <a:t>：</a:t>
            </a:r>
            <a:r>
              <a:rPr lang="zh-CN" altLang="zh-CN" dirty="0"/>
              <a:t>都可以获取某元素的子元素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不同点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childNodes</a:t>
            </a:r>
            <a:r>
              <a:rPr lang="zh-CN" altLang="zh-CN" dirty="0"/>
              <a:t>属性用于节点操作</a:t>
            </a:r>
            <a:r>
              <a:rPr lang="zh-CN" altLang="en-US" dirty="0"/>
              <a:t>，返回值中</a:t>
            </a:r>
            <a:r>
              <a:rPr lang="zh-CN" altLang="zh-CN" dirty="0"/>
              <a:t>还会包括文本节点等其他类型的节点</a:t>
            </a:r>
            <a:r>
              <a:rPr lang="zh-CN" altLang="en-US" dirty="0"/>
              <a:t>，</a:t>
            </a:r>
            <a:r>
              <a:rPr lang="zh-CN" altLang="zh-CN" dirty="0"/>
              <a:t>是</a:t>
            </a:r>
            <a:r>
              <a:rPr lang="zh-CN" altLang="en-US" dirty="0"/>
              <a:t>一个</a:t>
            </a:r>
            <a:r>
              <a:rPr lang="en-US" altLang="zh-CN" dirty="0" err="1"/>
              <a:t>NodeList</a:t>
            </a:r>
            <a:r>
              <a:rPr lang="zh-CN" altLang="zh-CN" dirty="0"/>
              <a:t>对象的集合</a:t>
            </a:r>
            <a:r>
              <a:rPr lang="zh-CN" altLang="en-US" dirty="0"/>
              <a:t>。</a:t>
            </a:r>
            <a:r>
              <a:rPr lang="en-US" altLang="zh-CN" dirty="0"/>
              <a:t> children</a:t>
            </a:r>
            <a:r>
              <a:rPr lang="zh-CN" altLang="zh-CN" dirty="0"/>
              <a:t>属性用于元素操作，返回的是</a:t>
            </a:r>
            <a:r>
              <a:rPr lang="en-US" altLang="zh-CN" dirty="0" err="1"/>
              <a:t>HTMLCollection</a:t>
            </a:r>
            <a:r>
              <a:rPr lang="zh-CN" altLang="zh-CN" dirty="0"/>
              <a:t>对象的集合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4506C6-8297-44CA-9559-F03763F1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grpSp>
        <p:nvGrpSpPr>
          <p:cNvPr id="7" name="组合 7">
            <a:extLst>
              <a:ext uri="{FF2B5EF4-FFF2-40B4-BE49-F238E27FC236}">
                <a16:creationId xmlns:a16="http://schemas.microsoft.com/office/drawing/2014/main" id="{24C7B2AF-DB54-42AF-B19C-DD92537176C5}"/>
              </a:ext>
            </a:extLst>
          </p:cNvPr>
          <p:cNvGrpSpPr>
            <a:grpSpLocks/>
          </p:cNvGrpSpPr>
          <p:nvPr/>
        </p:nvGrpSpPr>
        <p:grpSpPr bwMode="auto">
          <a:xfrm>
            <a:off x="1754189" y="4335102"/>
            <a:ext cx="8302625" cy="1699345"/>
            <a:chOff x="415635" y="2398807"/>
            <a:chExt cx="7920000" cy="216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2BDE6-1373-46B4-AB0D-2683AB8F6C9D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70E82F-089F-41A9-9163-748130F35FC1}"/>
                </a:ext>
              </a:extLst>
            </p:cNvPr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15">
            <a:extLst>
              <a:ext uri="{FF2B5EF4-FFF2-40B4-BE49-F238E27FC236}">
                <a16:creationId xmlns:a16="http://schemas.microsoft.com/office/drawing/2014/main" id="{AD563C6F-11FB-4A5A-B654-5469659AC6D1}"/>
              </a:ext>
            </a:extLst>
          </p:cNvPr>
          <p:cNvGrpSpPr>
            <a:grpSpLocks/>
          </p:cNvGrpSpPr>
          <p:nvPr/>
        </p:nvGrpSpPr>
        <p:grpSpPr bwMode="auto">
          <a:xfrm>
            <a:off x="8934451" y="3955689"/>
            <a:ext cx="1235075" cy="866775"/>
            <a:chOff x="7623958" y="2018805"/>
            <a:chExt cx="1235034" cy="866899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775CA848-10A1-4C02-AD0F-3C8B02E9CAAA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7">
              <a:extLst>
                <a:ext uri="{FF2B5EF4-FFF2-40B4-BE49-F238E27FC236}">
                  <a16:creationId xmlns:a16="http://schemas.microsoft.com/office/drawing/2014/main" id="{80B22935-4CDB-409D-AD70-AE46D3BD0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14" name="矩形 18">
            <a:extLst>
              <a:ext uri="{FF2B5EF4-FFF2-40B4-BE49-F238E27FC236}">
                <a16:creationId xmlns:a16="http://schemas.microsoft.com/office/drawing/2014/main" id="{96EC724A-C894-4483-A555-BC78B19A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4800238"/>
            <a:ext cx="81343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childNodes</a:t>
            </a:r>
            <a:r>
              <a:rPr lang="zh-CN" altLang="en-US" dirty="0"/>
              <a:t>属性在</a:t>
            </a:r>
            <a:r>
              <a:rPr lang="en-US" altLang="zh-CN" dirty="0"/>
              <a:t>IE6~8</a:t>
            </a:r>
            <a:r>
              <a:rPr lang="zh-CN" altLang="en-US" dirty="0"/>
              <a:t>不会获取文本节点，在</a:t>
            </a:r>
            <a:r>
              <a:rPr lang="en-US" altLang="zh-CN" dirty="0"/>
              <a:t>IE9</a:t>
            </a:r>
            <a:r>
              <a:rPr lang="zh-CN" altLang="en-US" dirty="0"/>
              <a:t>及以上版本和主流浏览器中则可以获取文本节点。</a:t>
            </a:r>
          </a:p>
        </p:txBody>
      </p:sp>
    </p:spTree>
    <p:extLst>
      <p:ext uri="{BB962C8B-B14F-4D97-AF65-F5344CB8AC3E}">
        <p14:creationId xmlns:p14="http://schemas.microsoft.com/office/powerpoint/2010/main" val="21278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9FE84E01-8838-4D34-BE79-E34A15ABE3B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182719B5-5ED4-4C6F-A13E-34E8D9DA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044" y="9863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获取节点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292D14-2277-4E9A-B725-03D5E0868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043" y="1686529"/>
            <a:ext cx="1007542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dirty="0"/>
              <a:t>此外，由于</a:t>
            </a:r>
            <a:r>
              <a:rPr lang="en-US" altLang="zh-CN" sz="1800" dirty="0"/>
              <a:t>document</a:t>
            </a:r>
            <a:r>
              <a:rPr lang="zh-CN" altLang="en-US" sz="1800" dirty="0"/>
              <a:t>对象继承自</a:t>
            </a:r>
            <a:r>
              <a:rPr lang="en-US" altLang="zh-CN" sz="1800" dirty="0"/>
              <a:t>Node</a:t>
            </a:r>
            <a:r>
              <a:rPr lang="zh-CN" altLang="en-US" sz="1800" dirty="0"/>
              <a:t>节点对象，因此</a:t>
            </a:r>
            <a:r>
              <a:rPr lang="en-US" altLang="zh-CN" sz="1800" dirty="0"/>
              <a:t>document</a:t>
            </a:r>
            <a:r>
              <a:rPr lang="zh-CN" altLang="en-US" sz="1800" dirty="0"/>
              <a:t>对象也可以进行以上的节点操作。</a:t>
            </a:r>
            <a:endParaRPr lang="en-US" altLang="zh-CN" sz="1800" dirty="0"/>
          </a:p>
        </p:txBody>
      </p:sp>
      <p:grpSp>
        <p:nvGrpSpPr>
          <p:cNvPr id="15" name="组合 2">
            <a:extLst>
              <a:ext uri="{FF2B5EF4-FFF2-40B4-BE49-F238E27FC236}">
                <a16:creationId xmlns:a16="http://schemas.microsoft.com/office/drawing/2014/main" id="{A9A2273C-315A-46C9-B3C8-CFBD745EBF46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3386139"/>
            <a:ext cx="7847012" cy="1755775"/>
            <a:chOff x="2918391" y="3483158"/>
            <a:chExt cx="622675" cy="890698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8822DB98-DBAC-445E-A135-8BF8F8ED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391" y="3483158"/>
              <a:ext cx="622675" cy="89069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BFA425F-4540-4C1D-8E24-F20E2126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854" y="3515371"/>
              <a:ext cx="611212" cy="77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访问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节点的第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个子节点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document.firstChild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访问结果：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&lt;!DOCTYPE html&gt;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访问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节点的第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个子节点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document.firstChild.nextSibling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访问结果：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&lt;html&gt;……&lt;/html&gt;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39583E-D00A-4DD9-B106-F1AB60EA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66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FF37B25-1091-4E07-8916-F1AE4BA85EB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E84162BC-65EA-4BD5-A82E-C04276C7F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44" y="1219201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获取操作的元素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——Element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对象的方法和属性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D2F299-988A-410F-9CA4-C7434AFA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518" y="2274311"/>
            <a:ext cx="7556500" cy="263019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2000" dirty="0"/>
              <a:t>&lt;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 id="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  &lt;li&gt;PHP&lt;/li&gt;&lt;li&gt;JavaScript&lt;/li&gt;</a:t>
            </a:r>
          </a:p>
          <a:p>
            <a:r>
              <a:rPr lang="en-US" altLang="zh-CN" sz="2000" dirty="0"/>
              <a:t>  &lt;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&gt;&lt;li&gt;jQuery&lt;/li&gt;&lt;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&lt;/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&lt;script&gt;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').</a:t>
            </a:r>
            <a:r>
              <a:rPr lang="en-US" altLang="zh-CN" sz="2000" dirty="0" err="1"/>
              <a:t>getElementsByTagName</a:t>
            </a:r>
            <a:r>
              <a:rPr lang="en-US" altLang="zh-CN" sz="2000" dirty="0"/>
              <a:t>('li');</a:t>
            </a:r>
          </a:p>
          <a:p>
            <a:r>
              <a:rPr lang="en-US" altLang="zh-CN" sz="2000" dirty="0"/>
              <a:t>  console.log(</a:t>
            </a:r>
            <a:r>
              <a:rPr lang="en-US" altLang="zh-CN" sz="2000" dirty="0" err="1"/>
              <a:t>lis</a:t>
            </a:r>
            <a:r>
              <a:rPr lang="en-US" altLang="zh-CN" sz="2000" dirty="0"/>
              <a:t>);// </a:t>
            </a:r>
            <a:r>
              <a:rPr lang="zh-CN" altLang="en-US" sz="2000" dirty="0"/>
              <a:t>输出结果：</a:t>
            </a:r>
            <a:r>
              <a:rPr lang="en-US" altLang="zh-CN" sz="2000" dirty="0"/>
              <a:t>(3) [li, li, li]</a:t>
            </a:r>
          </a:p>
          <a:p>
            <a:r>
              <a:rPr lang="en-US" altLang="zh-CN" sz="2000" dirty="0"/>
              <a:t>&lt;/script&gt;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E5E3A29-5D9C-4239-B7CF-344287A52F1F}"/>
              </a:ext>
            </a:extLst>
          </p:cNvPr>
          <p:cNvSpPr/>
          <p:nvPr/>
        </p:nvSpPr>
        <p:spPr>
          <a:xfrm>
            <a:off x="7621588" y="1851025"/>
            <a:ext cx="1046162" cy="57785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78EE47-7988-4F11-9090-3843BD3C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章</a:t>
            </a:r>
            <a:r>
              <a:rPr lang="en-US" altLang="zh-CN" dirty="0"/>
              <a:t>  JavaScript</a:t>
            </a:r>
            <a:r>
              <a:rPr lang="zh-CN" altLang="zh-CN" dirty="0"/>
              <a:t>操作</a:t>
            </a:r>
            <a:r>
              <a:rPr lang="en-US" altLang="zh-CN" dirty="0"/>
              <a:t>DOM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操作</a:t>
            </a:r>
          </a:p>
          <a:p>
            <a:r>
              <a:rPr lang="en-US" altLang="zh-CN" dirty="0"/>
              <a:t>DOM HTML</a:t>
            </a:r>
          </a:p>
          <a:p>
            <a:r>
              <a:rPr lang="en-US" altLang="zh-CN" dirty="0"/>
              <a:t>DOM CSS</a:t>
            </a:r>
            <a:endParaRPr lang="zh-CN" altLang="en-US" dirty="0"/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事件</a:t>
            </a:r>
          </a:p>
          <a:p>
            <a:r>
              <a:rPr lang="zh-CN" altLang="en-US" dirty="0"/>
              <a:t>获取元素位置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E771EAE-B168-4312-95CB-2E6CDD360E9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C88FD6AA-98E6-43C7-BDC2-0228ECF16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71" y="1129808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获取操作的元素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——Element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对象的方法和属性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E38BEB-900A-4465-9EB4-13C51B9C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70" y="1828837"/>
            <a:ext cx="10334047" cy="50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除此之外，元素对象还提供了</a:t>
            </a:r>
            <a:r>
              <a:rPr lang="en-US" altLang="zh-CN" dirty="0"/>
              <a:t>children</a:t>
            </a:r>
            <a:r>
              <a:rPr lang="zh-CN" altLang="zh-CN" dirty="0"/>
              <a:t>属性用来获取指定元素的子元素。例如，获取上述示例中</a:t>
            </a:r>
            <a:r>
              <a:rPr lang="en-US" altLang="zh-CN" dirty="0"/>
              <a:t>ul</a:t>
            </a:r>
            <a:r>
              <a:rPr lang="zh-CN" altLang="zh-CN" dirty="0"/>
              <a:t>的子元素</a:t>
            </a:r>
            <a:r>
              <a:rPr lang="zh-CN" altLang="en-US" dirty="0"/>
              <a:t>。</a:t>
            </a:r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73071F7B-893B-432F-9AA6-7DD6BAC8A36C}"/>
              </a:ext>
            </a:extLst>
          </p:cNvPr>
          <p:cNvGrpSpPr>
            <a:grpSpLocks/>
          </p:cNvGrpSpPr>
          <p:nvPr/>
        </p:nvGrpSpPr>
        <p:grpSpPr bwMode="auto">
          <a:xfrm>
            <a:off x="3023178" y="2814976"/>
            <a:ext cx="5819775" cy="1047750"/>
            <a:chOff x="2916839" y="3483157"/>
            <a:chExt cx="721519" cy="531500"/>
          </a:xfrm>
        </p:grpSpPr>
        <p:sp>
          <p:nvSpPr>
            <p:cNvPr id="13" name="矩形 1">
              <a:extLst>
                <a:ext uri="{FF2B5EF4-FFF2-40B4-BE49-F238E27FC236}">
                  <a16:creationId xmlns:a16="http://schemas.microsoft.com/office/drawing/2014/main" id="{BEC53654-CEE9-421A-B403-00AAD284D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839" y="3483157"/>
              <a:ext cx="721519" cy="53150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0752E2-BACF-4F15-9F55-BAA5EE69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829" y="3515369"/>
              <a:ext cx="708529" cy="399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document.getElementById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').children;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(3) [li, li,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</p:grpSp>
      <p:sp>
        <p:nvSpPr>
          <p:cNvPr id="33798" name="矩形 1">
            <a:extLst>
              <a:ext uri="{FF2B5EF4-FFF2-40B4-BE49-F238E27FC236}">
                <a16:creationId xmlns:a16="http://schemas.microsoft.com/office/drawing/2014/main" id="{8F7B3F7B-9994-4F22-87A3-90817C32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543426"/>
            <a:ext cx="8535988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元素对象的</a:t>
            </a:r>
            <a:r>
              <a:rPr lang="en-US" altLang="zh-CN"/>
              <a:t>children</a:t>
            </a:r>
            <a:r>
              <a:rPr lang="zh-CN" altLang="zh-CN"/>
              <a:t>属性返回的也是对象集合，若要获取其中一个对象，也需通过下标的方式获取，默认从</a:t>
            </a:r>
            <a:r>
              <a:rPr lang="en-US" altLang="zh-CN"/>
              <a:t>0</a:t>
            </a:r>
            <a:r>
              <a:rPr lang="zh-CN" altLang="zh-CN"/>
              <a:t>开始。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另外，</a:t>
            </a:r>
            <a:r>
              <a:rPr lang="en-US" altLang="zh-CN"/>
              <a:t>document</a:t>
            </a:r>
            <a:r>
              <a:rPr lang="zh-CN" altLang="zh-CN"/>
              <a:t>对象中也有</a:t>
            </a:r>
            <a:r>
              <a:rPr lang="en-US" altLang="zh-CN"/>
              <a:t>children</a:t>
            </a:r>
            <a:r>
              <a:rPr lang="zh-CN" altLang="zh-CN"/>
              <a:t>属性，它的第一个子元素通常是</a:t>
            </a:r>
            <a:r>
              <a:rPr lang="en-US" altLang="zh-CN"/>
              <a:t>html</a:t>
            </a:r>
            <a:r>
              <a:rPr lang="zh-CN" altLang="zh-CN"/>
              <a:t>元素。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4F8E47-BD0D-461D-B86F-AC02C42C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1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379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6B313EA-627E-46E9-B0FD-08DC1EF5A65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BE433C57-1819-4970-8B7E-FBD3ECAA2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184957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获取操作的元素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——document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对象的方法和属性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E454DE-5C36-4F5D-AC0D-1DF8FE93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4" y="1781608"/>
            <a:ext cx="10473365" cy="50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document</a:t>
            </a:r>
            <a:r>
              <a:rPr lang="zh-CN" altLang="en-US" dirty="0"/>
              <a:t>对象提供一些属性，可用于获取文档中的元素。例如，获取所有表单标签、图片标签等。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749A1F-EA6F-421F-B99F-AD367EF1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63C7DE6B-2842-421F-83C9-24157070B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13846"/>
              </p:ext>
            </p:extLst>
          </p:nvPr>
        </p:nvGraphicFramePr>
        <p:xfrm>
          <a:off x="1007435" y="2652214"/>
          <a:ext cx="10473364" cy="231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492">
                  <a:extLst>
                    <a:ext uri="{9D8B030D-6E8A-4147-A177-3AD203B41FA5}">
                      <a16:colId xmlns:a16="http://schemas.microsoft.com/office/drawing/2014/main" val="436584002"/>
                    </a:ext>
                  </a:extLst>
                </a:gridCol>
                <a:gridCol w="7028872">
                  <a:extLst>
                    <a:ext uri="{9D8B030D-6E8A-4147-A177-3AD203B41FA5}">
                      <a16:colId xmlns:a16="http://schemas.microsoft.com/office/drawing/2014/main" val="3268327208"/>
                    </a:ext>
                  </a:extLst>
                </a:gridCol>
              </a:tblGrid>
              <a:tr h="463390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4272045177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document.body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返回文档的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body</a:t>
                      </a: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2195296455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document.documentElement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返回文档的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3826504435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document.forms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返回对文档中所有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Form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对象引用</a:t>
                      </a: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339543187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document.images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返回对文档中所有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Image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对象引用</a:t>
                      </a: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47062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93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D6920152-DF35-418F-82DC-5D7236ED721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F1DD320A-7413-4DDE-B6F0-33FBBDA6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044" y="1164433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获取操作的元素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——document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对象的方法和属性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914" name="图片 1">
            <a:extLst>
              <a:ext uri="{FF2B5EF4-FFF2-40B4-BE49-F238E27FC236}">
                <a16:creationId xmlns:a16="http://schemas.microsoft.com/office/drawing/2014/main" id="{1D89B407-5A54-4645-BF9A-E57F89C9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2271714"/>
            <a:ext cx="5867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BEDF5340-C740-40C6-B3BB-E4C1D9B003D7}"/>
              </a:ext>
            </a:extLst>
          </p:cNvPr>
          <p:cNvSpPr/>
          <p:nvPr/>
        </p:nvSpPr>
        <p:spPr>
          <a:xfrm>
            <a:off x="6577013" y="1982788"/>
            <a:ext cx="1046162" cy="57785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F5AD95-A7E4-4E81-94D2-A71936D5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3108325"/>
            <a:ext cx="1757362" cy="38893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857D4E-1603-46B2-8B43-8F9FB2E8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6" y="3521076"/>
            <a:ext cx="1757363" cy="84931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684503-2F01-442E-B0C7-D6B9E8E9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892676"/>
            <a:ext cx="6223000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document</a:t>
            </a:r>
            <a:r>
              <a:rPr lang="zh-CN" altLang="zh-CN"/>
              <a:t>对象的</a:t>
            </a:r>
            <a:r>
              <a:rPr lang="en-US" altLang="zh-CN"/>
              <a:t>body</a:t>
            </a:r>
            <a:r>
              <a:rPr lang="zh-CN" altLang="zh-CN"/>
              <a:t>属性用于返回</a:t>
            </a:r>
            <a:r>
              <a:rPr lang="en-US" altLang="zh-CN"/>
              <a:t>body</a:t>
            </a:r>
            <a:r>
              <a:rPr lang="zh-CN" altLang="zh-CN"/>
              <a:t>元素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document</a:t>
            </a:r>
            <a:r>
              <a:rPr lang="zh-CN" altLang="zh-CN"/>
              <a:t>对象的</a:t>
            </a:r>
            <a:r>
              <a:rPr lang="en-US" altLang="zh-CN"/>
              <a:t>documentElement</a:t>
            </a:r>
            <a:r>
              <a:rPr lang="zh-CN" altLang="zh-CN"/>
              <a:t>属性用于返回</a:t>
            </a:r>
            <a:r>
              <a:rPr lang="en-US" altLang="zh-CN"/>
              <a:t>HTML</a:t>
            </a:r>
            <a:r>
              <a:rPr lang="zh-CN" altLang="zh-CN"/>
              <a:t>文档的根节点</a:t>
            </a:r>
            <a:r>
              <a:rPr lang="en-US" altLang="zh-CN"/>
              <a:t>html</a:t>
            </a:r>
            <a:r>
              <a:rPr lang="zh-CN" altLang="zh-CN"/>
              <a:t>元素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CBCAB-6DC3-4E80-A098-7404CD5BB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33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8422706-AFA5-40CC-A0C3-1EE59F1DC83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3553EE4D-EE3E-46C4-A254-C5D0B5EF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175792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获取操作的元素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——document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对象的方法和属性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FCE7123-7731-4580-921B-666476DDED01}"/>
              </a:ext>
            </a:extLst>
          </p:cNvPr>
          <p:cNvSpPr/>
          <p:nvPr/>
        </p:nvSpPr>
        <p:spPr>
          <a:xfrm>
            <a:off x="4826000" y="2168525"/>
            <a:ext cx="2305050" cy="719138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7653" name="组合 6">
            <a:extLst>
              <a:ext uri="{FF2B5EF4-FFF2-40B4-BE49-F238E27FC236}">
                <a16:creationId xmlns:a16="http://schemas.microsoft.com/office/drawing/2014/main" id="{CB93C803-D10A-4B55-BDC5-1E50B6BFFA76}"/>
              </a:ext>
            </a:extLst>
          </p:cNvPr>
          <p:cNvGrpSpPr>
            <a:grpSpLocks/>
          </p:cNvGrpSpPr>
          <p:nvPr/>
        </p:nvGrpSpPr>
        <p:grpSpPr bwMode="auto">
          <a:xfrm>
            <a:off x="2389189" y="2600325"/>
            <a:ext cx="7475537" cy="1982788"/>
            <a:chOff x="971600" y="1988840"/>
            <a:chExt cx="7200728" cy="2160240"/>
          </a:xfrm>
        </p:grpSpPr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34287BED-9149-4418-982A-9FFF4BAEAE15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可选过程 12">
              <a:extLst>
                <a:ext uri="{FF2B5EF4-FFF2-40B4-BE49-F238E27FC236}">
                  <a16:creationId xmlns:a16="http://schemas.microsoft.com/office/drawing/2014/main" id="{2330C574-4821-4A18-9666-4AE94F5B4DF8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7654" name="组合 9">
            <a:extLst>
              <a:ext uri="{FF2B5EF4-FFF2-40B4-BE49-F238E27FC236}">
                <a16:creationId xmlns:a16="http://schemas.microsoft.com/office/drawing/2014/main" id="{9C41B8C8-2A53-4DC5-AF99-6D8ABC783AE9}"/>
              </a:ext>
            </a:extLst>
          </p:cNvPr>
          <p:cNvGrpSpPr>
            <a:grpSpLocks/>
          </p:cNvGrpSpPr>
          <p:nvPr/>
        </p:nvGrpSpPr>
        <p:grpSpPr bwMode="auto">
          <a:xfrm>
            <a:off x="4826001" y="2095501"/>
            <a:ext cx="2316163" cy="504825"/>
            <a:chOff x="3408211" y="1484784"/>
            <a:chExt cx="2315917" cy="50405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1B1B17-8C3A-449F-8EAD-2BAE825DE81D}"/>
                </a:ext>
              </a:extLst>
            </p:cNvPr>
            <p:cNvSpPr/>
            <p:nvPr/>
          </p:nvSpPr>
          <p:spPr>
            <a:xfrm>
              <a:off x="3408211" y="1484784"/>
              <a:ext cx="144448" cy="14424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54F86AE-734D-43F4-809A-7AB991CD3E6A}"/>
                </a:ext>
              </a:extLst>
            </p:cNvPr>
            <p:cNvSpPr/>
            <p:nvPr/>
          </p:nvSpPr>
          <p:spPr>
            <a:xfrm>
              <a:off x="5579680" y="1484784"/>
              <a:ext cx="144448" cy="14424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FDF710-788E-4320-B396-3140A7F9E9D8}"/>
                </a:ext>
              </a:extLst>
            </p:cNvPr>
            <p:cNvSpPr txBox="1"/>
            <p:nvPr/>
          </p:nvSpPr>
          <p:spPr>
            <a:xfrm>
              <a:off x="3874886" y="1589399"/>
              <a:ext cx="1371454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27655" name="矩形 14">
            <a:extLst>
              <a:ext uri="{FF2B5EF4-FFF2-40B4-BE49-F238E27FC236}">
                <a16:creationId xmlns:a16="http://schemas.microsoft.com/office/drawing/2014/main" id="{33EE2712-BCE9-4C14-84D6-2D9F9EF6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9" y="2644776"/>
            <a:ext cx="7089775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通过</a:t>
            </a:r>
            <a:r>
              <a:rPr lang="en-US" altLang="zh-CN"/>
              <a:t>document</a:t>
            </a:r>
            <a:r>
              <a:rPr lang="zh-CN" altLang="en-US"/>
              <a:t>对象的方法与</a:t>
            </a:r>
            <a:r>
              <a:rPr lang="en-US" altLang="zh-CN"/>
              <a:t>document</a:t>
            </a:r>
            <a:r>
              <a:rPr lang="zh-CN" altLang="en-US"/>
              <a:t>对象的属性获取的操作元素表示的都是同一对象。如</a:t>
            </a:r>
            <a:r>
              <a:rPr lang="en-US" altLang="zh-CN"/>
              <a:t>document.getElementsByTagName(‘body’)[0]</a:t>
            </a:r>
            <a:r>
              <a:rPr lang="zh-CN" altLang="en-US"/>
              <a:t>与</a:t>
            </a:r>
            <a:r>
              <a:rPr lang="en-US" altLang="zh-CN"/>
              <a:t>document.body</a:t>
            </a:r>
            <a:r>
              <a:rPr lang="zh-CN" altLang="en-US"/>
              <a:t>全等。</a:t>
            </a:r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FAF5E5-32A4-4DF3-ABDD-8E2A0B862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09432"/>
      </p:ext>
    </p:extLst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C4A07AAD-A23D-4BBC-8593-6A3958E4062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5D95485-1276-435B-9F70-9319CD1ADEF0}"/>
              </a:ext>
            </a:extLst>
          </p:cNvPr>
          <p:cNvGrpSpPr>
            <a:grpSpLocks/>
          </p:cNvGrpSpPr>
          <p:nvPr/>
        </p:nvGrpSpPr>
        <p:grpSpPr bwMode="auto">
          <a:xfrm>
            <a:off x="1895476" y="1273176"/>
            <a:ext cx="2232025" cy="796925"/>
            <a:chOff x="6444208" y="1011134"/>
            <a:chExt cx="2232248" cy="797769"/>
          </a:xfrm>
        </p:grpSpPr>
        <p:grpSp>
          <p:nvGrpSpPr>
            <p:cNvPr id="28678" name="组合 13">
              <a:extLst>
                <a:ext uri="{FF2B5EF4-FFF2-40B4-BE49-F238E27FC236}">
                  <a16:creationId xmlns:a16="http://schemas.microsoft.com/office/drawing/2014/main" id="{AA86EEB2-DEE3-41B9-9745-DB8A0DF08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267FFDA3-748E-47B1-A1EB-9B9523D816DA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37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79A1F67-B057-4F04-8476-19B2D4EAFCB2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37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19A9B18-89D1-4958-A30F-D702FD9B6E53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37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8EDDBD9-C65E-40FE-A890-67206DC9B9C9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37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D1AD659-FDE7-453D-92A7-707C75EDD09C}"/>
                </a:ext>
              </a:extLst>
            </p:cNvPr>
            <p:cNvCxnSpPr/>
            <p:nvPr/>
          </p:nvCxnSpPr>
          <p:spPr>
            <a:xfrm>
              <a:off x="6444208" y="1842439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38">
            <a:extLst>
              <a:ext uri="{FF2B5EF4-FFF2-40B4-BE49-F238E27FC236}">
                <a16:creationId xmlns:a16="http://schemas.microsoft.com/office/drawing/2014/main" id="{18338AD4-0A8B-4F6B-B5F7-8D73D9233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对象方法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022C35-5F61-4B64-A415-D4584D81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97100"/>
            <a:ext cx="84026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200000"/>
              </a:lnSpc>
              <a:defRPr/>
            </a:pPr>
            <a:r>
              <a:rPr lang="en-US" altLang="zh-CN" dirty="0"/>
              <a:t>HTML5</a:t>
            </a:r>
            <a:r>
              <a:rPr lang="zh-CN" altLang="en-US" dirty="0"/>
              <a:t>中为更方便获取操作的元素，为</a:t>
            </a:r>
            <a:r>
              <a:rPr lang="en-US" altLang="zh-CN" dirty="0"/>
              <a:t>document</a:t>
            </a:r>
            <a:r>
              <a:rPr lang="zh-CN" altLang="en-US" dirty="0"/>
              <a:t>对象新增了两个方法，分别为</a:t>
            </a:r>
            <a:r>
              <a:rPr lang="en-US" altLang="zh-CN" dirty="0" err="1"/>
              <a:t>querySelector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querySelectorAll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/>
              <a:t>querySelector</a:t>
            </a:r>
            <a:r>
              <a:rPr lang="en-US" altLang="zh-CN" dirty="0"/>
              <a:t>()</a:t>
            </a:r>
            <a:r>
              <a:rPr lang="zh-CN" altLang="en-US" dirty="0"/>
              <a:t>方法用于返回文档中匹配到指定的元素或</a:t>
            </a:r>
            <a:r>
              <a:rPr lang="en-US" altLang="zh-CN" dirty="0"/>
              <a:t>CSS</a:t>
            </a:r>
            <a:r>
              <a:rPr lang="zh-CN" altLang="en-US" dirty="0"/>
              <a:t>选择器的第</a:t>
            </a:r>
            <a:r>
              <a:rPr lang="en-US" altLang="zh-CN" dirty="0"/>
              <a:t>1</a:t>
            </a:r>
            <a:r>
              <a:rPr lang="zh-CN" altLang="en-US" dirty="0"/>
              <a:t>个对象的引用。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/>
              <a:t>querySelectorAll</a:t>
            </a:r>
            <a:r>
              <a:rPr lang="en-US" altLang="zh-CN" dirty="0"/>
              <a:t>()</a:t>
            </a:r>
            <a:r>
              <a:rPr lang="zh-CN" altLang="en-US" dirty="0"/>
              <a:t>方法用于返回文档中匹配到指定的元素或</a:t>
            </a:r>
            <a:r>
              <a:rPr lang="en-US" altLang="zh-CN" dirty="0"/>
              <a:t>CSS</a:t>
            </a:r>
            <a:r>
              <a:rPr lang="zh-CN" altLang="en-US" dirty="0"/>
              <a:t>选择器的对象集合。</a:t>
            </a:r>
            <a:endParaRPr lang="zh-CN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998F42-5C6D-49C4-A055-3C55D0D3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5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FA3A94B-3392-489C-A6DE-8FA46908ED2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访问节点</a:t>
            </a:r>
          </a:p>
        </p:txBody>
      </p:sp>
      <p:grpSp>
        <p:nvGrpSpPr>
          <p:cNvPr id="29699" name="组合 18">
            <a:extLst>
              <a:ext uri="{FF2B5EF4-FFF2-40B4-BE49-F238E27FC236}">
                <a16:creationId xmlns:a16="http://schemas.microsoft.com/office/drawing/2014/main" id="{AE4F526F-2F42-4C14-9101-3FD3D8A75EA1}"/>
              </a:ext>
            </a:extLst>
          </p:cNvPr>
          <p:cNvGrpSpPr>
            <a:grpSpLocks/>
          </p:cNvGrpSpPr>
          <p:nvPr/>
        </p:nvGrpSpPr>
        <p:grpSpPr bwMode="auto">
          <a:xfrm>
            <a:off x="1895476" y="1273176"/>
            <a:ext cx="2232025" cy="796925"/>
            <a:chOff x="6444208" y="1011134"/>
            <a:chExt cx="2232248" cy="797769"/>
          </a:xfrm>
        </p:grpSpPr>
        <p:grpSp>
          <p:nvGrpSpPr>
            <p:cNvPr id="29705" name="组合 13">
              <a:extLst>
                <a:ext uri="{FF2B5EF4-FFF2-40B4-BE49-F238E27FC236}">
                  <a16:creationId xmlns:a16="http://schemas.microsoft.com/office/drawing/2014/main" id="{EA098F2B-22F0-4FEE-B454-A017A96C0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9DF36689-85DE-47B2-A43B-767DCF9CEB8B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37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A1EB9E9-F9C2-424D-B18D-08CB4C946204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37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17BC24D-3B48-41BC-8617-4117D87545F0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37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22494F8-2FE7-438A-93CE-894DAD4785E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37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CB48360-DAEB-4393-8EE0-A0324EA3276F}"/>
                </a:ext>
              </a:extLst>
            </p:cNvPr>
            <p:cNvCxnSpPr/>
            <p:nvPr/>
          </p:nvCxnSpPr>
          <p:spPr>
            <a:xfrm>
              <a:off x="6444208" y="1842439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38">
            <a:extLst>
              <a:ext uri="{FF2B5EF4-FFF2-40B4-BE49-F238E27FC236}">
                <a16:creationId xmlns:a16="http://schemas.microsoft.com/office/drawing/2014/main" id="{B04C8B83-DA5D-40A2-84DB-5451D0729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对象方法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932620-11C0-4C25-AE3B-09C4C5F9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97101"/>
            <a:ext cx="85804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由于这两个方法的使用方式相同，下面以</a:t>
            </a:r>
            <a:r>
              <a:rPr lang="en-US" altLang="zh-CN"/>
              <a:t>document.querySelector()</a:t>
            </a:r>
            <a:r>
              <a:rPr lang="zh-CN" altLang="en-US"/>
              <a:t>方法为例演示。</a:t>
            </a:r>
            <a:endParaRPr lang="zh-CN" altLang="zh-CN"/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B1D43ACD-8788-4241-A730-3EF86071FD81}"/>
              </a:ext>
            </a:extLst>
          </p:cNvPr>
          <p:cNvGrpSpPr>
            <a:grpSpLocks/>
          </p:cNvGrpSpPr>
          <p:nvPr/>
        </p:nvGrpSpPr>
        <p:grpSpPr bwMode="auto">
          <a:xfrm>
            <a:off x="1725614" y="2994025"/>
            <a:ext cx="8942387" cy="2516188"/>
            <a:chOff x="2916839" y="3483157"/>
            <a:chExt cx="949554" cy="1276329"/>
          </a:xfrm>
        </p:grpSpPr>
        <p:sp>
          <p:nvSpPr>
            <p:cNvPr id="13" name="矩形 1">
              <a:extLst>
                <a:ext uri="{FF2B5EF4-FFF2-40B4-BE49-F238E27FC236}">
                  <a16:creationId xmlns:a16="http://schemas.microsoft.com/office/drawing/2014/main" id="{D2DF6A02-E6CA-471C-8827-A61A3DB6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839" y="3483157"/>
              <a:ext cx="928146" cy="127632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DD3DD54-8713-43AC-AF6E-A99C4F1F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987" y="3515367"/>
              <a:ext cx="936406" cy="1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document.querySelector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('div'));     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获取匹配到的第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div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document.querySelector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('#box')); 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box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div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document.querySelector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('.bar'));   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class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bar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div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document.querySelector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('div[name]'));//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获取含有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name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属性的第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div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document.querySelector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div.bar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'));//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获取文档中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class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bar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div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document.querySelector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div#box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'));//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获取文档中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box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div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DD2F52-A9D6-42F1-948E-D50AD9119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17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CF1B7C2E-7BDD-4D63-9AD6-8A2F2643DA7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节点信息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C066F58-C2A2-4979-80B5-43BD1699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4A0C89-34D8-4BEB-8146-330E2EF4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385" y="1107354"/>
            <a:ext cx="1047230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1800" dirty="0"/>
              <a:t>除了</a:t>
            </a:r>
            <a:r>
              <a:rPr lang="en-US" altLang="zh-CN" sz="1800" dirty="0"/>
              <a:t>document</a:t>
            </a:r>
            <a:r>
              <a:rPr lang="zh-CN" altLang="zh-CN" sz="1800" dirty="0"/>
              <a:t>和</a:t>
            </a:r>
            <a:r>
              <a:rPr lang="en-US" altLang="zh-CN" sz="1800" dirty="0"/>
              <a:t>Element</a:t>
            </a:r>
            <a:r>
              <a:rPr lang="zh-CN" altLang="zh-CN" sz="1800" dirty="0"/>
              <a:t>对象，还有其他几种类型的节点对象也继承</a:t>
            </a:r>
            <a:r>
              <a:rPr lang="en-US" altLang="zh-CN" sz="1800" dirty="0"/>
              <a:t>Node</a:t>
            </a:r>
            <a:r>
              <a:rPr lang="zh-CN" altLang="zh-CN" sz="1800" dirty="0"/>
              <a:t>对象，如文本（</a:t>
            </a:r>
            <a:r>
              <a:rPr lang="en-US" altLang="zh-CN" sz="1800" dirty="0"/>
              <a:t>Text</a:t>
            </a:r>
            <a:r>
              <a:rPr lang="zh-CN" altLang="zh-CN" sz="1800" dirty="0"/>
              <a:t>）、注释（</a:t>
            </a:r>
            <a:r>
              <a:rPr lang="en-US" altLang="zh-CN" sz="1800" dirty="0"/>
              <a:t>Comment</a:t>
            </a:r>
            <a:r>
              <a:rPr lang="zh-CN" altLang="zh-CN" sz="1800" dirty="0"/>
              <a:t>）等。</a:t>
            </a:r>
            <a:endParaRPr lang="en-US" altLang="zh-CN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84E597-DA8C-4030-A7B4-DC18E7ECA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9299AB1-9629-4293-AB7C-6F24ED02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58880"/>
              </p:ext>
            </p:extLst>
          </p:nvPr>
        </p:nvGraphicFramePr>
        <p:xfrm>
          <a:off x="1191490" y="2650065"/>
          <a:ext cx="10095980" cy="250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37">
                  <a:extLst>
                    <a:ext uri="{9D8B030D-6E8A-4147-A177-3AD203B41FA5}">
                      <a16:colId xmlns:a16="http://schemas.microsoft.com/office/drawing/2014/main" val="837021883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032199491"/>
                    </a:ext>
                  </a:extLst>
                </a:gridCol>
                <a:gridCol w="2484582">
                  <a:extLst>
                    <a:ext uri="{9D8B030D-6E8A-4147-A177-3AD203B41FA5}">
                      <a16:colId xmlns:a16="http://schemas.microsoft.com/office/drawing/2014/main" val="1197192184"/>
                    </a:ext>
                  </a:extLst>
                </a:gridCol>
                <a:gridCol w="3612052">
                  <a:extLst>
                    <a:ext uri="{9D8B030D-6E8A-4147-A177-3AD203B41FA5}">
                      <a16:colId xmlns:a16="http://schemas.microsoft.com/office/drawing/2014/main" val="3500103500"/>
                    </a:ext>
                  </a:extLst>
                </a:gridCol>
              </a:tblGrid>
              <a:tr h="417304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相应的对象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8192914"/>
                  </a:ext>
                </a:extLst>
              </a:tr>
              <a:tr h="41730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ELEMEN_NODE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Element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3902082387"/>
                  </a:ext>
                </a:extLst>
              </a:tr>
              <a:tr h="41730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ATTRIBUTE_NODE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3838854915"/>
                  </a:ext>
                </a:extLst>
              </a:tr>
              <a:tr h="41730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TEXT_NODE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文本节点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510165899"/>
                  </a:ext>
                </a:extLst>
              </a:tr>
              <a:tr h="41730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COMMENT_NODE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Comment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注释节点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4186587379"/>
                  </a:ext>
                </a:extLst>
              </a:tr>
              <a:tr h="41730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DOCUMENT_NODE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9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文档节点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534608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练习：访问当当购物车页面节点</a:t>
            </a:r>
            <a:endParaRPr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751852" y="1503703"/>
            <a:ext cx="7112357" cy="494024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单击“结算”按钮，使用节点的层次关系访问节点，在页面下方显示各个商品的价格和所有商品的总价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使用节点属性和</a:t>
            </a:r>
            <a:r>
              <a:rPr lang="en-US" altLang="zh-CN" dirty="0"/>
              <a:t>element</a:t>
            </a:r>
            <a:r>
              <a:rPr lang="zh-CN" altLang="en-US" dirty="0"/>
              <a:t>属性消除浏览器兼容性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2DFE42-C617-4FEB-816E-68D170830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pSp>
        <p:nvGrpSpPr>
          <p:cNvPr id="26629" name="组合 7"/>
          <p:cNvGrpSpPr>
            <a:grpSpLocks/>
          </p:cNvGrpSpPr>
          <p:nvPr/>
        </p:nvGrpSpPr>
        <p:grpSpPr bwMode="auto">
          <a:xfrm>
            <a:off x="4632325" y="1094128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5210968" y="607271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" name="Picture 2" descr="F:\2016年工作\ACCP8.0产品开发\jQuery\案例源码\chapter03\Chapter03截图\图3.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35" y="1767916"/>
            <a:ext cx="3785359" cy="22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016年工作\ACCP8.0产品开发\jQuery\案例源码\chapter03\Chapter03截图\图3.7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54" y="3106352"/>
            <a:ext cx="3852752" cy="276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9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561DA6-5C5E-4146-A85A-436A2A3C6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9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DOM 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11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常用内置对象的使用方法</a:t>
            </a:r>
          </a:p>
          <a:p>
            <a:pPr lvl="0"/>
            <a:r>
              <a:rPr lang="zh-CN" altLang="en-US" dirty="0"/>
              <a:t>掌握数组的创建、访问与遍历</a:t>
            </a:r>
          </a:p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函数的使用</a:t>
            </a:r>
          </a:p>
          <a:p>
            <a:pPr lvl="0"/>
            <a:r>
              <a:rPr lang="zh-CN" altLang="en-US" dirty="0"/>
              <a:t>掌握变量的作用域</a:t>
            </a:r>
          </a:p>
          <a:p>
            <a:pPr lvl="0"/>
            <a:r>
              <a:rPr lang="zh-CN" altLang="en-US" dirty="0"/>
              <a:t>掌握常用事件的实现</a:t>
            </a:r>
          </a:p>
          <a:p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476609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03" y="2045530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79" y="3111935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96" y="208124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4815D450-CF43-4E66-90B1-E41562E8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54" y="2554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26C87248-67D2-41C8-AFF8-467C0DB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40" y="318337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8F86A331-827E-4E8E-BC46-CFEFA212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98" y="94622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781FFE9-E70A-4A9C-8B18-92484EED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中，若要对获取的元素内容进行操作，则可以利用</a:t>
            </a:r>
            <a:r>
              <a:rPr lang="en-US" altLang="zh-CN" dirty="0"/>
              <a:t>DOM</a:t>
            </a:r>
            <a:r>
              <a:rPr lang="zh-CN" altLang="zh-CN" dirty="0"/>
              <a:t>提供的属性和方法实现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7890" name="标题 1">
            <a:extLst>
              <a:ext uri="{FF2B5EF4-FFF2-40B4-BE49-F238E27FC236}">
                <a16:creationId xmlns:a16="http://schemas.microsoft.com/office/drawing/2014/main" id="{0F57EBCE-58AA-465F-AC69-E50EA59FA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操作HTML元素内容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09B142-4D87-45C0-ADBF-C0169A8F5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30</a:t>
            </a:fld>
            <a:endParaRPr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192153B-CC97-4DBA-A306-1B8059681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22973"/>
              </p:ext>
            </p:extLst>
          </p:nvPr>
        </p:nvGraphicFramePr>
        <p:xfrm>
          <a:off x="1007435" y="1943945"/>
          <a:ext cx="10427184" cy="238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74">
                  <a:extLst>
                    <a:ext uri="{9D8B030D-6E8A-4147-A177-3AD203B41FA5}">
                      <a16:colId xmlns:a16="http://schemas.microsoft.com/office/drawing/2014/main" val="1846737925"/>
                    </a:ext>
                  </a:extLst>
                </a:gridCol>
                <a:gridCol w="3112655">
                  <a:extLst>
                    <a:ext uri="{9D8B030D-6E8A-4147-A177-3AD203B41FA5}">
                      <a16:colId xmlns:a16="http://schemas.microsoft.com/office/drawing/2014/main" val="4052626913"/>
                    </a:ext>
                  </a:extLst>
                </a:gridCol>
                <a:gridCol w="5652655">
                  <a:extLst>
                    <a:ext uri="{9D8B030D-6E8A-4147-A177-3AD203B41FA5}">
                      <a16:colId xmlns:a16="http://schemas.microsoft.com/office/drawing/2014/main" val="30799671"/>
                    </a:ext>
                  </a:extLst>
                </a:gridCol>
              </a:tblGrid>
              <a:tr h="397985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分类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名称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0" marB="0" anchor="ctr"/>
                </a:tc>
                <a:extLst>
                  <a:ext uri="{0D108BD9-81ED-4DB2-BD59-A6C34878D82A}">
                    <a16:rowId xmlns:a16="http://schemas.microsoft.com/office/drawing/2014/main" val="3146614940"/>
                  </a:ext>
                </a:extLst>
              </a:tr>
              <a:tr h="397985">
                <a:tc rowSpan="3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</a:rPr>
                        <a:t>属性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effectLst/>
                        </a:rPr>
                        <a:t>innerHTML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effectLst/>
                        </a:rPr>
                        <a:t>设置或返回元素开始和结束标签之间的</a:t>
                      </a:r>
                      <a:r>
                        <a:rPr lang="en-US" sz="1600" kern="100" dirty="0">
                          <a:effectLst/>
                        </a:rPr>
                        <a:t>HTML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3571557873"/>
                  </a:ext>
                </a:extLst>
              </a:tr>
              <a:tr h="397985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effectLst/>
                        </a:rPr>
                        <a:t>innerText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effectLst/>
                        </a:rPr>
                        <a:t>设置或返回元素中去除所有标签的内容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2701772051"/>
                  </a:ext>
                </a:extLst>
              </a:tr>
              <a:tr h="397985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effectLst/>
                        </a:rPr>
                        <a:t>textContent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effectLst/>
                        </a:rPr>
                        <a:t>设置或者返回指定节点的文本内容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333452927"/>
                  </a:ext>
                </a:extLst>
              </a:tr>
              <a:tr h="397985">
                <a:tc rowSpan="2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</a:rPr>
                        <a:t>方法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effectLst/>
                        </a:rPr>
                        <a:t>document.write()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effectLst/>
                        </a:rPr>
                        <a:t>向文档写入指定的内容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1463512515"/>
                  </a:ext>
                </a:extLst>
              </a:tr>
              <a:tr h="397985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effectLst/>
                        </a:rPr>
                        <a:t>document.writeln()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effectLst/>
                        </a:rPr>
                        <a:t>向文档写入指定的内容后并换行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7586227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6D641BC7-53C9-4386-A835-93CF0199C41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 err="1"/>
              <a:t>操作HTML元素内容</a:t>
            </a:r>
            <a:endParaRPr lang="zh-CN" altLang="en-US" dirty="0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CDA626E5-91F4-4757-B8CB-25D2E8FC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7315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元素内容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0083D4-AF8B-4DF6-95EC-DF42734F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58" y="1747839"/>
            <a:ext cx="8441077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属性属于</a:t>
            </a:r>
            <a:r>
              <a:rPr lang="en-US" altLang="zh-CN" sz="1800" dirty="0"/>
              <a:t>Element</a:t>
            </a:r>
            <a:r>
              <a:rPr lang="zh-CN" altLang="en-US" sz="1800" dirty="0"/>
              <a:t>对象，方法属于</a:t>
            </a:r>
            <a:r>
              <a:rPr lang="en-US" altLang="zh-CN" sz="1800" dirty="0"/>
              <a:t>document</a:t>
            </a:r>
            <a:r>
              <a:rPr lang="zh-CN" altLang="en-US" sz="1800" dirty="0"/>
              <a:t>对象。</a:t>
            </a:r>
            <a:endParaRPr lang="en-US" altLang="zh-CN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innerHTML</a:t>
            </a:r>
            <a:r>
              <a:rPr lang="zh-CN" altLang="en-US" sz="1800" dirty="0"/>
              <a:t>在使用时会保持编写的格式以及标签样式。</a:t>
            </a:r>
            <a:endParaRPr lang="en-US" altLang="zh-CN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innerText</a:t>
            </a:r>
            <a:r>
              <a:rPr lang="zh-CN" altLang="en-US" sz="1800" dirty="0"/>
              <a:t>则是去掉所有格式以及标签的纯文本内容。</a:t>
            </a:r>
            <a:endParaRPr lang="en-US" altLang="zh-CN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textContent</a:t>
            </a:r>
            <a:r>
              <a:rPr lang="zh-CN" altLang="en-US" sz="1800" dirty="0"/>
              <a:t>属性在去掉标签后会保留文本格式。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0D7ED6-DE58-4F09-901B-1483EC38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03052DA-6B12-45E0-B153-2C0D0A224EA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 err="1"/>
              <a:t>操作HTML元素内容</a:t>
            </a:r>
            <a:endParaRPr lang="zh-CN" altLang="en-US" dirty="0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D563025E-77D1-4D42-B942-ECBA2DDD1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元素内容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0" name="组合 17">
            <a:extLst>
              <a:ext uri="{FF2B5EF4-FFF2-40B4-BE49-F238E27FC236}">
                <a16:creationId xmlns:a16="http://schemas.microsoft.com/office/drawing/2014/main" id="{8EA88392-5FD6-4BFB-A2E0-9507E759C779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090738"/>
            <a:ext cx="8302625" cy="3027362"/>
            <a:chOff x="415635" y="2398807"/>
            <a:chExt cx="7920000" cy="21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044EB8-0710-415F-AD91-5871D9BDD208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B1864C-A55E-4831-A85E-EC533D319325}"/>
                </a:ext>
              </a:extLst>
            </p:cNvPr>
            <p:cNvSpPr/>
            <p:nvPr/>
          </p:nvSpPr>
          <p:spPr>
            <a:xfrm>
              <a:off x="467123" y="2444114"/>
              <a:ext cx="7812481" cy="2080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9941" name="组合 20">
            <a:extLst>
              <a:ext uri="{FF2B5EF4-FFF2-40B4-BE49-F238E27FC236}">
                <a16:creationId xmlns:a16="http://schemas.microsoft.com/office/drawing/2014/main" id="{18E90C2E-6DAD-4434-960C-200A1EAAD548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1711326"/>
            <a:ext cx="1235075" cy="866775"/>
            <a:chOff x="7623958" y="2018805"/>
            <a:chExt cx="1235034" cy="866899"/>
          </a:xfrm>
        </p:grpSpPr>
        <p:sp>
          <p:nvSpPr>
            <p:cNvPr id="9" name="泪滴形 8">
              <a:extLst>
                <a:ext uri="{FF2B5EF4-FFF2-40B4-BE49-F238E27FC236}">
                  <a16:creationId xmlns:a16="http://schemas.microsoft.com/office/drawing/2014/main" id="{C6992A42-0541-4DD0-ADD0-42838F64A404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944" name="矩形 22">
              <a:extLst>
                <a:ext uri="{FF2B5EF4-FFF2-40B4-BE49-F238E27FC236}">
                  <a16:creationId xmlns:a16="http://schemas.microsoft.com/office/drawing/2014/main" id="{BC79DAE3-43E2-4E0F-BFF3-9B69AC74F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39942" name="矩形 23">
            <a:extLst>
              <a:ext uri="{FF2B5EF4-FFF2-40B4-BE49-F238E27FC236}">
                <a16:creationId xmlns:a16="http://schemas.microsoft.com/office/drawing/2014/main" id="{F712139C-55D2-4B3B-9517-BF2168E28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6" y="2117726"/>
            <a:ext cx="8234363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innerText</a:t>
            </a:r>
            <a:r>
              <a:rPr lang="zh-CN" altLang="en-US"/>
              <a:t>属性在使用时可能会出现浏览器兼容的问题。因此，推荐在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开发时尽可能的使用</a:t>
            </a:r>
            <a:r>
              <a:rPr lang="en-US" altLang="zh-CN"/>
              <a:t>innerHTML</a:t>
            </a:r>
            <a:r>
              <a:rPr lang="zh-CN" altLang="en-US"/>
              <a:t>获取或设置元素的文本内容。同时，</a:t>
            </a:r>
            <a:r>
              <a:rPr lang="en-US" altLang="zh-CN"/>
              <a:t>innerHTML</a:t>
            </a:r>
            <a:r>
              <a:rPr lang="zh-CN" altLang="en-US"/>
              <a:t>属性和</a:t>
            </a:r>
            <a:r>
              <a:rPr lang="en-US" altLang="zh-CN"/>
              <a:t>document.write()</a:t>
            </a:r>
            <a:r>
              <a:rPr lang="zh-CN" altLang="en-US"/>
              <a:t>方法在设置内容时有一定的区别，前者作用于指定的元素，后者则是重构整个</a:t>
            </a:r>
            <a:r>
              <a:rPr lang="en-US" altLang="zh-CN"/>
              <a:t>HTML</a:t>
            </a:r>
            <a:r>
              <a:rPr lang="zh-CN" altLang="en-US"/>
              <a:t>文档页面。因此，读者在开发中要根据实际的需要选择合适的实现方式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729411-7C0B-4A3D-A0F2-D6DA6D48F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64DB19E1-64FF-4A82-AA0C-C5042829B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操作节点的属性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F3057-0EB0-47AD-842A-0BD727268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5D14696E-AE54-4D05-AD89-77A1ABF6D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7315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D789E8-29FE-44C8-9484-42616A30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22" y="1595136"/>
            <a:ext cx="10400196" cy="50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DOM</a:t>
            </a:r>
            <a:r>
              <a:rPr lang="zh-CN" altLang="en-US" dirty="0"/>
              <a:t>中，为了方便</a:t>
            </a:r>
            <a:r>
              <a:rPr lang="en-US" altLang="zh-CN" dirty="0"/>
              <a:t>JavaScript</a:t>
            </a:r>
            <a:r>
              <a:rPr lang="zh-CN" altLang="en-US" dirty="0"/>
              <a:t>获取、修改和遍历指定</a:t>
            </a:r>
            <a:r>
              <a:rPr lang="en-US" altLang="zh-CN" dirty="0"/>
              <a:t>HTML</a:t>
            </a:r>
            <a:r>
              <a:rPr lang="zh-CN" altLang="en-US" dirty="0"/>
              <a:t>元素的相关属性，提供了操作的属性和方法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6183E9-B571-46E3-9E8B-967BFA2F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5754689"/>
            <a:ext cx="878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/>
              <a:t>利用</a:t>
            </a:r>
            <a:r>
              <a:rPr lang="en-US" altLang="zh-CN"/>
              <a:t>attributes</a:t>
            </a:r>
            <a:r>
              <a:rPr lang="zh-CN" altLang="zh-CN"/>
              <a:t>属性可以获取一个</a:t>
            </a:r>
            <a:r>
              <a:rPr lang="en-US" altLang="zh-CN"/>
              <a:t>HTML</a:t>
            </a:r>
            <a:r>
              <a:rPr lang="zh-CN" altLang="zh-CN"/>
              <a:t>元素的所有属性，以及所有属性的个数</a:t>
            </a:r>
            <a:r>
              <a:rPr lang="en-US" altLang="zh-CN"/>
              <a:t>length</a:t>
            </a:r>
            <a:r>
              <a:rPr lang="zh-CN" altLang="zh-CN"/>
              <a:t>。</a:t>
            </a:r>
            <a:endParaRPr lang="zh-CN" altLang="en-US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16F4FAD-3A22-4EFC-ABB4-29722AEEC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29549"/>
              </p:ext>
            </p:extLst>
          </p:nvPr>
        </p:nvGraphicFramePr>
        <p:xfrm>
          <a:off x="1158247" y="2501899"/>
          <a:ext cx="10026990" cy="215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1">
                  <a:extLst>
                    <a:ext uri="{9D8B030D-6E8A-4147-A177-3AD203B41FA5}">
                      <a16:colId xmlns:a16="http://schemas.microsoft.com/office/drawing/2014/main" val="2890491853"/>
                    </a:ext>
                  </a:extLst>
                </a:gridCol>
                <a:gridCol w="3666837">
                  <a:extLst>
                    <a:ext uri="{9D8B030D-6E8A-4147-A177-3AD203B41FA5}">
                      <a16:colId xmlns:a16="http://schemas.microsoft.com/office/drawing/2014/main" val="3970518663"/>
                    </a:ext>
                  </a:extLst>
                </a:gridCol>
                <a:gridCol w="4618182">
                  <a:extLst>
                    <a:ext uri="{9D8B030D-6E8A-4147-A177-3AD203B41FA5}">
                      <a16:colId xmlns:a16="http://schemas.microsoft.com/office/drawing/2014/main" val="1047754225"/>
                    </a:ext>
                  </a:extLst>
                </a:gridCol>
              </a:tblGrid>
              <a:tr h="430645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val="362897266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3" marR="6859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attributes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3" marR="6859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返回一个元素的属性集合</a:t>
                      </a:r>
                    </a:p>
                  </a:txBody>
                  <a:tcPr marL="68593" marR="68593" marT="0" marB="0" anchor="ctr"/>
                </a:tc>
                <a:extLst>
                  <a:ext uri="{0D108BD9-81ED-4DB2-BD59-A6C34878D82A}">
                    <a16:rowId xmlns:a16="http://schemas.microsoft.com/office/drawing/2014/main" val="1879737877"/>
                  </a:ext>
                </a:extLst>
              </a:tr>
              <a:tr h="430645">
                <a:tc rowSpan="3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方法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3" marR="6859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(name, value)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3" marR="6859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设置或者改变指定属性的值</a:t>
                      </a:r>
                    </a:p>
                  </a:txBody>
                  <a:tcPr marL="68593" marR="68593" marT="0" marB="0" anchor="ctr"/>
                </a:tc>
                <a:extLst>
                  <a:ext uri="{0D108BD9-81ED-4DB2-BD59-A6C34878D82A}">
                    <a16:rowId xmlns:a16="http://schemas.microsoft.com/office/drawing/2014/main" val="2699225862"/>
                  </a:ext>
                </a:extLst>
              </a:tr>
              <a:tr h="430645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(name)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3" marR="6859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返回指定元素的属性值</a:t>
                      </a:r>
                    </a:p>
                  </a:txBody>
                  <a:tcPr marL="68593" marR="68593" marT="0" marB="0" anchor="ctr"/>
                </a:tc>
                <a:extLst>
                  <a:ext uri="{0D108BD9-81ED-4DB2-BD59-A6C34878D82A}">
                    <a16:rowId xmlns:a16="http://schemas.microsoft.com/office/drawing/2014/main" val="1608622697"/>
                  </a:ext>
                </a:extLst>
              </a:tr>
              <a:tr h="430645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(name)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3" marR="68593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从元素中删除指定的属性</a:t>
                      </a:r>
                    </a:p>
                  </a:txBody>
                  <a:tcPr marL="68593" marR="68593" marT="0" marB="0" anchor="ctr"/>
                </a:tc>
                <a:extLst>
                  <a:ext uri="{0D108BD9-81ED-4DB2-BD59-A6C34878D82A}">
                    <a16:rowId xmlns:a16="http://schemas.microsoft.com/office/drawing/2014/main" val="94990788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8DEEA74A-061E-4849-8451-57883DC81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创建和插入节点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78BAD9-5277-4173-AE15-B668B5FAF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A66BE0-BC89-4BD8-83AE-ABE92ADA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249870"/>
            <a:ext cx="10408710" cy="99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在获取元素的节点后，还可以利用</a:t>
            </a:r>
            <a:r>
              <a:rPr lang="en-US" altLang="zh-CN" dirty="0"/>
              <a:t>DOM</a:t>
            </a:r>
            <a:r>
              <a:rPr lang="zh-CN" altLang="en-US" dirty="0"/>
              <a:t>提供的方法实现节点的添加，如创建一个</a:t>
            </a:r>
            <a:r>
              <a:rPr lang="en-US" altLang="zh-CN" dirty="0"/>
              <a:t>li</a:t>
            </a:r>
            <a:r>
              <a:rPr lang="zh-CN" altLang="en-US" dirty="0"/>
              <a:t>元素节点，为</a:t>
            </a:r>
            <a:r>
              <a:rPr lang="en-US" altLang="zh-CN" dirty="0"/>
              <a:t>li</a:t>
            </a:r>
            <a:r>
              <a:rPr lang="zh-CN" altLang="en-US" dirty="0"/>
              <a:t>元素节点创建一个文本节点等。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068B651A-894B-4C2C-827E-A0610840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836861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节点追加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BBC84F-E83B-4B6A-9955-66DEB5DB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60" y="6147016"/>
            <a:ext cx="721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create</a:t>
            </a:r>
            <a:r>
              <a:rPr lang="zh-CN" altLang="zh-CN"/>
              <a:t>系列的方法是由</a:t>
            </a:r>
            <a:r>
              <a:rPr lang="en-US" altLang="zh-CN"/>
              <a:t>document</a:t>
            </a:r>
            <a:r>
              <a:rPr lang="zh-CN" altLang="zh-CN"/>
              <a:t>对象提供的，与</a:t>
            </a:r>
            <a:r>
              <a:rPr lang="en-US" altLang="zh-CN"/>
              <a:t>Node</a:t>
            </a:r>
            <a:r>
              <a:rPr lang="zh-CN" altLang="zh-CN"/>
              <a:t>对象无关</a:t>
            </a:r>
            <a:r>
              <a:rPr lang="zh-CN" altLang="en-US"/>
              <a:t>。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EEF9AEE-1BD9-446D-A264-9948A57F6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03301"/>
              </p:ext>
            </p:extLst>
          </p:nvPr>
        </p:nvGraphicFramePr>
        <p:xfrm>
          <a:off x="1007435" y="2248477"/>
          <a:ext cx="10280038" cy="3806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330">
                  <a:extLst>
                    <a:ext uri="{9D8B030D-6E8A-4147-A177-3AD203B41FA5}">
                      <a16:colId xmlns:a16="http://schemas.microsoft.com/office/drawing/2014/main" val="1568297145"/>
                    </a:ext>
                  </a:extLst>
                </a:gridCol>
                <a:gridCol w="6724708">
                  <a:extLst>
                    <a:ext uri="{9D8B030D-6E8A-4147-A177-3AD203B41FA5}">
                      <a16:colId xmlns:a16="http://schemas.microsoft.com/office/drawing/2014/main" val="3619065123"/>
                    </a:ext>
                  </a:extLst>
                </a:gridCol>
              </a:tblGrid>
              <a:tr h="422934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val="1293902605"/>
                  </a:ext>
                </a:extLst>
              </a:tr>
              <a:tr h="4229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创建元素节点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3592731401"/>
                  </a:ext>
                </a:extLst>
              </a:tr>
              <a:tr h="4229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document.createTextNode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创建文本节点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661316991"/>
                  </a:ext>
                </a:extLst>
              </a:tr>
              <a:tr h="4229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document.createAttribute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创建属性节点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567414650"/>
                  </a:ext>
                </a:extLst>
              </a:tr>
              <a:tr h="4229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appendChild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在指定元素的子节点列表的末尾添加一个节点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2442808662"/>
                  </a:ext>
                </a:extLst>
              </a:tr>
              <a:tr h="4229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insertBefore()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为当前节点增加一个子节点（插入到指定子节点之前）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2796579403"/>
                  </a:ext>
                </a:extLst>
              </a:tr>
              <a:tr h="4229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getAttributeNode()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返回指定名称的属性节点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3251157624"/>
                  </a:ext>
                </a:extLst>
              </a:tr>
              <a:tr h="4229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setAttributeNode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	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设置或者改变指定名称的属性节点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3227288148"/>
                  </a:ext>
                </a:extLst>
              </a:tr>
              <a:tr h="4229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cloneNode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(deep)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复制某个指定的节点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95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1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删除和替换节点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F0756-E7F9-4AA0-BB52-9C08D38C7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8706"/>
              </p:ext>
            </p:extLst>
          </p:nvPr>
        </p:nvGraphicFramePr>
        <p:xfrm>
          <a:off x="1099204" y="1034057"/>
          <a:ext cx="10188268" cy="145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38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50" dirty="0" err="1">
                          <a:effectLst/>
                        </a:rPr>
                        <a:t>removeChild</a:t>
                      </a:r>
                      <a:r>
                        <a:rPr lang="en-US" altLang="zh-CN" sz="1600" kern="1050" dirty="0">
                          <a:effectLst/>
                        </a:rPr>
                        <a:t>( node)</a:t>
                      </a:r>
                      <a:endParaRPr lang="zh-CN" sz="16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50" dirty="0">
                          <a:effectLst/>
                        </a:rPr>
                        <a:t>删除指定的节点</a:t>
                      </a:r>
                      <a:endParaRPr lang="zh-CN" sz="16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71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50" dirty="0" err="1">
                          <a:effectLst/>
                        </a:rPr>
                        <a:t>replaceChild</a:t>
                      </a:r>
                      <a:r>
                        <a:rPr lang="en-US" altLang="zh-CN" sz="1600" kern="1050" dirty="0">
                          <a:effectLst/>
                        </a:rPr>
                        <a:t>( </a:t>
                      </a:r>
                      <a:r>
                        <a:rPr lang="en-US" altLang="zh-CN" sz="1600" kern="1050" dirty="0" err="1">
                          <a:effectLst/>
                        </a:rPr>
                        <a:t>newNode</a:t>
                      </a:r>
                      <a:r>
                        <a:rPr lang="en-US" altLang="zh-CN" sz="1600" kern="1050" dirty="0">
                          <a:effectLst/>
                        </a:rPr>
                        <a:t>, </a:t>
                      </a:r>
                      <a:r>
                        <a:rPr lang="en-US" altLang="zh-CN" sz="1600" kern="1050" dirty="0" err="1">
                          <a:effectLst/>
                        </a:rPr>
                        <a:t>oldNode</a:t>
                      </a:r>
                      <a:r>
                        <a:rPr lang="en-US" altLang="zh-CN" sz="1600" kern="1050" dirty="0">
                          <a:effectLst/>
                        </a:rPr>
                        <a:t>)</a:t>
                      </a:r>
                      <a:r>
                        <a:rPr lang="zh-CN" sz="1600" kern="1050" dirty="0">
                          <a:effectLst/>
                        </a:rPr>
                        <a:t>属性</a:t>
                      </a:r>
                      <a:r>
                        <a:rPr lang="en-US" sz="1600" kern="1050" dirty="0" err="1">
                          <a:effectLst/>
                        </a:rPr>
                        <a:t>attr</a:t>
                      </a:r>
                      <a:r>
                        <a:rPr lang="en-US" sz="1600" kern="1050" dirty="0">
                          <a:effectLst/>
                        </a:rPr>
                        <a:t> </a:t>
                      </a:r>
                      <a:endParaRPr lang="zh-CN" sz="16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50" dirty="0">
                          <a:effectLst/>
                        </a:rPr>
                        <a:t>用其他的节点替换指定的节点</a:t>
                      </a:r>
                      <a:endParaRPr lang="zh-CN" sz="16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974543" y="3071552"/>
            <a:ext cx="6858000" cy="30243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1800" b="1" dirty="0" err="1"/>
              <a:t>var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delNode</a:t>
            </a:r>
            <a:r>
              <a:rPr lang="en-US" altLang="en-US" sz="1800" b="1" dirty="0"/>
              <a:t>=</a:t>
            </a:r>
            <a:r>
              <a:rPr lang="en-US" altLang="en-US" sz="1800" b="1" dirty="0" err="1"/>
              <a:t>document.getElementById</a:t>
            </a:r>
            <a:r>
              <a:rPr lang="en-US" altLang="en-US" sz="1800" b="1" dirty="0"/>
              <a:t>("first");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800" b="1" dirty="0" err="1"/>
              <a:t>delNode.parentNode.</a:t>
            </a:r>
            <a:r>
              <a:rPr lang="en-US" altLang="en-US" sz="1800" b="1" dirty="0" err="1">
                <a:solidFill>
                  <a:srgbClr val="FF0000"/>
                </a:solidFill>
              </a:rPr>
              <a:t>removeChild</a:t>
            </a:r>
            <a:r>
              <a:rPr lang="en-US" altLang="en-US" sz="1800" b="1" dirty="0"/>
              <a:t>(</a:t>
            </a:r>
            <a:r>
              <a:rPr lang="en-US" altLang="en-US" sz="1800" b="1" dirty="0" err="1"/>
              <a:t>delNode</a:t>
            </a:r>
            <a:r>
              <a:rPr lang="en-US" altLang="en-US" sz="1800" b="1" dirty="0"/>
              <a:t>);</a:t>
            </a:r>
          </a:p>
          <a:p>
            <a:pPr>
              <a:lnSpc>
                <a:spcPct val="150000"/>
              </a:lnSpc>
              <a:defRPr/>
            </a:pPr>
            <a:endParaRPr lang="en-US" altLang="en-US" sz="1800" b="1" dirty="0"/>
          </a:p>
          <a:p>
            <a:pPr>
              <a:lnSpc>
                <a:spcPct val="150000"/>
              </a:lnSpc>
              <a:defRPr/>
            </a:pPr>
            <a:r>
              <a:rPr lang="en-US" altLang="en-US" sz="1800" b="1" dirty="0" err="1"/>
              <a:t>var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oldNode</a:t>
            </a:r>
            <a:r>
              <a:rPr lang="en-US" altLang="en-US" sz="1800" b="1" dirty="0"/>
              <a:t>=</a:t>
            </a:r>
            <a:r>
              <a:rPr lang="en-US" altLang="en-US" sz="1800" b="1" dirty="0" err="1"/>
              <a:t>document.getElementById</a:t>
            </a:r>
            <a:r>
              <a:rPr lang="en-US" altLang="en-US" sz="1800" b="1" dirty="0"/>
              <a:t>("second");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800" b="1" dirty="0" err="1"/>
              <a:t>var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newNode</a:t>
            </a:r>
            <a:r>
              <a:rPr lang="en-US" altLang="en-US" sz="1800" b="1" dirty="0"/>
              <a:t>=</a:t>
            </a:r>
            <a:r>
              <a:rPr lang="en-US" altLang="en-US" sz="1800" b="1" dirty="0" err="1"/>
              <a:t>document.</a:t>
            </a:r>
            <a:r>
              <a:rPr lang="en-US" altLang="en-US" sz="1800" b="1" dirty="0" err="1">
                <a:solidFill>
                  <a:srgbClr val="FF0000"/>
                </a:solidFill>
              </a:rPr>
              <a:t>createElement</a:t>
            </a:r>
            <a:r>
              <a:rPr lang="en-US" altLang="en-US" sz="1800" b="1" dirty="0"/>
              <a:t>("</a:t>
            </a:r>
            <a:r>
              <a:rPr lang="en-US" altLang="en-US" sz="1800" b="1" dirty="0" err="1"/>
              <a:t>img</a:t>
            </a:r>
            <a:r>
              <a:rPr lang="en-US" altLang="en-US" sz="18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800" b="1" dirty="0" err="1"/>
              <a:t>newNode.setAttribute</a:t>
            </a:r>
            <a:r>
              <a:rPr lang="en-US" altLang="en-US" sz="1800" b="1" dirty="0"/>
              <a:t>("</a:t>
            </a:r>
            <a:r>
              <a:rPr lang="en-US" altLang="en-US" sz="1800" b="1" dirty="0" err="1"/>
              <a:t>src</a:t>
            </a:r>
            <a:r>
              <a:rPr lang="en-US" altLang="en-US" sz="1800" b="1" dirty="0"/>
              <a:t>","images/f03.jpg");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800" b="1" dirty="0" err="1"/>
              <a:t>oldNode.parentNode.</a:t>
            </a:r>
            <a:r>
              <a:rPr lang="en-US" altLang="en-US" sz="1800" b="1" dirty="0" err="1">
                <a:solidFill>
                  <a:srgbClr val="FF0000"/>
                </a:solidFill>
              </a:rPr>
              <a:t>replaceChild</a:t>
            </a:r>
            <a:r>
              <a:rPr lang="en-US" altLang="en-US" sz="1800" b="1" dirty="0"/>
              <a:t>(</a:t>
            </a:r>
            <a:r>
              <a:rPr lang="en-US" altLang="en-US" sz="1800" b="1" dirty="0" err="1"/>
              <a:t>newNode,oldNode</a:t>
            </a:r>
            <a:r>
              <a:rPr lang="en-US" altLang="en-US" sz="1800" b="1" dirty="0"/>
              <a:t>);</a:t>
            </a:r>
          </a:p>
        </p:txBody>
      </p:sp>
      <p:grpSp>
        <p:nvGrpSpPr>
          <p:cNvPr id="12" name="组合 14"/>
          <p:cNvGrpSpPr>
            <a:grpSpLocks/>
          </p:cNvGrpSpPr>
          <p:nvPr/>
        </p:nvGrpSpPr>
        <p:grpSpPr bwMode="auto">
          <a:xfrm>
            <a:off x="3634568" y="6287959"/>
            <a:ext cx="3988698" cy="428625"/>
            <a:chOff x="3143240" y="5143512"/>
            <a:chExt cx="5072134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073540" y="5187962"/>
              <a:ext cx="395290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演示示例：删除和替换节点</a:t>
              </a:r>
            </a:p>
          </p:txBody>
        </p:sp>
      </p:grpSp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1524001" y="2839441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0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练习：操作当当购物车页面</a:t>
            </a:r>
            <a:endParaRPr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单击“删除”按钮，使用</a:t>
            </a:r>
            <a:r>
              <a:rPr lang="en-US" altLang="zh-CN" dirty="0" err="1"/>
              <a:t>parentNode</a:t>
            </a:r>
            <a:r>
              <a:rPr lang="zh-CN" altLang="en-US" dirty="0"/>
              <a:t>访问当前节点的父亲节点等，使用</a:t>
            </a:r>
            <a:r>
              <a:rPr lang="en-US" altLang="zh-CN" dirty="0" err="1"/>
              <a:t>removeChild</a:t>
            </a:r>
            <a:r>
              <a:rPr lang="en-US" altLang="zh-CN" dirty="0"/>
              <a:t>( )</a:t>
            </a:r>
            <a:r>
              <a:rPr lang="zh-CN" altLang="en-US" dirty="0"/>
              <a:t>删除当前商品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841BCF-088B-4093-91F4-8B480202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4616033" y="923348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404727" y="6248172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7" name="Picture 3" descr="F:\2016年工作\ACCP8.0产品开发\jQuery\案例源码\chapter03\Chapter03截图\图3.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27" y="2267549"/>
            <a:ext cx="5205909" cy="275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:\2016年工作\ACCP8.0产品开发\jQuery\案例源码\chapter03\Chapter03截图\图3.2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24" y="4161580"/>
            <a:ext cx="5483085" cy="206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3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E987E5-FA20-43D0-B772-96F09B1EE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13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DOM 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120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10D0CE46-B925-4FB1-A1C4-9956CBEF8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操作节点样式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A9CA5D-CA19-4DC6-972B-020F976A6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C2FFAFE0-E8F6-4FDB-9467-1B73F738A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元素样式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7E79CE-3D15-4756-86B3-9AFD5FB9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回顾</a:t>
            </a:r>
            <a:r>
              <a:rPr lang="zh-CN" altLang="en-US"/>
              <a:t>：通过</a:t>
            </a:r>
            <a:r>
              <a:rPr lang="zh-CN" altLang="zh-CN"/>
              <a:t>元素属性</a:t>
            </a:r>
            <a:r>
              <a:rPr lang="zh-CN" altLang="en-US"/>
              <a:t>的操作修改样式。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元素样式语法</a:t>
            </a:r>
            <a:r>
              <a:rPr lang="zh-CN" altLang="en-US"/>
              <a:t>：</a:t>
            </a:r>
            <a:r>
              <a:rPr lang="en-US" altLang="zh-CN"/>
              <a:t>style.</a:t>
            </a:r>
            <a:r>
              <a:rPr lang="zh-CN" altLang="zh-CN"/>
              <a:t>属性名称。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要求</a:t>
            </a:r>
            <a:r>
              <a:rPr lang="zh-CN" altLang="en-US"/>
              <a:t>：</a:t>
            </a:r>
            <a:r>
              <a:rPr lang="zh-CN" altLang="zh-CN"/>
              <a:t>需要去掉</a:t>
            </a:r>
            <a:r>
              <a:rPr lang="en-US" altLang="zh-CN"/>
              <a:t>CSS</a:t>
            </a:r>
            <a:r>
              <a:rPr lang="zh-CN" altLang="zh-CN"/>
              <a:t>样式名里的中横线“</a:t>
            </a:r>
            <a:r>
              <a:rPr lang="en-US" altLang="zh-CN"/>
              <a:t>-</a:t>
            </a:r>
            <a:r>
              <a:rPr lang="zh-CN" altLang="zh-CN"/>
              <a:t>”，并将第二个英文首字母大写。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举例</a:t>
            </a:r>
            <a:r>
              <a:rPr lang="zh-CN" altLang="en-US"/>
              <a:t>：</a:t>
            </a:r>
            <a:r>
              <a:rPr lang="zh-CN" altLang="zh-CN"/>
              <a:t>设置背景颜色的</a:t>
            </a:r>
            <a:r>
              <a:rPr lang="en-US" altLang="zh-CN"/>
              <a:t>background-color</a:t>
            </a:r>
            <a:r>
              <a:rPr lang="zh-CN" altLang="zh-CN"/>
              <a:t>，在</a:t>
            </a:r>
            <a:r>
              <a:rPr lang="en-US" altLang="zh-CN"/>
              <a:t>style</a:t>
            </a:r>
            <a:r>
              <a:rPr lang="zh-CN" altLang="zh-CN"/>
              <a:t>属性操作中，需要修改为</a:t>
            </a:r>
            <a:r>
              <a:rPr lang="en-US" altLang="zh-CN"/>
              <a:t>backgroundColor</a:t>
            </a:r>
            <a:r>
              <a:rPr lang="zh-CN" altLang="zh-CN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C38DCA45-929F-4AD6-ADE1-2C4087884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操作节点样式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79A9EC-9DFF-4B2F-BECE-48D5B1F70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DEDDDC6A-7EF4-4953-8C0A-36D3FA67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7315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元素样式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8E71EC9-C654-411E-B406-DB8E72D99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44782"/>
              </p:ext>
            </p:extLst>
          </p:nvPr>
        </p:nvGraphicFramePr>
        <p:xfrm>
          <a:off x="1158246" y="1721363"/>
          <a:ext cx="101292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845">
                  <a:extLst>
                    <a:ext uri="{9D8B030D-6E8A-4147-A177-3AD203B41FA5}">
                      <a16:colId xmlns:a16="http://schemas.microsoft.com/office/drawing/2014/main" val="4215911356"/>
                    </a:ext>
                  </a:extLst>
                </a:gridCol>
                <a:gridCol w="6946381">
                  <a:extLst>
                    <a:ext uri="{9D8B030D-6E8A-4147-A177-3AD203B41FA5}">
                      <a16:colId xmlns:a16="http://schemas.microsoft.com/office/drawing/2014/main" val="335727088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5" marR="68585" marT="0" marB="0" anchor="ctr"/>
                </a:tc>
                <a:extLst>
                  <a:ext uri="{0D108BD9-81ED-4DB2-BD59-A6C34878D82A}">
                    <a16:rowId xmlns:a16="http://schemas.microsoft.com/office/drawing/2014/main" val="84996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background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设置或返回元素的背景属性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35082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backgroundColor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设置或返回元素的背景色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1344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display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设置或返回元素的显示类型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379606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height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设置或返回元素的高度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92522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left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设置或返回定位元素的左部位置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21713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listStyleType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设置或返回列表项标记的类型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68769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overflow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设置或返回如何处理呈现在元素框外面的内容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12416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textAlign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设置或返回文本的水平对齐方式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344234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textDecoration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设置或返回文本的修饰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61029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textIndent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设置或返回文本第一行的缩进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11117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transform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向元素应用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2D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3D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转换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6448050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52659741-7EBD-421E-9598-62820B73118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 err="1"/>
              <a:t>操作节点样式</a:t>
            </a:r>
            <a:endParaRPr lang="zh-CN" altLang="en-US" dirty="0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3E7D80A6-A066-46E4-98DD-7AFB58A2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9" y="1051718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元素样式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2">
            <a:extLst>
              <a:ext uri="{FF2B5EF4-FFF2-40B4-BE49-F238E27FC236}">
                <a16:creationId xmlns:a16="http://schemas.microsoft.com/office/drawing/2014/main" id="{7D268BDF-75A3-45E3-AABB-655F36F8D66F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1673225"/>
            <a:ext cx="6445250" cy="3232150"/>
            <a:chOff x="2918391" y="3483157"/>
            <a:chExt cx="676391" cy="1639150"/>
          </a:xfrm>
        </p:grpSpPr>
        <p:sp>
          <p:nvSpPr>
            <p:cNvPr id="5" name="矩形 1">
              <a:extLst>
                <a:ext uri="{FF2B5EF4-FFF2-40B4-BE49-F238E27FC236}">
                  <a16:creationId xmlns:a16="http://schemas.microsoft.com/office/drawing/2014/main" id="{EAC57F1E-DB43-4863-9879-3E8EA160F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391" y="3483157"/>
              <a:ext cx="676391" cy="163915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0C0F33-5789-461F-B233-96BE31C8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886" y="3515360"/>
              <a:ext cx="664896" cy="1544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&lt;div id="box"&gt;&lt;/div&gt;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&lt;script&gt;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ele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document.getElementById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('box');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获取元素对象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ele.style.width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'100px';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ele.style.height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'100px';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ele.style.backgroundColor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'red';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ele.style.transform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'rotate(7deg)';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&lt;/script&gt;</a:t>
              </a:r>
            </a:p>
          </p:txBody>
        </p:sp>
      </p:grpSp>
      <p:grpSp>
        <p:nvGrpSpPr>
          <p:cNvPr id="8" name="组合 2">
            <a:extLst>
              <a:ext uri="{FF2B5EF4-FFF2-40B4-BE49-F238E27FC236}">
                <a16:creationId xmlns:a16="http://schemas.microsoft.com/office/drawing/2014/main" id="{22632425-7F3F-4E7A-937B-5E5F62A851BA}"/>
              </a:ext>
            </a:extLst>
          </p:cNvPr>
          <p:cNvGrpSpPr>
            <a:grpSpLocks/>
          </p:cNvGrpSpPr>
          <p:nvPr/>
        </p:nvGrpSpPr>
        <p:grpSpPr bwMode="auto">
          <a:xfrm>
            <a:off x="1728788" y="5226050"/>
            <a:ext cx="8856662" cy="546100"/>
            <a:chOff x="2918391" y="3483157"/>
            <a:chExt cx="662109" cy="1639150"/>
          </a:xfrm>
        </p:grpSpPr>
        <p:sp>
          <p:nvSpPr>
            <p:cNvPr id="9" name="矩形 1">
              <a:extLst>
                <a:ext uri="{FF2B5EF4-FFF2-40B4-BE49-F238E27FC236}">
                  <a16:creationId xmlns:a16="http://schemas.microsoft.com/office/drawing/2014/main" id="{15741511-3E5E-4893-9705-1CB3BEDD9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391" y="3483157"/>
              <a:ext cx="662109" cy="163915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D6A097-1768-4DCF-B9A7-1383292FF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903" y="3516513"/>
              <a:ext cx="650597" cy="125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div{width: 100px; height: 100px; background-color: red; transform: rotate(7deg);}</a:t>
              </a:r>
            </a:p>
          </p:txBody>
        </p:sp>
      </p:grpSp>
      <p:sp>
        <p:nvSpPr>
          <p:cNvPr id="2" name="下箭头 1">
            <a:extLst>
              <a:ext uri="{FF2B5EF4-FFF2-40B4-BE49-F238E27FC236}">
                <a16:creationId xmlns:a16="http://schemas.microsoft.com/office/drawing/2014/main" id="{E2B5BD2C-01E4-4F2D-96C9-255A46B5FC75}"/>
              </a:ext>
            </a:extLst>
          </p:cNvPr>
          <p:cNvSpPr/>
          <p:nvPr/>
        </p:nvSpPr>
        <p:spPr bwMode="auto">
          <a:xfrm>
            <a:off x="5127626" y="4667250"/>
            <a:ext cx="504825" cy="558800"/>
          </a:xfrm>
          <a:prstGeom prst="downArrow">
            <a:avLst/>
          </a:prstGeom>
          <a:solidFill>
            <a:srgbClr val="00B0F0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E7C65AC-2A2D-4F87-BDA3-24E286909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38759105-E142-47E3-9473-7AD6EAB58C0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 err="1"/>
              <a:t>操作节点样式</a:t>
            </a:r>
            <a:endParaRPr lang="zh-CN" altLang="en-US" dirty="0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69E6C8C1-FFBA-413D-BDD5-29D1D786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元素样式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84" name="组合 7">
            <a:extLst>
              <a:ext uri="{FF2B5EF4-FFF2-40B4-BE49-F238E27FC236}">
                <a16:creationId xmlns:a16="http://schemas.microsoft.com/office/drawing/2014/main" id="{B28FE3AB-F5EA-4B0E-8FFE-21E09CC0A89B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493964"/>
            <a:ext cx="8302625" cy="2160587"/>
            <a:chOff x="415635" y="2398807"/>
            <a:chExt cx="7920000" cy="21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668A36-2658-4DF8-8CF4-C2EE368C609B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9611C76-0A11-43F3-ADCC-80D6B4E628AA}"/>
                </a:ext>
              </a:extLst>
            </p:cNvPr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6085" name="组合 15">
            <a:extLst>
              <a:ext uri="{FF2B5EF4-FFF2-40B4-BE49-F238E27FC236}">
                <a16:creationId xmlns:a16="http://schemas.microsoft.com/office/drawing/2014/main" id="{3EF49A7D-D125-4DBF-8E42-26879CA2ACC2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2114551"/>
            <a:ext cx="1235075" cy="866775"/>
            <a:chOff x="7623958" y="2018805"/>
            <a:chExt cx="1235034" cy="866899"/>
          </a:xfrm>
        </p:grpSpPr>
        <p:sp>
          <p:nvSpPr>
            <p:cNvPr id="15" name="泪滴形 14">
              <a:extLst>
                <a:ext uri="{FF2B5EF4-FFF2-40B4-BE49-F238E27FC236}">
                  <a16:creationId xmlns:a16="http://schemas.microsoft.com/office/drawing/2014/main" id="{34411F4D-E51D-4FB4-9D15-4DD21501D319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88" name="矩形 17">
              <a:extLst>
                <a:ext uri="{FF2B5EF4-FFF2-40B4-BE49-F238E27FC236}">
                  <a16:creationId xmlns:a16="http://schemas.microsoft.com/office/drawing/2014/main" id="{793E7FB9-7F3E-447D-A3A2-B11F3566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46086" name="矩形 18">
            <a:extLst>
              <a:ext uri="{FF2B5EF4-FFF2-40B4-BE49-F238E27FC236}">
                <a16:creationId xmlns:a16="http://schemas.microsoft.com/office/drawing/2014/main" id="{87043DD8-435C-4C98-BACA-B79FFA47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662239"/>
            <a:ext cx="813435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CSS</a:t>
            </a:r>
            <a:r>
              <a:rPr lang="zh-CN" altLang="en-US"/>
              <a:t>中的</a:t>
            </a:r>
            <a:r>
              <a:rPr lang="en-US" altLang="zh-CN"/>
              <a:t>float</a:t>
            </a:r>
            <a:r>
              <a:rPr lang="zh-CN" altLang="en-US"/>
              <a:t>样式与</a:t>
            </a:r>
            <a:r>
              <a:rPr lang="en-US" altLang="zh-CN"/>
              <a:t>JavaScript</a:t>
            </a:r>
            <a:r>
              <a:rPr lang="zh-CN" altLang="en-US"/>
              <a:t>的保留字冲突，在解决方案上不同的浏览器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存在分歧。例如</a:t>
            </a:r>
            <a:r>
              <a:rPr lang="en-US" altLang="zh-CN"/>
              <a:t>IE9~11</a:t>
            </a:r>
            <a:r>
              <a:rPr lang="zh-CN" altLang="en-US"/>
              <a:t>、</a:t>
            </a:r>
            <a:r>
              <a:rPr lang="en-US" altLang="zh-CN"/>
              <a:t>Chrome</a:t>
            </a:r>
            <a:r>
              <a:rPr lang="zh-CN" altLang="en-US"/>
              <a:t>、</a:t>
            </a:r>
            <a:r>
              <a:rPr lang="en-US" altLang="zh-CN"/>
              <a:t>FireFox</a:t>
            </a:r>
            <a:r>
              <a:rPr lang="zh-CN" altLang="en-US"/>
              <a:t>可以使用“</a:t>
            </a:r>
            <a:r>
              <a:rPr lang="en-US" altLang="zh-CN"/>
              <a:t>float</a:t>
            </a:r>
            <a:r>
              <a:rPr lang="zh-CN" altLang="en-US"/>
              <a:t>”和“</a:t>
            </a:r>
            <a:r>
              <a:rPr lang="en-US" altLang="zh-CN"/>
              <a:t>cssFloat</a:t>
            </a:r>
            <a:r>
              <a:rPr lang="zh-CN" altLang="en-US"/>
              <a:t>”，</a:t>
            </a:r>
            <a:r>
              <a:rPr lang="en-US" altLang="zh-CN"/>
              <a:t>Safari</a:t>
            </a:r>
            <a:r>
              <a:rPr lang="zh-CN" altLang="en-US"/>
              <a:t>浏览器使用“</a:t>
            </a:r>
            <a:r>
              <a:rPr lang="en-US" altLang="zh-CN"/>
              <a:t>float</a:t>
            </a:r>
            <a:r>
              <a:rPr lang="zh-CN" altLang="en-US"/>
              <a:t>”，</a:t>
            </a:r>
            <a:r>
              <a:rPr lang="en-US" altLang="zh-CN"/>
              <a:t>IE6~8</a:t>
            </a:r>
            <a:r>
              <a:rPr lang="zh-CN" altLang="en-US"/>
              <a:t>则使用“</a:t>
            </a:r>
            <a:r>
              <a:rPr lang="en-US" altLang="zh-CN"/>
              <a:t>styleFloat</a:t>
            </a:r>
            <a:r>
              <a:rPr lang="zh-CN" altLang="en-US"/>
              <a:t>”。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CDD02B-60FF-46C3-94BB-15FFF1716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BFC839D0-A5CA-43E1-9C26-DDAB29CB984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 err="1"/>
              <a:t>操作节点样式</a:t>
            </a:r>
            <a:endParaRPr lang="zh-CN" altLang="en-US" dirty="0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E1F839C8-962E-474A-8535-88624D00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元素样式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93C6A0-A5B6-4720-B39A-86BCF1D6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问题</a:t>
            </a:r>
            <a:r>
              <a:rPr lang="zh-CN" altLang="en-US"/>
              <a:t>：一个元素的类选择器可以有多个，在开发中如何对选择器列表进行操作？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原来的解决方案</a:t>
            </a:r>
            <a:r>
              <a:rPr lang="zh-CN" altLang="en-US"/>
              <a:t>：</a:t>
            </a:r>
            <a:r>
              <a:rPr lang="zh-CN" altLang="zh-CN"/>
              <a:t>利用元素对象的</a:t>
            </a:r>
            <a:r>
              <a:rPr lang="en-US" altLang="zh-CN"/>
              <a:t>className</a:t>
            </a:r>
            <a:r>
              <a:rPr lang="zh-CN" altLang="zh-CN"/>
              <a:t>属性获取，获取的结果是字符型，然后再根据实际情况对字符串进行处理。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HTML5</a:t>
            </a:r>
            <a:r>
              <a:rPr lang="zh-CN" altLang="en-US" b="1" u="sng">
                <a:solidFill>
                  <a:srgbClr val="0070C0"/>
                </a:solidFill>
              </a:rPr>
              <a:t>提供的办法</a:t>
            </a:r>
            <a:r>
              <a:rPr lang="zh-CN" altLang="en-US"/>
              <a:t>：</a:t>
            </a:r>
            <a:r>
              <a:rPr lang="zh-CN" altLang="zh-CN"/>
              <a:t>新增的</a:t>
            </a:r>
            <a:r>
              <a:rPr lang="en-US" altLang="zh-CN"/>
              <a:t>classList</a:t>
            </a:r>
            <a:r>
              <a:rPr lang="zh-CN" altLang="zh-CN"/>
              <a:t>（只读）元素的类选择器列表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C3C481-BB6A-4EFA-B0AE-931E06EC7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4AC77-4ED9-4155-B86A-940A6EB1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49" y="1352469"/>
            <a:ext cx="10657184" cy="4935008"/>
          </a:xfrm>
        </p:spPr>
        <p:txBody>
          <a:bodyPr/>
          <a:lstStyle/>
          <a:p>
            <a:r>
              <a:rPr lang="zh-CN" altLang="en-US" dirty="0"/>
              <a:t>如何实现鼠标移至“我的购物车”显示商品内容？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操作节点样式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0B2512-2F15-489A-A03B-C2012AFD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91" y="1987291"/>
            <a:ext cx="3021654" cy="1672935"/>
          </a:xfrm>
          <a:prstGeom prst="rect">
            <a:avLst/>
          </a:prstGeom>
        </p:spPr>
      </p:pic>
      <p:cxnSp>
        <p:nvCxnSpPr>
          <p:cNvPr id="7" name="直接箭头连接符 6"/>
          <p:cNvCxnSpPr>
            <a:cxnSpLocks/>
            <a:stCxn id="6" idx="3"/>
            <a:endCxn id="15" idx="1"/>
          </p:cNvCxnSpPr>
          <p:nvPr/>
        </p:nvCxnSpPr>
        <p:spPr>
          <a:xfrm flipV="1">
            <a:off x="6223845" y="2184780"/>
            <a:ext cx="1783746" cy="6389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72"/>
          <p:cNvGrpSpPr>
            <a:grpSpLocks/>
          </p:cNvGrpSpPr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107498" y="3923967"/>
            <a:ext cx="7316167" cy="199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改变样式的属性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style</a:t>
            </a:r>
            <a:r>
              <a:rPr lang="zh-CN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属性</a:t>
            </a:r>
            <a:endParaRPr lang="en-US" altLang="zh-CN" sz="18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className</a:t>
            </a:r>
            <a:r>
              <a:rPr lang="zh-CN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pic>
        <p:nvPicPr>
          <p:cNvPr id="15" name="内容占位符 4">
            <a:extLst>
              <a:ext uri="{FF2B5EF4-FFF2-40B4-BE49-F238E27FC236}">
                <a16:creationId xmlns:a16="http://schemas.microsoft.com/office/drawing/2014/main" id="{EA1D28E5-48FA-4E9D-9332-86C29DE74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7591" y="1941595"/>
            <a:ext cx="1878395" cy="48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style</a:t>
            </a:r>
            <a:r>
              <a:rPr lang="zh-CN" altLang="en-US" dirty="0"/>
              <a:t>属性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74423E-DCEC-43CA-ABBF-98608E9CB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625128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711624" y="1988840"/>
            <a:ext cx="6858000" cy="11521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1800" b="1" dirty="0" err="1"/>
              <a:t>document.getElementById</a:t>
            </a:r>
            <a:r>
              <a:rPr lang="en-US" altLang="en-US" sz="1800" b="1" dirty="0"/>
              <a:t>("titles").</a:t>
            </a:r>
            <a:r>
              <a:rPr lang="en-US" altLang="en-US" sz="1800" b="1" dirty="0" err="1">
                <a:solidFill>
                  <a:srgbClr val="FF0000"/>
                </a:solidFill>
              </a:rPr>
              <a:t>style.</a:t>
            </a:r>
            <a:r>
              <a:rPr lang="en-US" altLang="en-US" sz="1800" b="1" dirty="0" err="1"/>
              <a:t>color</a:t>
            </a:r>
            <a:r>
              <a:rPr lang="en-US" altLang="en-US" sz="1800" b="1" dirty="0"/>
              <a:t>="#ff0000";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800" b="1" dirty="0" err="1"/>
              <a:t>document.getElementById</a:t>
            </a:r>
            <a:r>
              <a:rPr lang="en-US" altLang="en-US" sz="1800" b="1" dirty="0"/>
              <a:t>("titles").</a:t>
            </a:r>
            <a:r>
              <a:rPr lang="en-US" altLang="en-US" sz="1800" b="1" dirty="0" err="1">
                <a:solidFill>
                  <a:srgbClr val="FF0000"/>
                </a:solidFill>
              </a:rPr>
              <a:t>style</a:t>
            </a:r>
            <a:r>
              <a:rPr lang="en-US" altLang="en-US" sz="1800" b="1" dirty="0" err="1"/>
              <a:t>.fontSize</a:t>
            </a:r>
            <a:r>
              <a:rPr lang="en-US" altLang="en-US" sz="1800" b="1" dirty="0"/>
              <a:t>="25px ";</a:t>
            </a:r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15428"/>
              </p:ext>
            </p:extLst>
          </p:nvPr>
        </p:nvGraphicFramePr>
        <p:xfrm>
          <a:off x="1315565" y="3336149"/>
          <a:ext cx="9592580" cy="223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类别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</a:rPr>
                        <a:t>背景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</a:rPr>
                        <a:t>backgroundColor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backgroundImage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backgroundRepeat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8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</a:rPr>
                        <a:t>文本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</a:rPr>
                        <a:t>fontSize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fontWeight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textAlign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textDecoration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>
                          <a:effectLst/>
                        </a:rPr>
                        <a:t>font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>
                          <a:effectLst/>
                        </a:rPr>
                        <a:t>color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8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</a:rPr>
                        <a:t>边距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>
                          <a:effectLst/>
                        </a:rPr>
                        <a:t>padding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paddingTop</a:t>
                      </a:r>
                      <a:r>
                        <a:rPr lang="en-US" altLang="zh-CN" sz="1800" kern="1050" dirty="0">
                          <a:effectLst/>
                        </a:rPr>
                        <a:t> 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paddingBottom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paddingLeft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paddingRight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8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</a:rPr>
                        <a:t>边框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>
                          <a:effectLst/>
                        </a:rPr>
                        <a:t>border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borderTop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borderBottom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borderLeft</a:t>
                      </a:r>
                      <a:r>
                        <a:rPr lang="zh-CN" altLang="en-US" sz="1800" kern="1050" dirty="0">
                          <a:effectLst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</a:rPr>
                        <a:t>borderRight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53399"/>
              </p:ext>
            </p:extLst>
          </p:nvPr>
        </p:nvGraphicFramePr>
        <p:xfrm>
          <a:off x="2625253" y="4277057"/>
          <a:ext cx="8550731" cy="223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</a:rPr>
                        <a:t>onclick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</a:rPr>
                        <a:t>当用户单击某个对象时调用事件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8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</a:rPr>
                        <a:t>onmouseover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</a:rPr>
                        <a:t>鼠标移到某元素之上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8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</a:rPr>
                        <a:t>onmouseout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</a:rPr>
                        <a:t>鼠标从某元素移开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8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</a:rPr>
                        <a:t>onmousedown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</a:rPr>
                        <a:t>鼠标按钮被按下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70"/>
          <p:cNvGrpSpPr>
            <a:grpSpLocks/>
          </p:cNvGrpSpPr>
          <p:nvPr/>
        </p:nvGrpSpPr>
        <p:grpSpPr bwMode="auto">
          <a:xfrm>
            <a:off x="1625128" y="1988841"/>
            <a:ext cx="1000125" cy="414337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56956CF-3450-4D19-86BD-8387AEF8AD07}"/>
              </a:ext>
            </a:extLst>
          </p:cNvPr>
          <p:cNvSpPr txBox="1">
            <a:spLocks/>
          </p:cNvSpPr>
          <p:nvPr/>
        </p:nvSpPr>
        <p:spPr>
          <a:xfrm>
            <a:off x="2711625" y="952534"/>
            <a:ext cx="6858000" cy="60813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 sz="1800" b="1"/>
            </a:lvl1pPr>
            <a:lvl2pPr marL="662305" indent="-2540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48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15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2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30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00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HTML</a:t>
            </a:r>
            <a:r>
              <a:rPr lang="zh-CN" altLang="en-US"/>
              <a:t>元素</a:t>
            </a:r>
            <a:r>
              <a:rPr lang="en-US" altLang="zh-CN"/>
              <a:t>.style.</a:t>
            </a:r>
            <a:r>
              <a:rPr lang="zh-CN" altLang="en-US"/>
              <a:t>样式属性＝</a:t>
            </a:r>
            <a:r>
              <a:rPr lang="en-US" altLang="zh-CN"/>
              <a:t>"</a:t>
            </a:r>
            <a:r>
              <a:rPr lang="zh-CN" altLang="en-US"/>
              <a:t>值</a:t>
            </a:r>
            <a:r>
              <a:rPr lang="en-US" altLang="zh-CN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我的购物车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7D6F89-5E99-4787-9DA6-C428DB0F8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3634568" y="6287959"/>
            <a:ext cx="3988698" cy="428625"/>
            <a:chOff x="3143240" y="5143512"/>
            <a:chExt cx="50721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383380" y="5187962"/>
              <a:ext cx="333322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演示示例：我的购物车</a:t>
              </a:r>
            </a:p>
          </p:txBody>
        </p:sp>
      </p:grp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1089679" y="885017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607887" y="844977"/>
            <a:ext cx="7456280" cy="30773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over(){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backgroundColor</a:t>
            </a:r>
            <a:r>
              <a:rPr lang="en-US" altLang="en-US" b="1" dirty="0"/>
              <a:t>="#</a:t>
            </a:r>
            <a:r>
              <a:rPr lang="en-US" altLang="en-US" b="1" dirty="0" err="1"/>
              <a:t>ffffff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.zIndex</a:t>
            </a:r>
            <a:r>
              <a:rPr lang="en-US" altLang="en-US" b="1" dirty="0"/>
              <a:t>="100";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.borderBottom</a:t>
            </a:r>
            <a:r>
              <a:rPr lang="en-US" altLang="en-US" b="1" dirty="0"/>
              <a:t>="none";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="block";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.position</a:t>
            </a:r>
            <a:r>
              <a:rPr lang="en-US" altLang="en-US" b="1" dirty="0"/>
              <a:t>="relative";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.top</a:t>
            </a:r>
            <a:r>
              <a:rPr lang="en-US" altLang="en-US" b="1" dirty="0"/>
              <a:t>="-1px";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089804" y="4050736"/>
            <a:ext cx="8248666" cy="2018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out(){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.backgroundColor</a:t>
            </a:r>
            <a:r>
              <a:rPr lang="en-US" altLang="en-US" b="1" dirty="0"/>
              <a:t>="#f9f9f9";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borderBottom</a:t>
            </a:r>
            <a:r>
              <a:rPr lang="en-US" altLang="en-US" b="1" dirty="0"/>
              <a:t>="solid 1px #</a:t>
            </a:r>
            <a:r>
              <a:rPr lang="en-US" altLang="en-US" b="1" dirty="0" err="1"/>
              <a:t>dcdcdc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="none";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757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className</a:t>
            </a:r>
            <a:r>
              <a:rPr lang="zh-CN" altLang="en-US" dirty="0"/>
              <a:t>属性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4CEC7-BE82-459B-83EA-860A0117E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625128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202092" y="2187154"/>
            <a:ext cx="7650625" cy="35283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over(){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cartOver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cartListOver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out(){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cartOut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cartListOut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}</a:t>
            </a:r>
          </a:p>
        </p:txBody>
      </p: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3634568" y="6165305"/>
            <a:ext cx="3988698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383380" y="5187962"/>
              <a:ext cx="333322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演示示例：我的购物车</a:t>
              </a:r>
            </a:p>
          </p:txBody>
        </p:sp>
      </p:grp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625128" y="1772817"/>
            <a:ext cx="1000125" cy="414337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6173940A-5E61-4AEB-918C-E8B673E7DF14}"/>
              </a:ext>
            </a:extLst>
          </p:cNvPr>
          <p:cNvSpPr txBox="1">
            <a:spLocks/>
          </p:cNvSpPr>
          <p:nvPr/>
        </p:nvSpPr>
        <p:spPr>
          <a:xfrm>
            <a:off x="2767339" y="999946"/>
            <a:ext cx="8520133" cy="59791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 marL="304800" indent="-3048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305" indent="-2540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48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15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2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30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00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latin typeface="Arial" charset="0"/>
                <a:ea typeface="宋体" pitchFamily="2" charset="-122"/>
              </a:rPr>
              <a:t>HTML</a:t>
            </a:r>
            <a:r>
              <a:rPr lang="zh-CN" altLang="en-US" sz="2000">
                <a:latin typeface="Arial" charset="0"/>
                <a:ea typeface="宋体" pitchFamily="2" charset="-122"/>
              </a:rPr>
              <a:t>元素</a:t>
            </a:r>
            <a:r>
              <a:rPr lang="en-US" altLang="zh-CN" sz="2000">
                <a:latin typeface="Arial" charset="0"/>
                <a:ea typeface="宋体" pitchFamily="2" charset="-122"/>
              </a:rPr>
              <a:t>.className="</a:t>
            </a:r>
            <a:r>
              <a:rPr lang="zh-CN" altLang="en-US" sz="2000">
                <a:latin typeface="Arial" charset="0"/>
                <a:ea typeface="宋体" pitchFamily="2" charset="-122"/>
              </a:rPr>
              <a:t>样式名称</a:t>
            </a:r>
            <a:r>
              <a:rPr lang="en-US" altLang="zh-CN" sz="2000">
                <a:latin typeface="Arial" charset="0"/>
                <a:ea typeface="宋体" pitchFamily="2" charset="-122"/>
              </a:rPr>
              <a:t>"</a:t>
            </a:r>
            <a:endParaRPr lang="zh-CN" altLang="en-US" sz="2000" dirty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0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获取元素的样式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3BFA03-7493-4BDB-8F00-3DFFB7F3C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48</a:t>
            </a:fld>
            <a:endParaRPr lang="zh-CN" altLang="en-US"/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625128" y="940718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711624" y="1772816"/>
            <a:ext cx="6840760" cy="720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").display);</a:t>
            </a:r>
          </a:p>
        </p:txBody>
      </p:sp>
      <p:grpSp>
        <p:nvGrpSpPr>
          <p:cNvPr id="9" name="组合 71"/>
          <p:cNvGrpSpPr>
            <a:grpSpLocks/>
          </p:cNvGrpSpPr>
          <p:nvPr/>
        </p:nvGrpSpPr>
        <p:grpSpPr bwMode="auto">
          <a:xfrm>
            <a:off x="1625128" y="2916032"/>
            <a:ext cx="1000125" cy="400050"/>
            <a:chOff x="1000100" y="1801286"/>
            <a:chExt cx="1000132" cy="400110"/>
          </a:xfrm>
        </p:grpSpPr>
        <p:pic>
          <p:nvPicPr>
            <p:cNvPr id="1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616936" y="2780929"/>
            <a:ext cx="7842874" cy="61864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lnSpc>
                <a:spcPct val="150000"/>
              </a:lnSpc>
              <a:buClr>
                <a:srgbClr val="0E9CDE"/>
              </a:buClr>
              <a:buSzPct val="100000"/>
              <a:buFont typeface="Wingdings" pitchFamily="2" charset="2"/>
              <a:buNone/>
              <a:defRPr sz="2000" b="1"/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 err="1"/>
              <a:t>document.defaultView.getComputedStyle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,null).</a:t>
            </a:r>
            <a:r>
              <a:rPr lang="zh-CN" altLang="en-US" dirty="0"/>
              <a:t>属性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625252" y="3645024"/>
            <a:ext cx="7834558" cy="10076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cartList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document.defaultView.</a:t>
            </a:r>
            <a:r>
              <a:rPr lang="en-US" altLang="en-US" b="1" dirty="0" err="1">
                <a:solidFill>
                  <a:srgbClr val="FF0000"/>
                </a:solidFill>
              </a:rPr>
              <a:t>getComputedStyle</a:t>
            </a:r>
            <a:r>
              <a:rPr lang="en-US" altLang="en-US" b="1" dirty="0"/>
              <a:t>(</a:t>
            </a:r>
            <a:r>
              <a:rPr lang="en-US" altLang="en-US" b="1" dirty="0" err="1"/>
              <a:t>cartList,null</a:t>
            </a:r>
            <a:r>
              <a:rPr lang="en-US" altLang="en-US" b="1" dirty="0"/>
              <a:t>).display);</a:t>
            </a:r>
          </a:p>
          <a:p>
            <a:pPr>
              <a:lnSpc>
                <a:spcPct val="150000"/>
              </a:lnSpc>
              <a:defRPr/>
            </a:pPr>
            <a:endParaRPr lang="en-US" altLang="en-US" b="1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742592" y="5260149"/>
            <a:ext cx="5257099" cy="61864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0" hangingPunct="0">
              <a:lnSpc>
                <a:spcPct val="150000"/>
              </a:lnSpc>
              <a:buClr>
                <a:srgbClr val="0E9CDE"/>
              </a:buClr>
              <a:buSzPct val="100000"/>
              <a:buFont typeface="Wingdings" pitchFamily="2" charset="2"/>
              <a:buNone/>
              <a:defRPr sz="2000" b="1"/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/>
              <a:t>. </a:t>
            </a:r>
            <a:r>
              <a:rPr lang="en-US" altLang="zh-CN" dirty="0" err="1"/>
              <a:t>currentStyle</a:t>
            </a:r>
            <a:r>
              <a:rPr lang="en-US" altLang="zh-CN" dirty="0"/>
              <a:t>.</a:t>
            </a:r>
            <a:r>
              <a:rPr lang="zh-CN" altLang="en-US" dirty="0"/>
              <a:t>样式属性</a:t>
            </a:r>
            <a:r>
              <a:rPr lang="en-US" altLang="zh-CN" dirty="0"/>
              <a:t>;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245052" y="6021289"/>
            <a:ext cx="7848872" cy="55267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currentStyle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);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8293724" y="4894995"/>
            <a:ext cx="2166086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en-US" altLang="zh-CN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>
          <a:xfrm flipH="1">
            <a:off x="7536160" y="5260148"/>
            <a:ext cx="757564" cy="9051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625128" y="1772817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2" name="组合 70"/>
          <p:cNvGrpSpPr>
            <a:grpSpLocks/>
          </p:cNvGrpSpPr>
          <p:nvPr/>
        </p:nvGrpSpPr>
        <p:grpSpPr bwMode="auto">
          <a:xfrm>
            <a:off x="1639492" y="3620317"/>
            <a:ext cx="1000125" cy="414337"/>
            <a:chOff x="1000100" y="2528843"/>
            <a:chExt cx="1000132" cy="414475"/>
          </a:xfrm>
        </p:grpSpPr>
        <p:pic>
          <p:nvPicPr>
            <p:cNvPr id="2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5" name="组合 71"/>
          <p:cNvGrpSpPr>
            <a:grpSpLocks/>
          </p:cNvGrpSpPr>
          <p:nvPr/>
        </p:nvGrpSpPr>
        <p:grpSpPr bwMode="auto">
          <a:xfrm>
            <a:off x="1625128" y="5288171"/>
            <a:ext cx="1000125" cy="400050"/>
            <a:chOff x="1000100" y="1801286"/>
            <a:chExt cx="1000132" cy="400110"/>
          </a:xfrm>
        </p:grpSpPr>
        <p:pic>
          <p:nvPicPr>
            <p:cNvPr id="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DADB5599-E4BB-44ED-A78D-F16CB4BE8C98}"/>
              </a:ext>
            </a:extLst>
          </p:cNvPr>
          <p:cNvSpPr txBox="1">
            <a:spLocks/>
          </p:cNvSpPr>
          <p:nvPr/>
        </p:nvSpPr>
        <p:spPr>
          <a:xfrm>
            <a:off x="2896868" y="953286"/>
            <a:ext cx="5564711" cy="546353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0" hangingPunct="0">
              <a:lnSpc>
                <a:spcPct val="150000"/>
              </a:lnSpc>
              <a:buClr>
                <a:srgbClr val="0E9CDE"/>
              </a:buClr>
              <a:buSzPct val="100000"/>
              <a:buFont typeface="Wingdings" pitchFamily="2" charset="2"/>
              <a:buNone/>
              <a:defRPr sz="2000" b="1"/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/>
              <a:t>HTML</a:t>
            </a:r>
            <a:r>
              <a:rPr lang="zh-CN" altLang="en-US"/>
              <a:t>元素</a:t>
            </a:r>
            <a:r>
              <a:rPr lang="en-US" altLang="zh-CN"/>
              <a:t>.style.</a:t>
            </a:r>
            <a:r>
              <a:rPr lang="zh-CN" altLang="en-US"/>
              <a:t>样式属性</a:t>
            </a:r>
            <a:r>
              <a:rPr lang="en-US" altLang="zh-CN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0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制作论坛发贴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训练要点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createElement</a:t>
            </a:r>
            <a:r>
              <a:rPr lang="zh-CN" altLang="en-US" dirty="0"/>
              <a:t>创建节点元素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setAttribute</a:t>
            </a:r>
            <a:r>
              <a:rPr lang="en-US" altLang="zh-CN" dirty="0"/>
              <a:t>( )</a:t>
            </a:r>
            <a:r>
              <a:rPr lang="zh-CN" altLang="en-US" dirty="0"/>
              <a:t>设置节点的属性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appendChild</a:t>
            </a:r>
            <a:r>
              <a:rPr lang="en-US" altLang="zh-CN" dirty="0"/>
              <a:t> ( )</a:t>
            </a:r>
            <a:r>
              <a:rPr lang="zh-CN" altLang="en-US" dirty="0"/>
              <a:t>向指定节点之后插入节点元素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insertBefore</a:t>
            </a:r>
            <a:r>
              <a:rPr lang="en-US" altLang="zh-CN" dirty="0"/>
              <a:t> ( )</a:t>
            </a:r>
            <a:r>
              <a:rPr lang="zh-CN" altLang="en-US" dirty="0"/>
              <a:t>向指定节点之前插入节点元素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value</a:t>
            </a:r>
            <a:r>
              <a:rPr lang="zh-CN" altLang="en-US" dirty="0"/>
              <a:t>获取表单元素的值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style</a:t>
            </a:r>
            <a:r>
              <a:rPr lang="zh-CN" altLang="en-US" dirty="0"/>
              <a:t>属性设置元素的显示和隐藏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F0B980-D2B8-4F27-8E15-82BAB237B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grpSp>
        <p:nvGrpSpPr>
          <p:cNvPr id="53253" name="组合 9"/>
          <p:cNvGrpSpPr>
            <a:grpSpLocks/>
          </p:cNvGrpSpPr>
          <p:nvPr/>
        </p:nvGrpSpPr>
        <p:grpSpPr bwMode="auto">
          <a:xfrm>
            <a:off x="4604039" y="885826"/>
            <a:ext cx="1109663" cy="500063"/>
            <a:chOff x="6072198" y="1142984"/>
            <a:chExt cx="1109759" cy="500066"/>
          </a:xfrm>
        </p:grpSpPr>
        <p:pic>
          <p:nvPicPr>
            <p:cNvPr id="532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81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4F0E7281-C032-45B3-9F33-4CAE8ECB9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A5400E-0C4E-44DB-B020-D0CB4FF47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23" y="1085996"/>
            <a:ext cx="8402638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DOM</a:t>
            </a:r>
            <a:r>
              <a:rPr lang="zh-CN" altLang="en-US" dirty="0"/>
              <a:t>：</a:t>
            </a:r>
            <a:r>
              <a:rPr lang="en-US" altLang="zh-CN" dirty="0"/>
              <a:t>Document Object Model</a:t>
            </a:r>
            <a:r>
              <a:rPr lang="zh-CN" altLang="en-US" dirty="0"/>
              <a:t>，</a:t>
            </a:r>
            <a:r>
              <a:rPr lang="zh-CN" altLang="zh-CN" dirty="0"/>
              <a:t>文档对象模型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/>
              <a:t>：</a:t>
            </a:r>
            <a:r>
              <a:rPr lang="zh-CN" altLang="zh-CN" dirty="0"/>
              <a:t>是一套规范文档内容的通用型标准。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A3826-A366-4947-BB2B-59656165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制作论坛发贴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单击我要发贴，弹出发贴界面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在标题框中输入标题，选择所属版块，输入帖子内容</a:t>
            </a:r>
          </a:p>
          <a:p>
            <a:pPr lvl="1">
              <a:defRPr/>
            </a:pPr>
            <a:r>
              <a:rPr lang="zh-CN" altLang="en-US" dirty="0"/>
              <a:t>单击“发布”按钮，新发布的帖子显示在列表的第一个，新帖子显示头像、标题、版块和发布时间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152030-4872-4ED6-807D-36AAB35D9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grpSp>
        <p:nvGrpSpPr>
          <p:cNvPr id="53253" name="组合 9"/>
          <p:cNvGrpSpPr>
            <a:grpSpLocks/>
          </p:cNvGrpSpPr>
          <p:nvPr/>
        </p:nvGrpSpPr>
        <p:grpSpPr bwMode="auto">
          <a:xfrm>
            <a:off x="4604039" y="903629"/>
            <a:ext cx="1109663" cy="500063"/>
            <a:chOff x="6072198" y="1142984"/>
            <a:chExt cx="1109759" cy="500066"/>
          </a:xfrm>
        </p:grpSpPr>
        <p:pic>
          <p:nvPicPr>
            <p:cNvPr id="532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53255" name="组合 12"/>
          <p:cNvGrpSpPr>
            <a:grpSpLocks/>
          </p:cNvGrpSpPr>
          <p:nvPr/>
        </p:nvGrpSpPr>
        <p:grpSpPr bwMode="auto">
          <a:xfrm>
            <a:off x="4452939" y="6312744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326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7171" name="Picture 3" descr="F:\2016年工作\ACCP8.0产品开发\jQuery\案例源码\chapter03\Chapter03截图\图3.2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79" y="3314471"/>
            <a:ext cx="3974036" cy="266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:\2016年工作\ACCP8.0产品开发\jQuery\案例源码\chapter03\Chapter03截图\图3.28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9" y="3011665"/>
            <a:ext cx="3206827" cy="14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39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制作论坛发贴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实现思路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使用数组保存发帖者的头像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使用函数</a:t>
            </a:r>
            <a:r>
              <a:rPr lang="en-US" altLang="zh-CN" dirty="0"/>
              <a:t>floor( )</a:t>
            </a:r>
            <a:r>
              <a:rPr lang="zh-CN" altLang="en-US" dirty="0"/>
              <a:t>和</a:t>
            </a:r>
            <a:r>
              <a:rPr lang="en-US" altLang="zh-CN" dirty="0"/>
              <a:t>random( )</a:t>
            </a:r>
            <a:r>
              <a:rPr lang="zh-CN" altLang="en-US" dirty="0"/>
              <a:t>随机获取发帖者的头像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appendChild</a:t>
            </a:r>
            <a:r>
              <a:rPr lang="en-US" altLang="zh-CN" dirty="0"/>
              <a:t> ( )</a:t>
            </a:r>
            <a:r>
              <a:rPr lang="zh-CN" altLang="en-US" dirty="0"/>
              <a:t>把头像、标题、版块、时间插入到页面中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设置</a:t>
            </a:r>
            <a:r>
              <a:rPr lang="en-US" altLang="zh-CN" dirty="0"/>
              <a:t>value</a:t>
            </a:r>
            <a:r>
              <a:rPr lang="zh-CN" altLang="en-US" dirty="0"/>
              <a:t>值为空来清空当前输入框中的内容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style</a:t>
            </a:r>
            <a:r>
              <a:rPr lang="zh-CN" altLang="en-US" dirty="0"/>
              <a:t>属性隐藏发新贴界面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8EB256-874B-46C0-9C1C-C3C013CA9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grpSp>
        <p:nvGrpSpPr>
          <p:cNvPr id="54277" name="组合 19"/>
          <p:cNvGrpSpPr>
            <a:grpSpLocks/>
          </p:cNvGrpSpPr>
          <p:nvPr/>
        </p:nvGrpSpPr>
        <p:grpSpPr bwMode="auto">
          <a:xfrm>
            <a:off x="4738688" y="885826"/>
            <a:ext cx="1109663" cy="500063"/>
            <a:chOff x="6072198" y="1142984"/>
            <a:chExt cx="1109759" cy="500066"/>
          </a:xfrm>
        </p:grpSpPr>
        <p:pic>
          <p:nvPicPr>
            <p:cNvPr id="5428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4738688" y="5786439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1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55301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C5F783-9464-4122-A30A-FC9B2AB3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2179876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60ED60-64A9-4347-83A1-E8CFAA3C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还可以在</a:t>
            </a:r>
            <a:r>
              <a:rPr lang="en-US" altLang="zh-CN" dirty="0"/>
              <a:t>HTML</a:t>
            </a:r>
            <a:r>
              <a:rPr lang="zh-CN" altLang="zh-CN" dirty="0"/>
              <a:t>页面状态发生变化时执行代码，这种状态的变化称为</a:t>
            </a:r>
            <a:r>
              <a:rPr lang="en-US" altLang="zh-CN" dirty="0"/>
              <a:t>DOM</a:t>
            </a:r>
            <a:r>
              <a:rPr lang="zh-CN" altLang="zh-CN" dirty="0"/>
              <a:t>事件（</a:t>
            </a:r>
            <a:r>
              <a:rPr lang="en-US" altLang="zh-CN" dirty="0"/>
              <a:t>Event</a:t>
            </a:r>
            <a:r>
              <a:rPr lang="zh-CN" altLang="zh-CN" dirty="0"/>
              <a:t>）。</a:t>
            </a:r>
          </a:p>
          <a:p>
            <a:pPr lvl="1"/>
            <a:r>
              <a:rPr lang="zh-CN" altLang="zh-CN" dirty="0"/>
              <a:t>例如用户点击元素会触发点击事件，使用事件属性</a:t>
            </a:r>
            <a:r>
              <a:rPr lang="en-US" altLang="zh-CN" dirty="0"/>
              <a:t>onclick</a:t>
            </a:r>
            <a:r>
              <a:rPr lang="zh-CN" altLang="zh-CN" dirty="0"/>
              <a:t>就可以捕获这一事件。为元素的</a:t>
            </a:r>
            <a:r>
              <a:rPr lang="en-US" altLang="zh-CN" dirty="0"/>
              <a:t>onclick</a:t>
            </a:r>
            <a:r>
              <a:rPr lang="zh-CN" altLang="zh-CN" dirty="0"/>
              <a:t>属性添加需要的</a:t>
            </a:r>
            <a:r>
              <a:rPr lang="en-US" altLang="zh-CN" dirty="0"/>
              <a:t>JavaScript</a:t>
            </a:r>
            <a:r>
              <a:rPr lang="zh-CN" altLang="zh-CN" dirty="0"/>
              <a:t>代码，即可做到用户点击元素时触发动作。</a:t>
            </a:r>
          </a:p>
          <a:p>
            <a:endParaRPr lang="en-US" altLang="zh-CN" dirty="0"/>
          </a:p>
          <a:p>
            <a:r>
              <a:rPr lang="en-US" altLang="zh-CN" dirty="0"/>
              <a:t>JavaScript代码可以直接在onclick属性的双引号中添加，也可以写到JavaScript函数中，在onclick属性的双引号中调用函数名称。例如上述代码可以改写为：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以上两种方法效果完全相同，可根据代码量决定采用哪种方式，假如点击事件触发后需要执行的代码较多，则建议使用函数调用的方式。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34EC03-E924-4EF4-9519-2B7FB035F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DOM事件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E5BC0F-BB9C-458A-84DF-DE964601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4C2556E-7364-4A36-9B04-73DD080C0BB5}"/>
              </a:ext>
            </a:extLst>
          </p:cNvPr>
          <p:cNvSpPr txBox="1">
            <a:spLocks/>
          </p:cNvSpPr>
          <p:nvPr/>
        </p:nvSpPr>
        <p:spPr>
          <a:xfrm>
            <a:off x="2050472" y="2575846"/>
            <a:ext cx="8358909" cy="46526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defPPr>
              <a:defRPr lang="zh-CN"/>
            </a:defPPr>
            <a:lvl1pPr>
              <a:defRPr sz="2000" b="1"/>
            </a:lvl1pPr>
            <a:lvl2pPr marL="662305" indent="-2540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48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15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2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30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00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&lt;button onclick="alert('hi')"&gt;</a:t>
            </a:r>
            <a:r>
              <a:rPr lang="zh-CN" altLang="en-US" sz="1800" dirty="0"/>
              <a:t>点我会弹出提示框</a:t>
            </a:r>
            <a:r>
              <a:rPr lang="en-US" altLang="zh-CN" sz="1800" dirty="0"/>
              <a:t>&lt;/button&gt;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D07B2D7-DE68-4794-BA08-7415F3E91979}"/>
              </a:ext>
            </a:extLst>
          </p:cNvPr>
          <p:cNvSpPr txBox="1">
            <a:spLocks/>
          </p:cNvSpPr>
          <p:nvPr/>
        </p:nvSpPr>
        <p:spPr>
          <a:xfrm>
            <a:off x="2050471" y="4019203"/>
            <a:ext cx="8358909" cy="1766097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defPPr>
              <a:defRPr lang="zh-CN"/>
            </a:defPPr>
            <a:lvl1pPr>
              <a:defRPr sz="2000" b="1"/>
            </a:lvl1pPr>
            <a:lvl2pPr marL="662305" indent="-2540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48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15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2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30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00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&lt;button onclick="test()"&gt;</a:t>
            </a:r>
            <a:r>
              <a:rPr lang="zh-CN" altLang="zh-CN" sz="1800" dirty="0"/>
              <a:t>点我会弹出提示框</a:t>
            </a:r>
            <a:r>
              <a:rPr lang="en-US" altLang="zh-CN" sz="1800" dirty="0"/>
              <a:t>&lt;/button&gt;</a:t>
            </a:r>
            <a:endParaRPr lang="zh-CN" altLang="zh-CN" sz="1800" dirty="0"/>
          </a:p>
          <a:p>
            <a:r>
              <a:rPr lang="en-US" altLang="zh-CN" sz="1800" dirty="0"/>
              <a:t>&lt;script&gt;</a:t>
            </a:r>
            <a:endParaRPr lang="zh-CN" altLang="zh-CN" sz="1800" dirty="0"/>
          </a:p>
          <a:p>
            <a:r>
              <a:rPr lang="en-US" altLang="zh-CN" sz="1800" dirty="0"/>
              <a:t>function test(){</a:t>
            </a:r>
            <a:endParaRPr lang="zh-CN" altLang="zh-CN" sz="1800" dirty="0"/>
          </a:p>
          <a:p>
            <a:r>
              <a:rPr lang="en-US" altLang="zh-CN" sz="1800" dirty="0"/>
              <a:t>    alert("hi");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en-US" altLang="zh-CN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84632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60ED60-64A9-4347-83A1-E8CFAA3C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还可以在</a:t>
            </a:r>
            <a:r>
              <a:rPr lang="en-US" altLang="zh-CN" dirty="0"/>
              <a:t>HTML</a:t>
            </a:r>
            <a:r>
              <a:rPr lang="zh-CN" altLang="zh-CN" dirty="0"/>
              <a:t>页面状态发生变化时执行代码，这种状态的变化称为</a:t>
            </a:r>
            <a:r>
              <a:rPr lang="en-US" altLang="zh-CN" dirty="0"/>
              <a:t>DOM</a:t>
            </a:r>
            <a:r>
              <a:rPr lang="zh-CN" altLang="zh-CN" dirty="0"/>
              <a:t>事件（</a:t>
            </a:r>
            <a:r>
              <a:rPr lang="en-US" altLang="zh-CN" dirty="0"/>
              <a:t>Event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例如用户点击元素会触发点击事件，使用事件属性</a:t>
            </a:r>
            <a:r>
              <a:rPr lang="en-US" altLang="zh-CN" dirty="0"/>
              <a:t>onclick</a:t>
            </a:r>
            <a:r>
              <a:rPr lang="zh-CN" altLang="zh-CN" dirty="0"/>
              <a:t>就可以捕获这一事件。为元素的</a:t>
            </a:r>
            <a:r>
              <a:rPr lang="en-US" altLang="zh-CN" dirty="0"/>
              <a:t>onclick</a:t>
            </a:r>
            <a:r>
              <a:rPr lang="zh-CN" altLang="zh-CN" dirty="0"/>
              <a:t>属性添加需要的</a:t>
            </a:r>
            <a:r>
              <a:rPr lang="en-US" altLang="zh-CN" dirty="0"/>
              <a:t>JavaScript</a:t>
            </a:r>
            <a:r>
              <a:rPr lang="zh-CN" altLang="zh-CN" dirty="0"/>
              <a:t>代码，即可做到用户点击元素时触发动作。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&lt;button onclick="alert('hi')"&gt;</a:t>
            </a:r>
            <a:r>
              <a:rPr lang="zh-CN" altLang="zh-CN" dirty="0"/>
              <a:t>点我会弹出提示框</a:t>
            </a:r>
            <a:r>
              <a:rPr lang="en-US" altLang="zh-CN" dirty="0"/>
              <a:t>&lt;/button&gt;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JavaScript代码可以直接在onclick属性的双引号中添加，也可以写到JavaScript函数中，在onclick属性的双引号中调用函数名称。例如上述代码可以改写为：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&lt;button onclick="test()"&gt;</a:t>
            </a:r>
            <a:r>
              <a:rPr lang="zh-CN" altLang="zh-CN" dirty="0"/>
              <a:t>点我会弹出提示框</a:t>
            </a:r>
            <a:r>
              <a:rPr lang="en-US" altLang="zh-CN" dirty="0"/>
              <a:t>&lt;/button&gt;</a:t>
            </a:r>
            <a:endParaRPr lang="zh-CN" altLang="zh-CN" dirty="0"/>
          </a:p>
          <a:p>
            <a:r>
              <a:rPr lang="en-US" altLang="zh-CN" dirty="0"/>
              <a:t>&lt;script&gt;</a:t>
            </a:r>
            <a:endParaRPr lang="zh-CN" altLang="zh-CN" dirty="0"/>
          </a:p>
          <a:p>
            <a:r>
              <a:rPr lang="en-US" altLang="zh-CN" dirty="0"/>
              <a:t>function test(){</a:t>
            </a:r>
            <a:endParaRPr lang="zh-CN" altLang="zh-CN" dirty="0"/>
          </a:p>
          <a:p>
            <a:r>
              <a:rPr lang="en-US" altLang="zh-CN" dirty="0"/>
              <a:t>    alert("hi");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&lt;/script&gt;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以上两种方法效果完全相同，可根据代码量决定采用哪种方式，假如点击事件触发后需要执行的代码较多，则建议使用函数调用的方式。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34EC03-E924-4EF4-9519-2B7FB035F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DOM事件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E5BC0F-BB9C-458A-84DF-DE964601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117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获取元素位置</a:t>
            </a:r>
          </a:p>
        </p:txBody>
      </p:sp>
    </p:spTree>
    <p:extLst>
      <p:ext uri="{BB962C8B-B14F-4D97-AF65-F5344CB8AC3E}">
        <p14:creationId xmlns:p14="http://schemas.microsoft.com/office/powerpoint/2010/main" val="3172220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C997E916-C509-48D0-BB8D-04DBCC01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49" y="1330035"/>
            <a:ext cx="10657184" cy="4957441"/>
          </a:xfrm>
        </p:spPr>
        <p:txBody>
          <a:bodyPr/>
          <a:lstStyle/>
          <a:p>
            <a:r>
              <a:rPr lang="zh-CN" altLang="en-US" dirty="0"/>
              <a:t>如何实现广告图片在固定位置不动？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获取元素位置</a:t>
            </a:r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895352" y="791396"/>
            <a:ext cx="985837" cy="422275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8656DC8-DB60-4E07-9900-565AED7B9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2697" y="1996247"/>
            <a:ext cx="6278101" cy="464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标注 9">
            <a:extLst>
              <a:ext uri="{FF2B5EF4-FFF2-40B4-BE49-F238E27FC236}">
                <a16:creationId xmlns:a16="http://schemas.microsoft.com/office/drawing/2014/main" id="{D2C2849B-759E-42C8-82C9-6645AE6D1EE6}"/>
              </a:ext>
            </a:extLst>
          </p:cNvPr>
          <p:cNvSpPr/>
          <p:nvPr/>
        </p:nvSpPr>
        <p:spPr bwMode="auto">
          <a:xfrm>
            <a:off x="4917548" y="2263870"/>
            <a:ext cx="1418479" cy="664057"/>
          </a:xfrm>
          <a:prstGeom prst="wedgeRectCallout">
            <a:avLst>
              <a:gd name="adj1" fmla="val -83530"/>
              <a:gd name="adj2" fmla="val 34958"/>
            </a:avLst>
          </a:prstGeom>
          <a:solidFill>
            <a:srgbClr val="99CCFF"/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sx="152000" sy="152000" algn="t" rotWithShape="0">
              <a:prstClr val="black">
                <a:alpha val="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广告图片</a:t>
            </a:r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F4FAD0FA-350E-42BD-983B-E6A6A82E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94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元素属性应用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zh-CN" dirty="0"/>
              <a:t>中元素属性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72422"/>
              </p:ext>
            </p:extLst>
          </p:nvPr>
        </p:nvGraphicFramePr>
        <p:xfrm>
          <a:off x="1012549" y="1694581"/>
          <a:ext cx="10394360" cy="459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9" marR="9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9" marR="9143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offsetLeft</a:t>
                      </a:r>
                      <a:r>
                        <a:rPr kumimoji="0" lang="en-US" altLang="zh-CN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返回当前元素左边界到它上级元素的左边界的距离，只读属性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8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offsetTop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返回当前元素上边界到它上级元素的上边界的距离，只读属性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offsetHeight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返回元素的高度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offsetWidth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返回元素的宽度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offsetParent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返回元素的偏移容器，即对最近的动态定位的包含元素的引用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scrollTop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返回匹配元素的滚动条的垂直位置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scrollLeft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返回匹配元素的滚动条的水平位置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3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clientWidth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返回元素的可见宽度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4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clientHeight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返回元素的可见高度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B78188-8A14-485C-92A9-EDE22756E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35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元素属性应用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A03C4-C2A1-4E53-BF58-D7C0A4256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625128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20144" y="3703406"/>
            <a:ext cx="8935369" cy="4286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sz="2000" b="1" dirty="0" err="1"/>
              <a:t>var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sTop</a:t>
            </a:r>
            <a:r>
              <a:rPr lang="en-US" altLang="en-US" sz="2000" b="1" dirty="0"/>
              <a:t>=</a:t>
            </a:r>
            <a:r>
              <a:rPr lang="en-US" altLang="en-US" sz="2000" b="1" dirty="0" err="1"/>
              <a:t>document.</a:t>
            </a:r>
            <a:r>
              <a:rPr lang="en-US" altLang="en-US" sz="2000" b="1" dirty="0" err="1">
                <a:solidFill>
                  <a:srgbClr val="FF0000"/>
                </a:solidFill>
              </a:rPr>
              <a:t>documentElement</a:t>
            </a:r>
            <a:r>
              <a:rPr lang="en-US" altLang="en-US" sz="2000" b="1" dirty="0" err="1"/>
              <a:t>.scrollTop</a:t>
            </a:r>
            <a:r>
              <a:rPr lang="en-US" altLang="en-US" sz="2000" b="1" dirty="0"/>
              <a:t>||</a:t>
            </a:r>
            <a:r>
              <a:rPr lang="en-US" altLang="en-US" sz="2000" b="1" dirty="0" err="1"/>
              <a:t>document.</a:t>
            </a:r>
            <a:r>
              <a:rPr lang="en-US" altLang="en-US" sz="2000" b="1" dirty="0" err="1">
                <a:solidFill>
                  <a:srgbClr val="FF0000"/>
                </a:solidFill>
              </a:rPr>
              <a:t>body</a:t>
            </a:r>
            <a:r>
              <a:rPr lang="en-US" altLang="en-US" sz="2000" b="1" dirty="0" err="1"/>
              <a:t>.scrollTop</a:t>
            </a:r>
            <a:r>
              <a:rPr lang="en-US" altLang="en-US" sz="2000" b="1" dirty="0"/>
              <a:t>;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8616280" y="2783578"/>
            <a:ext cx="1800200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标准浏览器</a:t>
            </a:r>
          </a:p>
        </p:txBody>
      </p:sp>
      <p:cxnSp>
        <p:nvCxnSpPr>
          <p:cNvPr id="11" name="直接箭头连接符 10"/>
          <p:cNvCxnSpPr>
            <a:cxnSpLocks/>
            <a:stCxn id="10" idx="1"/>
          </p:cNvCxnSpPr>
          <p:nvPr/>
        </p:nvCxnSpPr>
        <p:spPr>
          <a:xfrm flipH="1" flipV="1">
            <a:off x="7721600" y="2540601"/>
            <a:ext cx="894680" cy="60813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8670254" y="4225228"/>
            <a:ext cx="1800200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2000" b="1" dirty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6942063" y="4242218"/>
            <a:ext cx="1749629" cy="3639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3634568" y="6287959"/>
            <a:ext cx="5035686" cy="428625"/>
            <a:chOff x="3143240" y="5143512"/>
            <a:chExt cx="5072134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033190" y="5187962"/>
              <a:ext cx="403360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：随鼠标滚动的广告图片</a:t>
              </a: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CBAF11B6-7F96-4F85-826C-E89AEC60F924}"/>
              </a:ext>
            </a:extLst>
          </p:cNvPr>
          <p:cNvSpPr txBox="1">
            <a:spLocks/>
          </p:cNvSpPr>
          <p:nvPr/>
        </p:nvSpPr>
        <p:spPr>
          <a:xfrm>
            <a:off x="1220144" y="1594445"/>
            <a:ext cx="6843201" cy="1709227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defPPr>
              <a:defRPr lang="zh-CN"/>
            </a:defPPr>
            <a:lvl1pPr>
              <a:defRPr sz="2000" b="1"/>
            </a:lvl1pPr>
            <a:lvl2pPr marL="662305" indent="-2540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48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15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2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30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00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document.documentElement.scrollTop;</a:t>
            </a:r>
          </a:p>
          <a:p>
            <a:r>
              <a:rPr lang="en-US" altLang="zh-CN"/>
              <a:t>document.documentElement.scrollLeft;</a:t>
            </a:r>
          </a:p>
          <a:p>
            <a:r>
              <a:rPr lang="zh-CN" altLang="en-US"/>
              <a:t>或者</a:t>
            </a:r>
          </a:p>
          <a:p>
            <a:r>
              <a:rPr lang="en-US" altLang="zh-CN"/>
              <a:t>document.body.scrollTop;</a:t>
            </a:r>
          </a:p>
          <a:p>
            <a:r>
              <a:rPr lang="en-US" altLang="zh-CN"/>
              <a:t>document.body.scrollLeft;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6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79BEBD0F-E3E5-484D-966E-6B9F2D2190B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</a:p>
        </p:txBody>
      </p:sp>
      <p:grpSp>
        <p:nvGrpSpPr>
          <p:cNvPr id="13" name="组合 22">
            <a:extLst>
              <a:ext uri="{FF2B5EF4-FFF2-40B4-BE49-F238E27FC236}">
                <a16:creationId xmlns:a16="http://schemas.microsoft.com/office/drawing/2014/main" id="{2095819E-3DE5-434B-8FE1-BF8E9FAD72DE}"/>
              </a:ext>
            </a:extLst>
          </p:cNvPr>
          <p:cNvGrpSpPr>
            <a:grpSpLocks/>
          </p:cNvGrpSpPr>
          <p:nvPr/>
        </p:nvGrpSpPr>
        <p:grpSpPr bwMode="auto">
          <a:xfrm>
            <a:off x="1430339" y="1685493"/>
            <a:ext cx="1062037" cy="741362"/>
            <a:chOff x="405539" y="3588746"/>
            <a:chExt cx="1061539" cy="742336"/>
          </a:xfrm>
        </p:grpSpPr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2A597E04-331F-4D85-9AF1-4D2C177FD3EB}"/>
                </a:ext>
              </a:extLst>
            </p:cNvPr>
            <p:cNvSpPr/>
            <p:nvPr/>
          </p:nvSpPr>
          <p:spPr>
            <a:xfrm>
              <a:off x="618164" y="3588746"/>
              <a:ext cx="848914" cy="742336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38627" tIns="217500" rIns="435411" bIns="217500" spcCol="1270" anchor="ctr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</p:txBody>
        </p:sp>
        <p:sp>
          <p:nvSpPr>
            <p:cNvPr id="15" name="任意多边形 14">
              <a:extLst>
                <a:ext uri="{FF2B5EF4-FFF2-40B4-BE49-F238E27FC236}">
                  <a16:creationId xmlns:a16="http://schemas.microsoft.com/office/drawing/2014/main" id="{6C800081-B4EB-47DA-9D68-719000276780}"/>
                </a:ext>
              </a:extLst>
            </p:cNvPr>
            <p:cNvSpPr/>
            <p:nvPr/>
          </p:nvSpPr>
          <p:spPr>
            <a:xfrm>
              <a:off x="405539" y="3747705"/>
              <a:ext cx="425251" cy="424419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392906 w 785812"/>
                <a:gd name="connsiteY1" fmla="*/ 0 h 785812"/>
                <a:gd name="connsiteX2" fmla="*/ 785812 w 785812"/>
                <a:gd name="connsiteY2" fmla="*/ 392906 h 785812"/>
                <a:gd name="connsiteX3" fmla="*/ 392906 w 785812"/>
                <a:gd name="connsiteY3" fmla="*/ 785812 h 785812"/>
                <a:gd name="connsiteX4" fmla="*/ 0 w 785812"/>
                <a:gd name="connsiteY4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175910"/>
                    <a:pt x="175910" y="0"/>
                    <a:pt x="392906" y="0"/>
                  </a:cubicBezTo>
                  <a:cubicBezTo>
                    <a:pt x="609902" y="0"/>
                    <a:pt x="785812" y="175910"/>
                    <a:pt x="785812" y="392906"/>
                  </a:cubicBezTo>
                  <a:cubicBezTo>
                    <a:pt x="785812" y="609902"/>
                    <a:pt x="609902" y="785812"/>
                    <a:pt x="392906" y="785812"/>
                  </a:cubicBezTo>
                  <a:cubicBezTo>
                    <a:pt x="175910" y="785812"/>
                    <a:pt x="0" y="609902"/>
                    <a:pt x="0" y="392906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6510" tIns="126510" rIns="126510" bIns="12651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16" name="矩形 21">
            <a:extLst>
              <a:ext uri="{FF2B5EF4-FFF2-40B4-BE49-F238E27FC236}">
                <a16:creationId xmlns:a16="http://schemas.microsoft.com/office/drawing/2014/main" id="{19A7A670-0E99-4D2D-A34B-F995DCDF8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4" y="1110594"/>
            <a:ext cx="7678159" cy="189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时间：</a:t>
            </a:r>
            <a:r>
              <a:rPr lang="en-US" altLang="zh-CN" dirty="0"/>
              <a:t>1998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事件：</a:t>
            </a:r>
            <a:r>
              <a:rPr lang="en-US" altLang="zh-CN" dirty="0"/>
              <a:t>DOM</a:t>
            </a:r>
            <a:r>
              <a:rPr lang="zh-CN" altLang="zh-CN" dirty="0"/>
              <a:t>正式成为</a:t>
            </a:r>
            <a:r>
              <a:rPr lang="en-US" altLang="zh-CN" dirty="0"/>
              <a:t>W3C</a:t>
            </a:r>
            <a:r>
              <a:rPr lang="zh-CN" altLang="zh-CN" dirty="0"/>
              <a:t>的推荐标准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名称：</a:t>
            </a: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级</a:t>
            </a:r>
            <a:r>
              <a:rPr lang="en-US" altLang="zh-CN" dirty="0"/>
              <a:t>DOM</a:t>
            </a:r>
            <a:r>
              <a:rPr lang="zh-CN" altLang="zh-CN" dirty="0"/>
              <a:t>（</a:t>
            </a:r>
            <a:r>
              <a:rPr lang="en-US" altLang="zh-CN" dirty="0"/>
              <a:t>DOM Level 1</a:t>
            </a:r>
            <a:r>
              <a:rPr lang="zh-CN" altLang="zh-CN" dirty="0"/>
              <a:t>，或</a:t>
            </a:r>
            <a:r>
              <a:rPr lang="en-US" altLang="zh-CN" dirty="0"/>
              <a:t>DOM1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作用：</a:t>
            </a:r>
            <a:r>
              <a:rPr lang="zh-CN" altLang="zh-CN" dirty="0"/>
              <a:t>为</a:t>
            </a:r>
            <a:r>
              <a:rPr lang="en-US" altLang="zh-CN" dirty="0"/>
              <a:t>XML</a:t>
            </a:r>
            <a:r>
              <a:rPr lang="zh-CN" altLang="zh-CN" dirty="0"/>
              <a:t>和</a:t>
            </a:r>
            <a:r>
              <a:rPr lang="en-US" altLang="zh-CN" dirty="0"/>
              <a:t>HTML</a:t>
            </a:r>
            <a:r>
              <a:rPr lang="zh-CN" altLang="zh-CN" dirty="0"/>
              <a:t>文档中的元素、节点、属性等提供了必备的属性和方法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参考：</a:t>
            </a:r>
            <a:r>
              <a:rPr lang="zh-CN" altLang="zh-CN" dirty="0"/>
              <a:t>初结合了</a:t>
            </a:r>
            <a:r>
              <a:rPr lang="en-US" altLang="zh-CN" dirty="0"/>
              <a:t>Netscape</a:t>
            </a:r>
            <a:r>
              <a:rPr lang="zh-CN" altLang="zh-CN" dirty="0"/>
              <a:t>及微软公司开发的</a:t>
            </a:r>
            <a:r>
              <a:rPr lang="en-US" altLang="zh-CN" dirty="0"/>
              <a:t>DHTML</a:t>
            </a:r>
            <a:r>
              <a:rPr lang="zh-CN" altLang="zh-CN" dirty="0"/>
              <a:t>（动态</a:t>
            </a:r>
            <a:r>
              <a:rPr lang="en-US" altLang="zh-CN" dirty="0"/>
              <a:t>HTML</a:t>
            </a:r>
            <a:r>
              <a:rPr lang="zh-CN" altLang="zh-CN" dirty="0"/>
              <a:t>）思想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9" name="组合 22">
            <a:extLst>
              <a:ext uri="{FF2B5EF4-FFF2-40B4-BE49-F238E27FC236}">
                <a16:creationId xmlns:a16="http://schemas.microsoft.com/office/drawing/2014/main" id="{5943008C-77A2-4A77-A6FA-26B1D38A1F96}"/>
              </a:ext>
            </a:extLst>
          </p:cNvPr>
          <p:cNvGrpSpPr>
            <a:grpSpLocks/>
          </p:cNvGrpSpPr>
          <p:nvPr/>
        </p:nvGrpSpPr>
        <p:grpSpPr bwMode="auto">
          <a:xfrm>
            <a:off x="3242470" y="3485567"/>
            <a:ext cx="1062037" cy="741362"/>
            <a:chOff x="405539" y="3588746"/>
            <a:chExt cx="1061539" cy="742336"/>
          </a:xfrm>
        </p:grpSpPr>
        <p:sp>
          <p:nvSpPr>
            <p:cNvPr id="10" name="任意多边形 13">
              <a:extLst>
                <a:ext uri="{FF2B5EF4-FFF2-40B4-BE49-F238E27FC236}">
                  <a16:creationId xmlns:a16="http://schemas.microsoft.com/office/drawing/2014/main" id="{ED64613D-8F39-44AB-AF47-BC96A26F4C97}"/>
                </a:ext>
              </a:extLst>
            </p:cNvPr>
            <p:cNvSpPr/>
            <p:nvPr/>
          </p:nvSpPr>
          <p:spPr>
            <a:xfrm>
              <a:off x="618164" y="3588746"/>
              <a:ext cx="848914" cy="742336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38627" tIns="217500" rIns="435411" bIns="217500" spcCol="1270" anchor="ctr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</p:txBody>
        </p:sp>
        <p:sp>
          <p:nvSpPr>
            <p:cNvPr id="11" name="任意多边形 14">
              <a:extLst>
                <a:ext uri="{FF2B5EF4-FFF2-40B4-BE49-F238E27FC236}">
                  <a16:creationId xmlns:a16="http://schemas.microsoft.com/office/drawing/2014/main" id="{C5DFF253-EDF8-4AD7-B90A-3DCDEC8B1411}"/>
                </a:ext>
              </a:extLst>
            </p:cNvPr>
            <p:cNvSpPr/>
            <p:nvPr/>
          </p:nvSpPr>
          <p:spPr>
            <a:xfrm>
              <a:off x="405539" y="3747705"/>
              <a:ext cx="425251" cy="424419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392906 w 785812"/>
                <a:gd name="connsiteY1" fmla="*/ 0 h 785812"/>
                <a:gd name="connsiteX2" fmla="*/ 785812 w 785812"/>
                <a:gd name="connsiteY2" fmla="*/ 392906 h 785812"/>
                <a:gd name="connsiteX3" fmla="*/ 392906 w 785812"/>
                <a:gd name="connsiteY3" fmla="*/ 785812 h 785812"/>
                <a:gd name="connsiteX4" fmla="*/ 0 w 785812"/>
                <a:gd name="connsiteY4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175910"/>
                    <a:pt x="175910" y="0"/>
                    <a:pt x="392906" y="0"/>
                  </a:cubicBezTo>
                  <a:cubicBezTo>
                    <a:pt x="609902" y="0"/>
                    <a:pt x="785812" y="175910"/>
                    <a:pt x="785812" y="392906"/>
                  </a:cubicBezTo>
                  <a:cubicBezTo>
                    <a:pt x="785812" y="609902"/>
                    <a:pt x="609902" y="785812"/>
                    <a:pt x="392906" y="785812"/>
                  </a:cubicBezTo>
                  <a:cubicBezTo>
                    <a:pt x="175910" y="785812"/>
                    <a:pt x="0" y="609902"/>
                    <a:pt x="0" y="392906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6510" tIns="126510" rIns="126510" bIns="12651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12" name="矩形 21">
            <a:extLst>
              <a:ext uri="{FF2B5EF4-FFF2-40B4-BE49-F238E27FC236}">
                <a16:creationId xmlns:a16="http://schemas.microsoft.com/office/drawing/2014/main" id="{8B8B29C2-F5D6-4D65-BFCC-6973839C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045" y="3287360"/>
            <a:ext cx="6465887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时间：</a:t>
            </a:r>
            <a:r>
              <a:rPr lang="en-US" altLang="zh-CN" dirty="0"/>
              <a:t>2000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事件：</a:t>
            </a:r>
            <a:r>
              <a:rPr lang="zh-CN" altLang="zh-CN" dirty="0"/>
              <a:t>发布了第</a:t>
            </a:r>
            <a:r>
              <a:rPr lang="en-US" altLang="zh-CN" dirty="0"/>
              <a:t>2</a:t>
            </a:r>
            <a:r>
              <a:rPr lang="zh-CN" altLang="zh-CN" dirty="0"/>
              <a:t>级</a:t>
            </a:r>
            <a:r>
              <a:rPr lang="en-US" altLang="zh-CN" dirty="0"/>
              <a:t>DOM</a:t>
            </a:r>
            <a:r>
              <a:rPr lang="zh-CN" altLang="zh-CN" dirty="0"/>
              <a:t>（</a:t>
            </a:r>
            <a:r>
              <a:rPr lang="en-US" altLang="zh-CN" dirty="0"/>
              <a:t>DOM Level 2</a:t>
            </a:r>
            <a:r>
              <a:rPr lang="zh-CN" altLang="zh-CN" dirty="0"/>
              <a:t>，或</a:t>
            </a:r>
            <a:r>
              <a:rPr lang="en-US" altLang="zh-CN" dirty="0"/>
              <a:t>DOM2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作用：</a:t>
            </a:r>
            <a:r>
              <a:rPr lang="zh-CN" altLang="zh-CN" dirty="0"/>
              <a:t>在</a:t>
            </a:r>
            <a:r>
              <a:rPr lang="en-US" altLang="zh-CN" dirty="0"/>
              <a:t>DOM1</a:t>
            </a:r>
            <a:r>
              <a:rPr lang="zh-CN" altLang="zh-CN" dirty="0"/>
              <a:t>的基础上增加了样式表对象模型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7" name="组合 22">
            <a:extLst>
              <a:ext uri="{FF2B5EF4-FFF2-40B4-BE49-F238E27FC236}">
                <a16:creationId xmlns:a16="http://schemas.microsoft.com/office/drawing/2014/main" id="{D8A674D9-B95E-4E4D-8E9C-7CA777A487BB}"/>
              </a:ext>
            </a:extLst>
          </p:cNvPr>
          <p:cNvGrpSpPr>
            <a:grpSpLocks/>
          </p:cNvGrpSpPr>
          <p:nvPr/>
        </p:nvGrpSpPr>
        <p:grpSpPr bwMode="auto">
          <a:xfrm>
            <a:off x="2070895" y="5056206"/>
            <a:ext cx="1062037" cy="741362"/>
            <a:chOff x="405539" y="3588746"/>
            <a:chExt cx="1061539" cy="742336"/>
          </a:xfrm>
        </p:grpSpPr>
        <p:sp>
          <p:nvSpPr>
            <p:cNvPr id="18" name="任意多边形 13">
              <a:extLst>
                <a:ext uri="{FF2B5EF4-FFF2-40B4-BE49-F238E27FC236}">
                  <a16:creationId xmlns:a16="http://schemas.microsoft.com/office/drawing/2014/main" id="{8AF2CE42-5A8E-4A95-8737-27C618FB770A}"/>
                </a:ext>
              </a:extLst>
            </p:cNvPr>
            <p:cNvSpPr/>
            <p:nvPr/>
          </p:nvSpPr>
          <p:spPr>
            <a:xfrm>
              <a:off x="618164" y="3588746"/>
              <a:ext cx="848914" cy="742336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38627" tIns="217500" rIns="435411" bIns="217500" spcCol="1270" anchor="ctr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</p:txBody>
        </p:sp>
        <p:sp>
          <p:nvSpPr>
            <p:cNvPr id="19" name="任意多边形 14">
              <a:extLst>
                <a:ext uri="{FF2B5EF4-FFF2-40B4-BE49-F238E27FC236}">
                  <a16:creationId xmlns:a16="http://schemas.microsoft.com/office/drawing/2014/main" id="{E6C928D6-4CFF-4EC3-8AB2-31B322B1F086}"/>
                </a:ext>
              </a:extLst>
            </p:cNvPr>
            <p:cNvSpPr/>
            <p:nvPr/>
          </p:nvSpPr>
          <p:spPr>
            <a:xfrm>
              <a:off x="405539" y="3747705"/>
              <a:ext cx="425251" cy="424419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392906 w 785812"/>
                <a:gd name="connsiteY1" fmla="*/ 0 h 785812"/>
                <a:gd name="connsiteX2" fmla="*/ 785812 w 785812"/>
                <a:gd name="connsiteY2" fmla="*/ 392906 h 785812"/>
                <a:gd name="connsiteX3" fmla="*/ 392906 w 785812"/>
                <a:gd name="connsiteY3" fmla="*/ 785812 h 785812"/>
                <a:gd name="connsiteX4" fmla="*/ 0 w 785812"/>
                <a:gd name="connsiteY4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175910"/>
                    <a:pt x="175910" y="0"/>
                    <a:pt x="392906" y="0"/>
                  </a:cubicBezTo>
                  <a:cubicBezTo>
                    <a:pt x="609902" y="0"/>
                    <a:pt x="785812" y="175910"/>
                    <a:pt x="785812" y="392906"/>
                  </a:cubicBezTo>
                  <a:cubicBezTo>
                    <a:pt x="785812" y="609902"/>
                    <a:pt x="609902" y="785812"/>
                    <a:pt x="392906" y="785812"/>
                  </a:cubicBezTo>
                  <a:cubicBezTo>
                    <a:pt x="175910" y="785812"/>
                    <a:pt x="0" y="609902"/>
                    <a:pt x="0" y="392906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6510" tIns="126510" rIns="126510" bIns="12651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0" name="矩形 21">
            <a:extLst>
              <a:ext uri="{FF2B5EF4-FFF2-40B4-BE49-F238E27FC236}">
                <a16:creationId xmlns:a16="http://schemas.microsoft.com/office/drawing/2014/main" id="{071073B1-DE55-4A1D-9104-9BE0D260F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066" y="4850639"/>
            <a:ext cx="7513983" cy="11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名称：</a:t>
            </a: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级</a:t>
            </a:r>
            <a:r>
              <a:rPr lang="en-US" altLang="zh-CN" dirty="0"/>
              <a:t>DOM</a:t>
            </a:r>
            <a:r>
              <a:rPr lang="zh-CN" altLang="zh-CN" dirty="0"/>
              <a:t>（</a:t>
            </a:r>
            <a:r>
              <a:rPr lang="en-US" altLang="zh-CN" dirty="0"/>
              <a:t>DOM Level 3</a:t>
            </a:r>
            <a:r>
              <a:rPr lang="zh-CN" altLang="zh-CN" dirty="0"/>
              <a:t>，或</a:t>
            </a:r>
            <a:r>
              <a:rPr lang="en-US" altLang="zh-CN" dirty="0"/>
              <a:t>DOM3</a:t>
            </a:r>
            <a:r>
              <a:rPr lang="zh-CN" altLang="zh-CN" dirty="0"/>
              <a:t>）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作用：在</a:t>
            </a:r>
            <a:r>
              <a:rPr lang="en-US" altLang="zh-CN" dirty="0"/>
              <a:t>DOM2</a:t>
            </a:r>
            <a:r>
              <a:rPr lang="zh-CN" altLang="en-US" dirty="0"/>
              <a:t>基础上增加了内容模型、文档验证以及键盘鼠标事件等功能。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提示：直到目前为止，</a:t>
            </a:r>
            <a:r>
              <a:rPr lang="en-US" altLang="zh-CN" dirty="0"/>
              <a:t>DOM</a:t>
            </a:r>
            <a:r>
              <a:rPr lang="zh-CN" altLang="en-US" dirty="0"/>
              <a:t>几乎被所有浏览器所支持。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E57DB9-E957-4AEA-B6AD-D7E61C281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2" grpId="0" build="p"/>
      <p:bldP spid="2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制作带关闭按钮的广告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当滚动条向下或向右移动时，图片和关闭按钮随滚动条移动，相对于浏览器的位置固定</a:t>
            </a:r>
          </a:p>
          <a:p>
            <a:pPr lvl="1">
              <a:defRPr/>
            </a:pPr>
            <a:r>
              <a:rPr lang="zh-CN" altLang="en-US" dirty="0"/>
              <a:t>单击关闭按钮，页面中的图片和关闭按钮不显示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8B7C89-AEE7-4401-BC69-ED09BB36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  <p:grpSp>
        <p:nvGrpSpPr>
          <p:cNvPr id="41990" name="组合 66"/>
          <p:cNvGrpSpPr>
            <a:grpSpLocks/>
          </p:cNvGrpSpPr>
          <p:nvPr/>
        </p:nvGrpSpPr>
        <p:grpSpPr bwMode="auto">
          <a:xfrm>
            <a:off x="4738733" y="928018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19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524376" y="6072189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6" y="2918888"/>
            <a:ext cx="6563382" cy="29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48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A083B-40D4-43D1-A7B8-AB589E997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C5B4DE-1C95-4975-820A-3803E41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9857F8-0AB7-4E9C-B36A-FAD959F9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9627267" cy="5363240"/>
          </a:xfrm>
        </p:spPr>
        <p:txBody>
          <a:bodyPr/>
          <a:lstStyle/>
          <a:p>
            <a:r>
              <a:rPr lang="en-US" altLang="zh-CN" sz="2000" dirty="0"/>
              <a:t>DOM </a:t>
            </a:r>
            <a:r>
              <a:rPr lang="zh-CN" altLang="en-US" sz="2000" dirty="0"/>
              <a:t>操作分为</a:t>
            </a:r>
            <a:r>
              <a:rPr lang="en-US" altLang="zh-CN" sz="2000" dirty="0"/>
              <a:t>DOM Core</a:t>
            </a:r>
            <a:r>
              <a:rPr lang="zh-CN" altLang="en-US" sz="2000" dirty="0"/>
              <a:t>、</a:t>
            </a:r>
            <a:r>
              <a:rPr lang="en-US" altLang="zh-CN" sz="2000" dirty="0"/>
              <a:t>HTML-DOM </a:t>
            </a:r>
            <a:r>
              <a:rPr lang="zh-CN" altLang="en-US" sz="2000" dirty="0"/>
              <a:t>和 </a:t>
            </a:r>
            <a:r>
              <a:rPr lang="en-US" altLang="zh-CN" sz="2000" dirty="0"/>
              <a:t>CSS-DOM</a:t>
            </a:r>
            <a:r>
              <a:rPr lang="zh-CN" altLang="en-US" sz="2000" dirty="0"/>
              <a:t>三个方面。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HTML DOM</a:t>
            </a:r>
            <a:r>
              <a:rPr lang="zh-CN" altLang="en-US" sz="2000" dirty="0"/>
              <a:t>中查找节点的标准方法是</a:t>
            </a:r>
            <a:r>
              <a:rPr lang="en-US" altLang="zh-CN" sz="2000" dirty="0" err="1"/>
              <a:t>getElement</a:t>
            </a:r>
            <a:r>
              <a:rPr lang="zh-CN" altLang="en-US" sz="2000" dirty="0"/>
              <a:t>系列方法，也可以使用</a:t>
            </a:r>
            <a:r>
              <a:rPr lang="en-US" altLang="zh-CN" sz="2000" dirty="0" err="1"/>
              <a:t>parentNode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firstChild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lastChild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nextSibling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previousSibling</a:t>
            </a:r>
            <a:r>
              <a:rPr lang="zh-CN" altLang="en-US" sz="2000" dirty="0"/>
              <a:t>按层次关系查找节点，为避免浏览器兼容性问题，也使用</a:t>
            </a:r>
            <a:r>
              <a:rPr lang="en-US" altLang="zh-CN" sz="2000" dirty="0" err="1"/>
              <a:t>firstElementChild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lastElementChild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nextElementSibling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previousElementSibling</a:t>
            </a:r>
            <a:r>
              <a:rPr lang="zh-CN" altLang="en-US" sz="2000" dirty="0"/>
              <a:t>按层次关系查找节点。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Core DOM</a:t>
            </a:r>
            <a:r>
              <a:rPr lang="zh-CN" altLang="en-US" sz="2000" dirty="0"/>
              <a:t>中访问和设置节点属性值的标准方法是</a:t>
            </a:r>
            <a:r>
              <a:rPr lang="en-US" altLang="zh-CN" sz="2000" dirty="0" err="1"/>
              <a:t>getAttribute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setAttribute</a:t>
            </a:r>
            <a:r>
              <a:rPr lang="en-US" altLang="zh-CN" sz="2000" dirty="0"/>
              <a:t>()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创建和增加节点的方法是</a:t>
            </a:r>
            <a:r>
              <a:rPr lang="en-US" altLang="zh-CN" sz="2000" dirty="0" err="1"/>
              <a:t>insertBefore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appendChild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createElement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cloneNode</a:t>
            </a:r>
            <a:r>
              <a:rPr lang="zh-CN" altLang="en-US" sz="2000" dirty="0"/>
              <a:t>，删除和替换节点的方法是</a:t>
            </a:r>
            <a:r>
              <a:rPr lang="en-US" altLang="zh-CN" sz="2000" dirty="0" err="1"/>
              <a:t>removeChild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replaceChild</a:t>
            </a:r>
            <a:r>
              <a:rPr lang="en-US" altLang="zh-CN" sz="2000" dirty="0"/>
              <a:t>()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改变样式的两种方法是使用</a:t>
            </a:r>
            <a:r>
              <a:rPr lang="en-US" altLang="zh-CN" sz="2000" dirty="0"/>
              <a:t>style</a:t>
            </a:r>
            <a:r>
              <a:rPr lang="zh-CN" altLang="en-US" sz="2000" dirty="0"/>
              <a:t>属性和</a:t>
            </a:r>
            <a:r>
              <a:rPr lang="en-US" altLang="zh-CN" sz="2000" dirty="0" err="1"/>
              <a:t>className</a:t>
            </a:r>
            <a:r>
              <a:rPr lang="zh-CN" altLang="en-US" sz="2000" dirty="0"/>
              <a:t>属性。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style</a:t>
            </a:r>
            <a:r>
              <a:rPr lang="zh-CN" altLang="en-US" sz="2000" dirty="0"/>
              <a:t>对象获取内联样式属性值，使用</a:t>
            </a:r>
            <a:r>
              <a:rPr lang="en-US" altLang="zh-CN" sz="2000" dirty="0" err="1"/>
              <a:t>currentStyle</a:t>
            </a:r>
            <a:r>
              <a:rPr lang="zh-CN" altLang="en-US" sz="2000" dirty="0"/>
              <a:t>对象在</a:t>
            </a:r>
            <a:r>
              <a:rPr lang="en-US" altLang="zh-CN" sz="2000" dirty="0"/>
              <a:t>IE</a:t>
            </a:r>
            <a:r>
              <a:rPr lang="zh-CN" altLang="en-US" sz="2000" dirty="0"/>
              <a:t>浏览器中获取样式中的属性值，</a:t>
            </a:r>
            <a:r>
              <a:rPr lang="en-US" altLang="zh-CN" sz="2000" dirty="0"/>
              <a:t>DOM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getComputedStyle</a:t>
            </a:r>
            <a:r>
              <a:rPr lang="en-US" altLang="zh-CN" sz="2000" dirty="0"/>
              <a:t>()</a:t>
            </a:r>
            <a:r>
              <a:rPr lang="zh-CN" altLang="en-US" sz="2000" dirty="0"/>
              <a:t>方法以获取样式中的属性值。</a:t>
            </a:r>
          </a:p>
          <a:p>
            <a:r>
              <a:rPr lang="zh-CN" altLang="en-US" sz="2000" dirty="0"/>
              <a:t>制作随鼠标滚动的广告图片。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865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总结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3431704" y="1556793"/>
            <a:ext cx="6195226" cy="461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50000"/>
              </a:lnSpc>
            </a:pP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操作节点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6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获取元素位置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0" name="AutoShape 3"/>
          <p:cNvSpPr>
            <a:spLocks/>
          </p:cNvSpPr>
          <p:nvPr/>
        </p:nvSpPr>
        <p:spPr bwMode="auto">
          <a:xfrm>
            <a:off x="4655840" y="900618"/>
            <a:ext cx="179388" cy="183210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5206008" y="5373216"/>
            <a:ext cx="3770313" cy="90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b="1" dirty="0" err="1">
                <a:ea typeface="微软雅黑" pitchFamily="34" charset="-122"/>
                <a:cs typeface="Arial" charset="0"/>
              </a:rPr>
              <a:t>currentStyle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ea typeface="微软雅黑" pitchFamily="34" charset="-122"/>
                <a:cs typeface="Arial" charset="0"/>
              </a:rPr>
              <a:t>getComputedStyle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()</a:t>
            </a:r>
            <a:endParaRPr lang="zh-CN" altLang="en-US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2" name="TextBox 12"/>
          <p:cNvSpPr txBox="1">
            <a:spLocks noChangeArrowheads="1"/>
          </p:cNvSpPr>
          <p:nvPr/>
        </p:nvSpPr>
        <p:spPr bwMode="auto">
          <a:xfrm>
            <a:off x="4799856" y="764704"/>
            <a:ext cx="5346406" cy="214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分类：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DOM Core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HTML-DOM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CSS-DOM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节点和节点关系：根节点、父节点、子节点、兄弟节点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访问节点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节点信息：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nodeName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nodeValue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nodeType</a:t>
            </a:r>
            <a:endParaRPr lang="zh-CN" altLang="en-US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4" name="TextBox 15"/>
          <p:cNvSpPr txBox="1">
            <a:spLocks noChangeArrowheads="1"/>
          </p:cNvSpPr>
          <p:nvPr/>
        </p:nvSpPr>
        <p:spPr bwMode="auto">
          <a:xfrm>
            <a:off x="1415481" y="3557339"/>
            <a:ext cx="1907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操作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5" name="AutoShape 3"/>
          <p:cNvSpPr>
            <a:spLocks/>
          </p:cNvSpPr>
          <p:nvPr/>
        </p:nvSpPr>
        <p:spPr bwMode="auto">
          <a:xfrm>
            <a:off x="3143673" y="1851214"/>
            <a:ext cx="357187" cy="417007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5735960" y="1635190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843340" y="1417790"/>
            <a:ext cx="2772940" cy="97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getElement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系列访问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层次关系访问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4583833" y="3297034"/>
            <a:ext cx="143215" cy="211801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692352" y="3101962"/>
            <a:ext cx="601216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操作节点的属性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创建和插入节点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删除和替换节点：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removeChild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(N)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replaceChild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newN,oldN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操作节点样式：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style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属性、</a:t>
            </a: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className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获取元素的样式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5062586" y="5589241"/>
            <a:ext cx="179388" cy="64741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7392145" y="1763232"/>
            <a:ext cx="3024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parentNode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childNodes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firstChild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lastChild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nextSibling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previousSibling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7248128" y="1918943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AutoShape 3"/>
          <p:cNvSpPr>
            <a:spLocks/>
          </p:cNvSpPr>
          <p:nvPr/>
        </p:nvSpPr>
        <p:spPr bwMode="auto">
          <a:xfrm>
            <a:off x="6240016" y="2996952"/>
            <a:ext cx="179388" cy="6001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6384032" y="2814028"/>
            <a:ext cx="3242898" cy="78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getAttribute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属性名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")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setAttribute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属性名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","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属性值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")</a:t>
            </a:r>
            <a:endParaRPr lang="zh-CN" altLang="en-US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6240016" y="3816349"/>
            <a:ext cx="179388" cy="6001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6384033" y="3645025"/>
            <a:ext cx="3888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ea typeface="微软雅黑" pitchFamily="34" charset="-122"/>
                <a:cs typeface="Arial" charset="0"/>
              </a:rPr>
              <a:t>createElement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tagName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b="1" dirty="0" err="1">
                <a:ea typeface="微软雅黑" pitchFamily="34" charset="-122"/>
                <a:cs typeface="Arial" charset="0"/>
              </a:rPr>
              <a:t>A.appendChild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 B)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insertBefore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 A,B )</a:t>
            </a:r>
          </a:p>
          <a:p>
            <a:pPr eaLnBrk="1" hangingPunct="1"/>
            <a:r>
              <a:rPr lang="en-US" altLang="zh-CN" b="1" dirty="0" err="1">
                <a:ea typeface="微软雅黑" pitchFamily="34" charset="-122"/>
                <a:cs typeface="Arial" charset="0"/>
              </a:rPr>
              <a:t>cloneNode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(deep)</a:t>
            </a:r>
            <a:endParaRPr lang="zh-CN" altLang="en-US" b="1" dirty="0"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：</a:t>
            </a:r>
            <a:r>
              <a:rPr lang="en-US" altLang="zh-CN" dirty="0"/>
              <a:t>Document Object Model</a:t>
            </a:r>
            <a:r>
              <a:rPr lang="zh-CN" altLang="en-US" dirty="0"/>
              <a:t>（文档对象模型）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069070" y="3715321"/>
            <a:ext cx="1737486" cy="1219200"/>
            <a:chOff x="2438399" y="1890712"/>
            <a:chExt cx="1219200" cy="1219200"/>
          </a:xfrm>
        </p:grpSpPr>
        <p:sp>
          <p:nvSpPr>
            <p:cNvPr id="19" name="圆角矩形 18"/>
            <p:cNvSpPr/>
            <p:nvPr/>
          </p:nvSpPr>
          <p:spPr>
            <a:xfrm>
              <a:off x="2438399" y="1890712"/>
              <a:ext cx="1219200" cy="12192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4"/>
            <p:cNvSpPr/>
            <p:nvPr/>
          </p:nvSpPr>
          <p:spPr>
            <a:xfrm>
              <a:off x="2497915" y="1950228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740" tIns="78740" rIns="78740" bIns="78740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/>
                <a:t>DOM</a:t>
              </a:r>
              <a:endParaRPr lang="zh-CN" altLang="en-US" sz="3100" dirty="0"/>
            </a:p>
          </p:txBody>
        </p:sp>
      </p:grpSp>
      <p:sp>
        <p:nvSpPr>
          <p:cNvPr id="7" name="直接连接符 5"/>
          <p:cNvSpPr/>
          <p:nvPr/>
        </p:nvSpPr>
        <p:spPr>
          <a:xfrm rot="16200000">
            <a:off x="5467223" y="3287712"/>
            <a:ext cx="85521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85521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组合 7"/>
          <p:cNvGrpSpPr/>
          <p:nvPr/>
        </p:nvGrpSpPr>
        <p:grpSpPr>
          <a:xfrm>
            <a:off x="4983107" y="2043239"/>
            <a:ext cx="1760965" cy="816864"/>
            <a:chOff x="2639567" y="218630"/>
            <a:chExt cx="816864" cy="816864"/>
          </a:xfrm>
        </p:grpSpPr>
        <p:sp>
          <p:nvSpPr>
            <p:cNvPr id="17" name="圆角矩形 16"/>
            <p:cNvSpPr/>
            <p:nvPr/>
          </p:nvSpPr>
          <p:spPr>
            <a:xfrm>
              <a:off x="2639567" y="218630"/>
              <a:ext cx="816864" cy="8168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7"/>
            <p:cNvSpPr/>
            <p:nvPr/>
          </p:nvSpPr>
          <p:spPr>
            <a:xfrm>
              <a:off x="2679443" y="258506"/>
              <a:ext cx="737112" cy="737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100" b="1" dirty="0"/>
                <a:t>DOM Core</a:t>
              </a:r>
              <a:endParaRPr lang="zh-CN" altLang="en-US" sz="2100" b="1" dirty="0"/>
            </a:p>
          </p:txBody>
        </p:sp>
      </p:grpSp>
      <p:sp>
        <p:nvSpPr>
          <p:cNvPr id="9" name="直接连接符 8"/>
          <p:cNvSpPr/>
          <p:nvPr/>
        </p:nvSpPr>
        <p:spPr>
          <a:xfrm rot="1800000">
            <a:off x="6745726" y="4851306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组合 9"/>
          <p:cNvGrpSpPr/>
          <p:nvPr/>
        </p:nvGrpSpPr>
        <p:grpSpPr>
          <a:xfrm>
            <a:off x="7396714" y="4853114"/>
            <a:ext cx="1723622" cy="816864"/>
            <a:chOff x="4261850" y="3028505"/>
            <a:chExt cx="816864" cy="816864"/>
          </a:xfrm>
        </p:grpSpPr>
        <p:sp>
          <p:nvSpPr>
            <p:cNvPr id="15" name="圆角矩形 14"/>
            <p:cNvSpPr/>
            <p:nvPr/>
          </p:nvSpPr>
          <p:spPr>
            <a:xfrm>
              <a:off x="4261850" y="3028505"/>
              <a:ext cx="816864" cy="8168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10"/>
            <p:cNvSpPr/>
            <p:nvPr/>
          </p:nvSpPr>
          <p:spPr>
            <a:xfrm>
              <a:off x="4301726" y="3068381"/>
              <a:ext cx="737112" cy="737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000" b="1" dirty="0"/>
                <a:t>CSS-DOM</a:t>
              </a:r>
              <a:endParaRPr lang="zh-CN" altLang="en-US" sz="2000" b="1" dirty="0"/>
            </a:p>
          </p:txBody>
        </p:sp>
      </p:grpSp>
      <p:sp>
        <p:nvSpPr>
          <p:cNvPr id="11" name="直接连接符 11"/>
          <p:cNvSpPr/>
          <p:nvPr/>
        </p:nvSpPr>
        <p:spPr>
          <a:xfrm rot="9000000">
            <a:off x="4418220" y="4851306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组合 11"/>
          <p:cNvGrpSpPr/>
          <p:nvPr/>
        </p:nvGrpSpPr>
        <p:grpSpPr>
          <a:xfrm>
            <a:off x="2567609" y="4853114"/>
            <a:ext cx="1897349" cy="816864"/>
            <a:chOff x="1017285" y="3028505"/>
            <a:chExt cx="816864" cy="816864"/>
          </a:xfrm>
        </p:grpSpPr>
        <p:sp>
          <p:nvSpPr>
            <p:cNvPr id="13" name="圆角矩形 12"/>
            <p:cNvSpPr/>
            <p:nvPr/>
          </p:nvSpPr>
          <p:spPr>
            <a:xfrm>
              <a:off x="1017285" y="3028505"/>
              <a:ext cx="816864" cy="8168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13"/>
            <p:cNvSpPr/>
            <p:nvPr/>
          </p:nvSpPr>
          <p:spPr>
            <a:xfrm>
              <a:off x="1057161" y="3068381"/>
              <a:ext cx="737112" cy="737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100" b="1" dirty="0"/>
                <a:t>HTML-DOM</a:t>
              </a:r>
              <a:endParaRPr lang="zh-CN" altLang="en-US" sz="2100" b="1" dirty="0"/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3172968" y="5877273"/>
            <a:ext cx="5371304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如何获取网页元素并操作？</a:t>
            </a:r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765F13F3-CD69-4E57-AC7C-9E14023DE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E134C3B8-75E6-414D-839C-99975157B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节点和节点关系</a:t>
            </a: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9F0A7-7DC3-498D-A1D0-B58289D6A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BA118D-2009-49D1-A674-AC714695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4" y="1098117"/>
            <a:ext cx="10066965" cy="247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>
                <a:solidFill>
                  <a:srgbClr val="0070C0"/>
                </a:solidFill>
              </a:rPr>
              <a:t>DOM HTML</a:t>
            </a:r>
            <a:r>
              <a:rPr lang="zh-CN" altLang="zh-CN" dirty="0"/>
              <a:t>指的是</a:t>
            </a:r>
            <a:r>
              <a:rPr lang="en-US" altLang="zh-CN" dirty="0"/>
              <a:t>DOM</a:t>
            </a:r>
            <a:r>
              <a:rPr lang="zh-CN" altLang="zh-CN" dirty="0"/>
              <a:t>中为操作</a:t>
            </a:r>
            <a:r>
              <a:rPr lang="en-US" altLang="zh-CN" dirty="0"/>
              <a:t>HTML</a:t>
            </a:r>
            <a:r>
              <a:rPr lang="zh-CN" altLang="zh-CN" dirty="0"/>
              <a:t>文档提供的属性和方法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文档（</a:t>
            </a:r>
            <a:r>
              <a:rPr lang="en-US" altLang="zh-CN" dirty="0"/>
              <a:t>Document</a:t>
            </a:r>
            <a:r>
              <a:rPr lang="zh-CN" altLang="zh-CN" dirty="0"/>
              <a:t>）表示</a:t>
            </a:r>
            <a:r>
              <a:rPr lang="en-US" altLang="zh-CN" dirty="0"/>
              <a:t>HTML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文档中的标签称为元素（</a:t>
            </a:r>
            <a:r>
              <a:rPr lang="en-US" altLang="zh-CN" dirty="0"/>
              <a:t>Element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文档中的所有内容称为节点（</a:t>
            </a:r>
            <a:r>
              <a:rPr lang="en-US" altLang="zh-CN" dirty="0"/>
              <a:t>Node</a:t>
            </a:r>
            <a:r>
              <a:rPr lang="zh-CN" altLang="zh-CN" dirty="0"/>
              <a:t>）。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zh-CN" dirty="0"/>
              <a:t>因此，一个</a:t>
            </a:r>
            <a:r>
              <a:rPr lang="en-US" altLang="zh-CN" dirty="0"/>
              <a:t>HTML</a:t>
            </a:r>
            <a:r>
              <a:rPr lang="zh-CN" altLang="zh-CN" dirty="0"/>
              <a:t>文件可以看作是所有元素组成的一个节点树，各元素节点之间有级别的划分 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5F99529B-2ED2-4915-B754-933D2E3DC8A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 err="1"/>
              <a:t>节点和节点关系</a:t>
            </a:r>
            <a:endParaRPr lang="zh-CN" altLang="en-US" dirty="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41CB647-928B-4D73-9C99-011D4182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69BCB3D-4213-4AE3-8822-77D8E2C49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738156"/>
              </p:ext>
            </p:extLst>
          </p:nvPr>
        </p:nvGraphicFramePr>
        <p:xfrm>
          <a:off x="1007435" y="1789545"/>
          <a:ext cx="6914706" cy="3278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12545280" imgH="5945757" progId="Visio.Drawing.11">
                  <p:embed/>
                </p:oleObj>
              </mc:Choice>
              <mc:Fallback>
                <p:oleObj name="Visio" r:id="rId3" imgW="12545280" imgH="5945757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69BCB3D-4213-4AE3-8822-77D8E2C49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435" y="1789545"/>
                        <a:ext cx="6914706" cy="3278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2">
            <a:extLst>
              <a:ext uri="{FF2B5EF4-FFF2-40B4-BE49-F238E27FC236}">
                <a16:creationId xmlns:a16="http://schemas.microsoft.com/office/drawing/2014/main" id="{8A2F763E-CED4-4EAD-AE7E-CFD0F9551135}"/>
              </a:ext>
            </a:extLst>
          </p:cNvPr>
          <p:cNvGrpSpPr>
            <a:grpSpLocks/>
          </p:cNvGrpSpPr>
          <p:nvPr/>
        </p:nvGrpSpPr>
        <p:grpSpPr bwMode="auto">
          <a:xfrm>
            <a:off x="8080232" y="1062181"/>
            <a:ext cx="3290887" cy="4381500"/>
            <a:chOff x="2895401" y="3483157"/>
            <a:chExt cx="1109083" cy="1273005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9CADBC0B-35AF-4A16-9B48-1A45BA0F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483157"/>
              <a:ext cx="1076982" cy="127300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557100-9568-46F4-92D9-D0AD365EB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42" y="3515443"/>
              <a:ext cx="1074842" cy="1207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&lt;!DOCTYPE html&gt;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&lt;html&gt;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&lt;head&gt;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&lt;meta charset="UTF-8"&gt;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&lt;title&gt;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&lt;/title&gt;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&lt;/head&gt;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&lt;body&gt;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&lt;a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href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="#"&gt;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链接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&lt;/a&gt;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&lt;p&gt;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段落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...&lt;/p&gt;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&lt;/body&gt;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&lt;/html&gt;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61193-E5AE-463D-9481-1472BF688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 对象、函数和事件</Template>
  <TotalTime>113</TotalTime>
  <Pages>0</Pages>
  <Words>4958</Words>
  <Characters>0</Characters>
  <Application>Microsoft Office PowerPoint</Application>
  <DocSecurity>0</DocSecurity>
  <PresentationFormat>宽屏</PresentationFormat>
  <Lines>0</Lines>
  <Paragraphs>733</Paragraphs>
  <Slides>64</Slides>
  <Notes>14</Notes>
  <HiddenSlides>1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  <vt:variant>
        <vt:lpstr>自定义放映</vt:lpstr>
      </vt:variant>
      <vt:variant>
        <vt:i4>1</vt:i4>
      </vt:variant>
    </vt:vector>
  </HeadingPairs>
  <TitlesOfParts>
    <vt:vector size="76" baseType="lpstr">
      <vt:lpstr>FrutigerNext LT Medium</vt:lpstr>
      <vt:lpstr>FrutigerNext LT Regular</vt:lpstr>
      <vt:lpstr>方正隶变简体</vt:lpstr>
      <vt:lpstr>黑体</vt:lpstr>
      <vt:lpstr>微软雅黑</vt:lpstr>
      <vt:lpstr>Arial</vt:lpstr>
      <vt:lpstr>Calibri</vt:lpstr>
      <vt:lpstr>Times New Roman</vt:lpstr>
      <vt:lpstr>Wingdings</vt:lpstr>
      <vt:lpstr>1_主题1</vt:lpstr>
      <vt:lpstr>Visio</vt:lpstr>
      <vt:lpstr>PowerPoint 演示文稿</vt:lpstr>
      <vt:lpstr>第5章  JavaScript操作DOM对象</vt:lpstr>
      <vt:lpstr>本章目标</vt:lpstr>
      <vt:lpstr>第一部分</vt:lpstr>
      <vt:lpstr>什么是DOM</vt:lpstr>
      <vt:lpstr>什么是DOM</vt:lpstr>
      <vt:lpstr>操作DOM</vt:lpstr>
      <vt:lpstr>节点和节点关系</vt:lpstr>
      <vt:lpstr>节点和节点关系</vt:lpstr>
      <vt:lpstr>节点和节点关系</vt:lpstr>
      <vt:lpstr>访问节点</vt:lpstr>
      <vt:lpstr>访问节点</vt:lpstr>
      <vt:lpstr>访问节点</vt:lpstr>
      <vt:lpstr>访问节点</vt:lpstr>
      <vt:lpstr>根据层次关系访问节点2-1</vt:lpstr>
      <vt:lpstr>根据层次关系访问节点2-2</vt:lpstr>
      <vt:lpstr>访问节点</vt:lpstr>
      <vt:lpstr>访问节点</vt:lpstr>
      <vt:lpstr>访问节点</vt:lpstr>
      <vt:lpstr>访问节点</vt:lpstr>
      <vt:lpstr>访问节点</vt:lpstr>
      <vt:lpstr>访问节点</vt:lpstr>
      <vt:lpstr>访问节点</vt:lpstr>
      <vt:lpstr>访问节点</vt:lpstr>
      <vt:lpstr>访问节点</vt:lpstr>
      <vt:lpstr>节点信息</vt:lpstr>
      <vt:lpstr>练习：访问当当购物车页面节点</vt:lpstr>
      <vt:lpstr>共性问题集中讲解</vt:lpstr>
      <vt:lpstr>第二部分</vt:lpstr>
      <vt:lpstr>操作HTML元素内容</vt:lpstr>
      <vt:lpstr>操作HTML元素内容</vt:lpstr>
      <vt:lpstr>操作HTML元素内容</vt:lpstr>
      <vt:lpstr>操作节点的属性</vt:lpstr>
      <vt:lpstr>创建和插入节点</vt:lpstr>
      <vt:lpstr>删除和替换节点</vt:lpstr>
      <vt:lpstr>练习：操作当当购物车页面</vt:lpstr>
      <vt:lpstr>共性问题集中讲解</vt:lpstr>
      <vt:lpstr>第三部分</vt:lpstr>
      <vt:lpstr>操作节点样式</vt:lpstr>
      <vt:lpstr>操作节点样式</vt:lpstr>
      <vt:lpstr>操作节点样式</vt:lpstr>
      <vt:lpstr>操作节点样式</vt:lpstr>
      <vt:lpstr>操作节点样式</vt:lpstr>
      <vt:lpstr>操作节点样式</vt:lpstr>
      <vt:lpstr>style属性</vt:lpstr>
      <vt:lpstr>我的购物车</vt:lpstr>
      <vt:lpstr>className属性</vt:lpstr>
      <vt:lpstr>获取元素的样式</vt:lpstr>
      <vt:lpstr>学员操作—制作论坛发贴3-1</vt:lpstr>
      <vt:lpstr>学员操作—制作论坛发贴3-2</vt:lpstr>
      <vt:lpstr>学员操作—制作论坛发贴3-3</vt:lpstr>
      <vt:lpstr>共性问题集中讲解</vt:lpstr>
      <vt:lpstr>第四部分</vt:lpstr>
      <vt:lpstr>DOM事件</vt:lpstr>
      <vt:lpstr>DOM事件</vt:lpstr>
      <vt:lpstr>第五部分</vt:lpstr>
      <vt:lpstr>获取元素位置</vt:lpstr>
      <vt:lpstr>HTML中元素属性</vt:lpstr>
      <vt:lpstr>元素属性应用</vt:lpstr>
      <vt:lpstr>学员操作—制作带关闭按钮的广告</vt:lpstr>
      <vt:lpstr>共性问题集中讲解</vt:lpstr>
      <vt:lpstr>本章总结</vt:lpstr>
      <vt:lpstr>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JavaScript操作DOM对象</dc:title>
  <dc:creator>石 毅</dc:creator>
  <cp:lastModifiedBy>石 毅</cp:lastModifiedBy>
  <cp:revision>18</cp:revision>
  <dcterms:created xsi:type="dcterms:W3CDTF">2020-06-26T02:54:52Z</dcterms:created>
  <dcterms:modified xsi:type="dcterms:W3CDTF">2020-06-27T05:23:07Z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