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8" r:id="rId1"/>
  </p:sldMasterIdLst>
  <p:notesMasterIdLst>
    <p:notesMasterId r:id="rId112"/>
  </p:notesMasterIdLst>
  <p:sldIdLst>
    <p:sldId id="256" r:id="rId2"/>
    <p:sldId id="344" r:id="rId3"/>
    <p:sldId id="605" r:id="rId4"/>
    <p:sldId id="606" r:id="rId5"/>
    <p:sldId id="611" r:id="rId6"/>
    <p:sldId id="612" r:id="rId7"/>
    <p:sldId id="882" r:id="rId8"/>
    <p:sldId id="609" r:id="rId9"/>
    <p:sldId id="610" r:id="rId10"/>
    <p:sldId id="883" r:id="rId11"/>
    <p:sldId id="608" r:id="rId12"/>
    <p:sldId id="884" r:id="rId13"/>
    <p:sldId id="885" r:id="rId14"/>
    <p:sldId id="886" r:id="rId15"/>
    <p:sldId id="887" r:id="rId16"/>
    <p:sldId id="888" r:id="rId17"/>
    <p:sldId id="889" r:id="rId18"/>
    <p:sldId id="891" r:id="rId19"/>
    <p:sldId id="613" r:id="rId20"/>
    <p:sldId id="616" r:id="rId21"/>
    <p:sldId id="617" r:id="rId22"/>
    <p:sldId id="892" r:id="rId23"/>
    <p:sldId id="893" r:id="rId24"/>
    <p:sldId id="894" r:id="rId25"/>
    <p:sldId id="614" r:id="rId26"/>
    <p:sldId id="615" r:id="rId27"/>
    <p:sldId id="895" r:id="rId28"/>
    <p:sldId id="898" r:id="rId29"/>
    <p:sldId id="899" r:id="rId30"/>
    <p:sldId id="900" r:id="rId31"/>
    <p:sldId id="548" r:id="rId32"/>
    <p:sldId id="618" r:id="rId33"/>
    <p:sldId id="586" r:id="rId34"/>
    <p:sldId id="877" r:id="rId35"/>
    <p:sldId id="642" r:id="rId36"/>
    <p:sldId id="643" r:id="rId37"/>
    <p:sldId id="901" r:id="rId38"/>
    <p:sldId id="644" r:id="rId39"/>
    <p:sldId id="902" r:id="rId40"/>
    <p:sldId id="645" r:id="rId41"/>
    <p:sldId id="646" r:id="rId42"/>
    <p:sldId id="619" r:id="rId43"/>
    <p:sldId id="620" r:id="rId44"/>
    <p:sldId id="623" r:id="rId45"/>
    <p:sldId id="626" r:id="rId46"/>
    <p:sldId id="625" r:id="rId47"/>
    <p:sldId id="624" r:id="rId48"/>
    <p:sldId id="627" r:id="rId49"/>
    <p:sldId id="640" r:id="rId50"/>
    <p:sldId id="650" r:id="rId51"/>
    <p:sldId id="651" r:id="rId52"/>
    <p:sldId id="652" r:id="rId53"/>
    <p:sldId id="641" r:id="rId54"/>
    <p:sldId id="653" r:id="rId55"/>
    <p:sldId id="654" r:id="rId56"/>
    <p:sldId id="655" r:id="rId57"/>
    <p:sldId id="656" r:id="rId58"/>
    <p:sldId id="657" r:id="rId59"/>
    <p:sldId id="878" r:id="rId60"/>
    <p:sldId id="694" r:id="rId61"/>
    <p:sldId id="699" r:id="rId62"/>
    <p:sldId id="628" r:id="rId63"/>
    <p:sldId id="880" r:id="rId64"/>
    <p:sldId id="630" r:id="rId65"/>
    <p:sldId id="631" r:id="rId66"/>
    <p:sldId id="879" r:id="rId67"/>
    <p:sldId id="695" r:id="rId68"/>
    <p:sldId id="701" r:id="rId69"/>
    <p:sldId id="702" r:id="rId70"/>
    <p:sldId id="703" r:id="rId71"/>
    <p:sldId id="704" r:id="rId72"/>
    <p:sldId id="705" r:id="rId73"/>
    <p:sldId id="706" r:id="rId74"/>
    <p:sldId id="696" r:id="rId75"/>
    <p:sldId id="697" r:id="rId76"/>
    <p:sldId id="709" r:id="rId77"/>
    <p:sldId id="698" r:id="rId78"/>
    <p:sldId id="711" r:id="rId79"/>
    <p:sldId id="712" r:id="rId80"/>
    <p:sldId id="713" r:id="rId81"/>
    <p:sldId id="714" r:id="rId82"/>
    <p:sldId id="715" r:id="rId83"/>
    <p:sldId id="716" r:id="rId84"/>
    <p:sldId id="903" r:id="rId85"/>
    <p:sldId id="718" r:id="rId86"/>
    <p:sldId id="719" r:id="rId87"/>
    <p:sldId id="720" r:id="rId88"/>
    <p:sldId id="721" r:id="rId89"/>
    <p:sldId id="722" r:id="rId90"/>
    <p:sldId id="724" r:id="rId91"/>
    <p:sldId id="723" r:id="rId92"/>
    <p:sldId id="727" r:id="rId93"/>
    <p:sldId id="728" r:id="rId94"/>
    <p:sldId id="729" r:id="rId95"/>
    <p:sldId id="629" r:id="rId96"/>
    <p:sldId id="622" r:id="rId97"/>
    <p:sldId id="633" r:id="rId98"/>
    <p:sldId id="635" r:id="rId99"/>
    <p:sldId id="634" r:id="rId100"/>
    <p:sldId id="636" r:id="rId101"/>
    <p:sldId id="637" r:id="rId102"/>
    <p:sldId id="638" r:id="rId103"/>
    <p:sldId id="639" r:id="rId104"/>
    <p:sldId id="553" r:id="rId105"/>
    <p:sldId id="585" r:id="rId106"/>
    <p:sldId id="604" r:id="rId107"/>
    <p:sldId id="881" r:id="rId108"/>
    <p:sldId id="632" r:id="rId109"/>
    <p:sldId id="580" r:id="rId110"/>
    <p:sldId id="717" r:id="rId111"/>
  </p:sldIdLst>
  <p:sldSz cx="12192000" cy="6858000"/>
  <p:notesSz cx="6858000" cy="9144000"/>
  <p:custShowLst>
    <p:custShow name="自定义放映 1" id="0">
      <p:sldLst>
        <p:sld r:id="rId3"/>
      </p:sldLst>
    </p:custShow>
  </p:custShowLst>
  <p:custDataLst>
    <p:tags r:id="rId113"/>
  </p:custDataLst>
  <p:defaultTextStyle>
    <a:defPPr>
      <a:defRPr lang="zh-CN"/>
    </a:defPPr>
    <a:lvl1pPr algn="l" defTabSz="815975" rtl="0" fontAlgn="base">
      <a:spcBef>
        <a:spcPct val="0"/>
      </a:spcBef>
      <a:spcAft>
        <a:spcPct val="0"/>
      </a:spcAft>
      <a:defRPr sz="1600" kern="1200">
        <a:solidFill>
          <a:schemeClr val="tx1"/>
        </a:solidFill>
        <a:latin typeface="Calibri" panose="020F0502020204030204" pitchFamily="34" charset="0"/>
        <a:ea typeface="宋体" panose="02010600030101010101" pitchFamily="2" charset="-122"/>
        <a:cs typeface="+mn-cs"/>
      </a:defRPr>
    </a:lvl1pPr>
    <a:lvl2pPr marL="408305" indent="49530" algn="l" defTabSz="815975" rtl="0" fontAlgn="base">
      <a:spcBef>
        <a:spcPct val="0"/>
      </a:spcBef>
      <a:spcAft>
        <a:spcPct val="0"/>
      </a:spcAft>
      <a:defRPr sz="1600" kern="1200">
        <a:solidFill>
          <a:schemeClr val="tx1"/>
        </a:solidFill>
        <a:latin typeface="Calibri" panose="020F0502020204030204" pitchFamily="34" charset="0"/>
        <a:ea typeface="宋体" panose="02010600030101010101" pitchFamily="2" charset="-122"/>
        <a:cs typeface="+mn-cs"/>
      </a:defRPr>
    </a:lvl2pPr>
    <a:lvl3pPr marL="815975" indent="98425" algn="l" defTabSz="815975" rtl="0" fontAlgn="base">
      <a:spcBef>
        <a:spcPct val="0"/>
      </a:spcBef>
      <a:spcAft>
        <a:spcPct val="0"/>
      </a:spcAft>
      <a:defRPr sz="1600" kern="1200">
        <a:solidFill>
          <a:schemeClr val="tx1"/>
        </a:solidFill>
        <a:latin typeface="Calibri" panose="020F0502020204030204" pitchFamily="34" charset="0"/>
        <a:ea typeface="宋体" panose="02010600030101010101" pitchFamily="2" charset="-122"/>
        <a:cs typeface="+mn-cs"/>
      </a:defRPr>
    </a:lvl3pPr>
    <a:lvl4pPr marL="1224280" indent="147955" algn="l" defTabSz="815975" rtl="0" fontAlgn="base">
      <a:spcBef>
        <a:spcPct val="0"/>
      </a:spcBef>
      <a:spcAft>
        <a:spcPct val="0"/>
      </a:spcAft>
      <a:defRPr sz="1600" kern="1200">
        <a:solidFill>
          <a:schemeClr val="tx1"/>
        </a:solidFill>
        <a:latin typeface="Calibri" panose="020F0502020204030204" pitchFamily="34" charset="0"/>
        <a:ea typeface="宋体" panose="02010600030101010101" pitchFamily="2" charset="-122"/>
        <a:cs typeface="+mn-cs"/>
      </a:defRPr>
    </a:lvl4pPr>
    <a:lvl5pPr marL="1631950" indent="196850" algn="l" defTabSz="815975" rtl="0" fontAlgn="base">
      <a:spcBef>
        <a:spcPct val="0"/>
      </a:spcBef>
      <a:spcAft>
        <a:spcPct val="0"/>
      </a:spcAft>
      <a:defRPr sz="16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600"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sz="1600"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sz="1600"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sz="1600"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13" userDrawn="1">
          <p15:clr>
            <a:srgbClr val="A4A3A4"/>
          </p15:clr>
        </p15:guide>
        <p15:guide id="2" pos="384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CCFF"/>
    <a:srgbClr val="FA4C7E"/>
    <a:srgbClr val="D0DEF0"/>
    <a:srgbClr val="E7F1F9"/>
    <a:srgbClr val="CBE3F2"/>
    <a:srgbClr val="6B81BB"/>
    <a:srgbClr val="596B9D"/>
    <a:srgbClr val="003F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167" autoAdjust="0"/>
    <p:restoredTop sz="94605" autoAdjust="0"/>
  </p:normalViewPr>
  <p:slideViewPr>
    <p:cSldViewPr snapToGrid="0" snapToObjects="1">
      <p:cViewPr varScale="1">
        <p:scale>
          <a:sx n="83" d="100"/>
          <a:sy n="83" d="100"/>
        </p:scale>
        <p:origin x="374" y="72"/>
      </p:cViewPr>
      <p:guideLst>
        <p:guide orient="horz" pos="2113"/>
        <p:guide pos="3841"/>
      </p:guideLst>
    </p:cSldViewPr>
  </p:slideViewPr>
  <p:outlineViewPr>
    <p:cViewPr>
      <p:scale>
        <a:sx n="33" d="100"/>
        <a:sy n="33" d="100"/>
      </p:scale>
      <p:origin x="0" y="493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FC8BA843-4311-4175-913B-43C564E1256C}"/>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200">
                <a:latin typeface="Arial" panose="020B0604020202020204" pitchFamily="34" charset="0"/>
                <a:ea typeface="宋体" pitchFamily="2" charset="-122"/>
              </a:defRPr>
            </a:lvl1pPr>
          </a:lstStyle>
          <a:p>
            <a:pPr>
              <a:defRPr/>
            </a:pPr>
            <a:endParaRPr lang="zh-CN" altLang="en-US"/>
          </a:p>
        </p:txBody>
      </p:sp>
      <p:sp>
        <p:nvSpPr>
          <p:cNvPr id="2051" name="Rectangle 3">
            <a:extLst>
              <a:ext uri="{FF2B5EF4-FFF2-40B4-BE49-F238E27FC236}">
                <a16:creationId xmlns:a16="http://schemas.microsoft.com/office/drawing/2014/main" id="{69CB3559-B63C-4AE0-9278-5FB14DBE86C4}"/>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latin typeface="Arial" panose="020B0604020202020204" pitchFamily="34" charset="0"/>
                <a:ea typeface="宋体" pitchFamily="2" charset="-122"/>
              </a:defRPr>
            </a:lvl1pPr>
          </a:lstStyle>
          <a:p>
            <a:pPr>
              <a:defRPr/>
            </a:pPr>
            <a:fld id="{DBA09D97-0802-481F-A242-D3969CD3CC67}" type="datetimeFigureOut">
              <a:rPr lang="zh-CN" altLang="en-US"/>
              <a:pPr>
                <a:defRPr/>
              </a:pPr>
              <a:t>2020/6/27</a:t>
            </a:fld>
            <a:endParaRPr lang="en-US"/>
          </a:p>
        </p:txBody>
      </p:sp>
      <p:sp>
        <p:nvSpPr>
          <p:cNvPr id="80900" name="Rectangle 4">
            <a:extLst>
              <a:ext uri="{FF2B5EF4-FFF2-40B4-BE49-F238E27FC236}">
                <a16:creationId xmlns:a16="http://schemas.microsoft.com/office/drawing/2014/main" id="{A5979BC4-F215-4300-9157-C35A0C9E8731}"/>
              </a:ext>
            </a:extLst>
          </p:cNvPr>
          <p:cNvSpPr>
            <a:spLocks noGrp="1" noRot="1" noChangeAspect="1" noChangeArrowheads="1"/>
          </p:cNvSpPr>
          <p:nvPr>
            <p:ph type="sldImg" idx="2"/>
          </p:nvPr>
        </p:nvSpPr>
        <p:spPr bwMode="auto">
          <a:xfrm>
            <a:off x="381000" y="685800"/>
            <a:ext cx="6096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053" name="Rectangle 5">
            <a:extLst>
              <a:ext uri="{FF2B5EF4-FFF2-40B4-BE49-F238E27FC236}">
                <a16:creationId xmlns:a16="http://schemas.microsoft.com/office/drawing/2014/main" id="{E0E4F6C7-F09B-47E0-ABB2-A49EE179E0BF}"/>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54" name="Rectangle 6">
            <a:extLst>
              <a:ext uri="{FF2B5EF4-FFF2-40B4-BE49-F238E27FC236}">
                <a16:creationId xmlns:a16="http://schemas.microsoft.com/office/drawing/2014/main" id="{EC840A9C-3EBF-4D5E-9DAC-63C47BEE71DC}"/>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buFont typeface="Arial" panose="020B0604020202020204" pitchFamily="34" charset="0"/>
              <a:buNone/>
              <a:defRPr sz="1200">
                <a:latin typeface="Arial" panose="020B0604020202020204" pitchFamily="34" charset="0"/>
                <a:ea typeface="宋体" pitchFamily="2" charset="-122"/>
              </a:defRPr>
            </a:lvl1pPr>
          </a:lstStyle>
          <a:p>
            <a:pPr>
              <a:defRPr/>
            </a:pPr>
            <a:endParaRPr lang="en-US"/>
          </a:p>
        </p:txBody>
      </p:sp>
      <p:sp>
        <p:nvSpPr>
          <p:cNvPr id="2055" name="Rectangle 7">
            <a:extLst>
              <a:ext uri="{FF2B5EF4-FFF2-40B4-BE49-F238E27FC236}">
                <a16:creationId xmlns:a16="http://schemas.microsoft.com/office/drawing/2014/main" id="{1ACD41E4-C126-4741-BAA2-D3BF2E362F90}"/>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200"/>
            </a:lvl1pPr>
          </a:lstStyle>
          <a:p>
            <a:fld id="{BB8883DD-9585-47A3-BCB2-BE891C53FAFC}"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a:t>2015.7.4</a:t>
            </a:r>
          </a:p>
          <a:p>
            <a:pPr lvl="1"/>
            <a:r>
              <a:rPr lang="zh-CN" altLang="en-US"/>
              <a:t>调整版权和页码对齐，位于参考线</a:t>
            </a:r>
            <a:r>
              <a:rPr lang="en-US" altLang="zh-CN"/>
              <a:t>8.5</a:t>
            </a:r>
            <a:r>
              <a:rPr lang="zh-CN" altLang="en-US"/>
              <a:t>到</a:t>
            </a:r>
            <a:r>
              <a:rPr lang="en-US" altLang="zh-CN"/>
              <a:t>8.9</a:t>
            </a:r>
            <a:r>
              <a:rPr lang="zh-CN" altLang="en-US"/>
              <a:t>之间。</a:t>
            </a:r>
          </a:p>
          <a:p>
            <a:pPr lvl="1"/>
            <a:r>
              <a:rPr lang="zh-CN" altLang="en-US"/>
              <a:t>调整编辑框行距为单倍行距。</a:t>
            </a:r>
            <a:endParaRPr lang="en-US" altLang="zh-CN"/>
          </a:p>
          <a:p>
            <a:pPr lvl="0"/>
            <a:r>
              <a:rPr lang="en-US" altLang="zh-CN"/>
              <a:t>2015.7.9</a:t>
            </a:r>
          </a:p>
          <a:p>
            <a:pPr lvl="1"/>
            <a:r>
              <a:rPr lang="zh-CN" altLang="en-US"/>
              <a:t>删除此页课程版本后的“</a:t>
            </a:r>
            <a:r>
              <a:rPr lang="en-US" altLang="zh-CN"/>
              <a:t>ISSUE</a:t>
            </a:r>
            <a:r>
              <a:rPr lang="zh-CN" altLang="en-US"/>
              <a:t>”。</a:t>
            </a:r>
            <a:endParaRPr lang="en-US" altLang="zh-CN"/>
          </a:p>
          <a:p>
            <a:pPr lvl="1"/>
            <a:r>
              <a:rPr lang="zh-CN" altLang="en-US"/>
              <a:t>新增“产品版本”和“课程版本”的示例。</a:t>
            </a:r>
            <a:endParaRPr lang="en-US" altLang="zh-CN"/>
          </a:p>
          <a:p>
            <a:pPr lvl="0"/>
            <a:r>
              <a:rPr lang="en-US" altLang="zh-CN"/>
              <a:t>2015.8.3</a:t>
            </a:r>
          </a:p>
          <a:p>
            <a:pPr lvl="1"/>
            <a:r>
              <a:rPr lang="zh-CN" altLang="en-US"/>
              <a:t>调整母板主体和备注，段落格式为“允许标点溢出边界”。</a:t>
            </a:r>
            <a:endParaRPr lang="en-US" altLang="zh-CN"/>
          </a:p>
          <a:p>
            <a:pPr lvl="0"/>
            <a:r>
              <a:rPr lang="en-US" altLang="zh-CN"/>
              <a:t>2015.8.4</a:t>
            </a:r>
          </a:p>
          <a:p>
            <a:pPr lvl="1"/>
            <a:r>
              <a:rPr lang="zh-CN" altLang="en-US"/>
              <a:t>删除缩略语页；</a:t>
            </a:r>
            <a:endParaRPr lang="en-US" altLang="zh-CN"/>
          </a:p>
          <a:p>
            <a:pPr lvl="1"/>
            <a:r>
              <a:rPr lang="zh-CN" altLang="en-US"/>
              <a:t>重命名版式“</a:t>
            </a:r>
            <a:r>
              <a:rPr lang="en-US" altLang="zh-CN"/>
              <a:t>8#</a:t>
            </a:r>
            <a:r>
              <a:rPr lang="zh-CN" altLang="en-US"/>
              <a:t>空白”为“</a:t>
            </a:r>
            <a:r>
              <a:rPr lang="en-US" altLang="zh-CN"/>
              <a:t>8#</a:t>
            </a:r>
            <a:r>
              <a:rPr lang="zh-CN" altLang="en-US"/>
              <a:t>仅标题”。</a:t>
            </a:r>
            <a:endParaRPr lang="en-US" altLang="zh-CN"/>
          </a:p>
          <a:p>
            <a:r>
              <a:rPr lang="en-US" altLang="zh-CN"/>
              <a:t>2015.9.2</a:t>
            </a:r>
          </a:p>
          <a:p>
            <a:pPr lvl="1"/>
            <a:r>
              <a:rPr lang="zh-CN" altLang="en-US"/>
              <a:t>新增备注模板，备注页正上方添加页眉，显示本章标题。</a:t>
            </a:r>
            <a:endParaRPr lang="en-US" altLang="zh-CN"/>
          </a:p>
          <a:p>
            <a:pPr lvl="0"/>
            <a:r>
              <a:rPr lang="en-US" altLang="zh-CN"/>
              <a:t>2015.9.14</a:t>
            </a:r>
          </a:p>
          <a:p>
            <a:pPr lvl="1"/>
            <a:r>
              <a:rPr lang="zh-CN" altLang="en-US"/>
              <a:t>删除“谢谢”那页的白色“谢谢”。</a:t>
            </a:r>
            <a:endParaRPr lang="en-US" altLang="zh-CN"/>
          </a:p>
          <a:p>
            <a:pPr lvl="0"/>
            <a:r>
              <a:rPr lang="en-US" altLang="zh-CN"/>
              <a:t>2017.11.8</a:t>
            </a:r>
          </a:p>
          <a:p>
            <a:pPr lvl="1"/>
            <a:r>
              <a:rPr lang="zh-CN" altLang="en-US"/>
              <a:t>调整母版中标题宽度。</a:t>
            </a:r>
            <a:endParaRPr lang="en-US" altLang="zh-CN"/>
          </a:p>
          <a:p>
            <a:r>
              <a:rPr lang="en-US" altLang="zh-CN"/>
              <a:t>2017.12.8</a:t>
            </a:r>
          </a:p>
          <a:p>
            <a:pPr lvl="1"/>
            <a:r>
              <a:rPr lang="zh-CN" altLang="en-US"/>
              <a:t>适当拉长了备注页文本框长度，防止</a:t>
            </a:r>
            <a:r>
              <a:rPr lang="en-US" altLang="zh-CN"/>
              <a:t>2013</a:t>
            </a:r>
            <a:r>
              <a:rPr lang="zh-CN" altLang="en-US"/>
              <a:t>版后的</a:t>
            </a:r>
            <a:r>
              <a:rPr lang="en-US" altLang="zh-CN"/>
              <a:t>PPT</a:t>
            </a:r>
            <a:r>
              <a:rPr lang="zh-CN" altLang="en-US"/>
              <a:t>会自动换页。</a:t>
            </a:r>
            <a:endParaRPr lang="en-US" altLang="zh-CN" dirty="0"/>
          </a:p>
        </p:txBody>
      </p:sp>
      <p:sp>
        <p:nvSpPr>
          <p:cNvPr id="5" name="幻灯片图像占位符 4"/>
          <p:cNvSpPr>
            <a:spLocks noGrp="1" noRot="1" noChangeAspect="1"/>
          </p:cNvSpPr>
          <p:nvPr>
            <p:ph type="sldImg"/>
          </p:nvPr>
        </p:nvSpPr>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教学指导：</a:t>
            </a:r>
            <a:endParaRPr lang="en-US" altLang="zh-CN" dirty="0"/>
          </a:p>
          <a:p>
            <a:r>
              <a:rPr lang="en-US" altLang="zh-CN" dirty="0"/>
              <a:t>1</a:t>
            </a:r>
            <a:r>
              <a:rPr lang="zh-CN" altLang="en-US" dirty="0"/>
              <a:t>、讲解什么是构造函数，他的作用；</a:t>
            </a:r>
            <a:endParaRPr lang="en-US" altLang="zh-CN" dirty="0"/>
          </a:p>
          <a:p>
            <a:r>
              <a:rPr lang="en-US" altLang="zh-CN" dirty="0"/>
              <a:t>2</a:t>
            </a:r>
            <a:r>
              <a:rPr lang="zh-CN" altLang="en-US" dirty="0"/>
              <a:t>、</a:t>
            </a:r>
            <a:r>
              <a:rPr lang="en-US" altLang="zh-CN" dirty="0"/>
              <a:t>this</a:t>
            </a:r>
            <a:r>
              <a:rPr lang="zh-CN" altLang="en-US" dirty="0"/>
              <a:t>的介绍；</a:t>
            </a:r>
            <a:endParaRPr lang="en-US" altLang="zh-CN" dirty="0"/>
          </a:p>
          <a:p>
            <a:r>
              <a:rPr lang="en-US" altLang="zh-CN" dirty="0"/>
              <a:t>3</a:t>
            </a:r>
            <a:r>
              <a:rPr lang="zh-CN" altLang="en-US" dirty="0"/>
              <a:t>、</a:t>
            </a:r>
            <a:r>
              <a:rPr lang="en-US" altLang="zh-CN" dirty="0"/>
              <a:t>new</a:t>
            </a:r>
            <a:r>
              <a:rPr lang="zh-CN" altLang="en-US" baseline="0" dirty="0"/>
              <a:t>的作用；</a:t>
            </a:r>
            <a:endParaRPr lang="zh-CN" altLang="en-US" dirty="0"/>
          </a:p>
        </p:txBody>
      </p:sp>
      <p:sp>
        <p:nvSpPr>
          <p:cNvPr id="4" name="灯片编号占位符 3"/>
          <p:cNvSpPr>
            <a:spLocks noGrp="1"/>
          </p:cNvSpPr>
          <p:nvPr>
            <p:ph type="sldNum" sz="quarter" idx="10"/>
          </p:nvPr>
        </p:nvSpPr>
        <p:spPr/>
        <p:txBody>
          <a:bodyPr/>
          <a:lstStyle/>
          <a:p>
            <a:pPr>
              <a:defRPr/>
            </a:pPr>
            <a:fld id="{4CFDFD1D-596E-4674-9E32-605A3EBD06B0}" type="slidenum">
              <a:rPr lang="zh-CN" altLang="en-US" smtClean="0"/>
              <a:pPr>
                <a:defRPr/>
              </a:pPr>
              <a:t>43</a:t>
            </a:fld>
            <a:endParaRPr lang="en-US" altLang="zh-CN" dirty="0"/>
          </a:p>
        </p:txBody>
      </p:sp>
    </p:spTree>
    <p:extLst>
      <p:ext uri="{BB962C8B-B14F-4D97-AF65-F5344CB8AC3E}">
        <p14:creationId xmlns:p14="http://schemas.microsoft.com/office/powerpoint/2010/main" val="1462380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教学指导：</a:t>
            </a:r>
            <a:endParaRPr lang="en-US" altLang="zh-CN" dirty="0"/>
          </a:p>
          <a:p>
            <a:r>
              <a:rPr lang="zh-CN" altLang="en-US" sz="1200" kern="1200" dirty="0">
                <a:solidFill>
                  <a:schemeClr val="tx1"/>
                </a:solidFill>
                <a:effectLst/>
                <a:latin typeface="Times New Roman" pitchFamily="18" charset="0"/>
                <a:ea typeface="宋体" pitchFamily="2" charset="-122"/>
                <a:cs typeface="+mn-cs"/>
              </a:rPr>
              <a:t>说明</a:t>
            </a:r>
            <a:r>
              <a:rPr lang="zh-CN" altLang="zh-CN" sz="1200" kern="1200" dirty="0">
                <a:solidFill>
                  <a:schemeClr val="tx1"/>
                </a:solidFill>
                <a:effectLst/>
                <a:latin typeface="Times New Roman" pitchFamily="18" charset="0"/>
                <a:ea typeface="宋体" pitchFamily="2" charset="-122"/>
                <a:cs typeface="+mn-cs"/>
              </a:rPr>
              <a:t>对象的</a:t>
            </a:r>
            <a:r>
              <a:rPr lang="en-US" altLang="zh-CN" sz="1200" kern="1200" dirty="0">
                <a:solidFill>
                  <a:schemeClr val="tx1"/>
                </a:solidFill>
                <a:effectLst/>
                <a:latin typeface="Times New Roman" pitchFamily="18" charset="0"/>
                <a:ea typeface="宋体" pitchFamily="2" charset="-122"/>
                <a:cs typeface="+mn-cs"/>
              </a:rPr>
              <a:t>constructor</a:t>
            </a:r>
            <a:r>
              <a:rPr lang="zh-CN" altLang="zh-CN" sz="1200" kern="1200" dirty="0">
                <a:solidFill>
                  <a:schemeClr val="tx1"/>
                </a:solidFill>
                <a:effectLst/>
                <a:latin typeface="Times New Roman" pitchFamily="18" charset="0"/>
                <a:ea typeface="宋体" pitchFamily="2" charset="-122"/>
                <a:cs typeface="+mn-cs"/>
              </a:rPr>
              <a:t>属性最初是用来标识对象类型的，但是提到检测对象类型，还是</a:t>
            </a:r>
            <a:r>
              <a:rPr lang="en-US" altLang="zh-CN" sz="1200" kern="1200" dirty="0" err="1">
                <a:solidFill>
                  <a:schemeClr val="tx1"/>
                </a:solidFill>
                <a:effectLst/>
                <a:latin typeface="Times New Roman" pitchFamily="18" charset="0"/>
                <a:ea typeface="宋体" pitchFamily="2" charset="-122"/>
                <a:cs typeface="+mn-cs"/>
              </a:rPr>
              <a:t>instanceof</a:t>
            </a:r>
            <a:r>
              <a:rPr lang="zh-CN" altLang="zh-CN" sz="1200" kern="1200" dirty="0">
                <a:solidFill>
                  <a:schemeClr val="tx1"/>
                </a:solidFill>
                <a:effectLst/>
                <a:latin typeface="Times New Roman" pitchFamily="18" charset="0"/>
                <a:ea typeface="宋体" pitchFamily="2" charset="-122"/>
                <a:cs typeface="+mn-cs"/>
              </a:rPr>
              <a:t>操作符要更可靠一些</a:t>
            </a:r>
            <a:r>
              <a:rPr lang="zh-CN" altLang="en-US" sz="1200" kern="1200" dirty="0">
                <a:solidFill>
                  <a:schemeClr val="tx1"/>
                </a:solidFill>
                <a:effectLst/>
                <a:latin typeface="Times New Roman" pitchFamily="18" charset="0"/>
                <a:ea typeface="宋体" pitchFamily="2" charset="-122"/>
                <a:cs typeface="+mn-cs"/>
              </a:rPr>
              <a:t>，引出下一页内容</a:t>
            </a:r>
            <a:endParaRPr lang="zh-CN" altLang="en-US" dirty="0"/>
          </a:p>
        </p:txBody>
      </p:sp>
      <p:sp>
        <p:nvSpPr>
          <p:cNvPr id="4" name="灯片编号占位符 3"/>
          <p:cNvSpPr>
            <a:spLocks noGrp="1"/>
          </p:cNvSpPr>
          <p:nvPr>
            <p:ph type="sldNum" sz="quarter" idx="10"/>
          </p:nvPr>
        </p:nvSpPr>
        <p:spPr/>
        <p:txBody>
          <a:bodyPr/>
          <a:lstStyle/>
          <a:p>
            <a:pPr>
              <a:defRPr/>
            </a:pPr>
            <a:fld id="{4CFDFD1D-596E-4674-9E32-605A3EBD06B0}" type="slidenum">
              <a:rPr lang="zh-CN" altLang="en-US" smtClean="0"/>
              <a:pPr>
                <a:defRPr/>
              </a:pPr>
              <a:t>47</a:t>
            </a:fld>
            <a:endParaRPr lang="en-US" altLang="zh-CN"/>
          </a:p>
        </p:txBody>
      </p:sp>
    </p:spTree>
    <p:extLst>
      <p:ext uri="{BB962C8B-B14F-4D97-AF65-F5344CB8AC3E}">
        <p14:creationId xmlns:p14="http://schemas.microsoft.com/office/powerpoint/2010/main" val="20045951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教学指导：</a:t>
            </a:r>
            <a:endParaRPr lang="en-US" altLang="zh-CN" dirty="0"/>
          </a:p>
          <a:p>
            <a:r>
              <a:rPr lang="en-US" altLang="zh-CN" dirty="0"/>
              <a:t>1</a:t>
            </a:r>
            <a:r>
              <a:rPr lang="zh-CN" altLang="en-US" dirty="0"/>
              <a:t>、解释什么是原型对象</a:t>
            </a:r>
            <a:endParaRPr lang="en-US" altLang="zh-CN" dirty="0"/>
          </a:p>
          <a:p>
            <a:r>
              <a:rPr lang="en-US" altLang="zh-CN" dirty="0"/>
              <a:t>2</a:t>
            </a:r>
            <a:r>
              <a:rPr lang="zh-CN" altLang="en-US" dirty="0"/>
              <a:t>、演示例子，帮助理解</a:t>
            </a:r>
          </a:p>
        </p:txBody>
      </p:sp>
      <p:sp>
        <p:nvSpPr>
          <p:cNvPr id="4" name="灯片编号占位符 3"/>
          <p:cNvSpPr>
            <a:spLocks noGrp="1"/>
          </p:cNvSpPr>
          <p:nvPr>
            <p:ph type="sldNum" sz="quarter" idx="10"/>
          </p:nvPr>
        </p:nvSpPr>
        <p:spPr/>
        <p:txBody>
          <a:bodyPr/>
          <a:lstStyle/>
          <a:p>
            <a:pPr>
              <a:defRPr/>
            </a:pPr>
            <a:fld id="{4CFDFD1D-596E-4674-9E32-605A3EBD06B0}" type="slidenum">
              <a:rPr lang="zh-CN" altLang="en-US" smtClean="0"/>
              <a:pPr>
                <a:defRPr/>
              </a:pPr>
              <a:t>62</a:t>
            </a:fld>
            <a:endParaRPr lang="en-US" altLang="zh-CN"/>
          </a:p>
        </p:txBody>
      </p:sp>
    </p:spTree>
    <p:extLst>
      <p:ext uri="{BB962C8B-B14F-4D97-AF65-F5344CB8AC3E}">
        <p14:creationId xmlns:p14="http://schemas.microsoft.com/office/powerpoint/2010/main" val="7637060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教学指导：</a:t>
            </a:r>
            <a:endParaRPr lang="en-US" altLang="zh-CN" dirty="0"/>
          </a:p>
          <a:p>
            <a:r>
              <a:rPr lang="en-US" altLang="zh-CN" dirty="0"/>
              <a:t>1</a:t>
            </a:r>
            <a:r>
              <a:rPr lang="zh-CN" altLang="en-US" dirty="0"/>
              <a:t>、按照图片解释原型对象，这样</a:t>
            </a:r>
            <a:r>
              <a:rPr lang="zh-CN" altLang="en-US" baseline="0" dirty="0"/>
              <a:t>更容易理解；</a:t>
            </a:r>
            <a:endParaRPr lang="en-US" altLang="zh-CN" baseline="0" dirty="0"/>
          </a:p>
          <a:p>
            <a:r>
              <a:rPr lang="en-US" altLang="zh-CN" baseline="0" dirty="0"/>
              <a:t>2</a:t>
            </a:r>
            <a:r>
              <a:rPr lang="zh-CN" altLang="en-US" baseline="0" dirty="0"/>
              <a:t>、修改示例</a:t>
            </a:r>
            <a:r>
              <a:rPr lang="en-US" altLang="zh-CN" baseline="0" dirty="0"/>
              <a:t>5</a:t>
            </a:r>
            <a:r>
              <a:rPr lang="zh-CN" altLang="en-US" baseline="0" dirty="0"/>
              <a:t>，并演示，让学员更深入理解原型对象；</a:t>
            </a:r>
            <a:endParaRPr lang="zh-CN" altLang="en-US" dirty="0"/>
          </a:p>
        </p:txBody>
      </p:sp>
      <p:sp>
        <p:nvSpPr>
          <p:cNvPr id="4" name="灯片编号占位符 3"/>
          <p:cNvSpPr>
            <a:spLocks noGrp="1"/>
          </p:cNvSpPr>
          <p:nvPr>
            <p:ph type="sldNum" sz="quarter" idx="10"/>
          </p:nvPr>
        </p:nvSpPr>
        <p:spPr/>
        <p:txBody>
          <a:bodyPr/>
          <a:lstStyle/>
          <a:p>
            <a:pPr>
              <a:defRPr/>
            </a:pPr>
            <a:fld id="{4CFDFD1D-596E-4674-9E32-605A3EBD06B0}" type="slidenum">
              <a:rPr lang="zh-CN" altLang="en-US" smtClean="0"/>
              <a:pPr>
                <a:defRPr/>
              </a:pPr>
              <a:t>63</a:t>
            </a:fld>
            <a:endParaRPr lang="en-US" altLang="zh-CN"/>
          </a:p>
        </p:txBody>
      </p:sp>
    </p:spTree>
    <p:extLst>
      <p:ext uri="{BB962C8B-B14F-4D97-AF65-F5344CB8AC3E}">
        <p14:creationId xmlns:p14="http://schemas.microsoft.com/office/powerpoint/2010/main" val="10951669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a:ln/>
        </p:spPr>
      </p:sp>
      <p:sp>
        <p:nvSpPr>
          <p:cNvPr id="7987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教学指导：</a:t>
            </a:r>
            <a:endParaRPr lang="en-US" altLang="zh-CN"/>
          </a:p>
          <a:p>
            <a:r>
              <a:rPr lang="en-US" altLang="zh-CN"/>
              <a:t>xxxxxxx</a:t>
            </a:r>
            <a:endParaRPr lang="zh-CN" altLang="en-US"/>
          </a:p>
          <a:p>
            <a:endParaRPr lang="zh-CN" altLang="en-US"/>
          </a:p>
        </p:txBody>
      </p:sp>
      <p:sp>
        <p:nvSpPr>
          <p:cNvPr id="4" name="灯片编号占位符 3"/>
          <p:cNvSpPr>
            <a:spLocks noGrp="1"/>
          </p:cNvSpPr>
          <p:nvPr>
            <p:ph type="sldNum" sz="quarter" idx="5"/>
          </p:nvPr>
        </p:nvSpPr>
        <p:spPr/>
        <p:txBody>
          <a:bodyPr/>
          <a:lstStyle/>
          <a:p>
            <a:pPr>
              <a:defRPr/>
            </a:pPr>
            <a:fld id="{51C8AF38-F686-4FA2-9CE2-626ACB1E2099}" type="slidenum">
              <a:rPr lang="zh-CN" altLang="en-US" smtClean="0"/>
              <a:pPr>
                <a:defRPr/>
              </a:pPr>
              <a:t>65</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教学指导：</a:t>
            </a:r>
            <a:endParaRPr lang="en-US" altLang="zh-CN" dirty="0"/>
          </a:p>
          <a:p>
            <a:r>
              <a:rPr lang="en-US" altLang="zh-CN" dirty="0"/>
              <a:t>1</a:t>
            </a:r>
            <a:r>
              <a:rPr lang="zh-CN" altLang="en-US" dirty="0"/>
              <a:t>、以动物关系的层层递进讲解之间的关系，然后引出原型链；</a:t>
            </a:r>
            <a:endParaRPr lang="en-US" altLang="zh-CN" dirty="0"/>
          </a:p>
          <a:p>
            <a:r>
              <a:rPr lang="en-US" altLang="zh-CN" dirty="0"/>
              <a:t>2</a:t>
            </a:r>
            <a:r>
              <a:rPr lang="zh-CN" altLang="en-US" dirty="0"/>
              <a:t>、讲解原型链关系；</a:t>
            </a:r>
          </a:p>
        </p:txBody>
      </p:sp>
      <p:sp>
        <p:nvSpPr>
          <p:cNvPr id="4" name="灯片编号占位符 3"/>
          <p:cNvSpPr>
            <a:spLocks noGrp="1"/>
          </p:cNvSpPr>
          <p:nvPr>
            <p:ph type="sldNum" sz="quarter" idx="10"/>
          </p:nvPr>
        </p:nvSpPr>
        <p:spPr/>
        <p:txBody>
          <a:bodyPr/>
          <a:lstStyle/>
          <a:p>
            <a:pPr>
              <a:defRPr/>
            </a:pPr>
            <a:fld id="{4CFDFD1D-596E-4674-9E32-605A3EBD06B0}" type="slidenum">
              <a:rPr lang="zh-CN" altLang="en-US" smtClean="0"/>
              <a:pPr>
                <a:defRPr/>
              </a:pPr>
              <a:t>95</a:t>
            </a:fld>
            <a:endParaRPr lang="en-US" altLang="zh-CN"/>
          </a:p>
        </p:txBody>
      </p:sp>
    </p:spTree>
    <p:extLst>
      <p:ext uri="{BB962C8B-B14F-4D97-AF65-F5344CB8AC3E}">
        <p14:creationId xmlns:p14="http://schemas.microsoft.com/office/powerpoint/2010/main" val="2030126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教学指导：</a:t>
            </a:r>
            <a:endParaRPr lang="en-US" altLang="zh-CN" dirty="0"/>
          </a:p>
          <a:p>
            <a:r>
              <a:rPr lang="en-US" altLang="zh-CN" dirty="0"/>
              <a:t>1</a:t>
            </a:r>
            <a:r>
              <a:rPr lang="zh-CN" altLang="en-US" dirty="0"/>
              <a:t>、以例子讲解原型链；</a:t>
            </a:r>
          </a:p>
        </p:txBody>
      </p:sp>
      <p:sp>
        <p:nvSpPr>
          <p:cNvPr id="4" name="灯片编号占位符 3"/>
          <p:cNvSpPr>
            <a:spLocks noGrp="1"/>
          </p:cNvSpPr>
          <p:nvPr>
            <p:ph type="sldNum" sz="quarter" idx="10"/>
          </p:nvPr>
        </p:nvSpPr>
        <p:spPr/>
        <p:txBody>
          <a:bodyPr/>
          <a:lstStyle/>
          <a:p>
            <a:pPr>
              <a:defRPr/>
            </a:pPr>
            <a:fld id="{4CFDFD1D-596E-4674-9E32-605A3EBD06B0}" type="slidenum">
              <a:rPr lang="zh-CN" altLang="en-US" smtClean="0"/>
              <a:pPr>
                <a:defRPr/>
              </a:pPr>
              <a:t>96</a:t>
            </a:fld>
            <a:endParaRPr lang="en-US" altLang="zh-CN"/>
          </a:p>
        </p:txBody>
      </p:sp>
    </p:spTree>
    <p:extLst>
      <p:ext uri="{BB962C8B-B14F-4D97-AF65-F5344CB8AC3E}">
        <p14:creationId xmlns:p14="http://schemas.microsoft.com/office/powerpoint/2010/main" val="39258617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教学指导：</a:t>
            </a:r>
            <a:endParaRPr lang="en-US" altLang="zh-CN" dirty="0"/>
          </a:p>
          <a:p>
            <a:r>
              <a:rPr lang="zh-CN" altLang="en-US" dirty="0"/>
              <a:t>根据图讲解例子之间构造函数和原型之间的关系；进而阐述原型链，让学员深刻理解；</a:t>
            </a:r>
          </a:p>
        </p:txBody>
      </p:sp>
      <p:sp>
        <p:nvSpPr>
          <p:cNvPr id="4" name="灯片编号占位符 3"/>
          <p:cNvSpPr>
            <a:spLocks noGrp="1"/>
          </p:cNvSpPr>
          <p:nvPr>
            <p:ph type="sldNum" sz="quarter" idx="10"/>
          </p:nvPr>
        </p:nvSpPr>
        <p:spPr/>
        <p:txBody>
          <a:bodyPr/>
          <a:lstStyle/>
          <a:p>
            <a:pPr>
              <a:defRPr/>
            </a:pPr>
            <a:fld id="{4CFDFD1D-596E-4674-9E32-605A3EBD06B0}" type="slidenum">
              <a:rPr lang="zh-CN" altLang="en-US" smtClean="0"/>
              <a:pPr>
                <a:defRPr/>
              </a:pPr>
              <a:t>97</a:t>
            </a:fld>
            <a:endParaRPr lang="en-US" altLang="zh-CN"/>
          </a:p>
        </p:txBody>
      </p:sp>
    </p:spTree>
    <p:extLst>
      <p:ext uri="{BB962C8B-B14F-4D97-AF65-F5344CB8AC3E}">
        <p14:creationId xmlns:p14="http://schemas.microsoft.com/office/powerpoint/2010/main" val="25797816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教学指导：</a:t>
            </a:r>
            <a:endParaRPr lang="en-US" altLang="zh-CN" dirty="0"/>
          </a:p>
          <a:p>
            <a:r>
              <a:rPr lang="en-US" altLang="zh-CN" dirty="0"/>
              <a:t>1</a:t>
            </a:r>
            <a:r>
              <a:rPr lang="zh-CN" altLang="en-US" dirty="0"/>
              <a:t>、说明所有默认的类型都是</a:t>
            </a:r>
            <a:r>
              <a:rPr lang="en-US" altLang="zh-CN" dirty="0"/>
              <a:t>Object</a:t>
            </a:r>
            <a:r>
              <a:rPr lang="zh-CN" altLang="en-US" dirty="0"/>
              <a:t>的实例；</a:t>
            </a:r>
            <a:endParaRPr lang="en-US" altLang="zh-CN" dirty="0"/>
          </a:p>
          <a:p>
            <a:r>
              <a:rPr lang="en-US" altLang="zh-CN" dirty="0"/>
              <a:t>2</a:t>
            </a:r>
            <a:r>
              <a:rPr lang="zh-CN" altLang="en-US" dirty="0"/>
              <a:t>、说明</a:t>
            </a:r>
            <a:r>
              <a:rPr lang="en-US" altLang="zh-CN" dirty="0"/>
              <a:t>Object</a:t>
            </a:r>
            <a:r>
              <a:rPr lang="zh-CN" altLang="en-US" dirty="0"/>
              <a:t>在原型链中的位置，引出完整原型链图；</a:t>
            </a:r>
            <a:endParaRPr lang="en-US" altLang="zh-CN" dirty="0"/>
          </a:p>
          <a:p>
            <a:r>
              <a:rPr lang="en-US" altLang="zh-CN" dirty="0"/>
              <a:t>3</a:t>
            </a:r>
            <a:r>
              <a:rPr lang="zh-CN" altLang="en-US" dirty="0"/>
              <a:t>、根据图讲解原型链；</a:t>
            </a:r>
            <a:endParaRPr lang="en-US" altLang="zh-CN" dirty="0"/>
          </a:p>
          <a:p>
            <a:r>
              <a:rPr lang="en-US" altLang="zh-CN" dirty="0"/>
              <a:t>4</a:t>
            </a:r>
            <a:r>
              <a:rPr lang="zh-CN" altLang="en-US" dirty="0"/>
              <a:t>、最后讲解示例，加深学员对原型链的理解；</a:t>
            </a:r>
          </a:p>
        </p:txBody>
      </p:sp>
      <p:sp>
        <p:nvSpPr>
          <p:cNvPr id="4" name="灯片编号占位符 3"/>
          <p:cNvSpPr>
            <a:spLocks noGrp="1"/>
          </p:cNvSpPr>
          <p:nvPr>
            <p:ph type="sldNum" sz="quarter" idx="10"/>
          </p:nvPr>
        </p:nvSpPr>
        <p:spPr/>
        <p:txBody>
          <a:bodyPr/>
          <a:lstStyle/>
          <a:p>
            <a:pPr>
              <a:defRPr/>
            </a:pPr>
            <a:fld id="{4CFDFD1D-596E-4674-9E32-605A3EBD06B0}" type="slidenum">
              <a:rPr lang="zh-CN" altLang="en-US" smtClean="0"/>
              <a:pPr>
                <a:defRPr/>
              </a:pPr>
              <a:t>99</a:t>
            </a:fld>
            <a:endParaRPr lang="en-US" altLang="zh-CN"/>
          </a:p>
        </p:txBody>
      </p:sp>
    </p:spTree>
    <p:extLst>
      <p:ext uri="{BB962C8B-B14F-4D97-AF65-F5344CB8AC3E}">
        <p14:creationId xmlns:p14="http://schemas.microsoft.com/office/powerpoint/2010/main" val="13681838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教学指导：</a:t>
            </a:r>
            <a:endParaRPr lang="en-US" altLang="zh-CN" dirty="0"/>
          </a:p>
          <a:p>
            <a:r>
              <a:rPr lang="en-US" altLang="zh-CN" dirty="0"/>
              <a:t>1</a:t>
            </a:r>
            <a:r>
              <a:rPr lang="zh-CN" altLang="en-US" dirty="0"/>
              <a:t>、由例子引出两个问题，由两个问题引出下一页的内容；</a:t>
            </a:r>
          </a:p>
        </p:txBody>
      </p:sp>
      <p:sp>
        <p:nvSpPr>
          <p:cNvPr id="4" name="灯片编号占位符 3"/>
          <p:cNvSpPr>
            <a:spLocks noGrp="1"/>
          </p:cNvSpPr>
          <p:nvPr>
            <p:ph type="sldNum" sz="quarter" idx="10"/>
          </p:nvPr>
        </p:nvSpPr>
        <p:spPr/>
        <p:txBody>
          <a:bodyPr/>
          <a:lstStyle/>
          <a:p>
            <a:pPr>
              <a:defRPr/>
            </a:pPr>
            <a:fld id="{4CFDFD1D-596E-4674-9E32-605A3EBD06B0}" type="slidenum">
              <a:rPr lang="zh-CN" altLang="en-US" smtClean="0"/>
              <a:pPr>
                <a:defRPr/>
              </a:pPr>
              <a:t>100</a:t>
            </a:fld>
            <a:endParaRPr lang="en-US" altLang="zh-CN"/>
          </a:p>
        </p:txBody>
      </p:sp>
    </p:spTree>
    <p:extLst>
      <p:ext uri="{BB962C8B-B14F-4D97-AF65-F5344CB8AC3E}">
        <p14:creationId xmlns:p14="http://schemas.microsoft.com/office/powerpoint/2010/main" val="3047881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教学指导：</a:t>
            </a:r>
            <a:endParaRPr lang="en-US" altLang="zh-CN" dirty="0"/>
          </a:p>
          <a:p>
            <a:r>
              <a:rPr lang="zh-CN" altLang="en-US" dirty="0"/>
              <a:t>简单回顾一下即可，主要是为了引出下面的对象，让学员理解对象</a:t>
            </a:r>
          </a:p>
        </p:txBody>
      </p:sp>
      <p:sp>
        <p:nvSpPr>
          <p:cNvPr id="4" name="灯片编号占位符 3"/>
          <p:cNvSpPr>
            <a:spLocks noGrp="1"/>
          </p:cNvSpPr>
          <p:nvPr>
            <p:ph type="sldNum" sz="quarter" idx="10"/>
          </p:nvPr>
        </p:nvSpPr>
        <p:spPr/>
        <p:txBody>
          <a:bodyPr/>
          <a:lstStyle/>
          <a:p>
            <a:pPr>
              <a:defRPr/>
            </a:pPr>
            <a:fld id="{4CFDFD1D-596E-4674-9E32-605A3EBD06B0}" type="slidenum">
              <a:rPr lang="zh-CN" altLang="en-US" smtClean="0"/>
              <a:pPr>
                <a:defRPr/>
              </a:pPr>
              <a:t>5</a:t>
            </a:fld>
            <a:endParaRPr lang="en-US" altLang="zh-CN"/>
          </a:p>
        </p:txBody>
      </p:sp>
    </p:spTree>
    <p:extLst>
      <p:ext uri="{BB962C8B-B14F-4D97-AF65-F5344CB8AC3E}">
        <p14:creationId xmlns:p14="http://schemas.microsoft.com/office/powerpoint/2010/main" val="9214730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教学指导：</a:t>
            </a:r>
            <a:endParaRPr lang="en-US" altLang="zh-CN" dirty="0"/>
          </a:p>
          <a:p>
            <a:r>
              <a:rPr lang="en-US" altLang="zh-CN" dirty="0"/>
              <a:t>1</a:t>
            </a:r>
            <a:r>
              <a:rPr lang="zh-CN" altLang="en-US" dirty="0"/>
              <a:t>、说明借造函数的优势；</a:t>
            </a:r>
            <a:endParaRPr lang="en-US" altLang="zh-CN" dirty="0"/>
          </a:p>
          <a:p>
            <a:r>
              <a:rPr lang="en-US" altLang="zh-CN" dirty="0"/>
              <a:t>2</a:t>
            </a:r>
            <a:r>
              <a:rPr lang="zh-CN" altLang="en-US" dirty="0"/>
              <a:t>、根据例子演示说明；</a:t>
            </a:r>
            <a:endParaRPr lang="en-US" altLang="zh-CN" dirty="0"/>
          </a:p>
          <a:p>
            <a:r>
              <a:rPr lang="en-US" altLang="zh-CN" dirty="0"/>
              <a:t>3</a:t>
            </a:r>
            <a:r>
              <a:rPr lang="zh-CN" altLang="en-US" dirty="0"/>
              <a:t>、通过讲解例子，提出问题，如何复用父类的方法？引出下面的内容。</a:t>
            </a:r>
          </a:p>
        </p:txBody>
      </p:sp>
      <p:sp>
        <p:nvSpPr>
          <p:cNvPr id="4" name="灯片编号占位符 3"/>
          <p:cNvSpPr>
            <a:spLocks noGrp="1"/>
          </p:cNvSpPr>
          <p:nvPr>
            <p:ph type="sldNum" sz="quarter" idx="10"/>
          </p:nvPr>
        </p:nvSpPr>
        <p:spPr/>
        <p:txBody>
          <a:bodyPr/>
          <a:lstStyle/>
          <a:p>
            <a:pPr>
              <a:defRPr/>
            </a:pPr>
            <a:fld id="{4CFDFD1D-596E-4674-9E32-605A3EBD06B0}" type="slidenum">
              <a:rPr lang="zh-CN" altLang="en-US" smtClean="0"/>
              <a:pPr>
                <a:defRPr/>
              </a:pPr>
              <a:t>102</a:t>
            </a:fld>
            <a:endParaRPr lang="en-US" altLang="zh-CN"/>
          </a:p>
        </p:txBody>
      </p:sp>
    </p:spTree>
    <p:extLst>
      <p:ext uri="{BB962C8B-B14F-4D97-AF65-F5344CB8AC3E}">
        <p14:creationId xmlns:p14="http://schemas.microsoft.com/office/powerpoint/2010/main" val="12112544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教学指导：</a:t>
            </a:r>
            <a:endParaRPr lang="en-US" altLang="zh-CN" dirty="0"/>
          </a:p>
          <a:p>
            <a:r>
              <a:rPr lang="en-US" altLang="zh-CN" dirty="0"/>
              <a:t>1</a:t>
            </a:r>
            <a:r>
              <a:rPr lang="zh-CN" altLang="en-US" dirty="0"/>
              <a:t>、讲解组合继承的实现思路；</a:t>
            </a:r>
            <a:endParaRPr lang="en-US" altLang="zh-CN" dirty="0"/>
          </a:p>
          <a:p>
            <a:r>
              <a:rPr lang="en-US" altLang="zh-CN" dirty="0"/>
              <a:t>2</a:t>
            </a:r>
            <a:r>
              <a:rPr lang="zh-CN" altLang="en-US" dirty="0"/>
              <a:t>、通过例子演示组合继承的实现方式；</a:t>
            </a:r>
          </a:p>
        </p:txBody>
      </p:sp>
      <p:sp>
        <p:nvSpPr>
          <p:cNvPr id="4" name="灯片编号占位符 3"/>
          <p:cNvSpPr>
            <a:spLocks noGrp="1"/>
          </p:cNvSpPr>
          <p:nvPr>
            <p:ph type="sldNum" sz="quarter" idx="10"/>
          </p:nvPr>
        </p:nvSpPr>
        <p:spPr/>
        <p:txBody>
          <a:bodyPr/>
          <a:lstStyle/>
          <a:p>
            <a:pPr>
              <a:defRPr/>
            </a:pPr>
            <a:fld id="{4CFDFD1D-596E-4674-9E32-605A3EBD06B0}" type="slidenum">
              <a:rPr lang="zh-CN" altLang="en-US" smtClean="0"/>
              <a:pPr>
                <a:defRPr/>
              </a:pPr>
              <a:t>103</a:t>
            </a:fld>
            <a:endParaRPr lang="en-US" altLang="zh-CN"/>
          </a:p>
        </p:txBody>
      </p:sp>
    </p:spTree>
    <p:extLst>
      <p:ext uri="{BB962C8B-B14F-4D97-AF65-F5344CB8AC3E}">
        <p14:creationId xmlns:p14="http://schemas.microsoft.com/office/powerpoint/2010/main" val="22714792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a:ln/>
        </p:spPr>
      </p:sp>
      <p:sp>
        <p:nvSpPr>
          <p:cNvPr id="7987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教学指导：</a:t>
            </a:r>
            <a:endParaRPr lang="en-US" altLang="zh-CN"/>
          </a:p>
          <a:p>
            <a:r>
              <a:rPr lang="en-US" altLang="zh-CN"/>
              <a:t>xxxxxxx</a:t>
            </a:r>
            <a:endParaRPr lang="zh-CN" altLang="en-US"/>
          </a:p>
          <a:p>
            <a:endParaRPr lang="zh-CN" altLang="en-US"/>
          </a:p>
        </p:txBody>
      </p:sp>
      <p:sp>
        <p:nvSpPr>
          <p:cNvPr id="4" name="灯片编号占位符 3"/>
          <p:cNvSpPr>
            <a:spLocks noGrp="1"/>
          </p:cNvSpPr>
          <p:nvPr>
            <p:ph type="sldNum" sz="quarter" idx="5"/>
          </p:nvPr>
        </p:nvSpPr>
        <p:spPr/>
        <p:txBody>
          <a:bodyPr/>
          <a:lstStyle/>
          <a:p>
            <a:pPr>
              <a:defRPr/>
            </a:pPr>
            <a:fld id="{51C8AF38-F686-4FA2-9CE2-626ACB1E2099}" type="slidenum">
              <a:rPr lang="zh-CN" altLang="en-US" smtClean="0"/>
              <a:pPr>
                <a:defRPr/>
              </a:pPr>
              <a:t>105</a:t>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p:cNvSpPr>
            <a:spLocks noGrp="1" noRot="1" noChangeAspect="1" noTextEdit="1"/>
          </p:cNvSpPr>
          <p:nvPr>
            <p:ph type="sldImg"/>
          </p:nvPr>
        </p:nvSpPr>
        <p:spPr>
          <a:ln/>
        </p:spPr>
      </p:sp>
      <p:sp>
        <p:nvSpPr>
          <p:cNvPr id="8909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 name="灯片编号占位符 3"/>
          <p:cNvSpPr>
            <a:spLocks noGrp="1"/>
          </p:cNvSpPr>
          <p:nvPr>
            <p:ph type="sldNum" sz="quarter" idx="5"/>
          </p:nvPr>
        </p:nvSpPr>
        <p:spPr/>
        <p:txBody>
          <a:bodyPr/>
          <a:lstStyle/>
          <a:p>
            <a:pPr>
              <a:defRPr/>
            </a:pPr>
            <a:fld id="{5F226680-6B4C-4061-97B3-CFB9EE3D72D4}" type="slidenum">
              <a:rPr lang="zh-CN" altLang="en-US" smtClean="0"/>
              <a:pPr>
                <a:defRPr/>
              </a:pPr>
              <a:t>106</a:t>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幻灯片图像占位符 1"/>
          <p:cNvSpPr>
            <a:spLocks noGrp="1" noRot="1" noChangeAspect="1" noTextEdit="1"/>
          </p:cNvSpPr>
          <p:nvPr>
            <p:ph type="sldImg"/>
          </p:nvPr>
        </p:nvSpPr>
        <p:spPr>
          <a:ln/>
        </p:spPr>
      </p:sp>
      <p:sp>
        <p:nvSpPr>
          <p:cNvPr id="901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教学指导：</a:t>
            </a:r>
            <a:endParaRPr lang="en-US" altLang="zh-CN"/>
          </a:p>
          <a:p>
            <a:r>
              <a:rPr lang="en-US" altLang="zh-CN"/>
              <a:t>xxxxxxx</a:t>
            </a:r>
            <a:endParaRPr lang="zh-CN" altLang="en-US"/>
          </a:p>
          <a:p>
            <a:endParaRPr lang="zh-CN" altLang="en-US"/>
          </a:p>
        </p:txBody>
      </p:sp>
      <p:sp>
        <p:nvSpPr>
          <p:cNvPr id="4" name="灯片编号占位符 3"/>
          <p:cNvSpPr>
            <a:spLocks noGrp="1"/>
          </p:cNvSpPr>
          <p:nvPr>
            <p:ph type="sldNum" sz="quarter" idx="5"/>
          </p:nvPr>
        </p:nvSpPr>
        <p:spPr/>
        <p:txBody>
          <a:bodyPr/>
          <a:lstStyle/>
          <a:p>
            <a:pPr>
              <a:defRPr/>
            </a:pPr>
            <a:fld id="{9251D92C-2103-4046-8981-86FB5CDB5A87}" type="slidenum">
              <a:rPr lang="zh-CN" altLang="en-US" smtClean="0"/>
              <a:pPr>
                <a:defRPr/>
              </a:pPr>
              <a:t>107</a:t>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p:cNvSpPr>
            <a:spLocks noGrp="1" noRot="1" noChangeAspect="1" noTextEdit="1"/>
          </p:cNvSpPr>
          <p:nvPr>
            <p:ph type="sldImg"/>
          </p:nvPr>
        </p:nvSpPr>
        <p:spPr>
          <a:ln/>
        </p:spPr>
      </p:sp>
      <p:sp>
        <p:nvSpPr>
          <p:cNvPr id="1034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教学指导；</a:t>
            </a:r>
            <a:endParaRPr lang="en-US" altLang="zh-CN" dirty="0"/>
          </a:p>
          <a:p>
            <a:r>
              <a:rPr lang="zh-CN" altLang="en-US" dirty="0"/>
              <a:t>总结部分</a:t>
            </a:r>
            <a:r>
              <a:rPr lang="zh-CN" altLang="zh-CN" dirty="0"/>
              <a:t>主要达到以下几个目的：</a:t>
            </a:r>
            <a:endParaRPr lang="en-US" altLang="zh-CN" dirty="0"/>
          </a:p>
          <a:p>
            <a:r>
              <a:rPr lang="en-US" altLang="zh-CN" dirty="0"/>
              <a:t>1</a:t>
            </a:r>
            <a:r>
              <a:rPr lang="zh-CN" altLang="en-US" dirty="0"/>
              <a:t>、</a:t>
            </a:r>
            <a:r>
              <a:rPr lang="zh-CN" altLang="zh-CN" b="1" dirty="0"/>
              <a:t>回顾内容</a:t>
            </a:r>
            <a:r>
              <a:rPr lang="zh-CN" altLang="en-US" b="1" dirty="0"/>
              <a:t>。</a:t>
            </a:r>
            <a:r>
              <a:rPr lang="zh-CN" altLang="en-US" dirty="0">
                <a:solidFill>
                  <a:srgbClr val="C00000"/>
                </a:solidFill>
              </a:rPr>
              <a:t>注意与</a:t>
            </a:r>
            <a:r>
              <a:rPr lang="zh-CN" altLang="zh-CN" dirty="0">
                <a:solidFill>
                  <a:srgbClr val="C00000"/>
                </a:solidFill>
              </a:rPr>
              <a:t>与</a:t>
            </a:r>
            <a:r>
              <a:rPr lang="zh-CN" altLang="en-US" dirty="0">
                <a:solidFill>
                  <a:srgbClr val="C00000"/>
                </a:solidFill>
              </a:rPr>
              <a:t>本章任务和目标</a:t>
            </a:r>
            <a:r>
              <a:rPr lang="zh-CN" altLang="zh-CN" dirty="0">
                <a:solidFill>
                  <a:srgbClr val="C00000"/>
                </a:solidFill>
              </a:rPr>
              <a:t>不一样。</a:t>
            </a:r>
            <a:r>
              <a:rPr lang="zh-CN" altLang="en-US" dirty="0">
                <a:solidFill>
                  <a:srgbClr val="C00000"/>
                </a:solidFill>
              </a:rPr>
              <a:t>本章任务和目标是</a:t>
            </a:r>
            <a:r>
              <a:rPr lang="zh-CN" altLang="zh-CN" dirty="0"/>
              <a:t>是强调</a:t>
            </a:r>
            <a:r>
              <a:rPr lang="zh-CN" altLang="en-US" dirty="0"/>
              <a:t>内容概貌，学到技术，告知要学习什么；总结时，</a:t>
            </a:r>
            <a:r>
              <a:rPr lang="zh-CN" altLang="zh-CN" dirty="0"/>
              <a:t>要格外强调观点，把每一</a:t>
            </a:r>
            <a:r>
              <a:rPr lang="zh-CN" altLang="en-US" dirty="0"/>
              <a:t>个知识点</a:t>
            </a:r>
            <a:r>
              <a:rPr lang="zh-CN" altLang="zh-CN" dirty="0"/>
              <a:t>的观点</a:t>
            </a:r>
            <a:r>
              <a:rPr lang="zh-CN" altLang="en-US" dirty="0"/>
              <a:t>结论</a:t>
            </a:r>
            <a:r>
              <a:rPr lang="zh-CN" altLang="zh-CN" dirty="0"/>
              <a:t>都尽量突出出来。</a:t>
            </a:r>
            <a:endParaRPr lang="en-US" altLang="zh-CN" dirty="0">
              <a:solidFill>
                <a:srgbClr val="C00000"/>
              </a:solidFill>
            </a:endParaRPr>
          </a:p>
          <a:p>
            <a:r>
              <a:rPr lang="en-US" altLang="zh-CN" b="1" dirty="0"/>
              <a:t>2</a:t>
            </a:r>
            <a:r>
              <a:rPr lang="zh-CN" altLang="en-US" b="1" dirty="0"/>
              <a:t>、</a:t>
            </a:r>
            <a:r>
              <a:rPr lang="zh-CN" altLang="zh-CN" b="1" dirty="0"/>
              <a:t>整理逻辑</a:t>
            </a:r>
            <a:r>
              <a:rPr lang="zh-CN" altLang="en-US" b="1" dirty="0"/>
              <a:t>。</a:t>
            </a:r>
            <a:r>
              <a:rPr lang="zh-CN" altLang="zh-CN" dirty="0"/>
              <a:t>还应该把观点之间的逻辑联系梳理出来</a:t>
            </a:r>
            <a:r>
              <a:rPr lang="zh-CN" altLang="en-US" dirty="0"/>
              <a:t>。</a:t>
            </a:r>
            <a:r>
              <a:rPr lang="zh-CN" altLang="zh-CN" dirty="0"/>
              <a:t>从而使</a:t>
            </a:r>
            <a:r>
              <a:rPr lang="zh-CN" altLang="en-US" dirty="0"/>
              <a:t>知识</a:t>
            </a:r>
            <a:r>
              <a:rPr lang="zh-CN" altLang="zh-CN" dirty="0"/>
              <a:t>系统化、逻辑化。要帮助</a:t>
            </a:r>
            <a:r>
              <a:rPr lang="zh-CN" altLang="en-US" dirty="0"/>
              <a:t>学员</a:t>
            </a:r>
            <a:r>
              <a:rPr lang="zh-CN" altLang="zh-CN" dirty="0"/>
              <a:t>整清逻辑是总结的一大任务</a:t>
            </a:r>
            <a:r>
              <a:rPr lang="zh-CN" altLang="en-US" dirty="0"/>
              <a:t>。</a:t>
            </a:r>
            <a:endParaRPr lang="en-US" altLang="zh-CN" dirty="0"/>
          </a:p>
        </p:txBody>
      </p:sp>
      <p:sp>
        <p:nvSpPr>
          <p:cNvPr id="4" name="灯片编号占位符 3"/>
          <p:cNvSpPr>
            <a:spLocks noGrp="1"/>
          </p:cNvSpPr>
          <p:nvPr>
            <p:ph type="sldNum" sz="quarter" idx="5"/>
          </p:nvPr>
        </p:nvSpPr>
        <p:spPr/>
        <p:txBody>
          <a:bodyPr/>
          <a:lstStyle/>
          <a:p>
            <a:pPr>
              <a:defRPr/>
            </a:pPr>
            <a:fld id="{42970B55-6173-46DE-93C5-6569EDDE70A2}" type="slidenum">
              <a:rPr lang="zh-CN" altLang="en-US" smtClean="0"/>
              <a:pPr>
                <a:defRPr/>
              </a:pPr>
              <a:t>109</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教学指导：</a:t>
            </a:r>
            <a:endParaRPr lang="en-US" altLang="zh-CN" dirty="0"/>
          </a:p>
          <a:p>
            <a:r>
              <a:rPr lang="en-US" altLang="zh-CN" dirty="0"/>
              <a:t>1</a:t>
            </a:r>
            <a:r>
              <a:rPr lang="zh-CN" altLang="en-US" dirty="0"/>
              <a:t>、与</a:t>
            </a:r>
            <a:r>
              <a:rPr lang="en-US" altLang="zh-CN" dirty="0"/>
              <a:t>Java</a:t>
            </a:r>
            <a:r>
              <a:rPr lang="zh-CN" altLang="en-US" dirty="0"/>
              <a:t>中的对象对比讲解；</a:t>
            </a:r>
            <a:endParaRPr lang="en-US" altLang="zh-CN" dirty="0"/>
          </a:p>
          <a:p>
            <a:r>
              <a:rPr lang="en-US" altLang="zh-CN" dirty="0"/>
              <a:t>2</a:t>
            </a:r>
            <a:r>
              <a:rPr lang="zh-CN" altLang="en-US" dirty="0"/>
              <a:t>、让学员理解什么是对象；</a:t>
            </a:r>
            <a:endParaRPr lang="en-US" altLang="zh-CN" dirty="0"/>
          </a:p>
          <a:p>
            <a:r>
              <a:rPr lang="en-US" altLang="zh-CN" dirty="0"/>
              <a:t>3</a:t>
            </a:r>
            <a:r>
              <a:rPr lang="zh-CN" altLang="en-US" dirty="0"/>
              <a:t>、面向对象学员了解即可；</a:t>
            </a:r>
          </a:p>
        </p:txBody>
      </p:sp>
      <p:sp>
        <p:nvSpPr>
          <p:cNvPr id="4" name="灯片编号占位符 3"/>
          <p:cNvSpPr>
            <a:spLocks noGrp="1"/>
          </p:cNvSpPr>
          <p:nvPr>
            <p:ph type="sldNum" sz="quarter" idx="10"/>
          </p:nvPr>
        </p:nvSpPr>
        <p:spPr/>
        <p:txBody>
          <a:bodyPr/>
          <a:lstStyle/>
          <a:p>
            <a:pPr>
              <a:defRPr/>
            </a:pPr>
            <a:fld id="{4CFDFD1D-596E-4674-9E32-605A3EBD06B0}" type="slidenum">
              <a:rPr lang="zh-CN" altLang="en-US" smtClean="0"/>
              <a:pPr>
                <a:defRPr/>
              </a:pPr>
              <a:t>6</a:t>
            </a:fld>
            <a:endParaRPr lang="en-US" altLang="zh-CN"/>
          </a:p>
        </p:txBody>
      </p:sp>
    </p:spTree>
    <p:extLst>
      <p:ext uri="{BB962C8B-B14F-4D97-AF65-F5344CB8AC3E}">
        <p14:creationId xmlns:p14="http://schemas.microsoft.com/office/powerpoint/2010/main" val="317054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教学指导：</a:t>
            </a:r>
            <a:endParaRPr lang="en-US" altLang="zh-CN" dirty="0"/>
          </a:p>
          <a:p>
            <a:r>
              <a:rPr lang="zh-CN" altLang="en-US" dirty="0"/>
              <a:t>简单回顾各个对象的属性、方法即可，让学员把学过的知道记起来就可以了</a:t>
            </a:r>
          </a:p>
        </p:txBody>
      </p:sp>
      <p:sp>
        <p:nvSpPr>
          <p:cNvPr id="4" name="灯片编号占位符 3"/>
          <p:cNvSpPr>
            <a:spLocks noGrp="1"/>
          </p:cNvSpPr>
          <p:nvPr>
            <p:ph type="sldNum" sz="quarter" idx="10"/>
          </p:nvPr>
        </p:nvSpPr>
        <p:spPr/>
        <p:txBody>
          <a:bodyPr/>
          <a:lstStyle/>
          <a:p>
            <a:pPr>
              <a:defRPr/>
            </a:pPr>
            <a:fld id="{4CFDFD1D-596E-4674-9E32-605A3EBD06B0}" type="slidenum">
              <a:rPr lang="zh-CN" altLang="en-US" smtClean="0"/>
              <a:pPr>
                <a:defRPr/>
              </a:pPr>
              <a:t>21</a:t>
            </a:fld>
            <a:endParaRPr lang="en-US" altLang="zh-CN"/>
          </a:p>
        </p:txBody>
      </p:sp>
    </p:spTree>
    <p:extLst>
      <p:ext uri="{BB962C8B-B14F-4D97-AF65-F5344CB8AC3E}">
        <p14:creationId xmlns:p14="http://schemas.microsoft.com/office/powerpoint/2010/main" val="233281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教学指导：</a:t>
            </a:r>
            <a:endParaRPr lang="en-US" altLang="zh-CN" dirty="0"/>
          </a:p>
          <a:p>
            <a:r>
              <a:rPr lang="en-US" altLang="zh-CN" dirty="0"/>
              <a:t>1</a:t>
            </a:r>
            <a:r>
              <a:rPr lang="zh-CN" altLang="en-US" dirty="0"/>
              <a:t>、学员要理解并掌握创建对象的方法；</a:t>
            </a:r>
            <a:endParaRPr lang="en-US" altLang="zh-CN" dirty="0"/>
          </a:p>
          <a:p>
            <a:r>
              <a:rPr lang="en-US" altLang="zh-CN" dirty="0"/>
              <a:t>2</a:t>
            </a:r>
            <a:r>
              <a:rPr lang="zh-CN" altLang="en-US" dirty="0"/>
              <a:t>、理解例子，会根据例子自己创建对象，并添加属性和方法；</a:t>
            </a:r>
          </a:p>
        </p:txBody>
      </p:sp>
      <p:sp>
        <p:nvSpPr>
          <p:cNvPr id="4" name="灯片编号占位符 3"/>
          <p:cNvSpPr>
            <a:spLocks noGrp="1"/>
          </p:cNvSpPr>
          <p:nvPr>
            <p:ph type="sldNum" sz="quarter" idx="10"/>
          </p:nvPr>
        </p:nvSpPr>
        <p:spPr/>
        <p:txBody>
          <a:bodyPr/>
          <a:lstStyle/>
          <a:p>
            <a:pPr>
              <a:defRPr/>
            </a:pPr>
            <a:fld id="{4CFDFD1D-596E-4674-9E32-605A3EBD06B0}" type="slidenum">
              <a:rPr lang="zh-CN" altLang="en-US" smtClean="0"/>
              <a:pPr>
                <a:defRPr/>
              </a:pPr>
              <a:t>25</a:t>
            </a:fld>
            <a:endParaRPr lang="en-US" altLang="zh-CN"/>
          </a:p>
        </p:txBody>
      </p:sp>
    </p:spTree>
    <p:extLst>
      <p:ext uri="{BB962C8B-B14F-4D97-AF65-F5344CB8AC3E}">
        <p14:creationId xmlns:p14="http://schemas.microsoft.com/office/powerpoint/2010/main" val="1575252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教学指导：</a:t>
            </a:r>
            <a:endParaRPr lang="en-US" altLang="zh-CN" dirty="0"/>
          </a:p>
          <a:p>
            <a:r>
              <a:rPr lang="en-US" altLang="zh-CN" dirty="0"/>
              <a:t>1</a:t>
            </a:r>
            <a:r>
              <a:rPr lang="zh-CN" altLang="en-US" dirty="0"/>
              <a:t>、学员要理解并掌握字面量创建对象的方法；</a:t>
            </a:r>
            <a:endParaRPr lang="en-US" altLang="zh-CN" dirty="0"/>
          </a:p>
          <a:p>
            <a:r>
              <a:rPr lang="en-US" altLang="zh-CN" dirty="0"/>
              <a:t>2</a:t>
            </a:r>
            <a:r>
              <a:rPr lang="zh-CN" altLang="en-US" dirty="0"/>
              <a:t>、理解例子，会根据例子自己创建对象，并添加属性和方法；</a:t>
            </a:r>
          </a:p>
          <a:p>
            <a:endParaRPr lang="zh-CN" altLang="en-US" dirty="0"/>
          </a:p>
        </p:txBody>
      </p:sp>
      <p:sp>
        <p:nvSpPr>
          <p:cNvPr id="4" name="灯片编号占位符 3"/>
          <p:cNvSpPr>
            <a:spLocks noGrp="1"/>
          </p:cNvSpPr>
          <p:nvPr>
            <p:ph type="sldNum" sz="quarter" idx="10"/>
          </p:nvPr>
        </p:nvSpPr>
        <p:spPr/>
        <p:txBody>
          <a:bodyPr/>
          <a:lstStyle/>
          <a:p>
            <a:pPr>
              <a:defRPr/>
            </a:pPr>
            <a:fld id="{4CFDFD1D-596E-4674-9E32-605A3EBD06B0}" type="slidenum">
              <a:rPr lang="zh-CN" altLang="en-US" smtClean="0"/>
              <a:pPr>
                <a:defRPr/>
              </a:pPr>
              <a:t>26</a:t>
            </a:fld>
            <a:endParaRPr lang="en-US" altLang="zh-CN"/>
          </a:p>
        </p:txBody>
      </p:sp>
    </p:spTree>
    <p:extLst>
      <p:ext uri="{BB962C8B-B14F-4D97-AF65-F5344CB8AC3E}">
        <p14:creationId xmlns:p14="http://schemas.microsoft.com/office/powerpoint/2010/main" val="7274699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a:ln/>
        </p:spPr>
      </p:sp>
      <p:sp>
        <p:nvSpPr>
          <p:cNvPr id="747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 name="灯片编号占位符 3"/>
          <p:cNvSpPr>
            <a:spLocks noGrp="1"/>
          </p:cNvSpPr>
          <p:nvPr>
            <p:ph type="sldNum" sz="quarter" idx="5"/>
          </p:nvPr>
        </p:nvSpPr>
        <p:spPr/>
        <p:txBody>
          <a:bodyPr/>
          <a:lstStyle/>
          <a:p>
            <a:pPr>
              <a:defRPr/>
            </a:pPr>
            <a:fld id="{F1CA2DCB-5795-4DDC-AC19-3B32CF7BAEF3}" type="slidenum">
              <a:rPr lang="zh-CN" altLang="en-US" smtClean="0"/>
              <a:pPr>
                <a:defRPr/>
              </a:pPr>
              <a:t>31</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a:ln/>
        </p:spPr>
      </p:sp>
      <p:sp>
        <p:nvSpPr>
          <p:cNvPr id="747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 name="灯片编号占位符 3"/>
          <p:cNvSpPr>
            <a:spLocks noGrp="1"/>
          </p:cNvSpPr>
          <p:nvPr>
            <p:ph type="sldNum" sz="quarter" idx="5"/>
          </p:nvPr>
        </p:nvSpPr>
        <p:spPr/>
        <p:txBody>
          <a:bodyPr/>
          <a:lstStyle/>
          <a:p>
            <a:pPr>
              <a:defRPr/>
            </a:pPr>
            <a:fld id="{F1CA2DCB-5795-4DDC-AC19-3B32CF7BAEF3}" type="slidenum">
              <a:rPr lang="zh-CN" altLang="en-US" smtClean="0"/>
              <a:pPr>
                <a:defRPr/>
              </a:pPr>
              <a:t>32</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p:cNvSpPr>
            <a:spLocks noGrp="1" noRot="1" noChangeAspect="1" noTextEdit="1"/>
          </p:cNvSpPr>
          <p:nvPr>
            <p:ph type="sldImg"/>
          </p:nvPr>
        </p:nvSpPr>
        <p:spPr>
          <a:ln/>
        </p:spPr>
      </p:sp>
      <p:sp>
        <p:nvSpPr>
          <p:cNvPr id="7577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教学指导：</a:t>
            </a:r>
            <a:endParaRPr lang="en-US" altLang="zh-CN"/>
          </a:p>
          <a:p>
            <a:r>
              <a:rPr lang="en-US" altLang="zh-CN"/>
              <a:t>xxxxxxx</a:t>
            </a:r>
            <a:endParaRPr lang="zh-CN" altLang="en-US"/>
          </a:p>
          <a:p>
            <a:endParaRPr lang="zh-CN" altLang="en-US"/>
          </a:p>
        </p:txBody>
      </p:sp>
      <p:sp>
        <p:nvSpPr>
          <p:cNvPr id="4" name="灯片编号占位符 3"/>
          <p:cNvSpPr>
            <a:spLocks noGrp="1"/>
          </p:cNvSpPr>
          <p:nvPr>
            <p:ph type="sldNum" sz="quarter" idx="5"/>
          </p:nvPr>
        </p:nvSpPr>
        <p:spPr/>
        <p:txBody>
          <a:bodyPr/>
          <a:lstStyle/>
          <a:p>
            <a:pPr>
              <a:defRPr/>
            </a:pPr>
            <a:fld id="{4719FDDB-8BB1-4090-9842-57A09E207722}" type="slidenum">
              <a:rPr lang="zh-CN" altLang="en-US" smtClean="0"/>
              <a:pPr>
                <a:defRPr/>
              </a:pPr>
              <a:t>33</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gif"/></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3.jpeg"/><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内容">
    <p:spTree>
      <p:nvGrpSpPr>
        <p:cNvPr id="1" name=""/>
        <p:cNvGrpSpPr/>
        <p:nvPr/>
      </p:nvGrpSpPr>
      <p:grpSpPr>
        <a:xfrm>
          <a:off x="0" y="0"/>
          <a:ext cx="0" cy="0"/>
          <a:chOff x="0" y="0"/>
          <a:chExt cx="0" cy="0"/>
        </a:xfrm>
      </p:grpSpPr>
      <p:pic>
        <p:nvPicPr>
          <p:cNvPr id="6"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 y="-220133"/>
            <a:ext cx="850900" cy="3841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内容占位符 8"/>
          <p:cNvSpPr>
            <a:spLocks noGrp="1"/>
          </p:cNvSpPr>
          <p:nvPr>
            <p:ph idx="1"/>
          </p:nvPr>
        </p:nvSpPr>
        <p:spPr>
          <a:xfrm>
            <a:off x="1012549" y="1091173"/>
            <a:ext cx="10657184" cy="5196304"/>
          </a:xfrm>
        </p:spPr>
        <p:txBody>
          <a:bodyPr/>
          <a:lstStyle>
            <a:lvl1pPr marL="342900" indent="-342900">
              <a:lnSpc>
                <a:spcPct val="120000"/>
              </a:lnSpc>
              <a:buClr>
                <a:schemeClr val="tx2"/>
              </a:buClr>
              <a:buFont typeface="Wingdings" panose="05000000000000000000" pitchFamily="2" charset="2"/>
              <a:buChar char="u"/>
              <a:defRPr sz="2000" b="1">
                <a:solidFill>
                  <a:schemeClr val="accent1">
                    <a:lumMod val="75000"/>
                  </a:schemeClr>
                </a:solidFill>
                <a:latin typeface="微软雅黑" panose="020B0503020204020204" pitchFamily="34" charset="-122"/>
                <a:ea typeface="微软雅黑" panose="020B0503020204020204" pitchFamily="34" charset="-122"/>
              </a:defRPr>
            </a:lvl1pPr>
            <a:lvl2pPr marL="800100" indent="-342900">
              <a:lnSpc>
                <a:spcPct val="120000"/>
              </a:lnSpc>
              <a:buClr>
                <a:schemeClr val="tx2"/>
              </a:buClr>
              <a:buSzPct val="90000"/>
              <a:buFont typeface="Wingdings" panose="05000000000000000000" pitchFamily="2" charset="2"/>
              <a:buChar char="n"/>
              <a:defRPr sz="1800">
                <a:solidFill>
                  <a:schemeClr val="tx1">
                    <a:lumMod val="50000"/>
                    <a:lumOff val="50000"/>
                  </a:schemeClr>
                </a:solidFill>
                <a:latin typeface="微软雅黑" panose="020B0503020204020204" pitchFamily="34" charset="-122"/>
                <a:ea typeface="微软雅黑" panose="020B0503020204020204" pitchFamily="34" charset="-122"/>
              </a:defRPr>
            </a:lvl2pPr>
            <a:lvl3pPr marL="1257300" indent="-342900">
              <a:lnSpc>
                <a:spcPct val="100000"/>
              </a:lnSpc>
              <a:buClr>
                <a:schemeClr val="tx2"/>
              </a:buClr>
              <a:buSzPct val="85000"/>
              <a:buFont typeface="Wingdings" panose="05000000000000000000" pitchFamily="2" charset="2"/>
              <a:buChar char="p"/>
              <a:defRPr sz="1600" baseline="0">
                <a:solidFill>
                  <a:schemeClr val="tx1"/>
                </a:solidFill>
                <a:latin typeface="微软雅黑" panose="020B0503020204020204" pitchFamily="34" charset="-122"/>
                <a:ea typeface="微软雅黑" panose="020B0503020204020204" pitchFamily="34" charset="-122"/>
              </a:defRPr>
            </a:lvl3pPr>
            <a:lvl4pPr marL="1657350" indent="-285750">
              <a:lnSpc>
                <a:spcPct val="100000"/>
              </a:lnSpc>
              <a:buClr>
                <a:schemeClr val="tx2"/>
              </a:buClr>
              <a:buFont typeface="Wingdings" panose="05000000000000000000" pitchFamily="2" charset="2"/>
              <a:buChar char="ü"/>
              <a:defRPr sz="1400">
                <a:solidFill>
                  <a:schemeClr val="tx1"/>
                </a:solidFill>
                <a:latin typeface="微软雅黑" panose="020B0503020204020204" pitchFamily="34" charset="-122"/>
                <a:ea typeface="微软雅黑" panose="020B0503020204020204" pitchFamily="34" charset="-122"/>
              </a:defRPr>
            </a:lvl4pPr>
            <a:lvl5pPr marL="1917700" indent="-285750">
              <a:buClr>
                <a:schemeClr val="tx2"/>
              </a:buClr>
              <a:buFont typeface="Wingdings" panose="05000000000000000000" pitchFamily="2" charset="2"/>
              <a:buChar char="Ø"/>
              <a:defRPr sz="1200">
                <a:solidFill>
                  <a:schemeClr val="tx1"/>
                </a:solidFill>
                <a:latin typeface="微软雅黑" panose="020B0503020204020204" pitchFamily="34" charset="-122"/>
                <a:ea typeface="微软雅黑" panose="020B0503020204020204" pitchFamily="34" charset="-122"/>
              </a:defRPr>
            </a:lvl5pPr>
            <a:lvl6pPr marL="2326640" indent="-285750">
              <a:buClr>
                <a:schemeClr val="tx2"/>
              </a:buClr>
              <a:buFont typeface="Wingdings" panose="05000000000000000000" pitchFamily="2" charset="2"/>
              <a:buChar char="n"/>
              <a:defRPr>
                <a:solidFill>
                  <a:schemeClr val="accent1">
                    <a:lumMod val="75000"/>
                  </a:schemeClr>
                </a:solidFill>
                <a:latin typeface="+mn-lt"/>
              </a:defRPr>
            </a:lvl6pPr>
          </a:lstStyle>
          <a:p>
            <a:pPr lvl="0" fontAlgn="base"/>
            <a:r>
              <a:rPr lang="zh-CN" altLang="en-US" strike="noStrike" noProof="1"/>
              <a:t>单击此处编辑母版文本样式</a:t>
            </a:r>
          </a:p>
          <a:p>
            <a:pPr lvl="1" fontAlgn="base"/>
            <a:r>
              <a:rPr lang="zh-CN" altLang="en-US" strike="noStrike" noProof="1"/>
              <a:t>二级</a:t>
            </a:r>
          </a:p>
          <a:p>
            <a:pPr lvl="2" fontAlgn="base"/>
            <a:r>
              <a:rPr lang="zh-CN" altLang="en-US" strike="noStrike" noProof="1"/>
              <a:t>三级</a:t>
            </a:r>
          </a:p>
          <a:p>
            <a:pPr lvl="3" fontAlgn="base"/>
            <a:r>
              <a:rPr lang="zh-CN" altLang="en-US" strike="noStrike" noProof="1"/>
              <a:t>四级</a:t>
            </a:r>
          </a:p>
          <a:p>
            <a:pPr lvl="4" fontAlgn="base"/>
            <a:r>
              <a:rPr lang="zh-CN" altLang="en-US" strike="noStrike" noProof="1"/>
              <a:t>五级</a:t>
            </a:r>
          </a:p>
        </p:txBody>
      </p:sp>
      <p:sp>
        <p:nvSpPr>
          <p:cNvPr id="9" name="标题 1"/>
          <p:cNvSpPr>
            <a:spLocks noGrp="1"/>
          </p:cNvSpPr>
          <p:nvPr>
            <p:ph type="ctrTitle" hasCustomPrompt="1"/>
          </p:nvPr>
        </p:nvSpPr>
        <p:spPr>
          <a:xfrm>
            <a:off x="1007435" y="216856"/>
            <a:ext cx="10657184" cy="608131"/>
          </a:xfrm>
        </p:spPr>
        <p:txBody>
          <a:bodyPr>
            <a:noAutofit/>
          </a:bodyPr>
          <a:lstStyle>
            <a:lvl1pPr algn="l">
              <a:defRPr sz="2800" b="1">
                <a:solidFill>
                  <a:schemeClr val="tx2"/>
                </a:solidFill>
                <a:latin typeface="微软雅黑" panose="020B0503020204020204" pitchFamily="34" charset="-122"/>
                <a:ea typeface="微软雅黑" panose="020B0503020204020204" pitchFamily="34" charset="-122"/>
              </a:defRPr>
            </a:lvl1pPr>
          </a:lstStyle>
          <a:p>
            <a:r>
              <a:rPr lang="zh-CN" altLang="en-US" dirty="0"/>
              <a:t>标题</a:t>
            </a:r>
          </a:p>
        </p:txBody>
      </p:sp>
      <p:sp>
        <p:nvSpPr>
          <p:cNvPr id="7" name="灯片编号占位符 5">
            <a:extLst>
              <a:ext uri="{FF2B5EF4-FFF2-40B4-BE49-F238E27FC236}">
                <a16:creationId xmlns:a16="http://schemas.microsoft.com/office/drawing/2014/main" id="{2526228A-B3BB-4E2F-8F6B-1208B37614B5}"/>
              </a:ext>
            </a:extLst>
          </p:cNvPr>
          <p:cNvSpPr>
            <a:spLocks noGrp="1"/>
          </p:cNvSpPr>
          <p:nvPr>
            <p:ph type="sldNum" sz="quarter" idx="4"/>
          </p:nvPr>
        </p:nvSpPr>
        <p:spPr>
          <a:xfrm>
            <a:off x="11287472" y="6276386"/>
            <a:ext cx="589856" cy="366183"/>
          </a:xfrm>
          <a:prstGeom prst="rect">
            <a:avLst/>
          </a:prstGeom>
        </p:spPr>
        <p:txBody>
          <a:bodyPr vert="horz" lIns="81630" tIns="40815" rIns="81630" bIns="40815" rtlCol="0" anchor="ctr"/>
          <a:lstStyle>
            <a:lvl1pPr algn="ctr" defTabSz="815975" fontAlgn="auto">
              <a:spcBef>
                <a:spcPts val="0"/>
              </a:spcBef>
              <a:spcAft>
                <a:spcPts val="0"/>
              </a:spcAft>
              <a:defRPr sz="1000" smtClean="0">
                <a:solidFill>
                  <a:schemeClr val="tx1">
                    <a:tint val="75000"/>
                  </a:schemeClr>
                </a:solidFill>
                <a:latin typeface="+mn-lt"/>
                <a:ea typeface="+mn-ea"/>
              </a:defRPr>
            </a:lvl1pPr>
          </a:lstStyle>
          <a:p>
            <a:pPr>
              <a:defRPr/>
            </a:pPr>
            <a:fld id="{E6CA0B37-C609-418D-973E-5FE272E0CA7A}" type="slidenum">
              <a:rPr lang="zh-CN" altLang="en-US" smtClean="0"/>
              <a:pPr>
                <a:defRPr/>
              </a:pPr>
              <a:t>‹#›</a:t>
            </a:fld>
            <a:endParaRPr lang="zh-CN" altLang="en-US"/>
          </a:p>
        </p:txBody>
      </p:sp>
    </p:spTree>
    <p:extLst>
      <p:ext uri="{BB962C8B-B14F-4D97-AF65-F5344CB8AC3E}">
        <p14:creationId xmlns:p14="http://schemas.microsoft.com/office/powerpoint/2010/main" val="2899261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本章作业">
    <p:spTree>
      <p:nvGrpSpPr>
        <p:cNvPr id="1" name=""/>
        <p:cNvGrpSpPr/>
        <p:nvPr/>
      </p:nvGrpSpPr>
      <p:grpSpPr>
        <a:xfrm>
          <a:off x="0" y="0"/>
          <a:ext cx="0" cy="0"/>
          <a:chOff x="0" y="0"/>
          <a:chExt cx="0" cy="0"/>
        </a:xfrm>
      </p:grpSpPr>
      <p:pic>
        <p:nvPicPr>
          <p:cNvPr id="14" name="Picture 5"/>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656" y="-1"/>
            <a:ext cx="4172477" cy="6855391"/>
          </a:xfrm>
          <a:prstGeom prst="rect">
            <a:avLst/>
          </a:prstGeom>
          <a:noFill/>
          <a:extLst>
            <a:ext uri="{909E8E84-426E-40DD-AFC4-6F175D3DCCD1}">
              <a14:hiddenFill xmlns:a14="http://schemas.microsoft.com/office/drawing/2010/main">
                <a:solidFill>
                  <a:srgbClr val="FFFFFF"/>
                </a:solidFill>
              </a14:hiddenFill>
            </a:ext>
          </a:extLst>
        </p:spPr>
      </p:pic>
      <p:sp>
        <p:nvSpPr>
          <p:cNvPr id="15" name="矩形 14"/>
          <p:cNvSpPr/>
          <p:nvPr/>
        </p:nvSpPr>
        <p:spPr>
          <a:xfrm>
            <a:off x="0" y="-496"/>
            <a:ext cx="12192000" cy="6855885"/>
          </a:xfrm>
          <a:prstGeom prst="rect">
            <a:avLst/>
          </a:prstGeom>
          <a:solidFill>
            <a:schemeClr val="tx2">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prstClr val="white"/>
              </a:solidFill>
            </a:endParaRPr>
          </a:p>
        </p:txBody>
      </p:sp>
      <p:sp>
        <p:nvSpPr>
          <p:cNvPr id="16" name="Rectangle 18"/>
          <p:cNvSpPr>
            <a:spLocks noChangeArrowheads="1"/>
          </p:cNvSpPr>
          <p:nvPr/>
        </p:nvSpPr>
        <p:spPr bwMode="auto">
          <a:xfrm>
            <a:off x="1679509" y="4965175"/>
            <a:ext cx="12311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buFont typeface="Arial" panose="020B0604020202020204" pitchFamily="34" charset="0"/>
              <a:buNone/>
            </a:pPr>
            <a:r>
              <a:rPr lang="zh-CN" altLang="en-US" sz="24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本章作业</a:t>
            </a:r>
          </a:p>
        </p:txBody>
      </p:sp>
      <p:sp>
        <p:nvSpPr>
          <p:cNvPr id="17" name="Freeform 9"/>
          <p:cNvSpPr/>
          <p:nvPr/>
        </p:nvSpPr>
        <p:spPr bwMode="auto">
          <a:xfrm>
            <a:off x="3311692" y="5068937"/>
            <a:ext cx="91971" cy="184269"/>
          </a:xfrm>
          <a:custGeom>
            <a:avLst/>
            <a:gdLst>
              <a:gd name="T0" fmla="*/ 0 w 278"/>
              <a:gd name="T1" fmla="*/ 0 h 557"/>
              <a:gd name="T2" fmla="*/ 278 w 278"/>
              <a:gd name="T3" fmla="*/ 278 h 557"/>
              <a:gd name="T4" fmla="*/ 0 w 278"/>
              <a:gd name="T5" fmla="*/ 557 h 557"/>
              <a:gd name="T6" fmla="*/ 0 w 278"/>
              <a:gd name="T7" fmla="*/ 0 h 557"/>
            </a:gdLst>
            <a:ahLst/>
            <a:cxnLst>
              <a:cxn ang="0">
                <a:pos x="T0" y="T1"/>
              </a:cxn>
              <a:cxn ang="0">
                <a:pos x="T2" y="T3"/>
              </a:cxn>
              <a:cxn ang="0">
                <a:pos x="T4" y="T5"/>
              </a:cxn>
              <a:cxn ang="0">
                <a:pos x="T6" y="T7"/>
              </a:cxn>
            </a:cxnLst>
            <a:rect l="0" t="0" r="r" b="b"/>
            <a:pathLst>
              <a:path w="278" h="557">
                <a:moveTo>
                  <a:pt x="0" y="0"/>
                </a:moveTo>
                <a:lnTo>
                  <a:pt x="278" y="278"/>
                </a:lnTo>
                <a:lnTo>
                  <a:pt x="0" y="557"/>
                </a:lnTo>
                <a:lnTo>
                  <a:pt x="0" y="0"/>
                </a:lnTo>
                <a:close/>
              </a:path>
            </a:pathLst>
          </a:custGeom>
          <a:solidFill>
            <a:schemeClr val="bg1"/>
          </a:solidFill>
          <a:ln>
            <a:noFill/>
          </a:ln>
        </p:spPr>
        <p:txBody>
          <a:bodyPr vert="horz" wrap="square" lIns="91440" tIns="45720" rIns="91440" bIns="45720" numCol="1" anchor="t" anchorCtr="0" compatLnSpc="1"/>
          <a:lstStyle/>
          <a:p>
            <a:endParaRPr lang="zh-CN" altLang="en-US" sz="1600">
              <a:solidFill>
                <a:prstClr val="black"/>
              </a:solidFill>
            </a:endParaRPr>
          </a:p>
        </p:txBody>
      </p:sp>
      <p:cxnSp>
        <p:nvCxnSpPr>
          <p:cNvPr id="18" name="直接连接符 17"/>
          <p:cNvCxnSpPr/>
          <p:nvPr/>
        </p:nvCxnSpPr>
        <p:spPr>
          <a:xfrm>
            <a:off x="1487488" y="4899851"/>
            <a:ext cx="0" cy="564324"/>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4175788" y="-2"/>
            <a:ext cx="8016213" cy="68558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32" name="Freeform 6"/>
          <p:cNvSpPr/>
          <p:nvPr/>
        </p:nvSpPr>
        <p:spPr bwMode="auto">
          <a:xfrm>
            <a:off x="873764" y="4984750"/>
            <a:ext cx="403225" cy="412332"/>
          </a:xfrm>
          <a:custGeom>
            <a:avLst/>
            <a:gdLst>
              <a:gd name="T0" fmla="*/ 199 w 206"/>
              <a:gd name="T1" fmla="*/ 159 h 211"/>
              <a:gd name="T2" fmla="*/ 152 w 206"/>
              <a:gd name="T3" fmla="*/ 112 h 211"/>
              <a:gd name="T4" fmla="*/ 152 w 206"/>
              <a:gd name="T5" fmla="*/ 112 h 211"/>
              <a:gd name="T6" fmla="*/ 149 w 206"/>
              <a:gd name="T7" fmla="*/ 109 h 211"/>
              <a:gd name="T8" fmla="*/ 149 w 206"/>
              <a:gd name="T9" fmla="*/ 109 h 211"/>
              <a:gd name="T10" fmla="*/ 144 w 206"/>
              <a:gd name="T11" fmla="*/ 107 h 211"/>
              <a:gd name="T12" fmla="*/ 138 w 206"/>
              <a:gd name="T13" fmla="*/ 114 h 211"/>
              <a:gd name="T14" fmla="*/ 138 w 206"/>
              <a:gd name="T15" fmla="*/ 116 h 211"/>
              <a:gd name="T16" fmla="*/ 138 w 206"/>
              <a:gd name="T17" fmla="*/ 116 h 211"/>
              <a:gd name="T18" fmla="*/ 139 w 206"/>
              <a:gd name="T19" fmla="*/ 117 h 211"/>
              <a:gd name="T20" fmla="*/ 139 w 206"/>
              <a:gd name="T21" fmla="*/ 118 h 211"/>
              <a:gd name="T22" fmla="*/ 139 w 206"/>
              <a:gd name="T23" fmla="*/ 118 h 211"/>
              <a:gd name="T24" fmla="*/ 189 w 206"/>
              <a:gd name="T25" fmla="*/ 168 h 211"/>
              <a:gd name="T26" fmla="*/ 189 w 206"/>
              <a:gd name="T27" fmla="*/ 177 h 211"/>
              <a:gd name="T28" fmla="*/ 170 w 206"/>
              <a:gd name="T29" fmla="*/ 196 h 211"/>
              <a:gd name="T30" fmla="*/ 161 w 206"/>
              <a:gd name="T31" fmla="*/ 196 h 211"/>
              <a:gd name="T32" fmla="*/ 111 w 206"/>
              <a:gd name="T33" fmla="*/ 146 h 211"/>
              <a:gd name="T34" fmla="*/ 110 w 206"/>
              <a:gd name="T35" fmla="*/ 145 h 211"/>
              <a:gd name="T36" fmla="*/ 105 w 206"/>
              <a:gd name="T37" fmla="*/ 142 h 211"/>
              <a:gd name="T38" fmla="*/ 102 w 206"/>
              <a:gd name="T39" fmla="*/ 142 h 211"/>
              <a:gd name="T40" fmla="*/ 80 w 206"/>
              <a:gd name="T41" fmla="*/ 146 h 211"/>
              <a:gd name="T42" fmla="*/ 13 w 206"/>
              <a:gd name="T43" fmla="*/ 80 h 211"/>
              <a:gd name="T44" fmla="*/ 16 w 206"/>
              <a:gd name="T45" fmla="*/ 63 h 211"/>
              <a:gd name="T46" fmla="*/ 36 w 206"/>
              <a:gd name="T47" fmla="*/ 84 h 211"/>
              <a:gd name="T48" fmla="*/ 64 w 206"/>
              <a:gd name="T49" fmla="*/ 84 h 211"/>
              <a:gd name="T50" fmla="*/ 83 w 206"/>
              <a:gd name="T51" fmla="*/ 65 h 211"/>
              <a:gd name="T52" fmla="*/ 83 w 206"/>
              <a:gd name="T53" fmla="*/ 37 h 211"/>
              <a:gd name="T54" fmla="*/ 62 w 206"/>
              <a:gd name="T55" fmla="*/ 16 h 211"/>
              <a:gd name="T56" fmla="*/ 80 w 206"/>
              <a:gd name="T57" fmla="*/ 14 h 211"/>
              <a:gd name="T58" fmla="*/ 146 w 206"/>
              <a:gd name="T59" fmla="*/ 80 h 211"/>
              <a:gd name="T60" fmla="*/ 146 w 206"/>
              <a:gd name="T61" fmla="*/ 86 h 211"/>
              <a:gd name="T62" fmla="*/ 152 w 206"/>
              <a:gd name="T63" fmla="*/ 92 h 211"/>
              <a:gd name="T64" fmla="*/ 159 w 206"/>
              <a:gd name="T65" fmla="*/ 86 h 211"/>
              <a:gd name="T66" fmla="*/ 159 w 206"/>
              <a:gd name="T67" fmla="*/ 86 h 211"/>
              <a:gd name="T68" fmla="*/ 159 w 206"/>
              <a:gd name="T69" fmla="*/ 80 h 211"/>
              <a:gd name="T70" fmla="*/ 80 w 206"/>
              <a:gd name="T71" fmla="*/ 0 h 211"/>
              <a:gd name="T72" fmla="*/ 48 w 206"/>
              <a:gd name="T73" fmla="*/ 7 h 211"/>
              <a:gd name="T74" fmla="*/ 44 w 206"/>
              <a:gd name="T75" fmla="*/ 12 h 211"/>
              <a:gd name="T76" fmla="*/ 46 w 206"/>
              <a:gd name="T77" fmla="*/ 18 h 211"/>
              <a:gd name="T78" fmla="*/ 74 w 206"/>
              <a:gd name="T79" fmla="*/ 46 h 211"/>
              <a:gd name="T80" fmla="*/ 74 w 206"/>
              <a:gd name="T81" fmla="*/ 56 h 211"/>
              <a:gd name="T82" fmla="*/ 55 w 206"/>
              <a:gd name="T83" fmla="*/ 74 h 211"/>
              <a:gd name="T84" fmla="*/ 46 w 206"/>
              <a:gd name="T85" fmla="*/ 74 h 211"/>
              <a:gd name="T86" fmla="*/ 18 w 206"/>
              <a:gd name="T87" fmla="*/ 46 h 211"/>
              <a:gd name="T88" fmla="*/ 12 w 206"/>
              <a:gd name="T89" fmla="*/ 44 h 211"/>
              <a:gd name="T90" fmla="*/ 7 w 206"/>
              <a:gd name="T91" fmla="*/ 48 h 211"/>
              <a:gd name="T92" fmla="*/ 0 w 206"/>
              <a:gd name="T93" fmla="*/ 80 h 211"/>
              <a:gd name="T94" fmla="*/ 80 w 206"/>
              <a:gd name="T95" fmla="*/ 159 h 211"/>
              <a:gd name="T96" fmla="*/ 102 w 206"/>
              <a:gd name="T97" fmla="*/ 156 h 211"/>
              <a:gd name="T98" fmla="*/ 152 w 206"/>
              <a:gd name="T99" fmla="*/ 205 h 211"/>
              <a:gd name="T100" fmla="*/ 166 w 206"/>
              <a:gd name="T101" fmla="*/ 211 h 211"/>
              <a:gd name="T102" fmla="*/ 180 w 206"/>
              <a:gd name="T103" fmla="*/ 205 h 211"/>
              <a:gd name="T104" fmla="*/ 199 w 206"/>
              <a:gd name="T105" fmla="*/ 187 h 211"/>
              <a:gd name="T106" fmla="*/ 199 w 206"/>
              <a:gd name="T107" fmla="*/ 159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6" h="211">
                <a:moveTo>
                  <a:pt x="199" y="159"/>
                </a:moveTo>
                <a:cubicBezTo>
                  <a:pt x="152" y="112"/>
                  <a:pt x="152" y="112"/>
                  <a:pt x="152" y="112"/>
                </a:cubicBezTo>
                <a:cubicBezTo>
                  <a:pt x="152" y="112"/>
                  <a:pt x="152" y="112"/>
                  <a:pt x="152" y="112"/>
                </a:cubicBezTo>
                <a:cubicBezTo>
                  <a:pt x="149" y="109"/>
                  <a:pt x="149" y="109"/>
                  <a:pt x="149" y="109"/>
                </a:cubicBezTo>
                <a:cubicBezTo>
                  <a:pt x="149" y="109"/>
                  <a:pt x="149" y="109"/>
                  <a:pt x="149" y="109"/>
                </a:cubicBezTo>
                <a:cubicBezTo>
                  <a:pt x="148" y="108"/>
                  <a:pt x="146" y="107"/>
                  <a:pt x="144" y="107"/>
                </a:cubicBezTo>
                <a:cubicBezTo>
                  <a:pt x="141" y="107"/>
                  <a:pt x="138" y="110"/>
                  <a:pt x="138" y="114"/>
                </a:cubicBezTo>
                <a:cubicBezTo>
                  <a:pt x="138" y="114"/>
                  <a:pt x="138" y="115"/>
                  <a:pt x="138" y="116"/>
                </a:cubicBezTo>
                <a:cubicBezTo>
                  <a:pt x="138" y="116"/>
                  <a:pt x="138" y="116"/>
                  <a:pt x="138" y="116"/>
                </a:cubicBezTo>
                <a:cubicBezTo>
                  <a:pt x="138" y="117"/>
                  <a:pt x="139" y="117"/>
                  <a:pt x="139" y="117"/>
                </a:cubicBezTo>
                <a:cubicBezTo>
                  <a:pt x="139" y="118"/>
                  <a:pt x="139" y="118"/>
                  <a:pt x="139" y="118"/>
                </a:cubicBezTo>
                <a:cubicBezTo>
                  <a:pt x="139" y="118"/>
                  <a:pt x="139" y="118"/>
                  <a:pt x="139" y="118"/>
                </a:cubicBezTo>
                <a:cubicBezTo>
                  <a:pt x="189" y="168"/>
                  <a:pt x="189" y="168"/>
                  <a:pt x="189" y="168"/>
                </a:cubicBezTo>
                <a:cubicBezTo>
                  <a:pt x="192" y="170"/>
                  <a:pt x="192" y="175"/>
                  <a:pt x="189" y="177"/>
                </a:cubicBezTo>
                <a:cubicBezTo>
                  <a:pt x="170" y="196"/>
                  <a:pt x="170" y="196"/>
                  <a:pt x="170" y="196"/>
                </a:cubicBezTo>
                <a:cubicBezTo>
                  <a:pt x="168" y="198"/>
                  <a:pt x="164" y="198"/>
                  <a:pt x="161" y="196"/>
                </a:cubicBezTo>
                <a:cubicBezTo>
                  <a:pt x="111" y="146"/>
                  <a:pt x="111" y="146"/>
                  <a:pt x="111" y="146"/>
                </a:cubicBezTo>
                <a:cubicBezTo>
                  <a:pt x="111" y="146"/>
                  <a:pt x="111" y="145"/>
                  <a:pt x="110" y="145"/>
                </a:cubicBezTo>
                <a:cubicBezTo>
                  <a:pt x="109" y="143"/>
                  <a:pt x="107" y="142"/>
                  <a:pt x="105" y="142"/>
                </a:cubicBezTo>
                <a:cubicBezTo>
                  <a:pt x="104" y="142"/>
                  <a:pt x="103" y="142"/>
                  <a:pt x="102" y="142"/>
                </a:cubicBezTo>
                <a:cubicBezTo>
                  <a:pt x="95" y="145"/>
                  <a:pt x="87" y="146"/>
                  <a:pt x="80" y="146"/>
                </a:cubicBezTo>
                <a:cubicBezTo>
                  <a:pt x="43" y="146"/>
                  <a:pt x="13" y="116"/>
                  <a:pt x="13" y="80"/>
                </a:cubicBezTo>
                <a:cubicBezTo>
                  <a:pt x="13" y="74"/>
                  <a:pt x="14" y="68"/>
                  <a:pt x="16" y="63"/>
                </a:cubicBezTo>
                <a:cubicBezTo>
                  <a:pt x="36" y="84"/>
                  <a:pt x="36" y="84"/>
                  <a:pt x="36" y="84"/>
                </a:cubicBezTo>
                <a:cubicBezTo>
                  <a:pt x="44" y="91"/>
                  <a:pt x="57" y="91"/>
                  <a:pt x="64" y="84"/>
                </a:cubicBezTo>
                <a:cubicBezTo>
                  <a:pt x="83" y="65"/>
                  <a:pt x="83" y="65"/>
                  <a:pt x="83" y="65"/>
                </a:cubicBezTo>
                <a:cubicBezTo>
                  <a:pt x="91" y="57"/>
                  <a:pt x="91" y="45"/>
                  <a:pt x="83" y="37"/>
                </a:cubicBezTo>
                <a:cubicBezTo>
                  <a:pt x="62" y="16"/>
                  <a:pt x="62" y="16"/>
                  <a:pt x="62" y="16"/>
                </a:cubicBezTo>
                <a:cubicBezTo>
                  <a:pt x="68" y="14"/>
                  <a:pt x="74" y="14"/>
                  <a:pt x="80" y="14"/>
                </a:cubicBezTo>
                <a:cubicBezTo>
                  <a:pt x="116" y="14"/>
                  <a:pt x="146" y="43"/>
                  <a:pt x="146" y="80"/>
                </a:cubicBezTo>
                <a:cubicBezTo>
                  <a:pt x="146" y="81"/>
                  <a:pt x="146" y="85"/>
                  <a:pt x="146" y="86"/>
                </a:cubicBezTo>
                <a:cubicBezTo>
                  <a:pt x="146" y="89"/>
                  <a:pt x="149" y="92"/>
                  <a:pt x="152" y="92"/>
                </a:cubicBezTo>
                <a:cubicBezTo>
                  <a:pt x="156" y="92"/>
                  <a:pt x="159" y="89"/>
                  <a:pt x="159" y="86"/>
                </a:cubicBezTo>
                <a:cubicBezTo>
                  <a:pt x="159" y="86"/>
                  <a:pt x="159" y="86"/>
                  <a:pt x="159" y="86"/>
                </a:cubicBezTo>
                <a:cubicBezTo>
                  <a:pt x="159" y="84"/>
                  <a:pt x="159" y="82"/>
                  <a:pt x="159" y="80"/>
                </a:cubicBezTo>
                <a:cubicBezTo>
                  <a:pt x="159" y="36"/>
                  <a:pt x="123" y="0"/>
                  <a:pt x="80" y="0"/>
                </a:cubicBezTo>
                <a:cubicBezTo>
                  <a:pt x="69" y="0"/>
                  <a:pt x="58" y="3"/>
                  <a:pt x="48" y="7"/>
                </a:cubicBezTo>
                <a:cubicBezTo>
                  <a:pt x="46" y="8"/>
                  <a:pt x="44" y="10"/>
                  <a:pt x="44" y="12"/>
                </a:cubicBezTo>
                <a:cubicBezTo>
                  <a:pt x="43" y="14"/>
                  <a:pt x="44" y="16"/>
                  <a:pt x="46" y="18"/>
                </a:cubicBezTo>
                <a:cubicBezTo>
                  <a:pt x="74" y="46"/>
                  <a:pt x="74" y="46"/>
                  <a:pt x="74" y="46"/>
                </a:cubicBezTo>
                <a:cubicBezTo>
                  <a:pt x="76" y="49"/>
                  <a:pt x="76" y="53"/>
                  <a:pt x="74" y="56"/>
                </a:cubicBezTo>
                <a:cubicBezTo>
                  <a:pt x="55" y="74"/>
                  <a:pt x="55" y="74"/>
                  <a:pt x="55" y="74"/>
                </a:cubicBezTo>
                <a:cubicBezTo>
                  <a:pt x="53" y="77"/>
                  <a:pt x="48" y="77"/>
                  <a:pt x="46" y="74"/>
                </a:cubicBezTo>
                <a:cubicBezTo>
                  <a:pt x="18" y="46"/>
                  <a:pt x="18" y="46"/>
                  <a:pt x="18" y="46"/>
                </a:cubicBezTo>
                <a:cubicBezTo>
                  <a:pt x="16" y="45"/>
                  <a:pt x="14" y="44"/>
                  <a:pt x="12" y="44"/>
                </a:cubicBezTo>
                <a:cubicBezTo>
                  <a:pt x="9" y="45"/>
                  <a:pt x="8" y="46"/>
                  <a:pt x="7" y="48"/>
                </a:cubicBezTo>
                <a:cubicBezTo>
                  <a:pt x="2" y="58"/>
                  <a:pt x="0" y="69"/>
                  <a:pt x="0" y="80"/>
                </a:cubicBezTo>
                <a:cubicBezTo>
                  <a:pt x="0" y="124"/>
                  <a:pt x="36" y="159"/>
                  <a:pt x="80" y="159"/>
                </a:cubicBezTo>
                <a:cubicBezTo>
                  <a:pt x="87" y="159"/>
                  <a:pt x="95" y="158"/>
                  <a:pt x="102" y="156"/>
                </a:cubicBezTo>
                <a:cubicBezTo>
                  <a:pt x="152" y="205"/>
                  <a:pt x="152" y="205"/>
                  <a:pt x="152" y="205"/>
                </a:cubicBezTo>
                <a:cubicBezTo>
                  <a:pt x="155" y="209"/>
                  <a:pt x="160" y="211"/>
                  <a:pt x="166" y="211"/>
                </a:cubicBezTo>
                <a:cubicBezTo>
                  <a:pt x="171" y="211"/>
                  <a:pt x="176" y="209"/>
                  <a:pt x="180" y="205"/>
                </a:cubicBezTo>
                <a:cubicBezTo>
                  <a:pt x="199" y="187"/>
                  <a:pt x="199" y="187"/>
                  <a:pt x="199" y="187"/>
                </a:cubicBezTo>
                <a:cubicBezTo>
                  <a:pt x="206" y="179"/>
                  <a:pt x="206" y="166"/>
                  <a:pt x="199" y="159"/>
                </a:cubicBezTo>
                <a:close/>
              </a:path>
            </a:pathLst>
          </a:custGeom>
          <a:solidFill>
            <a:schemeClr val="bg1"/>
          </a:solidFill>
          <a:ln>
            <a:noFill/>
          </a:ln>
        </p:spPr>
        <p:txBody>
          <a:bodyPr vert="horz" wrap="square" lIns="91440" tIns="45720" rIns="91440" bIns="45720" numCol="1" anchor="t" anchorCtr="0" compatLnSpc="1"/>
          <a:lstStyle/>
          <a:p>
            <a:endParaRPr lang="zh-CN" altLang="en-US" sz="1600">
              <a:solidFill>
                <a:prstClr val="black"/>
              </a:solidFill>
            </a:endParaRPr>
          </a:p>
        </p:txBody>
      </p:sp>
      <p:sp>
        <p:nvSpPr>
          <p:cNvPr id="19" name="标题 1">
            <a:extLst>
              <a:ext uri="{FF2B5EF4-FFF2-40B4-BE49-F238E27FC236}">
                <a16:creationId xmlns:a16="http://schemas.microsoft.com/office/drawing/2014/main" id="{2F32A632-585D-410B-AB26-CE3FA52BD32C}"/>
              </a:ext>
            </a:extLst>
          </p:cNvPr>
          <p:cNvSpPr>
            <a:spLocks noGrp="1" noChangeArrowheads="1"/>
          </p:cNvSpPr>
          <p:nvPr>
            <p:ph type="title" hasCustomPrompt="1"/>
          </p:nvPr>
        </p:nvSpPr>
        <p:spPr>
          <a:xfrm>
            <a:off x="4753508" y="370606"/>
            <a:ext cx="7112357" cy="658131"/>
          </a:xfrm>
          <a:prstGeom prst="rect">
            <a:avLst/>
          </a:prstGeom>
        </p:spPr>
        <p:txBody>
          <a:bodyPr/>
          <a:lstStyle>
            <a:lvl1pPr algn="l" defTabSz="815975" rtl="0" eaLnBrk="1" fontAlgn="base" hangingPunct="1">
              <a:spcBef>
                <a:spcPct val="0"/>
              </a:spcBef>
              <a:spcAft>
                <a:spcPct val="0"/>
              </a:spcAft>
              <a:defRPr lang="zh-CN" altLang="zh-CN" sz="2800" b="1" kern="1200" dirty="0" smtClean="0">
                <a:solidFill>
                  <a:schemeClr val="tx2"/>
                </a:solidFill>
                <a:latin typeface="微软雅黑" panose="020B0503020204020204" pitchFamily="34" charset="-122"/>
                <a:ea typeface="微软雅黑" panose="020B0503020204020204" pitchFamily="34" charset="-122"/>
                <a:cs typeface="+mj-cs"/>
              </a:defRPr>
            </a:lvl1pPr>
          </a:lstStyle>
          <a:p>
            <a:r>
              <a:rPr lang="zh-CN" altLang="en-US" dirty="0"/>
              <a:t>演示案例：</a:t>
            </a:r>
            <a:r>
              <a:rPr lang="en-US" altLang="zh-CN" dirty="0"/>
              <a:t>1-</a:t>
            </a:r>
            <a:r>
              <a:rPr lang="zh-CN" altLang="en-US" dirty="0"/>
              <a:t>案例名</a:t>
            </a:r>
            <a:endParaRPr lang="zh-CN" altLang="zh-CN" dirty="0"/>
          </a:p>
        </p:txBody>
      </p:sp>
      <p:sp>
        <p:nvSpPr>
          <p:cNvPr id="20" name="内容占位符 8">
            <a:extLst>
              <a:ext uri="{FF2B5EF4-FFF2-40B4-BE49-F238E27FC236}">
                <a16:creationId xmlns:a16="http://schemas.microsoft.com/office/drawing/2014/main" id="{5CB90FF9-AC6E-4AFB-9F16-F6D69391D324}"/>
              </a:ext>
            </a:extLst>
          </p:cNvPr>
          <p:cNvSpPr>
            <a:spLocks noGrp="1"/>
          </p:cNvSpPr>
          <p:nvPr>
            <p:ph idx="1"/>
          </p:nvPr>
        </p:nvSpPr>
        <p:spPr>
          <a:xfrm>
            <a:off x="4753508" y="1247643"/>
            <a:ext cx="7112357" cy="5196304"/>
          </a:xfrm>
        </p:spPr>
        <p:txBody>
          <a:bodyPr/>
          <a:lstStyle>
            <a:lvl1pPr marL="342900" indent="-342900">
              <a:lnSpc>
                <a:spcPct val="100000"/>
              </a:lnSpc>
              <a:buClr>
                <a:schemeClr val="tx2"/>
              </a:buClr>
              <a:buFont typeface="Wingdings" panose="05000000000000000000" pitchFamily="2" charset="2"/>
              <a:buChar char="u"/>
              <a:defRPr sz="2000" b="1">
                <a:solidFill>
                  <a:schemeClr val="accent1">
                    <a:lumMod val="75000"/>
                  </a:schemeClr>
                </a:solidFill>
                <a:latin typeface="微软雅黑" panose="020B0503020204020204" pitchFamily="34" charset="-122"/>
                <a:ea typeface="微软雅黑" panose="020B0503020204020204" pitchFamily="34" charset="-122"/>
              </a:defRPr>
            </a:lvl1pPr>
            <a:lvl2pPr marL="800100" indent="-342900">
              <a:lnSpc>
                <a:spcPct val="100000"/>
              </a:lnSpc>
              <a:buClr>
                <a:schemeClr val="tx2"/>
              </a:buClr>
              <a:buSzPct val="90000"/>
              <a:buFont typeface="Wingdings" panose="05000000000000000000" pitchFamily="2" charset="2"/>
              <a:buChar char="n"/>
              <a:defRPr lang="zh-CN" altLang="en-US" sz="1800" strike="noStrike" kern="1200" noProof="1" smtClean="0">
                <a:solidFill>
                  <a:schemeClr val="tx1">
                    <a:lumMod val="50000"/>
                    <a:lumOff val="50000"/>
                  </a:schemeClr>
                </a:solidFill>
                <a:latin typeface="微软雅黑" panose="020B0503020204020204" pitchFamily="34" charset="-122"/>
                <a:ea typeface="微软雅黑" panose="020B0503020204020204" pitchFamily="34" charset="-122"/>
                <a:cs typeface="+mn-cs"/>
              </a:defRPr>
            </a:lvl2pPr>
            <a:lvl3pPr marL="1257300" indent="-342900">
              <a:lnSpc>
                <a:spcPct val="100000"/>
              </a:lnSpc>
              <a:buClr>
                <a:schemeClr val="tx2"/>
              </a:buClr>
              <a:buSzPct val="85000"/>
              <a:buFont typeface="Wingdings" panose="05000000000000000000" pitchFamily="2" charset="2"/>
              <a:buChar char="p"/>
              <a:defRPr sz="1600" baseline="0">
                <a:solidFill>
                  <a:schemeClr val="tx1"/>
                </a:solidFill>
                <a:latin typeface="微软雅黑" panose="020B0503020204020204" pitchFamily="34" charset="-122"/>
                <a:ea typeface="微软雅黑" panose="020B0503020204020204" pitchFamily="34" charset="-122"/>
              </a:defRPr>
            </a:lvl3pPr>
            <a:lvl4pPr marL="1657350" indent="-285750">
              <a:lnSpc>
                <a:spcPct val="100000"/>
              </a:lnSpc>
              <a:buClr>
                <a:schemeClr val="tx2"/>
              </a:buClr>
              <a:buFont typeface="Wingdings" panose="05000000000000000000" pitchFamily="2" charset="2"/>
              <a:buChar char="ü"/>
              <a:defRPr sz="1400">
                <a:solidFill>
                  <a:schemeClr val="tx1"/>
                </a:solidFill>
                <a:latin typeface="微软雅黑" panose="020B0503020204020204" pitchFamily="34" charset="-122"/>
                <a:ea typeface="微软雅黑" panose="020B0503020204020204" pitchFamily="34" charset="-122"/>
              </a:defRPr>
            </a:lvl4pPr>
            <a:lvl5pPr marL="1917700" indent="-285750">
              <a:lnSpc>
                <a:spcPct val="100000"/>
              </a:lnSpc>
              <a:buClr>
                <a:schemeClr val="tx2"/>
              </a:buClr>
              <a:buFont typeface="Wingdings" panose="05000000000000000000" pitchFamily="2" charset="2"/>
              <a:buChar char="Ø"/>
              <a:defRPr sz="1200">
                <a:solidFill>
                  <a:schemeClr val="tx1"/>
                </a:solidFill>
                <a:latin typeface="微软雅黑" panose="020B0503020204020204" pitchFamily="34" charset="-122"/>
                <a:ea typeface="微软雅黑" panose="020B0503020204020204" pitchFamily="34" charset="-122"/>
              </a:defRPr>
            </a:lvl5pPr>
            <a:lvl6pPr marL="2326640" indent="-285750">
              <a:buClr>
                <a:schemeClr val="tx2"/>
              </a:buClr>
              <a:buFont typeface="Wingdings" panose="05000000000000000000" pitchFamily="2" charset="2"/>
              <a:buChar char="n"/>
              <a:defRPr>
                <a:solidFill>
                  <a:schemeClr val="accent1">
                    <a:lumMod val="75000"/>
                  </a:schemeClr>
                </a:solidFill>
                <a:latin typeface="+mn-lt"/>
              </a:defRPr>
            </a:lvl6pPr>
          </a:lstStyle>
          <a:p>
            <a:pPr lvl="0" fontAlgn="base"/>
            <a:r>
              <a:rPr lang="zh-CN" altLang="en-US" strike="noStrike" noProof="1"/>
              <a:t>单击此处编辑母版文本样式</a:t>
            </a:r>
          </a:p>
          <a:p>
            <a:pPr lvl="1" fontAlgn="base"/>
            <a:r>
              <a:rPr lang="zh-CN" altLang="en-US" strike="noStrike" noProof="1"/>
              <a:t>二级</a:t>
            </a:r>
          </a:p>
          <a:p>
            <a:pPr lvl="2" fontAlgn="base"/>
            <a:r>
              <a:rPr lang="zh-CN" altLang="en-US" strike="noStrike" noProof="1"/>
              <a:t>三级</a:t>
            </a:r>
          </a:p>
          <a:p>
            <a:pPr lvl="3" fontAlgn="base"/>
            <a:r>
              <a:rPr lang="zh-CN" altLang="en-US" strike="noStrike" noProof="1"/>
              <a:t>四级</a:t>
            </a:r>
          </a:p>
          <a:p>
            <a:pPr lvl="4" fontAlgn="base"/>
            <a:r>
              <a:rPr lang="zh-CN" altLang="en-US" strike="noStrike" noProof="1"/>
              <a:t>五级</a:t>
            </a:r>
          </a:p>
        </p:txBody>
      </p:sp>
      <p:pic>
        <p:nvPicPr>
          <p:cNvPr id="21" name="图片 6">
            <a:extLst>
              <a:ext uri="{FF2B5EF4-FFF2-40B4-BE49-F238E27FC236}">
                <a16:creationId xmlns:a16="http://schemas.microsoft.com/office/drawing/2014/main" id="{5D0F3E49-C80A-4751-A933-DC58F3B0B83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75790" y="-496"/>
            <a:ext cx="552895" cy="2496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灯片编号占位符 5">
            <a:extLst>
              <a:ext uri="{FF2B5EF4-FFF2-40B4-BE49-F238E27FC236}">
                <a16:creationId xmlns:a16="http://schemas.microsoft.com/office/drawing/2014/main" id="{05AAF05D-BCF6-4E45-91D1-F22BF824CF45}"/>
              </a:ext>
            </a:extLst>
          </p:cNvPr>
          <p:cNvSpPr>
            <a:spLocks noGrp="1"/>
          </p:cNvSpPr>
          <p:nvPr>
            <p:ph type="sldNum" sz="quarter" idx="4"/>
          </p:nvPr>
        </p:nvSpPr>
        <p:spPr>
          <a:xfrm>
            <a:off x="11287472" y="6276386"/>
            <a:ext cx="589856" cy="366183"/>
          </a:xfrm>
          <a:prstGeom prst="rect">
            <a:avLst/>
          </a:prstGeom>
        </p:spPr>
        <p:txBody>
          <a:bodyPr vert="horz" lIns="81630" tIns="40815" rIns="81630" bIns="40815" rtlCol="0" anchor="ctr"/>
          <a:lstStyle>
            <a:lvl1pPr algn="ctr" defTabSz="815975" fontAlgn="auto">
              <a:spcBef>
                <a:spcPts val="0"/>
              </a:spcBef>
              <a:spcAft>
                <a:spcPts val="0"/>
              </a:spcAft>
              <a:defRPr sz="1000" smtClean="0">
                <a:solidFill>
                  <a:schemeClr val="tx1">
                    <a:tint val="75000"/>
                  </a:schemeClr>
                </a:solidFill>
                <a:latin typeface="+mn-lt"/>
                <a:ea typeface="+mn-ea"/>
              </a:defRPr>
            </a:lvl1pPr>
          </a:lstStyle>
          <a:p>
            <a:pPr>
              <a:defRPr/>
            </a:pPr>
            <a:fld id="{E6CA0B37-C609-418D-973E-5FE272E0CA7A}" type="slidenum">
              <a:rPr lang="zh-CN" altLang="en-US" smtClean="0"/>
              <a:pPr>
                <a:defRPr/>
              </a:pPr>
              <a:t>‹#›</a:t>
            </a:fld>
            <a:endParaRPr lang="zh-CN" altLang="en-US"/>
          </a:p>
        </p:txBody>
      </p:sp>
    </p:spTree>
    <p:extLst>
      <p:ext uri="{BB962C8B-B14F-4D97-AF65-F5344CB8AC3E}">
        <p14:creationId xmlns:p14="http://schemas.microsoft.com/office/powerpoint/2010/main" val="2535005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修订记录">
    <p:spTree>
      <p:nvGrpSpPr>
        <p:cNvPr id="1" name=""/>
        <p:cNvGrpSpPr/>
        <p:nvPr/>
      </p:nvGrpSpPr>
      <p:grpSpPr>
        <a:xfrm>
          <a:off x="0" y="0"/>
          <a:ext cx="0" cy="0"/>
          <a:chOff x="0" y="0"/>
          <a:chExt cx="0" cy="0"/>
        </a:xfrm>
      </p:grpSpPr>
      <p:graphicFrame>
        <p:nvGraphicFramePr>
          <p:cNvPr id="17" name="Group 3"/>
          <p:cNvGraphicFramePr>
            <a:graphicFrameLocks noGrp="1"/>
          </p:cNvGraphicFramePr>
          <p:nvPr userDrawn="1"/>
        </p:nvGraphicFramePr>
        <p:xfrm>
          <a:off x="1007533" y="1417639"/>
          <a:ext cx="10464801" cy="1082675"/>
        </p:xfrm>
        <a:graphic>
          <a:graphicData uri="http://schemas.openxmlformats.org/drawingml/2006/table">
            <a:tbl>
              <a:tblPr/>
              <a:tblGrid>
                <a:gridCol w="3120249">
                  <a:extLst>
                    <a:ext uri="{9D8B030D-6E8A-4147-A177-3AD203B41FA5}">
                      <a16:colId xmlns:a16="http://schemas.microsoft.com/office/drawing/2014/main" val="20000"/>
                    </a:ext>
                  </a:extLst>
                </a:gridCol>
                <a:gridCol w="1968219">
                  <a:extLst>
                    <a:ext uri="{9D8B030D-6E8A-4147-A177-3AD203B41FA5}">
                      <a16:colId xmlns:a16="http://schemas.microsoft.com/office/drawing/2014/main" val="20001"/>
                    </a:ext>
                  </a:extLst>
                </a:gridCol>
                <a:gridCol w="3024336">
                  <a:extLst>
                    <a:ext uri="{9D8B030D-6E8A-4147-A177-3AD203B41FA5}">
                      <a16:colId xmlns:a16="http://schemas.microsoft.com/office/drawing/2014/main" val="20002"/>
                    </a:ext>
                  </a:extLst>
                </a:gridCol>
                <a:gridCol w="2351997">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a:ln>
                            <a:noFill/>
                          </a:ln>
                          <a:solidFill>
                            <a:schemeClr val="tx1"/>
                          </a:solidFill>
                          <a:effectLst/>
                          <a:latin typeface="FrutigerNext LT Regular" pitchFamily="34" charset="0"/>
                          <a:ea typeface="华文细黑" pitchFamily="2" charset="-122"/>
                        </a:rPr>
                        <a:t>课程编码</a:t>
                      </a: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a:ln>
                            <a:noFill/>
                          </a:ln>
                          <a:solidFill>
                            <a:schemeClr val="tx1"/>
                          </a:solidFill>
                          <a:effectLst/>
                          <a:latin typeface="FrutigerNext LT Regular" pitchFamily="34" charset="0"/>
                          <a:ea typeface="华文细黑" pitchFamily="2" charset="-122"/>
                        </a:rPr>
                        <a:t>适用产品</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a:ln>
                            <a:noFill/>
                          </a:ln>
                          <a:solidFill>
                            <a:schemeClr val="tx1"/>
                          </a:solidFill>
                          <a:effectLst/>
                          <a:latin typeface="FrutigerNext LT Regular" pitchFamily="34" charset="0"/>
                          <a:ea typeface="华文细黑" pitchFamily="2" charset="-122"/>
                        </a:rPr>
                        <a:t>产品版本</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a:ln>
                            <a:noFill/>
                          </a:ln>
                          <a:solidFill>
                            <a:schemeClr val="tx1"/>
                          </a:solidFill>
                          <a:effectLst/>
                          <a:latin typeface="FrutigerNext LT Regular" pitchFamily="34" charset="0"/>
                          <a:ea typeface="华文细黑" pitchFamily="2" charset="-122"/>
                        </a:rPr>
                        <a:t>课程版本</a:t>
                      </a:r>
                      <a:endParaRPr kumimoji="1" lang="en-US" altLang="zh-CN" sz="1800" b="1" i="0" u="none" strike="noStrike" cap="none" normalizeH="0" baseline="0" dirty="0">
                        <a:ln>
                          <a:noFill/>
                        </a:ln>
                        <a:solidFill>
                          <a:schemeClr val="tx1"/>
                        </a:solidFill>
                        <a:effectLst/>
                        <a:latin typeface="FrutigerNext LT Regular" pitchFamily="34" charset="0"/>
                        <a:ea typeface="华文细黑"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8" name="Group 21"/>
          <p:cNvGraphicFramePr>
            <a:graphicFrameLocks noGrp="1"/>
          </p:cNvGraphicFramePr>
          <p:nvPr userDrawn="1">
            <p:extLst>
              <p:ext uri="{D42A27DB-BD31-4B8C-83A1-F6EECF244321}">
                <p14:modId xmlns:p14="http://schemas.microsoft.com/office/powerpoint/2010/main" val="682529758"/>
              </p:ext>
            </p:extLst>
          </p:nvPr>
        </p:nvGraphicFramePr>
        <p:xfrm>
          <a:off x="1007797" y="2766305"/>
          <a:ext cx="10464800" cy="2549525"/>
        </p:xfrm>
        <a:graphic>
          <a:graphicData uri="http://schemas.openxmlformats.org/drawingml/2006/table">
            <a:tbl>
              <a:tblPr/>
              <a:tblGrid>
                <a:gridCol w="3120248">
                  <a:extLst>
                    <a:ext uri="{9D8B030D-6E8A-4147-A177-3AD203B41FA5}">
                      <a16:colId xmlns:a16="http://schemas.microsoft.com/office/drawing/2014/main" val="20000"/>
                    </a:ext>
                  </a:extLst>
                </a:gridCol>
                <a:gridCol w="1968219">
                  <a:extLst>
                    <a:ext uri="{9D8B030D-6E8A-4147-A177-3AD203B41FA5}">
                      <a16:colId xmlns:a16="http://schemas.microsoft.com/office/drawing/2014/main" val="20001"/>
                    </a:ext>
                  </a:extLst>
                </a:gridCol>
                <a:gridCol w="3024336">
                  <a:extLst>
                    <a:ext uri="{9D8B030D-6E8A-4147-A177-3AD203B41FA5}">
                      <a16:colId xmlns:a16="http://schemas.microsoft.com/office/drawing/2014/main" val="20002"/>
                    </a:ext>
                  </a:extLst>
                </a:gridCol>
                <a:gridCol w="2351997">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a:ln>
                            <a:noFill/>
                          </a:ln>
                          <a:solidFill>
                            <a:schemeClr val="tx1"/>
                          </a:solidFill>
                          <a:effectLst/>
                          <a:latin typeface="FrutigerNext LT Regular" pitchFamily="34" charset="0"/>
                          <a:ea typeface="华文细黑" pitchFamily="2" charset="-122"/>
                        </a:rPr>
                        <a:t>作者</a:t>
                      </a:r>
                      <a:r>
                        <a:rPr kumimoji="1" lang="en-US" altLang="zh-CN" sz="1800" b="1" i="0" u="none" strike="noStrike" cap="none" normalizeH="0" baseline="0" dirty="0">
                          <a:ln>
                            <a:noFill/>
                          </a:ln>
                          <a:solidFill>
                            <a:schemeClr val="tx1"/>
                          </a:solidFill>
                          <a:effectLst/>
                          <a:latin typeface="FrutigerNext LT Regular" pitchFamily="34" charset="0"/>
                          <a:ea typeface="华文细黑" pitchFamily="2" charset="-122"/>
                        </a:rPr>
                        <a:t>/</a:t>
                      </a:r>
                      <a:r>
                        <a:rPr kumimoji="1" lang="zh-CN" altLang="en-US" sz="1800" b="1" i="0" u="none" strike="noStrike" cap="none" normalizeH="0" baseline="0" dirty="0">
                          <a:ln>
                            <a:noFill/>
                          </a:ln>
                          <a:solidFill>
                            <a:schemeClr val="tx1"/>
                          </a:solidFill>
                          <a:effectLst/>
                          <a:latin typeface="FrutigerNext LT Regular" pitchFamily="34" charset="0"/>
                          <a:ea typeface="华文细黑" pitchFamily="2" charset="-122"/>
                        </a:rPr>
                        <a:t>工号</a:t>
                      </a: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a:ln>
                            <a:noFill/>
                          </a:ln>
                          <a:solidFill>
                            <a:schemeClr val="tx1"/>
                          </a:solidFill>
                          <a:effectLst/>
                          <a:latin typeface="FrutigerNext LT Regular" pitchFamily="34" charset="0"/>
                          <a:ea typeface="华文细黑" pitchFamily="2" charset="-122"/>
                        </a:rPr>
                        <a:t>时间</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en-US" sz="1800" b="1" i="0" u="none" strike="noStrike" cap="none" normalizeH="0" baseline="0" dirty="0">
                          <a:ln>
                            <a:noFill/>
                          </a:ln>
                          <a:solidFill>
                            <a:schemeClr val="tx1"/>
                          </a:solidFill>
                          <a:effectLst/>
                          <a:latin typeface="FrutigerNext LT Regular" pitchFamily="34" charset="0"/>
                          <a:ea typeface="华文细黑" pitchFamily="2" charset="-122"/>
                        </a:rPr>
                        <a:t>审核人</a:t>
                      </a:r>
                      <a:r>
                        <a:rPr kumimoji="1" lang="en-US" altLang="zh-CN" sz="1800" b="1" i="0" u="none" strike="noStrike" cap="none" normalizeH="0" baseline="0" dirty="0">
                          <a:ln>
                            <a:noFill/>
                          </a:ln>
                          <a:solidFill>
                            <a:schemeClr val="tx1"/>
                          </a:solidFill>
                          <a:effectLst/>
                          <a:latin typeface="FrutigerNext LT Regular" pitchFamily="34" charset="0"/>
                          <a:ea typeface="华文细黑" pitchFamily="2" charset="-122"/>
                        </a:rPr>
                        <a:t>/</a:t>
                      </a:r>
                      <a:r>
                        <a:rPr kumimoji="1" lang="zh-CN" altLang="en-US" sz="1800" b="1" i="0" u="none" strike="noStrike" cap="none" normalizeH="0" baseline="0" dirty="0">
                          <a:ln>
                            <a:noFill/>
                          </a:ln>
                          <a:solidFill>
                            <a:schemeClr val="tx1"/>
                          </a:solidFill>
                          <a:effectLst/>
                          <a:latin typeface="FrutigerNext LT Regular" pitchFamily="34" charset="0"/>
                          <a:ea typeface="华文细黑" pitchFamily="2" charset="-122"/>
                        </a:rPr>
                        <a:t>工号</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zh-CN" altLang="zh-CN" sz="1800" b="1" i="0" u="none" strike="noStrike" cap="none" normalizeH="0" baseline="0" dirty="0">
                          <a:ln>
                            <a:noFill/>
                          </a:ln>
                          <a:solidFill>
                            <a:schemeClr val="tx1"/>
                          </a:solidFill>
                          <a:effectLst/>
                          <a:latin typeface="FrutigerNext LT Regular" pitchFamily="34" charset="0"/>
                          <a:ea typeface="华文细黑" pitchFamily="2" charset="-122"/>
                        </a:rPr>
                        <a:t>新开发/优化</a:t>
                      </a:r>
                      <a:endParaRPr kumimoji="1" lang="zh-CN" altLang="en-US" sz="1800" b="1" i="0" u="none" strike="noStrike" cap="none" normalizeH="0" baseline="0" dirty="0">
                        <a:ln>
                          <a:noFill/>
                        </a:ln>
                        <a:solidFill>
                          <a:schemeClr val="tx1"/>
                        </a:solidFill>
                        <a:effectLst/>
                        <a:latin typeface="FrutigerNext LT Regular" pitchFamily="34" charset="0"/>
                        <a:ea typeface="华文细黑"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5" name="文本占位符 7"/>
          <p:cNvSpPr>
            <a:spLocks noGrp="1"/>
          </p:cNvSpPr>
          <p:nvPr>
            <p:ph type="body" sz="quarter" idx="17" hasCustomPrompt="1"/>
          </p:nvPr>
        </p:nvSpPr>
        <p:spPr>
          <a:xfrm>
            <a:off x="1007533" y="1988841"/>
            <a:ext cx="3120248" cy="504887"/>
          </a:xfrm>
          <a:prstGeom prst="rect">
            <a:avLst/>
          </a:prstGeom>
        </p:spPr>
        <p:txBody>
          <a:bodyPr anchor="ctr"/>
          <a:lstStyle>
            <a:lvl1pPr algn="ctr">
              <a:lnSpc>
                <a:spcPct val="100000"/>
              </a:lnSpc>
              <a:buNone/>
              <a:defRPr sz="1600"/>
            </a:lvl1pPr>
          </a:lstStyle>
          <a:p>
            <a:pPr lvl="0"/>
            <a:r>
              <a:rPr lang="zh-CN" altLang="en-US" dirty="0"/>
              <a:t>课程编码</a:t>
            </a:r>
          </a:p>
        </p:txBody>
      </p:sp>
      <p:sp>
        <p:nvSpPr>
          <p:cNvPr id="36" name="文本占位符 7"/>
          <p:cNvSpPr>
            <a:spLocks noGrp="1"/>
          </p:cNvSpPr>
          <p:nvPr>
            <p:ph type="body" sz="quarter" idx="18" hasCustomPrompt="1"/>
          </p:nvPr>
        </p:nvSpPr>
        <p:spPr>
          <a:xfrm>
            <a:off x="4127781" y="1988841"/>
            <a:ext cx="1968219" cy="504887"/>
          </a:xfrm>
          <a:prstGeom prst="rect">
            <a:avLst/>
          </a:prstGeom>
        </p:spPr>
        <p:txBody>
          <a:bodyPr anchor="ctr"/>
          <a:lstStyle>
            <a:lvl1pPr algn="ctr">
              <a:lnSpc>
                <a:spcPct val="100000"/>
              </a:lnSpc>
              <a:buNone/>
              <a:defRPr sz="1600"/>
            </a:lvl1pPr>
          </a:lstStyle>
          <a:p>
            <a:pPr lvl="0"/>
            <a:r>
              <a:rPr lang="zh-CN" altLang="en-US" dirty="0"/>
              <a:t>适用的产品</a:t>
            </a:r>
          </a:p>
        </p:txBody>
      </p:sp>
      <p:sp>
        <p:nvSpPr>
          <p:cNvPr id="37" name="文本占位符 7"/>
          <p:cNvSpPr>
            <a:spLocks noGrp="1"/>
          </p:cNvSpPr>
          <p:nvPr>
            <p:ph type="body" sz="quarter" idx="19" hasCustomPrompt="1"/>
          </p:nvPr>
        </p:nvSpPr>
        <p:spPr>
          <a:xfrm>
            <a:off x="6096000" y="1988841"/>
            <a:ext cx="3024336" cy="504887"/>
          </a:xfrm>
          <a:prstGeom prst="rect">
            <a:avLst/>
          </a:prstGeom>
        </p:spPr>
        <p:txBody>
          <a:bodyPr anchor="ctr"/>
          <a:lstStyle>
            <a:lvl1pPr algn="ctr">
              <a:lnSpc>
                <a:spcPct val="100000"/>
              </a:lnSpc>
              <a:buNone/>
              <a:defRPr sz="1600"/>
            </a:lvl1pPr>
          </a:lstStyle>
          <a:p>
            <a:pPr lvl="0"/>
            <a:r>
              <a:rPr lang="en-US" altLang="zh-CN" dirty="0"/>
              <a:t>R1</a:t>
            </a:r>
            <a:endParaRPr lang="zh-CN" altLang="en-US" dirty="0"/>
          </a:p>
        </p:txBody>
      </p:sp>
      <p:sp>
        <p:nvSpPr>
          <p:cNvPr id="38" name="文本占位符 7"/>
          <p:cNvSpPr>
            <a:spLocks noGrp="1"/>
          </p:cNvSpPr>
          <p:nvPr>
            <p:ph type="body" sz="quarter" idx="20" hasCustomPrompt="1"/>
          </p:nvPr>
        </p:nvSpPr>
        <p:spPr>
          <a:xfrm>
            <a:off x="9120336" y="1988841"/>
            <a:ext cx="2351997" cy="504887"/>
          </a:xfrm>
          <a:prstGeom prst="rect">
            <a:avLst/>
          </a:prstGeom>
        </p:spPr>
        <p:txBody>
          <a:bodyPr anchor="ctr"/>
          <a:lstStyle>
            <a:lvl1pPr algn="ctr">
              <a:lnSpc>
                <a:spcPct val="100000"/>
              </a:lnSpc>
              <a:buNone/>
              <a:defRPr sz="1600"/>
            </a:lvl1pPr>
          </a:lstStyle>
          <a:p>
            <a:pPr lvl="0"/>
            <a:r>
              <a:rPr lang="en-US" altLang="zh-CN" dirty="0"/>
              <a:t>V1.0</a:t>
            </a:r>
            <a:endParaRPr lang="zh-CN" altLang="en-US" dirty="0"/>
          </a:p>
        </p:txBody>
      </p:sp>
      <p:sp>
        <p:nvSpPr>
          <p:cNvPr id="43" name="文本占位符 7"/>
          <p:cNvSpPr>
            <a:spLocks noGrp="1"/>
          </p:cNvSpPr>
          <p:nvPr>
            <p:ph type="body" sz="quarter" idx="13" hasCustomPrompt="1"/>
          </p:nvPr>
        </p:nvSpPr>
        <p:spPr>
          <a:xfrm>
            <a:off x="1007699" y="3363266"/>
            <a:ext cx="3120347" cy="468052"/>
          </a:xfrm>
          <a:prstGeom prst="rect">
            <a:avLst/>
          </a:prstGeom>
        </p:spPr>
        <p:txBody>
          <a:bodyPr anchor="ctr"/>
          <a:lstStyle>
            <a:lvl1pPr algn="ctr">
              <a:lnSpc>
                <a:spcPct val="100000"/>
              </a:lnSpc>
              <a:buNone/>
              <a:defRPr sz="1600"/>
            </a:lvl1pPr>
          </a:lstStyle>
          <a:p>
            <a:pPr lvl="0"/>
            <a:r>
              <a:rPr lang="zh-CN" altLang="en-US" dirty="0"/>
              <a:t>姓名</a:t>
            </a:r>
            <a:r>
              <a:rPr lang="en-US" altLang="zh-CN" dirty="0"/>
              <a:t>/</a:t>
            </a:r>
            <a:r>
              <a:rPr lang="zh-CN" altLang="en-US" dirty="0"/>
              <a:t>工号</a:t>
            </a:r>
          </a:p>
        </p:txBody>
      </p:sp>
      <p:sp>
        <p:nvSpPr>
          <p:cNvPr id="44" name="文本占位符 7"/>
          <p:cNvSpPr>
            <a:spLocks noGrp="1"/>
          </p:cNvSpPr>
          <p:nvPr>
            <p:ph type="body" sz="quarter" idx="14" hasCustomPrompt="1"/>
          </p:nvPr>
        </p:nvSpPr>
        <p:spPr>
          <a:xfrm>
            <a:off x="4128045" y="3363266"/>
            <a:ext cx="1968219" cy="468052"/>
          </a:xfrm>
          <a:prstGeom prst="rect">
            <a:avLst/>
          </a:prstGeom>
        </p:spPr>
        <p:txBody>
          <a:bodyPr anchor="ctr"/>
          <a:lstStyle>
            <a:lvl1pPr algn="ctr">
              <a:lnSpc>
                <a:spcPct val="100000"/>
              </a:lnSpc>
              <a:buNone/>
              <a:defRPr sz="1600"/>
            </a:lvl1pPr>
          </a:lstStyle>
          <a:p>
            <a:pPr lvl="0"/>
            <a:r>
              <a:rPr lang="en-US" altLang="zh-CN" dirty="0"/>
              <a:t>2020.01.25</a:t>
            </a:r>
            <a:endParaRPr lang="zh-CN" altLang="en-US" dirty="0"/>
          </a:p>
        </p:txBody>
      </p:sp>
      <p:sp>
        <p:nvSpPr>
          <p:cNvPr id="45" name="文本占位符 7"/>
          <p:cNvSpPr>
            <a:spLocks noGrp="1"/>
          </p:cNvSpPr>
          <p:nvPr>
            <p:ph type="body" sz="quarter" idx="15" hasCustomPrompt="1"/>
          </p:nvPr>
        </p:nvSpPr>
        <p:spPr>
          <a:xfrm>
            <a:off x="6096264" y="3363266"/>
            <a:ext cx="3024336" cy="468052"/>
          </a:xfrm>
          <a:prstGeom prst="rect">
            <a:avLst/>
          </a:prstGeom>
        </p:spPr>
        <p:txBody>
          <a:bodyPr anchor="ctr"/>
          <a:lstStyle>
            <a:lvl1pPr algn="ctr">
              <a:lnSpc>
                <a:spcPct val="100000"/>
              </a:lnSpc>
              <a:buNone/>
              <a:defRPr sz="1600"/>
            </a:lvl1pPr>
          </a:lstStyle>
          <a:p>
            <a:pPr lvl="0"/>
            <a:r>
              <a:rPr lang="zh-CN" altLang="en-US" dirty="0"/>
              <a:t>姓名</a:t>
            </a:r>
            <a:r>
              <a:rPr lang="en-US" altLang="zh-CN" dirty="0"/>
              <a:t>/</a:t>
            </a:r>
            <a:r>
              <a:rPr lang="zh-CN" altLang="en-US" dirty="0"/>
              <a:t>工号</a:t>
            </a:r>
          </a:p>
        </p:txBody>
      </p:sp>
      <p:sp>
        <p:nvSpPr>
          <p:cNvPr id="46" name="文本占位符 7"/>
          <p:cNvSpPr>
            <a:spLocks noGrp="1"/>
          </p:cNvSpPr>
          <p:nvPr>
            <p:ph type="body" sz="quarter" idx="16" hasCustomPrompt="1"/>
          </p:nvPr>
        </p:nvSpPr>
        <p:spPr>
          <a:xfrm>
            <a:off x="9120600" y="3327262"/>
            <a:ext cx="2352261" cy="504056"/>
          </a:xfrm>
          <a:prstGeom prst="rect">
            <a:avLst/>
          </a:prstGeom>
        </p:spPr>
        <p:txBody>
          <a:bodyPr anchor="ctr"/>
          <a:lstStyle>
            <a:lvl1pPr algn="ctr">
              <a:lnSpc>
                <a:spcPct val="100000"/>
              </a:lnSpc>
              <a:buNone/>
              <a:defRPr sz="1600"/>
            </a:lvl1pPr>
          </a:lstStyle>
          <a:p>
            <a:pPr lvl="0"/>
            <a:r>
              <a:rPr lang="zh-CN" altLang="en-US" dirty="0"/>
              <a:t>新开发</a:t>
            </a:r>
          </a:p>
        </p:txBody>
      </p:sp>
      <p:sp>
        <p:nvSpPr>
          <p:cNvPr id="63" name="Rectangle 2"/>
          <p:cNvSpPr>
            <a:spLocks noChangeArrowheads="1"/>
          </p:cNvSpPr>
          <p:nvPr userDrawn="1"/>
        </p:nvSpPr>
        <p:spPr bwMode="auto">
          <a:xfrm>
            <a:off x="952501" y="609316"/>
            <a:ext cx="9402233" cy="479425"/>
          </a:xfrm>
          <a:prstGeom prst="rect">
            <a:avLst/>
          </a:prstGeom>
          <a:noFill/>
          <a:ln w="9525">
            <a:noFill/>
            <a:miter lim="800000"/>
          </a:ln>
        </p:spPr>
        <p:txBody>
          <a:bodyPr lIns="78258" tIns="39127" rIns="78258" bIns="39127" anchor="ctr"/>
          <a:lstStyle/>
          <a:p>
            <a:pPr defTabSz="801370" fontAlgn="base"/>
            <a:r>
              <a:rPr lang="zh-CN" altLang="en-US" sz="3500" dirty="0">
                <a:solidFill>
                  <a:srgbClr val="990000"/>
                </a:solidFill>
                <a:latin typeface="FrutigerNext LT Medium" pitchFamily="34" charset="0"/>
                <a:ea typeface="黑体" panose="02010609060101010101" pitchFamily="2" charset="-122"/>
              </a:rPr>
              <a:t>修订记录</a:t>
            </a:r>
          </a:p>
        </p:txBody>
      </p:sp>
      <p:sp>
        <p:nvSpPr>
          <p:cNvPr id="64" name="Text Box 58"/>
          <p:cNvSpPr txBox="1">
            <a:spLocks noChangeArrowheads="1"/>
          </p:cNvSpPr>
          <p:nvPr userDrawn="1"/>
        </p:nvSpPr>
        <p:spPr bwMode="auto">
          <a:xfrm>
            <a:off x="8079318" y="360364"/>
            <a:ext cx="3831167" cy="701675"/>
          </a:xfrm>
          <a:prstGeom prst="rect">
            <a:avLst/>
          </a:prstGeom>
          <a:noFill/>
          <a:ln w="9525" algn="ctr">
            <a:noFill/>
            <a:miter lim="800000"/>
          </a:ln>
        </p:spPr>
        <p:txBody>
          <a:bodyPr>
            <a:spAutoFit/>
          </a:bodyPr>
          <a:lstStyle/>
          <a:p>
            <a:pPr>
              <a:spcBef>
                <a:spcPct val="50000"/>
              </a:spcBef>
            </a:pPr>
            <a:r>
              <a:rPr lang="zh-CN" altLang="en-US" sz="4000" i="1" dirty="0">
                <a:solidFill>
                  <a:srgbClr val="4D4D4D"/>
                </a:solidFill>
                <a:latin typeface="Arial" panose="020B0604020202020204" pitchFamily="34" charset="0"/>
              </a:rPr>
              <a:t>本页不打印</a:t>
            </a:r>
          </a:p>
        </p:txBody>
      </p:sp>
      <p:sp>
        <p:nvSpPr>
          <p:cNvPr id="39" name="文本占位符 7"/>
          <p:cNvSpPr>
            <a:spLocks noGrp="1"/>
          </p:cNvSpPr>
          <p:nvPr>
            <p:ph type="body" sz="quarter" idx="21" hasCustomPrompt="1"/>
          </p:nvPr>
        </p:nvSpPr>
        <p:spPr>
          <a:xfrm>
            <a:off x="1007699" y="3867322"/>
            <a:ext cx="3120347" cy="468052"/>
          </a:xfrm>
          <a:prstGeom prst="rect">
            <a:avLst/>
          </a:prstGeom>
        </p:spPr>
        <p:txBody>
          <a:bodyPr anchor="ctr"/>
          <a:lstStyle>
            <a:lvl1pPr algn="ctr">
              <a:lnSpc>
                <a:spcPct val="100000"/>
              </a:lnSpc>
              <a:buNone/>
              <a:defRPr sz="1600"/>
            </a:lvl1pPr>
          </a:lstStyle>
          <a:p>
            <a:pPr lvl="0"/>
            <a:r>
              <a:rPr lang="zh-CN" altLang="en-US" dirty="0"/>
              <a:t>姓名</a:t>
            </a:r>
            <a:r>
              <a:rPr lang="en-US" altLang="zh-CN" dirty="0"/>
              <a:t>/</a:t>
            </a:r>
            <a:r>
              <a:rPr lang="zh-CN" altLang="en-US" dirty="0"/>
              <a:t>工号</a:t>
            </a:r>
          </a:p>
        </p:txBody>
      </p:sp>
      <p:sp>
        <p:nvSpPr>
          <p:cNvPr id="40" name="文本占位符 7"/>
          <p:cNvSpPr>
            <a:spLocks noGrp="1"/>
          </p:cNvSpPr>
          <p:nvPr>
            <p:ph type="body" sz="quarter" idx="22" hasCustomPrompt="1"/>
          </p:nvPr>
        </p:nvSpPr>
        <p:spPr>
          <a:xfrm>
            <a:off x="4128045" y="3867322"/>
            <a:ext cx="1968219" cy="468052"/>
          </a:xfrm>
          <a:prstGeom prst="rect">
            <a:avLst/>
          </a:prstGeom>
        </p:spPr>
        <p:txBody>
          <a:bodyPr anchor="ctr"/>
          <a:lstStyle>
            <a:lvl1pPr algn="ctr">
              <a:lnSpc>
                <a:spcPct val="100000"/>
              </a:lnSpc>
              <a:buNone/>
              <a:defRPr sz="1600"/>
            </a:lvl1pPr>
          </a:lstStyle>
          <a:p>
            <a:pPr lvl="0"/>
            <a:r>
              <a:rPr lang="en-US" altLang="zh-CN" dirty="0"/>
              <a:t>2020.01.25</a:t>
            </a:r>
            <a:endParaRPr lang="zh-CN" altLang="en-US" dirty="0"/>
          </a:p>
        </p:txBody>
      </p:sp>
      <p:sp>
        <p:nvSpPr>
          <p:cNvPr id="41" name="文本占位符 7"/>
          <p:cNvSpPr>
            <a:spLocks noGrp="1"/>
          </p:cNvSpPr>
          <p:nvPr>
            <p:ph type="body" sz="quarter" idx="23" hasCustomPrompt="1"/>
          </p:nvPr>
        </p:nvSpPr>
        <p:spPr>
          <a:xfrm>
            <a:off x="6096264" y="3867322"/>
            <a:ext cx="3024336" cy="468052"/>
          </a:xfrm>
          <a:prstGeom prst="rect">
            <a:avLst/>
          </a:prstGeom>
        </p:spPr>
        <p:txBody>
          <a:bodyPr anchor="ctr"/>
          <a:lstStyle>
            <a:lvl1pPr algn="ctr">
              <a:lnSpc>
                <a:spcPct val="100000"/>
              </a:lnSpc>
              <a:buNone/>
              <a:defRPr sz="1600"/>
            </a:lvl1pPr>
          </a:lstStyle>
          <a:p>
            <a:pPr lvl="0"/>
            <a:r>
              <a:rPr lang="zh-CN" altLang="en-US" dirty="0"/>
              <a:t>姓名</a:t>
            </a:r>
            <a:r>
              <a:rPr lang="en-US" altLang="zh-CN" dirty="0"/>
              <a:t>/</a:t>
            </a:r>
            <a:r>
              <a:rPr lang="zh-CN" altLang="en-US" dirty="0"/>
              <a:t>工号</a:t>
            </a:r>
          </a:p>
        </p:txBody>
      </p:sp>
      <p:sp>
        <p:nvSpPr>
          <p:cNvPr id="42" name="文本占位符 7"/>
          <p:cNvSpPr>
            <a:spLocks noGrp="1"/>
          </p:cNvSpPr>
          <p:nvPr>
            <p:ph type="body" sz="quarter" idx="24" hasCustomPrompt="1"/>
          </p:nvPr>
        </p:nvSpPr>
        <p:spPr>
          <a:xfrm>
            <a:off x="9120600" y="3831318"/>
            <a:ext cx="2352261" cy="504056"/>
          </a:xfrm>
          <a:prstGeom prst="rect">
            <a:avLst/>
          </a:prstGeom>
        </p:spPr>
        <p:txBody>
          <a:bodyPr anchor="ctr"/>
          <a:lstStyle>
            <a:lvl1pPr algn="ctr">
              <a:lnSpc>
                <a:spcPct val="100000"/>
              </a:lnSpc>
              <a:buNone/>
              <a:defRPr sz="1600"/>
            </a:lvl1pPr>
          </a:lstStyle>
          <a:p>
            <a:pPr lvl="0"/>
            <a:r>
              <a:rPr lang="zh-CN" altLang="en-US" dirty="0"/>
              <a:t>优化</a:t>
            </a:r>
          </a:p>
        </p:txBody>
      </p:sp>
      <p:sp>
        <p:nvSpPr>
          <p:cNvPr id="65" name="文本占位符 7"/>
          <p:cNvSpPr>
            <a:spLocks noGrp="1"/>
          </p:cNvSpPr>
          <p:nvPr>
            <p:ph type="body" sz="quarter" idx="25" hasCustomPrompt="1"/>
          </p:nvPr>
        </p:nvSpPr>
        <p:spPr>
          <a:xfrm>
            <a:off x="1007699" y="4335374"/>
            <a:ext cx="3120347" cy="468052"/>
          </a:xfrm>
          <a:prstGeom prst="rect">
            <a:avLst/>
          </a:prstGeom>
        </p:spPr>
        <p:txBody>
          <a:bodyPr anchor="ctr"/>
          <a:lstStyle>
            <a:lvl1pPr algn="ctr">
              <a:lnSpc>
                <a:spcPct val="100000"/>
              </a:lnSpc>
              <a:buNone/>
              <a:defRPr sz="1600"/>
            </a:lvl1pPr>
          </a:lstStyle>
          <a:p>
            <a:pPr lvl="0"/>
            <a:r>
              <a:rPr lang="zh-CN" altLang="en-US" dirty="0"/>
              <a:t>姓名</a:t>
            </a:r>
            <a:r>
              <a:rPr lang="en-US" altLang="zh-CN" dirty="0"/>
              <a:t>/</a:t>
            </a:r>
            <a:r>
              <a:rPr lang="zh-CN" altLang="en-US" dirty="0"/>
              <a:t>工号</a:t>
            </a:r>
          </a:p>
        </p:txBody>
      </p:sp>
      <p:sp>
        <p:nvSpPr>
          <p:cNvPr id="66" name="文本占位符 7"/>
          <p:cNvSpPr>
            <a:spLocks noGrp="1"/>
          </p:cNvSpPr>
          <p:nvPr>
            <p:ph type="body" sz="quarter" idx="26" hasCustomPrompt="1"/>
          </p:nvPr>
        </p:nvSpPr>
        <p:spPr>
          <a:xfrm>
            <a:off x="4128045" y="4335374"/>
            <a:ext cx="1968219" cy="468052"/>
          </a:xfrm>
          <a:prstGeom prst="rect">
            <a:avLst/>
          </a:prstGeom>
        </p:spPr>
        <p:txBody>
          <a:bodyPr anchor="ctr"/>
          <a:lstStyle>
            <a:lvl1pPr algn="ctr">
              <a:lnSpc>
                <a:spcPct val="100000"/>
              </a:lnSpc>
              <a:buNone/>
              <a:defRPr sz="1600"/>
            </a:lvl1pPr>
          </a:lstStyle>
          <a:p>
            <a:pPr lvl="0"/>
            <a:r>
              <a:rPr lang="en-US" altLang="zh-CN" dirty="0"/>
              <a:t>2020.01.25</a:t>
            </a:r>
            <a:endParaRPr lang="zh-CN" altLang="en-US" dirty="0"/>
          </a:p>
        </p:txBody>
      </p:sp>
      <p:sp>
        <p:nvSpPr>
          <p:cNvPr id="67" name="文本占位符 7"/>
          <p:cNvSpPr>
            <a:spLocks noGrp="1"/>
          </p:cNvSpPr>
          <p:nvPr>
            <p:ph type="body" sz="quarter" idx="27" hasCustomPrompt="1"/>
          </p:nvPr>
        </p:nvSpPr>
        <p:spPr>
          <a:xfrm>
            <a:off x="6096264" y="4335374"/>
            <a:ext cx="3024336" cy="468052"/>
          </a:xfrm>
          <a:prstGeom prst="rect">
            <a:avLst/>
          </a:prstGeom>
        </p:spPr>
        <p:txBody>
          <a:bodyPr anchor="ctr"/>
          <a:lstStyle>
            <a:lvl1pPr algn="ctr">
              <a:lnSpc>
                <a:spcPct val="100000"/>
              </a:lnSpc>
              <a:buNone/>
              <a:defRPr sz="1600"/>
            </a:lvl1pPr>
          </a:lstStyle>
          <a:p>
            <a:pPr lvl="0"/>
            <a:r>
              <a:rPr lang="zh-CN" altLang="en-US" dirty="0"/>
              <a:t>姓名</a:t>
            </a:r>
            <a:r>
              <a:rPr lang="en-US" altLang="zh-CN" dirty="0"/>
              <a:t>/</a:t>
            </a:r>
            <a:r>
              <a:rPr lang="zh-CN" altLang="en-US" dirty="0"/>
              <a:t>工号</a:t>
            </a:r>
          </a:p>
        </p:txBody>
      </p:sp>
      <p:sp>
        <p:nvSpPr>
          <p:cNvPr id="68" name="文本占位符 7"/>
          <p:cNvSpPr>
            <a:spLocks noGrp="1"/>
          </p:cNvSpPr>
          <p:nvPr>
            <p:ph type="body" sz="quarter" idx="28" hasCustomPrompt="1"/>
          </p:nvPr>
        </p:nvSpPr>
        <p:spPr>
          <a:xfrm>
            <a:off x="9120600" y="4335374"/>
            <a:ext cx="2352261" cy="468052"/>
          </a:xfrm>
          <a:prstGeom prst="rect">
            <a:avLst/>
          </a:prstGeom>
        </p:spPr>
        <p:txBody>
          <a:bodyPr anchor="ctr"/>
          <a:lstStyle>
            <a:lvl1pPr algn="ctr">
              <a:lnSpc>
                <a:spcPct val="100000"/>
              </a:lnSpc>
              <a:buNone/>
              <a:defRPr sz="1600"/>
            </a:lvl1pPr>
          </a:lstStyle>
          <a:p>
            <a:pPr lvl="0"/>
            <a:r>
              <a:rPr lang="zh-CN" altLang="en-US" dirty="0"/>
              <a:t>优化</a:t>
            </a:r>
          </a:p>
        </p:txBody>
      </p:sp>
      <p:sp>
        <p:nvSpPr>
          <p:cNvPr id="73" name="文本占位符 7"/>
          <p:cNvSpPr>
            <a:spLocks noGrp="1"/>
          </p:cNvSpPr>
          <p:nvPr>
            <p:ph type="body" sz="quarter" idx="33" hasCustomPrompt="1"/>
          </p:nvPr>
        </p:nvSpPr>
        <p:spPr>
          <a:xfrm>
            <a:off x="1007699" y="4846539"/>
            <a:ext cx="3120347" cy="468052"/>
          </a:xfrm>
          <a:prstGeom prst="rect">
            <a:avLst/>
          </a:prstGeom>
        </p:spPr>
        <p:txBody>
          <a:bodyPr anchor="ctr"/>
          <a:lstStyle>
            <a:lvl1pPr algn="ctr">
              <a:lnSpc>
                <a:spcPct val="100000"/>
              </a:lnSpc>
              <a:buNone/>
              <a:defRPr sz="1600"/>
            </a:lvl1pPr>
          </a:lstStyle>
          <a:p>
            <a:pPr lvl="0"/>
            <a:r>
              <a:rPr lang="zh-CN" altLang="en-US" dirty="0"/>
              <a:t>姓名</a:t>
            </a:r>
            <a:r>
              <a:rPr lang="en-US" altLang="zh-CN" dirty="0"/>
              <a:t>/</a:t>
            </a:r>
            <a:r>
              <a:rPr lang="zh-CN" altLang="en-US" dirty="0"/>
              <a:t>工号</a:t>
            </a:r>
          </a:p>
        </p:txBody>
      </p:sp>
      <p:sp>
        <p:nvSpPr>
          <p:cNvPr id="74" name="文本占位符 7"/>
          <p:cNvSpPr>
            <a:spLocks noGrp="1"/>
          </p:cNvSpPr>
          <p:nvPr>
            <p:ph type="body" sz="quarter" idx="34" hasCustomPrompt="1"/>
          </p:nvPr>
        </p:nvSpPr>
        <p:spPr>
          <a:xfrm>
            <a:off x="4128045" y="4846539"/>
            <a:ext cx="1968219" cy="468052"/>
          </a:xfrm>
          <a:prstGeom prst="rect">
            <a:avLst/>
          </a:prstGeom>
        </p:spPr>
        <p:txBody>
          <a:bodyPr anchor="ctr"/>
          <a:lstStyle>
            <a:lvl1pPr algn="ctr">
              <a:lnSpc>
                <a:spcPct val="100000"/>
              </a:lnSpc>
              <a:buNone/>
              <a:defRPr sz="1600"/>
            </a:lvl1pPr>
          </a:lstStyle>
          <a:p>
            <a:pPr lvl="0"/>
            <a:r>
              <a:rPr lang="en-US" altLang="zh-CN" dirty="0"/>
              <a:t>2020.01.25</a:t>
            </a:r>
            <a:endParaRPr lang="zh-CN" altLang="en-US" dirty="0"/>
          </a:p>
        </p:txBody>
      </p:sp>
      <p:sp>
        <p:nvSpPr>
          <p:cNvPr id="75" name="文本占位符 7"/>
          <p:cNvSpPr>
            <a:spLocks noGrp="1"/>
          </p:cNvSpPr>
          <p:nvPr>
            <p:ph type="body" sz="quarter" idx="35" hasCustomPrompt="1"/>
          </p:nvPr>
        </p:nvSpPr>
        <p:spPr>
          <a:xfrm>
            <a:off x="6096264" y="4846539"/>
            <a:ext cx="3024336" cy="468052"/>
          </a:xfrm>
          <a:prstGeom prst="rect">
            <a:avLst/>
          </a:prstGeom>
        </p:spPr>
        <p:txBody>
          <a:bodyPr anchor="ctr"/>
          <a:lstStyle>
            <a:lvl1pPr algn="ctr">
              <a:lnSpc>
                <a:spcPct val="100000"/>
              </a:lnSpc>
              <a:buNone/>
              <a:defRPr sz="1600"/>
            </a:lvl1pPr>
          </a:lstStyle>
          <a:p>
            <a:pPr lvl="0"/>
            <a:r>
              <a:rPr lang="zh-CN" altLang="en-US" dirty="0"/>
              <a:t>姓名</a:t>
            </a:r>
            <a:r>
              <a:rPr lang="en-US" altLang="zh-CN" dirty="0"/>
              <a:t>/</a:t>
            </a:r>
            <a:r>
              <a:rPr lang="zh-CN" altLang="en-US" dirty="0"/>
              <a:t>工号</a:t>
            </a:r>
          </a:p>
        </p:txBody>
      </p:sp>
      <p:sp>
        <p:nvSpPr>
          <p:cNvPr id="76" name="文本占位符 7"/>
          <p:cNvSpPr>
            <a:spLocks noGrp="1"/>
          </p:cNvSpPr>
          <p:nvPr>
            <p:ph type="body" sz="quarter" idx="36" hasCustomPrompt="1"/>
          </p:nvPr>
        </p:nvSpPr>
        <p:spPr>
          <a:xfrm>
            <a:off x="9120600" y="4846539"/>
            <a:ext cx="2352261" cy="468052"/>
          </a:xfrm>
          <a:prstGeom prst="rect">
            <a:avLst/>
          </a:prstGeom>
        </p:spPr>
        <p:txBody>
          <a:bodyPr anchor="ctr"/>
          <a:lstStyle>
            <a:lvl1pPr algn="ctr">
              <a:lnSpc>
                <a:spcPct val="100000"/>
              </a:lnSpc>
              <a:buNone/>
              <a:defRPr sz="1600"/>
            </a:lvl1pPr>
          </a:lstStyle>
          <a:p>
            <a:pPr lvl="0"/>
            <a:r>
              <a:rPr lang="zh-CN" altLang="en-US" dirty="0"/>
              <a:t>优化</a:t>
            </a:r>
          </a:p>
        </p:txBody>
      </p:sp>
      <p:sp>
        <p:nvSpPr>
          <p:cNvPr id="30" name="文本框 29">
            <a:extLst>
              <a:ext uri="{FF2B5EF4-FFF2-40B4-BE49-F238E27FC236}">
                <a16:creationId xmlns:a16="http://schemas.microsoft.com/office/drawing/2014/main" id="{C1AE5E3A-9C17-4F33-91BB-0A5E5EEB1C7C}"/>
              </a:ext>
            </a:extLst>
          </p:cNvPr>
          <p:cNvSpPr txBox="1"/>
          <p:nvPr userDrawn="1"/>
        </p:nvSpPr>
        <p:spPr>
          <a:xfrm>
            <a:off x="545209" y="5468677"/>
            <a:ext cx="11102110" cy="1255728"/>
          </a:xfrm>
          <a:prstGeom prst="rect">
            <a:avLst/>
          </a:prstGeom>
          <a:noFill/>
        </p:spPr>
        <p:txBody>
          <a:bodyPr wrap="square">
            <a:spAutoFit/>
          </a:bodyPr>
          <a:lstStyle/>
          <a:p>
            <a:pPr marL="800100" lvl="1" indent="-342900">
              <a:spcBef>
                <a:spcPct val="20000"/>
              </a:spcBef>
              <a:buClr>
                <a:schemeClr val="tx2"/>
              </a:buClr>
              <a:buSzPct val="90000"/>
              <a:buFont typeface="Wingdings" panose="05000000000000000000" pitchFamily="2" charset="2"/>
              <a:buChar char="n"/>
              <a:defRPr/>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本</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PPT</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是电子工业出版社出版的教材</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动态网页设计与开发</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——JavaScript + jQuery》</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配套教学</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PPT</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（部分内容的深度和广度在教材的基础上有所扩展）</a:t>
            </a:r>
          </a:p>
          <a:p>
            <a:pPr marL="800100" lvl="1" indent="-342900">
              <a:spcBef>
                <a:spcPct val="20000"/>
              </a:spcBef>
              <a:buClr>
                <a:schemeClr val="tx2"/>
              </a:buClr>
              <a:buSzPct val="90000"/>
              <a:buFont typeface="Wingdings" panose="05000000000000000000" pitchFamily="2" charset="2"/>
              <a:buChar char="n"/>
              <a:defRPr/>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本</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PPT</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可能直接或间接采用了网上资源、公开学术报告中的部分</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PPT</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页面、图片、文字，引用时我们力求在该</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PPT</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的备注栏或标题栏中注明出处，如果有疏漏之处，敬请谅解。同时对被引用资源或报告的作者表示诚挚的谢意！</a:t>
            </a:r>
          </a:p>
          <a:p>
            <a:pPr marL="800100" lvl="1" indent="-342900">
              <a:spcBef>
                <a:spcPct val="20000"/>
              </a:spcBef>
              <a:buClr>
                <a:schemeClr val="tx2"/>
              </a:buClr>
              <a:buSzPct val="90000"/>
              <a:buFont typeface="Wingdings" panose="05000000000000000000" pitchFamily="2" charset="2"/>
              <a:buChar char="n"/>
              <a:defRPr/>
            </a:pP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本</a:t>
            </a:r>
            <a:r>
              <a:rPr lang="en-US" altLang="zh-CN" sz="1400" dirty="0">
                <a:solidFill>
                  <a:schemeClr val="tx1">
                    <a:lumMod val="50000"/>
                    <a:lumOff val="50000"/>
                  </a:schemeClr>
                </a:solidFill>
                <a:latin typeface="微软雅黑" panose="020B0503020204020204" pitchFamily="34" charset="-122"/>
                <a:ea typeface="微软雅黑" panose="020B0503020204020204" pitchFamily="34" charset="-122"/>
              </a:rPr>
              <a:t>PPT</a:t>
            </a:r>
            <a:r>
              <a:rPr lang="zh-CN" altLang="en-US" sz="1400" dirty="0">
                <a:solidFill>
                  <a:schemeClr val="tx1">
                    <a:lumMod val="50000"/>
                    <a:lumOff val="50000"/>
                  </a:schemeClr>
                </a:solidFill>
                <a:latin typeface="微软雅黑" panose="020B0503020204020204" pitchFamily="34" charset="-122"/>
                <a:ea typeface="微软雅黑" panose="020B0503020204020204" pitchFamily="34" charset="-122"/>
              </a:rPr>
              <a:t>可免费使用、修改，使用时请保留此页。</a:t>
            </a:r>
          </a:p>
        </p:txBody>
      </p:sp>
      <p:grpSp>
        <p:nvGrpSpPr>
          <p:cNvPr id="33" name="组合 56">
            <a:extLst>
              <a:ext uri="{FF2B5EF4-FFF2-40B4-BE49-F238E27FC236}">
                <a16:creationId xmlns:a16="http://schemas.microsoft.com/office/drawing/2014/main" id="{1C77F658-E886-40D9-AE11-00BDC886341F}"/>
              </a:ext>
            </a:extLst>
          </p:cNvPr>
          <p:cNvGrpSpPr>
            <a:grpSpLocks/>
          </p:cNvGrpSpPr>
          <p:nvPr userDrawn="1"/>
        </p:nvGrpSpPr>
        <p:grpSpPr bwMode="auto">
          <a:xfrm>
            <a:off x="215469" y="5622023"/>
            <a:ext cx="700087" cy="949036"/>
            <a:chOff x="3626799" y="3824735"/>
            <a:chExt cx="700618" cy="948130"/>
          </a:xfrm>
        </p:grpSpPr>
        <p:sp>
          <p:nvSpPr>
            <p:cNvPr id="34" name="TextBox 6">
              <a:extLst>
                <a:ext uri="{FF2B5EF4-FFF2-40B4-BE49-F238E27FC236}">
                  <a16:creationId xmlns:a16="http://schemas.microsoft.com/office/drawing/2014/main" id="{9236B03C-A7C1-4430-8ED6-19133E09CF03}"/>
                </a:ext>
              </a:extLst>
            </p:cNvPr>
            <p:cNvSpPr txBox="1"/>
            <p:nvPr/>
          </p:nvSpPr>
          <p:spPr>
            <a:xfrm>
              <a:off x="3626799" y="4371610"/>
              <a:ext cx="700618" cy="401255"/>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说明</a:t>
              </a:r>
            </a:p>
          </p:txBody>
        </p:sp>
        <p:pic>
          <p:nvPicPr>
            <p:cNvPr id="47" name="Picture 2" descr="C:\Users\meng.zhang\Desktop\ACCP7.0模版图标规范\s-3.png">
              <a:extLst>
                <a:ext uri="{FF2B5EF4-FFF2-40B4-BE49-F238E27FC236}">
                  <a16:creationId xmlns:a16="http://schemas.microsoft.com/office/drawing/2014/main" id="{826C70CB-0DB3-4717-B1B9-8CF11C27A1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6182" y="3824735"/>
              <a:ext cx="381854" cy="461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645505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
    <p:spTree>
      <p:nvGrpSpPr>
        <p:cNvPr id="1" name=""/>
        <p:cNvGrpSpPr/>
        <p:nvPr/>
      </p:nvGrpSpPr>
      <p:grpSpPr>
        <a:xfrm>
          <a:off x="0" y="0"/>
          <a:ext cx="0" cy="0"/>
          <a:chOff x="0" y="0"/>
          <a:chExt cx="0" cy="0"/>
        </a:xfrm>
      </p:grpSpPr>
      <p:pic>
        <p:nvPicPr>
          <p:cNvPr id="6"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 y="-220133"/>
            <a:ext cx="850900" cy="3841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标题 1"/>
          <p:cNvSpPr>
            <a:spLocks noGrp="1"/>
          </p:cNvSpPr>
          <p:nvPr>
            <p:ph type="ctrTitle" hasCustomPrompt="1"/>
          </p:nvPr>
        </p:nvSpPr>
        <p:spPr>
          <a:xfrm>
            <a:off x="1007435" y="216856"/>
            <a:ext cx="10657184" cy="608131"/>
          </a:xfrm>
        </p:spPr>
        <p:txBody>
          <a:bodyPr>
            <a:noAutofit/>
          </a:bodyPr>
          <a:lstStyle>
            <a:lvl1pPr algn="l">
              <a:defRPr sz="2800" b="1">
                <a:solidFill>
                  <a:schemeClr val="tx2"/>
                </a:solidFill>
                <a:latin typeface="微软雅黑" panose="020B0503020204020204" pitchFamily="34" charset="-122"/>
                <a:ea typeface="微软雅黑" panose="020B0503020204020204" pitchFamily="34" charset="-122"/>
              </a:defRPr>
            </a:lvl1pPr>
          </a:lstStyle>
          <a:p>
            <a:r>
              <a:rPr lang="zh-CN" altLang="en-US" dirty="0"/>
              <a:t>标题</a:t>
            </a:r>
          </a:p>
        </p:txBody>
      </p:sp>
      <p:sp>
        <p:nvSpPr>
          <p:cNvPr id="7" name="灯片编号占位符 5">
            <a:extLst>
              <a:ext uri="{FF2B5EF4-FFF2-40B4-BE49-F238E27FC236}">
                <a16:creationId xmlns:a16="http://schemas.microsoft.com/office/drawing/2014/main" id="{2526228A-B3BB-4E2F-8F6B-1208B37614B5}"/>
              </a:ext>
            </a:extLst>
          </p:cNvPr>
          <p:cNvSpPr>
            <a:spLocks noGrp="1"/>
          </p:cNvSpPr>
          <p:nvPr>
            <p:ph type="sldNum" sz="quarter" idx="4"/>
          </p:nvPr>
        </p:nvSpPr>
        <p:spPr>
          <a:xfrm>
            <a:off x="11287472" y="6276386"/>
            <a:ext cx="589856" cy="366183"/>
          </a:xfrm>
          <a:prstGeom prst="rect">
            <a:avLst/>
          </a:prstGeom>
        </p:spPr>
        <p:txBody>
          <a:bodyPr vert="horz" lIns="81630" tIns="40815" rIns="81630" bIns="40815" rtlCol="0" anchor="ctr"/>
          <a:lstStyle>
            <a:lvl1pPr algn="ctr" defTabSz="815975" fontAlgn="auto">
              <a:spcBef>
                <a:spcPts val="0"/>
              </a:spcBef>
              <a:spcAft>
                <a:spcPts val="0"/>
              </a:spcAft>
              <a:defRPr sz="1000" smtClean="0">
                <a:solidFill>
                  <a:schemeClr val="tx1">
                    <a:tint val="75000"/>
                  </a:schemeClr>
                </a:solidFill>
                <a:latin typeface="+mn-lt"/>
                <a:ea typeface="+mn-ea"/>
              </a:defRPr>
            </a:lvl1pPr>
          </a:lstStyle>
          <a:p>
            <a:pPr>
              <a:defRPr/>
            </a:pPr>
            <a:fld id="{E6CA0B37-C609-418D-973E-5FE272E0CA7A}" type="slidenum">
              <a:rPr lang="zh-CN" altLang="en-US" smtClean="0"/>
              <a:pPr>
                <a:defRPr/>
              </a:pPr>
              <a:t>‹#›</a:t>
            </a:fld>
            <a:endParaRPr lang="zh-CN" altLang="en-US"/>
          </a:p>
        </p:txBody>
      </p:sp>
    </p:spTree>
    <p:extLst>
      <p:ext uri="{BB962C8B-B14F-4D97-AF65-F5344CB8AC3E}">
        <p14:creationId xmlns:p14="http://schemas.microsoft.com/office/powerpoint/2010/main" val="822239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章标题">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EC5FBAB-43E0-446A-A354-B64ED54D3B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p:cNvSpPr>
            <a:spLocks noGrp="1"/>
          </p:cNvSpPr>
          <p:nvPr>
            <p:ph type="ctrTitle"/>
          </p:nvPr>
        </p:nvSpPr>
        <p:spPr>
          <a:xfrm>
            <a:off x="3084945" y="2335521"/>
            <a:ext cx="8954522" cy="1470024"/>
          </a:xfrm>
        </p:spPr>
        <p:txBody>
          <a:bodyPr>
            <a:noAutofit/>
          </a:bodyPr>
          <a:lstStyle>
            <a:lvl1pPr algn="ctr">
              <a:defRPr sz="4000" b="1">
                <a:solidFill>
                  <a:srgbClr val="1F3A62"/>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dirty="0"/>
          </a:p>
        </p:txBody>
      </p:sp>
      <p:sp>
        <p:nvSpPr>
          <p:cNvPr id="8" name="文本占位符 5">
            <a:extLst>
              <a:ext uri="{FF2B5EF4-FFF2-40B4-BE49-F238E27FC236}">
                <a16:creationId xmlns:a16="http://schemas.microsoft.com/office/drawing/2014/main" id="{A862FB4C-9A0A-4A42-90C4-A447FE0AA4DB}"/>
              </a:ext>
            </a:extLst>
          </p:cNvPr>
          <p:cNvSpPr>
            <a:spLocks noGrp="1"/>
          </p:cNvSpPr>
          <p:nvPr>
            <p:ph type="body" sz="quarter" idx="12"/>
          </p:nvPr>
        </p:nvSpPr>
        <p:spPr>
          <a:xfrm>
            <a:off x="3650100" y="4181267"/>
            <a:ext cx="3886773" cy="350838"/>
          </a:xfrm>
          <a:prstGeom prst="rect">
            <a:avLst/>
          </a:prstGeom>
        </p:spPr>
        <p:txBody>
          <a:bodyPr/>
          <a:lstStyle>
            <a:lvl1pPr marL="304800" indent="-304800" algn="l" defTabSz="815975" rtl="0" eaLnBrk="1" fontAlgn="base" hangingPunct="1">
              <a:lnSpc>
                <a:spcPct val="120000"/>
              </a:lnSpc>
              <a:spcBef>
                <a:spcPct val="20000"/>
              </a:spcBef>
              <a:spcAft>
                <a:spcPct val="0"/>
              </a:spcAft>
              <a:buFont typeface="Wingdings" panose="05000000000000000000" pitchFamily="2" charset="2"/>
              <a:buChar char="p"/>
              <a:defRPr lang="zh-CN" altLang="en-US" sz="1800" kern="1200" dirty="0" smtClean="0">
                <a:solidFill>
                  <a:srgbClr val="002060"/>
                </a:solidFill>
                <a:latin typeface="方正隶变简体" panose="03000509000000000000" pitchFamily="65" charset="-122"/>
                <a:ea typeface="方正隶变简体" panose="03000509000000000000" pitchFamily="65" charset="-122"/>
                <a:cs typeface="+mn-cs"/>
                <a:sym typeface="微软雅黑" pitchFamily="34" charset="-122"/>
              </a:defRPr>
            </a:lvl1pPr>
          </a:lstStyle>
          <a:p>
            <a:pPr lvl="0"/>
            <a:r>
              <a:rPr lang="zh-CN" altLang="en-US">
                <a:sym typeface="微软雅黑" pitchFamily="34" charset="-122"/>
              </a:rPr>
              <a:t>单击此处编辑母版文本样式</a:t>
            </a:r>
          </a:p>
        </p:txBody>
      </p:sp>
      <p:sp>
        <p:nvSpPr>
          <p:cNvPr id="10" name="文本占位符 5">
            <a:extLst>
              <a:ext uri="{FF2B5EF4-FFF2-40B4-BE49-F238E27FC236}">
                <a16:creationId xmlns:a16="http://schemas.microsoft.com/office/drawing/2014/main" id="{C851501A-8E42-40B4-9B22-14C428338DFE}"/>
              </a:ext>
            </a:extLst>
          </p:cNvPr>
          <p:cNvSpPr>
            <a:spLocks noGrp="1"/>
          </p:cNvSpPr>
          <p:nvPr>
            <p:ph type="body" sz="quarter" idx="13"/>
          </p:nvPr>
        </p:nvSpPr>
        <p:spPr>
          <a:xfrm>
            <a:off x="7672344" y="4181267"/>
            <a:ext cx="3886773" cy="350838"/>
          </a:xfrm>
          <a:prstGeom prst="rect">
            <a:avLst/>
          </a:prstGeom>
        </p:spPr>
        <p:txBody>
          <a:bodyPr/>
          <a:lstStyle>
            <a:lvl1pPr marL="304800" indent="-304800" algn="l" defTabSz="815975" rtl="0" eaLnBrk="1" fontAlgn="base" hangingPunct="1">
              <a:lnSpc>
                <a:spcPct val="120000"/>
              </a:lnSpc>
              <a:spcBef>
                <a:spcPct val="20000"/>
              </a:spcBef>
              <a:spcAft>
                <a:spcPct val="0"/>
              </a:spcAft>
              <a:buFont typeface="Wingdings" panose="05000000000000000000" pitchFamily="2" charset="2"/>
              <a:buChar char="p"/>
              <a:defRPr lang="zh-CN" altLang="en-US" sz="1800" kern="1200" dirty="0" smtClean="0">
                <a:solidFill>
                  <a:srgbClr val="002060"/>
                </a:solidFill>
                <a:latin typeface="方正隶变简体" panose="03000509000000000000" pitchFamily="65" charset="-122"/>
                <a:ea typeface="方正隶变简体" panose="03000509000000000000" pitchFamily="65" charset="-122"/>
                <a:cs typeface="+mn-cs"/>
                <a:sym typeface="微软雅黑" pitchFamily="34" charset="-122"/>
              </a:defRPr>
            </a:lvl1pPr>
          </a:lstStyle>
          <a:p>
            <a:pPr lvl="0"/>
            <a:r>
              <a:rPr lang="zh-CN" altLang="en-US">
                <a:sym typeface="微软雅黑" pitchFamily="34" charset="-122"/>
              </a:rPr>
              <a:t>单击此处编辑母版文本样式</a:t>
            </a:r>
          </a:p>
        </p:txBody>
      </p:sp>
      <p:pic>
        <p:nvPicPr>
          <p:cNvPr id="9" name="图片 8">
            <a:extLst>
              <a:ext uri="{FF2B5EF4-FFF2-40B4-BE49-F238E27FC236}">
                <a16:creationId xmlns:a16="http://schemas.microsoft.com/office/drawing/2014/main" id="{5E6979CC-F0D6-45F1-9901-567148A3B6A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532064" y="176611"/>
            <a:ext cx="1269400" cy="1162709"/>
          </a:xfrm>
          <a:prstGeom prst="rect">
            <a:avLst/>
          </a:prstGeom>
          <a:noFill/>
          <a:ln>
            <a:noFill/>
          </a:ln>
        </p:spPr>
      </p:pic>
      <p:pic>
        <p:nvPicPr>
          <p:cNvPr id="11" name="图片 10">
            <a:extLst>
              <a:ext uri="{FF2B5EF4-FFF2-40B4-BE49-F238E27FC236}">
                <a16:creationId xmlns:a16="http://schemas.microsoft.com/office/drawing/2014/main" id="{EBE0088C-3681-41B5-B16C-F64B9D7FAE0B}"/>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rot="780321">
            <a:off x="10421394" y="5209210"/>
            <a:ext cx="1490741" cy="1434795"/>
          </a:xfrm>
          <a:prstGeom prst="rect">
            <a:avLst/>
          </a:prstGeom>
          <a:noFill/>
          <a:ln>
            <a:noFill/>
          </a:ln>
        </p:spPr>
      </p:pic>
    </p:spTree>
    <p:extLst>
      <p:ext uri="{BB962C8B-B14F-4D97-AF65-F5344CB8AC3E}">
        <p14:creationId xmlns:p14="http://schemas.microsoft.com/office/powerpoint/2010/main" val="2569425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章节标题">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73C90B8-333D-46FF-8E29-FFB8B52D35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7" y="0"/>
            <a:ext cx="12192000" cy="6858000"/>
          </a:xfrm>
          <a:prstGeom prst="rect">
            <a:avLst/>
          </a:prstGeom>
        </p:spPr>
      </p:pic>
      <p:sp>
        <p:nvSpPr>
          <p:cNvPr id="2" name="标题 1"/>
          <p:cNvSpPr>
            <a:spLocks noGrp="1"/>
          </p:cNvSpPr>
          <p:nvPr>
            <p:ph type="ctrTitle"/>
          </p:nvPr>
        </p:nvSpPr>
        <p:spPr>
          <a:xfrm>
            <a:off x="5818909" y="260651"/>
            <a:ext cx="6073600" cy="768085"/>
          </a:xfrm>
        </p:spPr>
        <p:txBody>
          <a:bodyPr>
            <a:noAutofit/>
          </a:bodyPr>
          <a:lstStyle>
            <a:lvl1pPr algn="r" defTabSz="815975" rtl="0" eaLnBrk="1" fontAlgn="base" hangingPunct="1">
              <a:spcBef>
                <a:spcPct val="0"/>
              </a:spcBef>
              <a:spcAft>
                <a:spcPct val="0"/>
              </a:spcAft>
              <a:defRPr lang="zh-CN" altLang="en-US" sz="2800" b="1" kern="1200" noProof="1" dirty="0">
                <a:solidFill>
                  <a:schemeClr val="tx2"/>
                </a:solidFill>
                <a:latin typeface="微软雅黑" panose="020B0503020204020204" pitchFamily="34" charset="-122"/>
                <a:ea typeface="微软雅黑" panose="020B0503020204020204" pitchFamily="34" charset="-122"/>
                <a:cs typeface="+mj-cs"/>
              </a:defRPr>
            </a:lvl1pPr>
          </a:lstStyle>
          <a:p>
            <a:r>
              <a:rPr lang="zh-CN" altLang="en-US"/>
              <a:t>单击此处编辑母版标题样式</a:t>
            </a:r>
            <a:endParaRPr lang="zh-CN" altLang="en-US" dirty="0"/>
          </a:p>
        </p:txBody>
      </p:sp>
      <p:pic>
        <p:nvPicPr>
          <p:cNvPr id="6" name="图片 5">
            <a:extLst>
              <a:ext uri="{FF2B5EF4-FFF2-40B4-BE49-F238E27FC236}">
                <a16:creationId xmlns:a16="http://schemas.microsoft.com/office/drawing/2014/main" id="{00DCCBDC-041E-40CA-8A43-5C52232FC8A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623109" y="5434640"/>
            <a:ext cx="1269400" cy="1162709"/>
          </a:xfrm>
          <a:prstGeom prst="rect">
            <a:avLst/>
          </a:prstGeom>
          <a:noFill/>
          <a:ln>
            <a:noFill/>
          </a:ln>
        </p:spPr>
      </p:pic>
    </p:spTree>
    <p:extLst>
      <p:ext uri="{BB962C8B-B14F-4D97-AF65-F5344CB8AC3E}">
        <p14:creationId xmlns:p14="http://schemas.microsoft.com/office/powerpoint/2010/main" val="2156784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课程目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911427" y="198007"/>
            <a:ext cx="9438135" cy="742093"/>
          </a:xfrm>
          <a:prstGeom prst="rect">
            <a:avLst/>
          </a:prstGeom>
        </p:spPr>
        <p:txBody>
          <a:bodyPr/>
          <a:lstStyle>
            <a:lvl1pPr algn="l">
              <a:defRPr lang="zh-CN" altLang="en-US" sz="2800" b="1" kern="1200" noProof="1">
                <a:solidFill>
                  <a:schemeClr val="tx2"/>
                </a:solidFill>
                <a:latin typeface="微软雅黑" panose="020B0503020204020204" pitchFamily="34" charset="-122"/>
                <a:ea typeface="微软雅黑" panose="020B0503020204020204" pitchFamily="34" charset="-122"/>
                <a:cs typeface="+mj-cs"/>
              </a:defRPr>
            </a:lvl1pPr>
          </a:lstStyle>
          <a:p>
            <a:r>
              <a:rPr lang="zh-CN" altLang="en-US" noProof="1"/>
              <a:t>课程目标</a:t>
            </a:r>
          </a:p>
        </p:txBody>
      </p:sp>
      <p:sp>
        <p:nvSpPr>
          <p:cNvPr id="12" name="矩形 1"/>
          <p:cNvSpPr/>
          <p:nvPr/>
        </p:nvSpPr>
        <p:spPr>
          <a:xfrm>
            <a:off x="4187221" y="1"/>
            <a:ext cx="8004783" cy="6855884"/>
          </a:xfrm>
          <a:custGeom>
            <a:avLst/>
            <a:gdLst/>
            <a:ahLst/>
            <a:cxnLst/>
            <a:rect l="l" t="t" r="r" b="b"/>
            <a:pathLst>
              <a:path w="6003587" h="5141913">
                <a:moveTo>
                  <a:pt x="5065968" y="0"/>
                </a:moveTo>
                <a:lnTo>
                  <a:pt x="6003587" y="0"/>
                </a:lnTo>
                <a:lnTo>
                  <a:pt x="6003587" y="1361228"/>
                </a:lnTo>
                <a:lnTo>
                  <a:pt x="2278743" y="5141913"/>
                </a:lnTo>
                <a:lnTo>
                  <a:pt x="0" y="5141913"/>
                </a:lnTo>
                <a:close/>
              </a:path>
            </a:pathLst>
          </a:custGeom>
          <a:solidFill>
            <a:srgbClr val="A7C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pic>
        <p:nvPicPr>
          <p:cNvPr id="10" name="Picture 2" descr="C:\Users\lenovo\Desktop\33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57280" y="569051"/>
            <a:ext cx="1439333" cy="3225800"/>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p:cNvPicPr>
            <a:picLocks noChangeAspect="1"/>
          </p:cNvPicPr>
          <p:nvPr/>
        </p:nvPicPr>
        <p:blipFill>
          <a:blip r:embed="rId3"/>
          <a:srcRect l="10119" r="20859"/>
          <a:stretch>
            <a:fillRect/>
          </a:stretch>
        </p:blipFill>
        <p:spPr>
          <a:xfrm>
            <a:off x="7918875" y="2387603"/>
            <a:ext cx="2258060" cy="2028613"/>
          </a:xfrm>
          <a:prstGeom prst="rect">
            <a:avLst/>
          </a:prstGeom>
          <a:ln w="38100">
            <a:solidFill>
              <a:schemeClr val="bg1"/>
            </a:solidFill>
          </a:ln>
        </p:spPr>
      </p:pic>
      <p:sp>
        <p:nvSpPr>
          <p:cNvPr id="11" name="内容占位符 8">
            <a:extLst>
              <a:ext uri="{FF2B5EF4-FFF2-40B4-BE49-F238E27FC236}">
                <a16:creationId xmlns:a16="http://schemas.microsoft.com/office/drawing/2014/main" id="{AB5C09D3-18AD-46C4-B9BE-DC908ED61C17}"/>
              </a:ext>
            </a:extLst>
          </p:cNvPr>
          <p:cNvSpPr>
            <a:spLocks noGrp="1"/>
          </p:cNvSpPr>
          <p:nvPr>
            <p:ph idx="1"/>
          </p:nvPr>
        </p:nvSpPr>
        <p:spPr>
          <a:xfrm>
            <a:off x="911424" y="1138103"/>
            <a:ext cx="10657184" cy="5363240"/>
          </a:xfrm>
        </p:spPr>
        <p:txBody>
          <a:bodyPr/>
          <a:lstStyle>
            <a:lvl1pPr marL="342900" indent="-342900">
              <a:lnSpc>
                <a:spcPct val="120000"/>
              </a:lnSpc>
              <a:buClr>
                <a:schemeClr val="tx2"/>
              </a:buClr>
              <a:buFont typeface="Wingdings" panose="05000000000000000000" pitchFamily="2" charset="2"/>
              <a:buChar char="u"/>
              <a:defRPr sz="2400" b="1">
                <a:solidFill>
                  <a:schemeClr val="accent1">
                    <a:lumMod val="75000"/>
                  </a:schemeClr>
                </a:solidFill>
                <a:latin typeface="微软雅黑" panose="020B0503020204020204" pitchFamily="34" charset="-122"/>
                <a:ea typeface="微软雅黑" panose="020B0503020204020204" pitchFamily="34" charset="-122"/>
              </a:defRPr>
            </a:lvl1pPr>
            <a:lvl2pPr marL="800100" indent="-342900">
              <a:lnSpc>
                <a:spcPct val="120000"/>
              </a:lnSpc>
              <a:buClr>
                <a:schemeClr val="tx2"/>
              </a:buClr>
              <a:buSzPct val="90000"/>
              <a:buFont typeface="Wingdings" panose="05000000000000000000" pitchFamily="2" charset="2"/>
              <a:buChar char="n"/>
              <a:defRPr sz="2000">
                <a:solidFill>
                  <a:schemeClr val="tx1">
                    <a:lumMod val="50000"/>
                    <a:lumOff val="50000"/>
                  </a:schemeClr>
                </a:solidFill>
                <a:latin typeface="微软雅黑" panose="020B0503020204020204" pitchFamily="34" charset="-122"/>
                <a:ea typeface="微软雅黑" panose="020B0503020204020204" pitchFamily="34" charset="-122"/>
              </a:defRPr>
            </a:lvl2pPr>
            <a:lvl3pPr marL="1257300" indent="-342900">
              <a:lnSpc>
                <a:spcPct val="100000"/>
              </a:lnSpc>
              <a:buClr>
                <a:schemeClr val="tx2"/>
              </a:buClr>
              <a:buSzPct val="85000"/>
              <a:buFont typeface="Wingdings" panose="05000000000000000000" pitchFamily="2" charset="2"/>
              <a:buChar char="p"/>
              <a:defRPr sz="1800" baseline="0">
                <a:solidFill>
                  <a:schemeClr val="tx1"/>
                </a:solidFill>
                <a:latin typeface="微软雅黑" panose="020B0503020204020204" pitchFamily="34" charset="-122"/>
                <a:ea typeface="微软雅黑" panose="020B0503020204020204" pitchFamily="34" charset="-122"/>
              </a:defRPr>
            </a:lvl3pPr>
            <a:lvl4pPr marL="1657350" indent="-285750">
              <a:lnSpc>
                <a:spcPct val="100000"/>
              </a:lnSpc>
              <a:buClr>
                <a:schemeClr val="tx2"/>
              </a:buClr>
              <a:buFont typeface="Wingdings" panose="05000000000000000000" pitchFamily="2" charset="2"/>
              <a:buChar char="ü"/>
              <a:defRPr sz="1600">
                <a:solidFill>
                  <a:schemeClr val="tx1"/>
                </a:solidFill>
                <a:latin typeface="微软雅黑" panose="020B0503020204020204" pitchFamily="34" charset="-122"/>
                <a:ea typeface="微软雅黑" panose="020B0503020204020204" pitchFamily="34" charset="-122"/>
              </a:defRPr>
            </a:lvl4pPr>
            <a:lvl5pPr marL="1917700" indent="-285750">
              <a:buClr>
                <a:schemeClr val="tx2"/>
              </a:buClr>
              <a:buFont typeface="Wingdings" panose="05000000000000000000" pitchFamily="2" charset="2"/>
              <a:buChar char="Ø"/>
              <a:defRPr sz="1400">
                <a:solidFill>
                  <a:schemeClr val="tx1"/>
                </a:solidFill>
                <a:latin typeface="微软雅黑" panose="020B0503020204020204" pitchFamily="34" charset="-122"/>
                <a:ea typeface="微软雅黑" panose="020B0503020204020204" pitchFamily="34" charset="-122"/>
              </a:defRPr>
            </a:lvl5pPr>
            <a:lvl6pPr marL="2326640" indent="-285750">
              <a:buClr>
                <a:schemeClr val="tx2"/>
              </a:buClr>
              <a:buFont typeface="Wingdings" panose="05000000000000000000" pitchFamily="2" charset="2"/>
              <a:buChar char="n"/>
              <a:defRPr>
                <a:solidFill>
                  <a:schemeClr val="accent1">
                    <a:lumMod val="75000"/>
                  </a:schemeClr>
                </a:solidFill>
                <a:latin typeface="+mn-lt"/>
              </a:defRPr>
            </a:lvl6pPr>
          </a:lstStyle>
          <a:p>
            <a:pPr lvl="0" fontAlgn="base"/>
            <a:r>
              <a:rPr lang="zh-CN" altLang="en-US" strike="noStrike" noProof="1"/>
              <a:t>单击此处编辑母版文本样式</a:t>
            </a:r>
          </a:p>
          <a:p>
            <a:pPr lvl="1" fontAlgn="base"/>
            <a:r>
              <a:rPr lang="zh-CN" altLang="en-US" strike="noStrike" noProof="1"/>
              <a:t>二级</a:t>
            </a:r>
          </a:p>
          <a:p>
            <a:pPr lvl="2" fontAlgn="base"/>
            <a:r>
              <a:rPr lang="zh-CN" altLang="en-US" strike="noStrike" noProof="1"/>
              <a:t>三级</a:t>
            </a:r>
          </a:p>
          <a:p>
            <a:pPr lvl="3" fontAlgn="base"/>
            <a:r>
              <a:rPr lang="zh-CN" altLang="en-US" strike="noStrike" noProof="1"/>
              <a:t>四级</a:t>
            </a:r>
          </a:p>
          <a:p>
            <a:pPr lvl="4" fontAlgn="base"/>
            <a:r>
              <a:rPr lang="zh-CN" altLang="en-US" strike="noStrike" noProof="1"/>
              <a:t>五级</a:t>
            </a:r>
          </a:p>
        </p:txBody>
      </p:sp>
      <p:pic>
        <p:nvPicPr>
          <p:cNvPr id="8" name="图片 6">
            <a:extLst>
              <a:ext uri="{FF2B5EF4-FFF2-40B4-BE49-F238E27FC236}">
                <a16:creationId xmlns:a16="http://schemas.microsoft.com/office/drawing/2014/main" id="{57183EB8-BAF8-4125-974B-9F7347D2C89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 y="-220133"/>
            <a:ext cx="850900" cy="3841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8">
            <a:extLst>
              <a:ext uri="{FF2B5EF4-FFF2-40B4-BE49-F238E27FC236}">
                <a16:creationId xmlns:a16="http://schemas.microsoft.com/office/drawing/2014/main" id="{D448DBE3-A626-4D00-8DCA-0FA0C43C674F}"/>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1157527" y="5956926"/>
            <a:ext cx="722779" cy="704467"/>
          </a:xfrm>
          <a:prstGeom prst="rect">
            <a:avLst/>
          </a:prstGeom>
          <a:noFill/>
          <a:ln>
            <a:noFill/>
          </a:ln>
        </p:spPr>
      </p:pic>
    </p:spTree>
    <p:extLst>
      <p:ext uri="{BB962C8B-B14F-4D97-AF65-F5344CB8AC3E}">
        <p14:creationId xmlns:p14="http://schemas.microsoft.com/office/powerpoint/2010/main" val="4133497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课程目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911427" y="198007"/>
            <a:ext cx="9438135" cy="742093"/>
          </a:xfrm>
          <a:prstGeom prst="rect">
            <a:avLst/>
          </a:prstGeom>
        </p:spPr>
        <p:txBody>
          <a:bodyPr/>
          <a:lstStyle>
            <a:lvl1pPr algn="l">
              <a:defRPr lang="zh-CN" altLang="en-US" sz="2800" b="1" kern="1200" noProof="1">
                <a:solidFill>
                  <a:schemeClr val="tx2"/>
                </a:solidFill>
                <a:latin typeface="微软雅黑" panose="020B0503020204020204" pitchFamily="34" charset="-122"/>
                <a:ea typeface="微软雅黑" panose="020B0503020204020204" pitchFamily="34" charset="-122"/>
                <a:cs typeface="+mj-cs"/>
              </a:defRPr>
            </a:lvl1pPr>
          </a:lstStyle>
          <a:p>
            <a:r>
              <a:rPr lang="zh-CN" altLang="en-US" noProof="1"/>
              <a:t>课程目标</a:t>
            </a:r>
          </a:p>
        </p:txBody>
      </p:sp>
      <p:sp>
        <p:nvSpPr>
          <p:cNvPr id="12" name="矩形 1"/>
          <p:cNvSpPr/>
          <p:nvPr/>
        </p:nvSpPr>
        <p:spPr>
          <a:xfrm>
            <a:off x="4187221" y="1"/>
            <a:ext cx="8004783" cy="6855884"/>
          </a:xfrm>
          <a:custGeom>
            <a:avLst/>
            <a:gdLst/>
            <a:ahLst/>
            <a:cxnLst/>
            <a:rect l="l" t="t" r="r" b="b"/>
            <a:pathLst>
              <a:path w="6003587" h="5141913">
                <a:moveTo>
                  <a:pt x="5065968" y="0"/>
                </a:moveTo>
                <a:lnTo>
                  <a:pt x="6003587" y="0"/>
                </a:lnTo>
                <a:lnTo>
                  <a:pt x="6003587" y="1361228"/>
                </a:lnTo>
                <a:lnTo>
                  <a:pt x="2278743" y="5141913"/>
                </a:lnTo>
                <a:lnTo>
                  <a:pt x="0" y="5141913"/>
                </a:lnTo>
                <a:close/>
              </a:path>
            </a:pathLst>
          </a:custGeom>
          <a:solidFill>
            <a:srgbClr val="A7CE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pic>
        <p:nvPicPr>
          <p:cNvPr id="10" name="Picture 2" descr="C:\Users\lenovo\Desktop\33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57280" y="569051"/>
            <a:ext cx="1439333" cy="3225800"/>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6">
            <a:extLst>
              <a:ext uri="{FF2B5EF4-FFF2-40B4-BE49-F238E27FC236}">
                <a16:creationId xmlns:a16="http://schemas.microsoft.com/office/drawing/2014/main" id="{57183EB8-BAF8-4125-974B-9F7347D2C89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 y="-220133"/>
            <a:ext cx="850900" cy="3841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8">
            <a:extLst>
              <a:ext uri="{FF2B5EF4-FFF2-40B4-BE49-F238E27FC236}">
                <a16:creationId xmlns:a16="http://schemas.microsoft.com/office/drawing/2014/main" id="{A79CC4E1-117B-4C7A-813F-D0EDB6E2299B}"/>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1157527" y="5956926"/>
            <a:ext cx="722779" cy="704467"/>
          </a:xfrm>
          <a:prstGeom prst="rect">
            <a:avLst/>
          </a:prstGeom>
          <a:noFill/>
          <a:ln>
            <a:noFill/>
          </a:ln>
        </p:spPr>
      </p:pic>
      <p:sp>
        <p:nvSpPr>
          <p:cNvPr id="7" name="内容占位符 8">
            <a:extLst>
              <a:ext uri="{FF2B5EF4-FFF2-40B4-BE49-F238E27FC236}">
                <a16:creationId xmlns:a16="http://schemas.microsoft.com/office/drawing/2014/main" id="{03F190DA-A056-4D9D-A92F-3E55130A32C5}"/>
              </a:ext>
            </a:extLst>
          </p:cNvPr>
          <p:cNvSpPr>
            <a:spLocks noGrp="1"/>
          </p:cNvSpPr>
          <p:nvPr>
            <p:ph idx="1"/>
          </p:nvPr>
        </p:nvSpPr>
        <p:spPr>
          <a:xfrm>
            <a:off x="911424" y="1138103"/>
            <a:ext cx="10657184" cy="5363240"/>
          </a:xfrm>
        </p:spPr>
        <p:txBody>
          <a:bodyPr/>
          <a:lstStyle>
            <a:lvl1pPr marL="342900" indent="-342900">
              <a:lnSpc>
                <a:spcPct val="120000"/>
              </a:lnSpc>
              <a:buClr>
                <a:schemeClr val="tx2"/>
              </a:buClr>
              <a:buFont typeface="Wingdings" panose="05000000000000000000" pitchFamily="2" charset="2"/>
              <a:buChar char="u"/>
              <a:defRPr sz="2400" b="1">
                <a:solidFill>
                  <a:schemeClr val="accent1">
                    <a:lumMod val="75000"/>
                  </a:schemeClr>
                </a:solidFill>
                <a:latin typeface="微软雅黑" panose="020B0503020204020204" pitchFamily="34" charset="-122"/>
                <a:ea typeface="微软雅黑" panose="020B0503020204020204" pitchFamily="34" charset="-122"/>
              </a:defRPr>
            </a:lvl1pPr>
            <a:lvl2pPr marL="800100" indent="-342900">
              <a:lnSpc>
                <a:spcPct val="120000"/>
              </a:lnSpc>
              <a:buClr>
                <a:schemeClr val="tx2"/>
              </a:buClr>
              <a:buSzPct val="90000"/>
              <a:buFont typeface="Wingdings" panose="05000000000000000000" pitchFamily="2" charset="2"/>
              <a:buChar char="n"/>
              <a:defRPr sz="2000">
                <a:solidFill>
                  <a:schemeClr val="tx1">
                    <a:lumMod val="50000"/>
                    <a:lumOff val="50000"/>
                  </a:schemeClr>
                </a:solidFill>
                <a:latin typeface="微软雅黑" panose="020B0503020204020204" pitchFamily="34" charset="-122"/>
                <a:ea typeface="微软雅黑" panose="020B0503020204020204" pitchFamily="34" charset="-122"/>
              </a:defRPr>
            </a:lvl2pPr>
            <a:lvl3pPr marL="1257300" indent="-342900">
              <a:lnSpc>
                <a:spcPct val="100000"/>
              </a:lnSpc>
              <a:buClr>
                <a:schemeClr val="tx2"/>
              </a:buClr>
              <a:buSzPct val="85000"/>
              <a:buFont typeface="Wingdings" panose="05000000000000000000" pitchFamily="2" charset="2"/>
              <a:buChar char="p"/>
              <a:defRPr sz="1800" baseline="0">
                <a:solidFill>
                  <a:schemeClr val="tx1"/>
                </a:solidFill>
                <a:latin typeface="微软雅黑" panose="020B0503020204020204" pitchFamily="34" charset="-122"/>
                <a:ea typeface="微软雅黑" panose="020B0503020204020204" pitchFamily="34" charset="-122"/>
              </a:defRPr>
            </a:lvl3pPr>
            <a:lvl4pPr marL="1657350" indent="-285750">
              <a:lnSpc>
                <a:spcPct val="100000"/>
              </a:lnSpc>
              <a:buClr>
                <a:schemeClr val="tx2"/>
              </a:buClr>
              <a:buFont typeface="Wingdings" panose="05000000000000000000" pitchFamily="2" charset="2"/>
              <a:buChar char="ü"/>
              <a:defRPr sz="1600">
                <a:solidFill>
                  <a:schemeClr val="tx1"/>
                </a:solidFill>
                <a:latin typeface="微软雅黑" panose="020B0503020204020204" pitchFamily="34" charset="-122"/>
                <a:ea typeface="微软雅黑" panose="020B0503020204020204" pitchFamily="34" charset="-122"/>
              </a:defRPr>
            </a:lvl4pPr>
            <a:lvl5pPr marL="1917700" indent="-285750">
              <a:buClr>
                <a:schemeClr val="tx2"/>
              </a:buClr>
              <a:buFont typeface="Wingdings" panose="05000000000000000000" pitchFamily="2" charset="2"/>
              <a:buChar char="Ø"/>
              <a:defRPr sz="1400">
                <a:solidFill>
                  <a:schemeClr val="tx1"/>
                </a:solidFill>
                <a:latin typeface="微软雅黑" panose="020B0503020204020204" pitchFamily="34" charset="-122"/>
                <a:ea typeface="微软雅黑" panose="020B0503020204020204" pitchFamily="34" charset="-122"/>
              </a:defRPr>
            </a:lvl5pPr>
            <a:lvl6pPr marL="2326640" indent="-285750">
              <a:buClr>
                <a:schemeClr val="tx2"/>
              </a:buClr>
              <a:buFont typeface="Wingdings" panose="05000000000000000000" pitchFamily="2" charset="2"/>
              <a:buChar char="n"/>
              <a:defRPr>
                <a:solidFill>
                  <a:schemeClr val="accent1">
                    <a:lumMod val="75000"/>
                  </a:schemeClr>
                </a:solidFill>
                <a:latin typeface="+mn-lt"/>
              </a:defRPr>
            </a:lvl6pPr>
          </a:lstStyle>
          <a:p>
            <a:pPr lvl="0" fontAlgn="base"/>
            <a:r>
              <a:rPr lang="zh-CN" altLang="en-US" strike="noStrike" noProof="1"/>
              <a:t>单击此处编辑母版文本样式</a:t>
            </a:r>
          </a:p>
          <a:p>
            <a:pPr lvl="1" fontAlgn="base"/>
            <a:r>
              <a:rPr lang="zh-CN" altLang="en-US" strike="noStrike" noProof="1"/>
              <a:t>二级</a:t>
            </a:r>
          </a:p>
          <a:p>
            <a:pPr lvl="2" fontAlgn="base"/>
            <a:r>
              <a:rPr lang="zh-CN" altLang="en-US" strike="noStrike" noProof="1"/>
              <a:t>三级</a:t>
            </a:r>
          </a:p>
          <a:p>
            <a:pPr lvl="3" fontAlgn="base"/>
            <a:r>
              <a:rPr lang="zh-CN" altLang="en-US" strike="noStrike" noProof="1"/>
              <a:t>四级</a:t>
            </a:r>
          </a:p>
          <a:p>
            <a:pPr lvl="4" fontAlgn="base"/>
            <a:r>
              <a:rPr lang="zh-CN" altLang="en-US" strike="noStrike" noProof="1"/>
              <a:t>五级</a:t>
            </a:r>
          </a:p>
        </p:txBody>
      </p:sp>
    </p:spTree>
    <p:extLst>
      <p:ext uri="{BB962C8B-B14F-4D97-AF65-F5344CB8AC3E}">
        <p14:creationId xmlns:p14="http://schemas.microsoft.com/office/powerpoint/2010/main" val="3771565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节标题">
    <p:spTree>
      <p:nvGrpSpPr>
        <p:cNvPr id="1" name=""/>
        <p:cNvGrpSpPr/>
        <p:nvPr/>
      </p:nvGrpSpPr>
      <p:grpSpPr>
        <a:xfrm>
          <a:off x="0" y="0"/>
          <a:ext cx="0" cy="0"/>
          <a:chOff x="0" y="0"/>
          <a:chExt cx="0" cy="0"/>
        </a:xfrm>
      </p:grpSpPr>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00811"/>
            <a:ext cx="12192000" cy="3072341"/>
          </a:xfrm>
          <a:prstGeom prst="rect">
            <a:avLst/>
          </a:prstGeom>
        </p:spPr>
      </p:pic>
      <p:pic>
        <p:nvPicPr>
          <p:cNvPr id="8" name="图片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966690" y="-1495425"/>
            <a:ext cx="850900" cy="3841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标题 1"/>
          <p:cNvSpPr>
            <a:spLocks noGrp="1"/>
          </p:cNvSpPr>
          <p:nvPr>
            <p:ph type="ctrTitle" hasCustomPrompt="1"/>
          </p:nvPr>
        </p:nvSpPr>
        <p:spPr>
          <a:xfrm>
            <a:off x="719403" y="1928513"/>
            <a:ext cx="10945216" cy="1470024"/>
          </a:xfrm>
        </p:spPr>
        <p:txBody>
          <a:bodyPr>
            <a:noAutofit/>
          </a:bodyPr>
          <a:lstStyle>
            <a:lvl1pPr algn="ctr">
              <a:defRPr sz="3600" b="1">
                <a:solidFill>
                  <a:schemeClr val="bg1"/>
                </a:solidFill>
                <a:latin typeface="微软雅黑" panose="020B0503020204020204" pitchFamily="34" charset="-122"/>
                <a:ea typeface="微软雅黑" panose="020B0503020204020204" pitchFamily="34" charset="-122"/>
              </a:defRPr>
            </a:lvl1pPr>
          </a:lstStyle>
          <a:p>
            <a:r>
              <a:rPr lang="zh-CN" altLang="en-US" dirty="0"/>
              <a:t>谢谢</a:t>
            </a:r>
          </a:p>
        </p:txBody>
      </p:sp>
      <p:pic>
        <p:nvPicPr>
          <p:cNvPr id="11" name="图片 10" descr="2_03"/>
          <p:cNvPicPr>
            <a:picLocks noChangeAspect="1"/>
          </p:cNvPicPr>
          <p:nvPr/>
        </p:nvPicPr>
        <p:blipFill>
          <a:blip r:embed="rId4"/>
          <a:stretch>
            <a:fillRect/>
          </a:stretch>
        </p:blipFill>
        <p:spPr>
          <a:xfrm>
            <a:off x="2594188" y="1801197"/>
            <a:ext cx="7003627" cy="1724660"/>
          </a:xfrm>
          <a:prstGeom prst="rect">
            <a:avLst/>
          </a:prstGeom>
        </p:spPr>
      </p:pic>
      <p:sp>
        <p:nvSpPr>
          <p:cNvPr id="13" name="副标题 2"/>
          <p:cNvSpPr>
            <a:spLocks noGrp="1"/>
          </p:cNvSpPr>
          <p:nvPr>
            <p:ph type="subTitle" idx="1" hasCustomPrompt="1"/>
          </p:nvPr>
        </p:nvSpPr>
        <p:spPr>
          <a:xfrm>
            <a:off x="3455708" y="3699166"/>
            <a:ext cx="5231093" cy="977975"/>
          </a:xfrm>
        </p:spPr>
        <p:txBody>
          <a:bodyPr>
            <a:normAutofit/>
          </a:bodyPr>
          <a:lstStyle>
            <a:lvl1pPr marL="0" indent="0" algn="ctr">
              <a:buNone/>
              <a:defRPr sz="3200">
                <a:solidFill>
                  <a:schemeClr val="bg1"/>
                </a:solidFill>
                <a:effectLst/>
                <a:latin typeface="微软雅黑" panose="020B0503020204020204" pitchFamily="34" charset="-122"/>
                <a:ea typeface="微软雅黑" panose="020B0503020204020204" pitchFamily="34" charset="-122"/>
              </a:defRPr>
            </a:lvl1pPr>
            <a:lvl2pPr marL="408305" indent="0" algn="ctr">
              <a:buNone/>
              <a:defRPr>
                <a:solidFill>
                  <a:schemeClr val="tx1">
                    <a:tint val="75000"/>
                  </a:schemeClr>
                </a:solidFill>
              </a:defRPr>
            </a:lvl2pPr>
            <a:lvl3pPr marL="816610" indent="0" algn="ctr">
              <a:buNone/>
              <a:defRPr>
                <a:solidFill>
                  <a:schemeClr val="tx1">
                    <a:tint val="75000"/>
                  </a:schemeClr>
                </a:solidFill>
              </a:defRPr>
            </a:lvl3pPr>
            <a:lvl4pPr marL="1224280" indent="0" algn="ctr">
              <a:buNone/>
              <a:defRPr>
                <a:solidFill>
                  <a:schemeClr val="tx1">
                    <a:tint val="75000"/>
                  </a:schemeClr>
                </a:solidFill>
              </a:defRPr>
            </a:lvl4pPr>
            <a:lvl5pPr marL="1632585" indent="0" algn="ctr">
              <a:buNone/>
              <a:defRPr>
                <a:solidFill>
                  <a:schemeClr val="tx1">
                    <a:tint val="75000"/>
                  </a:schemeClr>
                </a:solidFill>
              </a:defRPr>
            </a:lvl5pPr>
            <a:lvl6pPr marL="2040890" indent="0" algn="ctr">
              <a:buNone/>
              <a:defRPr>
                <a:solidFill>
                  <a:schemeClr val="tx1">
                    <a:tint val="75000"/>
                  </a:schemeClr>
                </a:solidFill>
              </a:defRPr>
            </a:lvl6pPr>
            <a:lvl7pPr marL="2449195" indent="0" algn="ctr">
              <a:buNone/>
              <a:defRPr>
                <a:solidFill>
                  <a:schemeClr val="tx1">
                    <a:tint val="75000"/>
                  </a:schemeClr>
                </a:solidFill>
              </a:defRPr>
            </a:lvl7pPr>
            <a:lvl8pPr marL="2856865" indent="0" algn="ctr">
              <a:buNone/>
              <a:defRPr>
                <a:solidFill>
                  <a:schemeClr val="tx1">
                    <a:tint val="75000"/>
                  </a:schemeClr>
                </a:solidFill>
              </a:defRPr>
            </a:lvl8pPr>
            <a:lvl9pPr marL="3265170" indent="0" algn="ctr">
              <a:buNone/>
              <a:defRPr>
                <a:solidFill>
                  <a:schemeClr val="tx1">
                    <a:tint val="75000"/>
                  </a:schemeClr>
                </a:solidFill>
              </a:defRPr>
            </a:lvl9pPr>
          </a:lstStyle>
          <a:p>
            <a:r>
              <a:rPr lang="zh-CN" altLang="en-US" dirty="0"/>
              <a:t>主讲人：某某某</a:t>
            </a:r>
          </a:p>
        </p:txBody>
      </p:sp>
    </p:spTree>
    <p:extLst>
      <p:ext uri="{BB962C8B-B14F-4D97-AF65-F5344CB8AC3E}">
        <p14:creationId xmlns:p14="http://schemas.microsoft.com/office/powerpoint/2010/main" val="4011257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演示案例">
    <p:spTree>
      <p:nvGrpSpPr>
        <p:cNvPr id="1" name=""/>
        <p:cNvGrpSpPr/>
        <p:nvPr/>
      </p:nvGrpSpPr>
      <p:grpSpPr>
        <a:xfrm>
          <a:off x="0" y="0"/>
          <a:ext cx="0" cy="0"/>
          <a:chOff x="0" y="0"/>
          <a:chExt cx="0" cy="0"/>
        </a:xfrm>
      </p:grpSpPr>
      <p:pic>
        <p:nvPicPr>
          <p:cNvPr id="16" name="Picture 5"/>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656" y="-1"/>
            <a:ext cx="4172477" cy="6855391"/>
          </a:xfrm>
          <a:prstGeom prst="rect">
            <a:avLst/>
          </a:prstGeom>
          <a:noFill/>
          <a:extLst>
            <a:ext uri="{909E8E84-426E-40DD-AFC4-6F175D3DCCD1}">
              <a14:hiddenFill xmlns:a14="http://schemas.microsoft.com/office/drawing/2010/main">
                <a:solidFill>
                  <a:srgbClr val="FFFFFF"/>
                </a:solidFill>
              </a14:hiddenFill>
            </a:ext>
          </a:extLst>
        </p:spPr>
      </p:pic>
      <p:sp>
        <p:nvSpPr>
          <p:cNvPr id="20" name="矩形 19"/>
          <p:cNvSpPr/>
          <p:nvPr/>
        </p:nvSpPr>
        <p:spPr>
          <a:xfrm>
            <a:off x="0" y="-1"/>
            <a:ext cx="12192000" cy="6855885"/>
          </a:xfrm>
          <a:prstGeom prst="rect">
            <a:avLst/>
          </a:prstGeom>
          <a:solidFill>
            <a:schemeClr val="tx2">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prstClr val="white"/>
              </a:solidFill>
            </a:endParaRPr>
          </a:p>
        </p:txBody>
      </p:sp>
      <p:sp>
        <p:nvSpPr>
          <p:cNvPr id="31" name="Rectangle 18"/>
          <p:cNvSpPr>
            <a:spLocks noChangeArrowheads="1"/>
          </p:cNvSpPr>
          <p:nvPr/>
        </p:nvSpPr>
        <p:spPr bwMode="auto">
          <a:xfrm>
            <a:off x="1679509" y="4965175"/>
            <a:ext cx="12311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buFont typeface="Arial" panose="020B0604020202020204" pitchFamily="34" charset="0"/>
              <a:buNone/>
            </a:pPr>
            <a:r>
              <a:rPr lang="zh-CN" altLang="en-US" sz="24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演示案例</a:t>
            </a:r>
          </a:p>
        </p:txBody>
      </p:sp>
      <p:sp>
        <p:nvSpPr>
          <p:cNvPr id="32" name="Freeform 9"/>
          <p:cNvSpPr/>
          <p:nvPr/>
        </p:nvSpPr>
        <p:spPr bwMode="auto">
          <a:xfrm>
            <a:off x="3311692" y="5068937"/>
            <a:ext cx="91971" cy="184269"/>
          </a:xfrm>
          <a:custGeom>
            <a:avLst/>
            <a:gdLst>
              <a:gd name="T0" fmla="*/ 0 w 278"/>
              <a:gd name="T1" fmla="*/ 0 h 557"/>
              <a:gd name="T2" fmla="*/ 278 w 278"/>
              <a:gd name="T3" fmla="*/ 278 h 557"/>
              <a:gd name="T4" fmla="*/ 0 w 278"/>
              <a:gd name="T5" fmla="*/ 557 h 557"/>
              <a:gd name="T6" fmla="*/ 0 w 278"/>
              <a:gd name="T7" fmla="*/ 0 h 557"/>
            </a:gdLst>
            <a:ahLst/>
            <a:cxnLst>
              <a:cxn ang="0">
                <a:pos x="T0" y="T1"/>
              </a:cxn>
              <a:cxn ang="0">
                <a:pos x="T2" y="T3"/>
              </a:cxn>
              <a:cxn ang="0">
                <a:pos x="T4" y="T5"/>
              </a:cxn>
              <a:cxn ang="0">
                <a:pos x="T6" y="T7"/>
              </a:cxn>
            </a:cxnLst>
            <a:rect l="0" t="0" r="r" b="b"/>
            <a:pathLst>
              <a:path w="278" h="557">
                <a:moveTo>
                  <a:pt x="0" y="0"/>
                </a:moveTo>
                <a:lnTo>
                  <a:pt x="278" y="278"/>
                </a:lnTo>
                <a:lnTo>
                  <a:pt x="0" y="557"/>
                </a:lnTo>
                <a:lnTo>
                  <a:pt x="0" y="0"/>
                </a:lnTo>
                <a:close/>
              </a:path>
            </a:pathLst>
          </a:custGeom>
          <a:solidFill>
            <a:schemeClr val="bg1"/>
          </a:solidFill>
          <a:ln>
            <a:noFill/>
          </a:ln>
        </p:spPr>
        <p:txBody>
          <a:bodyPr vert="horz" wrap="square" lIns="91440" tIns="45720" rIns="91440" bIns="45720" numCol="1" anchor="t" anchorCtr="0" compatLnSpc="1"/>
          <a:lstStyle/>
          <a:p>
            <a:endParaRPr lang="zh-CN" altLang="en-US" sz="1600">
              <a:solidFill>
                <a:prstClr val="black"/>
              </a:solidFill>
            </a:endParaRPr>
          </a:p>
        </p:txBody>
      </p:sp>
      <p:cxnSp>
        <p:nvCxnSpPr>
          <p:cNvPr id="33" name="直接连接符 32"/>
          <p:cNvCxnSpPr/>
          <p:nvPr/>
        </p:nvCxnSpPr>
        <p:spPr>
          <a:xfrm>
            <a:off x="1487488" y="4899851"/>
            <a:ext cx="0" cy="564324"/>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37" name="矩形 36"/>
          <p:cNvSpPr/>
          <p:nvPr/>
        </p:nvSpPr>
        <p:spPr>
          <a:xfrm>
            <a:off x="4175788" y="-2"/>
            <a:ext cx="8016213" cy="68558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38" name="标题 1"/>
          <p:cNvSpPr>
            <a:spLocks noGrp="1" noChangeArrowheads="1"/>
          </p:cNvSpPr>
          <p:nvPr>
            <p:ph type="title" hasCustomPrompt="1"/>
          </p:nvPr>
        </p:nvSpPr>
        <p:spPr>
          <a:xfrm>
            <a:off x="4751852" y="376196"/>
            <a:ext cx="7112357" cy="658131"/>
          </a:xfrm>
          <a:prstGeom prst="rect">
            <a:avLst/>
          </a:prstGeom>
        </p:spPr>
        <p:txBody>
          <a:bodyPr/>
          <a:lstStyle>
            <a:lvl1pPr algn="l" defTabSz="815975" rtl="0" eaLnBrk="1" fontAlgn="base" hangingPunct="1">
              <a:spcBef>
                <a:spcPct val="0"/>
              </a:spcBef>
              <a:spcAft>
                <a:spcPct val="0"/>
              </a:spcAft>
              <a:defRPr lang="zh-CN" altLang="zh-CN" sz="2800" b="1" kern="1200" dirty="0" smtClean="0">
                <a:solidFill>
                  <a:schemeClr val="tx2"/>
                </a:solidFill>
                <a:latin typeface="微软雅黑" panose="020B0503020204020204" pitchFamily="34" charset="-122"/>
                <a:ea typeface="微软雅黑" panose="020B0503020204020204" pitchFamily="34" charset="-122"/>
                <a:cs typeface="+mj-cs"/>
              </a:defRPr>
            </a:lvl1pPr>
          </a:lstStyle>
          <a:p>
            <a:r>
              <a:rPr lang="zh-CN" altLang="en-US" dirty="0"/>
              <a:t>演示案例：</a:t>
            </a:r>
            <a:r>
              <a:rPr lang="en-US" altLang="zh-CN" dirty="0"/>
              <a:t>1-</a:t>
            </a:r>
            <a:r>
              <a:rPr lang="zh-CN" altLang="en-US" dirty="0"/>
              <a:t>案例名</a:t>
            </a:r>
            <a:endParaRPr lang="zh-CN" altLang="zh-CN" dirty="0"/>
          </a:p>
        </p:txBody>
      </p:sp>
      <p:grpSp>
        <p:nvGrpSpPr>
          <p:cNvPr id="26" name="组合 25"/>
          <p:cNvGrpSpPr/>
          <p:nvPr/>
        </p:nvGrpSpPr>
        <p:grpSpPr>
          <a:xfrm>
            <a:off x="848764" y="4982546"/>
            <a:ext cx="433600" cy="411783"/>
            <a:chOff x="1866900" y="2420938"/>
            <a:chExt cx="757238" cy="719137"/>
          </a:xfrm>
          <a:solidFill>
            <a:schemeClr val="bg1"/>
          </a:solidFill>
        </p:grpSpPr>
        <p:sp>
          <p:nvSpPr>
            <p:cNvPr id="27" name="Freeform 15"/>
            <p:cNvSpPr/>
            <p:nvPr/>
          </p:nvSpPr>
          <p:spPr bwMode="auto">
            <a:xfrm>
              <a:off x="1979613" y="2420938"/>
              <a:ext cx="644525" cy="495300"/>
            </a:xfrm>
            <a:custGeom>
              <a:avLst/>
              <a:gdLst>
                <a:gd name="T0" fmla="*/ 158 w 172"/>
                <a:gd name="T1" fmla="*/ 0 h 132"/>
                <a:gd name="T2" fmla="*/ 15 w 172"/>
                <a:gd name="T3" fmla="*/ 0 h 132"/>
                <a:gd name="T4" fmla="*/ 0 w 172"/>
                <a:gd name="T5" fmla="*/ 14 h 132"/>
                <a:gd name="T6" fmla="*/ 0 w 172"/>
                <a:gd name="T7" fmla="*/ 30 h 132"/>
                <a:gd name="T8" fmla="*/ 13 w 172"/>
                <a:gd name="T9" fmla="*/ 30 h 132"/>
                <a:gd name="T10" fmla="*/ 13 w 172"/>
                <a:gd name="T11" fmla="*/ 14 h 132"/>
                <a:gd name="T12" fmla="*/ 15 w 172"/>
                <a:gd name="T13" fmla="*/ 13 h 132"/>
                <a:gd name="T14" fmla="*/ 158 w 172"/>
                <a:gd name="T15" fmla="*/ 13 h 132"/>
                <a:gd name="T16" fmla="*/ 159 w 172"/>
                <a:gd name="T17" fmla="*/ 14 h 132"/>
                <a:gd name="T18" fmla="*/ 159 w 172"/>
                <a:gd name="T19" fmla="*/ 118 h 132"/>
                <a:gd name="T20" fmla="*/ 158 w 172"/>
                <a:gd name="T21" fmla="*/ 119 h 132"/>
                <a:gd name="T22" fmla="*/ 142 w 172"/>
                <a:gd name="T23" fmla="*/ 119 h 132"/>
                <a:gd name="T24" fmla="*/ 142 w 172"/>
                <a:gd name="T25" fmla="*/ 132 h 132"/>
                <a:gd name="T26" fmla="*/ 158 w 172"/>
                <a:gd name="T27" fmla="*/ 132 h 132"/>
                <a:gd name="T28" fmla="*/ 172 w 172"/>
                <a:gd name="T29" fmla="*/ 118 h 132"/>
                <a:gd name="T30" fmla="*/ 172 w 172"/>
                <a:gd name="T31" fmla="*/ 14 h 132"/>
                <a:gd name="T32" fmla="*/ 158 w 172"/>
                <a:gd name="T33"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2" h="132">
                  <a:moveTo>
                    <a:pt x="158" y="0"/>
                  </a:moveTo>
                  <a:cubicBezTo>
                    <a:pt x="15" y="0"/>
                    <a:pt x="15" y="0"/>
                    <a:pt x="15" y="0"/>
                  </a:cubicBezTo>
                  <a:cubicBezTo>
                    <a:pt x="7" y="0"/>
                    <a:pt x="0" y="6"/>
                    <a:pt x="0" y="14"/>
                  </a:cubicBezTo>
                  <a:cubicBezTo>
                    <a:pt x="0" y="30"/>
                    <a:pt x="0" y="30"/>
                    <a:pt x="0" y="30"/>
                  </a:cubicBezTo>
                  <a:cubicBezTo>
                    <a:pt x="13" y="30"/>
                    <a:pt x="13" y="30"/>
                    <a:pt x="13" y="30"/>
                  </a:cubicBezTo>
                  <a:cubicBezTo>
                    <a:pt x="13" y="14"/>
                    <a:pt x="13" y="14"/>
                    <a:pt x="13" y="14"/>
                  </a:cubicBezTo>
                  <a:cubicBezTo>
                    <a:pt x="13" y="14"/>
                    <a:pt x="14" y="13"/>
                    <a:pt x="15" y="13"/>
                  </a:cubicBezTo>
                  <a:cubicBezTo>
                    <a:pt x="158" y="13"/>
                    <a:pt x="158" y="13"/>
                    <a:pt x="158" y="13"/>
                  </a:cubicBezTo>
                  <a:cubicBezTo>
                    <a:pt x="158" y="13"/>
                    <a:pt x="159" y="14"/>
                    <a:pt x="159" y="14"/>
                  </a:cubicBezTo>
                  <a:cubicBezTo>
                    <a:pt x="159" y="118"/>
                    <a:pt x="159" y="118"/>
                    <a:pt x="159" y="118"/>
                  </a:cubicBezTo>
                  <a:cubicBezTo>
                    <a:pt x="159" y="118"/>
                    <a:pt x="158" y="119"/>
                    <a:pt x="158" y="119"/>
                  </a:cubicBezTo>
                  <a:cubicBezTo>
                    <a:pt x="142" y="119"/>
                    <a:pt x="142" y="119"/>
                    <a:pt x="142" y="119"/>
                  </a:cubicBezTo>
                  <a:cubicBezTo>
                    <a:pt x="142" y="132"/>
                    <a:pt x="142" y="132"/>
                    <a:pt x="142" y="132"/>
                  </a:cubicBezTo>
                  <a:cubicBezTo>
                    <a:pt x="158" y="132"/>
                    <a:pt x="158" y="132"/>
                    <a:pt x="158" y="132"/>
                  </a:cubicBezTo>
                  <a:cubicBezTo>
                    <a:pt x="166" y="132"/>
                    <a:pt x="172" y="126"/>
                    <a:pt x="172" y="118"/>
                  </a:cubicBezTo>
                  <a:cubicBezTo>
                    <a:pt x="172" y="14"/>
                    <a:pt x="172" y="14"/>
                    <a:pt x="172" y="14"/>
                  </a:cubicBezTo>
                  <a:cubicBezTo>
                    <a:pt x="172" y="6"/>
                    <a:pt x="166" y="0"/>
                    <a:pt x="15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solidFill>
                  <a:prstClr val="black"/>
                </a:solidFill>
              </a:endParaRPr>
            </a:p>
          </p:txBody>
        </p:sp>
        <p:sp>
          <p:nvSpPr>
            <p:cNvPr id="28" name="Freeform 16"/>
            <p:cNvSpPr/>
            <p:nvPr/>
          </p:nvSpPr>
          <p:spPr bwMode="auto">
            <a:xfrm>
              <a:off x="1866900" y="2533650"/>
              <a:ext cx="644525" cy="606425"/>
            </a:xfrm>
            <a:custGeom>
              <a:avLst/>
              <a:gdLst>
                <a:gd name="T0" fmla="*/ 157 w 172"/>
                <a:gd name="T1" fmla="*/ 0 h 162"/>
                <a:gd name="T2" fmla="*/ 43 w 172"/>
                <a:gd name="T3" fmla="*/ 0 h 162"/>
                <a:gd name="T4" fmla="*/ 30 w 172"/>
                <a:gd name="T5" fmla="*/ 0 h 162"/>
                <a:gd name="T6" fmla="*/ 14 w 172"/>
                <a:gd name="T7" fmla="*/ 0 h 162"/>
                <a:gd name="T8" fmla="*/ 0 w 172"/>
                <a:gd name="T9" fmla="*/ 15 h 162"/>
                <a:gd name="T10" fmla="*/ 0 w 172"/>
                <a:gd name="T11" fmla="*/ 118 h 162"/>
                <a:gd name="T12" fmla="*/ 0 w 172"/>
                <a:gd name="T13" fmla="*/ 120 h 162"/>
                <a:gd name="T14" fmla="*/ 14 w 172"/>
                <a:gd name="T15" fmla="*/ 133 h 162"/>
                <a:gd name="T16" fmla="*/ 44 w 172"/>
                <a:gd name="T17" fmla="*/ 133 h 162"/>
                <a:gd name="T18" fmla="*/ 51 w 172"/>
                <a:gd name="T19" fmla="*/ 126 h 162"/>
                <a:gd name="T20" fmla="*/ 44 w 172"/>
                <a:gd name="T21" fmla="*/ 119 h 162"/>
                <a:gd name="T22" fmla="*/ 14 w 172"/>
                <a:gd name="T23" fmla="*/ 119 h 162"/>
                <a:gd name="T24" fmla="*/ 13 w 172"/>
                <a:gd name="T25" fmla="*/ 118 h 162"/>
                <a:gd name="T26" fmla="*/ 13 w 172"/>
                <a:gd name="T27" fmla="*/ 15 h 162"/>
                <a:gd name="T28" fmla="*/ 14 w 172"/>
                <a:gd name="T29" fmla="*/ 13 h 162"/>
                <a:gd name="T30" fmla="*/ 30 w 172"/>
                <a:gd name="T31" fmla="*/ 13 h 162"/>
                <a:gd name="T32" fmla="*/ 43 w 172"/>
                <a:gd name="T33" fmla="*/ 13 h 162"/>
                <a:gd name="T34" fmla="*/ 157 w 172"/>
                <a:gd name="T35" fmla="*/ 13 h 162"/>
                <a:gd name="T36" fmla="*/ 159 w 172"/>
                <a:gd name="T37" fmla="*/ 15 h 162"/>
                <a:gd name="T38" fmla="*/ 159 w 172"/>
                <a:gd name="T39" fmla="*/ 89 h 162"/>
                <a:gd name="T40" fmla="*/ 159 w 172"/>
                <a:gd name="T41" fmla="*/ 102 h 162"/>
                <a:gd name="T42" fmla="*/ 159 w 172"/>
                <a:gd name="T43" fmla="*/ 118 h 162"/>
                <a:gd name="T44" fmla="*/ 157 w 172"/>
                <a:gd name="T45" fmla="*/ 119 h 162"/>
                <a:gd name="T46" fmla="*/ 130 w 172"/>
                <a:gd name="T47" fmla="*/ 119 h 162"/>
                <a:gd name="T48" fmla="*/ 105 w 172"/>
                <a:gd name="T49" fmla="*/ 119 h 162"/>
                <a:gd name="T50" fmla="*/ 90 w 172"/>
                <a:gd name="T51" fmla="*/ 119 h 162"/>
                <a:gd name="T52" fmla="*/ 89 w 172"/>
                <a:gd name="T53" fmla="*/ 119 h 162"/>
                <a:gd name="T54" fmla="*/ 85 w 172"/>
                <a:gd name="T55" fmla="*/ 121 h 162"/>
                <a:gd name="T56" fmla="*/ 85 w 172"/>
                <a:gd name="T57" fmla="*/ 121 h 162"/>
                <a:gd name="T58" fmla="*/ 82 w 172"/>
                <a:gd name="T59" fmla="*/ 123 h 162"/>
                <a:gd name="T60" fmla="*/ 73 w 172"/>
                <a:gd name="T61" fmla="*/ 133 h 162"/>
                <a:gd name="T62" fmla="*/ 56 w 172"/>
                <a:gd name="T63" fmla="*/ 150 h 162"/>
                <a:gd name="T64" fmla="*/ 56 w 172"/>
                <a:gd name="T65" fmla="*/ 160 h 162"/>
                <a:gd name="T66" fmla="*/ 65 w 172"/>
                <a:gd name="T67" fmla="*/ 160 h 162"/>
                <a:gd name="T68" fmla="*/ 92 w 172"/>
                <a:gd name="T69" fmla="*/ 133 h 162"/>
                <a:gd name="T70" fmla="*/ 130 w 172"/>
                <a:gd name="T71" fmla="*/ 133 h 162"/>
                <a:gd name="T72" fmla="*/ 157 w 172"/>
                <a:gd name="T73" fmla="*/ 133 h 162"/>
                <a:gd name="T74" fmla="*/ 172 w 172"/>
                <a:gd name="T75" fmla="*/ 118 h 162"/>
                <a:gd name="T76" fmla="*/ 172 w 172"/>
                <a:gd name="T77" fmla="*/ 102 h 162"/>
                <a:gd name="T78" fmla="*/ 172 w 172"/>
                <a:gd name="T79" fmla="*/ 89 h 162"/>
                <a:gd name="T80" fmla="*/ 172 w 172"/>
                <a:gd name="T81" fmla="*/ 15 h 162"/>
                <a:gd name="T82" fmla="*/ 157 w 172"/>
                <a:gd name="T83" fmla="*/ 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2" h="162">
                  <a:moveTo>
                    <a:pt x="157" y="0"/>
                  </a:moveTo>
                  <a:cubicBezTo>
                    <a:pt x="43" y="0"/>
                    <a:pt x="43" y="0"/>
                    <a:pt x="43" y="0"/>
                  </a:cubicBezTo>
                  <a:cubicBezTo>
                    <a:pt x="30" y="0"/>
                    <a:pt x="30" y="0"/>
                    <a:pt x="30" y="0"/>
                  </a:cubicBezTo>
                  <a:cubicBezTo>
                    <a:pt x="14" y="0"/>
                    <a:pt x="14" y="0"/>
                    <a:pt x="14" y="0"/>
                  </a:cubicBezTo>
                  <a:cubicBezTo>
                    <a:pt x="6" y="0"/>
                    <a:pt x="0" y="7"/>
                    <a:pt x="0" y="15"/>
                  </a:cubicBezTo>
                  <a:cubicBezTo>
                    <a:pt x="0" y="118"/>
                    <a:pt x="0" y="118"/>
                    <a:pt x="0" y="118"/>
                  </a:cubicBezTo>
                  <a:cubicBezTo>
                    <a:pt x="0" y="119"/>
                    <a:pt x="0" y="119"/>
                    <a:pt x="0" y="120"/>
                  </a:cubicBezTo>
                  <a:cubicBezTo>
                    <a:pt x="1" y="127"/>
                    <a:pt x="7" y="133"/>
                    <a:pt x="14" y="133"/>
                  </a:cubicBezTo>
                  <a:cubicBezTo>
                    <a:pt x="44" y="133"/>
                    <a:pt x="44" y="133"/>
                    <a:pt x="44" y="133"/>
                  </a:cubicBezTo>
                  <a:cubicBezTo>
                    <a:pt x="48" y="133"/>
                    <a:pt x="51" y="130"/>
                    <a:pt x="51" y="126"/>
                  </a:cubicBezTo>
                  <a:cubicBezTo>
                    <a:pt x="51" y="122"/>
                    <a:pt x="48" y="119"/>
                    <a:pt x="44" y="119"/>
                  </a:cubicBezTo>
                  <a:cubicBezTo>
                    <a:pt x="14" y="119"/>
                    <a:pt x="14" y="119"/>
                    <a:pt x="14" y="119"/>
                  </a:cubicBezTo>
                  <a:cubicBezTo>
                    <a:pt x="14" y="119"/>
                    <a:pt x="13" y="119"/>
                    <a:pt x="13" y="118"/>
                  </a:cubicBezTo>
                  <a:cubicBezTo>
                    <a:pt x="13" y="15"/>
                    <a:pt x="13" y="15"/>
                    <a:pt x="13" y="15"/>
                  </a:cubicBezTo>
                  <a:cubicBezTo>
                    <a:pt x="13" y="14"/>
                    <a:pt x="14" y="13"/>
                    <a:pt x="14" y="13"/>
                  </a:cubicBezTo>
                  <a:cubicBezTo>
                    <a:pt x="30" y="13"/>
                    <a:pt x="30" y="13"/>
                    <a:pt x="30" y="13"/>
                  </a:cubicBezTo>
                  <a:cubicBezTo>
                    <a:pt x="43" y="13"/>
                    <a:pt x="43" y="13"/>
                    <a:pt x="43" y="13"/>
                  </a:cubicBezTo>
                  <a:cubicBezTo>
                    <a:pt x="157" y="13"/>
                    <a:pt x="157" y="13"/>
                    <a:pt x="157" y="13"/>
                  </a:cubicBezTo>
                  <a:cubicBezTo>
                    <a:pt x="158" y="13"/>
                    <a:pt x="159" y="14"/>
                    <a:pt x="159" y="15"/>
                  </a:cubicBezTo>
                  <a:cubicBezTo>
                    <a:pt x="159" y="89"/>
                    <a:pt x="159" y="89"/>
                    <a:pt x="159" y="89"/>
                  </a:cubicBezTo>
                  <a:cubicBezTo>
                    <a:pt x="159" y="102"/>
                    <a:pt x="159" y="102"/>
                    <a:pt x="159" y="102"/>
                  </a:cubicBezTo>
                  <a:cubicBezTo>
                    <a:pt x="159" y="118"/>
                    <a:pt x="159" y="118"/>
                    <a:pt x="159" y="118"/>
                  </a:cubicBezTo>
                  <a:cubicBezTo>
                    <a:pt x="159" y="119"/>
                    <a:pt x="158" y="119"/>
                    <a:pt x="157" y="119"/>
                  </a:cubicBezTo>
                  <a:cubicBezTo>
                    <a:pt x="130" y="119"/>
                    <a:pt x="130" y="119"/>
                    <a:pt x="130" y="119"/>
                  </a:cubicBezTo>
                  <a:cubicBezTo>
                    <a:pt x="105" y="119"/>
                    <a:pt x="105" y="119"/>
                    <a:pt x="105" y="119"/>
                  </a:cubicBezTo>
                  <a:cubicBezTo>
                    <a:pt x="90" y="119"/>
                    <a:pt x="90" y="119"/>
                    <a:pt x="90" y="119"/>
                  </a:cubicBezTo>
                  <a:cubicBezTo>
                    <a:pt x="89" y="119"/>
                    <a:pt x="89" y="119"/>
                    <a:pt x="89" y="119"/>
                  </a:cubicBezTo>
                  <a:cubicBezTo>
                    <a:pt x="88" y="119"/>
                    <a:pt x="87" y="120"/>
                    <a:pt x="85" y="121"/>
                  </a:cubicBezTo>
                  <a:cubicBezTo>
                    <a:pt x="85" y="121"/>
                    <a:pt x="85" y="121"/>
                    <a:pt x="85" y="121"/>
                  </a:cubicBezTo>
                  <a:cubicBezTo>
                    <a:pt x="82" y="123"/>
                    <a:pt x="82" y="123"/>
                    <a:pt x="82" y="123"/>
                  </a:cubicBezTo>
                  <a:cubicBezTo>
                    <a:pt x="73" y="133"/>
                    <a:pt x="73" y="133"/>
                    <a:pt x="73" y="133"/>
                  </a:cubicBezTo>
                  <a:cubicBezTo>
                    <a:pt x="56" y="150"/>
                    <a:pt x="56" y="150"/>
                    <a:pt x="56" y="150"/>
                  </a:cubicBezTo>
                  <a:cubicBezTo>
                    <a:pt x="53" y="153"/>
                    <a:pt x="53" y="157"/>
                    <a:pt x="56" y="160"/>
                  </a:cubicBezTo>
                  <a:cubicBezTo>
                    <a:pt x="58" y="162"/>
                    <a:pt x="62" y="162"/>
                    <a:pt x="65" y="160"/>
                  </a:cubicBezTo>
                  <a:cubicBezTo>
                    <a:pt x="92" y="133"/>
                    <a:pt x="92" y="133"/>
                    <a:pt x="92" y="133"/>
                  </a:cubicBezTo>
                  <a:cubicBezTo>
                    <a:pt x="130" y="133"/>
                    <a:pt x="130" y="133"/>
                    <a:pt x="130" y="133"/>
                  </a:cubicBezTo>
                  <a:cubicBezTo>
                    <a:pt x="157" y="133"/>
                    <a:pt x="157" y="133"/>
                    <a:pt x="157" y="133"/>
                  </a:cubicBezTo>
                  <a:cubicBezTo>
                    <a:pt x="165" y="133"/>
                    <a:pt x="172" y="126"/>
                    <a:pt x="172" y="118"/>
                  </a:cubicBezTo>
                  <a:cubicBezTo>
                    <a:pt x="172" y="102"/>
                    <a:pt x="172" y="102"/>
                    <a:pt x="172" y="102"/>
                  </a:cubicBezTo>
                  <a:cubicBezTo>
                    <a:pt x="172" y="89"/>
                    <a:pt x="172" y="89"/>
                    <a:pt x="172" y="89"/>
                  </a:cubicBezTo>
                  <a:cubicBezTo>
                    <a:pt x="172" y="15"/>
                    <a:pt x="172" y="15"/>
                    <a:pt x="172" y="15"/>
                  </a:cubicBezTo>
                  <a:cubicBezTo>
                    <a:pt x="172" y="7"/>
                    <a:pt x="165" y="0"/>
                    <a:pt x="15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solidFill>
                  <a:prstClr val="black"/>
                </a:solidFill>
              </a:endParaRPr>
            </a:p>
          </p:txBody>
        </p:sp>
      </p:grpSp>
      <p:sp>
        <p:nvSpPr>
          <p:cNvPr id="19" name="内容占位符 8">
            <a:extLst>
              <a:ext uri="{FF2B5EF4-FFF2-40B4-BE49-F238E27FC236}">
                <a16:creationId xmlns:a16="http://schemas.microsoft.com/office/drawing/2014/main" id="{1BEB4A84-75F1-4A8F-9894-46A9874EE5EB}"/>
              </a:ext>
            </a:extLst>
          </p:cNvPr>
          <p:cNvSpPr>
            <a:spLocks noGrp="1"/>
          </p:cNvSpPr>
          <p:nvPr>
            <p:ph idx="1"/>
          </p:nvPr>
        </p:nvSpPr>
        <p:spPr>
          <a:xfrm>
            <a:off x="4751852" y="1247643"/>
            <a:ext cx="7112357" cy="5196304"/>
          </a:xfrm>
        </p:spPr>
        <p:txBody>
          <a:bodyPr/>
          <a:lstStyle>
            <a:lvl1pPr marL="342900" indent="-342900">
              <a:lnSpc>
                <a:spcPct val="100000"/>
              </a:lnSpc>
              <a:buClr>
                <a:schemeClr val="tx2"/>
              </a:buClr>
              <a:buFont typeface="Wingdings" panose="05000000000000000000" pitchFamily="2" charset="2"/>
              <a:buChar char="u"/>
              <a:defRPr sz="2000" b="1">
                <a:solidFill>
                  <a:schemeClr val="accent1">
                    <a:lumMod val="75000"/>
                  </a:schemeClr>
                </a:solidFill>
                <a:latin typeface="微软雅黑" panose="020B0503020204020204" pitchFamily="34" charset="-122"/>
                <a:ea typeface="微软雅黑" panose="020B0503020204020204" pitchFamily="34" charset="-122"/>
              </a:defRPr>
            </a:lvl1pPr>
            <a:lvl2pPr marL="800100" indent="-342900">
              <a:lnSpc>
                <a:spcPct val="120000"/>
              </a:lnSpc>
              <a:buClr>
                <a:schemeClr val="tx2"/>
              </a:buClr>
              <a:buSzPct val="90000"/>
              <a:buFont typeface="Wingdings" panose="05000000000000000000" pitchFamily="2" charset="2"/>
              <a:buChar char="n"/>
              <a:defRPr sz="1800">
                <a:solidFill>
                  <a:schemeClr val="tx1">
                    <a:lumMod val="50000"/>
                    <a:lumOff val="50000"/>
                  </a:schemeClr>
                </a:solidFill>
                <a:latin typeface="微软雅黑" panose="020B0503020204020204" pitchFamily="34" charset="-122"/>
                <a:ea typeface="微软雅黑" panose="020B0503020204020204" pitchFamily="34" charset="-122"/>
              </a:defRPr>
            </a:lvl2pPr>
            <a:lvl3pPr marL="1257300" indent="-342900">
              <a:lnSpc>
                <a:spcPct val="100000"/>
              </a:lnSpc>
              <a:buClr>
                <a:schemeClr val="tx2"/>
              </a:buClr>
              <a:buSzPct val="85000"/>
              <a:buFont typeface="Wingdings" panose="05000000000000000000" pitchFamily="2" charset="2"/>
              <a:buChar char="p"/>
              <a:defRPr sz="1600" baseline="0">
                <a:solidFill>
                  <a:schemeClr val="tx1"/>
                </a:solidFill>
                <a:latin typeface="微软雅黑" panose="020B0503020204020204" pitchFamily="34" charset="-122"/>
                <a:ea typeface="微软雅黑" panose="020B0503020204020204" pitchFamily="34" charset="-122"/>
              </a:defRPr>
            </a:lvl3pPr>
            <a:lvl4pPr marL="1657350" indent="-285750">
              <a:lnSpc>
                <a:spcPct val="100000"/>
              </a:lnSpc>
              <a:buClr>
                <a:schemeClr val="tx2"/>
              </a:buClr>
              <a:buFont typeface="Wingdings" panose="05000000000000000000" pitchFamily="2" charset="2"/>
              <a:buChar char="ü"/>
              <a:defRPr sz="1400">
                <a:solidFill>
                  <a:schemeClr val="tx1"/>
                </a:solidFill>
                <a:latin typeface="微软雅黑" panose="020B0503020204020204" pitchFamily="34" charset="-122"/>
                <a:ea typeface="微软雅黑" panose="020B0503020204020204" pitchFamily="34" charset="-122"/>
              </a:defRPr>
            </a:lvl4pPr>
            <a:lvl5pPr marL="1917700" indent="-285750">
              <a:lnSpc>
                <a:spcPct val="100000"/>
              </a:lnSpc>
              <a:buClr>
                <a:schemeClr val="tx2"/>
              </a:buClr>
              <a:buFont typeface="Wingdings" panose="05000000000000000000" pitchFamily="2" charset="2"/>
              <a:buChar char="Ø"/>
              <a:defRPr sz="1200">
                <a:solidFill>
                  <a:schemeClr val="tx1"/>
                </a:solidFill>
                <a:latin typeface="微软雅黑" panose="020B0503020204020204" pitchFamily="34" charset="-122"/>
                <a:ea typeface="微软雅黑" panose="020B0503020204020204" pitchFamily="34" charset="-122"/>
              </a:defRPr>
            </a:lvl5pPr>
            <a:lvl6pPr marL="2326640" indent="-285750">
              <a:buClr>
                <a:schemeClr val="tx2"/>
              </a:buClr>
              <a:buFont typeface="Wingdings" panose="05000000000000000000" pitchFamily="2" charset="2"/>
              <a:buChar char="n"/>
              <a:defRPr>
                <a:solidFill>
                  <a:schemeClr val="accent1">
                    <a:lumMod val="75000"/>
                  </a:schemeClr>
                </a:solidFill>
                <a:latin typeface="+mn-lt"/>
              </a:defRPr>
            </a:lvl6pPr>
          </a:lstStyle>
          <a:p>
            <a:pPr lvl="0" fontAlgn="base"/>
            <a:r>
              <a:rPr lang="zh-CN" altLang="en-US" strike="noStrike" noProof="1"/>
              <a:t>单击此处编辑母版文本样式</a:t>
            </a:r>
          </a:p>
          <a:p>
            <a:pPr lvl="1" fontAlgn="base"/>
            <a:r>
              <a:rPr lang="zh-CN" altLang="en-US" strike="noStrike" noProof="1"/>
              <a:t>二级</a:t>
            </a:r>
          </a:p>
          <a:p>
            <a:pPr lvl="2" fontAlgn="base"/>
            <a:r>
              <a:rPr lang="zh-CN" altLang="en-US" strike="noStrike" noProof="1"/>
              <a:t>三级</a:t>
            </a:r>
          </a:p>
          <a:p>
            <a:pPr lvl="3" fontAlgn="base"/>
            <a:r>
              <a:rPr lang="zh-CN" altLang="en-US" strike="noStrike" noProof="1"/>
              <a:t>四级</a:t>
            </a:r>
          </a:p>
          <a:p>
            <a:pPr lvl="4" fontAlgn="base"/>
            <a:r>
              <a:rPr lang="zh-CN" altLang="en-US" strike="noStrike" noProof="1"/>
              <a:t>五级</a:t>
            </a:r>
          </a:p>
        </p:txBody>
      </p:sp>
      <p:pic>
        <p:nvPicPr>
          <p:cNvPr id="21" name="图片 6">
            <a:extLst>
              <a:ext uri="{FF2B5EF4-FFF2-40B4-BE49-F238E27FC236}">
                <a16:creationId xmlns:a16="http://schemas.microsoft.com/office/drawing/2014/main" id="{D56D26C3-4A17-426B-AF68-60DAF183E0A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74135" y="-496"/>
            <a:ext cx="552895" cy="2496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灯片编号占位符 5">
            <a:extLst>
              <a:ext uri="{FF2B5EF4-FFF2-40B4-BE49-F238E27FC236}">
                <a16:creationId xmlns:a16="http://schemas.microsoft.com/office/drawing/2014/main" id="{BC9335BF-CCD2-4EDA-9EC4-07BB2DF3FA89}"/>
              </a:ext>
            </a:extLst>
          </p:cNvPr>
          <p:cNvSpPr>
            <a:spLocks noGrp="1"/>
          </p:cNvSpPr>
          <p:nvPr>
            <p:ph type="sldNum" sz="quarter" idx="4"/>
          </p:nvPr>
        </p:nvSpPr>
        <p:spPr>
          <a:xfrm>
            <a:off x="11287472" y="6276386"/>
            <a:ext cx="589856" cy="366183"/>
          </a:xfrm>
          <a:prstGeom prst="rect">
            <a:avLst/>
          </a:prstGeom>
        </p:spPr>
        <p:txBody>
          <a:bodyPr vert="horz" lIns="81630" tIns="40815" rIns="81630" bIns="40815" rtlCol="0" anchor="ctr"/>
          <a:lstStyle>
            <a:lvl1pPr algn="ctr" defTabSz="815975" fontAlgn="auto">
              <a:spcBef>
                <a:spcPts val="0"/>
              </a:spcBef>
              <a:spcAft>
                <a:spcPts val="0"/>
              </a:spcAft>
              <a:defRPr sz="1000" smtClean="0">
                <a:solidFill>
                  <a:schemeClr val="tx1">
                    <a:tint val="75000"/>
                  </a:schemeClr>
                </a:solidFill>
                <a:latin typeface="+mn-lt"/>
                <a:ea typeface="+mn-ea"/>
              </a:defRPr>
            </a:lvl1pPr>
          </a:lstStyle>
          <a:p>
            <a:pPr>
              <a:defRPr/>
            </a:pPr>
            <a:fld id="{E6CA0B37-C609-418D-973E-5FE272E0CA7A}" type="slidenum">
              <a:rPr lang="zh-CN" altLang="en-US" smtClean="0"/>
              <a:pPr>
                <a:defRPr/>
              </a:pPr>
              <a:t>‹#›</a:t>
            </a:fld>
            <a:endParaRPr lang="zh-CN" altLang="en-US"/>
          </a:p>
        </p:txBody>
      </p:sp>
    </p:spTree>
    <p:extLst>
      <p:ext uri="{BB962C8B-B14F-4D97-AF65-F5344CB8AC3E}">
        <p14:creationId xmlns:p14="http://schemas.microsoft.com/office/powerpoint/2010/main" val="1895931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课堂练习">
    <p:spTree>
      <p:nvGrpSpPr>
        <p:cNvPr id="1" name=""/>
        <p:cNvGrpSpPr/>
        <p:nvPr/>
      </p:nvGrpSpPr>
      <p:grpSpPr>
        <a:xfrm>
          <a:off x="0" y="0"/>
          <a:ext cx="0" cy="0"/>
          <a:chOff x="0" y="0"/>
          <a:chExt cx="0" cy="0"/>
        </a:xfrm>
      </p:grpSpPr>
      <p:pic>
        <p:nvPicPr>
          <p:cNvPr id="62" name="Picture 5"/>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656" y="-1"/>
            <a:ext cx="4172477" cy="6855391"/>
          </a:xfrm>
          <a:prstGeom prst="rect">
            <a:avLst/>
          </a:prstGeom>
          <a:noFill/>
          <a:extLst>
            <a:ext uri="{909E8E84-426E-40DD-AFC4-6F175D3DCCD1}">
              <a14:hiddenFill xmlns:a14="http://schemas.microsoft.com/office/drawing/2010/main">
                <a:solidFill>
                  <a:srgbClr val="FFFFFF"/>
                </a:solidFill>
              </a14:hiddenFill>
            </a:ext>
          </a:extLst>
        </p:spPr>
      </p:pic>
      <p:sp>
        <p:nvSpPr>
          <p:cNvPr id="63" name="矩形 62"/>
          <p:cNvSpPr/>
          <p:nvPr/>
        </p:nvSpPr>
        <p:spPr>
          <a:xfrm>
            <a:off x="0" y="-496"/>
            <a:ext cx="12192000" cy="6855885"/>
          </a:xfrm>
          <a:prstGeom prst="rect">
            <a:avLst/>
          </a:prstGeom>
          <a:solidFill>
            <a:schemeClr val="tx2">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prstClr val="white"/>
              </a:solidFill>
            </a:endParaRPr>
          </a:p>
        </p:txBody>
      </p:sp>
      <p:sp>
        <p:nvSpPr>
          <p:cNvPr id="64" name="Rectangle 18"/>
          <p:cNvSpPr>
            <a:spLocks noChangeArrowheads="1"/>
          </p:cNvSpPr>
          <p:nvPr/>
        </p:nvSpPr>
        <p:spPr bwMode="auto">
          <a:xfrm>
            <a:off x="1679509" y="4965175"/>
            <a:ext cx="12311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fontAlgn="base">
              <a:spcBef>
                <a:spcPct val="0"/>
              </a:spcBef>
              <a:spcAft>
                <a:spcPct val="0"/>
              </a:spcAft>
              <a:buFont typeface="Arial" panose="020B0604020202020204" pitchFamily="34" charset="0"/>
              <a:buNone/>
            </a:pPr>
            <a:r>
              <a:rPr lang="zh-CN" altLang="en-US" sz="24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课堂练习</a:t>
            </a:r>
          </a:p>
        </p:txBody>
      </p:sp>
      <p:sp>
        <p:nvSpPr>
          <p:cNvPr id="65" name="Freeform 9"/>
          <p:cNvSpPr/>
          <p:nvPr/>
        </p:nvSpPr>
        <p:spPr bwMode="auto">
          <a:xfrm>
            <a:off x="3311692" y="5068937"/>
            <a:ext cx="91971" cy="184269"/>
          </a:xfrm>
          <a:custGeom>
            <a:avLst/>
            <a:gdLst>
              <a:gd name="T0" fmla="*/ 0 w 278"/>
              <a:gd name="T1" fmla="*/ 0 h 557"/>
              <a:gd name="T2" fmla="*/ 278 w 278"/>
              <a:gd name="T3" fmla="*/ 278 h 557"/>
              <a:gd name="T4" fmla="*/ 0 w 278"/>
              <a:gd name="T5" fmla="*/ 557 h 557"/>
              <a:gd name="T6" fmla="*/ 0 w 278"/>
              <a:gd name="T7" fmla="*/ 0 h 557"/>
            </a:gdLst>
            <a:ahLst/>
            <a:cxnLst>
              <a:cxn ang="0">
                <a:pos x="T0" y="T1"/>
              </a:cxn>
              <a:cxn ang="0">
                <a:pos x="T2" y="T3"/>
              </a:cxn>
              <a:cxn ang="0">
                <a:pos x="T4" y="T5"/>
              </a:cxn>
              <a:cxn ang="0">
                <a:pos x="T6" y="T7"/>
              </a:cxn>
            </a:cxnLst>
            <a:rect l="0" t="0" r="r" b="b"/>
            <a:pathLst>
              <a:path w="278" h="557">
                <a:moveTo>
                  <a:pt x="0" y="0"/>
                </a:moveTo>
                <a:lnTo>
                  <a:pt x="278" y="278"/>
                </a:lnTo>
                <a:lnTo>
                  <a:pt x="0" y="557"/>
                </a:lnTo>
                <a:lnTo>
                  <a:pt x="0" y="0"/>
                </a:lnTo>
                <a:close/>
              </a:path>
            </a:pathLst>
          </a:custGeom>
          <a:solidFill>
            <a:schemeClr val="bg1"/>
          </a:solidFill>
          <a:ln>
            <a:noFill/>
          </a:ln>
        </p:spPr>
        <p:txBody>
          <a:bodyPr vert="horz" wrap="square" lIns="91440" tIns="45720" rIns="91440" bIns="45720" numCol="1" anchor="t" anchorCtr="0" compatLnSpc="1"/>
          <a:lstStyle/>
          <a:p>
            <a:endParaRPr lang="zh-CN" altLang="en-US" sz="1600">
              <a:solidFill>
                <a:prstClr val="black"/>
              </a:solidFill>
            </a:endParaRPr>
          </a:p>
        </p:txBody>
      </p:sp>
      <p:cxnSp>
        <p:nvCxnSpPr>
          <p:cNvPr id="66" name="直接连接符 65"/>
          <p:cNvCxnSpPr/>
          <p:nvPr/>
        </p:nvCxnSpPr>
        <p:spPr>
          <a:xfrm>
            <a:off x="1487488" y="4899851"/>
            <a:ext cx="0" cy="564324"/>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70" name="矩形 69"/>
          <p:cNvSpPr/>
          <p:nvPr/>
        </p:nvSpPr>
        <p:spPr>
          <a:xfrm>
            <a:off x="4175788" y="-2"/>
            <a:ext cx="8016213" cy="68558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nvGrpSpPr>
          <p:cNvPr id="81" name="组合 80"/>
          <p:cNvGrpSpPr/>
          <p:nvPr/>
        </p:nvGrpSpPr>
        <p:grpSpPr>
          <a:xfrm>
            <a:off x="948268" y="4985950"/>
            <a:ext cx="336973" cy="412771"/>
            <a:chOff x="187325" y="2244725"/>
            <a:chExt cx="649288" cy="795338"/>
          </a:xfrm>
          <a:solidFill>
            <a:schemeClr val="bg1"/>
          </a:solidFill>
        </p:grpSpPr>
        <p:sp>
          <p:nvSpPr>
            <p:cNvPr id="82" name="Freeform 10"/>
            <p:cNvSpPr/>
            <p:nvPr/>
          </p:nvSpPr>
          <p:spPr bwMode="auto">
            <a:xfrm>
              <a:off x="187325" y="2244725"/>
              <a:ext cx="644525" cy="795338"/>
            </a:xfrm>
            <a:custGeom>
              <a:avLst/>
              <a:gdLst>
                <a:gd name="T0" fmla="*/ 172 w 172"/>
                <a:gd name="T1" fmla="*/ 17 h 212"/>
                <a:gd name="T2" fmla="*/ 155 w 172"/>
                <a:gd name="T3" fmla="*/ 0 h 212"/>
                <a:gd name="T4" fmla="*/ 17 w 172"/>
                <a:gd name="T5" fmla="*/ 0 h 212"/>
                <a:gd name="T6" fmla="*/ 0 w 172"/>
                <a:gd name="T7" fmla="*/ 17 h 212"/>
                <a:gd name="T8" fmla="*/ 0 w 172"/>
                <a:gd name="T9" fmla="*/ 195 h 212"/>
                <a:gd name="T10" fmla="*/ 17 w 172"/>
                <a:gd name="T11" fmla="*/ 212 h 212"/>
                <a:gd name="T12" fmla="*/ 39 w 172"/>
                <a:gd name="T13" fmla="*/ 212 h 212"/>
                <a:gd name="T14" fmla="*/ 63 w 172"/>
                <a:gd name="T15" fmla="*/ 212 h 212"/>
                <a:gd name="T16" fmla="*/ 69 w 172"/>
                <a:gd name="T17" fmla="*/ 205 h 212"/>
                <a:gd name="T18" fmla="*/ 63 w 172"/>
                <a:gd name="T19" fmla="*/ 199 h 212"/>
                <a:gd name="T20" fmla="*/ 39 w 172"/>
                <a:gd name="T21" fmla="*/ 199 h 212"/>
                <a:gd name="T22" fmla="*/ 17 w 172"/>
                <a:gd name="T23" fmla="*/ 199 h 212"/>
                <a:gd name="T24" fmla="*/ 13 w 172"/>
                <a:gd name="T25" fmla="*/ 195 h 212"/>
                <a:gd name="T26" fmla="*/ 13 w 172"/>
                <a:gd name="T27" fmla="*/ 17 h 212"/>
                <a:gd name="T28" fmla="*/ 17 w 172"/>
                <a:gd name="T29" fmla="*/ 13 h 212"/>
                <a:gd name="T30" fmla="*/ 115 w 172"/>
                <a:gd name="T31" fmla="*/ 13 h 212"/>
                <a:gd name="T32" fmla="*/ 115 w 172"/>
                <a:gd name="T33" fmla="*/ 13 h 212"/>
                <a:gd name="T34" fmla="*/ 128 w 172"/>
                <a:gd name="T35" fmla="*/ 13 h 212"/>
                <a:gd name="T36" fmla="*/ 128 w 172"/>
                <a:gd name="T37" fmla="*/ 13 h 212"/>
                <a:gd name="T38" fmla="*/ 155 w 172"/>
                <a:gd name="T39" fmla="*/ 13 h 212"/>
                <a:gd name="T40" fmla="*/ 159 w 172"/>
                <a:gd name="T41" fmla="*/ 17 h 212"/>
                <a:gd name="T42" fmla="*/ 159 w 172"/>
                <a:gd name="T43" fmla="*/ 151 h 212"/>
                <a:gd name="T44" fmla="*/ 166 w 172"/>
                <a:gd name="T45" fmla="*/ 152 h 212"/>
                <a:gd name="T46" fmla="*/ 172 w 172"/>
                <a:gd name="T47" fmla="*/ 156 h 212"/>
                <a:gd name="T48" fmla="*/ 172 w 172"/>
                <a:gd name="T49" fmla="*/ 158 h 212"/>
                <a:gd name="T50" fmla="*/ 172 w 172"/>
                <a:gd name="T51" fmla="*/ 158 h 212"/>
                <a:gd name="T52" fmla="*/ 172 w 172"/>
                <a:gd name="T53" fmla="*/ 17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2" h="212">
                  <a:moveTo>
                    <a:pt x="172" y="17"/>
                  </a:moveTo>
                  <a:cubicBezTo>
                    <a:pt x="172" y="8"/>
                    <a:pt x="165" y="0"/>
                    <a:pt x="155" y="0"/>
                  </a:cubicBezTo>
                  <a:cubicBezTo>
                    <a:pt x="17" y="0"/>
                    <a:pt x="17" y="0"/>
                    <a:pt x="17" y="0"/>
                  </a:cubicBezTo>
                  <a:cubicBezTo>
                    <a:pt x="8" y="0"/>
                    <a:pt x="0" y="8"/>
                    <a:pt x="0" y="17"/>
                  </a:cubicBezTo>
                  <a:cubicBezTo>
                    <a:pt x="0" y="195"/>
                    <a:pt x="0" y="195"/>
                    <a:pt x="0" y="195"/>
                  </a:cubicBezTo>
                  <a:cubicBezTo>
                    <a:pt x="0" y="205"/>
                    <a:pt x="8" y="212"/>
                    <a:pt x="17" y="212"/>
                  </a:cubicBezTo>
                  <a:cubicBezTo>
                    <a:pt x="39" y="212"/>
                    <a:pt x="39" y="212"/>
                    <a:pt x="39" y="212"/>
                  </a:cubicBezTo>
                  <a:cubicBezTo>
                    <a:pt x="63" y="212"/>
                    <a:pt x="63" y="212"/>
                    <a:pt x="63" y="212"/>
                  </a:cubicBezTo>
                  <a:cubicBezTo>
                    <a:pt x="66" y="212"/>
                    <a:pt x="69" y="209"/>
                    <a:pt x="69" y="205"/>
                  </a:cubicBezTo>
                  <a:cubicBezTo>
                    <a:pt x="69" y="202"/>
                    <a:pt x="66" y="199"/>
                    <a:pt x="63" y="199"/>
                  </a:cubicBezTo>
                  <a:cubicBezTo>
                    <a:pt x="39" y="199"/>
                    <a:pt x="39" y="199"/>
                    <a:pt x="39" y="199"/>
                  </a:cubicBezTo>
                  <a:cubicBezTo>
                    <a:pt x="17" y="199"/>
                    <a:pt x="17" y="199"/>
                    <a:pt x="17" y="199"/>
                  </a:cubicBezTo>
                  <a:cubicBezTo>
                    <a:pt x="15" y="199"/>
                    <a:pt x="13" y="197"/>
                    <a:pt x="13" y="195"/>
                  </a:cubicBezTo>
                  <a:cubicBezTo>
                    <a:pt x="13" y="17"/>
                    <a:pt x="13" y="17"/>
                    <a:pt x="13" y="17"/>
                  </a:cubicBezTo>
                  <a:cubicBezTo>
                    <a:pt x="13" y="15"/>
                    <a:pt x="15" y="13"/>
                    <a:pt x="17" y="13"/>
                  </a:cubicBezTo>
                  <a:cubicBezTo>
                    <a:pt x="115" y="13"/>
                    <a:pt x="115" y="13"/>
                    <a:pt x="115" y="13"/>
                  </a:cubicBezTo>
                  <a:cubicBezTo>
                    <a:pt x="115" y="13"/>
                    <a:pt x="115" y="13"/>
                    <a:pt x="115" y="13"/>
                  </a:cubicBezTo>
                  <a:cubicBezTo>
                    <a:pt x="128" y="13"/>
                    <a:pt x="128" y="13"/>
                    <a:pt x="128" y="13"/>
                  </a:cubicBezTo>
                  <a:cubicBezTo>
                    <a:pt x="128" y="13"/>
                    <a:pt x="128" y="13"/>
                    <a:pt x="128" y="13"/>
                  </a:cubicBezTo>
                  <a:cubicBezTo>
                    <a:pt x="155" y="13"/>
                    <a:pt x="155" y="13"/>
                    <a:pt x="155" y="13"/>
                  </a:cubicBezTo>
                  <a:cubicBezTo>
                    <a:pt x="157" y="13"/>
                    <a:pt x="159" y="15"/>
                    <a:pt x="159" y="17"/>
                  </a:cubicBezTo>
                  <a:cubicBezTo>
                    <a:pt x="159" y="151"/>
                    <a:pt x="159" y="151"/>
                    <a:pt x="159" y="151"/>
                  </a:cubicBezTo>
                  <a:cubicBezTo>
                    <a:pt x="166" y="152"/>
                    <a:pt x="166" y="152"/>
                    <a:pt x="166" y="152"/>
                  </a:cubicBezTo>
                  <a:cubicBezTo>
                    <a:pt x="169" y="152"/>
                    <a:pt x="171" y="154"/>
                    <a:pt x="172" y="156"/>
                  </a:cubicBezTo>
                  <a:cubicBezTo>
                    <a:pt x="172" y="157"/>
                    <a:pt x="172" y="157"/>
                    <a:pt x="172" y="158"/>
                  </a:cubicBezTo>
                  <a:cubicBezTo>
                    <a:pt x="172" y="158"/>
                    <a:pt x="172" y="158"/>
                    <a:pt x="172" y="158"/>
                  </a:cubicBezTo>
                  <a:lnTo>
                    <a:pt x="172"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solidFill>
                  <a:prstClr val="black"/>
                </a:solidFill>
              </a:endParaRPr>
            </a:p>
          </p:txBody>
        </p:sp>
        <p:sp>
          <p:nvSpPr>
            <p:cNvPr id="83" name="Freeform 11"/>
            <p:cNvSpPr>
              <a:spLocks noEditPoints="1"/>
            </p:cNvSpPr>
            <p:nvPr/>
          </p:nvSpPr>
          <p:spPr bwMode="auto">
            <a:xfrm>
              <a:off x="592138" y="2795588"/>
              <a:ext cx="190500" cy="244475"/>
            </a:xfrm>
            <a:custGeom>
              <a:avLst/>
              <a:gdLst>
                <a:gd name="T0" fmla="*/ 7 w 51"/>
                <a:gd name="T1" fmla="*/ 0 h 65"/>
                <a:gd name="T2" fmla="*/ 2 w 51"/>
                <a:gd name="T3" fmla="*/ 2 h 65"/>
                <a:gd name="T4" fmla="*/ 0 w 51"/>
                <a:gd name="T5" fmla="*/ 7 h 65"/>
                <a:gd name="T6" fmla="*/ 4 w 51"/>
                <a:gd name="T7" fmla="*/ 59 h 65"/>
                <a:gd name="T8" fmla="*/ 9 w 51"/>
                <a:gd name="T9" fmla="*/ 65 h 65"/>
                <a:gd name="T10" fmla="*/ 11 w 51"/>
                <a:gd name="T11" fmla="*/ 65 h 65"/>
                <a:gd name="T12" fmla="*/ 15 w 51"/>
                <a:gd name="T13" fmla="*/ 63 h 65"/>
                <a:gd name="T14" fmla="*/ 51 w 51"/>
                <a:gd name="T15" fmla="*/ 28 h 65"/>
                <a:gd name="T16" fmla="*/ 51 w 51"/>
                <a:gd name="T17" fmla="*/ 4 h 65"/>
                <a:gd name="T18" fmla="*/ 7 w 51"/>
                <a:gd name="T19" fmla="*/ 0 h 65"/>
                <a:gd name="T20" fmla="*/ 16 w 51"/>
                <a:gd name="T21" fmla="*/ 44 h 65"/>
                <a:gd name="T22" fmla="*/ 14 w 51"/>
                <a:gd name="T23" fmla="*/ 14 h 65"/>
                <a:gd name="T24" fmla="*/ 43 w 51"/>
                <a:gd name="T25" fmla="*/ 17 h 65"/>
                <a:gd name="T26" fmla="*/ 16 w 51"/>
                <a:gd name="T27" fmla="*/ 4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1" h="65">
                  <a:moveTo>
                    <a:pt x="7" y="0"/>
                  </a:moveTo>
                  <a:cubicBezTo>
                    <a:pt x="5" y="0"/>
                    <a:pt x="3" y="1"/>
                    <a:pt x="2" y="2"/>
                  </a:cubicBezTo>
                  <a:cubicBezTo>
                    <a:pt x="0" y="4"/>
                    <a:pt x="0" y="5"/>
                    <a:pt x="0" y="7"/>
                  </a:cubicBezTo>
                  <a:cubicBezTo>
                    <a:pt x="4" y="59"/>
                    <a:pt x="4" y="59"/>
                    <a:pt x="4" y="59"/>
                  </a:cubicBezTo>
                  <a:cubicBezTo>
                    <a:pt x="4" y="61"/>
                    <a:pt x="6" y="64"/>
                    <a:pt x="9" y="65"/>
                  </a:cubicBezTo>
                  <a:cubicBezTo>
                    <a:pt x="9" y="65"/>
                    <a:pt x="10" y="65"/>
                    <a:pt x="11" y="65"/>
                  </a:cubicBezTo>
                  <a:cubicBezTo>
                    <a:pt x="13" y="65"/>
                    <a:pt x="14" y="64"/>
                    <a:pt x="15" y="63"/>
                  </a:cubicBezTo>
                  <a:cubicBezTo>
                    <a:pt x="51" y="28"/>
                    <a:pt x="51" y="28"/>
                    <a:pt x="51" y="28"/>
                  </a:cubicBezTo>
                  <a:cubicBezTo>
                    <a:pt x="51" y="4"/>
                    <a:pt x="51" y="4"/>
                    <a:pt x="51" y="4"/>
                  </a:cubicBezTo>
                  <a:lnTo>
                    <a:pt x="7" y="0"/>
                  </a:lnTo>
                  <a:close/>
                  <a:moveTo>
                    <a:pt x="16" y="44"/>
                  </a:moveTo>
                  <a:cubicBezTo>
                    <a:pt x="14" y="14"/>
                    <a:pt x="14" y="14"/>
                    <a:pt x="14" y="14"/>
                  </a:cubicBezTo>
                  <a:cubicBezTo>
                    <a:pt x="43" y="17"/>
                    <a:pt x="43" y="17"/>
                    <a:pt x="43" y="17"/>
                  </a:cubicBezTo>
                  <a:lnTo>
                    <a:pt x="16" y="4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solidFill>
                  <a:prstClr val="black"/>
                </a:solidFill>
              </a:endParaRPr>
            </a:p>
          </p:txBody>
        </p:sp>
        <p:sp>
          <p:nvSpPr>
            <p:cNvPr id="84" name="Freeform 12"/>
            <p:cNvSpPr/>
            <p:nvPr/>
          </p:nvSpPr>
          <p:spPr bwMode="auto">
            <a:xfrm>
              <a:off x="782638" y="2811463"/>
              <a:ext cx="53975" cy="88900"/>
            </a:xfrm>
            <a:custGeom>
              <a:avLst/>
              <a:gdLst>
                <a:gd name="T0" fmla="*/ 13 w 14"/>
                <a:gd name="T1" fmla="*/ 5 h 24"/>
                <a:gd name="T2" fmla="*/ 7 w 14"/>
                <a:gd name="T3" fmla="*/ 1 h 24"/>
                <a:gd name="T4" fmla="*/ 0 w 14"/>
                <a:gd name="T5" fmla="*/ 0 h 24"/>
                <a:gd name="T6" fmla="*/ 0 w 14"/>
                <a:gd name="T7" fmla="*/ 24 h 24"/>
                <a:gd name="T8" fmla="*/ 11 w 14"/>
                <a:gd name="T9" fmla="*/ 12 h 24"/>
                <a:gd name="T10" fmla="*/ 13 w 14"/>
                <a:gd name="T11" fmla="*/ 5 h 24"/>
              </a:gdLst>
              <a:ahLst/>
              <a:cxnLst>
                <a:cxn ang="0">
                  <a:pos x="T0" y="T1"/>
                </a:cxn>
                <a:cxn ang="0">
                  <a:pos x="T2" y="T3"/>
                </a:cxn>
                <a:cxn ang="0">
                  <a:pos x="T4" y="T5"/>
                </a:cxn>
                <a:cxn ang="0">
                  <a:pos x="T6" y="T7"/>
                </a:cxn>
                <a:cxn ang="0">
                  <a:pos x="T8" y="T9"/>
                </a:cxn>
                <a:cxn ang="0">
                  <a:pos x="T10" y="T11"/>
                </a:cxn>
              </a:cxnLst>
              <a:rect l="0" t="0" r="r" b="b"/>
              <a:pathLst>
                <a:path w="14" h="24">
                  <a:moveTo>
                    <a:pt x="13" y="5"/>
                  </a:moveTo>
                  <a:cubicBezTo>
                    <a:pt x="12" y="3"/>
                    <a:pt x="10" y="1"/>
                    <a:pt x="7" y="1"/>
                  </a:cubicBezTo>
                  <a:cubicBezTo>
                    <a:pt x="0" y="0"/>
                    <a:pt x="0" y="0"/>
                    <a:pt x="0" y="0"/>
                  </a:cubicBezTo>
                  <a:cubicBezTo>
                    <a:pt x="0" y="24"/>
                    <a:pt x="0" y="24"/>
                    <a:pt x="0" y="24"/>
                  </a:cubicBezTo>
                  <a:cubicBezTo>
                    <a:pt x="11" y="12"/>
                    <a:pt x="11" y="12"/>
                    <a:pt x="11" y="12"/>
                  </a:cubicBezTo>
                  <a:cubicBezTo>
                    <a:pt x="13" y="11"/>
                    <a:pt x="14" y="8"/>
                    <a:pt x="1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solidFill>
                  <a:prstClr val="black"/>
                </a:solidFill>
              </a:endParaRPr>
            </a:p>
          </p:txBody>
        </p:sp>
        <p:sp>
          <p:nvSpPr>
            <p:cNvPr id="85" name="Freeform 13"/>
            <p:cNvSpPr/>
            <p:nvPr/>
          </p:nvSpPr>
          <p:spPr bwMode="auto">
            <a:xfrm>
              <a:off x="306388" y="2443163"/>
              <a:ext cx="434975" cy="49213"/>
            </a:xfrm>
            <a:custGeom>
              <a:avLst/>
              <a:gdLst>
                <a:gd name="T0" fmla="*/ 109 w 116"/>
                <a:gd name="T1" fmla="*/ 13 h 13"/>
                <a:gd name="T2" fmla="*/ 6 w 116"/>
                <a:gd name="T3" fmla="*/ 13 h 13"/>
                <a:gd name="T4" fmla="*/ 0 w 116"/>
                <a:gd name="T5" fmla="*/ 6 h 13"/>
                <a:gd name="T6" fmla="*/ 6 w 116"/>
                <a:gd name="T7" fmla="*/ 0 h 13"/>
                <a:gd name="T8" fmla="*/ 109 w 116"/>
                <a:gd name="T9" fmla="*/ 0 h 13"/>
                <a:gd name="T10" fmla="*/ 116 w 116"/>
                <a:gd name="T11" fmla="*/ 6 h 13"/>
                <a:gd name="T12" fmla="*/ 109 w 116"/>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116" h="13">
                  <a:moveTo>
                    <a:pt x="109" y="13"/>
                  </a:moveTo>
                  <a:cubicBezTo>
                    <a:pt x="6" y="13"/>
                    <a:pt x="6" y="13"/>
                    <a:pt x="6" y="13"/>
                  </a:cubicBezTo>
                  <a:cubicBezTo>
                    <a:pt x="3" y="13"/>
                    <a:pt x="0" y="10"/>
                    <a:pt x="0" y="6"/>
                  </a:cubicBezTo>
                  <a:cubicBezTo>
                    <a:pt x="0" y="3"/>
                    <a:pt x="3" y="0"/>
                    <a:pt x="6" y="0"/>
                  </a:cubicBezTo>
                  <a:cubicBezTo>
                    <a:pt x="109" y="0"/>
                    <a:pt x="109" y="0"/>
                    <a:pt x="109" y="0"/>
                  </a:cubicBezTo>
                  <a:cubicBezTo>
                    <a:pt x="113" y="0"/>
                    <a:pt x="116" y="3"/>
                    <a:pt x="116" y="6"/>
                  </a:cubicBezTo>
                  <a:cubicBezTo>
                    <a:pt x="116" y="10"/>
                    <a:pt x="113" y="13"/>
                    <a:pt x="109"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solidFill>
                  <a:prstClr val="black"/>
                </a:solidFill>
              </a:endParaRPr>
            </a:p>
          </p:txBody>
        </p:sp>
        <p:sp>
          <p:nvSpPr>
            <p:cNvPr id="86" name="Freeform 14"/>
            <p:cNvSpPr/>
            <p:nvPr/>
          </p:nvSpPr>
          <p:spPr bwMode="auto">
            <a:xfrm>
              <a:off x="306388" y="2578100"/>
              <a:ext cx="434975" cy="52388"/>
            </a:xfrm>
            <a:custGeom>
              <a:avLst/>
              <a:gdLst>
                <a:gd name="T0" fmla="*/ 109 w 116"/>
                <a:gd name="T1" fmla="*/ 14 h 14"/>
                <a:gd name="T2" fmla="*/ 6 w 116"/>
                <a:gd name="T3" fmla="*/ 14 h 14"/>
                <a:gd name="T4" fmla="*/ 0 w 116"/>
                <a:gd name="T5" fmla="*/ 7 h 14"/>
                <a:gd name="T6" fmla="*/ 6 w 116"/>
                <a:gd name="T7" fmla="*/ 0 h 14"/>
                <a:gd name="T8" fmla="*/ 109 w 116"/>
                <a:gd name="T9" fmla="*/ 0 h 14"/>
                <a:gd name="T10" fmla="*/ 116 w 116"/>
                <a:gd name="T11" fmla="*/ 7 h 14"/>
                <a:gd name="T12" fmla="*/ 109 w 116"/>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116" h="14">
                  <a:moveTo>
                    <a:pt x="109" y="14"/>
                  </a:moveTo>
                  <a:cubicBezTo>
                    <a:pt x="6" y="14"/>
                    <a:pt x="6" y="14"/>
                    <a:pt x="6" y="14"/>
                  </a:cubicBezTo>
                  <a:cubicBezTo>
                    <a:pt x="3" y="14"/>
                    <a:pt x="0" y="11"/>
                    <a:pt x="0" y="7"/>
                  </a:cubicBezTo>
                  <a:cubicBezTo>
                    <a:pt x="0" y="3"/>
                    <a:pt x="3" y="0"/>
                    <a:pt x="6" y="0"/>
                  </a:cubicBezTo>
                  <a:cubicBezTo>
                    <a:pt x="109" y="0"/>
                    <a:pt x="109" y="0"/>
                    <a:pt x="109" y="0"/>
                  </a:cubicBezTo>
                  <a:cubicBezTo>
                    <a:pt x="113" y="0"/>
                    <a:pt x="116" y="3"/>
                    <a:pt x="116" y="7"/>
                  </a:cubicBezTo>
                  <a:cubicBezTo>
                    <a:pt x="116" y="11"/>
                    <a:pt x="113" y="14"/>
                    <a:pt x="109"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600">
                <a:solidFill>
                  <a:prstClr val="black"/>
                </a:solidFill>
              </a:endParaRPr>
            </a:p>
          </p:txBody>
        </p:sp>
      </p:grpSp>
      <p:sp>
        <p:nvSpPr>
          <p:cNvPr id="20" name="标题 1">
            <a:extLst>
              <a:ext uri="{FF2B5EF4-FFF2-40B4-BE49-F238E27FC236}">
                <a16:creationId xmlns:a16="http://schemas.microsoft.com/office/drawing/2014/main" id="{F2E3E2D6-6E5B-4666-935F-C459CACDE82B}"/>
              </a:ext>
            </a:extLst>
          </p:cNvPr>
          <p:cNvSpPr>
            <a:spLocks noGrp="1" noChangeArrowheads="1"/>
          </p:cNvSpPr>
          <p:nvPr>
            <p:ph type="title" hasCustomPrompt="1"/>
          </p:nvPr>
        </p:nvSpPr>
        <p:spPr>
          <a:xfrm>
            <a:off x="4751852" y="356662"/>
            <a:ext cx="7112357" cy="658131"/>
          </a:xfrm>
          <a:prstGeom prst="rect">
            <a:avLst/>
          </a:prstGeom>
        </p:spPr>
        <p:txBody>
          <a:bodyPr/>
          <a:lstStyle>
            <a:lvl1pPr algn="l" defTabSz="815975" rtl="0" eaLnBrk="1" fontAlgn="base" hangingPunct="1">
              <a:spcBef>
                <a:spcPct val="0"/>
              </a:spcBef>
              <a:spcAft>
                <a:spcPct val="0"/>
              </a:spcAft>
              <a:defRPr lang="zh-CN" altLang="zh-CN" sz="2800" b="1" kern="1200" dirty="0" smtClean="0">
                <a:solidFill>
                  <a:schemeClr val="tx2"/>
                </a:solidFill>
                <a:latin typeface="微软雅黑" panose="020B0503020204020204" pitchFamily="34" charset="-122"/>
                <a:ea typeface="微软雅黑" panose="020B0503020204020204" pitchFamily="34" charset="-122"/>
                <a:cs typeface="+mj-cs"/>
              </a:defRPr>
            </a:lvl1pPr>
          </a:lstStyle>
          <a:p>
            <a:r>
              <a:rPr lang="zh-CN" altLang="en-US" dirty="0"/>
              <a:t>演示案例：</a:t>
            </a:r>
            <a:r>
              <a:rPr lang="en-US" altLang="zh-CN" dirty="0"/>
              <a:t>1-</a:t>
            </a:r>
            <a:r>
              <a:rPr lang="zh-CN" altLang="en-US" dirty="0"/>
              <a:t>案例名</a:t>
            </a:r>
            <a:endParaRPr lang="zh-CN" altLang="zh-CN" dirty="0"/>
          </a:p>
        </p:txBody>
      </p:sp>
      <p:sp>
        <p:nvSpPr>
          <p:cNvPr id="21" name="内容占位符 8">
            <a:extLst>
              <a:ext uri="{FF2B5EF4-FFF2-40B4-BE49-F238E27FC236}">
                <a16:creationId xmlns:a16="http://schemas.microsoft.com/office/drawing/2014/main" id="{8DB9131A-08D1-4B51-BE9D-4709CA52EC4F}"/>
              </a:ext>
            </a:extLst>
          </p:cNvPr>
          <p:cNvSpPr>
            <a:spLocks noGrp="1"/>
          </p:cNvSpPr>
          <p:nvPr>
            <p:ph idx="1"/>
          </p:nvPr>
        </p:nvSpPr>
        <p:spPr>
          <a:xfrm>
            <a:off x="4751852" y="1247643"/>
            <a:ext cx="7112357" cy="5196304"/>
          </a:xfrm>
        </p:spPr>
        <p:txBody>
          <a:bodyPr/>
          <a:lstStyle>
            <a:lvl1pPr marL="342900" indent="-342900">
              <a:lnSpc>
                <a:spcPct val="100000"/>
              </a:lnSpc>
              <a:buClr>
                <a:schemeClr val="tx2"/>
              </a:buClr>
              <a:buFont typeface="Wingdings" panose="05000000000000000000" pitchFamily="2" charset="2"/>
              <a:buChar char="u"/>
              <a:defRPr sz="2000" b="1">
                <a:solidFill>
                  <a:schemeClr val="accent1">
                    <a:lumMod val="75000"/>
                  </a:schemeClr>
                </a:solidFill>
                <a:latin typeface="微软雅黑" panose="020B0503020204020204" pitchFamily="34" charset="-122"/>
                <a:ea typeface="微软雅黑" panose="020B0503020204020204" pitchFamily="34" charset="-122"/>
              </a:defRPr>
            </a:lvl1pPr>
            <a:lvl2pPr marL="800100" indent="-342900">
              <a:lnSpc>
                <a:spcPct val="100000"/>
              </a:lnSpc>
              <a:buClr>
                <a:schemeClr val="tx2"/>
              </a:buClr>
              <a:buSzPct val="90000"/>
              <a:buFont typeface="Wingdings" panose="05000000000000000000" pitchFamily="2" charset="2"/>
              <a:buChar char="n"/>
              <a:defRPr lang="zh-CN" altLang="en-US" sz="1800" strike="noStrike" kern="1200" noProof="1" smtClean="0">
                <a:solidFill>
                  <a:schemeClr val="tx1">
                    <a:lumMod val="50000"/>
                    <a:lumOff val="50000"/>
                  </a:schemeClr>
                </a:solidFill>
                <a:latin typeface="微软雅黑" panose="020B0503020204020204" pitchFamily="34" charset="-122"/>
                <a:ea typeface="微软雅黑" panose="020B0503020204020204" pitchFamily="34" charset="-122"/>
                <a:cs typeface="+mn-cs"/>
              </a:defRPr>
            </a:lvl2pPr>
            <a:lvl3pPr marL="1257300" indent="-342900">
              <a:lnSpc>
                <a:spcPct val="100000"/>
              </a:lnSpc>
              <a:buClr>
                <a:schemeClr val="tx2"/>
              </a:buClr>
              <a:buSzPct val="85000"/>
              <a:buFont typeface="Wingdings" panose="05000000000000000000" pitchFamily="2" charset="2"/>
              <a:buChar char="p"/>
              <a:defRPr sz="1600" baseline="0">
                <a:solidFill>
                  <a:schemeClr val="tx1"/>
                </a:solidFill>
                <a:latin typeface="微软雅黑" panose="020B0503020204020204" pitchFamily="34" charset="-122"/>
                <a:ea typeface="微软雅黑" panose="020B0503020204020204" pitchFamily="34" charset="-122"/>
              </a:defRPr>
            </a:lvl3pPr>
            <a:lvl4pPr marL="1657350" indent="-285750">
              <a:lnSpc>
                <a:spcPct val="100000"/>
              </a:lnSpc>
              <a:buClr>
                <a:schemeClr val="tx2"/>
              </a:buClr>
              <a:buFont typeface="Wingdings" panose="05000000000000000000" pitchFamily="2" charset="2"/>
              <a:buChar char="ü"/>
              <a:defRPr sz="1400">
                <a:solidFill>
                  <a:schemeClr val="tx1"/>
                </a:solidFill>
                <a:latin typeface="微软雅黑" panose="020B0503020204020204" pitchFamily="34" charset="-122"/>
                <a:ea typeface="微软雅黑" panose="020B0503020204020204" pitchFamily="34" charset="-122"/>
              </a:defRPr>
            </a:lvl4pPr>
            <a:lvl5pPr marL="1917700" indent="-285750">
              <a:lnSpc>
                <a:spcPct val="100000"/>
              </a:lnSpc>
              <a:buClr>
                <a:schemeClr val="tx2"/>
              </a:buClr>
              <a:buFont typeface="Wingdings" panose="05000000000000000000" pitchFamily="2" charset="2"/>
              <a:buChar char="Ø"/>
              <a:defRPr sz="1200">
                <a:solidFill>
                  <a:schemeClr val="tx1"/>
                </a:solidFill>
                <a:latin typeface="微软雅黑" panose="020B0503020204020204" pitchFamily="34" charset="-122"/>
                <a:ea typeface="微软雅黑" panose="020B0503020204020204" pitchFamily="34" charset="-122"/>
              </a:defRPr>
            </a:lvl5pPr>
            <a:lvl6pPr marL="2326640" indent="-285750">
              <a:buClr>
                <a:schemeClr val="tx2"/>
              </a:buClr>
              <a:buFont typeface="Wingdings" panose="05000000000000000000" pitchFamily="2" charset="2"/>
              <a:buChar char="n"/>
              <a:defRPr>
                <a:solidFill>
                  <a:schemeClr val="accent1">
                    <a:lumMod val="75000"/>
                  </a:schemeClr>
                </a:solidFill>
                <a:latin typeface="+mn-lt"/>
              </a:defRPr>
            </a:lvl6pPr>
          </a:lstStyle>
          <a:p>
            <a:pPr lvl="0" fontAlgn="base"/>
            <a:r>
              <a:rPr lang="zh-CN" altLang="en-US" strike="noStrike" noProof="1"/>
              <a:t>单击此处编辑母版文本样式</a:t>
            </a:r>
          </a:p>
          <a:p>
            <a:pPr lvl="1" fontAlgn="base"/>
            <a:r>
              <a:rPr lang="zh-CN" altLang="en-US" strike="noStrike" noProof="1"/>
              <a:t>二级</a:t>
            </a:r>
          </a:p>
          <a:p>
            <a:pPr lvl="2" fontAlgn="base"/>
            <a:r>
              <a:rPr lang="zh-CN" altLang="en-US" strike="noStrike" noProof="1"/>
              <a:t>三级</a:t>
            </a:r>
          </a:p>
          <a:p>
            <a:pPr lvl="3" fontAlgn="base"/>
            <a:r>
              <a:rPr lang="zh-CN" altLang="en-US" strike="noStrike" noProof="1"/>
              <a:t>四级</a:t>
            </a:r>
          </a:p>
          <a:p>
            <a:pPr lvl="4" fontAlgn="base"/>
            <a:r>
              <a:rPr lang="zh-CN" altLang="en-US" strike="noStrike" noProof="1"/>
              <a:t>五级</a:t>
            </a:r>
          </a:p>
        </p:txBody>
      </p:sp>
      <p:pic>
        <p:nvPicPr>
          <p:cNvPr id="22" name="图片 6">
            <a:extLst>
              <a:ext uri="{FF2B5EF4-FFF2-40B4-BE49-F238E27FC236}">
                <a16:creationId xmlns:a16="http://schemas.microsoft.com/office/drawing/2014/main" id="{07E851B9-2558-4CF7-9905-5DA59C1718B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74135" y="-496"/>
            <a:ext cx="552895" cy="2496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灯片编号占位符 5">
            <a:extLst>
              <a:ext uri="{FF2B5EF4-FFF2-40B4-BE49-F238E27FC236}">
                <a16:creationId xmlns:a16="http://schemas.microsoft.com/office/drawing/2014/main" id="{01B5BA14-8362-4C47-82B9-DA6AAF56C3F8}"/>
              </a:ext>
            </a:extLst>
          </p:cNvPr>
          <p:cNvSpPr>
            <a:spLocks noGrp="1"/>
          </p:cNvSpPr>
          <p:nvPr>
            <p:ph type="sldNum" sz="quarter" idx="4"/>
          </p:nvPr>
        </p:nvSpPr>
        <p:spPr>
          <a:xfrm>
            <a:off x="11287472" y="6276386"/>
            <a:ext cx="589856" cy="366183"/>
          </a:xfrm>
          <a:prstGeom prst="rect">
            <a:avLst/>
          </a:prstGeom>
        </p:spPr>
        <p:txBody>
          <a:bodyPr vert="horz" lIns="81630" tIns="40815" rIns="81630" bIns="40815" rtlCol="0" anchor="ctr"/>
          <a:lstStyle>
            <a:lvl1pPr algn="ctr" defTabSz="815975" fontAlgn="auto">
              <a:spcBef>
                <a:spcPts val="0"/>
              </a:spcBef>
              <a:spcAft>
                <a:spcPts val="0"/>
              </a:spcAft>
              <a:defRPr sz="1000" smtClean="0">
                <a:solidFill>
                  <a:schemeClr val="tx1">
                    <a:tint val="75000"/>
                  </a:schemeClr>
                </a:solidFill>
                <a:latin typeface="+mn-lt"/>
                <a:ea typeface="+mn-ea"/>
              </a:defRPr>
            </a:lvl1pPr>
          </a:lstStyle>
          <a:p>
            <a:pPr>
              <a:defRPr/>
            </a:pPr>
            <a:fld id="{E6CA0B37-C609-418D-973E-5FE272E0CA7A}" type="slidenum">
              <a:rPr lang="zh-CN" altLang="en-US" smtClean="0"/>
              <a:pPr>
                <a:defRPr/>
              </a:pPr>
              <a:t>‹#›</a:t>
            </a:fld>
            <a:endParaRPr lang="zh-CN" altLang="en-US"/>
          </a:p>
        </p:txBody>
      </p:sp>
    </p:spTree>
    <p:extLst>
      <p:ext uri="{BB962C8B-B14F-4D97-AF65-F5344CB8AC3E}">
        <p14:creationId xmlns:p14="http://schemas.microsoft.com/office/powerpoint/2010/main" val="2771096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50901" y="275171"/>
            <a:ext cx="10649527" cy="731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1630" tIns="40815" rIns="81630" bIns="40815" numCol="1" anchor="ctr" anchorCtr="0" compatLnSpc="1"/>
          <a:lstStyle/>
          <a:p>
            <a:pPr lvl="0"/>
            <a:r>
              <a:rPr lang="zh-CN" altLang="en-US" dirty="0"/>
              <a:t>单击此处编辑母版标题样式</a:t>
            </a:r>
          </a:p>
        </p:txBody>
      </p:sp>
      <p:sp>
        <p:nvSpPr>
          <p:cNvPr id="1027" name="文本占位符 2"/>
          <p:cNvSpPr>
            <a:spLocks noGrp="1"/>
          </p:cNvSpPr>
          <p:nvPr>
            <p:ph type="body" idx="1"/>
          </p:nvPr>
        </p:nvSpPr>
        <p:spPr bwMode="auto">
          <a:xfrm>
            <a:off x="850901" y="1293092"/>
            <a:ext cx="109728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1630" tIns="40815" rIns="81630" bIns="40815" numCol="1" anchor="t" anchorCtr="0" compatLnSpc="1"/>
          <a:lstStyle/>
          <a:p>
            <a:pPr lvl="0" fontAlgn="base"/>
            <a:endParaRPr lang="zh-CN" altLang="en-US" dirty="0"/>
          </a:p>
        </p:txBody>
      </p:sp>
      <p:sp>
        <p:nvSpPr>
          <p:cNvPr id="6" name="灯片编号占位符 5"/>
          <p:cNvSpPr>
            <a:spLocks noGrp="1"/>
          </p:cNvSpPr>
          <p:nvPr>
            <p:ph type="sldNum" sz="quarter" idx="4"/>
          </p:nvPr>
        </p:nvSpPr>
        <p:spPr>
          <a:xfrm>
            <a:off x="11287472" y="6276386"/>
            <a:ext cx="589856" cy="366183"/>
          </a:xfrm>
          <a:prstGeom prst="rect">
            <a:avLst/>
          </a:prstGeom>
        </p:spPr>
        <p:txBody>
          <a:bodyPr vert="horz" lIns="81630" tIns="40815" rIns="81630" bIns="40815" rtlCol="0" anchor="ctr"/>
          <a:lstStyle>
            <a:lvl1pPr algn="ctr" defTabSz="815975" fontAlgn="auto">
              <a:spcBef>
                <a:spcPts val="0"/>
              </a:spcBef>
              <a:spcAft>
                <a:spcPts val="0"/>
              </a:spcAft>
              <a:defRPr sz="1000" smtClean="0">
                <a:solidFill>
                  <a:schemeClr val="tx1">
                    <a:tint val="75000"/>
                  </a:schemeClr>
                </a:solidFill>
                <a:latin typeface="+mn-lt"/>
                <a:ea typeface="+mn-ea"/>
              </a:defRPr>
            </a:lvl1pPr>
          </a:lstStyle>
          <a:p>
            <a:pPr>
              <a:defRPr/>
            </a:pPr>
            <a:fld id="{E6CA0B37-C609-418D-973E-5FE272E0CA7A}" type="slidenum">
              <a:rPr lang="zh-CN" altLang="en-US" smtClean="0"/>
              <a:pPr>
                <a:defRPr/>
              </a:pPr>
              <a:t>‹#›</a:t>
            </a:fld>
            <a:endParaRPr lang="zh-CN" altLang="en-US"/>
          </a:p>
        </p:txBody>
      </p:sp>
      <p:pic>
        <p:nvPicPr>
          <p:cNvPr id="5" name="图片 4">
            <a:extLst>
              <a:ext uri="{FF2B5EF4-FFF2-40B4-BE49-F238E27FC236}">
                <a16:creationId xmlns:a16="http://schemas.microsoft.com/office/drawing/2014/main" id="{F4B96EB1-E39A-406B-BC0D-EAFD23728F9D}"/>
              </a:ext>
            </a:extLst>
          </p:cNvPr>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1" y="-220133"/>
            <a:ext cx="850900" cy="3841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47438836"/>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Lst>
  <p:hf hdr="0" ftr="0" dt="0"/>
  <p:txStyles>
    <p:titleStyle>
      <a:lvl1pPr algn="l" defTabSz="815975" rtl="0" eaLnBrk="1" fontAlgn="base" hangingPunct="1">
        <a:spcBef>
          <a:spcPct val="0"/>
        </a:spcBef>
        <a:spcAft>
          <a:spcPct val="0"/>
        </a:spcAft>
        <a:defRPr sz="3900" kern="1200">
          <a:solidFill>
            <a:schemeClr val="tx1"/>
          </a:solidFill>
          <a:latin typeface="+mj-lt"/>
          <a:ea typeface="+mj-ea"/>
          <a:cs typeface="+mj-cs"/>
        </a:defRPr>
      </a:lvl1pPr>
      <a:lvl2pPr algn="ctr" defTabSz="815975" rtl="0" eaLnBrk="1" fontAlgn="base" hangingPunct="1">
        <a:spcBef>
          <a:spcPct val="0"/>
        </a:spcBef>
        <a:spcAft>
          <a:spcPct val="0"/>
        </a:spcAft>
        <a:defRPr sz="3900">
          <a:solidFill>
            <a:schemeClr val="tx1"/>
          </a:solidFill>
          <a:latin typeface="Calibri" panose="020F0502020204030204" pitchFamily="34" charset="0"/>
          <a:ea typeface="宋体" panose="02010600030101010101" pitchFamily="2" charset="-122"/>
        </a:defRPr>
      </a:lvl2pPr>
      <a:lvl3pPr algn="ctr" defTabSz="815975" rtl="0" eaLnBrk="1" fontAlgn="base" hangingPunct="1">
        <a:spcBef>
          <a:spcPct val="0"/>
        </a:spcBef>
        <a:spcAft>
          <a:spcPct val="0"/>
        </a:spcAft>
        <a:defRPr sz="3900">
          <a:solidFill>
            <a:schemeClr val="tx1"/>
          </a:solidFill>
          <a:latin typeface="Calibri" panose="020F0502020204030204" pitchFamily="34" charset="0"/>
          <a:ea typeface="宋体" panose="02010600030101010101" pitchFamily="2" charset="-122"/>
        </a:defRPr>
      </a:lvl3pPr>
      <a:lvl4pPr algn="ctr" defTabSz="815975" rtl="0" eaLnBrk="1" fontAlgn="base" hangingPunct="1">
        <a:spcBef>
          <a:spcPct val="0"/>
        </a:spcBef>
        <a:spcAft>
          <a:spcPct val="0"/>
        </a:spcAft>
        <a:defRPr sz="3900">
          <a:solidFill>
            <a:schemeClr val="tx1"/>
          </a:solidFill>
          <a:latin typeface="Calibri" panose="020F0502020204030204" pitchFamily="34" charset="0"/>
          <a:ea typeface="宋体" panose="02010600030101010101" pitchFamily="2" charset="-122"/>
        </a:defRPr>
      </a:lvl4pPr>
      <a:lvl5pPr algn="ctr" defTabSz="815975" rtl="0" eaLnBrk="1" fontAlgn="base" hangingPunct="1">
        <a:spcBef>
          <a:spcPct val="0"/>
        </a:spcBef>
        <a:spcAft>
          <a:spcPct val="0"/>
        </a:spcAft>
        <a:defRPr sz="3900">
          <a:solidFill>
            <a:schemeClr val="tx1"/>
          </a:solidFill>
          <a:latin typeface="Calibri" panose="020F0502020204030204" pitchFamily="34" charset="0"/>
          <a:ea typeface="宋体" panose="02010600030101010101" pitchFamily="2" charset="-122"/>
        </a:defRPr>
      </a:lvl5pPr>
      <a:lvl6pPr marL="457200" algn="ctr" defTabSz="815975" rtl="0" eaLnBrk="1" fontAlgn="base" hangingPunct="1">
        <a:spcBef>
          <a:spcPct val="0"/>
        </a:spcBef>
        <a:spcAft>
          <a:spcPct val="0"/>
        </a:spcAft>
        <a:defRPr sz="3900">
          <a:solidFill>
            <a:schemeClr val="tx1"/>
          </a:solidFill>
          <a:latin typeface="Calibri" panose="020F0502020204030204" pitchFamily="34" charset="0"/>
          <a:ea typeface="宋体" panose="02010600030101010101" pitchFamily="2" charset="-122"/>
        </a:defRPr>
      </a:lvl6pPr>
      <a:lvl7pPr marL="914400" algn="ctr" defTabSz="815975" rtl="0" eaLnBrk="1" fontAlgn="base" hangingPunct="1">
        <a:spcBef>
          <a:spcPct val="0"/>
        </a:spcBef>
        <a:spcAft>
          <a:spcPct val="0"/>
        </a:spcAft>
        <a:defRPr sz="3900">
          <a:solidFill>
            <a:schemeClr val="tx1"/>
          </a:solidFill>
          <a:latin typeface="Calibri" panose="020F0502020204030204" pitchFamily="34" charset="0"/>
          <a:ea typeface="宋体" panose="02010600030101010101" pitchFamily="2" charset="-122"/>
        </a:defRPr>
      </a:lvl7pPr>
      <a:lvl8pPr marL="1371600" algn="ctr" defTabSz="815975" rtl="0" eaLnBrk="1" fontAlgn="base" hangingPunct="1">
        <a:spcBef>
          <a:spcPct val="0"/>
        </a:spcBef>
        <a:spcAft>
          <a:spcPct val="0"/>
        </a:spcAft>
        <a:defRPr sz="3900">
          <a:solidFill>
            <a:schemeClr val="tx1"/>
          </a:solidFill>
          <a:latin typeface="Calibri" panose="020F0502020204030204" pitchFamily="34" charset="0"/>
          <a:ea typeface="宋体" panose="02010600030101010101" pitchFamily="2" charset="-122"/>
        </a:defRPr>
      </a:lvl8pPr>
      <a:lvl9pPr marL="1828800" algn="ctr" defTabSz="815975" rtl="0" eaLnBrk="1" fontAlgn="base" hangingPunct="1">
        <a:spcBef>
          <a:spcPct val="0"/>
        </a:spcBef>
        <a:spcAft>
          <a:spcPct val="0"/>
        </a:spcAft>
        <a:defRPr sz="3900">
          <a:solidFill>
            <a:schemeClr val="tx1"/>
          </a:solidFill>
          <a:latin typeface="Calibri" panose="020F0502020204030204" pitchFamily="34" charset="0"/>
          <a:ea typeface="宋体" panose="02010600030101010101" pitchFamily="2" charset="-122"/>
        </a:defRPr>
      </a:lvl9pPr>
    </p:titleStyle>
    <p:bodyStyle>
      <a:lvl1pPr marL="304800" indent="-304800" algn="l" defTabSz="815975"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1pPr>
      <a:lvl2pPr marL="662305" indent="-254000" algn="l" defTabSz="815975" rtl="0" eaLnBrk="1" fontAlgn="base" hangingPunct="1">
        <a:spcBef>
          <a:spcPct val="20000"/>
        </a:spcBef>
        <a:spcAft>
          <a:spcPct val="0"/>
        </a:spcAft>
        <a:buFont typeface="Arial" panose="020B0604020202020204" pitchFamily="34" charset="0"/>
        <a:buChar char="–"/>
        <a:defRPr sz="2500" kern="1200">
          <a:solidFill>
            <a:schemeClr val="tx1"/>
          </a:solidFill>
          <a:latin typeface="+mn-lt"/>
          <a:ea typeface="+mn-ea"/>
          <a:cs typeface="+mn-cs"/>
        </a:defRPr>
      </a:lvl2pPr>
      <a:lvl3pPr marL="1019175" indent="-203200" algn="l" defTabSz="815975" rtl="0" eaLnBrk="1" fontAlgn="base" hangingPunct="1">
        <a:spcBef>
          <a:spcPct val="20000"/>
        </a:spcBef>
        <a:spcAft>
          <a:spcPct val="0"/>
        </a:spcAft>
        <a:buFont typeface="Arial" panose="020B0604020202020204" pitchFamily="34" charset="0"/>
        <a:buChar char="•"/>
        <a:defRPr sz="2100" kern="1200">
          <a:solidFill>
            <a:schemeClr val="tx1"/>
          </a:solidFill>
          <a:latin typeface="+mn-lt"/>
          <a:ea typeface="+mn-ea"/>
          <a:cs typeface="+mn-cs"/>
        </a:defRPr>
      </a:lvl3pPr>
      <a:lvl4pPr marL="1427480" indent="-203200" algn="l" defTabSz="815975" rtl="0" eaLnBrk="1" fontAlgn="base" hangingPunct="1">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1835150" indent="-203200" algn="l" defTabSz="815975" rtl="0" eaLnBrk="1" fontAlgn="base" hangingPunct="1">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244725" indent="-203835" algn="l" defTabSz="81597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653030" indent="-203835" algn="l" defTabSz="81597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061335" indent="-203835" algn="l" defTabSz="81597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469005" indent="-203835" algn="l" defTabSz="81597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815975" rtl="0" eaLnBrk="1" latinLnBrk="0" hangingPunct="1">
        <a:defRPr sz="1600" kern="1200">
          <a:solidFill>
            <a:schemeClr val="tx1"/>
          </a:solidFill>
          <a:latin typeface="+mn-lt"/>
          <a:ea typeface="+mn-ea"/>
          <a:cs typeface="+mn-cs"/>
        </a:defRPr>
      </a:lvl1pPr>
      <a:lvl2pPr marL="408305" algn="l" defTabSz="815975" rtl="0" eaLnBrk="1" latinLnBrk="0" hangingPunct="1">
        <a:defRPr sz="1600" kern="1200">
          <a:solidFill>
            <a:schemeClr val="tx1"/>
          </a:solidFill>
          <a:latin typeface="+mn-lt"/>
          <a:ea typeface="+mn-ea"/>
          <a:cs typeface="+mn-cs"/>
        </a:defRPr>
      </a:lvl2pPr>
      <a:lvl3pPr marL="816610" algn="l" defTabSz="815975" rtl="0" eaLnBrk="1" latinLnBrk="0" hangingPunct="1">
        <a:defRPr sz="1600" kern="1200">
          <a:solidFill>
            <a:schemeClr val="tx1"/>
          </a:solidFill>
          <a:latin typeface="+mn-lt"/>
          <a:ea typeface="+mn-ea"/>
          <a:cs typeface="+mn-cs"/>
        </a:defRPr>
      </a:lvl3pPr>
      <a:lvl4pPr marL="1224280" algn="l" defTabSz="815975" rtl="0" eaLnBrk="1" latinLnBrk="0" hangingPunct="1">
        <a:defRPr sz="1600" kern="1200">
          <a:solidFill>
            <a:schemeClr val="tx1"/>
          </a:solidFill>
          <a:latin typeface="+mn-lt"/>
          <a:ea typeface="+mn-ea"/>
          <a:cs typeface="+mn-cs"/>
        </a:defRPr>
      </a:lvl4pPr>
      <a:lvl5pPr marL="1632585" algn="l" defTabSz="815975" rtl="0" eaLnBrk="1" latinLnBrk="0" hangingPunct="1">
        <a:defRPr sz="1600" kern="1200">
          <a:solidFill>
            <a:schemeClr val="tx1"/>
          </a:solidFill>
          <a:latin typeface="+mn-lt"/>
          <a:ea typeface="+mn-ea"/>
          <a:cs typeface="+mn-cs"/>
        </a:defRPr>
      </a:lvl5pPr>
      <a:lvl6pPr marL="2040890" algn="l" defTabSz="815975" rtl="0" eaLnBrk="1" latinLnBrk="0" hangingPunct="1">
        <a:defRPr sz="1600" kern="1200">
          <a:solidFill>
            <a:schemeClr val="tx1"/>
          </a:solidFill>
          <a:latin typeface="+mn-lt"/>
          <a:ea typeface="+mn-ea"/>
          <a:cs typeface="+mn-cs"/>
        </a:defRPr>
      </a:lvl6pPr>
      <a:lvl7pPr marL="2449195" algn="l" defTabSz="815975" rtl="0" eaLnBrk="1" latinLnBrk="0" hangingPunct="1">
        <a:defRPr sz="1600" kern="1200">
          <a:solidFill>
            <a:schemeClr val="tx1"/>
          </a:solidFill>
          <a:latin typeface="+mn-lt"/>
          <a:ea typeface="+mn-ea"/>
          <a:cs typeface="+mn-cs"/>
        </a:defRPr>
      </a:lvl7pPr>
      <a:lvl8pPr marL="2856865" algn="l" defTabSz="815975" rtl="0" eaLnBrk="1" latinLnBrk="0" hangingPunct="1">
        <a:defRPr sz="1600" kern="1200">
          <a:solidFill>
            <a:schemeClr val="tx1"/>
          </a:solidFill>
          <a:latin typeface="+mn-lt"/>
          <a:ea typeface="+mn-ea"/>
          <a:cs typeface="+mn-cs"/>
        </a:defRPr>
      </a:lvl8pPr>
      <a:lvl9pPr marL="3265170" algn="l" defTabSz="815975"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0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0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9.xml"/><Relationship Id="rId4" Type="http://schemas.openxmlformats.org/officeDocument/2006/relationships/image" Target="../media/image37.png"/></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7.emf"/><Relationship Id="rId4" Type="http://schemas.openxmlformats.org/officeDocument/2006/relationships/oleObject" Target="../embeddings/oleObject2.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6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6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5.emf"/></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2.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33.emf"/></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9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文本占位符 12"/>
          <p:cNvSpPr>
            <a:spLocks noGrp="1"/>
          </p:cNvSpPr>
          <p:nvPr>
            <p:ph type="body" sz="quarter" idx="17"/>
          </p:nvPr>
        </p:nvSpPr>
        <p:spPr/>
        <p:txBody>
          <a:bodyPr/>
          <a:lstStyle/>
          <a:p>
            <a:r>
              <a:rPr lang="en-US" dirty="0"/>
              <a:t>00002</a:t>
            </a:r>
          </a:p>
        </p:txBody>
      </p:sp>
      <p:sp>
        <p:nvSpPr>
          <p:cNvPr id="10" name="文本占位符 9"/>
          <p:cNvSpPr>
            <a:spLocks noGrp="1"/>
          </p:cNvSpPr>
          <p:nvPr>
            <p:ph type="body" sz="quarter" idx="18"/>
          </p:nvPr>
        </p:nvSpPr>
        <p:spPr/>
        <p:txBody>
          <a:bodyPr/>
          <a:lstStyle/>
          <a:p>
            <a:r>
              <a:rPr lang="en-US" altLang="zh-CN" dirty="0"/>
              <a:t>WEB</a:t>
            </a:r>
            <a:r>
              <a:rPr lang="zh-CN" altLang="en-US" dirty="0"/>
              <a:t>前端开发</a:t>
            </a:r>
            <a:endParaRPr lang="en-US" altLang="zh-CN" dirty="0"/>
          </a:p>
        </p:txBody>
      </p:sp>
      <p:sp>
        <p:nvSpPr>
          <p:cNvPr id="14" name="文本占位符 13"/>
          <p:cNvSpPr>
            <a:spLocks noGrp="1"/>
          </p:cNvSpPr>
          <p:nvPr>
            <p:ph type="body" sz="quarter" idx="19"/>
          </p:nvPr>
        </p:nvSpPr>
        <p:spPr/>
        <p:txBody>
          <a:bodyPr/>
          <a:lstStyle/>
          <a:p>
            <a:r>
              <a:rPr lang="en-US" dirty="0"/>
              <a:t>R1</a:t>
            </a:r>
          </a:p>
        </p:txBody>
      </p:sp>
      <p:sp>
        <p:nvSpPr>
          <p:cNvPr id="15" name="文本占位符 14"/>
          <p:cNvSpPr>
            <a:spLocks noGrp="1"/>
          </p:cNvSpPr>
          <p:nvPr>
            <p:ph type="body" sz="quarter" idx="20"/>
          </p:nvPr>
        </p:nvSpPr>
        <p:spPr/>
        <p:txBody>
          <a:bodyPr/>
          <a:lstStyle/>
          <a:p>
            <a:r>
              <a:rPr lang="en-US" dirty="0"/>
              <a:t>V1.0</a:t>
            </a:r>
          </a:p>
        </p:txBody>
      </p:sp>
      <p:sp>
        <p:nvSpPr>
          <p:cNvPr id="3" name="文本占位符 2"/>
          <p:cNvSpPr>
            <a:spLocks noGrp="1"/>
          </p:cNvSpPr>
          <p:nvPr>
            <p:ph type="body" sz="quarter" idx="13"/>
          </p:nvPr>
        </p:nvSpPr>
        <p:spPr/>
        <p:txBody>
          <a:bodyPr/>
          <a:lstStyle/>
          <a:p>
            <a:r>
              <a:rPr lang="zh-CN" altLang="en-US" dirty="0"/>
              <a:t>石毅</a:t>
            </a:r>
            <a:r>
              <a:rPr lang="en-US" altLang="zh-CN" dirty="0"/>
              <a:t>/00001</a:t>
            </a:r>
            <a:endParaRPr lang="zh-CN" altLang="en-US" dirty="0"/>
          </a:p>
        </p:txBody>
      </p:sp>
      <p:sp>
        <p:nvSpPr>
          <p:cNvPr id="4" name="文本占位符 3"/>
          <p:cNvSpPr>
            <a:spLocks noGrp="1"/>
          </p:cNvSpPr>
          <p:nvPr>
            <p:ph type="body" sz="quarter" idx="14"/>
          </p:nvPr>
        </p:nvSpPr>
        <p:spPr/>
        <p:txBody>
          <a:bodyPr/>
          <a:lstStyle/>
          <a:p>
            <a:r>
              <a:rPr lang="en-US" altLang="zh-CN" dirty="0"/>
              <a:t>2020.7.1</a:t>
            </a:r>
            <a:endParaRPr lang="zh-CN" altLang="en-US" dirty="0"/>
          </a:p>
        </p:txBody>
      </p:sp>
      <p:sp>
        <p:nvSpPr>
          <p:cNvPr id="5" name="文本占位符 4"/>
          <p:cNvSpPr>
            <a:spLocks noGrp="1"/>
          </p:cNvSpPr>
          <p:nvPr>
            <p:ph type="body" sz="quarter" idx="15"/>
          </p:nvPr>
        </p:nvSpPr>
        <p:spPr/>
        <p:txBody>
          <a:bodyPr/>
          <a:lstStyle/>
          <a:p>
            <a:endParaRPr lang="zh-CN" altLang="en-US" dirty="0"/>
          </a:p>
        </p:txBody>
      </p:sp>
      <p:sp>
        <p:nvSpPr>
          <p:cNvPr id="6" name="文本占位符 5"/>
          <p:cNvSpPr>
            <a:spLocks noGrp="1"/>
          </p:cNvSpPr>
          <p:nvPr>
            <p:ph type="body" sz="quarter" idx="16"/>
          </p:nvPr>
        </p:nvSpPr>
        <p:spPr/>
        <p:txBody>
          <a:bodyPr/>
          <a:lstStyle/>
          <a:p>
            <a:r>
              <a:rPr lang="zh-CN" altLang="en-US" dirty="0"/>
              <a:t>新开发</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a:extLst>
              <a:ext uri="{FF2B5EF4-FFF2-40B4-BE49-F238E27FC236}">
                <a16:creationId xmlns:a16="http://schemas.microsoft.com/office/drawing/2014/main" id="{2090B647-FB03-4621-AAD8-094BD9D82413}"/>
              </a:ext>
            </a:extLst>
          </p:cNvPr>
          <p:cNvSpPr>
            <a:spLocks noGrp="1"/>
          </p:cNvSpPr>
          <p:nvPr>
            <p:ph type="ctr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pPr algn="l"/>
            <a:r>
              <a:rPr lang="zh-CN" altLang="en-US" dirty="0"/>
              <a:t>面向对象概述</a:t>
            </a:r>
          </a:p>
        </p:txBody>
      </p:sp>
      <p:sp>
        <p:nvSpPr>
          <p:cNvPr id="6" name="矩形 38">
            <a:extLst>
              <a:ext uri="{FF2B5EF4-FFF2-40B4-BE49-F238E27FC236}">
                <a16:creationId xmlns:a16="http://schemas.microsoft.com/office/drawing/2014/main" id="{27F28139-7B54-4D8D-B915-D462E3DF18C0}"/>
              </a:ext>
            </a:extLst>
          </p:cNvPr>
          <p:cNvSpPr>
            <a:spLocks noChangeArrowheads="1"/>
          </p:cNvSpPr>
          <p:nvPr/>
        </p:nvSpPr>
        <p:spPr bwMode="auto">
          <a:xfrm>
            <a:off x="1774826" y="1273175"/>
            <a:ext cx="8429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zh-CN" altLang="en-US" sz="2000" b="1" dirty="0">
                <a:solidFill>
                  <a:schemeClr val="tx1">
                    <a:lumMod val="50000"/>
                    <a:lumOff val="50000"/>
                  </a:schemeClr>
                </a:solidFill>
                <a:latin typeface="微软雅黑" pitchFamily="34" charset="-122"/>
                <a:ea typeface="微软雅黑" pitchFamily="34" charset="-122"/>
              </a:rPr>
              <a:t>面向过程与面向对象</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17412" name="Rectangle 2">
            <a:extLst>
              <a:ext uri="{FF2B5EF4-FFF2-40B4-BE49-F238E27FC236}">
                <a16:creationId xmlns:a16="http://schemas.microsoft.com/office/drawing/2014/main" id="{D5EADA4A-B3D1-4D10-AC33-1AC3CD9A7506}"/>
              </a:ext>
            </a:extLst>
          </p:cNvPr>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 name="矩形 13">
            <a:extLst>
              <a:ext uri="{FF2B5EF4-FFF2-40B4-BE49-F238E27FC236}">
                <a16:creationId xmlns:a16="http://schemas.microsoft.com/office/drawing/2014/main" id="{BAF8C57B-1B11-4457-ACCB-4645258C88AF}"/>
              </a:ext>
            </a:extLst>
          </p:cNvPr>
          <p:cNvSpPr>
            <a:spLocks noChangeArrowheads="1"/>
          </p:cNvSpPr>
          <p:nvPr/>
        </p:nvSpPr>
        <p:spPr bwMode="auto">
          <a:xfrm>
            <a:off x="1885950" y="1947863"/>
            <a:ext cx="84074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285750" indent="-285750">
              <a:lnSpc>
                <a:spcPct val="200000"/>
              </a:lnSpc>
              <a:buFont typeface="Wingdings" panose="05000000000000000000" pitchFamily="2" charset="2"/>
              <a:buChar char="p"/>
              <a:defRPr/>
            </a:pPr>
            <a:r>
              <a:rPr lang="zh-CN" altLang="en-US" b="1" u="sng" dirty="0">
                <a:solidFill>
                  <a:srgbClr val="0070C0"/>
                </a:solidFill>
              </a:rPr>
              <a:t>面向过程思想的劣势</a:t>
            </a:r>
            <a:r>
              <a:rPr lang="zh-CN" altLang="en-US" dirty="0"/>
              <a:t>，编写的代码都是一些变量和函数，随着程序功能的不断增加，变量和函数就会越来越多，此时容易遇到命名冲突的问题，由于各种功能的代码交织在一起，导致代码结构混乱，变得难以理解、维护和复用。</a:t>
            </a:r>
            <a:endParaRPr lang="en-US" altLang="zh-CN" dirty="0"/>
          </a:p>
          <a:p>
            <a:pPr marL="342900" indent="-342900">
              <a:lnSpc>
                <a:spcPct val="200000"/>
              </a:lnSpc>
              <a:buFont typeface="Wingdings" panose="05000000000000000000" pitchFamily="2" charset="2"/>
              <a:buChar char="p"/>
              <a:defRPr/>
            </a:pPr>
            <a:r>
              <a:rPr lang="zh-CN" altLang="en-US" b="1" u="sng" dirty="0">
                <a:solidFill>
                  <a:srgbClr val="0070C0"/>
                </a:solidFill>
              </a:rPr>
              <a:t>面向对象思想的优势</a:t>
            </a:r>
            <a:r>
              <a:rPr lang="zh-CN" altLang="en-US" dirty="0"/>
              <a:t>，可以将同一类事物的操作代码封装成对象，将用到的变量和函数作为对象的属性和方法，然后通过对象去调用，这样可以使代码结构清晰、层次分明。</a:t>
            </a:r>
            <a:endParaRPr lang="en-US" altLang="zh-CN" dirty="0"/>
          </a:p>
        </p:txBody>
      </p:sp>
      <p:sp>
        <p:nvSpPr>
          <p:cNvPr id="2" name="灯片编号占位符 1">
            <a:extLst>
              <a:ext uri="{FF2B5EF4-FFF2-40B4-BE49-F238E27FC236}">
                <a16:creationId xmlns:a16="http://schemas.microsoft.com/office/drawing/2014/main" id="{0CD7DB27-06BD-4DC2-A79A-9858115E011A}"/>
              </a:ext>
            </a:extLst>
          </p:cNvPr>
          <p:cNvSpPr>
            <a:spLocks noGrp="1"/>
          </p:cNvSpPr>
          <p:nvPr>
            <p:ph type="sldNum" sz="quarter" idx="4"/>
          </p:nvPr>
        </p:nvSpPr>
        <p:spPr/>
        <p:txBody>
          <a:bodyPr/>
          <a:lstStyle/>
          <a:p>
            <a:pPr>
              <a:defRPr/>
            </a:pPr>
            <a:fld id="{E6CA0B37-C609-418D-973E-5FE272E0CA7A}" type="slidenum">
              <a:rPr lang="zh-CN" altLang="en-US" smtClean="0"/>
              <a:pPr>
                <a:defRPr/>
              </a:pPr>
              <a:t>10</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left)">
                                      <p:cBhvr>
                                        <p:cTn id="12"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a:t>man1.clothing</a:t>
            </a:r>
            <a:r>
              <a:rPr lang="zh-CN" altLang="en-US" dirty="0"/>
              <a:t>和</a:t>
            </a:r>
            <a:r>
              <a:rPr lang="en-US" altLang="zh-CN" dirty="0"/>
              <a:t>man2.clothing</a:t>
            </a:r>
            <a:r>
              <a:rPr lang="zh-CN" altLang="en-US" dirty="0"/>
              <a:t>输入的信息一样，为什么？</a:t>
            </a:r>
            <a:endParaRPr lang="en-US" altLang="zh-CN" dirty="0"/>
          </a:p>
          <a:p>
            <a:r>
              <a:rPr lang="zh-CN" altLang="zh-CN" dirty="0"/>
              <a:t>创建子类型的实例时，不能向父类型的构造函数中传递参数</a:t>
            </a:r>
            <a:endParaRPr lang="zh-CN" altLang="en-US" dirty="0"/>
          </a:p>
        </p:txBody>
      </p:sp>
      <p:sp>
        <p:nvSpPr>
          <p:cNvPr id="2" name="标题 1"/>
          <p:cNvSpPr>
            <a:spLocks noGrp="1"/>
          </p:cNvSpPr>
          <p:nvPr>
            <p:ph type="ctrTitle"/>
          </p:nvPr>
        </p:nvSpPr>
        <p:spPr/>
        <p:txBody>
          <a:bodyPr/>
          <a:lstStyle/>
          <a:p>
            <a:r>
              <a:rPr lang="zh-CN" altLang="zh-CN" dirty="0"/>
              <a:t>对象继承</a:t>
            </a:r>
            <a:endParaRPr lang="zh-CN" altLang="en-US" dirty="0"/>
          </a:p>
        </p:txBody>
      </p:sp>
      <p:sp>
        <p:nvSpPr>
          <p:cNvPr id="15" name="灯片编号占位符 14">
            <a:extLst>
              <a:ext uri="{FF2B5EF4-FFF2-40B4-BE49-F238E27FC236}">
                <a16:creationId xmlns:a16="http://schemas.microsoft.com/office/drawing/2014/main" id="{CA381387-A53E-4998-ACCB-99EA0F982F14}"/>
              </a:ext>
            </a:extLst>
          </p:cNvPr>
          <p:cNvSpPr>
            <a:spLocks noGrp="1"/>
          </p:cNvSpPr>
          <p:nvPr>
            <p:ph type="sldNum" sz="quarter" idx="4"/>
          </p:nvPr>
        </p:nvSpPr>
        <p:spPr/>
        <p:txBody>
          <a:bodyPr/>
          <a:lstStyle/>
          <a:p>
            <a:fld id="{E6CA0B37-C609-418D-973E-5FE272E0CA7A}" type="slidenum">
              <a:rPr lang="zh-CN" altLang="en-US" smtClean="0"/>
              <a:pPr/>
              <a:t>100</a:t>
            </a:fld>
            <a:endParaRPr lang="zh-CN" altLang="en-US"/>
          </a:p>
        </p:txBody>
      </p:sp>
      <p:grpSp>
        <p:nvGrpSpPr>
          <p:cNvPr id="5" name="组合 70"/>
          <p:cNvGrpSpPr>
            <a:grpSpLocks/>
          </p:cNvGrpSpPr>
          <p:nvPr/>
        </p:nvGrpSpPr>
        <p:grpSpPr bwMode="auto">
          <a:xfrm>
            <a:off x="1439820" y="899865"/>
            <a:ext cx="1000125" cy="414337"/>
            <a:chOff x="1000100" y="2528843"/>
            <a:chExt cx="1000132" cy="414475"/>
          </a:xfrm>
        </p:grpSpPr>
        <p:pic>
          <p:nvPicPr>
            <p:cNvPr id="6" name="Picture 8" descr="E:\设计支持\模板设计\s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0100" y="2528843"/>
              <a:ext cx="446984" cy="4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1300139" y="2536783"/>
              <a:ext cx="700093" cy="398596"/>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示例</a:t>
              </a:r>
            </a:p>
          </p:txBody>
        </p:sp>
      </p:grpSp>
      <p:sp>
        <p:nvSpPr>
          <p:cNvPr id="8" name="AutoShape 4"/>
          <p:cNvSpPr>
            <a:spLocks noChangeArrowheads="1"/>
          </p:cNvSpPr>
          <p:nvPr/>
        </p:nvSpPr>
        <p:spPr bwMode="auto">
          <a:xfrm>
            <a:off x="2439945" y="1462450"/>
            <a:ext cx="7560840" cy="4680520"/>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marL="87313" lvl="1" defTabSz="723900">
              <a:lnSpc>
                <a:spcPct val="150000"/>
              </a:lnSpc>
              <a:buClr>
                <a:schemeClr val="folHlink"/>
              </a:buClr>
              <a:buSzPct val="60000"/>
              <a:tabLst>
                <a:tab pos="87313" algn="l"/>
              </a:tabLst>
              <a:defRPr/>
            </a:pPr>
            <a:r>
              <a:rPr lang="en-US" altLang="zh-CN" b="1" dirty="0">
                <a:solidFill>
                  <a:schemeClr val="accent5">
                    <a:lumMod val="10000"/>
                  </a:schemeClr>
                </a:solidFill>
              </a:rPr>
              <a:t> function Humans(){</a:t>
            </a:r>
          </a:p>
          <a:p>
            <a:pPr marL="87313" lvl="1" defTabSz="723900">
              <a:lnSpc>
                <a:spcPct val="150000"/>
              </a:lnSpc>
              <a:buClr>
                <a:schemeClr val="folHlink"/>
              </a:buClr>
              <a:buSzPct val="60000"/>
              <a:tabLst>
                <a:tab pos="87313" algn="l"/>
              </a:tabLst>
              <a:defRPr/>
            </a:pPr>
            <a:r>
              <a:rPr lang="en-US" altLang="zh-CN" b="1" dirty="0">
                <a:solidFill>
                  <a:schemeClr val="accent5">
                    <a:lumMod val="10000"/>
                  </a:schemeClr>
                </a:solidFill>
              </a:rPr>
              <a:t>        </a:t>
            </a:r>
            <a:r>
              <a:rPr lang="en-US" altLang="zh-CN" b="1" dirty="0" err="1">
                <a:solidFill>
                  <a:schemeClr val="accent5">
                    <a:lumMod val="10000"/>
                  </a:schemeClr>
                </a:solidFill>
              </a:rPr>
              <a:t>this.clothing</a:t>
            </a:r>
            <a:r>
              <a:rPr lang="en-US" altLang="zh-CN" b="1" dirty="0">
                <a:solidFill>
                  <a:schemeClr val="accent5">
                    <a:lumMod val="10000"/>
                  </a:schemeClr>
                </a:solidFill>
              </a:rPr>
              <a:t>=["</a:t>
            </a:r>
            <a:r>
              <a:rPr lang="en-US" altLang="zh-CN" b="1" dirty="0" err="1">
                <a:solidFill>
                  <a:schemeClr val="accent5">
                    <a:lumMod val="10000"/>
                  </a:schemeClr>
                </a:solidFill>
              </a:rPr>
              <a:t>trousers","dress","jacket</a:t>
            </a:r>
            <a:r>
              <a:rPr lang="en-US" altLang="zh-CN" b="1" dirty="0">
                <a:solidFill>
                  <a:schemeClr val="accent5">
                    <a:lumMod val="10000"/>
                  </a:schemeClr>
                </a:solidFill>
              </a:rPr>
              <a:t>"];</a:t>
            </a:r>
          </a:p>
          <a:p>
            <a:pPr marL="87313" lvl="1" defTabSz="723900">
              <a:lnSpc>
                <a:spcPct val="150000"/>
              </a:lnSpc>
              <a:buClr>
                <a:schemeClr val="folHlink"/>
              </a:buClr>
              <a:buSzPct val="60000"/>
              <a:tabLst>
                <a:tab pos="87313" algn="l"/>
              </a:tabLst>
              <a:defRPr/>
            </a:pPr>
            <a:r>
              <a:rPr lang="en-US" altLang="zh-CN" b="1" dirty="0">
                <a:solidFill>
                  <a:schemeClr val="accent5">
                    <a:lumMod val="10000"/>
                  </a:schemeClr>
                </a:solidFill>
              </a:rPr>
              <a:t>    }</a:t>
            </a:r>
          </a:p>
          <a:p>
            <a:pPr marL="87313" lvl="1" defTabSz="723900">
              <a:lnSpc>
                <a:spcPct val="150000"/>
              </a:lnSpc>
              <a:buClr>
                <a:schemeClr val="folHlink"/>
              </a:buClr>
              <a:buSzPct val="60000"/>
              <a:tabLst>
                <a:tab pos="87313" algn="l"/>
              </a:tabLst>
              <a:defRPr/>
            </a:pPr>
            <a:r>
              <a:rPr lang="en-US" altLang="zh-CN" b="1" dirty="0">
                <a:solidFill>
                  <a:schemeClr val="accent5">
                    <a:lumMod val="10000"/>
                  </a:schemeClr>
                </a:solidFill>
              </a:rPr>
              <a:t>    function Man(){     }</a:t>
            </a:r>
          </a:p>
          <a:p>
            <a:pPr marL="87313" lvl="1" defTabSz="723900">
              <a:lnSpc>
                <a:spcPct val="150000"/>
              </a:lnSpc>
              <a:buClr>
                <a:schemeClr val="folHlink"/>
              </a:buClr>
              <a:buSzPct val="60000"/>
              <a:tabLst>
                <a:tab pos="87313" algn="l"/>
              </a:tabLst>
              <a:defRPr/>
            </a:pPr>
            <a:r>
              <a:rPr lang="en-US" altLang="zh-CN" b="1" dirty="0">
                <a:solidFill>
                  <a:schemeClr val="accent5">
                    <a:lumMod val="10000"/>
                  </a:schemeClr>
                </a:solidFill>
              </a:rPr>
              <a:t>    //</a:t>
            </a:r>
            <a:r>
              <a:rPr lang="zh-CN" altLang="en-US" b="1" dirty="0">
                <a:solidFill>
                  <a:schemeClr val="accent5">
                    <a:lumMod val="10000"/>
                  </a:schemeClr>
                </a:solidFill>
              </a:rPr>
              <a:t>继承了</a:t>
            </a:r>
            <a:r>
              <a:rPr lang="en-US" altLang="zh-CN" b="1" dirty="0">
                <a:solidFill>
                  <a:schemeClr val="accent5">
                    <a:lumMod val="10000"/>
                  </a:schemeClr>
                </a:solidFill>
              </a:rPr>
              <a:t>Humans</a:t>
            </a:r>
          </a:p>
          <a:p>
            <a:pPr marL="87313" lvl="1" defTabSz="723900">
              <a:lnSpc>
                <a:spcPct val="150000"/>
              </a:lnSpc>
              <a:buClr>
                <a:schemeClr val="folHlink"/>
              </a:buClr>
              <a:buSzPct val="60000"/>
              <a:tabLst>
                <a:tab pos="87313" algn="l"/>
              </a:tabLst>
              <a:defRPr/>
            </a:pPr>
            <a:r>
              <a:rPr lang="en-US" altLang="zh-CN" b="1" dirty="0">
                <a:solidFill>
                  <a:schemeClr val="accent5">
                    <a:lumMod val="10000"/>
                  </a:schemeClr>
                </a:solidFill>
              </a:rPr>
              <a:t>    </a:t>
            </a:r>
            <a:r>
              <a:rPr lang="en-US" altLang="zh-CN" b="1" dirty="0" err="1">
                <a:solidFill>
                  <a:schemeClr val="accent5">
                    <a:lumMod val="10000"/>
                  </a:schemeClr>
                </a:solidFill>
              </a:rPr>
              <a:t>Man.prototype</a:t>
            </a:r>
            <a:r>
              <a:rPr lang="en-US" altLang="zh-CN" b="1" dirty="0">
                <a:solidFill>
                  <a:schemeClr val="accent5">
                    <a:lumMod val="10000"/>
                  </a:schemeClr>
                </a:solidFill>
              </a:rPr>
              <a:t>=new Humans();</a:t>
            </a:r>
          </a:p>
          <a:p>
            <a:pPr marL="87313" lvl="1" defTabSz="723900">
              <a:lnSpc>
                <a:spcPct val="150000"/>
              </a:lnSpc>
              <a:buClr>
                <a:schemeClr val="folHlink"/>
              </a:buClr>
              <a:buSzPct val="60000"/>
              <a:tabLst>
                <a:tab pos="87313" algn="l"/>
              </a:tabLst>
              <a:defRPr/>
            </a:pPr>
            <a:r>
              <a:rPr lang="en-US" altLang="zh-CN" b="1" dirty="0">
                <a:solidFill>
                  <a:schemeClr val="accent5">
                    <a:lumMod val="10000"/>
                  </a:schemeClr>
                </a:solidFill>
              </a:rPr>
              <a:t>    </a:t>
            </a:r>
            <a:r>
              <a:rPr lang="en-US" altLang="zh-CN" b="1" dirty="0" err="1">
                <a:solidFill>
                  <a:schemeClr val="accent5">
                    <a:lumMod val="10000"/>
                  </a:schemeClr>
                </a:solidFill>
              </a:rPr>
              <a:t>var</a:t>
            </a:r>
            <a:r>
              <a:rPr lang="en-US" altLang="zh-CN" b="1" dirty="0">
                <a:solidFill>
                  <a:schemeClr val="accent5">
                    <a:lumMod val="10000"/>
                  </a:schemeClr>
                </a:solidFill>
              </a:rPr>
              <a:t> man1=new Man();</a:t>
            </a:r>
          </a:p>
          <a:p>
            <a:pPr marL="87313" lvl="1" defTabSz="723900">
              <a:lnSpc>
                <a:spcPct val="150000"/>
              </a:lnSpc>
              <a:buClr>
                <a:schemeClr val="folHlink"/>
              </a:buClr>
              <a:buSzPct val="60000"/>
              <a:tabLst>
                <a:tab pos="87313" algn="l"/>
              </a:tabLst>
              <a:defRPr/>
            </a:pPr>
            <a:r>
              <a:rPr lang="en-US" altLang="zh-CN" b="1" dirty="0">
                <a:solidFill>
                  <a:schemeClr val="accent5">
                    <a:lumMod val="10000"/>
                  </a:schemeClr>
                </a:solidFill>
              </a:rPr>
              <a:t>    man1.clothing.push("coat");</a:t>
            </a:r>
          </a:p>
          <a:p>
            <a:pPr marL="87313" lvl="1" defTabSz="723900">
              <a:lnSpc>
                <a:spcPct val="150000"/>
              </a:lnSpc>
              <a:buClr>
                <a:schemeClr val="folHlink"/>
              </a:buClr>
              <a:buSzPct val="60000"/>
              <a:tabLst>
                <a:tab pos="87313" algn="l"/>
              </a:tabLst>
              <a:defRPr/>
            </a:pPr>
            <a:r>
              <a:rPr lang="en-US" altLang="zh-CN" b="1" dirty="0">
                <a:solidFill>
                  <a:schemeClr val="accent5">
                    <a:lumMod val="10000"/>
                  </a:schemeClr>
                </a:solidFill>
              </a:rPr>
              <a:t>    alert(man1.clothing);</a:t>
            </a:r>
          </a:p>
          <a:p>
            <a:pPr marL="87313" lvl="1" defTabSz="723900">
              <a:lnSpc>
                <a:spcPct val="150000"/>
              </a:lnSpc>
              <a:buClr>
                <a:schemeClr val="folHlink"/>
              </a:buClr>
              <a:buSzPct val="60000"/>
              <a:tabLst>
                <a:tab pos="87313" algn="l"/>
              </a:tabLst>
              <a:defRPr/>
            </a:pPr>
            <a:r>
              <a:rPr lang="en-US" altLang="zh-CN" b="1" dirty="0">
                <a:solidFill>
                  <a:schemeClr val="accent5">
                    <a:lumMod val="10000"/>
                  </a:schemeClr>
                </a:solidFill>
              </a:rPr>
              <a:t>    </a:t>
            </a:r>
            <a:r>
              <a:rPr lang="en-US" altLang="zh-CN" b="1" dirty="0" err="1">
                <a:solidFill>
                  <a:schemeClr val="accent5">
                    <a:lumMod val="10000"/>
                  </a:schemeClr>
                </a:solidFill>
              </a:rPr>
              <a:t>var</a:t>
            </a:r>
            <a:r>
              <a:rPr lang="en-US" altLang="zh-CN" b="1" dirty="0">
                <a:solidFill>
                  <a:schemeClr val="accent5">
                    <a:lumMod val="10000"/>
                  </a:schemeClr>
                </a:solidFill>
              </a:rPr>
              <a:t> man2=new Man();</a:t>
            </a:r>
          </a:p>
          <a:p>
            <a:pPr marL="87313" lvl="1" defTabSz="723900">
              <a:lnSpc>
                <a:spcPct val="150000"/>
              </a:lnSpc>
              <a:buClr>
                <a:schemeClr val="folHlink"/>
              </a:buClr>
              <a:buSzPct val="60000"/>
              <a:tabLst>
                <a:tab pos="87313" algn="l"/>
              </a:tabLst>
              <a:defRPr/>
            </a:pPr>
            <a:r>
              <a:rPr lang="en-US" altLang="zh-CN" b="1" dirty="0">
                <a:solidFill>
                  <a:schemeClr val="accent5">
                    <a:lumMod val="10000"/>
                  </a:schemeClr>
                </a:solidFill>
              </a:rPr>
              <a:t>    alert(man2.clothing);</a:t>
            </a:r>
          </a:p>
        </p:txBody>
      </p:sp>
      <p:grpSp>
        <p:nvGrpSpPr>
          <p:cNvPr id="9" name="组合 14"/>
          <p:cNvGrpSpPr>
            <a:grpSpLocks/>
          </p:cNvGrpSpPr>
          <p:nvPr/>
        </p:nvGrpSpPr>
        <p:grpSpPr bwMode="auto">
          <a:xfrm>
            <a:off x="3793641" y="6312744"/>
            <a:ext cx="4116697" cy="428625"/>
            <a:chOff x="3143240" y="5143512"/>
            <a:chExt cx="5072134" cy="428628"/>
          </a:xfrm>
        </p:grpSpPr>
        <p:sp>
          <p:nvSpPr>
            <p:cNvPr id="10" name="圆角矩形 9"/>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1" name="圆角矩形 10"/>
            <p:cNvSpPr/>
            <p:nvPr/>
          </p:nvSpPr>
          <p:spPr bwMode="auto">
            <a:xfrm>
              <a:off x="3714744" y="5143512"/>
              <a:ext cx="4500630"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12" name="Picture 8" descr="说话气泡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p:nvSpPr>
          <p:spPr bwMode="auto">
            <a:xfrm>
              <a:off x="4285096" y="5187962"/>
              <a:ext cx="3529794" cy="338556"/>
            </a:xfrm>
            <a:prstGeom prst="rect">
              <a:avLst/>
            </a:prstGeom>
            <a:noFill/>
            <a:effectLst/>
          </p:spPr>
          <p:txBody>
            <a:bodyPr wrap="none">
              <a:spAutoFit/>
            </a:bodyPr>
            <a:lstStyle/>
            <a:p>
              <a:pPr algn="ctr">
                <a:defRPr/>
              </a:pPr>
              <a:r>
                <a:rPr lang="zh-CN" altLang="en-US" b="1" spc="300" dirty="0">
                  <a:solidFill>
                    <a:srgbClr val="FBFFFE"/>
                  </a:solidFill>
                  <a:latin typeface="微软雅黑" pitchFamily="34" charset="-122"/>
                  <a:ea typeface="微软雅黑" pitchFamily="34" charset="-122"/>
                </a:rPr>
                <a:t>演示示例：原型链的问题</a:t>
              </a:r>
            </a:p>
          </p:txBody>
        </p:sp>
      </p:grpSp>
      <p:sp>
        <p:nvSpPr>
          <p:cNvPr id="14" name="矩形 13"/>
          <p:cNvSpPr/>
          <p:nvPr/>
        </p:nvSpPr>
        <p:spPr bwMode="auto">
          <a:xfrm>
            <a:off x="7416147" y="4755798"/>
            <a:ext cx="4248472" cy="730307"/>
          </a:xfrm>
          <a:prstGeom prst="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rtlCol="0" anchor="ctr"/>
          <a:lstStyle/>
          <a:p>
            <a:pPr algn="ctr"/>
            <a:r>
              <a:rPr lang="zh-CN" altLang="en-US" sz="2800" b="1" dirty="0">
                <a:solidFill>
                  <a:srgbClr val="FBFFFE"/>
                </a:solidFill>
                <a:latin typeface="微软雅黑" pitchFamily="34" charset="-122"/>
                <a:ea typeface="微软雅黑" pitchFamily="34" charset="-122"/>
              </a:rPr>
              <a:t>借用构造函数</a:t>
            </a:r>
          </a:p>
        </p:txBody>
      </p:sp>
    </p:spTree>
    <p:extLst>
      <p:ext uri="{BB962C8B-B14F-4D97-AF65-F5344CB8AC3E}">
        <p14:creationId xmlns:p14="http://schemas.microsoft.com/office/powerpoint/2010/main" val="2739221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5"/>
                                        </p:tgtEl>
                                        <p:attrNameLst>
                                          <p:attrName>style.visibility</p:attrName>
                                        </p:attrNameLst>
                                      </p:cBhvr>
                                      <p:to>
                                        <p:strVal val="hidden"/>
                                      </p:to>
                                    </p:set>
                                  </p:childTnLst>
                                </p:cTn>
                              </p:par>
                              <p:par>
                                <p:cTn id="12" presetID="1" presetClass="exit" presetSubtype="0" fill="hold" grpId="0" nodeType="withEffect">
                                  <p:stCondLst>
                                    <p:cond delay="0"/>
                                  </p:stCondLst>
                                  <p:childTnLst>
                                    <p:set>
                                      <p:cBhvr>
                                        <p:cTn id="13" dur="1" fill="hold">
                                          <p:stCondLst>
                                            <p:cond delay="0"/>
                                          </p:stCondLst>
                                        </p:cTn>
                                        <p:tgtEl>
                                          <p:spTgt spid="8"/>
                                        </p:tgtEl>
                                        <p:attrNameLst>
                                          <p:attrName>style.visibility</p:attrName>
                                        </p:attrNameLst>
                                      </p:cBhvr>
                                      <p:to>
                                        <p:strVal val="hidden"/>
                                      </p:to>
                                    </p:set>
                                  </p:childTnLst>
                                </p:cTn>
                              </p:par>
                              <p:par>
                                <p:cTn id="14" presetID="1" presetClass="exit" presetSubtype="0" fill="hold" nodeType="withEffect">
                                  <p:stCondLst>
                                    <p:cond delay="0"/>
                                  </p:stCondLst>
                                  <p:childTnLst>
                                    <p:set>
                                      <p:cBhvr>
                                        <p:cTn id="15" dur="1" fill="hold">
                                          <p:stCondLst>
                                            <p:cond delay="0"/>
                                          </p:stCondLst>
                                        </p:cTn>
                                        <p:tgtEl>
                                          <p:spTgt spid="9"/>
                                        </p:tgtEl>
                                        <p:attrNameLst>
                                          <p:attrName>style.visibility</p:attrName>
                                        </p:attrNameLst>
                                      </p:cBhvr>
                                      <p:to>
                                        <p:strVal val="hidden"/>
                                      </p:to>
                                    </p:set>
                                  </p:childTnLst>
                                </p:cTn>
                              </p:par>
                            </p:childTnLst>
                          </p:cTn>
                        </p:par>
                        <p:par>
                          <p:cTn id="16" fill="hold">
                            <p:stCondLst>
                              <p:cond delay="0"/>
                            </p:stCondLst>
                            <p:childTnLst>
                              <p:par>
                                <p:cTn id="17" presetID="22" presetClass="entr" presetSubtype="8" fill="hold" grpId="0" nodeType="after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wipe(left)">
                                      <p:cBhvr>
                                        <p:cTn id="19" dur="500"/>
                                        <p:tgtEl>
                                          <p:spTgt spid="3">
                                            <p:txEl>
                                              <p:pRg st="0" end="0"/>
                                            </p:txEl>
                                          </p:spTgt>
                                        </p:tgtEl>
                                      </p:cBhvr>
                                    </p:animEffect>
                                  </p:childTnLst>
                                </p:cTn>
                              </p:par>
                            </p:childTnLst>
                          </p:cTn>
                        </p:par>
                        <p:par>
                          <p:cTn id="20" fill="hold">
                            <p:stCondLst>
                              <p:cond delay="500"/>
                            </p:stCondLst>
                            <p:childTnLst>
                              <p:par>
                                <p:cTn id="21" presetID="22" presetClass="entr" presetSubtype="8" fill="hold" grpId="0" nodeType="after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left)">
                                      <p:cBhvr>
                                        <p:cTn id="23" dur="500"/>
                                        <p:tgtEl>
                                          <p:spTgt spid="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left)">
                                      <p:cBhvr>
                                        <p:cTn id="2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animBg="1"/>
      <p:bldP spid="14"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pPr>
            <a:r>
              <a:rPr lang="zh-CN" altLang="en-US" dirty="0"/>
              <a:t>应用某一对象的一个方法，用另一个对象替换当前对象</a:t>
            </a:r>
            <a:endParaRPr lang="en-US" altLang="zh-CN" dirty="0"/>
          </a:p>
          <a:p>
            <a:pPr>
              <a:lnSpc>
                <a:spcPct val="150000"/>
              </a:lnSpc>
            </a:pPr>
            <a:endParaRPr lang="en-US" altLang="zh-CN" dirty="0"/>
          </a:p>
          <a:p>
            <a:pPr>
              <a:lnSpc>
                <a:spcPct val="150000"/>
              </a:lnSpc>
            </a:pPr>
            <a:r>
              <a:rPr lang="zh-CN" altLang="en-US" dirty="0"/>
              <a:t>调用一个对象的一个方法，以另一个对象替换当前对象</a:t>
            </a:r>
          </a:p>
        </p:txBody>
      </p:sp>
      <p:sp>
        <p:nvSpPr>
          <p:cNvPr id="2" name="标题 1"/>
          <p:cNvSpPr>
            <a:spLocks noGrp="1"/>
          </p:cNvSpPr>
          <p:nvPr>
            <p:ph type="ctrTitle"/>
          </p:nvPr>
        </p:nvSpPr>
        <p:spPr/>
        <p:txBody>
          <a:bodyPr/>
          <a:lstStyle/>
          <a:p>
            <a:r>
              <a:rPr lang="zh-CN" altLang="en-US" dirty="0"/>
              <a:t>借用构造函数</a:t>
            </a:r>
            <a:r>
              <a:rPr lang="en-US" altLang="zh-CN" dirty="0"/>
              <a:t>2-1</a:t>
            </a:r>
            <a:endParaRPr lang="zh-CN" altLang="en-US" dirty="0"/>
          </a:p>
        </p:txBody>
      </p:sp>
      <p:grpSp>
        <p:nvGrpSpPr>
          <p:cNvPr id="5" name="组合 71"/>
          <p:cNvGrpSpPr>
            <a:grpSpLocks/>
          </p:cNvGrpSpPr>
          <p:nvPr/>
        </p:nvGrpSpPr>
        <p:grpSpPr bwMode="auto">
          <a:xfrm>
            <a:off x="1697683" y="1655468"/>
            <a:ext cx="1000125" cy="400050"/>
            <a:chOff x="1000100" y="1801286"/>
            <a:chExt cx="1000132" cy="400110"/>
          </a:xfrm>
        </p:grpSpPr>
        <p:pic>
          <p:nvPicPr>
            <p:cNvPr id="6" name="Picture 3" descr="E:\设计支持\模板设计\Y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00" y="1806293"/>
              <a:ext cx="422603" cy="390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1300139" y="1801286"/>
              <a:ext cx="700093" cy="400110"/>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语法</a:t>
              </a:r>
            </a:p>
          </p:txBody>
        </p:sp>
      </p:grpSp>
      <p:grpSp>
        <p:nvGrpSpPr>
          <p:cNvPr id="8" name="组合 14"/>
          <p:cNvGrpSpPr>
            <a:grpSpLocks/>
          </p:cNvGrpSpPr>
          <p:nvPr/>
        </p:nvGrpSpPr>
        <p:grpSpPr bwMode="auto">
          <a:xfrm>
            <a:off x="3431705" y="6097846"/>
            <a:ext cx="4116697" cy="428625"/>
            <a:chOff x="3143240" y="5143512"/>
            <a:chExt cx="5072134" cy="428628"/>
          </a:xfrm>
        </p:grpSpPr>
        <p:sp>
          <p:nvSpPr>
            <p:cNvPr id="9" name="圆角矩形 8"/>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0" name="圆角矩形 9"/>
            <p:cNvSpPr/>
            <p:nvPr/>
          </p:nvSpPr>
          <p:spPr bwMode="auto">
            <a:xfrm>
              <a:off x="3714744" y="5143512"/>
              <a:ext cx="4500630"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11" name="Picture 8" descr="说话气泡n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p:nvSpPr>
          <p:spPr bwMode="auto">
            <a:xfrm>
              <a:off x="4285096" y="5187962"/>
              <a:ext cx="3529794" cy="338556"/>
            </a:xfrm>
            <a:prstGeom prst="rect">
              <a:avLst/>
            </a:prstGeom>
            <a:noFill/>
            <a:effectLst/>
          </p:spPr>
          <p:txBody>
            <a:bodyPr wrap="none">
              <a:spAutoFit/>
            </a:bodyPr>
            <a:lstStyle/>
            <a:p>
              <a:pPr algn="ctr">
                <a:defRPr/>
              </a:pPr>
              <a:r>
                <a:rPr lang="zh-CN" altLang="en-US" b="1" spc="300" dirty="0">
                  <a:solidFill>
                    <a:srgbClr val="FBFFFE"/>
                  </a:solidFill>
                  <a:latin typeface="微软雅黑" pitchFamily="34" charset="-122"/>
                  <a:ea typeface="微软雅黑" pitchFamily="34" charset="-122"/>
                </a:rPr>
                <a:t>演示示例：借用构造函数</a:t>
              </a:r>
            </a:p>
          </p:txBody>
        </p:sp>
      </p:grpSp>
      <p:sp>
        <p:nvSpPr>
          <p:cNvPr id="13" name="AutoShape 4"/>
          <p:cNvSpPr>
            <a:spLocks noChangeArrowheads="1"/>
          </p:cNvSpPr>
          <p:nvPr/>
        </p:nvSpPr>
        <p:spPr bwMode="auto">
          <a:xfrm>
            <a:off x="2805417" y="1633371"/>
            <a:ext cx="5270401" cy="479588"/>
          </a:xfrm>
          <a:prstGeom prst="roundRect">
            <a:avLst>
              <a:gd name="adj" fmla="val 321"/>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indent="-369887" defTabSz="723900">
              <a:lnSpc>
                <a:spcPct val="150000"/>
              </a:lnSpc>
              <a:buClr>
                <a:schemeClr val="folHlink"/>
              </a:buClr>
              <a:buSzPct val="60000"/>
              <a:tabLst>
                <a:tab pos="87313" algn="l"/>
              </a:tabLst>
              <a:defRPr/>
            </a:pPr>
            <a:r>
              <a:rPr lang="en-US" altLang="zh-CN" sz="2000" b="1" dirty="0">
                <a:solidFill>
                  <a:schemeClr val="accent5">
                    <a:lumMod val="10000"/>
                  </a:schemeClr>
                </a:solidFill>
              </a:rPr>
              <a:t>apply([</a:t>
            </a:r>
            <a:r>
              <a:rPr lang="en-US" altLang="zh-CN" sz="2000" b="1" dirty="0" err="1">
                <a:solidFill>
                  <a:schemeClr val="accent5">
                    <a:lumMod val="10000"/>
                  </a:schemeClr>
                </a:solidFill>
              </a:rPr>
              <a:t>thisOjb</a:t>
            </a:r>
            <a:r>
              <a:rPr lang="en-US" altLang="zh-CN" sz="2000" b="1" dirty="0">
                <a:solidFill>
                  <a:schemeClr val="accent5">
                    <a:lumMod val="10000"/>
                  </a:schemeClr>
                </a:solidFill>
              </a:rPr>
              <a:t>[,</a:t>
            </a:r>
            <a:r>
              <a:rPr lang="en-US" altLang="zh-CN" sz="2000" b="1" dirty="0" err="1">
                <a:solidFill>
                  <a:schemeClr val="accent5">
                    <a:lumMod val="10000"/>
                  </a:schemeClr>
                </a:solidFill>
              </a:rPr>
              <a:t>argArray</a:t>
            </a:r>
            <a:r>
              <a:rPr lang="en-US" altLang="zh-CN" sz="2000" b="1" dirty="0">
                <a:solidFill>
                  <a:schemeClr val="accent5">
                    <a:lumMod val="10000"/>
                  </a:schemeClr>
                </a:solidFill>
              </a:rPr>
              <a:t>]])</a:t>
            </a:r>
          </a:p>
        </p:txBody>
      </p:sp>
      <p:sp>
        <p:nvSpPr>
          <p:cNvPr id="14" name="AutoShape 4"/>
          <p:cNvSpPr>
            <a:spLocks noChangeArrowheads="1"/>
          </p:cNvSpPr>
          <p:nvPr/>
        </p:nvSpPr>
        <p:spPr bwMode="auto">
          <a:xfrm>
            <a:off x="2790985" y="3065368"/>
            <a:ext cx="5270401" cy="648072"/>
          </a:xfrm>
          <a:prstGeom prst="roundRect">
            <a:avLst>
              <a:gd name="adj" fmla="val 321"/>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indent="-369887" defTabSz="723900">
              <a:lnSpc>
                <a:spcPct val="150000"/>
              </a:lnSpc>
              <a:buClr>
                <a:schemeClr val="folHlink"/>
              </a:buClr>
              <a:buSzPct val="60000"/>
              <a:tabLst>
                <a:tab pos="87313" algn="l"/>
              </a:tabLst>
            </a:pPr>
            <a:r>
              <a:rPr lang="en-US" altLang="zh-CN" sz="2000" b="1" dirty="0">
                <a:solidFill>
                  <a:schemeClr val="accent5">
                    <a:lumMod val="10000"/>
                  </a:schemeClr>
                </a:solidFill>
              </a:rPr>
              <a:t>call([</a:t>
            </a:r>
            <a:r>
              <a:rPr lang="en-US" altLang="zh-CN" sz="2000" b="1" dirty="0" err="1">
                <a:solidFill>
                  <a:schemeClr val="accent5">
                    <a:lumMod val="10000"/>
                  </a:schemeClr>
                </a:solidFill>
              </a:rPr>
              <a:t>thisObj</a:t>
            </a:r>
            <a:r>
              <a:rPr lang="en-US" altLang="zh-CN" sz="2000" b="1" dirty="0">
                <a:solidFill>
                  <a:schemeClr val="accent5">
                    <a:lumMod val="10000"/>
                  </a:schemeClr>
                </a:solidFill>
              </a:rPr>
              <a:t>[,arg1[,arg2[,  [,</a:t>
            </a:r>
            <a:r>
              <a:rPr lang="en-US" altLang="zh-CN" sz="2000" b="1" dirty="0" err="1">
                <a:solidFill>
                  <a:schemeClr val="accent5">
                    <a:lumMod val="10000"/>
                  </a:schemeClr>
                </a:solidFill>
              </a:rPr>
              <a:t>argN</a:t>
            </a:r>
            <a:r>
              <a:rPr lang="en-US" altLang="zh-CN" sz="2000" b="1" dirty="0">
                <a:solidFill>
                  <a:schemeClr val="accent5">
                    <a:lumMod val="10000"/>
                  </a:schemeClr>
                </a:solidFill>
              </a:rPr>
              <a:t>]]]]])</a:t>
            </a:r>
          </a:p>
        </p:txBody>
      </p:sp>
      <p:grpSp>
        <p:nvGrpSpPr>
          <p:cNvPr id="15" name="组合 71"/>
          <p:cNvGrpSpPr>
            <a:grpSpLocks/>
          </p:cNvGrpSpPr>
          <p:nvPr/>
        </p:nvGrpSpPr>
        <p:grpSpPr bwMode="auto">
          <a:xfrm>
            <a:off x="1633028" y="3101667"/>
            <a:ext cx="1000125" cy="400050"/>
            <a:chOff x="1000100" y="1801286"/>
            <a:chExt cx="1000132" cy="400110"/>
          </a:xfrm>
        </p:grpSpPr>
        <p:pic>
          <p:nvPicPr>
            <p:cNvPr id="16" name="Picture 3" descr="E:\设计支持\模板设计\Y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00" y="1806293"/>
              <a:ext cx="422603" cy="390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p:cNvSpPr txBox="1"/>
            <p:nvPr/>
          </p:nvSpPr>
          <p:spPr>
            <a:xfrm>
              <a:off x="1300139" y="1801286"/>
              <a:ext cx="700093" cy="400110"/>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语法</a:t>
              </a:r>
            </a:p>
          </p:txBody>
        </p:sp>
      </p:grpSp>
      <p:sp>
        <p:nvSpPr>
          <p:cNvPr id="18" name="灯片编号占位符 17">
            <a:extLst>
              <a:ext uri="{FF2B5EF4-FFF2-40B4-BE49-F238E27FC236}">
                <a16:creationId xmlns:a16="http://schemas.microsoft.com/office/drawing/2014/main" id="{2136690D-3069-4A3C-AA1E-C154885AB584}"/>
              </a:ext>
            </a:extLst>
          </p:cNvPr>
          <p:cNvSpPr>
            <a:spLocks noGrp="1"/>
          </p:cNvSpPr>
          <p:nvPr>
            <p:ph type="sldNum" sz="quarter" idx="4"/>
          </p:nvPr>
        </p:nvSpPr>
        <p:spPr/>
        <p:txBody>
          <a:bodyPr/>
          <a:lstStyle/>
          <a:p>
            <a:pPr>
              <a:defRPr/>
            </a:pPr>
            <a:fld id="{E6CA0B37-C609-418D-973E-5FE272E0CA7A}" type="slidenum">
              <a:rPr lang="zh-CN" altLang="en-US" smtClean="0"/>
              <a:pPr>
                <a:defRPr/>
              </a:pPr>
              <a:t>101</a:t>
            </a:fld>
            <a:endParaRPr lang="zh-CN" altLang="en-US"/>
          </a:p>
        </p:txBody>
      </p:sp>
    </p:spTree>
    <p:extLst>
      <p:ext uri="{BB962C8B-B14F-4D97-AF65-F5344CB8AC3E}">
        <p14:creationId xmlns:p14="http://schemas.microsoft.com/office/powerpoint/2010/main" val="1946758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pPr>
            <a:r>
              <a:rPr lang="zh-CN" altLang="en-US" dirty="0"/>
              <a:t>借用构造函数的一个大的优势</a:t>
            </a:r>
            <a:endParaRPr lang="en-US" altLang="zh-CN" dirty="0"/>
          </a:p>
          <a:p>
            <a:pPr lvl="1">
              <a:lnSpc>
                <a:spcPct val="150000"/>
              </a:lnSpc>
            </a:pPr>
            <a:r>
              <a:rPr lang="zh-CN" altLang="en-US" dirty="0"/>
              <a:t>可以在子类型构造函数中向父类型构造函数传递参数</a:t>
            </a:r>
          </a:p>
        </p:txBody>
      </p:sp>
      <p:sp>
        <p:nvSpPr>
          <p:cNvPr id="2" name="标题 1"/>
          <p:cNvSpPr>
            <a:spLocks noGrp="1"/>
          </p:cNvSpPr>
          <p:nvPr>
            <p:ph type="ctrTitle"/>
          </p:nvPr>
        </p:nvSpPr>
        <p:spPr/>
        <p:txBody>
          <a:bodyPr/>
          <a:lstStyle/>
          <a:p>
            <a:r>
              <a:rPr lang="zh-CN" altLang="en-US" dirty="0"/>
              <a:t>借用构造函数</a:t>
            </a:r>
            <a:r>
              <a:rPr lang="en-US" altLang="zh-CN" dirty="0"/>
              <a:t>2-2</a:t>
            </a:r>
            <a:endParaRPr lang="zh-CN" altLang="en-US" dirty="0"/>
          </a:p>
        </p:txBody>
      </p:sp>
      <p:sp>
        <p:nvSpPr>
          <p:cNvPr id="5" name="AutoShape 4"/>
          <p:cNvSpPr>
            <a:spLocks noChangeArrowheads="1"/>
          </p:cNvSpPr>
          <p:nvPr/>
        </p:nvSpPr>
        <p:spPr bwMode="auto">
          <a:xfrm>
            <a:off x="2307765" y="1268760"/>
            <a:ext cx="7560840" cy="4320480"/>
          </a:xfrm>
          <a:prstGeom prst="roundRect">
            <a:avLst>
              <a:gd name="adj" fmla="val 321"/>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marL="87313" lvl="1" defTabSz="723900">
              <a:lnSpc>
                <a:spcPct val="150000"/>
              </a:lnSpc>
              <a:buClr>
                <a:schemeClr val="folHlink"/>
              </a:buClr>
              <a:buSzPct val="60000"/>
              <a:tabLst>
                <a:tab pos="87313" algn="l"/>
              </a:tabLst>
              <a:defRPr/>
            </a:pPr>
            <a:r>
              <a:rPr lang="en-US" altLang="zh-CN" b="1" dirty="0">
                <a:solidFill>
                  <a:schemeClr val="accent5">
                    <a:lumMod val="10000"/>
                  </a:schemeClr>
                </a:solidFill>
              </a:rPr>
              <a:t>  function Humans(name){</a:t>
            </a:r>
          </a:p>
          <a:p>
            <a:pPr marL="87313" lvl="1" defTabSz="723900">
              <a:lnSpc>
                <a:spcPct val="150000"/>
              </a:lnSpc>
              <a:buClr>
                <a:schemeClr val="folHlink"/>
              </a:buClr>
              <a:buSzPct val="60000"/>
              <a:tabLst>
                <a:tab pos="87313" algn="l"/>
              </a:tabLst>
              <a:defRPr/>
            </a:pPr>
            <a:r>
              <a:rPr lang="en-US" altLang="zh-CN" b="1" dirty="0">
                <a:solidFill>
                  <a:schemeClr val="accent5">
                    <a:lumMod val="10000"/>
                  </a:schemeClr>
                </a:solidFill>
              </a:rPr>
              <a:t>        this.name=name;</a:t>
            </a:r>
          </a:p>
          <a:p>
            <a:pPr marL="87313" lvl="1" defTabSz="723900">
              <a:lnSpc>
                <a:spcPct val="150000"/>
              </a:lnSpc>
              <a:buClr>
                <a:schemeClr val="folHlink"/>
              </a:buClr>
              <a:buSzPct val="60000"/>
              <a:tabLst>
                <a:tab pos="87313" algn="l"/>
              </a:tabLst>
              <a:defRPr/>
            </a:pPr>
            <a:r>
              <a:rPr lang="en-US" altLang="zh-CN" b="1" dirty="0">
                <a:solidFill>
                  <a:schemeClr val="accent5">
                    <a:lumMod val="10000"/>
                  </a:schemeClr>
                </a:solidFill>
              </a:rPr>
              <a:t>    }</a:t>
            </a:r>
          </a:p>
          <a:p>
            <a:pPr marL="87313" lvl="1" defTabSz="723900">
              <a:lnSpc>
                <a:spcPct val="150000"/>
              </a:lnSpc>
              <a:buClr>
                <a:schemeClr val="folHlink"/>
              </a:buClr>
              <a:buSzPct val="60000"/>
              <a:tabLst>
                <a:tab pos="87313" algn="l"/>
              </a:tabLst>
              <a:defRPr/>
            </a:pPr>
            <a:r>
              <a:rPr lang="en-US" altLang="zh-CN" b="1" dirty="0">
                <a:solidFill>
                  <a:schemeClr val="accent5">
                    <a:lumMod val="10000"/>
                  </a:schemeClr>
                </a:solidFill>
              </a:rPr>
              <a:t>    function Man(){</a:t>
            </a:r>
          </a:p>
          <a:p>
            <a:pPr marL="87313" lvl="1" defTabSz="723900">
              <a:lnSpc>
                <a:spcPct val="150000"/>
              </a:lnSpc>
              <a:buClr>
                <a:schemeClr val="folHlink"/>
              </a:buClr>
              <a:buSzPct val="60000"/>
              <a:tabLst>
                <a:tab pos="87313" algn="l"/>
              </a:tabLst>
              <a:defRPr/>
            </a:pPr>
            <a:r>
              <a:rPr lang="en-US" altLang="zh-CN" b="1" dirty="0">
                <a:solidFill>
                  <a:schemeClr val="accent5">
                    <a:lumMod val="10000"/>
                  </a:schemeClr>
                </a:solidFill>
              </a:rPr>
              <a:t>        </a:t>
            </a:r>
            <a:r>
              <a:rPr lang="en-US" altLang="zh-CN" b="1" dirty="0" err="1">
                <a:solidFill>
                  <a:schemeClr val="accent5">
                    <a:lumMod val="10000"/>
                  </a:schemeClr>
                </a:solidFill>
              </a:rPr>
              <a:t>Humans.call</a:t>
            </a:r>
            <a:r>
              <a:rPr lang="en-US" altLang="zh-CN" b="1" dirty="0">
                <a:solidFill>
                  <a:schemeClr val="accent5">
                    <a:lumMod val="10000"/>
                  </a:schemeClr>
                </a:solidFill>
              </a:rPr>
              <a:t>(this,"</a:t>
            </a:r>
            <a:r>
              <a:rPr lang="en-US" altLang="zh-CN" b="1" dirty="0" err="1">
                <a:solidFill>
                  <a:schemeClr val="accent5">
                    <a:lumMod val="10000"/>
                  </a:schemeClr>
                </a:solidFill>
              </a:rPr>
              <a:t>mary</a:t>
            </a:r>
            <a:r>
              <a:rPr lang="en-US" altLang="zh-CN" b="1" dirty="0">
                <a:solidFill>
                  <a:schemeClr val="accent5">
                    <a:lumMod val="10000"/>
                  </a:schemeClr>
                </a:solidFill>
              </a:rPr>
              <a:t>");   </a:t>
            </a:r>
            <a:r>
              <a:rPr lang="en-US" altLang="zh-CN" b="1" dirty="0">
                <a:solidFill>
                  <a:srgbClr val="FF0000"/>
                </a:solidFill>
              </a:rPr>
              <a:t>//</a:t>
            </a:r>
            <a:r>
              <a:rPr lang="zh-CN" altLang="en-US" b="1" dirty="0">
                <a:solidFill>
                  <a:srgbClr val="FF0000"/>
                </a:solidFill>
              </a:rPr>
              <a:t>继承了</a:t>
            </a:r>
            <a:r>
              <a:rPr lang="en-US" altLang="zh-CN" b="1" dirty="0">
                <a:solidFill>
                  <a:srgbClr val="FF0000"/>
                </a:solidFill>
              </a:rPr>
              <a:t>Humans,</a:t>
            </a:r>
            <a:r>
              <a:rPr lang="zh-CN" altLang="en-US" b="1" dirty="0">
                <a:solidFill>
                  <a:srgbClr val="FF0000"/>
                </a:solidFill>
              </a:rPr>
              <a:t>同时还传递了参数</a:t>
            </a:r>
          </a:p>
          <a:p>
            <a:pPr marL="87313" lvl="1" defTabSz="723900">
              <a:lnSpc>
                <a:spcPct val="150000"/>
              </a:lnSpc>
              <a:buClr>
                <a:schemeClr val="folHlink"/>
              </a:buClr>
              <a:buSzPct val="60000"/>
              <a:tabLst>
                <a:tab pos="87313" algn="l"/>
              </a:tabLst>
              <a:defRPr/>
            </a:pPr>
            <a:r>
              <a:rPr lang="zh-CN" altLang="en-US" b="1" dirty="0">
                <a:solidFill>
                  <a:schemeClr val="accent5">
                    <a:lumMod val="10000"/>
                  </a:schemeClr>
                </a:solidFill>
              </a:rPr>
              <a:t>        </a:t>
            </a:r>
            <a:r>
              <a:rPr lang="en-US" altLang="zh-CN" b="1" dirty="0" err="1">
                <a:solidFill>
                  <a:schemeClr val="accent5">
                    <a:lumMod val="10000"/>
                  </a:schemeClr>
                </a:solidFill>
              </a:rPr>
              <a:t>this.age</a:t>
            </a:r>
            <a:r>
              <a:rPr lang="en-US" altLang="zh-CN" b="1" dirty="0">
                <a:solidFill>
                  <a:schemeClr val="accent5">
                    <a:lumMod val="10000"/>
                  </a:schemeClr>
                </a:solidFill>
              </a:rPr>
              <a:t>=38;              </a:t>
            </a:r>
            <a:r>
              <a:rPr lang="en-US" altLang="zh-CN" b="1" dirty="0">
                <a:solidFill>
                  <a:srgbClr val="FF0000"/>
                </a:solidFill>
              </a:rPr>
              <a:t>//</a:t>
            </a:r>
            <a:r>
              <a:rPr lang="zh-CN" altLang="en-US" b="1" dirty="0">
                <a:solidFill>
                  <a:srgbClr val="FF0000"/>
                </a:solidFill>
              </a:rPr>
              <a:t>实例属性</a:t>
            </a:r>
          </a:p>
          <a:p>
            <a:pPr marL="87313" lvl="1" defTabSz="723900">
              <a:lnSpc>
                <a:spcPct val="150000"/>
              </a:lnSpc>
              <a:buClr>
                <a:schemeClr val="folHlink"/>
              </a:buClr>
              <a:buSzPct val="60000"/>
              <a:tabLst>
                <a:tab pos="87313" algn="l"/>
              </a:tabLst>
              <a:defRPr/>
            </a:pPr>
            <a:r>
              <a:rPr lang="zh-CN" altLang="en-US" b="1" dirty="0">
                <a:solidFill>
                  <a:schemeClr val="accent5">
                    <a:lumMod val="10000"/>
                  </a:schemeClr>
                </a:solidFill>
              </a:rPr>
              <a:t>    </a:t>
            </a:r>
            <a:r>
              <a:rPr lang="en-US" altLang="zh-CN" b="1" dirty="0">
                <a:solidFill>
                  <a:schemeClr val="accent5">
                    <a:lumMod val="10000"/>
                  </a:schemeClr>
                </a:solidFill>
              </a:rPr>
              <a:t>}</a:t>
            </a:r>
          </a:p>
          <a:p>
            <a:pPr marL="87313" lvl="1" defTabSz="723900">
              <a:lnSpc>
                <a:spcPct val="150000"/>
              </a:lnSpc>
              <a:buClr>
                <a:schemeClr val="folHlink"/>
              </a:buClr>
              <a:buSzPct val="60000"/>
              <a:tabLst>
                <a:tab pos="87313" algn="l"/>
              </a:tabLst>
              <a:defRPr/>
            </a:pPr>
            <a:r>
              <a:rPr lang="en-US" altLang="zh-CN" b="1" dirty="0">
                <a:solidFill>
                  <a:schemeClr val="accent5">
                    <a:lumMod val="10000"/>
                  </a:schemeClr>
                </a:solidFill>
              </a:rPr>
              <a:t>    </a:t>
            </a:r>
            <a:r>
              <a:rPr lang="en-US" altLang="zh-CN" b="1" dirty="0" err="1">
                <a:solidFill>
                  <a:schemeClr val="accent5">
                    <a:lumMod val="10000"/>
                  </a:schemeClr>
                </a:solidFill>
              </a:rPr>
              <a:t>var</a:t>
            </a:r>
            <a:r>
              <a:rPr lang="en-US" altLang="zh-CN" b="1" dirty="0">
                <a:solidFill>
                  <a:schemeClr val="accent5">
                    <a:lumMod val="10000"/>
                  </a:schemeClr>
                </a:solidFill>
              </a:rPr>
              <a:t> man1=new Man();</a:t>
            </a:r>
          </a:p>
          <a:p>
            <a:pPr marL="87313" lvl="1" defTabSz="723900">
              <a:lnSpc>
                <a:spcPct val="150000"/>
              </a:lnSpc>
              <a:buClr>
                <a:schemeClr val="folHlink"/>
              </a:buClr>
              <a:buSzPct val="60000"/>
              <a:tabLst>
                <a:tab pos="87313" algn="l"/>
              </a:tabLst>
              <a:defRPr/>
            </a:pPr>
            <a:r>
              <a:rPr lang="en-US" altLang="zh-CN" b="1" dirty="0">
                <a:solidFill>
                  <a:schemeClr val="accent5">
                    <a:lumMod val="10000"/>
                  </a:schemeClr>
                </a:solidFill>
              </a:rPr>
              <a:t>    alert(man1.name);       </a:t>
            </a:r>
            <a:r>
              <a:rPr lang="en-US" altLang="zh-CN" b="1" dirty="0">
                <a:solidFill>
                  <a:srgbClr val="FF0000"/>
                </a:solidFill>
              </a:rPr>
              <a:t>//</a:t>
            </a:r>
            <a:r>
              <a:rPr lang="zh-CN" altLang="en-US" b="1" dirty="0">
                <a:solidFill>
                  <a:srgbClr val="FF0000"/>
                </a:solidFill>
              </a:rPr>
              <a:t>输出</a:t>
            </a:r>
            <a:r>
              <a:rPr lang="en-US" altLang="zh-CN" b="1" dirty="0" err="1">
                <a:solidFill>
                  <a:srgbClr val="FF0000"/>
                </a:solidFill>
              </a:rPr>
              <a:t>mary</a:t>
            </a:r>
            <a:endParaRPr lang="en-US" altLang="zh-CN" b="1" dirty="0">
              <a:solidFill>
                <a:srgbClr val="FF0000"/>
              </a:solidFill>
            </a:endParaRPr>
          </a:p>
          <a:p>
            <a:pPr marL="87313" lvl="1" defTabSz="723900">
              <a:lnSpc>
                <a:spcPct val="150000"/>
              </a:lnSpc>
              <a:buClr>
                <a:schemeClr val="folHlink"/>
              </a:buClr>
              <a:buSzPct val="60000"/>
              <a:tabLst>
                <a:tab pos="87313" algn="l"/>
              </a:tabLst>
              <a:defRPr/>
            </a:pPr>
            <a:r>
              <a:rPr lang="en-US" altLang="zh-CN" b="1" dirty="0">
                <a:solidFill>
                  <a:schemeClr val="accent5">
                    <a:lumMod val="10000"/>
                  </a:schemeClr>
                </a:solidFill>
              </a:rPr>
              <a:t>    alert(man1.age);        </a:t>
            </a:r>
            <a:r>
              <a:rPr lang="en-US" altLang="zh-CN" b="1" dirty="0">
                <a:solidFill>
                  <a:srgbClr val="FF0000"/>
                </a:solidFill>
              </a:rPr>
              <a:t>//</a:t>
            </a:r>
            <a:r>
              <a:rPr lang="zh-CN" altLang="en-US" b="1" dirty="0">
                <a:solidFill>
                  <a:srgbClr val="FF0000"/>
                </a:solidFill>
              </a:rPr>
              <a:t>输出</a:t>
            </a:r>
            <a:r>
              <a:rPr lang="en-US" altLang="zh-CN" b="1" dirty="0">
                <a:solidFill>
                  <a:srgbClr val="FF0000"/>
                </a:solidFill>
              </a:rPr>
              <a:t>38</a:t>
            </a:r>
          </a:p>
        </p:txBody>
      </p:sp>
      <p:grpSp>
        <p:nvGrpSpPr>
          <p:cNvPr id="6" name="组合 70"/>
          <p:cNvGrpSpPr>
            <a:grpSpLocks/>
          </p:cNvGrpSpPr>
          <p:nvPr/>
        </p:nvGrpSpPr>
        <p:grpSpPr bwMode="auto">
          <a:xfrm>
            <a:off x="1160095" y="979025"/>
            <a:ext cx="1000125" cy="414337"/>
            <a:chOff x="1000100" y="2528843"/>
            <a:chExt cx="1000132" cy="414475"/>
          </a:xfrm>
        </p:grpSpPr>
        <p:pic>
          <p:nvPicPr>
            <p:cNvPr id="7" name="Picture 8" descr="E:\设计支持\模板设计\s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0100" y="2528843"/>
              <a:ext cx="446984" cy="4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1300139" y="2536783"/>
              <a:ext cx="700093" cy="398596"/>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示例</a:t>
              </a:r>
            </a:p>
          </p:txBody>
        </p:sp>
      </p:grpSp>
      <p:grpSp>
        <p:nvGrpSpPr>
          <p:cNvPr id="9" name="组合 14"/>
          <p:cNvGrpSpPr>
            <a:grpSpLocks/>
          </p:cNvGrpSpPr>
          <p:nvPr/>
        </p:nvGrpSpPr>
        <p:grpSpPr bwMode="auto">
          <a:xfrm>
            <a:off x="3431705" y="6097846"/>
            <a:ext cx="5136165" cy="428625"/>
            <a:chOff x="3143240" y="5143512"/>
            <a:chExt cx="5072134" cy="428628"/>
          </a:xfrm>
        </p:grpSpPr>
        <p:sp>
          <p:nvSpPr>
            <p:cNvPr id="10" name="圆角矩形 9"/>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1" name="圆角矩形 10"/>
            <p:cNvSpPr/>
            <p:nvPr/>
          </p:nvSpPr>
          <p:spPr bwMode="auto">
            <a:xfrm>
              <a:off x="3714744" y="5143512"/>
              <a:ext cx="4500630"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12" name="Picture 8" descr="说话气泡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p:nvSpPr>
          <p:spPr bwMode="auto">
            <a:xfrm>
              <a:off x="4154170" y="5187962"/>
              <a:ext cx="3791647" cy="338556"/>
            </a:xfrm>
            <a:prstGeom prst="rect">
              <a:avLst/>
            </a:prstGeom>
            <a:noFill/>
            <a:effectLst/>
          </p:spPr>
          <p:txBody>
            <a:bodyPr wrap="none">
              <a:spAutoFit/>
            </a:bodyPr>
            <a:lstStyle/>
            <a:p>
              <a:pPr algn="ctr">
                <a:defRPr/>
              </a:pPr>
              <a:r>
                <a:rPr lang="zh-CN" altLang="en-US" b="1" spc="300" dirty="0">
                  <a:solidFill>
                    <a:srgbClr val="FBFFFE"/>
                  </a:solidFill>
                  <a:latin typeface="微软雅黑" pitchFamily="34" charset="-122"/>
                  <a:ea typeface="微软雅黑" pitchFamily="34" charset="-122"/>
                </a:rPr>
                <a:t>演示示例：借用构造函数传递参数</a:t>
              </a:r>
            </a:p>
          </p:txBody>
        </p:sp>
      </p:grpSp>
      <p:sp>
        <p:nvSpPr>
          <p:cNvPr id="14" name="矩形 13"/>
          <p:cNvSpPr/>
          <p:nvPr/>
        </p:nvSpPr>
        <p:spPr bwMode="auto">
          <a:xfrm>
            <a:off x="5883517" y="3933057"/>
            <a:ext cx="4248472" cy="730307"/>
          </a:xfrm>
          <a:prstGeom prst="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rtlCol="0" anchor="ctr"/>
          <a:lstStyle/>
          <a:p>
            <a:pPr algn="ctr"/>
            <a:r>
              <a:rPr lang="zh-CN" altLang="en-US" sz="2800" b="1" dirty="0">
                <a:solidFill>
                  <a:srgbClr val="FBFFFE"/>
                </a:solidFill>
                <a:latin typeface="微软雅黑" pitchFamily="34" charset="-122"/>
                <a:ea typeface="微软雅黑" pitchFamily="34" charset="-122"/>
              </a:rPr>
              <a:t>如何复用父类的方法？</a:t>
            </a:r>
          </a:p>
        </p:txBody>
      </p:sp>
      <p:sp>
        <p:nvSpPr>
          <p:cNvPr id="15" name="灯片编号占位符 14">
            <a:extLst>
              <a:ext uri="{FF2B5EF4-FFF2-40B4-BE49-F238E27FC236}">
                <a16:creationId xmlns:a16="http://schemas.microsoft.com/office/drawing/2014/main" id="{34FB6635-6E40-4DBD-BEB8-54FEADD52990}"/>
              </a:ext>
            </a:extLst>
          </p:cNvPr>
          <p:cNvSpPr>
            <a:spLocks noGrp="1"/>
          </p:cNvSpPr>
          <p:nvPr>
            <p:ph type="sldNum" sz="quarter" idx="4"/>
          </p:nvPr>
        </p:nvSpPr>
        <p:spPr/>
        <p:txBody>
          <a:bodyPr/>
          <a:lstStyle/>
          <a:p>
            <a:pPr>
              <a:defRPr/>
            </a:pPr>
            <a:fld id="{E6CA0B37-C609-418D-973E-5FE272E0CA7A}" type="slidenum">
              <a:rPr lang="zh-CN" altLang="en-US" smtClean="0"/>
              <a:pPr>
                <a:defRPr/>
              </a:pPr>
              <a:t>102</a:t>
            </a:fld>
            <a:endParaRPr lang="zh-CN" altLang="en-US"/>
          </a:p>
        </p:txBody>
      </p:sp>
    </p:spTree>
    <p:extLst>
      <p:ext uri="{BB962C8B-B14F-4D97-AF65-F5344CB8AC3E}">
        <p14:creationId xmlns:p14="http://schemas.microsoft.com/office/powerpoint/2010/main" val="1775706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hidden"/>
                                      </p:to>
                                    </p:set>
                                  </p:childTnLst>
                                </p:cTn>
                              </p:par>
                            </p:childTnLst>
                          </p:cTn>
                        </p:par>
                        <p:par>
                          <p:cTn id="9" fill="hold">
                            <p:stCondLst>
                              <p:cond delay="0"/>
                            </p:stCondLst>
                            <p:childTnLst>
                              <p:par>
                                <p:cTn id="10" presetID="22" presetClass="entr" presetSubtype="8"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left)">
                                      <p:cBhvr>
                                        <p:cTn id="2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14"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pPr>
            <a:r>
              <a:rPr lang="zh-CN" altLang="en-US" dirty="0"/>
              <a:t>组合继承：有时也叫做伪经典继承</a:t>
            </a:r>
            <a:endParaRPr lang="en-US" altLang="zh-CN" dirty="0"/>
          </a:p>
          <a:p>
            <a:pPr lvl="1">
              <a:lnSpc>
                <a:spcPct val="150000"/>
              </a:lnSpc>
            </a:pPr>
            <a:r>
              <a:rPr lang="zh-CN" altLang="en-US" dirty="0"/>
              <a:t>将原型链和借用构造函数的技术组合到一块，发挥二者之长的一种继承模式</a:t>
            </a:r>
            <a:endParaRPr lang="en-US" altLang="zh-CN" dirty="0"/>
          </a:p>
          <a:p>
            <a:pPr lvl="1">
              <a:lnSpc>
                <a:spcPct val="150000"/>
              </a:lnSpc>
            </a:pPr>
            <a:r>
              <a:rPr lang="zh-CN" altLang="en-US" dirty="0"/>
              <a:t>使用原型链实现对原型属性和方法的继承，而通过借用构造函数来实现对实例属性的继承</a:t>
            </a:r>
          </a:p>
          <a:p>
            <a:pPr>
              <a:lnSpc>
                <a:spcPct val="150000"/>
              </a:lnSpc>
            </a:pPr>
            <a:endParaRPr lang="zh-CN" altLang="en-US" dirty="0"/>
          </a:p>
        </p:txBody>
      </p:sp>
      <p:sp>
        <p:nvSpPr>
          <p:cNvPr id="2" name="标题 1"/>
          <p:cNvSpPr>
            <a:spLocks noGrp="1"/>
          </p:cNvSpPr>
          <p:nvPr>
            <p:ph type="ctrTitle"/>
          </p:nvPr>
        </p:nvSpPr>
        <p:spPr/>
        <p:txBody>
          <a:bodyPr/>
          <a:lstStyle/>
          <a:p>
            <a:r>
              <a:rPr lang="zh-CN" altLang="en-US" dirty="0"/>
              <a:t>组合继承</a:t>
            </a:r>
          </a:p>
        </p:txBody>
      </p:sp>
      <p:grpSp>
        <p:nvGrpSpPr>
          <p:cNvPr id="5" name="组合 14"/>
          <p:cNvGrpSpPr>
            <a:grpSpLocks/>
          </p:cNvGrpSpPr>
          <p:nvPr/>
        </p:nvGrpSpPr>
        <p:grpSpPr bwMode="auto">
          <a:xfrm>
            <a:off x="3431705" y="6097846"/>
            <a:ext cx="3816424" cy="428625"/>
            <a:chOff x="3143240" y="5143512"/>
            <a:chExt cx="5072134" cy="428628"/>
          </a:xfrm>
        </p:grpSpPr>
        <p:sp>
          <p:nvSpPr>
            <p:cNvPr id="6" name="圆角矩形 5"/>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7" name="圆角矩形 6"/>
            <p:cNvSpPr/>
            <p:nvPr/>
          </p:nvSpPr>
          <p:spPr bwMode="auto">
            <a:xfrm>
              <a:off x="3714744" y="5143512"/>
              <a:ext cx="4500630"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8" name="Picture 8" descr="说话气泡n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bwMode="auto">
            <a:xfrm>
              <a:off x="4470063" y="5187962"/>
              <a:ext cx="3159862" cy="338556"/>
            </a:xfrm>
            <a:prstGeom prst="rect">
              <a:avLst/>
            </a:prstGeom>
            <a:noFill/>
            <a:effectLst/>
          </p:spPr>
          <p:txBody>
            <a:bodyPr wrap="none">
              <a:spAutoFit/>
            </a:bodyPr>
            <a:lstStyle/>
            <a:p>
              <a:pPr algn="ctr">
                <a:defRPr/>
              </a:pPr>
              <a:r>
                <a:rPr lang="zh-CN" altLang="en-US" b="1" spc="300" dirty="0">
                  <a:solidFill>
                    <a:srgbClr val="FBFFFE"/>
                  </a:solidFill>
                  <a:latin typeface="微软雅黑" pitchFamily="34" charset="-122"/>
                  <a:ea typeface="微软雅黑" pitchFamily="34" charset="-122"/>
                </a:rPr>
                <a:t>演示示例：组合继承</a:t>
              </a:r>
            </a:p>
          </p:txBody>
        </p:sp>
      </p:grpSp>
      <p:sp>
        <p:nvSpPr>
          <p:cNvPr id="10" name="灯片编号占位符 9">
            <a:extLst>
              <a:ext uri="{FF2B5EF4-FFF2-40B4-BE49-F238E27FC236}">
                <a16:creationId xmlns:a16="http://schemas.microsoft.com/office/drawing/2014/main" id="{44172D56-08DB-4546-9B5A-F4DFA0100A97}"/>
              </a:ext>
            </a:extLst>
          </p:cNvPr>
          <p:cNvSpPr>
            <a:spLocks noGrp="1"/>
          </p:cNvSpPr>
          <p:nvPr>
            <p:ph type="sldNum" sz="quarter" idx="4"/>
          </p:nvPr>
        </p:nvSpPr>
        <p:spPr/>
        <p:txBody>
          <a:bodyPr/>
          <a:lstStyle/>
          <a:p>
            <a:pPr>
              <a:defRPr/>
            </a:pPr>
            <a:fld id="{E6CA0B37-C609-418D-973E-5FE272E0CA7A}" type="slidenum">
              <a:rPr lang="zh-CN" altLang="en-US" smtClean="0"/>
              <a:pPr>
                <a:defRPr/>
              </a:pPr>
              <a:t>103</a:t>
            </a:fld>
            <a:endParaRPr lang="zh-CN" altLang="en-US"/>
          </a:p>
        </p:txBody>
      </p:sp>
    </p:spTree>
    <p:extLst>
      <p:ext uri="{BB962C8B-B14F-4D97-AF65-F5344CB8AC3E}">
        <p14:creationId xmlns:p14="http://schemas.microsoft.com/office/powerpoint/2010/main" val="2213028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pPr>
              <a:defRPr/>
            </a:pPr>
            <a:r>
              <a:rPr lang="zh-CN" altLang="en-US" dirty="0"/>
              <a:t>练习：</a:t>
            </a:r>
            <a:r>
              <a:rPr lang="zh-CN" altLang="zh-CN" dirty="0"/>
              <a:t>创建</a:t>
            </a:r>
            <a:r>
              <a:rPr lang="en-US" altLang="zh-CN" dirty="0"/>
              <a:t>Person</a:t>
            </a:r>
            <a:r>
              <a:rPr lang="zh-CN" altLang="zh-CN" dirty="0"/>
              <a:t>对象并画原型链图</a:t>
            </a:r>
            <a:endParaRPr dirty="0"/>
          </a:p>
        </p:txBody>
      </p:sp>
      <p:sp>
        <p:nvSpPr>
          <p:cNvPr id="10243" name="内容占位符 2"/>
          <p:cNvSpPr>
            <a:spLocks noGrp="1"/>
          </p:cNvSpPr>
          <p:nvPr>
            <p:ph idx="1"/>
          </p:nvPr>
        </p:nvSpPr>
        <p:spPr>
          <a:xfrm>
            <a:off x="4751852" y="1354289"/>
            <a:ext cx="7112357" cy="5089658"/>
          </a:xfrm>
        </p:spPr>
        <p:txBody>
          <a:bodyPr/>
          <a:lstStyle/>
          <a:p>
            <a:pPr>
              <a:defRPr/>
            </a:pPr>
            <a:r>
              <a:rPr lang="zh-CN" altLang="en-US" dirty="0"/>
              <a:t>需求说明</a:t>
            </a:r>
            <a:endParaRPr lang="en-US" altLang="zh-CN" dirty="0"/>
          </a:p>
          <a:p>
            <a:pPr lvl="1">
              <a:defRPr/>
            </a:pPr>
            <a:r>
              <a:rPr lang="zh-CN" altLang="en-US" dirty="0"/>
              <a:t>创建构造函数</a:t>
            </a:r>
            <a:r>
              <a:rPr lang="en-US" altLang="zh-CN" dirty="0"/>
              <a:t>Person</a:t>
            </a:r>
            <a:r>
              <a:rPr lang="zh-CN" altLang="en-US" dirty="0"/>
              <a:t>，添加属性民族（</a:t>
            </a:r>
            <a:r>
              <a:rPr lang="en-US" altLang="zh-CN" dirty="0"/>
              <a:t>nation</a:t>
            </a:r>
            <a:r>
              <a:rPr lang="zh-CN" altLang="en-US" dirty="0"/>
              <a:t>）和肤色（</a:t>
            </a:r>
            <a:r>
              <a:rPr lang="en-US" altLang="zh-CN" dirty="0" err="1"/>
              <a:t>skinColor</a:t>
            </a:r>
            <a:r>
              <a:rPr lang="zh-CN" altLang="en-US" dirty="0"/>
              <a:t>），添加两个方法，分别返回民族和肤色</a:t>
            </a:r>
            <a:endParaRPr lang="en-US" altLang="zh-CN" dirty="0"/>
          </a:p>
          <a:p>
            <a:pPr lvl="1">
              <a:defRPr/>
            </a:pPr>
            <a:r>
              <a:rPr lang="zh-CN" altLang="en-US" dirty="0"/>
              <a:t>	创建构造函数</a:t>
            </a:r>
            <a:r>
              <a:rPr lang="en-US" altLang="zh-CN" dirty="0"/>
              <a:t>Woman</a:t>
            </a:r>
            <a:r>
              <a:rPr lang="zh-CN" altLang="en-US" dirty="0"/>
              <a:t>，添加属性性别（</a:t>
            </a:r>
            <a:r>
              <a:rPr lang="en-US" altLang="zh-CN" dirty="0"/>
              <a:t>sex</a:t>
            </a:r>
            <a:r>
              <a:rPr lang="zh-CN" altLang="en-US" dirty="0"/>
              <a:t>），</a:t>
            </a:r>
            <a:r>
              <a:rPr lang="en-US" altLang="zh-CN" dirty="0"/>
              <a:t>Woman</a:t>
            </a:r>
            <a:r>
              <a:rPr lang="zh-CN" altLang="en-US" dirty="0"/>
              <a:t>继承</a:t>
            </a:r>
            <a:r>
              <a:rPr lang="en-US" altLang="zh-CN" dirty="0"/>
              <a:t>Person</a:t>
            </a:r>
            <a:endParaRPr lang="zh-CN" altLang="en-US" dirty="0"/>
          </a:p>
          <a:p>
            <a:pPr lvl="1">
              <a:defRPr/>
            </a:pPr>
            <a:r>
              <a:rPr lang="zh-CN" altLang="en-US" dirty="0"/>
              <a:t>为构造函数</a:t>
            </a:r>
            <a:r>
              <a:rPr lang="en-US" altLang="zh-CN" dirty="0"/>
              <a:t>Woman</a:t>
            </a:r>
            <a:r>
              <a:rPr lang="zh-CN" altLang="en-US" dirty="0"/>
              <a:t>添加方法，返回性别</a:t>
            </a:r>
          </a:p>
          <a:p>
            <a:pPr lvl="1">
              <a:defRPr/>
            </a:pPr>
            <a:r>
              <a:rPr lang="zh-CN" altLang="en-US" dirty="0"/>
              <a:t>创建</a:t>
            </a:r>
            <a:r>
              <a:rPr lang="en-US" altLang="zh-CN" dirty="0"/>
              <a:t>Woman</a:t>
            </a:r>
            <a:r>
              <a:rPr lang="zh-CN" altLang="en-US" dirty="0"/>
              <a:t>的实例对象</a:t>
            </a:r>
            <a:r>
              <a:rPr lang="en-US" altLang="zh-CN" dirty="0"/>
              <a:t>woman1</a:t>
            </a:r>
            <a:endParaRPr lang="zh-CN" altLang="en-US" dirty="0"/>
          </a:p>
          <a:p>
            <a:pPr lvl="1">
              <a:defRPr/>
            </a:pPr>
            <a:r>
              <a:rPr lang="zh-CN" altLang="en-US" dirty="0"/>
              <a:t>在页面中输出对象</a:t>
            </a:r>
            <a:r>
              <a:rPr lang="en-US" altLang="zh-CN" dirty="0"/>
              <a:t>woman1</a:t>
            </a:r>
            <a:r>
              <a:rPr lang="zh-CN" altLang="en-US" dirty="0"/>
              <a:t>三个方法的值</a:t>
            </a:r>
          </a:p>
          <a:p>
            <a:pPr lvl="1">
              <a:defRPr/>
            </a:pPr>
            <a:r>
              <a:rPr lang="zh-CN" altLang="en-US" dirty="0"/>
              <a:t>画出本练习的原型链图</a:t>
            </a:r>
          </a:p>
        </p:txBody>
      </p:sp>
      <p:sp>
        <p:nvSpPr>
          <p:cNvPr id="4" name="灯片编号占位符 3">
            <a:extLst>
              <a:ext uri="{FF2B5EF4-FFF2-40B4-BE49-F238E27FC236}">
                <a16:creationId xmlns:a16="http://schemas.microsoft.com/office/drawing/2014/main" id="{64D8A323-C996-4744-B1DB-80D2CC8761FB}"/>
              </a:ext>
            </a:extLst>
          </p:cNvPr>
          <p:cNvSpPr>
            <a:spLocks noGrp="1"/>
          </p:cNvSpPr>
          <p:nvPr>
            <p:ph type="sldNum" sz="quarter" idx="4"/>
          </p:nvPr>
        </p:nvSpPr>
        <p:spPr/>
        <p:txBody>
          <a:bodyPr/>
          <a:lstStyle/>
          <a:p>
            <a:pPr>
              <a:defRPr/>
            </a:pPr>
            <a:fld id="{E6CA0B37-C609-418D-973E-5FE272E0CA7A}" type="slidenum">
              <a:rPr lang="zh-CN" altLang="en-US" smtClean="0"/>
              <a:pPr>
                <a:defRPr/>
              </a:pPr>
              <a:t>104</a:t>
            </a:fld>
            <a:endParaRPr lang="zh-CN" altLang="en-US"/>
          </a:p>
        </p:txBody>
      </p:sp>
      <p:grpSp>
        <p:nvGrpSpPr>
          <p:cNvPr id="31749" name="组合 8"/>
          <p:cNvGrpSpPr>
            <a:grpSpLocks/>
          </p:cNvGrpSpPr>
          <p:nvPr/>
        </p:nvGrpSpPr>
        <p:grpSpPr bwMode="auto">
          <a:xfrm>
            <a:off x="4650958" y="951064"/>
            <a:ext cx="928687" cy="406400"/>
            <a:chOff x="3786182" y="1192962"/>
            <a:chExt cx="928694" cy="406350"/>
          </a:xfrm>
        </p:grpSpPr>
        <p:sp>
          <p:nvSpPr>
            <p:cNvPr id="10" name="TextBox 9"/>
            <p:cNvSpPr txBox="1"/>
            <p:nvPr/>
          </p:nvSpPr>
          <p:spPr>
            <a:xfrm>
              <a:off x="4014784" y="1196137"/>
              <a:ext cx="700092" cy="400001"/>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练习</a:t>
              </a:r>
            </a:p>
          </p:txBody>
        </p:sp>
        <p:pic>
          <p:nvPicPr>
            <p:cNvPr id="31758" name="Picture 2" descr="E:\设计支持\模板设计\Y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6182" y="1192962"/>
              <a:ext cx="414476" cy="40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 name="组合 19"/>
          <p:cNvGrpSpPr>
            <a:grpSpLocks/>
          </p:cNvGrpSpPr>
          <p:nvPr/>
        </p:nvGrpSpPr>
        <p:grpSpPr bwMode="auto">
          <a:xfrm>
            <a:off x="6324400" y="5847761"/>
            <a:ext cx="2786062" cy="428625"/>
            <a:chOff x="3714744" y="5143512"/>
            <a:chExt cx="2786082" cy="428628"/>
          </a:xfrm>
        </p:grpSpPr>
        <p:sp>
          <p:nvSpPr>
            <p:cNvPr id="14" name="圆角矩形 13"/>
            <p:cNvSpPr/>
            <p:nvPr/>
          </p:nvSpPr>
          <p:spPr bwMode="auto">
            <a:xfrm>
              <a:off x="3714744"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9" name="TextBox 18"/>
            <p:cNvSpPr txBox="1"/>
            <p:nvPr/>
          </p:nvSpPr>
          <p:spPr bwMode="auto">
            <a:xfrm>
              <a:off x="3962396" y="5187962"/>
              <a:ext cx="2220928" cy="338139"/>
            </a:xfrm>
            <a:prstGeom prst="rect">
              <a:avLst/>
            </a:prstGeom>
            <a:noFill/>
            <a:effectLst/>
          </p:spPr>
          <p:txBody>
            <a:bodyPr wrap="none">
              <a:spAutoFit/>
            </a:bodyPr>
            <a:lstStyle/>
            <a:p>
              <a:pPr algn="ctr">
                <a:defRPr/>
              </a:pPr>
              <a:r>
                <a:rPr lang="zh-CN" altLang="en-US" b="1" spc="300" dirty="0">
                  <a:solidFill>
                    <a:srgbClr val="FBFFFE"/>
                  </a:solidFill>
                  <a:latin typeface="微软雅黑" pitchFamily="34" charset="-122"/>
                  <a:ea typeface="微软雅黑" pitchFamily="34" charset="-122"/>
                </a:rPr>
                <a:t>完成时间：</a:t>
              </a:r>
              <a:r>
                <a:rPr lang="en-US" altLang="zh-CN" b="1" spc="300" dirty="0">
                  <a:solidFill>
                    <a:srgbClr val="FBFFFE"/>
                  </a:solidFill>
                  <a:latin typeface="微软雅黑" pitchFamily="34" charset="-122"/>
                  <a:ea typeface="微软雅黑" pitchFamily="34" charset="-122"/>
                </a:rPr>
                <a:t>20</a:t>
              </a:r>
              <a:r>
                <a:rPr lang="zh-CN" altLang="en-US" b="1" spc="300" dirty="0">
                  <a:solidFill>
                    <a:srgbClr val="FBFFFE"/>
                  </a:solidFill>
                  <a:latin typeface="微软雅黑" pitchFamily="34" charset="-122"/>
                  <a:ea typeface="微软雅黑" pitchFamily="34" charset="-122"/>
                </a:rPr>
                <a:t>分钟</a:t>
              </a:r>
            </a:p>
          </p:txBody>
        </p:sp>
      </p:grpSp>
      <p:pic>
        <p:nvPicPr>
          <p:cNvPr id="13" name="图片 12"/>
          <p:cNvPicPr/>
          <p:nvPr/>
        </p:nvPicPr>
        <p:blipFill>
          <a:blip r:embed="rId3">
            <a:extLst>
              <a:ext uri="{28A0092B-C50C-407E-A947-70E740481C1C}">
                <a14:useLocalDpi xmlns:a14="http://schemas.microsoft.com/office/drawing/2010/main" val="0"/>
              </a:ext>
            </a:extLst>
          </a:blip>
          <a:stretch>
            <a:fillRect/>
          </a:stretch>
        </p:blipFill>
        <p:spPr>
          <a:xfrm>
            <a:off x="327791" y="1838036"/>
            <a:ext cx="3635963" cy="21962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内容占位符 2"/>
          <p:cNvSpPr>
            <a:spLocks noGrp="1"/>
          </p:cNvSpPr>
          <p:nvPr>
            <p:ph idx="1"/>
          </p:nvPr>
        </p:nvSpPr>
        <p:spPr/>
        <p:txBody>
          <a:bodyPr/>
          <a:lstStyle/>
          <a:p>
            <a:pPr>
              <a:defRPr/>
            </a:pPr>
            <a:r>
              <a:rPr lang="zh-CN" altLang="en-US"/>
              <a:t>常见问题及解决办法</a:t>
            </a:r>
            <a:endParaRPr lang="en-US" altLang="zh-CN"/>
          </a:p>
          <a:p>
            <a:pPr>
              <a:defRPr/>
            </a:pPr>
            <a:r>
              <a:rPr lang="zh-CN" altLang="en-US"/>
              <a:t>代码规范问题</a:t>
            </a:r>
          </a:p>
          <a:p>
            <a:pPr>
              <a:defRPr/>
            </a:pPr>
            <a:r>
              <a:rPr lang="zh-CN" altLang="en-US"/>
              <a:t>调试技巧</a:t>
            </a:r>
            <a:endParaRPr lang="en-US" altLang="zh-CN"/>
          </a:p>
          <a:p>
            <a:pPr>
              <a:defRPr/>
            </a:pPr>
            <a:endParaRPr lang="zh-CN" altLang="en-US"/>
          </a:p>
          <a:p>
            <a:pPr>
              <a:defRPr/>
            </a:pPr>
            <a:endParaRPr lang="zh-CN" altLang="en-US" dirty="0"/>
          </a:p>
        </p:txBody>
      </p:sp>
      <p:sp>
        <p:nvSpPr>
          <p:cNvPr id="67587" name="Rectangle 2"/>
          <p:cNvSpPr>
            <a:spLocks noGrp="1" noChangeArrowheads="1"/>
          </p:cNvSpPr>
          <p:nvPr>
            <p:ph type="ctrTitle"/>
          </p:nvPr>
        </p:nvSpPr>
        <p:spPr/>
        <p:txBody>
          <a:bodyPr/>
          <a:lstStyle/>
          <a:p>
            <a:pPr>
              <a:defRPr/>
            </a:pPr>
            <a:r>
              <a:t>共性问题集中讲解</a:t>
            </a:r>
          </a:p>
        </p:txBody>
      </p:sp>
      <p:grpSp>
        <p:nvGrpSpPr>
          <p:cNvPr id="32773" name="组合 29"/>
          <p:cNvGrpSpPr>
            <a:grpSpLocks/>
          </p:cNvGrpSpPr>
          <p:nvPr/>
        </p:nvGrpSpPr>
        <p:grpSpPr bwMode="auto">
          <a:xfrm>
            <a:off x="3381376" y="3214689"/>
            <a:ext cx="5929313" cy="2058987"/>
            <a:chOff x="1857356" y="3214688"/>
            <a:chExt cx="5929353" cy="2058988"/>
          </a:xfrm>
        </p:grpSpPr>
        <p:sp>
          <p:nvSpPr>
            <p:cNvPr id="29" name="等腰三角形 28"/>
            <p:cNvSpPr/>
            <p:nvPr/>
          </p:nvSpPr>
          <p:spPr bwMode="auto">
            <a:xfrm>
              <a:off x="1857356" y="3714750"/>
              <a:ext cx="1143008" cy="857250"/>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32775" name="组合 7"/>
            <p:cNvGrpSpPr>
              <a:grpSpLocks/>
            </p:cNvGrpSpPr>
            <p:nvPr/>
          </p:nvGrpSpPr>
          <p:grpSpPr bwMode="auto">
            <a:xfrm>
              <a:off x="1923997" y="3214688"/>
              <a:ext cx="5862712" cy="2058988"/>
              <a:chOff x="2066281" y="2227264"/>
              <a:chExt cx="5862790" cy="2059017"/>
            </a:xfrm>
          </p:grpSpPr>
          <p:grpSp>
            <p:nvGrpSpPr>
              <p:cNvPr id="32776" name="组合 19"/>
              <p:cNvGrpSpPr>
                <a:grpSpLocks/>
              </p:cNvGrpSpPr>
              <p:nvPr/>
            </p:nvGrpSpPr>
            <p:grpSpPr bwMode="auto">
              <a:xfrm>
                <a:off x="2066281" y="2227264"/>
                <a:ext cx="5862790" cy="2059017"/>
                <a:chOff x="2066262" y="2227167"/>
                <a:chExt cx="5862829" cy="2059103"/>
              </a:xfrm>
            </p:grpSpPr>
            <p:sp>
              <p:nvSpPr>
                <p:cNvPr id="15" name="等腰三角形 5"/>
                <p:cNvSpPr/>
                <p:nvPr/>
              </p:nvSpPr>
              <p:spPr>
                <a:xfrm>
                  <a:off x="7214697" y="3370231"/>
                  <a:ext cx="714394" cy="655674"/>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32781" name="组合 17"/>
                <p:cNvGrpSpPr>
                  <a:grpSpLocks/>
                </p:cNvGrpSpPr>
                <p:nvPr/>
              </p:nvGrpSpPr>
              <p:grpSpPr bwMode="auto">
                <a:xfrm>
                  <a:off x="2066262" y="2227167"/>
                  <a:ext cx="5148421" cy="2059103"/>
                  <a:chOff x="2066262" y="2084291"/>
                  <a:chExt cx="5148421" cy="2059103"/>
                </a:xfrm>
              </p:grpSpPr>
              <p:sp>
                <p:nvSpPr>
                  <p:cNvPr id="17" name="等腰三角形 16"/>
                  <p:cNvSpPr/>
                  <p:nvPr/>
                </p:nvSpPr>
                <p:spPr>
                  <a:xfrm rot="5400000">
                    <a:off x="4035640" y="3702840"/>
                    <a:ext cx="214325" cy="142879"/>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等腰三角形 9"/>
                  <p:cNvSpPr/>
                  <p:nvPr/>
                </p:nvSpPr>
                <p:spPr>
                  <a:xfrm rot="18000000">
                    <a:off x="2044066" y="2458965"/>
                    <a:ext cx="341331" cy="296871"/>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Text Box 13"/>
                  <p:cNvSpPr txBox="1">
                    <a:spLocks noChangeArrowheads="1"/>
                  </p:cNvSpPr>
                  <p:nvPr/>
                </p:nvSpPr>
                <p:spPr bwMode="auto">
                  <a:xfrm>
                    <a:off x="2501283" y="2928889"/>
                    <a:ext cx="4713414" cy="658849"/>
                  </a:xfrm>
                  <a:prstGeom prst="rect">
                    <a:avLst/>
                  </a:prstGeom>
                  <a:solidFill>
                    <a:schemeClr val="accent1">
                      <a:lumMod val="20000"/>
                      <a:lumOff val="80000"/>
                    </a:schemeClr>
                  </a:solidFill>
                  <a:ln w="9525" algn="ctr">
                    <a:noFill/>
                    <a:miter lim="800000"/>
                    <a:headEnd/>
                    <a:tailEnd/>
                  </a:ln>
                  <a:effectLst/>
                </p:spPr>
                <p:txBody>
                  <a:bodyPr tIns="118800">
                    <a:spAutoFit/>
                  </a:bodyPr>
                  <a:lstStyle/>
                  <a:p>
                    <a:pPr algn="ctr" eaLnBrk="0" fontAlgn="auto" hangingPunct="0">
                      <a:spcAft>
                        <a:spcPts val="0"/>
                      </a:spcAft>
                      <a:defRPr/>
                    </a:pPr>
                    <a:r>
                      <a:rPr lang="zh-CN" altLang="en-US" sz="3200" b="1" kern="0" spc="300" dirty="0">
                        <a:solidFill>
                          <a:schemeClr val="tx2">
                            <a:lumMod val="50000"/>
                          </a:schemeClr>
                        </a:solidFill>
                        <a:latin typeface="微软雅黑" pitchFamily="34" charset="-122"/>
                        <a:ea typeface="微软雅黑" pitchFamily="34" charset="-122"/>
                      </a:rPr>
                      <a:t>共性问题集中讲解   </a:t>
                    </a:r>
                    <a:endParaRPr lang="en-US" altLang="zh-CN" sz="3200" b="1" kern="0" spc="300" dirty="0">
                      <a:solidFill>
                        <a:schemeClr val="tx2">
                          <a:lumMod val="50000"/>
                        </a:schemeClr>
                      </a:solidFill>
                      <a:latin typeface="微软雅黑" pitchFamily="34" charset="-122"/>
                      <a:ea typeface="微软雅黑" pitchFamily="34" charset="-122"/>
                    </a:endParaRPr>
                  </a:p>
                </p:txBody>
              </p:sp>
              <p:sp>
                <p:nvSpPr>
                  <p:cNvPr id="20" name="等腰三角形 19"/>
                  <p:cNvSpPr/>
                  <p:nvPr/>
                </p:nvSpPr>
                <p:spPr>
                  <a:xfrm>
                    <a:off x="5714469" y="2370057"/>
                    <a:ext cx="500076" cy="404835"/>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等腰三角形 20"/>
                  <p:cNvSpPr/>
                  <p:nvPr/>
                </p:nvSpPr>
                <p:spPr>
                  <a:xfrm>
                    <a:off x="5285832" y="2084291"/>
                    <a:ext cx="714394" cy="571532"/>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等腰三角形 21"/>
                  <p:cNvSpPr/>
                  <p:nvPr/>
                </p:nvSpPr>
                <p:spPr>
                  <a:xfrm rot="5400000">
                    <a:off x="3849101" y="3849694"/>
                    <a:ext cx="333394" cy="254007"/>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a:xfrm rot="5400000">
                    <a:off x="5928783" y="3571866"/>
                    <a:ext cx="285766" cy="285758"/>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32777" name="组合 23"/>
              <p:cNvGrpSpPr>
                <a:grpSpLocks/>
              </p:cNvGrpSpPr>
              <p:nvPr/>
            </p:nvGrpSpPr>
            <p:grpSpPr bwMode="auto">
              <a:xfrm>
                <a:off x="7162740" y="3441725"/>
                <a:ext cx="480576" cy="357184"/>
                <a:chOff x="1566148" y="4958569"/>
                <a:chExt cx="1108844" cy="824139"/>
              </a:xfrm>
            </p:grpSpPr>
            <p:sp>
              <p:nvSpPr>
                <p:cNvPr id="13" name="任意多边形 12"/>
                <p:cNvSpPr/>
                <p:nvPr/>
              </p:nvSpPr>
              <p:spPr bwMode="auto">
                <a:xfrm>
                  <a:off x="1565117" y="4958555"/>
                  <a:ext cx="534791"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 fmla="*/ 0 w 2500312"/>
                    <a:gd name="connsiteY0" fmla="*/ 1857375 h 1866444"/>
                    <a:gd name="connsiteX1" fmla="*/ 1165495 w 2500312"/>
                    <a:gd name="connsiteY1" fmla="*/ 0 h 1866444"/>
                    <a:gd name="connsiteX2" fmla="*/ 2500312 w 2500312"/>
                    <a:gd name="connsiteY2" fmla="*/ 1857375 h 1866444"/>
                    <a:gd name="connsiteX3" fmla="*/ 1205329 w 2500312"/>
                    <a:gd name="connsiteY3" fmla="*/ 1866444 h 1866444"/>
                    <a:gd name="connsiteX4" fmla="*/ 0 w 2500312"/>
                    <a:gd name="connsiteY4" fmla="*/ 1857375 h 1866444"/>
                    <a:gd name="connsiteX0" fmla="*/ 0 w 1214396"/>
                    <a:gd name="connsiteY0" fmla="*/ 1857375 h 1866444"/>
                    <a:gd name="connsiteX1" fmla="*/ 1165495 w 1214396"/>
                    <a:gd name="connsiteY1" fmla="*/ 0 h 1866444"/>
                    <a:gd name="connsiteX2" fmla="*/ 1214396 w 1214396"/>
                    <a:gd name="connsiteY2" fmla="*/ 1857375 h 1866444"/>
                    <a:gd name="connsiteX3" fmla="*/ 1205329 w 1214396"/>
                    <a:gd name="connsiteY3" fmla="*/ 1866444 h 1866444"/>
                    <a:gd name="connsiteX4" fmla="*/ 0 w 1214396"/>
                    <a:gd name="connsiteY4" fmla="*/ 1857375 h 186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4396" h="1866444">
                      <a:moveTo>
                        <a:pt x="0" y="1857375"/>
                      </a:moveTo>
                      <a:lnTo>
                        <a:pt x="1165495" y="0"/>
                      </a:lnTo>
                      <a:lnTo>
                        <a:pt x="1214396" y="1857375"/>
                      </a:lnTo>
                      <a:lnTo>
                        <a:pt x="1205329" y="1866444"/>
                      </a:lnTo>
                      <a:lnTo>
                        <a:pt x="0" y="1857375"/>
                      </a:lnTo>
                      <a:close/>
                    </a:path>
                  </a:pathLst>
                </a:custGeom>
                <a:solidFill>
                  <a:srgbClr val="0E9CDE"/>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任意多边形 13"/>
                <p:cNvSpPr/>
                <p:nvPr/>
              </p:nvSpPr>
              <p:spPr bwMode="auto">
                <a:xfrm>
                  <a:off x="2085256" y="4958555"/>
                  <a:ext cx="589736"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 fmla="*/ 0 w 2500312"/>
                    <a:gd name="connsiteY0" fmla="*/ 1857375 h 1866444"/>
                    <a:gd name="connsiteX1" fmla="*/ 1165495 w 2500312"/>
                    <a:gd name="connsiteY1" fmla="*/ 0 h 1866444"/>
                    <a:gd name="connsiteX2" fmla="*/ 2500312 w 2500312"/>
                    <a:gd name="connsiteY2" fmla="*/ 1857375 h 1866444"/>
                    <a:gd name="connsiteX3" fmla="*/ 1205329 w 2500312"/>
                    <a:gd name="connsiteY3" fmla="*/ 1866444 h 1866444"/>
                    <a:gd name="connsiteX4" fmla="*/ 0 w 2500312"/>
                    <a:gd name="connsiteY4" fmla="*/ 1857375 h 1866444"/>
                    <a:gd name="connsiteX0" fmla="*/ 0 w 1214396"/>
                    <a:gd name="connsiteY0" fmla="*/ 1857375 h 1866444"/>
                    <a:gd name="connsiteX1" fmla="*/ 1165495 w 1214396"/>
                    <a:gd name="connsiteY1" fmla="*/ 0 h 1866444"/>
                    <a:gd name="connsiteX2" fmla="*/ 1214396 w 1214396"/>
                    <a:gd name="connsiteY2" fmla="*/ 1857375 h 1866444"/>
                    <a:gd name="connsiteX3" fmla="*/ 1205329 w 1214396"/>
                    <a:gd name="connsiteY3" fmla="*/ 1866444 h 1866444"/>
                    <a:gd name="connsiteX4" fmla="*/ 0 w 1214396"/>
                    <a:gd name="connsiteY4" fmla="*/ 1857375 h 1866444"/>
                    <a:gd name="connsiteX0" fmla="*/ 691861 w 691861"/>
                    <a:gd name="connsiteY0" fmla="*/ 1857375 h 1866444"/>
                    <a:gd name="connsiteX1" fmla="*/ 0 w 691861"/>
                    <a:gd name="connsiteY1" fmla="*/ 0 h 1866444"/>
                    <a:gd name="connsiteX2" fmla="*/ 48901 w 691861"/>
                    <a:gd name="connsiteY2" fmla="*/ 1857375 h 1866444"/>
                    <a:gd name="connsiteX3" fmla="*/ 39834 w 691861"/>
                    <a:gd name="connsiteY3" fmla="*/ 1866444 h 1866444"/>
                    <a:gd name="connsiteX4" fmla="*/ 691861 w 691861"/>
                    <a:gd name="connsiteY4" fmla="*/ 1857375 h 1866444"/>
                    <a:gd name="connsiteX0" fmla="*/ 1049019 w 1049019"/>
                    <a:gd name="connsiteY0" fmla="*/ 1857375 h 1866444"/>
                    <a:gd name="connsiteX1" fmla="*/ 0 w 1049019"/>
                    <a:gd name="connsiteY1" fmla="*/ 0 h 1866444"/>
                    <a:gd name="connsiteX2" fmla="*/ 48901 w 1049019"/>
                    <a:gd name="connsiteY2" fmla="*/ 1857375 h 1866444"/>
                    <a:gd name="connsiteX3" fmla="*/ 39834 w 1049019"/>
                    <a:gd name="connsiteY3" fmla="*/ 1866444 h 1866444"/>
                    <a:gd name="connsiteX4" fmla="*/ 1049019 w 1049019"/>
                    <a:gd name="connsiteY4" fmla="*/ 1857375 h 1866444"/>
                    <a:gd name="connsiteX0" fmla="*/ 1334739 w 1334739"/>
                    <a:gd name="connsiteY0" fmla="*/ 1857375 h 1866444"/>
                    <a:gd name="connsiteX1" fmla="*/ 0 w 1334739"/>
                    <a:gd name="connsiteY1" fmla="*/ 0 h 1866444"/>
                    <a:gd name="connsiteX2" fmla="*/ 48901 w 1334739"/>
                    <a:gd name="connsiteY2" fmla="*/ 1857375 h 1866444"/>
                    <a:gd name="connsiteX3" fmla="*/ 39834 w 1334739"/>
                    <a:gd name="connsiteY3" fmla="*/ 1866444 h 1866444"/>
                    <a:gd name="connsiteX4" fmla="*/ 1334739 w 1334739"/>
                    <a:gd name="connsiteY4" fmla="*/ 1857375 h 186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4739" h="1866444">
                      <a:moveTo>
                        <a:pt x="1334739" y="1857375"/>
                      </a:moveTo>
                      <a:lnTo>
                        <a:pt x="0" y="0"/>
                      </a:lnTo>
                      <a:lnTo>
                        <a:pt x="48901" y="1857375"/>
                      </a:lnTo>
                      <a:lnTo>
                        <a:pt x="39834" y="1866444"/>
                      </a:lnTo>
                      <a:lnTo>
                        <a:pt x="1334739" y="1857375"/>
                      </a:lnTo>
                      <a:close/>
                    </a:path>
                  </a:pathLst>
                </a:custGeom>
                <a:solidFill>
                  <a:srgbClr val="0C83B8"/>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sp>
        <p:nvSpPr>
          <p:cNvPr id="3" name="灯片编号占位符 2">
            <a:extLst>
              <a:ext uri="{FF2B5EF4-FFF2-40B4-BE49-F238E27FC236}">
                <a16:creationId xmlns:a16="http://schemas.microsoft.com/office/drawing/2014/main" id="{549C91C3-79D0-48FD-83CB-2C8E4ACEC52D}"/>
              </a:ext>
            </a:extLst>
          </p:cNvPr>
          <p:cNvSpPr>
            <a:spLocks noGrp="1"/>
          </p:cNvSpPr>
          <p:nvPr>
            <p:ph type="sldNum" sz="quarter" idx="4"/>
          </p:nvPr>
        </p:nvSpPr>
        <p:spPr/>
        <p:txBody>
          <a:bodyPr/>
          <a:lstStyle/>
          <a:p>
            <a:pPr>
              <a:defRPr/>
            </a:pPr>
            <a:fld id="{E6CA0B37-C609-418D-973E-5FE272E0CA7A}" type="slidenum">
              <a:rPr lang="zh-CN" altLang="en-US" smtClean="0"/>
              <a:pPr>
                <a:defRPr/>
              </a:pPr>
              <a:t>105</a:t>
            </a:fld>
            <a:endParaRPr lang="zh-CN" altLang="en-US"/>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pPr>
              <a:defRPr/>
            </a:pPr>
            <a:r>
              <a:rPr lang="zh-CN" altLang="en-US" dirty="0"/>
              <a:t>练习：</a:t>
            </a:r>
            <a:r>
              <a:rPr lang="zh-CN" altLang="zh-CN" dirty="0"/>
              <a:t>创建继承</a:t>
            </a:r>
            <a:r>
              <a:rPr lang="en-US" altLang="zh-CN" dirty="0"/>
              <a:t>Person</a:t>
            </a:r>
            <a:r>
              <a:rPr lang="zh-CN" altLang="zh-CN" dirty="0"/>
              <a:t>的</a:t>
            </a:r>
            <a:r>
              <a:rPr lang="en-US" altLang="zh-CN" dirty="0"/>
              <a:t>Student</a:t>
            </a:r>
            <a:r>
              <a:rPr lang="zh-CN" altLang="zh-CN" dirty="0"/>
              <a:t>子类</a:t>
            </a:r>
            <a:endParaRPr dirty="0"/>
          </a:p>
        </p:txBody>
      </p:sp>
      <p:sp>
        <p:nvSpPr>
          <p:cNvPr id="31747" name="内容占位符 2"/>
          <p:cNvSpPr>
            <a:spLocks noGrp="1"/>
          </p:cNvSpPr>
          <p:nvPr>
            <p:ph idx="1"/>
          </p:nvPr>
        </p:nvSpPr>
        <p:spPr>
          <a:xfrm>
            <a:off x="4751852" y="1429379"/>
            <a:ext cx="7112357" cy="5014568"/>
          </a:xfrm>
        </p:spPr>
        <p:txBody>
          <a:bodyPr/>
          <a:lstStyle/>
          <a:p>
            <a:pPr>
              <a:defRPr/>
            </a:pPr>
            <a:r>
              <a:rPr lang="zh-CN" altLang="en-US" dirty="0"/>
              <a:t>需求说明</a:t>
            </a:r>
            <a:endParaRPr lang="en-US" altLang="zh-CN" dirty="0"/>
          </a:p>
          <a:p>
            <a:pPr lvl="1">
              <a:defRPr/>
            </a:pPr>
            <a:r>
              <a:rPr lang="zh-CN" altLang="en-US" dirty="0"/>
              <a:t>创建构造函数</a:t>
            </a:r>
            <a:r>
              <a:rPr lang="en-US" altLang="zh-CN" dirty="0"/>
              <a:t>Person</a:t>
            </a:r>
            <a:r>
              <a:rPr lang="zh-CN" altLang="en-US" dirty="0"/>
              <a:t>，添加属性姓名（</a:t>
            </a:r>
            <a:r>
              <a:rPr lang="en-US" altLang="zh-CN" dirty="0"/>
              <a:t>name</a:t>
            </a:r>
            <a:r>
              <a:rPr lang="zh-CN" altLang="en-US" dirty="0"/>
              <a:t>）、语文成绩（</a:t>
            </a:r>
            <a:r>
              <a:rPr lang="en-US" altLang="zh-CN" dirty="0" err="1"/>
              <a:t>chinese</a:t>
            </a:r>
            <a:r>
              <a:rPr lang="zh-CN" altLang="en-US" dirty="0"/>
              <a:t>）、数学成绩（</a:t>
            </a:r>
            <a:r>
              <a:rPr lang="en-US" altLang="zh-CN" dirty="0"/>
              <a:t>math</a:t>
            </a:r>
            <a:r>
              <a:rPr lang="zh-CN" altLang="en-US" dirty="0"/>
              <a:t>）；添加三个方法，分别返回姓名、语文和数学成绩</a:t>
            </a:r>
          </a:p>
          <a:p>
            <a:pPr lvl="1">
              <a:defRPr/>
            </a:pPr>
            <a:r>
              <a:rPr lang="zh-CN" altLang="en-US" dirty="0"/>
              <a:t>创建构函数</a:t>
            </a:r>
            <a:r>
              <a:rPr lang="en-US" altLang="zh-CN" dirty="0"/>
              <a:t>Student</a:t>
            </a:r>
            <a:r>
              <a:rPr lang="zh-CN" altLang="en-US" dirty="0"/>
              <a:t>，继承</a:t>
            </a:r>
            <a:r>
              <a:rPr lang="en-US" altLang="zh-CN" dirty="0"/>
              <a:t>Person</a:t>
            </a:r>
            <a:r>
              <a:rPr lang="zh-CN" altLang="en-US" dirty="0"/>
              <a:t>的属性和方法，并添加属于自己的属性年龄（</a:t>
            </a:r>
            <a:r>
              <a:rPr lang="en-US" altLang="zh-CN" dirty="0"/>
              <a:t>age</a:t>
            </a:r>
            <a:r>
              <a:rPr lang="zh-CN" altLang="en-US" dirty="0"/>
              <a:t>），添加属于自己的方法，返回年龄</a:t>
            </a:r>
          </a:p>
          <a:p>
            <a:pPr lvl="1">
              <a:defRPr/>
            </a:pPr>
            <a:r>
              <a:rPr lang="zh-CN" altLang="en-US" dirty="0"/>
              <a:t>创建</a:t>
            </a:r>
            <a:r>
              <a:rPr lang="en-US" altLang="zh-CN" dirty="0"/>
              <a:t>Student</a:t>
            </a:r>
            <a:r>
              <a:rPr lang="zh-CN" altLang="en-US" dirty="0"/>
              <a:t>的对象，并在页面上输出实例的姓名、语文、数学成绩和年龄</a:t>
            </a:r>
          </a:p>
        </p:txBody>
      </p:sp>
      <p:sp>
        <p:nvSpPr>
          <p:cNvPr id="4" name="灯片编号占位符 3">
            <a:extLst>
              <a:ext uri="{FF2B5EF4-FFF2-40B4-BE49-F238E27FC236}">
                <a16:creationId xmlns:a16="http://schemas.microsoft.com/office/drawing/2014/main" id="{3C01F866-17EF-4524-8BDE-F7E913E3978A}"/>
              </a:ext>
            </a:extLst>
          </p:cNvPr>
          <p:cNvSpPr>
            <a:spLocks noGrp="1"/>
          </p:cNvSpPr>
          <p:nvPr>
            <p:ph type="sldNum" sz="quarter" idx="4"/>
          </p:nvPr>
        </p:nvSpPr>
        <p:spPr/>
        <p:txBody>
          <a:bodyPr/>
          <a:lstStyle/>
          <a:p>
            <a:pPr>
              <a:defRPr/>
            </a:pPr>
            <a:fld id="{E6CA0B37-C609-418D-973E-5FE272E0CA7A}" type="slidenum">
              <a:rPr lang="zh-CN" altLang="en-US" smtClean="0"/>
              <a:pPr>
                <a:defRPr/>
              </a:pPr>
              <a:t>106</a:t>
            </a:fld>
            <a:endParaRPr lang="zh-CN" altLang="en-US"/>
          </a:p>
        </p:txBody>
      </p:sp>
      <p:grpSp>
        <p:nvGrpSpPr>
          <p:cNvPr id="41990" name="组合 66"/>
          <p:cNvGrpSpPr>
            <a:grpSpLocks/>
          </p:cNvGrpSpPr>
          <p:nvPr/>
        </p:nvGrpSpPr>
        <p:grpSpPr bwMode="auto">
          <a:xfrm>
            <a:off x="4738733" y="981704"/>
            <a:ext cx="928687" cy="406400"/>
            <a:chOff x="3786182" y="1192962"/>
            <a:chExt cx="928694" cy="406350"/>
          </a:xfrm>
        </p:grpSpPr>
        <p:sp>
          <p:nvSpPr>
            <p:cNvPr id="9" name="TextBox 8"/>
            <p:cNvSpPr txBox="1"/>
            <p:nvPr/>
          </p:nvSpPr>
          <p:spPr>
            <a:xfrm>
              <a:off x="4014784" y="1196137"/>
              <a:ext cx="700092" cy="400001"/>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练习</a:t>
              </a:r>
            </a:p>
          </p:txBody>
        </p:sp>
        <p:pic>
          <p:nvPicPr>
            <p:cNvPr id="41997" name="Picture 2" descr="E:\设计支持\模板设计\Y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6182" y="1192962"/>
              <a:ext cx="414476" cy="40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 name="组合 19"/>
          <p:cNvGrpSpPr>
            <a:grpSpLocks/>
          </p:cNvGrpSpPr>
          <p:nvPr/>
        </p:nvGrpSpPr>
        <p:grpSpPr bwMode="auto">
          <a:xfrm>
            <a:off x="6556376" y="6148246"/>
            <a:ext cx="2786063" cy="428625"/>
            <a:chOff x="3714744" y="5143512"/>
            <a:chExt cx="2786082" cy="428628"/>
          </a:xfrm>
        </p:grpSpPr>
        <p:sp>
          <p:nvSpPr>
            <p:cNvPr id="15" name="圆角矩形 14"/>
            <p:cNvSpPr/>
            <p:nvPr/>
          </p:nvSpPr>
          <p:spPr bwMode="auto">
            <a:xfrm>
              <a:off x="3714744"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6" name="TextBox 15"/>
            <p:cNvSpPr txBox="1"/>
            <p:nvPr/>
          </p:nvSpPr>
          <p:spPr bwMode="auto">
            <a:xfrm>
              <a:off x="3962396" y="5187962"/>
              <a:ext cx="2220928" cy="338139"/>
            </a:xfrm>
            <a:prstGeom prst="rect">
              <a:avLst/>
            </a:prstGeom>
            <a:noFill/>
            <a:effectLst/>
          </p:spPr>
          <p:txBody>
            <a:bodyPr wrap="none">
              <a:spAutoFit/>
            </a:bodyPr>
            <a:lstStyle/>
            <a:p>
              <a:pPr algn="ctr">
                <a:defRPr/>
              </a:pPr>
              <a:r>
                <a:rPr lang="zh-CN" altLang="en-US" b="1" spc="300" dirty="0">
                  <a:solidFill>
                    <a:srgbClr val="FBFFFE"/>
                  </a:solidFill>
                  <a:latin typeface="微软雅黑" pitchFamily="34" charset="-122"/>
                  <a:ea typeface="微软雅黑" pitchFamily="34" charset="-122"/>
                </a:rPr>
                <a:t>完成时间：</a:t>
              </a:r>
              <a:r>
                <a:rPr lang="en-US" altLang="zh-CN" b="1" spc="300" dirty="0">
                  <a:solidFill>
                    <a:srgbClr val="FBFFFE"/>
                  </a:solidFill>
                  <a:latin typeface="微软雅黑" pitchFamily="34" charset="-122"/>
                  <a:ea typeface="微软雅黑" pitchFamily="34" charset="-122"/>
                </a:rPr>
                <a:t>20</a:t>
              </a:r>
              <a:r>
                <a:rPr lang="zh-CN" altLang="en-US" b="1" spc="300" dirty="0">
                  <a:solidFill>
                    <a:srgbClr val="FBFFFE"/>
                  </a:solidFill>
                  <a:latin typeface="微软雅黑" pitchFamily="34" charset="-122"/>
                  <a:ea typeface="微软雅黑" pitchFamily="34" charset="-122"/>
                </a:rPr>
                <a:t>分钟</a:t>
              </a:r>
            </a:p>
          </p:txBody>
        </p:sp>
      </p:grpSp>
      <p:pic>
        <p:nvPicPr>
          <p:cNvPr id="12" name="图片 11"/>
          <p:cNvPicPr/>
          <p:nvPr/>
        </p:nvPicPr>
        <p:blipFill>
          <a:blip r:embed="rId4">
            <a:extLst>
              <a:ext uri="{28A0092B-C50C-407E-A947-70E740481C1C}">
                <a14:useLocalDpi xmlns:a14="http://schemas.microsoft.com/office/drawing/2010/main" val="0"/>
              </a:ext>
            </a:extLst>
          </a:blip>
          <a:stretch>
            <a:fillRect/>
          </a:stretch>
        </p:blipFill>
        <p:spPr>
          <a:xfrm>
            <a:off x="141607" y="1552443"/>
            <a:ext cx="3968575" cy="2317593"/>
          </a:xfrm>
          <a:prstGeom prst="rect">
            <a:avLst/>
          </a:prstGeom>
        </p:spPr>
      </p:pic>
    </p:spTree>
    <p:extLst>
      <p:ext uri="{BB962C8B-B14F-4D97-AF65-F5344CB8AC3E}">
        <p14:creationId xmlns:p14="http://schemas.microsoft.com/office/powerpoint/2010/main" val="150394885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内容占位符 2"/>
          <p:cNvSpPr>
            <a:spLocks noGrp="1"/>
          </p:cNvSpPr>
          <p:nvPr>
            <p:ph idx="1"/>
          </p:nvPr>
        </p:nvSpPr>
        <p:spPr/>
        <p:txBody>
          <a:bodyPr/>
          <a:lstStyle/>
          <a:p>
            <a:pPr>
              <a:defRPr/>
            </a:pPr>
            <a:r>
              <a:rPr lang="zh-CN" altLang="en-US"/>
              <a:t>常见问题及解决办法</a:t>
            </a:r>
            <a:endParaRPr lang="en-US" altLang="zh-CN"/>
          </a:p>
          <a:p>
            <a:pPr>
              <a:defRPr/>
            </a:pPr>
            <a:r>
              <a:rPr lang="zh-CN" altLang="en-US"/>
              <a:t>代码规范问题</a:t>
            </a:r>
          </a:p>
          <a:p>
            <a:pPr>
              <a:defRPr/>
            </a:pPr>
            <a:r>
              <a:rPr lang="zh-CN" altLang="en-US"/>
              <a:t>调试技巧</a:t>
            </a:r>
            <a:endParaRPr lang="en-US" altLang="zh-CN"/>
          </a:p>
          <a:p>
            <a:pPr>
              <a:defRPr/>
            </a:pPr>
            <a:endParaRPr lang="zh-CN" altLang="en-US"/>
          </a:p>
          <a:p>
            <a:pPr>
              <a:defRPr/>
            </a:pPr>
            <a:endParaRPr lang="zh-CN" altLang="en-US" dirty="0"/>
          </a:p>
        </p:txBody>
      </p:sp>
      <p:sp>
        <p:nvSpPr>
          <p:cNvPr id="67587" name="Rectangle 2"/>
          <p:cNvSpPr>
            <a:spLocks noGrp="1" noChangeArrowheads="1"/>
          </p:cNvSpPr>
          <p:nvPr>
            <p:ph type="ctrTitle"/>
          </p:nvPr>
        </p:nvSpPr>
        <p:spPr/>
        <p:txBody>
          <a:bodyPr/>
          <a:lstStyle/>
          <a:p>
            <a:pPr>
              <a:defRPr/>
            </a:pPr>
            <a:r>
              <a:t>共性问题集中讲解</a:t>
            </a:r>
          </a:p>
        </p:txBody>
      </p:sp>
      <p:grpSp>
        <p:nvGrpSpPr>
          <p:cNvPr id="43013" name="组合 29"/>
          <p:cNvGrpSpPr>
            <a:grpSpLocks/>
          </p:cNvGrpSpPr>
          <p:nvPr/>
        </p:nvGrpSpPr>
        <p:grpSpPr bwMode="auto">
          <a:xfrm>
            <a:off x="3381376" y="3214689"/>
            <a:ext cx="5929313" cy="2058987"/>
            <a:chOff x="1857356" y="3214688"/>
            <a:chExt cx="5929353" cy="2058988"/>
          </a:xfrm>
        </p:grpSpPr>
        <p:sp>
          <p:nvSpPr>
            <p:cNvPr id="29" name="等腰三角形 28"/>
            <p:cNvSpPr/>
            <p:nvPr/>
          </p:nvSpPr>
          <p:spPr bwMode="auto">
            <a:xfrm>
              <a:off x="1857356" y="3714750"/>
              <a:ext cx="1143008" cy="857250"/>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43015" name="组合 7"/>
            <p:cNvGrpSpPr>
              <a:grpSpLocks/>
            </p:cNvGrpSpPr>
            <p:nvPr/>
          </p:nvGrpSpPr>
          <p:grpSpPr bwMode="auto">
            <a:xfrm>
              <a:off x="1923997" y="3214688"/>
              <a:ext cx="5862712" cy="2058988"/>
              <a:chOff x="2066281" y="2227264"/>
              <a:chExt cx="5862790" cy="2059017"/>
            </a:xfrm>
          </p:grpSpPr>
          <p:grpSp>
            <p:nvGrpSpPr>
              <p:cNvPr id="43016" name="组合 19"/>
              <p:cNvGrpSpPr>
                <a:grpSpLocks/>
              </p:cNvGrpSpPr>
              <p:nvPr/>
            </p:nvGrpSpPr>
            <p:grpSpPr bwMode="auto">
              <a:xfrm>
                <a:off x="2066281" y="2227264"/>
                <a:ext cx="5862790" cy="2059017"/>
                <a:chOff x="2066262" y="2227167"/>
                <a:chExt cx="5862829" cy="2059103"/>
              </a:xfrm>
            </p:grpSpPr>
            <p:sp>
              <p:nvSpPr>
                <p:cNvPr id="15" name="等腰三角形 5"/>
                <p:cNvSpPr/>
                <p:nvPr/>
              </p:nvSpPr>
              <p:spPr>
                <a:xfrm>
                  <a:off x="7214697" y="3370231"/>
                  <a:ext cx="714394" cy="655674"/>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43021" name="组合 17"/>
                <p:cNvGrpSpPr>
                  <a:grpSpLocks/>
                </p:cNvGrpSpPr>
                <p:nvPr/>
              </p:nvGrpSpPr>
              <p:grpSpPr bwMode="auto">
                <a:xfrm>
                  <a:off x="2066262" y="2227167"/>
                  <a:ext cx="5148421" cy="2059103"/>
                  <a:chOff x="2066262" y="2084291"/>
                  <a:chExt cx="5148421" cy="2059103"/>
                </a:xfrm>
              </p:grpSpPr>
              <p:sp>
                <p:nvSpPr>
                  <p:cNvPr id="17" name="等腰三角形 16"/>
                  <p:cNvSpPr/>
                  <p:nvPr/>
                </p:nvSpPr>
                <p:spPr>
                  <a:xfrm rot="5400000">
                    <a:off x="4035640" y="3702840"/>
                    <a:ext cx="214325" cy="142879"/>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等腰三角形 9"/>
                  <p:cNvSpPr/>
                  <p:nvPr/>
                </p:nvSpPr>
                <p:spPr>
                  <a:xfrm rot="18000000">
                    <a:off x="2044066" y="2458965"/>
                    <a:ext cx="341331" cy="296871"/>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Text Box 13"/>
                  <p:cNvSpPr txBox="1">
                    <a:spLocks noChangeArrowheads="1"/>
                  </p:cNvSpPr>
                  <p:nvPr/>
                </p:nvSpPr>
                <p:spPr bwMode="auto">
                  <a:xfrm>
                    <a:off x="2501283" y="2928889"/>
                    <a:ext cx="4713414" cy="658849"/>
                  </a:xfrm>
                  <a:prstGeom prst="rect">
                    <a:avLst/>
                  </a:prstGeom>
                  <a:solidFill>
                    <a:schemeClr val="accent1">
                      <a:lumMod val="20000"/>
                      <a:lumOff val="80000"/>
                    </a:schemeClr>
                  </a:solidFill>
                  <a:ln w="9525" algn="ctr">
                    <a:noFill/>
                    <a:miter lim="800000"/>
                    <a:headEnd/>
                    <a:tailEnd/>
                  </a:ln>
                  <a:effectLst/>
                </p:spPr>
                <p:txBody>
                  <a:bodyPr tIns="118800">
                    <a:spAutoFit/>
                  </a:bodyPr>
                  <a:lstStyle/>
                  <a:p>
                    <a:pPr algn="ctr" eaLnBrk="0" fontAlgn="auto" hangingPunct="0">
                      <a:spcAft>
                        <a:spcPts val="0"/>
                      </a:spcAft>
                      <a:defRPr/>
                    </a:pPr>
                    <a:r>
                      <a:rPr lang="zh-CN" altLang="en-US" sz="3200" b="1" kern="0" spc="300" dirty="0">
                        <a:solidFill>
                          <a:schemeClr val="tx2">
                            <a:lumMod val="50000"/>
                          </a:schemeClr>
                        </a:solidFill>
                        <a:latin typeface="微软雅黑" pitchFamily="34" charset="-122"/>
                        <a:ea typeface="微软雅黑" pitchFamily="34" charset="-122"/>
                      </a:rPr>
                      <a:t>共性问题集中讲解   </a:t>
                    </a:r>
                    <a:endParaRPr lang="en-US" altLang="zh-CN" sz="3200" b="1" kern="0" spc="300" dirty="0">
                      <a:solidFill>
                        <a:schemeClr val="tx2">
                          <a:lumMod val="50000"/>
                        </a:schemeClr>
                      </a:solidFill>
                      <a:latin typeface="微软雅黑" pitchFamily="34" charset="-122"/>
                      <a:ea typeface="微软雅黑" pitchFamily="34" charset="-122"/>
                    </a:endParaRPr>
                  </a:p>
                </p:txBody>
              </p:sp>
              <p:sp>
                <p:nvSpPr>
                  <p:cNvPr id="20" name="等腰三角形 19"/>
                  <p:cNvSpPr/>
                  <p:nvPr/>
                </p:nvSpPr>
                <p:spPr>
                  <a:xfrm>
                    <a:off x="5714469" y="2370057"/>
                    <a:ext cx="500076" cy="404835"/>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等腰三角形 20"/>
                  <p:cNvSpPr/>
                  <p:nvPr/>
                </p:nvSpPr>
                <p:spPr>
                  <a:xfrm>
                    <a:off x="5285832" y="2084291"/>
                    <a:ext cx="714394" cy="571532"/>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等腰三角形 21"/>
                  <p:cNvSpPr/>
                  <p:nvPr/>
                </p:nvSpPr>
                <p:spPr>
                  <a:xfrm rot="5400000">
                    <a:off x="3849101" y="3849694"/>
                    <a:ext cx="333394" cy="254007"/>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a:xfrm rot="5400000">
                    <a:off x="5928783" y="3571866"/>
                    <a:ext cx="285766" cy="285758"/>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43017" name="组合 23"/>
              <p:cNvGrpSpPr>
                <a:grpSpLocks/>
              </p:cNvGrpSpPr>
              <p:nvPr/>
            </p:nvGrpSpPr>
            <p:grpSpPr bwMode="auto">
              <a:xfrm>
                <a:off x="7162740" y="3441725"/>
                <a:ext cx="480576" cy="357184"/>
                <a:chOff x="1566148" y="4958569"/>
                <a:chExt cx="1108844" cy="824139"/>
              </a:xfrm>
            </p:grpSpPr>
            <p:sp>
              <p:nvSpPr>
                <p:cNvPr id="13" name="任意多边形 12"/>
                <p:cNvSpPr/>
                <p:nvPr/>
              </p:nvSpPr>
              <p:spPr bwMode="auto">
                <a:xfrm>
                  <a:off x="1565117" y="4958555"/>
                  <a:ext cx="534791"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 fmla="*/ 0 w 2500312"/>
                    <a:gd name="connsiteY0" fmla="*/ 1857375 h 1866444"/>
                    <a:gd name="connsiteX1" fmla="*/ 1165495 w 2500312"/>
                    <a:gd name="connsiteY1" fmla="*/ 0 h 1866444"/>
                    <a:gd name="connsiteX2" fmla="*/ 2500312 w 2500312"/>
                    <a:gd name="connsiteY2" fmla="*/ 1857375 h 1866444"/>
                    <a:gd name="connsiteX3" fmla="*/ 1205329 w 2500312"/>
                    <a:gd name="connsiteY3" fmla="*/ 1866444 h 1866444"/>
                    <a:gd name="connsiteX4" fmla="*/ 0 w 2500312"/>
                    <a:gd name="connsiteY4" fmla="*/ 1857375 h 1866444"/>
                    <a:gd name="connsiteX0" fmla="*/ 0 w 1214396"/>
                    <a:gd name="connsiteY0" fmla="*/ 1857375 h 1866444"/>
                    <a:gd name="connsiteX1" fmla="*/ 1165495 w 1214396"/>
                    <a:gd name="connsiteY1" fmla="*/ 0 h 1866444"/>
                    <a:gd name="connsiteX2" fmla="*/ 1214396 w 1214396"/>
                    <a:gd name="connsiteY2" fmla="*/ 1857375 h 1866444"/>
                    <a:gd name="connsiteX3" fmla="*/ 1205329 w 1214396"/>
                    <a:gd name="connsiteY3" fmla="*/ 1866444 h 1866444"/>
                    <a:gd name="connsiteX4" fmla="*/ 0 w 1214396"/>
                    <a:gd name="connsiteY4" fmla="*/ 1857375 h 186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4396" h="1866444">
                      <a:moveTo>
                        <a:pt x="0" y="1857375"/>
                      </a:moveTo>
                      <a:lnTo>
                        <a:pt x="1165495" y="0"/>
                      </a:lnTo>
                      <a:lnTo>
                        <a:pt x="1214396" y="1857375"/>
                      </a:lnTo>
                      <a:lnTo>
                        <a:pt x="1205329" y="1866444"/>
                      </a:lnTo>
                      <a:lnTo>
                        <a:pt x="0" y="1857375"/>
                      </a:lnTo>
                      <a:close/>
                    </a:path>
                  </a:pathLst>
                </a:custGeom>
                <a:solidFill>
                  <a:srgbClr val="0E9CDE"/>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任意多边形 13"/>
                <p:cNvSpPr/>
                <p:nvPr/>
              </p:nvSpPr>
              <p:spPr bwMode="auto">
                <a:xfrm>
                  <a:off x="2085256" y="4958555"/>
                  <a:ext cx="589736"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 fmla="*/ 0 w 2500312"/>
                    <a:gd name="connsiteY0" fmla="*/ 1857375 h 1866444"/>
                    <a:gd name="connsiteX1" fmla="*/ 1165495 w 2500312"/>
                    <a:gd name="connsiteY1" fmla="*/ 0 h 1866444"/>
                    <a:gd name="connsiteX2" fmla="*/ 2500312 w 2500312"/>
                    <a:gd name="connsiteY2" fmla="*/ 1857375 h 1866444"/>
                    <a:gd name="connsiteX3" fmla="*/ 1205329 w 2500312"/>
                    <a:gd name="connsiteY3" fmla="*/ 1866444 h 1866444"/>
                    <a:gd name="connsiteX4" fmla="*/ 0 w 2500312"/>
                    <a:gd name="connsiteY4" fmla="*/ 1857375 h 1866444"/>
                    <a:gd name="connsiteX0" fmla="*/ 0 w 1214396"/>
                    <a:gd name="connsiteY0" fmla="*/ 1857375 h 1866444"/>
                    <a:gd name="connsiteX1" fmla="*/ 1165495 w 1214396"/>
                    <a:gd name="connsiteY1" fmla="*/ 0 h 1866444"/>
                    <a:gd name="connsiteX2" fmla="*/ 1214396 w 1214396"/>
                    <a:gd name="connsiteY2" fmla="*/ 1857375 h 1866444"/>
                    <a:gd name="connsiteX3" fmla="*/ 1205329 w 1214396"/>
                    <a:gd name="connsiteY3" fmla="*/ 1866444 h 1866444"/>
                    <a:gd name="connsiteX4" fmla="*/ 0 w 1214396"/>
                    <a:gd name="connsiteY4" fmla="*/ 1857375 h 1866444"/>
                    <a:gd name="connsiteX0" fmla="*/ 691861 w 691861"/>
                    <a:gd name="connsiteY0" fmla="*/ 1857375 h 1866444"/>
                    <a:gd name="connsiteX1" fmla="*/ 0 w 691861"/>
                    <a:gd name="connsiteY1" fmla="*/ 0 h 1866444"/>
                    <a:gd name="connsiteX2" fmla="*/ 48901 w 691861"/>
                    <a:gd name="connsiteY2" fmla="*/ 1857375 h 1866444"/>
                    <a:gd name="connsiteX3" fmla="*/ 39834 w 691861"/>
                    <a:gd name="connsiteY3" fmla="*/ 1866444 h 1866444"/>
                    <a:gd name="connsiteX4" fmla="*/ 691861 w 691861"/>
                    <a:gd name="connsiteY4" fmla="*/ 1857375 h 1866444"/>
                    <a:gd name="connsiteX0" fmla="*/ 1049019 w 1049019"/>
                    <a:gd name="connsiteY0" fmla="*/ 1857375 h 1866444"/>
                    <a:gd name="connsiteX1" fmla="*/ 0 w 1049019"/>
                    <a:gd name="connsiteY1" fmla="*/ 0 h 1866444"/>
                    <a:gd name="connsiteX2" fmla="*/ 48901 w 1049019"/>
                    <a:gd name="connsiteY2" fmla="*/ 1857375 h 1866444"/>
                    <a:gd name="connsiteX3" fmla="*/ 39834 w 1049019"/>
                    <a:gd name="connsiteY3" fmla="*/ 1866444 h 1866444"/>
                    <a:gd name="connsiteX4" fmla="*/ 1049019 w 1049019"/>
                    <a:gd name="connsiteY4" fmla="*/ 1857375 h 1866444"/>
                    <a:gd name="connsiteX0" fmla="*/ 1334739 w 1334739"/>
                    <a:gd name="connsiteY0" fmla="*/ 1857375 h 1866444"/>
                    <a:gd name="connsiteX1" fmla="*/ 0 w 1334739"/>
                    <a:gd name="connsiteY1" fmla="*/ 0 h 1866444"/>
                    <a:gd name="connsiteX2" fmla="*/ 48901 w 1334739"/>
                    <a:gd name="connsiteY2" fmla="*/ 1857375 h 1866444"/>
                    <a:gd name="connsiteX3" fmla="*/ 39834 w 1334739"/>
                    <a:gd name="connsiteY3" fmla="*/ 1866444 h 1866444"/>
                    <a:gd name="connsiteX4" fmla="*/ 1334739 w 1334739"/>
                    <a:gd name="connsiteY4" fmla="*/ 1857375 h 186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4739" h="1866444">
                      <a:moveTo>
                        <a:pt x="1334739" y="1857375"/>
                      </a:moveTo>
                      <a:lnTo>
                        <a:pt x="0" y="0"/>
                      </a:lnTo>
                      <a:lnTo>
                        <a:pt x="48901" y="1857375"/>
                      </a:lnTo>
                      <a:lnTo>
                        <a:pt x="39834" y="1866444"/>
                      </a:lnTo>
                      <a:lnTo>
                        <a:pt x="1334739" y="1857375"/>
                      </a:lnTo>
                      <a:close/>
                    </a:path>
                  </a:pathLst>
                </a:custGeom>
                <a:solidFill>
                  <a:srgbClr val="0C83B8"/>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sp>
        <p:nvSpPr>
          <p:cNvPr id="3" name="灯片编号占位符 2">
            <a:extLst>
              <a:ext uri="{FF2B5EF4-FFF2-40B4-BE49-F238E27FC236}">
                <a16:creationId xmlns:a16="http://schemas.microsoft.com/office/drawing/2014/main" id="{55CB52D5-BB47-4766-BF8E-636082517FEC}"/>
              </a:ext>
            </a:extLst>
          </p:cNvPr>
          <p:cNvSpPr>
            <a:spLocks noGrp="1"/>
          </p:cNvSpPr>
          <p:nvPr>
            <p:ph type="sldNum" sz="quarter" idx="4"/>
          </p:nvPr>
        </p:nvSpPr>
        <p:spPr/>
        <p:txBody>
          <a:bodyPr/>
          <a:lstStyle/>
          <a:p>
            <a:pPr>
              <a:defRPr/>
            </a:pPr>
            <a:fld id="{E6CA0B37-C609-418D-973E-5FE272E0CA7A}" type="slidenum">
              <a:rPr lang="zh-CN" altLang="en-US" smtClean="0"/>
              <a:pPr>
                <a:defRPr/>
              </a:pPr>
              <a:t>107</a:t>
            </a:fld>
            <a:endParaRPr lang="zh-CN" altLang="en-US"/>
          </a:p>
        </p:txBody>
      </p:sp>
    </p:spTree>
    <p:extLst>
      <p:ext uri="{BB962C8B-B14F-4D97-AF65-F5344CB8AC3E}">
        <p14:creationId xmlns:p14="http://schemas.microsoft.com/office/powerpoint/2010/main" val="201011446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0DC5B4DE-1C95-4975-820A-3803E4193A83}"/>
              </a:ext>
            </a:extLst>
          </p:cNvPr>
          <p:cNvSpPr>
            <a:spLocks noGrp="1"/>
          </p:cNvSpPr>
          <p:nvPr>
            <p:ph type="title"/>
          </p:nvPr>
        </p:nvSpPr>
        <p:spPr/>
        <p:txBody>
          <a:bodyPr/>
          <a:lstStyle/>
          <a:p>
            <a:r>
              <a:rPr lang="zh-CN" altLang="en-US" dirty="0"/>
              <a:t>本章总结</a:t>
            </a:r>
          </a:p>
        </p:txBody>
      </p:sp>
      <p:sp>
        <p:nvSpPr>
          <p:cNvPr id="8" name="内容占位符 7">
            <a:extLst>
              <a:ext uri="{FF2B5EF4-FFF2-40B4-BE49-F238E27FC236}">
                <a16:creationId xmlns:a16="http://schemas.microsoft.com/office/drawing/2014/main" id="{269857F8-0AB7-4E9C-B36A-FAD959F9B21E}"/>
              </a:ext>
            </a:extLst>
          </p:cNvPr>
          <p:cNvSpPr>
            <a:spLocks noGrp="1"/>
          </p:cNvSpPr>
          <p:nvPr>
            <p:ph idx="1"/>
          </p:nvPr>
        </p:nvSpPr>
        <p:spPr>
          <a:xfrm>
            <a:off x="911424" y="1138103"/>
            <a:ext cx="9627267" cy="5363240"/>
          </a:xfrm>
        </p:spPr>
        <p:txBody>
          <a:bodyPr/>
          <a:lstStyle/>
          <a:p>
            <a:r>
              <a:rPr lang="zh-CN" altLang="en-US" sz="2000" dirty="0"/>
              <a:t>对象分为自定义对象和内置对象，为对象添加属性和方法。</a:t>
            </a:r>
          </a:p>
          <a:p>
            <a:r>
              <a:rPr lang="zh-CN" altLang="en-US" sz="2000" dirty="0"/>
              <a:t>构造函数可用来创建特定类型的对象。</a:t>
            </a:r>
          </a:p>
          <a:p>
            <a:r>
              <a:rPr lang="zh-CN" altLang="en-US" sz="2000" dirty="0"/>
              <a:t>原型链是实现继承的主要方法，学会画原型链。</a:t>
            </a:r>
          </a:p>
          <a:p>
            <a:r>
              <a:rPr lang="zh-CN" altLang="en-US" sz="2000" dirty="0"/>
              <a:t>借用构造函数就是在子类型构造函数的内部通过</a:t>
            </a:r>
            <a:r>
              <a:rPr lang="en-US" altLang="zh-CN" sz="2000" dirty="0"/>
              <a:t>apply()</a:t>
            </a:r>
            <a:r>
              <a:rPr lang="zh-CN" altLang="en-US" sz="2000" dirty="0"/>
              <a:t>或</a:t>
            </a:r>
            <a:r>
              <a:rPr lang="en-US" altLang="zh-CN" sz="2000" dirty="0"/>
              <a:t>call()</a:t>
            </a:r>
            <a:r>
              <a:rPr lang="zh-CN" altLang="en-US" sz="2000" dirty="0"/>
              <a:t>方法调用父类型的构造函数。</a:t>
            </a:r>
          </a:p>
          <a:p>
            <a:r>
              <a:rPr lang="zh-CN" altLang="en-US" sz="2000" dirty="0"/>
              <a:t>组合继承的思路就是使用原型链实现对原型属性和方法的继承。</a:t>
            </a:r>
          </a:p>
          <a:p>
            <a:endParaRPr lang="zh-CN" altLang="en-US" sz="2000" dirty="0"/>
          </a:p>
        </p:txBody>
      </p:sp>
    </p:spTree>
    <p:extLst>
      <p:ext uri="{BB962C8B-B14F-4D97-AF65-F5344CB8AC3E}">
        <p14:creationId xmlns:p14="http://schemas.microsoft.com/office/powerpoint/2010/main" val="107986514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p:cNvSpPr>
            <a:spLocks noGrp="1"/>
          </p:cNvSpPr>
          <p:nvPr>
            <p:ph type="ctrTitle"/>
          </p:nvPr>
        </p:nvSpPr>
        <p:spPr/>
        <p:txBody>
          <a:bodyPr/>
          <a:lstStyle/>
          <a:p>
            <a:pPr>
              <a:defRPr/>
            </a:pPr>
            <a:r>
              <a:rPr dirty="0"/>
              <a:t>总结</a:t>
            </a:r>
          </a:p>
        </p:txBody>
      </p:sp>
      <p:sp>
        <p:nvSpPr>
          <p:cNvPr id="3" name="灯片编号占位符 2">
            <a:extLst>
              <a:ext uri="{FF2B5EF4-FFF2-40B4-BE49-F238E27FC236}">
                <a16:creationId xmlns:a16="http://schemas.microsoft.com/office/drawing/2014/main" id="{9F332183-B073-4580-81FC-9C617CDA6EC3}"/>
              </a:ext>
            </a:extLst>
          </p:cNvPr>
          <p:cNvSpPr>
            <a:spLocks noGrp="1"/>
          </p:cNvSpPr>
          <p:nvPr>
            <p:ph type="sldNum" sz="quarter" idx="4"/>
          </p:nvPr>
        </p:nvSpPr>
        <p:spPr/>
        <p:txBody>
          <a:bodyPr/>
          <a:lstStyle/>
          <a:p>
            <a:pPr>
              <a:defRPr/>
            </a:pPr>
            <a:fld id="{E6CA0B37-C609-418D-973E-5FE272E0CA7A}" type="slidenum">
              <a:rPr lang="zh-CN" altLang="en-US" smtClean="0"/>
              <a:pPr>
                <a:defRPr/>
              </a:pPr>
              <a:t>109</a:t>
            </a:fld>
            <a:endParaRPr lang="zh-CN" altLang="en-US"/>
          </a:p>
        </p:txBody>
      </p:sp>
      <p:sp>
        <p:nvSpPr>
          <p:cNvPr id="57349" name="TextBox 4"/>
          <p:cNvSpPr txBox="1">
            <a:spLocks noChangeArrowheads="1"/>
          </p:cNvSpPr>
          <p:nvPr/>
        </p:nvSpPr>
        <p:spPr bwMode="auto">
          <a:xfrm>
            <a:off x="4295800" y="1556793"/>
            <a:ext cx="1720576" cy="392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000" b="1" dirty="0">
                <a:ea typeface="微软雅黑" pitchFamily="34" charset="-122"/>
                <a:cs typeface="Arial" charset="0"/>
              </a:rPr>
              <a:t>对象</a:t>
            </a:r>
            <a:endParaRPr lang="en-US" altLang="zh-CN" sz="2000" b="1" dirty="0">
              <a:ea typeface="微软雅黑" pitchFamily="34" charset="-122"/>
              <a:cs typeface="Arial" charset="0"/>
            </a:endParaRPr>
          </a:p>
          <a:p>
            <a:pPr eaLnBrk="1" hangingPunct="1">
              <a:lnSpc>
                <a:spcPct val="500000"/>
              </a:lnSpc>
            </a:pPr>
            <a:r>
              <a:rPr lang="zh-CN" altLang="en-US" sz="2000" b="1" dirty="0">
                <a:ea typeface="微软雅黑" pitchFamily="34" charset="-122"/>
                <a:cs typeface="Arial" charset="0"/>
              </a:rPr>
              <a:t>构造函数</a:t>
            </a:r>
            <a:endParaRPr lang="en-US" altLang="zh-CN" sz="2000" b="1" dirty="0">
              <a:ea typeface="微软雅黑" pitchFamily="34" charset="-122"/>
              <a:cs typeface="Arial" charset="0"/>
            </a:endParaRPr>
          </a:p>
          <a:p>
            <a:pPr eaLnBrk="1" hangingPunct="1">
              <a:lnSpc>
                <a:spcPct val="250000"/>
              </a:lnSpc>
            </a:pPr>
            <a:r>
              <a:rPr lang="zh-CN" altLang="en-US" sz="2000" b="1" dirty="0">
                <a:ea typeface="微软雅黑" pitchFamily="34" charset="-122"/>
                <a:cs typeface="Arial" charset="0"/>
              </a:rPr>
              <a:t>原型对象</a:t>
            </a:r>
            <a:endParaRPr lang="en-US" altLang="zh-CN" sz="2000" b="1" dirty="0">
              <a:ea typeface="微软雅黑" pitchFamily="34" charset="-122"/>
              <a:cs typeface="Arial" charset="0"/>
            </a:endParaRPr>
          </a:p>
          <a:p>
            <a:pPr eaLnBrk="1" hangingPunct="1">
              <a:lnSpc>
                <a:spcPct val="500000"/>
              </a:lnSpc>
            </a:pPr>
            <a:r>
              <a:rPr lang="zh-CN" altLang="en-US" sz="2000" b="1" dirty="0">
                <a:ea typeface="微软雅黑" pitchFamily="34" charset="-122"/>
                <a:cs typeface="Arial" charset="0"/>
              </a:rPr>
              <a:t>继承</a:t>
            </a:r>
            <a:endParaRPr lang="en-US" altLang="zh-CN" sz="2000" b="1" dirty="0">
              <a:ea typeface="微软雅黑" pitchFamily="34" charset="-122"/>
              <a:cs typeface="Arial" charset="0"/>
            </a:endParaRPr>
          </a:p>
        </p:txBody>
      </p:sp>
      <p:sp>
        <p:nvSpPr>
          <p:cNvPr id="57350" name="AutoShape 3"/>
          <p:cNvSpPr>
            <a:spLocks/>
          </p:cNvSpPr>
          <p:nvPr/>
        </p:nvSpPr>
        <p:spPr bwMode="auto">
          <a:xfrm>
            <a:off x="5008110" y="1239370"/>
            <a:ext cx="111897" cy="1022376"/>
          </a:xfrm>
          <a:prstGeom prst="leftBrace">
            <a:avLst>
              <a:gd name="adj1" fmla="val 61885"/>
              <a:gd name="adj2" fmla="val 50000"/>
            </a:avLst>
          </a:prstGeom>
          <a:noFill/>
          <a:ln w="28575">
            <a:solidFill>
              <a:srgbClr val="08577A"/>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en-US">
              <a:ea typeface="黑体" pitchFamily="49" charset="-122"/>
            </a:endParaRPr>
          </a:p>
        </p:txBody>
      </p:sp>
      <p:sp>
        <p:nvSpPr>
          <p:cNvPr id="57351" name="TextBox 11"/>
          <p:cNvSpPr txBox="1">
            <a:spLocks noChangeArrowheads="1"/>
          </p:cNvSpPr>
          <p:nvPr/>
        </p:nvSpPr>
        <p:spPr bwMode="auto">
          <a:xfrm>
            <a:off x="5064058" y="4509121"/>
            <a:ext cx="1409669" cy="1464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200000"/>
              </a:lnSpc>
            </a:pPr>
            <a:r>
              <a:rPr lang="zh-CN" altLang="en-US" b="1" dirty="0">
                <a:ea typeface="微软雅黑" pitchFamily="34" charset="-122"/>
                <a:cs typeface="Arial" charset="0"/>
              </a:rPr>
              <a:t>原型链</a:t>
            </a:r>
            <a:endParaRPr lang="en-US" altLang="zh-CN" b="1" dirty="0">
              <a:ea typeface="微软雅黑" pitchFamily="34" charset="-122"/>
              <a:cs typeface="Arial" charset="0"/>
            </a:endParaRPr>
          </a:p>
          <a:p>
            <a:pPr eaLnBrk="1" hangingPunct="1">
              <a:lnSpc>
                <a:spcPct val="450000"/>
              </a:lnSpc>
            </a:pPr>
            <a:r>
              <a:rPr lang="zh-CN" altLang="en-US" b="1" dirty="0">
                <a:ea typeface="微软雅黑" pitchFamily="34" charset="-122"/>
                <a:cs typeface="Arial" charset="0"/>
              </a:rPr>
              <a:t>对象继承</a:t>
            </a:r>
          </a:p>
        </p:txBody>
      </p:sp>
      <p:sp>
        <p:nvSpPr>
          <p:cNvPr id="57352" name="TextBox 12"/>
          <p:cNvSpPr txBox="1">
            <a:spLocks noChangeArrowheads="1"/>
          </p:cNvSpPr>
          <p:nvPr/>
        </p:nvSpPr>
        <p:spPr bwMode="auto">
          <a:xfrm>
            <a:off x="5120006" y="956627"/>
            <a:ext cx="1549480" cy="1433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50000"/>
              </a:lnSpc>
            </a:pPr>
            <a:r>
              <a:rPr lang="zh-CN" altLang="en-US" b="1" dirty="0">
                <a:ea typeface="微软雅黑" pitchFamily="34" charset="-122"/>
                <a:cs typeface="Arial" charset="0"/>
              </a:rPr>
              <a:t>对象的概念</a:t>
            </a:r>
            <a:endParaRPr lang="en-US" altLang="zh-CN" b="1" dirty="0">
              <a:ea typeface="微软雅黑" pitchFamily="34" charset="-122"/>
              <a:cs typeface="Arial" charset="0"/>
            </a:endParaRPr>
          </a:p>
          <a:p>
            <a:pPr eaLnBrk="1" hangingPunct="1">
              <a:lnSpc>
                <a:spcPct val="150000"/>
              </a:lnSpc>
            </a:pPr>
            <a:r>
              <a:rPr lang="zh-CN" altLang="en-US" b="1" dirty="0">
                <a:ea typeface="微软雅黑" pitchFamily="34" charset="-122"/>
                <a:cs typeface="Arial" charset="0"/>
              </a:rPr>
              <a:t>内置对象</a:t>
            </a:r>
            <a:endParaRPr lang="en-US" altLang="zh-CN" b="1" dirty="0">
              <a:ea typeface="微软雅黑" pitchFamily="34" charset="-122"/>
              <a:cs typeface="Arial" charset="0"/>
            </a:endParaRPr>
          </a:p>
          <a:p>
            <a:pPr eaLnBrk="1" hangingPunct="1">
              <a:lnSpc>
                <a:spcPct val="300000"/>
              </a:lnSpc>
            </a:pPr>
            <a:r>
              <a:rPr lang="zh-CN" altLang="en-US" b="1" dirty="0">
                <a:solidFill>
                  <a:srgbClr val="C00000"/>
                </a:solidFill>
                <a:ea typeface="微软雅黑" pitchFamily="34" charset="-122"/>
                <a:cs typeface="Arial" charset="0"/>
              </a:rPr>
              <a:t>自定义对象</a:t>
            </a:r>
            <a:endParaRPr lang="zh-CN" altLang="en-US" b="1" dirty="0">
              <a:ea typeface="微软雅黑" pitchFamily="34" charset="-122"/>
              <a:cs typeface="Arial" charset="0"/>
            </a:endParaRPr>
          </a:p>
        </p:txBody>
      </p:sp>
      <p:sp>
        <p:nvSpPr>
          <p:cNvPr id="57354" name="TextBox 15"/>
          <p:cNvSpPr txBox="1">
            <a:spLocks noChangeArrowheads="1"/>
          </p:cNvSpPr>
          <p:nvPr/>
        </p:nvSpPr>
        <p:spPr bwMode="auto">
          <a:xfrm>
            <a:off x="1631504" y="3206130"/>
            <a:ext cx="244827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lang="en-US" altLang="zh-CN" sz="2000" b="1" dirty="0">
                <a:ea typeface="微软雅黑" pitchFamily="34" charset="-122"/>
                <a:cs typeface="Arial" charset="0"/>
              </a:rPr>
              <a:t>JavaScript</a:t>
            </a:r>
            <a:r>
              <a:rPr lang="zh-CN" altLang="en-US" sz="2000" b="1" dirty="0">
                <a:ea typeface="微软雅黑" pitchFamily="34" charset="-122"/>
                <a:cs typeface="Arial" charset="0"/>
              </a:rPr>
              <a:t>对象及初识面向对象</a:t>
            </a:r>
            <a:endParaRPr lang="en-US" altLang="zh-CN" sz="2000" b="1" dirty="0">
              <a:ea typeface="微软雅黑" pitchFamily="34" charset="-122"/>
              <a:cs typeface="Arial" charset="0"/>
            </a:endParaRPr>
          </a:p>
        </p:txBody>
      </p:sp>
      <p:sp>
        <p:nvSpPr>
          <p:cNvPr id="57355" name="AutoShape 3"/>
          <p:cNvSpPr>
            <a:spLocks/>
          </p:cNvSpPr>
          <p:nvPr/>
        </p:nvSpPr>
        <p:spPr bwMode="auto">
          <a:xfrm>
            <a:off x="4007769" y="1851214"/>
            <a:ext cx="357187" cy="3377986"/>
          </a:xfrm>
          <a:prstGeom prst="leftBrace">
            <a:avLst>
              <a:gd name="adj1" fmla="val 62112"/>
              <a:gd name="adj2" fmla="val 50000"/>
            </a:avLst>
          </a:prstGeom>
          <a:noFill/>
          <a:ln w="28575">
            <a:solidFill>
              <a:srgbClr val="08577A"/>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en-US">
              <a:ea typeface="黑体" pitchFamily="49" charset="-122"/>
            </a:endParaRPr>
          </a:p>
        </p:txBody>
      </p:sp>
      <p:sp>
        <p:nvSpPr>
          <p:cNvPr id="13" name="AutoShape 3"/>
          <p:cNvSpPr>
            <a:spLocks/>
          </p:cNvSpPr>
          <p:nvPr/>
        </p:nvSpPr>
        <p:spPr bwMode="auto">
          <a:xfrm>
            <a:off x="6384032" y="1922993"/>
            <a:ext cx="179388" cy="576064"/>
          </a:xfrm>
          <a:prstGeom prst="leftBrace">
            <a:avLst>
              <a:gd name="adj1" fmla="val 61885"/>
              <a:gd name="adj2" fmla="val 50000"/>
            </a:avLst>
          </a:prstGeom>
          <a:noFill/>
          <a:ln w="28575">
            <a:solidFill>
              <a:srgbClr val="08577A"/>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en-US">
              <a:ea typeface="黑体" pitchFamily="49" charset="-122"/>
            </a:endParaRPr>
          </a:p>
        </p:txBody>
      </p:sp>
      <p:sp>
        <p:nvSpPr>
          <p:cNvPr id="14" name="TextBox 12"/>
          <p:cNvSpPr txBox="1">
            <a:spLocks noChangeArrowheads="1"/>
          </p:cNvSpPr>
          <p:nvPr/>
        </p:nvSpPr>
        <p:spPr bwMode="auto">
          <a:xfrm>
            <a:off x="6563420" y="1741458"/>
            <a:ext cx="3276997" cy="78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50000"/>
              </a:lnSpc>
            </a:pPr>
            <a:r>
              <a:rPr lang="zh-CN" altLang="en-US" b="1" dirty="0">
                <a:solidFill>
                  <a:srgbClr val="C00000"/>
                </a:solidFill>
                <a:ea typeface="微软雅黑" pitchFamily="34" charset="-122"/>
                <a:cs typeface="Arial" charset="0"/>
              </a:rPr>
              <a:t>操作符</a:t>
            </a:r>
            <a:r>
              <a:rPr lang="en-US" altLang="zh-CN" b="1" dirty="0">
                <a:solidFill>
                  <a:srgbClr val="C00000"/>
                </a:solidFill>
                <a:ea typeface="微软雅黑" pitchFamily="34" charset="-122"/>
                <a:cs typeface="Arial" charset="0"/>
              </a:rPr>
              <a:t>new</a:t>
            </a:r>
            <a:r>
              <a:rPr lang="zh-CN" altLang="en-US" b="1" dirty="0">
                <a:solidFill>
                  <a:srgbClr val="C00000"/>
                </a:solidFill>
                <a:ea typeface="微软雅黑" pitchFamily="34" charset="-122"/>
                <a:cs typeface="Arial" charset="0"/>
              </a:rPr>
              <a:t>创建对象</a:t>
            </a:r>
            <a:endParaRPr lang="en-US" altLang="zh-CN" b="1" dirty="0">
              <a:solidFill>
                <a:srgbClr val="C00000"/>
              </a:solidFill>
              <a:ea typeface="微软雅黑" pitchFamily="34" charset="-122"/>
              <a:cs typeface="Arial" charset="0"/>
            </a:endParaRPr>
          </a:p>
          <a:p>
            <a:pPr eaLnBrk="1" hangingPunct="1">
              <a:lnSpc>
                <a:spcPct val="150000"/>
              </a:lnSpc>
            </a:pPr>
            <a:r>
              <a:rPr lang="zh-CN" altLang="en-US" b="1" dirty="0">
                <a:solidFill>
                  <a:srgbClr val="C00000"/>
                </a:solidFill>
                <a:ea typeface="微软雅黑" pitchFamily="34" charset="-122"/>
                <a:cs typeface="Arial" charset="0"/>
              </a:rPr>
              <a:t>使用字面量赋值的方式在定义对象</a:t>
            </a:r>
            <a:endParaRPr lang="en-US" altLang="zh-CN" b="1" dirty="0">
              <a:solidFill>
                <a:srgbClr val="C00000"/>
              </a:solidFill>
              <a:ea typeface="微软雅黑" pitchFamily="34" charset="-122"/>
              <a:cs typeface="Arial" charset="0"/>
            </a:endParaRPr>
          </a:p>
        </p:txBody>
      </p:sp>
      <p:sp>
        <p:nvSpPr>
          <p:cNvPr id="15" name="AutoShape 3"/>
          <p:cNvSpPr>
            <a:spLocks/>
          </p:cNvSpPr>
          <p:nvPr/>
        </p:nvSpPr>
        <p:spPr bwMode="auto">
          <a:xfrm>
            <a:off x="5468294" y="3597525"/>
            <a:ext cx="143215" cy="632985"/>
          </a:xfrm>
          <a:prstGeom prst="leftBrace">
            <a:avLst>
              <a:gd name="adj1" fmla="val 61885"/>
              <a:gd name="adj2" fmla="val 50000"/>
            </a:avLst>
          </a:prstGeom>
          <a:noFill/>
          <a:ln w="28575">
            <a:solidFill>
              <a:srgbClr val="08577A"/>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en-US">
              <a:ea typeface="黑体" pitchFamily="49" charset="-122"/>
            </a:endParaRPr>
          </a:p>
        </p:txBody>
      </p:sp>
      <p:sp>
        <p:nvSpPr>
          <p:cNvPr id="16" name="TextBox 12"/>
          <p:cNvSpPr txBox="1">
            <a:spLocks noChangeArrowheads="1"/>
          </p:cNvSpPr>
          <p:nvPr/>
        </p:nvSpPr>
        <p:spPr bwMode="auto">
          <a:xfrm>
            <a:off x="5617605" y="3399513"/>
            <a:ext cx="2337654" cy="971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50000"/>
              </a:lnSpc>
            </a:pPr>
            <a:r>
              <a:rPr lang="zh-CN" altLang="en-US" b="1" dirty="0">
                <a:ea typeface="微软雅黑" pitchFamily="34" charset="-122"/>
                <a:cs typeface="Arial" charset="0"/>
              </a:rPr>
              <a:t>什么是原型对象</a:t>
            </a:r>
            <a:endParaRPr lang="en-US" altLang="zh-CN" b="1" dirty="0">
              <a:ea typeface="微软雅黑" pitchFamily="34" charset="-122"/>
              <a:cs typeface="Arial" charset="0"/>
            </a:endParaRPr>
          </a:p>
          <a:p>
            <a:pPr eaLnBrk="1" hangingPunct="1">
              <a:lnSpc>
                <a:spcPct val="250000"/>
              </a:lnSpc>
            </a:pPr>
            <a:r>
              <a:rPr lang="zh-CN" altLang="en-US" b="1" dirty="0">
                <a:solidFill>
                  <a:srgbClr val="C00000"/>
                </a:solidFill>
                <a:ea typeface="微软雅黑" pitchFamily="34" charset="-122"/>
                <a:cs typeface="Arial" charset="0"/>
              </a:rPr>
              <a:t>对象之间的关系</a:t>
            </a:r>
            <a:endParaRPr lang="en-US" altLang="zh-CN" b="1" dirty="0">
              <a:solidFill>
                <a:srgbClr val="C00000"/>
              </a:solidFill>
              <a:ea typeface="微软雅黑" pitchFamily="34" charset="-122"/>
              <a:cs typeface="Arial" charset="0"/>
            </a:endParaRPr>
          </a:p>
        </p:txBody>
      </p:sp>
      <p:sp>
        <p:nvSpPr>
          <p:cNvPr id="17" name="AutoShape 3"/>
          <p:cNvSpPr>
            <a:spLocks/>
          </p:cNvSpPr>
          <p:nvPr/>
        </p:nvSpPr>
        <p:spPr bwMode="auto">
          <a:xfrm>
            <a:off x="4940619" y="4725143"/>
            <a:ext cx="123439" cy="1078966"/>
          </a:xfrm>
          <a:prstGeom prst="leftBrace">
            <a:avLst>
              <a:gd name="adj1" fmla="val 61885"/>
              <a:gd name="adj2" fmla="val 50000"/>
            </a:avLst>
          </a:prstGeom>
          <a:noFill/>
          <a:ln w="28575">
            <a:solidFill>
              <a:srgbClr val="08577A"/>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en-US">
              <a:ea typeface="黑体" pitchFamily="49" charset="-122"/>
            </a:endParaRPr>
          </a:p>
        </p:txBody>
      </p:sp>
      <p:sp>
        <p:nvSpPr>
          <p:cNvPr id="24" name="TextBox 11"/>
          <p:cNvSpPr txBox="1">
            <a:spLocks noChangeArrowheads="1"/>
          </p:cNvSpPr>
          <p:nvPr/>
        </p:nvSpPr>
        <p:spPr bwMode="auto">
          <a:xfrm>
            <a:off x="5519536" y="2420889"/>
            <a:ext cx="3770313" cy="1002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200000"/>
              </a:lnSpc>
            </a:pPr>
            <a:r>
              <a:rPr lang="zh-CN" altLang="en-US" b="1" dirty="0">
                <a:ea typeface="微软雅黑" pitchFamily="34" charset="-122"/>
                <a:cs typeface="Arial" charset="0"/>
              </a:rPr>
              <a:t>什么是构造函数</a:t>
            </a:r>
            <a:endParaRPr lang="en-US" altLang="zh-CN" b="1" dirty="0">
              <a:ea typeface="微软雅黑" pitchFamily="34" charset="-122"/>
              <a:cs typeface="Arial" charset="0"/>
            </a:endParaRPr>
          </a:p>
          <a:p>
            <a:pPr eaLnBrk="1" hangingPunct="1">
              <a:lnSpc>
                <a:spcPct val="200000"/>
              </a:lnSpc>
            </a:pPr>
            <a:r>
              <a:rPr lang="zh-CN" altLang="en-US" b="1" dirty="0">
                <a:solidFill>
                  <a:srgbClr val="C00000"/>
                </a:solidFill>
                <a:ea typeface="微软雅黑" pitchFamily="34" charset="-122"/>
                <a:cs typeface="Arial" charset="0"/>
              </a:rPr>
              <a:t>构造函数的应用</a:t>
            </a:r>
          </a:p>
        </p:txBody>
      </p:sp>
      <p:sp>
        <p:nvSpPr>
          <p:cNvPr id="25" name="AutoShape 3"/>
          <p:cNvSpPr>
            <a:spLocks/>
          </p:cNvSpPr>
          <p:nvPr/>
        </p:nvSpPr>
        <p:spPr bwMode="auto">
          <a:xfrm>
            <a:off x="5411755" y="2699920"/>
            <a:ext cx="179388" cy="576064"/>
          </a:xfrm>
          <a:prstGeom prst="leftBrace">
            <a:avLst>
              <a:gd name="adj1" fmla="val 61885"/>
              <a:gd name="adj2" fmla="val 50000"/>
            </a:avLst>
          </a:prstGeom>
          <a:noFill/>
          <a:ln w="28575">
            <a:solidFill>
              <a:srgbClr val="08577A"/>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en-US">
              <a:ea typeface="黑体" pitchFamily="49" charset="-122"/>
            </a:endParaRPr>
          </a:p>
        </p:txBody>
      </p:sp>
      <p:sp>
        <p:nvSpPr>
          <p:cNvPr id="26" name="AutoShape 3"/>
          <p:cNvSpPr>
            <a:spLocks/>
          </p:cNvSpPr>
          <p:nvPr/>
        </p:nvSpPr>
        <p:spPr bwMode="auto">
          <a:xfrm>
            <a:off x="5867065" y="4432153"/>
            <a:ext cx="143215" cy="800243"/>
          </a:xfrm>
          <a:prstGeom prst="leftBrace">
            <a:avLst>
              <a:gd name="adj1" fmla="val 61885"/>
              <a:gd name="adj2" fmla="val 50000"/>
            </a:avLst>
          </a:prstGeom>
          <a:noFill/>
          <a:ln w="28575">
            <a:solidFill>
              <a:srgbClr val="08577A"/>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en-US">
              <a:ea typeface="黑体" pitchFamily="49" charset="-122"/>
            </a:endParaRPr>
          </a:p>
        </p:txBody>
      </p:sp>
      <p:sp>
        <p:nvSpPr>
          <p:cNvPr id="27" name="TextBox 12"/>
          <p:cNvSpPr txBox="1">
            <a:spLocks noChangeArrowheads="1"/>
          </p:cNvSpPr>
          <p:nvPr/>
        </p:nvSpPr>
        <p:spPr bwMode="auto">
          <a:xfrm>
            <a:off x="6016376" y="4234141"/>
            <a:ext cx="303195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50000"/>
              </a:lnSpc>
            </a:pPr>
            <a:r>
              <a:rPr lang="zh-CN" altLang="en-US" b="1" dirty="0">
                <a:ea typeface="微软雅黑" pitchFamily="34" charset="-122"/>
                <a:cs typeface="Arial" charset="0"/>
              </a:rPr>
              <a:t>什么是原型链</a:t>
            </a:r>
            <a:endParaRPr lang="en-US" altLang="zh-CN" b="1" dirty="0">
              <a:ea typeface="微软雅黑" pitchFamily="34" charset="-122"/>
              <a:cs typeface="Arial" charset="0"/>
            </a:endParaRPr>
          </a:p>
          <a:p>
            <a:pPr eaLnBrk="1" hangingPunct="1">
              <a:lnSpc>
                <a:spcPct val="150000"/>
              </a:lnSpc>
            </a:pPr>
            <a:r>
              <a:rPr lang="zh-CN" altLang="en-US" b="1" dirty="0">
                <a:solidFill>
                  <a:srgbClr val="C00000"/>
                </a:solidFill>
                <a:ea typeface="微软雅黑" pitchFamily="34" charset="-122"/>
                <a:cs typeface="Arial" charset="0"/>
              </a:rPr>
              <a:t>构造函数和原型之间的关系</a:t>
            </a:r>
            <a:endParaRPr lang="en-US" altLang="zh-CN" b="1" dirty="0">
              <a:solidFill>
                <a:srgbClr val="C00000"/>
              </a:solidFill>
              <a:ea typeface="微软雅黑" pitchFamily="34" charset="-122"/>
              <a:cs typeface="Arial" charset="0"/>
            </a:endParaRPr>
          </a:p>
          <a:p>
            <a:pPr eaLnBrk="1" hangingPunct="1">
              <a:lnSpc>
                <a:spcPct val="150000"/>
              </a:lnSpc>
            </a:pPr>
            <a:r>
              <a:rPr lang="zh-CN" altLang="en-US" b="1" dirty="0">
                <a:ea typeface="微软雅黑" pitchFamily="34" charset="-122"/>
                <a:cs typeface="Arial" charset="0"/>
              </a:rPr>
              <a:t>完整的原型链</a:t>
            </a:r>
            <a:endParaRPr lang="en-US" altLang="zh-CN" b="1" dirty="0">
              <a:ea typeface="微软雅黑" pitchFamily="34" charset="-122"/>
              <a:cs typeface="Arial" charset="0"/>
            </a:endParaRPr>
          </a:p>
        </p:txBody>
      </p:sp>
      <p:sp>
        <p:nvSpPr>
          <p:cNvPr id="28" name="AutoShape 3"/>
          <p:cNvSpPr>
            <a:spLocks/>
          </p:cNvSpPr>
          <p:nvPr/>
        </p:nvSpPr>
        <p:spPr bwMode="auto">
          <a:xfrm>
            <a:off x="6019465" y="5517233"/>
            <a:ext cx="143215" cy="602211"/>
          </a:xfrm>
          <a:prstGeom prst="leftBrace">
            <a:avLst>
              <a:gd name="adj1" fmla="val 61885"/>
              <a:gd name="adj2" fmla="val 50000"/>
            </a:avLst>
          </a:prstGeom>
          <a:noFill/>
          <a:ln w="28575">
            <a:solidFill>
              <a:srgbClr val="08577A"/>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en-US">
              <a:ea typeface="黑体" pitchFamily="49" charset="-122"/>
            </a:endParaRPr>
          </a:p>
        </p:txBody>
      </p:sp>
      <p:sp>
        <p:nvSpPr>
          <p:cNvPr id="30" name="TextBox 12"/>
          <p:cNvSpPr txBox="1">
            <a:spLocks noChangeArrowheads="1"/>
          </p:cNvSpPr>
          <p:nvPr/>
        </p:nvSpPr>
        <p:spPr bwMode="auto">
          <a:xfrm>
            <a:off x="6160196" y="5373217"/>
            <a:ext cx="3031952" cy="78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50000"/>
              </a:lnSpc>
            </a:pPr>
            <a:r>
              <a:rPr lang="zh-CN" altLang="en-US" b="1" dirty="0">
                <a:solidFill>
                  <a:srgbClr val="C00000"/>
                </a:solidFill>
                <a:ea typeface="微软雅黑" pitchFamily="34" charset="-122"/>
                <a:cs typeface="Arial" charset="0"/>
              </a:rPr>
              <a:t>借用构造函数</a:t>
            </a:r>
            <a:endParaRPr lang="en-US" altLang="zh-CN" b="1" dirty="0">
              <a:solidFill>
                <a:srgbClr val="C00000"/>
              </a:solidFill>
              <a:ea typeface="微软雅黑" pitchFamily="34" charset="-122"/>
              <a:cs typeface="Arial" charset="0"/>
            </a:endParaRPr>
          </a:p>
          <a:p>
            <a:pPr eaLnBrk="1" hangingPunct="1">
              <a:lnSpc>
                <a:spcPct val="150000"/>
              </a:lnSpc>
            </a:pPr>
            <a:r>
              <a:rPr lang="zh-CN" altLang="en-US" b="1" dirty="0">
                <a:solidFill>
                  <a:srgbClr val="C00000"/>
                </a:solidFill>
                <a:ea typeface="微软雅黑" pitchFamily="34" charset="-122"/>
                <a:cs typeface="Arial" charset="0"/>
              </a:rPr>
              <a:t>组合继承</a:t>
            </a:r>
            <a:endParaRPr lang="en-US" altLang="zh-CN" b="1" dirty="0">
              <a:solidFill>
                <a:srgbClr val="C00000"/>
              </a:solidFill>
              <a:ea typeface="微软雅黑" pitchFamily="34" charset="-122"/>
              <a:cs typeface="Arial"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a:extLst>
              <a:ext uri="{FF2B5EF4-FFF2-40B4-BE49-F238E27FC236}">
                <a16:creationId xmlns:a16="http://schemas.microsoft.com/office/drawing/2014/main" id="{297D4034-E696-4862-81D1-7E30B822EDDF}"/>
              </a:ext>
            </a:extLst>
          </p:cNvPr>
          <p:cNvSpPr>
            <a:spLocks noGrp="1"/>
          </p:cNvSpPr>
          <p:nvPr>
            <p:ph type="ctrTitle"/>
          </p:nvPr>
        </p:nvSpPr>
        <p:spPr/>
        <p:txBody>
          <a:bodyPr/>
          <a:lstStyle/>
          <a:p>
            <a:r>
              <a:rPr lang="zh-CN" altLang="en-US" dirty="0"/>
              <a:t>面向对象的特征</a:t>
            </a:r>
            <a:endParaRPr lang="en-US" altLang="zh-CN" dirty="0"/>
          </a:p>
        </p:txBody>
      </p:sp>
      <p:sp>
        <p:nvSpPr>
          <p:cNvPr id="2" name="灯片编号占位符 1">
            <a:extLst>
              <a:ext uri="{FF2B5EF4-FFF2-40B4-BE49-F238E27FC236}">
                <a16:creationId xmlns:a16="http://schemas.microsoft.com/office/drawing/2014/main" id="{0B3CEF8C-BCF3-44F9-9E2B-9B9F187F6FA7}"/>
              </a:ext>
            </a:extLst>
          </p:cNvPr>
          <p:cNvSpPr>
            <a:spLocks noGrp="1"/>
          </p:cNvSpPr>
          <p:nvPr>
            <p:ph type="sldNum" sz="quarter" idx="4"/>
          </p:nvPr>
        </p:nvSpPr>
        <p:spPr/>
        <p:txBody>
          <a:bodyPr/>
          <a:lstStyle/>
          <a:p>
            <a:fld id="{E6CA0B37-C609-418D-973E-5FE272E0CA7A}" type="slidenum">
              <a:rPr lang="zh-CN" altLang="en-US" smtClean="0"/>
              <a:pPr/>
              <a:t>11</a:t>
            </a:fld>
            <a:endParaRPr lang="zh-CN" altLang="en-US"/>
          </a:p>
        </p:txBody>
      </p:sp>
      <p:grpSp>
        <p:nvGrpSpPr>
          <p:cNvPr id="5" name="组合 20">
            <a:extLst>
              <a:ext uri="{FF2B5EF4-FFF2-40B4-BE49-F238E27FC236}">
                <a16:creationId xmlns:a16="http://schemas.microsoft.com/office/drawing/2014/main" id="{C2BBDA8D-356F-4C78-8A81-E074CC4C5AE8}"/>
              </a:ext>
            </a:extLst>
          </p:cNvPr>
          <p:cNvGrpSpPr>
            <a:grpSpLocks/>
          </p:cNvGrpSpPr>
          <p:nvPr/>
        </p:nvGrpSpPr>
        <p:grpSpPr bwMode="auto">
          <a:xfrm>
            <a:off x="4300538" y="1773239"/>
            <a:ext cx="3414712" cy="3413125"/>
            <a:chOff x="2777134" y="1772919"/>
            <a:chExt cx="3413760" cy="3413760"/>
          </a:xfrm>
        </p:grpSpPr>
        <p:sp>
          <p:nvSpPr>
            <p:cNvPr id="8" name="任意多边形 7">
              <a:extLst>
                <a:ext uri="{FF2B5EF4-FFF2-40B4-BE49-F238E27FC236}">
                  <a16:creationId xmlns:a16="http://schemas.microsoft.com/office/drawing/2014/main" id="{86E5D350-5AA1-4723-A53F-F2C2004D8FA5}"/>
                </a:ext>
              </a:extLst>
            </p:cNvPr>
            <p:cNvSpPr/>
            <p:nvPr/>
          </p:nvSpPr>
          <p:spPr>
            <a:xfrm>
              <a:off x="2777134" y="1772919"/>
              <a:ext cx="3413760" cy="3413760"/>
            </a:xfrm>
            <a:custGeom>
              <a:avLst/>
              <a:gdLst>
                <a:gd name="connsiteX0" fmla="*/ 228679 w 3413760"/>
                <a:gd name="connsiteY0" fmla="*/ 2560320 h 3413760"/>
                <a:gd name="connsiteX1" fmla="*/ 228679 w 3413760"/>
                <a:gd name="connsiteY1" fmla="*/ 853440 h 3413760"/>
                <a:gd name="connsiteX2" fmla="*/ 1706880 w 3413760"/>
                <a:gd name="connsiteY2" fmla="*/ 0 h 3413760"/>
                <a:gd name="connsiteX3" fmla="*/ 1706880 w 3413760"/>
                <a:gd name="connsiteY3" fmla="*/ 1706880 h 3413760"/>
                <a:gd name="connsiteX4" fmla="*/ 228679 w 3413760"/>
                <a:gd name="connsiteY4" fmla="*/ 2560320 h 341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760" h="3413760">
                  <a:moveTo>
                    <a:pt x="228679" y="2560320"/>
                  </a:moveTo>
                  <a:cubicBezTo>
                    <a:pt x="-76226" y="2032209"/>
                    <a:pt x="-76226" y="1381551"/>
                    <a:pt x="228679" y="853440"/>
                  </a:cubicBezTo>
                  <a:cubicBezTo>
                    <a:pt x="533584" y="325329"/>
                    <a:pt x="1097071" y="0"/>
                    <a:pt x="1706880" y="0"/>
                  </a:cubicBezTo>
                  <a:lnTo>
                    <a:pt x="1706880" y="1706880"/>
                  </a:lnTo>
                  <a:lnTo>
                    <a:pt x="228679" y="2560320"/>
                  </a:lnTo>
                  <a:close/>
                </a:path>
              </a:pathLst>
            </a:custGeom>
            <a:solidFill>
              <a:srgbClr val="3BCCFF"/>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411480" tIns="716281" rIns="1935480" bIns="1650999" spcCol="1270" anchor="ctr"/>
            <a:lstStyle/>
            <a:p>
              <a:pPr algn="ctr" defTabSz="1600200">
                <a:lnSpc>
                  <a:spcPct val="90000"/>
                </a:lnSpc>
                <a:spcAft>
                  <a:spcPct val="35000"/>
                </a:spcAft>
                <a:defRPr/>
              </a:pPr>
              <a:endParaRPr lang="zh-CN" altLang="en-US" sz="3600"/>
            </a:p>
          </p:txBody>
        </p:sp>
        <p:sp>
          <p:nvSpPr>
            <p:cNvPr id="18444" name="矩形 16">
              <a:extLst>
                <a:ext uri="{FF2B5EF4-FFF2-40B4-BE49-F238E27FC236}">
                  <a16:creationId xmlns:a16="http://schemas.microsoft.com/office/drawing/2014/main" id="{AB133CC5-C9E9-4220-85A0-4B4740D52433}"/>
                </a:ext>
              </a:extLst>
            </p:cNvPr>
            <p:cNvSpPr>
              <a:spLocks noChangeArrowheads="1"/>
            </p:cNvSpPr>
            <p:nvPr/>
          </p:nvSpPr>
          <p:spPr bwMode="auto">
            <a:xfrm>
              <a:off x="3210479" y="2863127"/>
              <a:ext cx="881727" cy="369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b="1">
                  <a:solidFill>
                    <a:schemeClr val="bg1"/>
                  </a:solidFill>
                </a:rPr>
                <a:t>封装性</a:t>
              </a:r>
            </a:p>
          </p:txBody>
        </p:sp>
      </p:grpSp>
      <p:grpSp>
        <p:nvGrpSpPr>
          <p:cNvPr id="10" name="组合 17">
            <a:extLst>
              <a:ext uri="{FF2B5EF4-FFF2-40B4-BE49-F238E27FC236}">
                <a16:creationId xmlns:a16="http://schemas.microsoft.com/office/drawing/2014/main" id="{40C11640-0B28-49C5-BE0F-64398921E0D0}"/>
              </a:ext>
            </a:extLst>
          </p:cNvPr>
          <p:cNvGrpSpPr>
            <a:grpSpLocks/>
          </p:cNvGrpSpPr>
          <p:nvPr/>
        </p:nvGrpSpPr>
        <p:grpSpPr bwMode="auto">
          <a:xfrm>
            <a:off x="4441826" y="1790701"/>
            <a:ext cx="3413125" cy="3413125"/>
            <a:chOff x="2917480" y="1790069"/>
            <a:chExt cx="3413760" cy="3413760"/>
          </a:xfrm>
        </p:grpSpPr>
        <p:sp>
          <p:nvSpPr>
            <p:cNvPr id="11" name="任意多边形 10">
              <a:extLst>
                <a:ext uri="{FF2B5EF4-FFF2-40B4-BE49-F238E27FC236}">
                  <a16:creationId xmlns:a16="http://schemas.microsoft.com/office/drawing/2014/main" id="{10220C58-067B-4E57-93E1-E3C23D7DE060}"/>
                </a:ext>
              </a:extLst>
            </p:cNvPr>
            <p:cNvSpPr/>
            <p:nvPr/>
          </p:nvSpPr>
          <p:spPr>
            <a:xfrm>
              <a:off x="2917480" y="1790069"/>
              <a:ext cx="3413760" cy="3413760"/>
            </a:xfrm>
            <a:custGeom>
              <a:avLst/>
              <a:gdLst>
                <a:gd name="connsiteX0" fmla="*/ 1706880 w 3413760"/>
                <a:gd name="connsiteY0" fmla="*/ 0 h 3413760"/>
                <a:gd name="connsiteX1" fmla="*/ 3185081 w 3413760"/>
                <a:gd name="connsiteY1" fmla="*/ 853440 h 3413760"/>
                <a:gd name="connsiteX2" fmla="*/ 3185081 w 3413760"/>
                <a:gd name="connsiteY2" fmla="*/ 2560320 h 3413760"/>
                <a:gd name="connsiteX3" fmla="*/ 1706880 w 3413760"/>
                <a:gd name="connsiteY3" fmla="*/ 1706880 h 3413760"/>
                <a:gd name="connsiteX4" fmla="*/ 1706880 w 3413760"/>
                <a:gd name="connsiteY4" fmla="*/ 0 h 341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760" h="3413760">
                  <a:moveTo>
                    <a:pt x="1706880" y="0"/>
                  </a:moveTo>
                  <a:cubicBezTo>
                    <a:pt x="2316689" y="0"/>
                    <a:pt x="2880177" y="325329"/>
                    <a:pt x="3185081" y="853440"/>
                  </a:cubicBezTo>
                  <a:cubicBezTo>
                    <a:pt x="3489986" y="1381551"/>
                    <a:pt x="3489986" y="2032209"/>
                    <a:pt x="3185081" y="2560320"/>
                  </a:cubicBezTo>
                  <a:lnTo>
                    <a:pt x="1706880" y="1706880"/>
                  </a:lnTo>
                  <a:lnTo>
                    <a:pt x="1706880" y="0"/>
                  </a:lnTo>
                  <a:close/>
                </a:path>
              </a:pathLst>
            </a:custGeom>
            <a:solidFill>
              <a:srgbClr val="FA4C7E"/>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901749" tIns="675640" rIns="445211" bIns="1691640" spcCol="1270" anchor="ctr"/>
            <a:lstStyle/>
            <a:p>
              <a:pPr algn="ctr" defTabSz="1600200">
                <a:lnSpc>
                  <a:spcPct val="90000"/>
                </a:lnSpc>
                <a:spcAft>
                  <a:spcPct val="35000"/>
                </a:spcAft>
                <a:defRPr/>
              </a:pPr>
              <a:endParaRPr lang="zh-CN" altLang="en-US" sz="3600"/>
            </a:p>
          </p:txBody>
        </p:sp>
        <p:sp>
          <p:nvSpPr>
            <p:cNvPr id="18442" name="矩形 18">
              <a:extLst>
                <a:ext uri="{FF2B5EF4-FFF2-40B4-BE49-F238E27FC236}">
                  <a16:creationId xmlns:a16="http://schemas.microsoft.com/office/drawing/2014/main" id="{5660D418-3D4D-465D-BF4C-15C985C2CC16}"/>
                </a:ext>
              </a:extLst>
            </p:cNvPr>
            <p:cNvSpPr>
              <a:spLocks noChangeArrowheads="1"/>
            </p:cNvSpPr>
            <p:nvPr/>
          </p:nvSpPr>
          <p:spPr bwMode="auto">
            <a:xfrm>
              <a:off x="4822095" y="2861152"/>
              <a:ext cx="882137" cy="369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b="1">
                  <a:solidFill>
                    <a:schemeClr val="bg1"/>
                  </a:solidFill>
                </a:rPr>
                <a:t>继承性</a:t>
              </a:r>
            </a:p>
          </p:txBody>
        </p:sp>
      </p:grpSp>
      <p:grpSp>
        <p:nvGrpSpPr>
          <p:cNvPr id="13" name="组合 21">
            <a:extLst>
              <a:ext uri="{FF2B5EF4-FFF2-40B4-BE49-F238E27FC236}">
                <a16:creationId xmlns:a16="http://schemas.microsoft.com/office/drawing/2014/main" id="{EC08BF4E-765D-46AE-B64B-851E2E482A13}"/>
              </a:ext>
            </a:extLst>
          </p:cNvPr>
          <p:cNvGrpSpPr>
            <a:grpSpLocks/>
          </p:cNvGrpSpPr>
          <p:nvPr/>
        </p:nvGrpSpPr>
        <p:grpSpPr bwMode="auto">
          <a:xfrm>
            <a:off x="4360864" y="1892301"/>
            <a:ext cx="3413125" cy="3413125"/>
            <a:chOff x="2836509" y="1891669"/>
            <a:chExt cx="3413760" cy="3413760"/>
          </a:xfrm>
        </p:grpSpPr>
        <p:sp>
          <p:nvSpPr>
            <p:cNvPr id="14" name="任意多边形 13">
              <a:extLst>
                <a:ext uri="{FF2B5EF4-FFF2-40B4-BE49-F238E27FC236}">
                  <a16:creationId xmlns:a16="http://schemas.microsoft.com/office/drawing/2014/main" id="{778C2F87-11E5-4261-8EB3-7DE76313CC77}"/>
                </a:ext>
              </a:extLst>
            </p:cNvPr>
            <p:cNvSpPr/>
            <p:nvPr/>
          </p:nvSpPr>
          <p:spPr>
            <a:xfrm>
              <a:off x="2836509" y="1891669"/>
              <a:ext cx="3413760" cy="3413760"/>
            </a:xfrm>
            <a:custGeom>
              <a:avLst/>
              <a:gdLst>
                <a:gd name="connsiteX0" fmla="*/ 3185081 w 3413760"/>
                <a:gd name="connsiteY0" fmla="*/ 2560320 h 3413760"/>
                <a:gd name="connsiteX1" fmla="*/ 1706880 w 3413760"/>
                <a:gd name="connsiteY1" fmla="*/ 3413760 h 3413760"/>
                <a:gd name="connsiteX2" fmla="*/ 228679 w 3413760"/>
                <a:gd name="connsiteY2" fmla="*/ 2560320 h 3413760"/>
                <a:gd name="connsiteX3" fmla="*/ 1706880 w 3413760"/>
                <a:gd name="connsiteY3" fmla="*/ 1706880 h 3413760"/>
                <a:gd name="connsiteX4" fmla="*/ 3185081 w 3413760"/>
                <a:gd name="connsiteY4" fmla="*/ 2560320 h 3413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760" h="3413760">
                  <a:moveTo>
                    <a:pt x="3185081" y="2560320"/>
                  </a:moveTo>
                  <a:cubicBezTo>
                    <a:pt x="2880176" y="3088431"/>
                    <a:pt x="2316689" y="3413760"/>
                    <a:pt x="1706880" y="3413760"/>
                  </a:cubicBezTo>
                  <a:cubicBezTo>
                    <a:pt x="1097071" y="3413760"/>
                    <a:pt x="533583" y="3088431"/>
                    <a:pt x="228679" y="2560320"/>
                  </a:cubicBezTo>
                  <a:lnTo>
                    <a:pt x="1706880" y="1706880"/>
                  </a:lnTo>
                  <a:lnTo>
                    <a:pt x="3185081" y="2560320"/>
                  </a:lnTo>
                  <a:close/>
                </a:path>
              </a:pathLst>
            </a:custGeom>
            <a:solidFill>
              <a:srgbClr val="92D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996950" tIns="2216151" rIns="996950" bIns="265429" spcCol="1270" anchor="ctr"/>
            <a:lstStyle/>
            <a:p>
              <a:pPr algn="ctr" defTabSz="2178050">
                <a:lnSpc>
                  <a:spcPct val="90000"/>
                </a:lnSpc>
                <a:spcAft>
                  <a:spcPct val="35000"/>
                </a:spcAft>
                <a:defRPr/>
              </a:pPr>
              <a:endParaRPr lang="zh-CN" altLang="en-US" sz="4900"/>
            </a:p>
          </p:txBody>
        </p:sp>
        <p:sp>
          <p:nvSpPr>
            <p:cNvPr id="18440" name="矩形 19">
              <a:extLst>
                <a:ext uri="{FF2B5EF4-FFF2-40B4-BE49-F238E27FC236}">
                  <a16:creationId xmlns:a16="http://schemas.microsoft.com/office/drawing/2014/main" id="{3F4D1B47-6A38-4B0C-8194-A559A5BC61B0}"/>
                </a:ext>
              </a:extLst>
            </p:cNvPr>
            <p:cNvSpPr>
              <a:spLocks noChangeArrowheads="1"/>
            </p:cNvSpPr>
            <p:nvPr/>
          </p:nvSpPr>
          <p:spPr bwMode="auto">
            <a:xfrm>
              <a:off x="4091856" y="4141712"/>
              <a:ext cx="1171313" cy="369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b="1">
                  <a:solidFill>
                    <a:schemeClr val="bg1"/>
                  </a:solidFill>
                </a:rPr>
                <a:t>多态性</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1+#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4" fill="hold" nodeType="withEffect">
                                  <p:stCondLst>
                                    <p:cond delay="50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zh-CN" kern="1400" spc="400">
                <a:sym typeface="Calibri" panose="020F0502020204030204" pitchFamily="34" charset="0"/>
              </a:rPr>
              <a:t>问题及作业</a:t>
            </a:r>
            <a:endParaRPr lang="zh-CN" altLang="en-US"/>
          </a:p>
        </p:txBody>
      </p:sp>
      <p:sp>
        <p:nvSpPr>
          <p:cNvPr id="2" name="副标题 1"/>
          <p:cNvSpPr>
            <a:spLocks noGrp="1"/>
          </p:cNvSpPr>
          <p:nvPr>
            <p:ph type="subTitle" idx="4294967295"/>
          </p:nvPr>
        </p:nvSpPr>
        <p:spPr>
          <a:xfrm>
            <a:off x="3455707" y="3699165"/>
            <a:ext cx="5231093" cy="977975"/>
          </a:xfrm>
        </p:spPr>
        <p:txBody>
          <a:bodyPr/>
          <a:lstStyle/>
          <a:p>
            <a:pPr marL="0" indent="0" algn="ctr">
              <a:buNone/>
            </a:pPr>
            <a:r>
              <a:rPr lang="zh-CN" altLang="en-US" sz="3200" spc="400" dirty="0">
                <a:solidFill>
                  <a:schemeClr val="bg1"/>
                </a:solidFill>
                <a:latin typeface="微软雅黑" panose="020B0503020204020204" pitchFamily="34" charset="-122"/>
                <a:ea typeface="微软雅黑" panose="020B0503020204020204" pitchFamily="34" charset="-122"/>
                <a:cs typeface="+mn-ea"/>
                <a:sym typeface="微软雅黑" panose="020B0503020204020204" pitchFamily="34" charset="-122"/>
              </a:rPr>
              <a:t>集中问题</a:t>
            </a:r>
            <a:r>
              <a:rPr lang="en-US" altLang="zh-CN" sz="3200" spc="400" dirty="0">
                <a:solidFill>
                  <a:schemeClr val="bg1"/>
                </a:solidFill>
                <a:latin typeface="微软雅黑" panose="020B0503020204020204" pitchFamily="34" charset="-122"/>
                <a:ea typeface="微软雅黑" panose="020B0503020204020204" pitchFamily="34" charset="-122"/>
                <a:cs typeface="+mn-ea"/>
                <a:sym typeface="微软雅黑" panose="020B0503020204020204" pitchFamily="34" charset="-122"/>
              </a:rPr>
              <a:t>&amp;</a:t>
            </a:r>
            <a:r>
              <a:rPr lang="zh-CN" altLang="en-US" sz="3200" spc="400" dirty="0">
                <a:solidFill>
                  <a:schemeClr val="bg1"/>
                </a:solidFill>
                <a:latin typeface="微软雅黑" panose="020B0503020204020204" pitchFamily="34" charset="-122"/>
                <a:ea typeface="微软雅黑" panose="020B0503020204020204" pitchFamily="34" charset="-122"/>
                <a:cs typeface="+mn-ea"/>
                <a:sym typeface="微软雅黑" panose="020B0503020204020204" pitchFamily="34" charset="-122"/>
              </a:rPr>
              <a:t>课后作业</a:t>
            </a:r>
          </a:p>
          <a:p>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a:extLst>
              <a:ext uri="{FF2B5EF4-FFF2-40B4-BE49-F238E27FC236}">
                <a16:creationId xmlns:a16="http://schemas.microsoft.com/office/drawing/2014/main" id="{443034A1-7AD6-4242-9262-2A8A671E0BBC}"/>
              </a:ext>
            </a:extLst>
          </p:cNvPr>
          <p:cNvSpPr>
            <a:spLocks noGrp="1"/>
          </p:cNvSpPr>
          <p:nvPr>
            <p:ph type="ctrTitle"/>
          </p:nvPr>
        </p:nvSpPr>
        <p:spPr/>
        <p:txBody>
          <a:bodyPr/>
          <a:lstStyle/>
          <a:p>
            <a:r>
              <a:rPr lang="zh-CN" altLang="en-US" dirty="0"/>
              <a:t>面向对象的特征</a:t>
            </a:r>
            <a:r>
              <a:rPr lang="en-US" altLang="zh-CN" dirty="0"/>
              <a:t>——</a:t>
            </a:r>
            <a:r>
              <a:rPr lang="zh-CN" altLang="en-US" dirty="0"/>
              <a:t>封装性</a:t>
            </a:r>
            <a:endParaRPr lang="en-US" altLang="zh-CN" dirty="0"/>
          </a:p>
        </p:txBody>
      </p:sp>
      <p:sp>
        <p:nvSpPr>
          <p:cNvPr id="2" name="灯片编号占位符 1">
            <a:extLst>
              <a:ext uri="{FF2B5EF4-FFF2-40B4-BE49-F238E27FC236}">
                <a16:creationId xmlns:a16="http://schemas.microsoft.com/office/drawing/2014/main" id="{766A9F82-1DCC-49F8-9316-634D19A1784D}"/>
              </a:ext>
            </a:extLst>
          </p:cNvPr>
          <p:cNvSpPr>
            <a:spLocks noGrp="1"/>
          </p:cNvSpPr>
          <p:nvPr>
            <p:ph type="sldNum" sz="quarter" idx="4"/>
          </p:nvPr>
        </p:nvSpPr>
        <p:spPr/>
        <p:txBody>
          <a:bodyPr/>
          <a:lstStyle/>
          <a:p>
            <a:fld id="{E6CA0B37-C609-418D-973E-5FE272E0CA7A}" type="slidenum">
              <a:rPr lang="zh-CN" altLang="en-US" smtClean="0"/>
              <a:pPr/>
              <a:t>12</a:t>
            </a:fld>
            <a:endParaRPr lang="zh-CN" altLang="en-US"/>
          </a:p>
        </p:txBody>
      </p:sp>
      <p:sp>
        <p:nvSpPr>
          <p:cNvPr id="16" name="矩形 13">
            <a:extLst>
              <a:ext uri="{FF2B5EF4-FFF2-40B4-BE49-F238E27FC236}">
                <a16:creationId xmlns:a16="http://schemas.microsoft.com/office/drawing/2014/main" id="{92340E3B-BC42-449F-AE88-79C48124BFA5}"/>
              </a:ext>
            </a:extLst>
          </p:cNvPr>
          <p:cNvSpPr>
            <a:spLocks noChangeArrowheads="1"/>
          </p:cNvSpPr>
          <p:nvPr/>
        </p:nvSpPr>
        <p:spPr bwMode="auto">
          <a:xfrm>
            <a:off x="1110095" y="1236663"/>
            <a:ext cx="10342996" cy="2219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200000"/>
              </a:lnSpc>
            </a:pPr>
            <a:r>
              <a:rPr lang="zh-CN" altLang="en-US" sz="1800" b="1" u="sng" dirty="0">
                <a:solidFill>
                  <a:srgbClr val="0070C0"/>
                </a:solidFill>
              </a:rPr>
              <a:t>封装</a:t>
            </a:r>
            <a:r>
              <a:rPr lang="zh-CN" altLang="en-US" sz="1800" dirty="0"/>
              <a:t>：指的是隐藏内部的实现细节，只对外开放操作接口。</a:t>
            </a:r>
            <a:endParaRPr lang="en-US" altLang="zh-CN" sz="1800" dirty="0"/>
          </a:p>
          <a:p>
            <a:pPr>
              <a:lnSpc>
                <a:spcPct val="200000"/>
              </a:lnSpc>
            </a:pPr>
            <a:r>
              <a:rPr lang="zh-CN" altLang="en-US" sz="1800" b="1" u="sng" dirty="0">
                <a:solidFill>
                  <a:srgbClr val="0070C0"/>
                </a:solidFill>
              </a:rPr>
              <a:t>接口</a:t>
            </a:r>
            <a:r>
              <a:rPr lang="zh-CN" altLang="en-US" sz="1800" dirty="0"/>
              <a:t>：就是对象的方法，无论对象的内部多么复杂，用户只需知道这些接口怎么使用即可。</a:t>
            </a:r>
            <a:endParaRPr lang="en-US" altLang="zh-CN" sz="1800" dirty="0"/>
          </a:p>
          <a:p>
            <a:pPr>
              <a:lnSpc>
                <a:spcPct val="200000"/>
              </a:lnSpc>
            </a:pPr>
            <a:r>
              <a:rPr lang="zh-CN" altLang="en-US" sz="1800" b="1" u="sng" dirty="0">
                <a:solidFill>
                  <a:srgbClr val="0070C0"/>
                </a:solidFill>
              </a:rPr>
              <a:t>举例</a:t>
            </a:r>
            <a:r>
              <a:rPr lang="zh-CN" altLang="en-US" sz="1800" dirty="0"/>
              <a:t>：电脑是非常高精密的电子设备，其实现原理也非常复杂，而用户在使用时并不需要知道这些细节，只要操作键盘和鼠标就可以使用。</a:t>
            </a:r>
            <a:endParaRPr lang="en-US" altLang="zh-CN" sz="18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wipe(left)">
                                      <p:cBhvr>
                                        <p:cTn id="7" dur="500"/>
                                        <p:tgtEl>
                                          <p:spTgt spid="1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xEl>
                                              <p:pRg st="1" end="1"/>
                                            </p:txEl>
                                          </p:spTgt>
                                        </p:tgtEl>
                                        <p:attrNameLst>
                                          <p:attrName>style.visibility</p:attrName>
                                        </p:attrNameLst>
                                      </p:cBhvr>
                                      <p:to>
                                        <p:strVal val="visible"/>
                                      </p:to>
                                    </p:set>
                                    <p:animEffect transition="in" filter="wipe(left)">
                                      <p:cBhvr>
                                        <p:cTn id="12" dur="500"/>
                                        <p:tgtEl>
                                          <p:spTgt spid="1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
                                            <p:txEl>
                                              <p:pRg st="2" end="2"/>
                                            </p:txEl>
                                          </p:spTgt>
                                        </p:tgtEl>
                                        <p:attrNameLst>
                                          <p:attrName>style.visibility</p:attrName>
                                        </p:attrNameLst>
                                      </p:cBhvr>
                                      <p:to>
                                        <p:strVal val="visible"/>
                                      </p:to>
                                    </p:set>
                                    <p:animEffect transition="in" filter="wipe(left)">
                                      <p:cBhvr>
                                        <p:cTn id="17" dur="500"/>
                                        <p:tgtEl>
                                          <p:spTgt spid="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a:extLst>
              <a:ext uri="{FF2B5EF4-FFF2-40B4-BE49-F238E27FC236}">
                <a16:creationId xmlns:a16="http://schemas.microsoft.com/office/drawing/2014/main" id="{8883E404-F899-4C4B-93A1-D9B638D20705}"/>
              </a:ext>
            </a:extLst>
          </p:cNvPr>
          <p:cNvSpPr>
            <a:spLocks noGrp="1"/>
          </p:cNvSpPr>
          <p:nvPr>
            <p:ph type="ctr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pPr algn="l"/>
            <a:r>
              <a:rPr lang="zh-CN" altLang="en-US" dirty="0"/>
              <a:t>面向对象的特征</a:t>
            </a:r>
            <a:r>
              <a:rPr lang="en-US" altLang="zh-CN" dirty="0"/>
              <a:t>——</a:t>
            </a:r>
            <a:r>
              <a:rPr lang="zh-CN" altLang="en-US" dirty="0"/>
              <a:t>封装性</a:t>
            </a:r>
          </a:p>
        </p:txBody>
      </p:sp>
      <p:sp>
        <p:nvSpPr>
          <p:cNvPr id="16" name="矩形 13">
            <a:extLst>
              <a:ext uri="{FF2B5EF4-FFF2-40B4-BE49-F238E27FC236}">
                <a16:creationId xmlns:a16="http://schemas.microsoft.com/office/drawing/2014/main" id="{750F900B-BB0A-45C1-B105-C556A4C8D8AB}"/>
              </a:ext>
            </a:extLst>
          </p:cNvPr>
          <p:cNvSpPr>
            <a:spLocks noChangeArrowheads="1"/>
          </p:cNvSpPr>
          <p:nvPr/>
        </p:nvSpPr>
        <p:spPr bwMode="auto">
          <a:xfrm>
            <a:off x="1885950" y="1947863"/>
            <a:ext cx="8407400" cy="111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200000"/>
              </a:lnSpc>
            </a:pPr>
            <a:r>
              <a:rPr lang="zh-CN" altLang="en-US" b="1" u="sng">
                <a:solidFill>
                  <a:srgbClr val="0070C0"/>
                </a:solidFill>
              </a:rPr>
              <a:t>优势</a:t>
            </a:r>
            <a:r>
              <a:rPr lang="zh-CN" altLang="en-US"/>
              <a:t>：无论一个对象内部的代码经过了多少次修改，只要不改变接口，就不会影响到使用这个对象时编写的代码。</a:t>
            </a:r>
            <a:endParaRPr lang="en-US" altLang="zh-CN"/>
          </a:p>
        </p:txBody>
      </p:sp>
      <p:pic>
        <p:nvPicPr>
          <p:cNvPr id="5" name="图片 4">
            <a:extLst>
              <a:ext uri="{FF2B5EF4-FFF2-40B4-BE49-F238E27FC236}">
                <a16:creationId xmlns:a16="http://schemas.microsoft.com/office/drawing/2014/main" id="{ABD94211-A6DD-425A-BCFF-6C91C461CB4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78921" y="3440310"/>
            <a:ext cx="1834607" cy="190340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2" name="灯片编号占位符 1">
            <a:extLst>
              <a:ext uri="{FF2B5EF4-FFF2-40B4-BE49-F238E27FC236}">
                <a16:creationId xmlns:a16="http://schemas.microsoft.com/office/drawing/2014/main" id="{7C35FFE5-6415-460E-A966-575B23AE0713}"/>
              </a:ext>
            </a:extLst>
          </p:cNvPr>
          <p:cNvSpPr>
            <a:spLocks noGrp="1"/>
          </p:cNvSpPr>
          <p:nvPr>
            <p:ph type="sldNum" sz="quarter" idx="4"/>
          </p:nvPr>
        </p:nvSpPr>
        <p:spPr/>
        <p:txBody>
          <a:bodyPr/>
          <a:lstStyle/>
          <a:p>
            <a:pPr>
              <a:defRPr/>
            </a:pPr>
            <a:fld id="{E6CA0B37-C609-418D-973E-5FE272E0CA7A}" type="slidenum">
              <a:rPr lang="zh-CN" altLang="en-US" smtClean="0"/>
              <a:pPr>
                <a:defRPr/>
              </a:pPr>
              <a:t>13</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wipe(left)">
                                      <p:cBhvr>
                                        <p:cTn id="7" dur="500"/>
                                        <p:tgtEl>
                                          <p:spTgt spid="16">
                                            <p:txEl>
                                              <p:pRg st="0" end="0"/>
                                            </p:txEl>
                                          </p:spTgt>
                                        </p:tgtEl>
                                      </p:cBhvr>
                                    </p:animEffec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a:extLst>
              <a:ext uri="{FF2B5EF4-FFF2-40B4-BE49-F238E27FC236}">
                <a16:creationId xmlns:a16="http://schemas.microsoft.com/office/drawing/2014/main" id="{28CA5932-6E46-410E-9E04-D69E9F71D49F}"/>
              </a:ext>
            </a:extLst>
          </p:cNvPr>
          <p:cNvSpPr>
            <a:spLocks noGrp="1"/>
          </p:cNvSpPr>
          <p:nvPr>
            <p:ph type="ctrTitle"/>
          </p:nvPr>
        </p:nvSpPr>
        <p:spPr/>
        <p:txBody>
          <a:bodyPr/>
          <a:lstStyle/>
          <a:p>
            <a:r>
              <a:rPr lang="zh-CN" altLang="en-US" dirty="0"/>
              <a:t>面向对象的特征</a:t>
            </a:r>
            <a:r>
              <a:rPr lang="en-US" altLang="zh-CN" dirty="0"/>
              <a:t>——</a:t>
            </a:r>
            <a:r>
              <a:rPr lang="zh-CN" altLang="en-US" dirty="0"/>
              <a:t>继承性</a:t>
            </a:r>
            <a:endParaRPr lang="en-US" altLang="zh-CN" dirty="0"/>
          </a:p>
        </p:txBody>
      </p:sp>
      <p:sp>
        <p:nvSpPr>
          <p:cNvPr id="2" name="灯片编号占位符 1">
            <a:extLst>
              <a:ext uri="{FF2B5EF4-FFF2-40B4-BE49-F238E27FC236}">
                <a16:creationId xmlns:a16="http://schemas.microsoft.com/office/drawing/2014/main" id="{F90F60F2-98A4-43CE-9AAC-C44540777E62}"/>
              </a:ext>
            </a:extLst>
          </p:cNvPr>
          <p:cNvSpPr>
            <a:spLocks noGrp="1"/>
          </p:cNvSpPr>
          <p:nvPr>
            <p:ph type="sldNum" sz="quarter" idx="4"/>
          </p:nvPr>
        </p:nvSpPr>
        <p:spPr/>
        <p:txBody>
          <a:bodyPr/>
          <a:lstStyle/>
          <a:p>
            <a:fld id="{E6CA0B37-C609-418D-973E-5FE272E0CA7A}" type="slidenum">
              <a:rPr lang="zh-CN" altLang="en-US" smtClean="0"/>
              <a:pPr/>
              <a:t>14</a:t>
            </a:fld>
            <a:endParaRPr lang="zh-CN" altLang="en-US"/>
          </a:p>
        </p:txBody>
      </p:sp>
      <p:sp>
        <p:nvSpPr>
          <p:cNvPr id="4" name="矩形 13">
            <a:extLst>
              <a:ext uri="{FF2B5EF4-FFF2-40B4-BE49-F238E27FC236}">
                <a16:creationId xmlns:a16="http://schemas.microsoft.com/office/drawing/2014/main" id="{4F239284-2794-4671-80EF-87BB3AF63D84}"/>
              </a:ext>
            </a:extLst>
          </p:cNvPr>
          <p:cNvSpPr>
            <a:spLocks noChangeArrowheads="1"/>
          </p:cNvSpPr>
          <p:nvPr/>
        </p:nvSpPr>
        <p:spPr bwMode="auto">
          <a:xfrm>
            <a:off x="1007434" y="1166195"/>
            <a:ext cx="10280037" cy="998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200000"/>
              </a:lnSpc>
            </a:pPr>
            <a:r>
              <a:rPr lang="zh-CN" altLang="en-US" b="1" u="sng" dirty="0">
                <a:solidFill>
                  <a:srgbClr val="0070C0"/>
                </a:solidFill>
              </a:rPr>
              <a:t>继承</a:t>
            </a:r>
            <a:r>
              <a:rPr lang="zh-CN" altLang="en-US" dirty="0"/>
              <a:t>：是指一个对象继承另一个对象的成员，从而在不改变另一个对象的前提下进行扩展。</a:t>
            </a:r>
            <a:endParaRPr lang="en-US" altLang="zh-CN" dirty="0"/>
          </a:p>
          <a:p>
            <a:pPr>
              <a:lnSpc>
                <a:spcPct val="200000"/>
              </a:lnSpc>
            </a:pPr>
            <a:r>
              <a:rPr lang="zh-CN" altLang="en-US" b="1" u="sng" dirty="0">
                <a:solidFill>
                  <a:srgbClr val="0070C0"/>
                </a:solidFill>
              </a:rPr>
              <a:t>举例</a:t>
            </a:r>
            <a:r>
              <a:rPr lang="en-US" altLang="zh-CN" b="1" u="sng" dirty="0">
                <a:solidFill>
                  <a:srgbClr val="0070C0"/>
                </a:solidFill>
              </a:rPr>
              <a:t>1</a:t>
            </a:r>
            <a:r>
              <a:rPr lang="zh-CN" altLang="en-US" dirty="0"/>
              <a:t>：动物与猫和狗的关系，人类的繁衍等。</a:t>
            </a:r>
            <a:endParaRPr lang="en-US" altLang="zh-CN" dirty="0"/>
          </a:p>
        </p:txBody>
      </p:sp>
      <p:pic>
        <p:nvPicPr>
          <p:cNvPr id="5" name="图片 4">
            <a:extLst>
              <a:ext uri="{FF2B5EF4-FFF2-40B4-BE49-F238E27FC236}">
                <a16:creationId xmlns:a16="http://schemas.microsoft.com/office/drawing/2014/main" id="{645F0685-995E-44AB-9EC9-B83F2D0F81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6658" y="3856719"/>
            <a:ext cx="2910012" cy="2017608"/>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21510" name="Rectangle 2">
            <a:extLst>
              <a:ext uri="{FF2B5EF4-FFF2-40B4-BE49-F238E27FC236}">
                <a16:creationId xmlns:a16="http://schemas.microsoft.com/office/drawing/2014/main" id="{D1516EC6-C804-49FB-9C4B-1D826E09B24D}"/>
              </a:ext>
            </a:extLst>
          </p:cNvPr>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graphicFrame>
        <p:nvGraphicFramePr>
          <p:cNvPr id="3" name="对象 2">
            <a:extLst>
              <a:ext uri="{FF2B5EF4-FFF2-40B4-BE49-F238E27FC236}">
                <a16:creationId xmlns:a16="http://schemas.microsoft.com/office/drawing/2014/main" id="{E24C11CE-D276-4621-A156-476183D9C6A1}"/>
              </a:ext>
            </a:extLst>
          </p:cNvPr>
          <p:cNvGraphicFramePr>
            <a:graphicFrameLocks noChangeAspect="1"/>
          </p:cNvGraphicFramePr>
          <p:nvPr>
            <p:extLst>
              <p:ext uri="{D42A27DB-BD31-4B8C-83A1-F6EECF244321}">
                <p14:modId xmlns:p14="http://schemas.microsoft.com/office/powerpoint/2010/main" val="4031788046"/>
              </p:ext>
            </p:extLst>
          </p:nvPr>
        </p:nvGraphicFramePr>
        <p:xfrm>
          <a:off x="2547794" y="3846328"/>
          <a:ext cx="3108325" cy="1627188"/>
        </p:xfrm>
        <a:graphic>
          <a:graphicData uri="http://schemas.openxmlformats.org/presentationml/2006/ole">
            <mc:AlternateContent xmlns:mc="http://schemas.openxmlformats.org/markup-compatibility/2006">
              <mc:Choice xmlns:v="urn:schemas-microsoft-com:vml" Requires="v">
                <p:oleObj spid="_x0000_s2067" name="Visio" r:id="rId4" imgW="2717280" imgH="1421202" progId="Visio.Drawing.11">
                  <p:embed/>
                </p:oleObj>
              </mc:Choice>
              <mc:Fallback>
                <p:oleObj name="Visio" r:id="rId4" imgW="2717280" imgH="1421202" progId="Visio.Drawing.11">
                  <p:embed/>
                  <p:pic>
                    <p:nvPicPr>
                      <p:cNvPr id="3" name="对象 2">
                        <a:extLst>
                          <a:ext uri="{FF2B5EF4-FFF2-40B4-BE49-F238E27FC236}">
                            <a16:creationId xmlns:a16="http://schemas.microsoft.com/office/drawing/2014/main" id="{E24C11CE-D276-4621-A156-476183D9C6A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47794" y="3846328"/>
                        <a:ext cx="3108325" cy="162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par>
                          <p:cTn id="13" fill="hold" nodeType="afterGroup">
                            <p:stCondLst>
                              <p:cond delay="500"/>
                            </p:stCondLst>
                            <p:childTnLst>
                              <p:par>
                                <p:cTn id="14" presetID="10" presetClass="entr" presetSubtype="0"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par>
                          <p:cTn id="17" fill="hold" nodeType="afterGroup">
                            <p:stCondLst>
                              <p:cond delay="1000"/>
                            </p:stCondLst>
                            <p:childTnLst>
                              <p:par>
                                <p:cTn id="18" presetID="10" presetClass="entr" presetSubtype="0"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a:extLst>
              <a:ext uri="{FF2B5EF4-FFF2-40B4-BE49-F238E27FC236}">
                <a16:creationId xmlns:a16="http://schemas.microsoft.com/office/drawing/2014/main" id="{D61FDCDC-9E94-44C3-A9E6-D65752D0A606}"/>
              </a:ext>
            </a:extLst>
          </p:cNvPr>
          <p:cNvSpPr>
            <a:spLocks noGrp="1"/>
          </p:cNvSpPr>
          <p:nvPr>
            <p:ph type="ctr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pPr algn="l"/>
            <a:r>
              <a:rPr lang="zh-CN" altLang="en-US" dirty="0"/>
              <a:t>面向对象的特征</a:t>
            </a:r>
            <a:r>
              <a:rPr lang="en-US" altLang="zh-CN" dirty="0"/>
              <a:t>——</a:t>
            </a:r>
            <a:r>
              <a:rPr lang="zh-CN" altLang="en-US" dirty="0"/>
              <a:t>继承性</a:t>
            </a:r>
          </a:p>
        </p:txBody>
      </p:sp>
      <p:sp>
        <p:nvSpPr>
          <p:cNvPr id="4" name="矩形 13">
            <a:extLst>
              <a:ext uri="{FF2B5EF4-FFF2-40B4-BE49-F238E27FC236}">
                <a16:creationId xmlns:a16="http://schemas.microsoft.com/office/drawing/2014/main" id="{512D4C7E-DDA9-4A7D-881A-9A1C0FFFB0F5}"/>
              </a:ext>
            </a:extLst>
          </p:cNvPr>
          <p:cNvSpPr>
            <a:spLocks noChangeArrowheads="1"/>
          </p:cNvSpPr>
          <p:nvPr/>
        </p:nvSpPr>
        <p:spPr bwMode="auto">
          <a:xfrm>
            <a:off x="1082387" y="1218190"/>
            <a:ext cx="10130558" cy="2475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200000"/>
              </a:lnSpc>
              <a:defRPr/>
            </a:pPr>
            <a:r>
              <a:rPr lang="zh-CN" altLang="en-US" b="1" u="sng" dirty="0">
                <a:solidFill>
                  <a:srgbClr val="0070C0"/>
                </a:solidFill>
              </a:rPr>
              <a:t>举例</a:t>
            </a:r>
            <a:r>
              <a:rPr lang="en-US" altLang="zh-CN" b="1" u="sng" dirty="0">
                <a:solidFill>
                  <a:srgbClr val="0070C0"/>
                </a:solidFill>
              </a:rPr>
              <a:t>2</a:t>
            </a:r>
            <a:r>
              <a:rPr lang="zh-CN" altLang="en-US" dirty="0"/>
              <a:t>：</a:t>
            </a:r>
            <a:r>
              <a:rPr lang="en-US" altLang="zh-CN" dirty="0"/>
              <a:t>String</a:t>
            </a:r>
            <a:r>
              <a:rPr lang="zh-CN" altLang="en-US" dirty="0"/>
              <a:t>对象就是对所有字符串的抽象，所有字符串都具有</a:t>
            </a:r>
            <a:r>
              <a:rPr lang="en-US" altLang="zh-CN" dirty="0" err="1"/>
              <a:t>toUpperCase</a:t>
            </a:r>
            <a:r>
              <a:rPr lang="en-US" altLang="zh-CN" dirty="0"/>
              <a:t>()</a:t>
            </a:r>
            <a:r>
              <a:rPr lang="zh-CN" altLang="en-US" dirty="0"/>
              <a:t>方法，用来将字符串转换为大写，这个方法其实就是继承自</a:t>
            </a:r>
            <a:r>
              <a:rPr lang="en-US" altLang="zh-CN" dirty="0"/>
              <a:t>String</a:t>
            </a:r>
            <a:r>
              <a:rPr lang="zh-CN" altLang="en-US" dirty="0"/>
              <a:t>对象。</a:t>
            </a:r>
            <a:endParaRPr lang="en-US" altLang="zh-CN" dirty="0"/>
          </a:p>
          <a:p>
            <a:pPr>
              <a:lnSpc>
                <a:spcPct val="200000"/>
              </a:lnSpc>
              <a:defRPr/>
            </a:pPr>
            <a:r>
              <a:rPr lang="zh-CN" altLang="en-US" b="1" u="sng" dirty="0">
                <a:solidFill>
                  <a:srgbClr val="0070C0"/>
                </a:solidFill>
              </a:rPr>
              <a:t>优势</a:t>
            </a:r>
            <a:r>
              <a:rPr lang="zh-CN" altLang="en-US" dirty="0"/>
              <a:t>：</a:t>
            </a:r>
            <a:endParaRPr lang="en-US" altLang="zh-CN" dirty="0"/>
          </a:p>
          <a:p>
            <a:pPr marL="285750" indent="-285750">
              <a:lnSpc>
                <a:spcPct val="200000"/>
              </a:lnSpc>
              <a:buFont typeface="Wingdings" panose="05000000000000000000" pitchFamily="2" charset="2"/>
              <a:buChar char="p"/>
              <a:defRPr/>
            </a:pPr>
            <a:r>
              <a:rPr lang="zh-CN" altLang="zh-CN" dirty="0"/>
              <a:t>可在保持接口兼容的前提下对功能进行扩展</a:t>
            </a:r>
            <a:r>
              <a:rPr lang="zh-CN" altLang="en-US" dirty="0"/>
              <a:t>。</a:t>
            </a:r>
            <a:endParaRPr lang="en-US" altLang="zh-CN" dirty="0"/>
          </a:p>
          <a:p>
            <a:pPr marL="285750" indent="-285750">
              <a:lnSpc>
                <a:spcPct val="200000"/>
              </a:lnSpc>
              <a:buFont typeface="Wingdings" panose="05000000000000000000" pitchFamily="2" charset="2"/>
              <a:buChar char="p"/>
              <a:defRPr/>
            </a:pPr>
            <a:r>
              <a:rPr lang="zh-CN" altLang="zh-CN" dirty="0"/>
              <a:t>增强了代码的复用性，为程序的修改和补充提供便利</a:t>
            </a:r>
            <a:r>
              <a:rPr lang="zh-CN" altLang="en-US" dirty="0"/>
              <a:t>。</a:t>
            </a:r>
            <a:endParaRPr lang="en-US" altLang="zh-CN" dirty="0"/>
          </a:p>
        </p:txBody>
      </p:sp>
      <p:sp>
        <p:nvSpPr>
          <p:cNvPr id="22533" name="Rectangle 2">
            <a:extLst>
              <a:ext uri="{FF2B5EF4-FFF2-40B4-BE49-F238E27FC236}">
                <a16:creationId xmlns:a16="http://schemas.microsoft.com/office/drawing/2014/main" id="{35BA7784-6C77-4777-8463-8BAC9F34479B}"/>
              </a:ext>
            </a:extLst>
          </p:cNvPr>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 name="灯片编号占位符 1">
            <a:extLst>
              <a:ext uri="{FF2B5EF4-FFF2-40B4-BE49-F238E27FC236}">
                <a16:creationId xmlns:a16="http://schemas.microsoft.com/office/drawing/2014/main" id="{9D9E0F49-1FD9-419C-A863-1322D7C5C63C}"/>
              </a:ext>
            </a:extLst>
          </p:cNvPr>
          <p:cNvSpPr>
            <a:spLocks noGrp="1"/>
          </p:cNvSpPr>
          <p:nvPr>
            <p:ph type="sldNum" sz="quarter" idx="4"/>
          </p:nvPr>
        </p:nvSpPr>
        <p:spPr/>
        <p:txBody>
          <a:bodyPr/>
          <a:lstStyle/>
          <a:p>
            <a:pPr>
              <a:defRPr/>
            </a:pPr>
            <a:fld id="{E6CA0B37-C609-418D-973E-5FE272E0CA7A}" type="slidenum">
              <a:rPr lang="zh-CN" altLang="en-US" smtClean="0"/>
              <a:pPr>
                <a:defRPr/>
              </a:pPr>
              <a:t>15</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500"/>
                                        <p:tgtEl>
                                          <p:spTgt spid="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a:extLst>
              <a:ext uri="{FF2B5EF4-FFF2-40B4-BE49-F238E27FC236}">
                <a16:creationId xmlns:a16="http://schemas.microsoft.com/office/drawing/2014/main" id="{689A21A1-E0DD-45AB-9519-D35712657794}"/>
              </a:ext>
            </a:extLst>
          </p:cNvPr>
          <p:cNvSpPr>
            <a:spLocks noGrp="1"/>
          </p:cNvSpPr>
          <p:nvPr>
            <p:ph type="ctrTitle"/>
          </p:nvPr>
        </p:nvSpPr>
        <p:spPr/>
        <p:txBody>
          <a:bodyPr/>
          <a:lstStyle/>
          <a:p>
            <a:r>
              <a:rPr lang="zh-CN" altLang="en-US" dirty="0"/>
              <a:t>面向对象的特征</a:t>
            </a:r>
            <a:r>
              <a:rPr lang="en-US" altLang="zh-CN" dirty="0"/>
              <a:t>——</a:t>
            </a:r>
            <a:r>
              <a:rPr lang="zh-CN" altLang="en-US" dirty="0"/>
              <a:t>多态性</a:t>
            </a:r>
            <a:endParaRPr lang="en-US" altLang="zh-CN" dirty="0"/>
          </a:p>
        </p:txBody>
      </p:sp>
      <p:sp>
        <p:nvSpPr>
          <p:cNvPr id="2" name="灯片编号占位符 1">
            <a:extLst>
              <a:ext uri="{FF2B5EF4-FFF2-40B4-BE49-F238E27FC236}">
                <a16:creationId xmlns:a16="http://schemas.microsoft.com/office/drawing/2014/main" id="{7389C7C8-FD01-4968-BD93-ECF37A86C8F8}"/>
              </a:ext>
            </a:extLst>
          </p:cNvPr>
          <p:cNvSpPr>
            <a:spLocks noGrp="1"/>
          </p:cNvSpPr>
          <p:nvPr>
            <p:ph type="sldNum" sz="quarter" idx="4"/>
          </p:nvPr>
        </p:nvSpPr>
        <p:spPr/>
        <p:txBody>
          <a:bodyPr/>
          <a:lstStyle/>
          <a:p>
            <a:fld id="{E6CA0B37-C609-418D-973E-5FE272E0CA7A}" type="slidenum">
              <a:rPr lang="zh-CN" altLang="en-US" smtClean="0"/>
              <a:pPr/>
              <a:t>16</a:t>
            </a:fld>
            <a:endParaRPr lang="zh-CN" altLang="en-US"/>
          </a:p>
        </p:txBody>
      </p:sp>
      <p:sp>
        <p:nvSpPr>
          <p:cNvPr id="4" name="矩形 13">
            <a:extLst>
              <a:ext uri="{FF2B5EF4-FFF2-40B4-BE49-F238E27FC236}">
                <a16:creationId xmlns:a16="http://schemas.microsoft.com/office/drawing/2014/main" id="{8B050060-C795-425E-981C-DB1A4C2D223C}"/>
              </a:ext>
            </a:extLst>
          </p:cNvPr>
          <p:cNvSpPr>
            <a:spLocks noChangeArrowheads="1"/>
          </p:cNvSpPr>
          <p:nvPr/>
        </p:nvSpPr>
        <p:spPr bwMode="auto">
          <a:xfrm>
            <a:off x="1100858" y="1177869"/>
            <a:ext cx="10379941" cy="1665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200000"/>
              </a:lnSpc>
            </a:pPr>
            <a:r>
              <a:rPr lang="zh-CN" altLang="en-US" sz="1800" b="1" u="sng" dirty="0">
                <a:solidFill>
                  <a:srgbClr val="0070C0"/>
                </a:solidFill>
              </a:rPr>
              <a:t>多态</a:t>
            </a:r>
            <a:r>
              <a:rPr lang="zh-CN" altLang="en-US" sz="1800" dirty="0"/>
              <a:t>：指的是同一个操作作用于不同的对象，会产生不同的执行结果。</a:t>
            </a:r>
            <a:endParaRPr lang="en-US" altLang="zh-CN" sz="1800" dirty="0"/>
          </a:p>
          <a:p>
            <a:pPr>
              <a:lnSpc>
                <a:spcPct val="200000"/>
              </a:lnSpc>
            </a:pPr>
            <a:r>
              <a:rPr lang="zh-CN" altLang="en-US" sz="1800" b="1" u="sng" dirty="0">
                <a:solidFill>
                  <a:srgbClr val="0070C0"/>
                </a:solidFill>
              </a:rPr>
              <a:t>理解</a:t>
            </a:r>
            <a:r>
              <a:rPr lang="zh-CN" altLang="en-US" sz="1800" dirty="0"/>
              <a:t>：实际上</a:t>
            </a:r>
            <a:r>
              <a:rPr lang="en-US" altLang="zh-CN" sz="1800" dirty="0"/>
              <a:t>JavaScript</a:t>
            </a:r>
            <a:r>
              <a:rPr lang="zh-CN" altLang="en-US" sz="1800" dirty="0"/>
              <a:t>被设计成一种弱类型语言（即一个变量可以存储任意类型的数据），就是多态性的体现。</a:t>
            </a:r>
            <a:endParaRPr lang="en-US" altLang="zh-CN" sz="1800" dirty="0"/>
          </a:p>
        </p:txBody>
      </p:sp>
      <p:pic>
        <p:nvPicPr>
          <p:cNvPr id="5" name="图片 4">
            <a:extLst>
              <a:ext uri="{FF2B5EF4-FFF2-40B4-BE49-F238E27FC236}">
                <a16:creationId xmlns:a16="http://schemas.microsoft.com/office/drawing/2014/main" id="{BF2C8285-BA36-4801-9D2D-0630E510E6D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24844" y="4126187"/>
            <a:ext cx="2115956" cy="1722388"/>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7" name="图片 6">
            <a:extLst>
              <a:ext uri="{FF2B5EF4-FFF2-40B4-BE49-F238E27FC236}">
                <a16:creationId xmlns:a16="http://schemas.microsoft.com/office/drawing/2014/main" id="{D2AC1C88-9488-4949-A9E0-F158CFC86F6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13253" y="3146007"/>
            <a:ext cx="2339037" cy="299126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par>
                          <p:cTn id="13" fill="hold" nodeType="afterGroup">
                            <p:stCondLst>
                              <p:cond delay="500"/>
                            </p:stCondLst>
                            <p:childTnLst>
                              <p:par>
                                <p:cTn id="14" presetID="12" presetClass="entr" presetSubtype="8"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p:tgtEl>
                                          <p:spTgt spid="7"/>
                                        </p:tgtEl>
                                        <p:attrNameLst>
                                          <p:attrName>ppt_x</p:attrName>
                                        </p:attrNameLst>
                                      </p:cBhvr>
                                      <p:tavLst>
                                        <p:tav tm="0">
                                          <p:val>
                                            <p:strVal val="#ppt_x-#ppt_w*1.125000"/>
                                          </p:val>
                                        </p:tav>
                                        <p:tav tm="100000">
                                          <p:val>
                                            <p:strVal val="#ppt_x"/>
                                          </p:val>
                                        </p:tav>
                                      </p:tavLst>
                                    </p:anim>
                                    <p:animEffect transition="in" filter="wipe(right)">
                                      <p:cBhvr>
                                        <p:cTn id="17" dur="500"/>
                                        <p:tgtEl>
                                          <p:spTgt spid="7"/>
                                        </p:tgtEl>
                                      </p:cBhvr>
                                    </p:animEffect>
                                  </p:childTnLst>
                                </p:cTn>
                              </p:par>
                              <p:par>
                                <p:cTn id="18" presetID="12" presetClass="entr" presetSubtype="2"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p:tgtEl>
                                          <p:spTgt spid="5"/>
                                        </p:tgtEl>
                                        <p:attrNameLst>
                                          <p:attrName>ppt_x</p:attrName>
                                        </p:attrNameLst>
                                      </p:cBhvr>
                                      <p:tavLst>
                                        <p:tav tm="0">
                                          <p:val>
                                            <p:strVal val="#ppt_x+#ppt_w*1.125000"/>
                                          </p:val>
                                        </p:tav>
                                        <p:tav tm="100000">
                                          <p:val>
                                            <p:strVal val="#ppt_x"/>
                                          </p:val>
                                        </p:tav>
                                      </p:tavLst>
                                    </p:anim>
                                    <p:animEffect transition="in" filter="wipe(left)">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a:extLst>
              <a:ext uri="{FF2B5EF4-FFF2-40B4-BE49-F238E27FC236}">
                <a16:creationId xmlns:a16="http://schemas.microsoft.com/office/drawing/2014/main" id="{D61D6BF0-BEC5-45C0-BCB0-EFEA606CBF17}"/>
              </a:ext>
            </a:extLst>
          </p:cNvPr>
          <p:cNvSpPr>
            <a:spLocks noGrp="1"/>
          </p:cNvSpPr>
          <p:nvPr>
            <p:ph type="ctr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pPr algn="l"/>
            <a:r>
              <a:rPr lang="zh-CN" altLang="en-US" dirty="0"/>
              <a:t>面向对象的特征</a:t>
            </a:r>
            <a:r>
              <a:rPr lang="en-US" altLang="zh-CN" dirty="0"/>
              <a:t>——</a:t>
            </a:r>
            <a:r>
              <a:rPr lang="zh-CN" altLang="en-US" dirty="0"/>
              <a:t>多态性</a:t>
            </a:r>
          </a:p>
        </p:txBody>
      </p:sp>
      <p:sp>
        <p:nvSpPr>
          <p:cNvPr id="4" name="矩形 13">
            <a:extLst>
              <a:ext uri="{FF2B5EF4-FFF2-40B4-BE49-F238E27FC236}">
                <a16:creationId xmlns:a16="http://schemas.microsoft.com/office/drawing/2014/main" id="{E70319FD-B0A4-4C59-B195-1F383D15B1D4}"/>
              </a:ext>
            </a:extLst>
          </p:cNvPr>
          <p:cNvSpPr>
            <a:spLocks noChangeArrowheads="1"/>
          </p:cNvSpPr>
          <p:nvPr/>
        </p:nvSpPr>
        <p:spPr bwMode="auto">
          <a:xfrm>
            <a:off x="1007435" y="1091688"/>
            <a:ext cx="10280037" cy="506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200000"/>
              </a:lnSpc>
            </a:pPr>
            <a:r>
              <a:rPr lang="zh-CN" altLang="en-US" dirty="0"/>
              <a:t>例如，数字、数组、函数都具有</a:t>
            </a:r>
            <a:r>
              <a:rPr lang="en-US" altLang="zh-CN" dirty="0" err="1"/>
              <a:t>toString</a:t>
            </a:r>
            <a:r>
              <a:rPr lang="en-US" altLang="zh-CN" dirty="0"/>
              <a:t>()</a:t>
            </a:r>
            <a:r>
              <a:rPr lang="zh-CN" altLang="en-US" dirty="0"/>
              <a:t>方法，当使用不同的对象调用该方法时，执行结果不同。</a:t>
            </a:r>
            <a:endParaRPr lang="en-US" altLang="zh-CN" dirty="0"/>
          </a:p>
        </p:txBody>
      </p:sp>
      <p:grpSp>
        <p:nvGrpSpPr>
          <p:cNvPr id="5" name="组合 2">
            <a:extLst>
              <a:ext uri="{FF2B5EF4-FFF2-40B4-BE49-F238E27FC236}">
                <a16:creationId xmlns:a16="http://schemas.microsoft.com/office/drawing/2014/main" id="{CAC97CE8-F48C-4733-995A-BA9E05A54831}"/>
              </a:ext>
            </a:extLst>
          </p:cNvPr>
          <p:cNvGrpSpPr>
            <a:grpSpLocks/>
          </p:cNvGrpSpPr>
          <p:nvPr/>
        </p:nvGrpSpPr>
        <p:grpSpPr bwMode="auto">
          <a:xfrm>
            <a:off x="2406652" y="1864553"/>
            <a:ext cx="6881812" cy="2382838"/>
            <a:chOff x="2895401" y="3515224"/>
            <a:chExt cx="1029533" cy="1208142"/>
          </a:xfrm>
        </p:grpSpPr>
        <p:sp>
          <p:nvSpPr>
            <p:cNvPr id="7" name="矩形 1">
              <a:extLst>
                <a:ext uri="{FF2B5EF4-FFF2-40B4-BE49-F238E27FC236}">
                  <a16:creationId xmlns:a16="http://schemas.microsoft.com/office/drawing/2014/main" id="{7717602C-0A63-470F-B0A2-4D5A8A92B3BF}"/>
                </a:ext>
              </a:extLst>
            </p:cNvPr>
            <p:cNvSpPr>
              <a:spLocks noChangeArrowheads="1"/>
            </p:cNvSpPr>
            <p:nvPr/>
          </p:nvSpPr>
          <p:spPr bwMode="auto">
            <a:xfrm>
              <a:off x="2895401" y="3515224"/>
              <a:ext cx="1029533" cy="1208142"/>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eaLnBrk="1" hangingPunct="1">
                <a:buFont typeface="Arial" charset="0"/>
                <a:buNone/>
                <a:defRPr/>
              </a:pPr>
              <a:endParaRPr lang="zh-CN" altLang="en-US" kern="0">
                <a:solidFill>
                  <a:prstClr val="black"/>
                </a:solidFill>
                <a:latin typeface="Arial" charset="0"/>
              </a:endParaRPr>
            </a:p>
          </p:txBody>
        </p:sp>
        <p:sp>
          <p:nvSpPr>
            <p:cNvPr id="8" name="矩形 7">
              <a:extLst>
                <a:ext uri="{FF2B5EF4-FFF2-40B4-BE49-F238E27FC236}">
                  <a16:creationId xmlns:a16="http://schemas.microsoft.com/office/drawing/2014/main" id="{C52BF49F-F59E-4E3F-9793-3027C88C1E38}"/>
                </a:ext>
              </a:extLst>
            </p:cNvPr>
            <p:cNvSpPr>
              <a:spLocks noChangeArrowheads="1"/>
            </p:cNvSpPr>
            <p:nvPr/>
          </p:nvSpPr>
          <p:spPr bwMode="auto">
            <a:xfrm>
              <a:off x="2917013" y="3520858"/>
              <a:ext cx="1007921" cy="1148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50000"/>
                </a:lnSpc>
                <a:defRPr/>
              </a:pPr>
              <a:r>
                <a:rPr lang="en-US" altLang="zh-CN" sz="1600" b="1" kern="0" dirty="0" err="1">
                  <a:solidFill>
                    <a:prstClr val="white"/>
                  </a:solidFill>
                  <a:latin typeface="微软雅黑" pitchFamily="34" charset="-122"/>
                  <a:ea typeface="微软雅黑" pitchFamily="34" charset="-122"/>
                </a:rPr>
                <a:t>var</a:t>
              </a:r>
              <a:r>
                <a:rPr lang="en-US" altLang="zh-CN" sz="1600" b="1" kern="0" dirty="0">
                  <a:solidFill>
                    <a:prstClr val="white"/>
                  </a:solidFill>
                  <a:latin typeface="微软雅黑" pitchFamily="34" charset="-122"/>
                  <a:ea typeface="微软雅黑" pitchFamily="34" charset="-122"/>
                </a:rPr>
                <a:t> </a:t>
              </a:r>
              <a:r>
                <a:rPr lang="en-US" altLang="zh-CN" sz="1600" b="1" kern="0" dirty="0" err="1">
                  <a:solidFill>
                    <a:prstClr val="white"/>
                  </a:solidFill>
                  <a:latin typeface="微软雅黑" pitchFamily="34" charset="-122"/>
                  <a:ea typeface="微软雅黑" pitchFamily="34" charset="-122"/>
                </a:rPr>
                <a:t>obj</a:t>
              </a:r>
              <a:r>
                <a:rPr lang="en-US" altLang="zh-CN" sz="1600" b="1" kern="0" dirty="0">
                  <a:solidFill>
                    <a:prstClr val="white"/>
                  </a:solidFill>
                  <a:latin typeface="微软雅黑" pitchFamily="34" charset="-122"/>
                  <a:ea typeface="微软雅黑" pitchFamily="34" charset="-122"/>
                </a:rPr>
                <a:t> = 123;</a:t>
              </a:r>
            </a:p>
            <a:p>
              <a:pPr marL="0" indent="0">
                <a:lnSpc>
                  <a:spcPct val="150000"/>
                </a:lnSpc>
                <a:defRPr/>
              </a:pPr>
              <a:r>
                <a:rPr lang="en-US" altLang="zh-CN" sz="1600" b="1" kern="0" dirty="0">
                  <a:solidFill>
                    <a:prstClr val="white"/>
                  </a:solidFill>
                  <a:latin typeface="微软雅黑" pitchFamily="34" charset="-122"/>
                  <a:ea typeface="微软雅黑" pitchFamily="34" charset="-122"/>
                </a:rPr>
                <a:t>console.log(</a:t>
              </a:r>
              <a:r>
                <a:rPr lang="en-US" altLang="zh-CN" sz="1600" b="1" kern="0" dirty="0" err="1">
                  <a:solidFill>
                    <a:prstClr val="white"/>
                  </a:solidFill>
                  <a:latin typeface="微软雅黑" pitchFamily="34" charset="-122"/>
                  <a:ea typeface="微软雅黑" pitchFamily="34" charset="-122"/>
                </a:rPr>
                <a:t>obj.toString</a:t>
              </a:r>
              <a:r>
                <a:rPr lang="en-US" altLang="zh-CN" sz="1600" b="1" kern="0" dirty="0">
                  <a:solidFill>
                    <a:prstClr val="white"/>
                  </a:solidFill>
                  <a:latin typeface="微软雅黑" pitchFamily="34" charset="-122"/>
                  <a:ea typeface="微软雅黑" pitchFamily="34" charset="-122"/>
                </a:rPr>
                <a:t>());	// </a:t>
              </a:r>
              <a:r>
                <a:rPr lang="zh-CN" altLang="en-US" sz="1600" b="1" kern="0" dirty="0">
                  <a:solidFill>
                    <a:prstClr val="white"/>
                  </a:solidFill>
                  <a:latin typeface="微软雅黑" pitchFamily="34" charset="-122"/>
                  <a:ea typeface="微软雅黑" pitchFamily="34" charset="-122"/>
                </a:rPr>
                <a:t>输出结果：</a:t>
              </a:r>
              <a:r>
                <a:rPr lang="en-US" altLang="zh-CN" sz="1600" b="1" kern="0" dirty="0">
                  <a:solidFill>
                    <a:prstClr val="white"/>
                  </a:solidFill>
                  <a:latin typeface="微软雅黑" pitchFamily="34" charset="-122"/>
                  <a:ea typeface="微软雅黑" pitchFamily="34" charset="-122"/>
                </a:rPr>
                <a:t>123</a:t>
              </a:r>
            </a:p>
            <a:p>
              <a:pPr marL="0" indent="0">
                <a:lnSpc>
                  <a:spcPct val="150000"/>
                </a:lnSpc>
                <a:defRPr/>
              </a:pPr>
              <a:r>
                <a:rPr lang="en-US" altLang="zh-CN" sz="1600" b="1" kern="0" dirty="0" err="1">
                  <a:solidFill>
                    <a:prstClr val="white"/>
                  </a:solidFill>
                  <a:latin typeface="微软雅黑" pitchFamily="34" charset="-122"/>
                  <a:ea typeface="微软雅黑" pitchFamily="34" charset="-122"/>
                </a:rPr>
                <a:t>obj</a:t>
              </a:r>
              <a:r>
                <a:rPr lang="en-US" altLang="zh-CN" sz="1600" b="1" kern="0" dirty="0">
                  <a:solidFill>
                    <a:prstClr val="white"/>
                  </a:solidFill>
                  <a:latin typeface="微软雅黑" pitchFamily="34" charset="-122"/>
                  <a:ea typeface="微软雅黑" pitchFamily="34" charset="-122"/>
                </a:rPr>
                <a:t> = [1, 2, 3];</a:t>
              </a:r>
            </a:p>
            <a:p>
              <a:pPr marL="0" indent="0">
                <a:lnSpc>
                  <a:spcPct val="150000"/>
                </a:lnSpc>
                <a:defRPr/>
              </a:pPr>
              <a:r>
                <a:rPr lang="en-US" altLang="zh-CN" sz="1600" b="1" kern="0" dirty="0">
                  <a:solidFill>
                    <a:prstClr val="white"/>
                  </a:solidFill>
                  <a:latin typeface="微软雅黑" pitchFamily="34" charset="-122"/>
                  <a:ea typeface="微软雅黑" pitchFamily="34" charset="-122"/>
                </a:rPr>
                <a:t>console.log(</a:t>
              </a:r>
              <a:r>
                <a:rPr lang="en-US" altLang="zh-CN" sz="1600" b="1" kern="0" dirty="0" err="1">
                  <a:solidFill>
                    <a:prstClr val="white"/>
                  </a:solidFill>
                  <a:latin typeface="微软雅黑" pitchFamily="34" charset="-122"/>
                  <a:ea typeface="微软雅黑" pitchFamily="34" charset="-122"/>
                </a:rPr>
                <a:t>obj.toString</a:t>
              </a:r>
              <a:r>
                <a:rPr lang="en-US" altLang="zh-CN" sz="1600" b="1" kern="0" dirty="0">
                  <a:solidFill>
                    <a:prstClr val="white"/>
                  </a:solidFill>
                  <a:latin typeface="微软雅黑" pitchFamily="34" charset="-122"/>
                  <a:ea typeface="微软雅黑" pitchFamily="34" charset="-122"/>
                </a:rPr>
                <a:t>());	// </a:t>
              </a:r>
              <a:r>
                <a:rPr lang="zh-CN" altLang="en-US" sz="1600" b="1" kern="0" dirty="0">
                  <a:solidFill>
                    <a:prstClr val="white"/>
                  </a:solidFill>
                  <a:latin typeface="微软雅黑" pitchFamily="34" charset="-122"/>
                  <a:ea typeface="微软雅黑" pitchFamily="34" charset="-122"/>
                </a:rPr>
                <a:t>输出结果：</a:t>
              </a:r>
              <a:r>
                <a:rPr lang="en-US" altLang="zh-CN" sz="1600" b="1" kern="0" dirty="0">
                  <a:solidFill>
                    <a:prstClr val="white"/>
                  </a:solidFill>
                  <a:latin typeface="微软雅黑" pitchFamily="34" charset="-122"/>
                  <a:ea typeface="微软雅黑" pitchFamily="34" charset="-122"/>
                </a:rPr>
                <a:t>1,2,3</a:t>
              </a:r>
            </a:p>
            <a:p>
              <a:pPr marL="0" indent="0">
                <a:lnSpc>
                  <a:spcPct val="150000"/>
                </a:lnSpc>
                <a:defRPr/>
              </a:pPr>
              <a:r>
                <a:rPr lang="en-US" altLang="zh-CN" sz="1600" b="1" kern="0" dirty="0" err="1">
                  <a:solidFill>
                    <a:prstClr val="white"/>
                  </a:solidFill>
                  <a:latin typeface="微软雅黑" pitchFamily="34" charset="-122"/>
                  <a:ea typeface="微软雅黑" pitchFamily="34" charset="-122"/>
                </a:rPr>
                <a:t>obj</a:t>
              </a:r>
              <a:r>
                <a:rPr lang="en-US" altLang="zh-CN" sz="1600" b="1" kern="0" dirty="0">
                  <a:solidFill>
                    <a:prstClr val="white"/>
                  </a:solidFill>
                  <a:latin typeface="微软雅黑" pitchFamily="34" charset="-122"/>
                  <a:ea typeface="微软雅黑" pitchFamily="34" charset="-122"/>
                </a:rPr>
                <a:t> = function() {};</a:t>
              </a:r>
            </a:p>
            <a:p>
              <a:pPr marL="0" indent="0">
                <a:lnSpc>
                  <a:spcPct val="150000"/>
                </a:lnSpc>
                <a:defRPr/>
              </a:pPr>
              <a:r>
                <a:rPr lang="en-US" altLang="zh-CN" sz="1600" b="1" kern="0" dirty="0">
                  <a:solidFill>
                    <a:prstClr val="white"/>
                  </a:solidFill>
                  <a:latin typeface="微软雅黑" pitchFamily="34" charset="-122"/>
                  <a:ea typeface="微软雅黑" pitchFamily="34" charset="-122"/>
                </a:rPr>
                <a:t>console.log(</a:t>
              </a:r>
              <a:r>
                <a:rPr lang="en-US" altLang="zh-CN" sz="1600" b="1" kern="0" dirty="0" err="1">
                  <a:solidFill>
                    <a:prstClr val="white"/>
                  </a:solidFill>
                  <a:latin typeface="微软雅黑" pitchFamily="34" charset="-122"/>
                  <a:ea typeface="微软雅黑" pitchFamily="34" charset="-122"/>
                </a:rPr>
                <a:t>obj.toString</a:t>
              </a:r>
              <a:r>
                <a:rPr lang="en-US" altLang="zh-CN" sz="1600" b="1" kern="0" dirty="0">
                  <a:solidFill>
                    <a:prstClr val="white"/>
                  </a:solidFill>
                  <a:latin typeface="微软雅黑" pitchFamily="34" charset="-122"/>
                  <a:ea typeface="微软雅黑" pitchFamily="34" charset="-122"/>
                </a:rPr>
                <a:t>());	// </a:t>
              </a:r>
              <a:r>
                <a:rPr lang="zh-CN" altLang="en-US" sz="1600" b="1" kern="0" dirty="0">
                  <a:solidFill>
                    <a:prstClr val="white"/>
                  </a:solidFill>
                  <a:latin typeface="微软雅黑" pitchFamily="34" charset="-122"/>
                  <a:ea typeface="微软雅黑" pitchFamily="34" charset="-122"/>
                </a:rPr>
                <a:t>输出结果：</a:t>
              </a:r>
              <a:r>
                <a:rPr lang="en-US" altLang="zh-CN" sz="1600" b="1" kern="0" dirty="0">
                  <a:solidFill>
                    <a:prstClr val="white"/>
                  </a:solidFill>
                  <a:latin typeface="微软雅黑" pitchFamily="34" charset="-122"/>
                  <a:ea typeface="微软雅黑" pitchFamily="34" charset="-122"/>
                </a:rPr>
                <a:t>function () {}</a:t>
              </a:r>
            </a:p>
          </p:txBody>
        </p:sp>
      </p:grpSp>
      <p:sp>
        <p:nvSpPr>
          <p:cNvPr id="10" name="圆角矩形 9">
            <a:extLst>
              <a:ext uri="{FF2B5EF4-FFF2-40B4-BE49-F238E27FC236}">
                <a16:creationId xmlns:a16="http://schemas.microsoft.com/office/drawing/2014/main" id="{2B7EFFFE-65F8-4AE4-9099-791DEE256187}"/>
              </a:ext>
            </a:extLst>
          </p:cNvPr>
          <p:cNvSpPr/>
          <p:nvPr/>
        </p:nvSpPr>
        <p:spPr>
          <a:xfrm>
            <a:off x="9013828" y="2142366"/>
            <a:ext cx="528637" cy="912812"/>
          </a:xfrm>
          <a:prstGeom prst="roundRect">
            <a:avLst/>
          </a:prstGeom>
          <a:solidFill>
            <a:srgbClr val="FBFBFB"/>
          </a:solidFill>
          <a:ln w="12700">
            <a:solidFill>
              <a:srgbClr val="00B4E9"/>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tx1"/>
                </a:solidFill>
              </a:rPr>
              <a:t>示例</a:t>
            </a:r>
          </a:p>
        </p:txBody>
      </p:sp>
      <p:sp>
        <p:nvSpPr>
          <p:cNvPr id="2" name="灯片编号占位符 1">
            <a:extLst>
              <a:ext uri="{FF2B5EF4-FFF2-40B4-BE49-F238E27FC236}">
                <a16:creationId xmlns:a16="http://schemas.microsoft.com/office/drawing/2014/main" id="{31955602-2719-40B1-9ED8-53BC11A842F3}"/>
              </a:ext>
            </a:extLst>
          </p:cNvPr>
          <p:cNvSpPr>
            <a:spLocks noGrp="1"/>
          </p:cNvSpPr>
          <p:nvPr>
            <p:ph type="sldNum" sz="quarter" idx="4"/>
          </p:nvPr>
        </p:nvSpPr>
        <p:spPr/>
        <p:txBody>
          <a:bodyPr/>
          <a:lstStyle/>
          <a:p>
            <a:pPr>
              <a:defRPr/>
            </a:pPr>
            <a:fld id="{E6CA0B37-C609-418D-973E-5FE272E0CA7A}" type="slidenum">
              <a:rPr lang="zh-CN" altLang="en-US" smtClean="0"/>
              <a:pPr>
                <a:defRPr/>
              </a:pPr>
              <a:t>17</a:t>
            </a:fld>
            <a:endParaRPr lang="zh-CN" altLang="en-US"/>
          </a:p>
        </p:txBody>
      </p:sp>
      <p:sp>
        <p:nvSpPr>
          <p:cNvPr id="11" name="矩形 13">
            <a:extLst>
              <a:ext uri="{FF2B5EF4-FFF2-40B4-BE49-F238E27FC236}">
                <a16:creationId xmlns:a16="http://schemas.microsoft.com/office/drawing/2014/main" id="{29DBF213-2257-46F0-BAEC-FFA86C075724}"/>
              </a:ext>
            </a:extLst>
          </p:cNvPr>
          <p:cNvSpPr>
            <a:spLocks noChangeArrowheads="1"/>
          </p:cNvSpPr>
          <p:nvPr/>
        </p:nvSpPr>
        <p:spPr bwMode="auto">
          <a:xfrm>
            <a:off x="1109671" y="4685542"/>
            <a:ext cx="10177801" cy="998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200000"/>
              </a:lnSpc>
            </a:pPr>
            <a:r>
              <a:rPr lang="zh-CN" altLang="en-US" b="1" u="sng" dirty="0">
                <a:solidFill>
                  <a:srgbClr val="0070C0"/>
                </a:solidFill>
              </a:rPr>
              <a:t>提示</a:t>
            </a:r>
            <a:r>
              <a:rPr lang="zh-CN" altLang="en-US" dirty="0"/>
              <a:t>：在面向对象中，多态性的实现往往离不开继承，这是因为当多个对象继承了同一个对象后，就获得了相同的方法，然后根据每个对象的不同来改变同名方法的执行结果。</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p:tgtEl>
                                          <p:spTgt spid="5"/>
                                        </p:tgtEl>
                                        <p:attrNameLst>
                                          <p:attrName>ppt_x</p:attrName>
                                        </p:attrNameLst>
                                      </p:cBhvr>
                                      <p:tavLst>
                                        <p:tav tm="0">
                                          <p:val>
                                            <p:strVal val="#ppt_x+#ppt_w*1.125000"/>
                                          </p:val>
                                        </p:tav>
                                        <p:tav tm="100000">
                                          <p:val>
                                            <p:strVal val="#ppt_x"/>
                                          </p:val>
                                        </p:tav>
                                      </p:tavLst>
                                    </p:anim>
                                    <p:animEffect transition="in" filter="wipe(left)">
                                      <p:cBhvr>
                                        <p:cTn id="13" dur="500"/>
                                        <p:tgtEl>
                                          <p:spTgt spid="5"/>
                                        </p:tgtEl>
                                      </p:cBhvr>
                                    </p:animEffect>
                                  </p:childTnLst>
                                </p:cTn>
                              </p:par>
                            </p:childTnLst>
                          </p:cTn>
                        </p:par>
                        <p:par>
                          <p:cTn id="14" fill="hold" nodeType="afterGroup">
                            <p:stCondLst>
                              <p:cond delay="500"/>
                            </p:stCondLst>
                            <p:childTnLst>
                              <p:par>
                                <p:cTn id="15" presetID="12" presetClass="entr" presetSubtype="8"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p:tgtEl>
                                          <p:spTgt spid="10"/>
                                        </p:tgtEl>
                                        <p:attrNameLst>
                                          <p:attrName>ppt_x</p:attrName>
                                        </p:attrNameLst>
                                      </p:cBhvr>
                                      <p:tavLst>
                                        <p:tav tm="0">
                                          <p:val>
                                            <p:strVal val="#ppt_x-#ppt_w*1.125000"/>
                                          </p:val>
                                        </p:tav>
                                        <p:tav tm="100000">
                                          <p:val>
                                            <p:strVal val="#ppt_x"/>
                                          </p:val>
                                        </p:tav>
                                      </p:tavLst>
                                    </p:anim>
                                    <p:animEffect transition="in" filter="wipe(right)">
                                      <p:cBhvr>
                                        <p:cTn id="18" dur="500"/>
                                        <p:tgtEl>
                                          <p:spTgt spid="10"/>
                                        </p:tgtEl>
                                      </p:cBhvr>
                                    </p:animEffect>
                                  </p:childTnLst>
                                </p:cTn>
                              </p:par>
                            </p:childTnLst>
                          </p:cTn>
                        </p:par>
                        <p:par>
                          <p:cTn id="19" fill="hold">
                            <p:stCondLst>
                              <p:cond delay="1000"/>
                            </p:stCondLst>
                            <p:childTnLst>
                              <p:par>
                                <p:cTn id="20" presetID="22" presetClass="entr" presetSubtype="8" fill="hold" grpId="0" nodeType="afterEffect">
                                  <p:stCondLst>
                                    <p:cond delay="0"/>
                                  </p:stCondLst>
                                  <p:childTnLst>
                                    <p:set>
                                      <p:cBhvr>
                                        <p:cTn id="21" dur="1" fill="hold">
                                          <p:stCondLst>
                                            <p:cond delay="0"/>
                                          </p:stCondLst>
                                        </p:cTn>
                                        <p:tgtEl>
                                          <p:spTgt spid="11">
                                            <p:txEl>
                                              <p:pRg st="0" end="0"/>
                                            </p:txEl>
                                          </p:spTgt>
                                        </p:tgtEl>
                                        <p:attrNameLst>
                                          <p:attrName>style.visibility</p:attrName>
                                        </p:attrNameLst>
                                      </p:cBhvr>
                                      <p:to>
                                        <p:strVal val="visible"/>
                                      </p:to>
                                    </p:set>
                                    <p:animEffect transition="in" filter="wipe(left)">
                                      <p:cBhvr>
                                        <p:cTn id="22"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0" grpId="0" animBg="1"/>
      <p:bldP spid="11"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a:extLst>
              <a:ext uri="{FF2B5EF4-FFF2-40B4-BE49-F238E27FC236}">
                <a16:creationId xmlns:a16="http://schemas.microsoft.com/office/drawing/2014/main" id="{AD008EC1-56EA-40FE-8C3A-391ECA2EB77E}"/>
              </a:ext>
            </a:extLst>
          </p:cNvPr>
          <p:cNvSpPr>
            <a:spLocks noGrp="1"/>
          </p:cNvSpPr>
          <p:nvPr>
            <p:ph type="ctrTitle"/>
          </p:nvPr>
        </p:nvSpPr>
        <p:spPr/>
        <p:txBody>
          <a:bodyPr/>
          <a:lstStyle/>
          <a:p>
            <a:r>
              <a:rPr lang="zh-CN" altLang="en-US" dirty="0"/>
              <a:t>面向对象的特征</a:t>
            </a:r>
            <a:endParaRPr lang="en-US" altLang="zh-CN" dirty="0"/>
          </a:p>
        </p:txBody>
      </p:sp>
      <p:sp>
        <p:nvSpPr>
          <p:cNvPr id="2" name="灯片编号占位符 1">
            <a:extLst>
              <a:ext uri="{FF2B5EF4-FFF2-40B4-BE49-F238E27FC236}">
                <a16:creationId xmlns:a16="http://schemas.microsoft.com/office/drawing/2014/main" id="{151FA2F0-125F-4C3F-9A43-5E7AFDC7ED77}"/>
              </a:ext>
            </a:extLst>
          </p:cNvPr>
          <p:cNvSpPr>
            <a:spLocks noGrp="1"/>
          </p:cNvSpPr>
          <p:nvPr>
            <p:ph type="sldNum" sz="quarter" idx="4"/>
          </p:nvPr>
        </p:nvSpPr>
        <p:spPr/>
        <p:txBody>
          <a:bodyPr/>
          <a:lstStyle/>
          <a:p>
            <a:fld id="{E6CA0B37-C609-418D-973E-5FE272E0CA7A}" type="slidenum">
              <a:rPr lang="zh-CN" altLang="en-US" smtClean="0"/>
              <a:pPr/>
              <a:t>18</a:t>
            </a:fld>
            <a:endParaRPr lang="zh-CN" altLang="en-US"/>
          </a:p>
        </p:txBody>
      </p:sp>
      <p:sp>
        <p:nvSpPr>
          <p:cNvPr id="13" name="矩形 13">
            <a:extLst>
              <a:ext uri="{FF2B5EF4-FFF2-40B4-BE49-F238E27FC236}">
                <a16:creationId xmlns:a16="http://schemas.microsoft.com/office/drawing/2014/main" id="{463EC5CB-4B86-43D7-B05C-F1A3865625DC}"/>
              </a:ext>
            </a:extLst>
          </p:cNvPr>
          <p:cNvSpPr>
            <a:spLocks noChangeArrowheads="1"/>
          </p:cNvSpPr>
          <p:nvPr/>
        </p:nvSpPr>
        <p:spPr bwMode="auto">
          <a:xfrm>
            <a:off x="1007435" y="1162772"/>
            <a:ext cx="9863765" cy="2968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200000"/>
              </a:lnSpc>
            </a:pPr>
            <a:r>
              <a:rPr lang="zh-CN" altLang="en-US" b="1" u="sng">
                <a:solidFill>
                  <a:srgbClr val="0070C0"/>
                </a:solidFill>
              </a:rPr>
              <a:t>提示</a:t>
            </a:r>
            <a:r>
              <a:rPr lang="zh-CN" altLang="en-US"/>
              <a:t>：虽然面向对象有封装、继承、多态这些设计思想，但并不表示只要满足这些特征就可以设计出优秀的程序，开发人员还需要考虑如何合理的运用这些特征。</a:t>
            </a:r>
            <a:endParaRPr lang="en-US" altLang="zh-CN"/>
          </a:p>
          <a:p>
            <a:pPr>
              <a:lnSpc>
                <a:spcPct val="200000"/>
              </a:lnSpc>
            </a:pPr>
            <a:r>
              <a:rPr lang="zh-CN" altLang="en-US" b="1" u="sng">
                <a:solidFill>
                  <a:srgbClr val="0070C0"/>
                </a:solidFill>
              </a:rPr>
              <a:t>例</a:t>
            </a:r>
            <a:r>
              <a:rPr lang="en-US" altLang="zh-CN" b="1" u="sng">
                <a:solidFill>
                  <a:srgbClr val="0070C0"/>
                </a:solidFill>
              </a:rPr>
              <a:t>1</a:t>
            </a:r>
            <a:r>
              <a:rPr lang="zh-CN" altLang="en-US"/>
              <a:t>：在封装时，如何给外部调用者提供完整且最小的接口，使外部调用者可以顺利得到想要的功能，不需要研究其内部的细节。</a:t>
            </a:r>
            <a:endParaRPr lang="en-US" altLang="zh-CN"/>
          </a:p>
          <a:p>
            <a:pPr>
              <a:lnSpc>
                <a:spcPct val="200000"/>
              </a:lnSpc>
            </a:pPr>
            <a:r>
              <a:rPr lang="zh-CN" altLang="en-US" b="1" u="sng">
                <a:solidFill>
                  <a:srgbClr val="0070C0"/>
                </a:solidFill>
              </a:rPr>
              <a:t>例</a:t>
            </a:r>
            <a:r>
              <a:rPr lang="en-US" altLang="zh-CN" b="1" u="sng">
                <a:solidFill>
                  <a:srgbClr val="0070C0"/>
                </a:solidFill>
              </a:rPr>
              <a:t>2</a:t>
            </a:r>
            <a:r>
              <a:rPr lang="zh-CN" altLang="en-US"/>
              <a:t>：在进行继承和多态设计时，对于继承了同一个对象的多种不同的子对象，如何设计一套相同的方法进行操作。</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left)">
                                      <p:cBhvr>
                                        <p:cTn id="7" dur="500"/>
                                        <p:tgtEl>
                                          <p:spTgt spid="1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left)">
                                      <p:cBhvr>
                                        <p:cTn id="12" dur="500"/>
                                        <p:tgtEl>
                                          <p:spTgt spid="1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left)">
                                      <p:cBhvr>
                                        <p:cTn id="17" dur="50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pPr>
            <a:r>
              <a:rPr lang="zh-CN" altLang="en-US" dirty="0"/>
              <a:t>自定义对象</a:t>
            </a:r>
          </a:p>
          <a:p>
            <a:pPr>
              <a:lnSpc>
                <a:spcPct val="150000"/>
              </a:lnSpc>
            </a:pPr>
            <a:r>
              <a:rPr lang="zh-CN" altLang="en-US" dirty="0"/>
              <a:t>内置对象</a:t>
            </a:r>
          </a:p>
        </p:txBody>
      </p:sp>
      <p:sp>
        <p:nvSpPr>
          <p:cNvPr id="2" name="标题 1"/>
          <p:cNvSpPr>
            <a:spLocks noGrp="1"/>
          </p:cNvSpPr>
          <p:nvPr>
            <p:ph type="ctrTitle"/>
          </p:nvPr>
        </p:nvSpPr>
        <p:spPr/>
        <p:txBody>
          <a:bodyPr/>
          <a:lstStyle/>
          <a:p>
            <a:r>
              <a:rPr lang="zh-CN" altLang="en-US" dirty="0"/>
              <a:t>创建对象</a:t>
            </a:r>
          </a:p>
        </p:txBody>
      </p:sp>
      <p:sp>
        <p:nvSpPr>
          <p:cNvPr id="5" name="灯片编号占位符 4">
            <a:extLst>
              <a:ext uri="{FF2B5EF4-FFF2-40B4-BE49-F238E27FC236}">
                <a16:creationId xmlns:a16="http://schemas.microsoft.com/office/drawing/2014/main" id="{165FC03D-5CD6-43DB-8E37-4DB1B84C5574}"/>
              </a:ext>
            </a:extLst>
          </p:cNvPr>
          <p:cNvSpPr>
            <a:spLocks noGrp="1"/>
          </p:cNvSpPr>
          <p:nvPr>
            <p:ph type="sldNum" sz="quarter" idx="4"/>
          </p:nvPr>
        </p:nvSpPr>
        <p:spPr/>
        <p:txBody>
          <a:bodyPr/>
          <a:lstStyle/>
          <a:p>
            <a:pPr>
              <a:defRPr/>
            </a:pPr>
            <a:fld id="{E6CA0B37-C609-418D-973E-5FE272E0CA7A}" type="slidenum">
              <a:rPr lang="zh-CN" altLang="en-US" smtClean="0"/>
              <a:pPr>
                <a:defRPr/>
              </a:pPr>
              <a:t>19</a:t>
            </a:fld>
            <a:endParaRPr lang="zh-CN" altLang="en-US"/>
          </a:p>
        </p:txBody>
      </p:sp>
    </p:spTree>
    <p:extLst>
      <p:ext uri="{BB962C8B-B14F-4D97-AF65-F5344CB8AC3E}">
        <p14:creationId xmlns:p14="http://schemas.microsoft.com/office/powerpoint/2010/main" val="595755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a:extLst>
              <a:ext uri="{FF2B5EF4-FFF2-40B4-BE49-F238E27FC236}">
                <a16:creationId xmlns:a16="http://schemas.microsoft.com/office/drawing/2014/main" id="{85A0A135-F851-484C-A865-3C5B75A6B134}"/>
              </a:ext>
            </a:extLst>
          </p:cNvPr>
          <p:cNvSpPr>
            <a:spLocks noGrp="1"/>
          </p:cNvSpPr>
          <p:nvPr>
            <p:ph type="ctrTitle"/>
          </p:nvPr>
        </p:nvSpPr>
        <p:spPr/>
        <p:txBody>
          <a:bodyPr/>
          <a:lstStyle/>
          <a:p>
            <a:r>
              <a:rPr lang="zh-CN" altLang="zh-CN" dirty="0"/>
              <a:t>第</a:t>
            </a:r>
            <a:r>
              <a:rPr lang="en-US" altLang="zh-CN" dirty="0"/>
              <a:t>6</a:t>
            </a:r>
            <a:r>
              <a:rPr lang="zh-CN" altLang="zh-CN" dirty="0"/>
              <a:t>章</a:t>
            </a:r>
            <a:r>
              <a:rPr lang="en-US" altLang="zh-CN" dirty="0"/>
              <a:t>  JavaScript</a:t>
            </a:r>
            <a:r>
              <a:rPr lang="zh-CN" altLang="zh-CN" dirty="0"/>
              <a:t>面向对象</a:t>
            </a:r>
            <a:endParaRPr lang="zh-CN" altLang="en-US" dirty="0"/>
          </a:p>
        </p:txBody>
      </p:sp>
      <p:sp>
        <p:nvSpPr>
          <p:cNvPr id="4099" name="文本占位符 3">
            <a:extLst>
              <a:ext uri="{FF2B5EF4-FFF2-40B4-BE49-F238E27FC236}">
                <a16:creationId xmlns:a16="http://schemas.microsoft.com/office/drawing/2014/main" id="{43A6CF80-0B3C-4A19-82E9-AD03834EE6FE}"/>
              </a:ext>
            </a:extLst>
          </p:cNvPr>
          <p:cNvSpPr>
            <a:spLocks noGrp="1"/>
          </p:cNvSpPr>
          <p:nvPr>
            <p:ph type="body" sz="quarter" idx="12"/>
          </p:nvPr>
        </p:nvSpPr>
        <p:spPr/>
        <p:txBody>
          <a:bodyPr/>
          <a:lstStyle/>
          <a:p>
            <a:r>
              <a:rPr lang="zh-CN" altLang="en-US" dirty="0"/>
              <a:t>对象</a:t>
            </a:r>
          </a:p>
          <a:p>
            <a:r>
              <a:rPr lang="zh-CN" altLang="en-US" dirty="0"/>
              <a:t>构造函数</a:t>
            </a:r>
          </a:p>
        </p:txBody>
      </p:sp>
      <p:sp>
        <p:nvSpPr>
          <p:cNvPr id="4100" name="文本占位符 4">
            <a:extLst>
              <a:ext uri="{FF2B5EF4-FFF2-40B4-BE49-F238E27FC236}">
                <a16:creationId xmlns:a16="http://schemas.microsoft.com/office/drawing/2014/main" id="{BD6CD03E-4E56-4CC6-80F1-1CC94375B3C7}"/>
              </a:ext>
            </a:extLst>
          </p:cNvPr>
          <p:cNvSpPr>
            <a:spLocks noGrp="1"/>
          </p:cNvSpPr>
          <p:nvPr>
            <p:ph type="body" sz="quarter" idx="13"/>
          </p:nvPr>
        </p:nvSpPr>
        <p:spPr/>
        <p:txBody>
          <a:bodyPr/>
          <a:lstStyle/>
          <a:p>
            <a:r>
              <a:rPr lang="zh-CN" altLang="en-US" dirty="0"/>
              <a:t>原型对象</a:t>
            </a:r>
          </a:p>
          <a:p>
            <a:r>
              <a:rPr lang="zh-CN" altLang="en-US" dirty="0"/>
              <a:t>继承</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pPr>
            <a:r>
              <a:rPr lang="zh-CN" altLang="en-US" dirty="0"/>
              <a:t>常见的内置对象</a:t>
            </a:r>
            <a:endParaRPr lang="en-US" altLang="zh-CN" dirty="0"/>
          </a:p>
          <a:p>
            <a:pPr lvl="1">
              <a:lnSpc>
                <a:spcPct val="150000"/>
              </a:lnSpc>
            </a:pPr>
            <a:r>
              <a:rPr lang="en-US" altLang="zh-CN" dirty="0"/>
              <a:t>String</a:t>
            </a:r>
            <a:r>
              <a:rPr lang="zh-CN" altLang="en-US" dirty="0"/>
              <a:t>（字符串）对象</a:t>
            </a:r>
          </a:p>
          <a:p>
            <a:pPr lvl="1">
              <a:lnSpc>
                <a:spcPct val="150000"/>
              </a:lnSpc>
            </a:pPr>
            <a:r>
              <a:rPr lang="en-US" altLang="zh-CN" dirty="0"/>
              <a:t>Date</a:t>
            </a:r>
            <a:r>
              <a:rPr lang="zh-CN" altLang="en-US" dirty="0"/>
              <a:t>（日期）对象</a:t>
            </a:r>
          </a:p>
          <a:p>
            <a:pPr lvl="1">
              <a:lnSpc>
                <a:spcPct val="150000"/>
              </a:lnSpc>
            </a:pPr>
            <a:r>
              <a:rPr lang="en-US" altLang="zh-CN" dirty="0"/>
              <a:t>Array</a:t>
            </a:r>
            <a:r>
              <a:rPr lang="zh-CN" altLang="en-US" dirty="0"/>
              <a:t>（数组）对象</a:t>
            </a:r>
          </a:p>
          <a:p>
            <a:pPr lvl="1">
              <a:lnSpc>
                <a:spcPct val="150000"/>
              </a:lnSpc>
            </a:pPr>
            <a:r>
              <a:rPr lang="en-US" altLang="zh-CN" dirty="0"/>
              <a:t>Boolean</a:t>
            </a:r>
            <a:r>
              <a:rPr lang="zh-CN" altLang="en-US" dirty="0"/>
              <a:t>（逻辑）对象</a:t>
            </a:r>
          </a:p>
          <a:p>
            <a:pPr lvl="1">
              <a:lnSpc>
                <a:spcPct val="150000"/>
              </a:lnSpc>
            </a:pPr>
            <a:r>
              <a:rPr lang="en-US" altLang="zh-CN" dirty="0"/>
              <a:t>Math</a:t>
            </a:r>
            <a:r>
              <a:rPr lang="zh-CN" altLang="en-US" dirty="0"/>
              <a:t>（算数）对象</a:t>
            </a:r>
          </a:p>
          <a:p>
            <a:pPr lvl="1">
              <a:lnSpc>
                <a:spcPct val="150000"/>
              </a:lnSpc>
            </a:pPr>
            <a:r>
              <a:rPr lang="en-US" altLang="zh-CN" dirty="0" err="1"/>
              <a:t>RegExp</a:t>
            </a:r>
            <a:r>
              <a:rPr lang="zh-CN" altLang="en-US" dirty="0"/>
              <a:t>对象</a:t>
            </a:r>
          </a:p>
        </p:txBody>
      </p:sp>
      <p:sp>
        <p:nvSpPr>
          <p:cNvPr id="2" name="标题 1"/>
          <p:cNvSpPr>
            <a:spLocks noGrp="1"/>
          </p:cNvSpPr>
          <p:nvPr>
            <p:ph type="ctrTitle"/>
          </p:nvPr>
        </p:nvSpPr>
        <p:spPr/>
        <p:txBody>
          <a:bodyPr/>
          <a:lstStyle/>
          <a:p>
            <a:r>
              <a:rPr lang="zh-CN" altLang="en-US" dirty="0"/>
              <a:t>内置对象</a:t>
            </a:r>
            <a:r>
              <a:rPr lang="en-US" altLang="zh-CN" dirty="0"/>
              <a:t>2-1</a:t>
            </a:r>
            <a:endParaRPr lang="zh-CN" altLang="en-US" dirty="0"/>
          </a:p>
        </p:txBody>
      </p:sp>
      <p:sp>
        <p:nvSpPr>
          <p:cNvPr id="5" name="灯片编号占位符 4">
            <a:extLst>
              <a:ext uri="{FF2B5EF4-FFF2-40B4-BE49-F238E27FC236}">
                <a16:creationId xmlns:a16="http://schemas.microsoft.com/office/drawing/2014/main" id="{6E53C77B-252E-487B-A284-B85E49389D93}"/>
              </a:ext>
            </a:extLst>
          </p:cNvPr>
          <p:cNvSpPr>
            <a:spLocks noGrp="1"/>
          </p:cNvSpPr>
          <p:nvPr>
            <p:ph type="sldNum" sz="quarter" idx="4"/>
          </p:nvPr>
        </p:nvSpPr>
        <p:spPr/>
        <p:txBody>
          <a:bodyPr/>
          <a:lstStyle/>
          <a:p>
            <a:pPr>
              <a:defRPr/>
            </a:pPr>
            <a:fld id="{E6CA0B37-C609-418D-973E-5FE272E0CA7A}" type="slidenum">
              <a:rPr lang="zh-CN" altLang="en-US" smtClean="0"/>
              <a:pPr>
                <a:defRPr/>
              </a:pPr>
              <a:t>20</a:t>
            </a:fld>
            <a:endParaRPr lang="zh-CN" altLang="en-US"/>
          </a:p>
        </p:txBody>
      </p:sp>
    </p:spTree>
    <p:extLst>
      <p:ext uri="{BB962C8B-B14F-4D97-AF65-F5344CB8AC3E}">
        <p14:creationId xmlns:p14="http://schemas.microsoft.com/office/powerpoint/2010/main" val="22355003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12549" y="1091173"/>
            <a:ext cx="4578626" cy="1785377"/>
          </a:xfrm>
        </p:spPr>
        <p:txBody>
          <a:bodyPr/>
          <a:lstStyle/>
          <a:p>
            <a:pPr>
              <a:lnSpc>
                <a:spcPct val="150000"/>
              </a:lnSpc>
            </a:pPr>
            <a:r>
              <a:rPr lang="en-US" altLang="zh-CN" dirty="0"/>
              <a:t>String</a:t>
            </a:r>
            <a:r>
              <a:rPr lang="zh-CN" altLang="en-US" dirty="0"/>
              <a:t>（字符串）对象</a:t>
            </a:r>
            <a:endParaRPr lang="en-US" altLang="zh-CN" dirty="0"/>
          </a:p>
          <a:p>
            <a:pPr lvl="1">
              <a:lnSpc>
                <a:spcPct val="150000"/>
              </a:lnSpc>
            </a:pPr>
            <a:r>
              <a:rPr lang="en-US" altLang="zh-CN" dirty="0"/>
              <a:t>length</a:t>
            </a:r>
            <a:r>
              <a:rPr lang="zh-CN" altLang="en-US" dirty="0"/>
              <a:t>属性</a:t>
            </a:r>
            <a:endParaRPr lang="en-US" altLang="zh-CN" dirty="0"/>
          </a:p>
          <a:p>
            <a:pPr lvl="1">
              <a:lnSpc>
                <a:spcPct val="150000"/>
              </a:lnSpc>
            </a:pPr>
            <a:r>
              <a:rPr lang="en-US" altLang="zh-CN" dirty="0" err="1"/>
              <a:t>indexOf</a:t>
            </a:r>
            <a:r>
              <a:rPr lang="en-US" altLang="zh-CN" dirty="0"/>
              <a:t>( )</a:t>
            </a:r>
            <a:r>
              <a:rPr lang="zh-CN" altLang="en-US" dirty="0"/>
              <a:t>方法、</a:t>
            </a:r>
            <a:r>
              <a:rPr lang="en-US" altLang="zh-CN" dirty="0"/>
              <a:t>replace( )</a:t>
            </a:r>
            <a:r>
              <a:rPr lang="zh-CN" altLang="en-US" dirty="0"/>
              <a:t>方法</a:t>
            </a:r>
            <a:endParaRPr lang="en-US" altLang="zh-CN" dirty="0"/>
          </a:p>
        </p:txBody>
      </p:sp>
      <p:sp>
        <p:nvSpPr>
          <p:cNvPr id="2" name="标题 1"/>
          <p:cNvSpPr>
            <a:spLocks noGrp="1"/>
          </p:cNvSpPr>
          <p:nvPr>
            <p:ph type="ctrTitle"/>
          </p:nvPr>
        </p:nvSpPr>
        <p:spPr/>
        <p:txBody>
          <a:bodyPr/>
          <a:lstStyle/>
          <a:p>
            <a:r>
              <a:rPr lang="zh-CN" altLang="en-US" dirty="0"/>
              <a:t>内置对象</a:t>
            </a:r>
            <a:r>
              <a:rPr lang="en-US" altLang="zh-CN" dirty="0"/>
              <a:t>2-2</a:t>
            </a:r>
            <a:endParaRPr lang="zh-CN" altLang="en-US" dirty="0"/>
          </a:p>
        </p:txBody>
      </p:sp>
      <p:sp>
        <p:nvSpPr>
          <p:cNvPr id="5" name="内容占位符 2"/>
          <p:cNvSpPr txBox="1">
            <a:spLocks/>
          </p:cNvSpPr>
          <p:nvPr/>
        </p:nvSpPr>
        <p:spPr bwMode="auto">
          <a:xfrm>
            <a:off x="1007435" y="2710446"/>
            <a:ext cx="7645398" cy="207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0E9CDE"/>
              </a:buClr>
              <a:buSzPct val="100000"/>
              <a:buFont typeface="Wingdings" pitchFamily="2" charset="2"/>
              <a:buChar char="n"/>
              <a:defRPr sz="2600" b="1">
                <a:solidFill>
                  <a:schemeClr val="tx1"/>
                </a:solidFill>
                <a:latin typeface="+mn-lt"/>
                <a:ea typeface="微软雅黑" pitchFamily="34" charset="-122"/>
                <a:cs typeface="+mn-cs"/>
              </a:defRPr>
            </a:lvl1pPr>
            <a:lvl2pPr marL="742950" indent="-285750" algn="l" rtl="0" eaLnBrk="0" fontAlgn="base" hangingPunct="0">
              <a:spcBef>
                <a:spcPct val="20000"/>
              </a:spcBef>
              <a:spcAft>
                <a:spcPct val="0"/>
              </a:spcAft>
              <a:buClr>
                <a:srgbClr val="0E9CDE"/>
              </a:buClr>
              <a:buSzPct val="100000"/>
              <a:buFont typeface="Wingdings" pitchFamily="2" charset="2"/>
              <a:buChar char="u"/>
              <a:defRPr sz="2400" b="1">
                <a:solidFill>
                  <a:schemeClr val="tx1"/>
                </a:solidFill>
                <a:latin typeface="+mn-lt"/>
                <a:ea typeface="微软雅黑" pitchFamily="34" charset="-122"/>
              </a:defRPr>
            </a:lvl2pPr>
            <a:lvl3pPr marL="1143000" indent="-228600" algn="l" rtl="0" eaLnBrk="0" fontAlgn="base" hangingPunct="0">
              <a:spcBef>
                <a:spcPct val="20000"/>
              </a:spcBef>
              <a:spcAft>
                <a:spcPct val="0"/>
              </a:spcAft>
              <a:buClr>
                <a:srgbClr val="0E9CDE"/>
              </a:buClr>
              <a:buSzPct val="85000"/>
              <a:buFont typeface="Wingdings" pitchFamily="2" charset="2"/>
              <a:buChar char="Ø"/>
              <a:defRPr sz="2000" b="1">
                <a:solidFill>
                  <a:schemeClr val="tx1"/>
                </a:solidFill>
                <a:latin typeface="+mn-lt"/>
                <a:ea typeface="+mn-ea"/>
              </a:defRPr>
            </a:lvl3pPr>
            <a:lvl4pPr marL="1600200" indent="-228600" algn="l" rtl="0" eaLnBrk="0" fontAlgn="base" hangingPunct="0">
              <a:spcBef>
                <a:spcPct val="20000"/>
              </a:spcBef>
              <a:spcAft>
                <a:spcPct val="0"/>
              </a:spcAft>
              <a:buClr>
                <a:schemeClr val="tx2"/>
              </a:buClr>
              <a:buFont typeface="Wingdings" pitchFamily="2" charset="2"/>
              <a:buChar char="Ø"/>
              <a:defRPr sz="1800" b="1">
                <a:solidFill>
                  <a:schemeClr val="tx1"/>
                </a:solidFill>
                <a:latin typeface="+mn-lt"/>
                <a:ea typeface="+mn-ea"/>
                <a:cs typeface="楷体_GB2312"/>
              </a:defRPr>
            </a:lvl4pPr>
            <a:lvl5pPr marL="2057400" indent="-228600" algn="l" rtl="0" eaLnBrk="0" fontAlgn="base" hangingPunct="0">
              <a:spcBef>
                <a:spcPct val="20000"/>
              </a:spcBef>
              <a:spcAft>
                <a:spcPct val="0"/>
              </a:spcAft>
              <a:buChar char="»"/>
              <a:defRPr sz="1600" b="1">
                <a:solidFill>
                  <a:schemeClr val="tx1"/>
                </a:solidFill>
                <a:latin typeface="+mn-lt"/>
                <a:ea typeface="+mn-ea"/>
                <a:cs typeface="楷体_GB2312"/>
              </a:defRPr>
            </a:lvl5pPr>
            <a:lvl6pPr marL="2514600" indent="-228600" algn="l" rtl="0" eaLnBrk="1" fontAlgn="base" hangingPunct="1">
              <a:spcBef>
                <a:spcPct val="20000"/>
              </a:spcBef>
              <a:spcAft>
                <a:spcPct val="0"/>
              </a:spcAft>
              <a:buChar char="»"/>
              <a:defRPr sz="2000" b="1">
                <a:solidFill>
                  <a:schemeClr val="tx1"/>
                </a:solidFill>
                <a:latin typeface="+mn-lt"/>
                <a:ea typeface="楷体_GB2312" pitchFamily="49" charset="-122"/>
              </a:defRPr>
            </a:lvl6pPr>
            <a:lvl7pPr marL="2971800" indent="-228600" algn="l" rtl="0" eaLnBrk="1" fontAlgn="base" hangingPunct="1">
              <a:spcBef>
                <a:spcPct val="20000"/>
              </a:spcBef>
              <a:spcAft>
                <a:spcPct val="0"/>
              </a:spcAft>
              <a:buChar char="»"/>
              <a:defRPr sz="2000" b="1">
                <a:solidFill>
                  <a:schemeClr val="tx1"/>
                </a:solidFill>
                <a:latin typeface="+mn-lt"/>
                <a:ea typeface="楷体_GB2312" pitchFamily="49" charset="-122"/>
              </a:defRPr>
            </a:lvl7pPr>
            <a:lvl8pPr marL="3429000" indent="-228600" algn="l" rtl="0" eaLnBrk="1" fontAlgn="base" hangingPunct="1">
              <a:spcBef>
                <a:spcPct val="20000"/>
              </a:spcBef>
              <a:spcAft>
                <a:spcPct val="0"/>
              </a:spcAft>
              <a:buChar char="»"/>
              <a:defRPr sz="2000" b="1">
                <a:solidFill>
                  <a:schemeClr val="tx1"/>
                </a:solidFill>
                <a:latin typeface="+mn-lt"/>
                <a:ea typeface="楷体_GB2312" pitchFamily="49" charset="-122"/>
              </a:defRPr>
            </a:lvl8pPr>
            <a:lvl9pPr marL="3886200" indent="-228600" algn="l" rtl="0" eaLnBrk="1" fontAlgn="base" hangingPunct="1">
              <a:spcBef>
                <a:spcPct val="20000"/>
              </a:spcBef>
              <a:spcAft>
                <a:spcPct val="0"/>
              </a:spcAft>
              <a:buChar char="»"/>
              <a:defRPr sz="2000" b="1">
                <a:solidFill>
                  <a:schemeClr val="tx1"/>
                </a:solidFill>
                <a:latin typeface="+mn-lt"/>
                <a:ea typeface="楷体_GB2312" pitchFamily="49" charset="-122"/>
              </a:defRPr>
            </a:lvl9pPr>
          </a:lstStyle>
          <a:p>
            <a:pPr eaLnBrk="1" hangingPunct="1">
              <a:lnSpc>
                <a:spcPct val="150000"/>
              </a:lnSpc>
              <a:buClr>
                <a:schemeClr val="tx2"/>
              </a:buClr>
              <a:buFont typeface="Wingdings" panose="05000000000000000000" pitchFamily="2" charset="2"/>
              <a:buChar char="u"/>
            </a:pPr>
            <a:r>
              <a:rPr lang="en-US" altLang="zh-CN" sz="2000" dirty="0">
                <a:solidFill>
                  <a:schemeClr val="accent1">
                    <a:lumMod val="75000"/>
                  </a:schemeClr>
                </a:solidFill>
                <a:latin typeface="微软雅黑" panose="020B0503020204020204" pitchFamily="34" charset="-122"/>
              </a:rPr>
              <a:t>Date</a:t>
            </a:r>
            <a:r>
              <a:rPr lang="zh-CN" altLang="en-US" sz="2000" dirty="0">
                <a:solidFill>
                  <a:schemeClr val="accent1">
                    <a:lumMod val="75000"/>
                  </a:schemeClr>
                </a:solidFill>
                <a:latin typeface="微软雅黑" panose="020B0503020204020204" pitchFamily="34" charset="-122"/>
              </a:rPr>
              <a:t>（日期）对象</a:t>
            </a:r>
            <a:endParaRPr lang="en-US" altLang="zh-CN" sz="2000" dirty="0">
              <a:solidFill>
                <a:schemeClr val="accent1">
                  <a:lumMod val="75000"/>
                </a:schemeClr>
              </a:solidFill>
              <a:latin typeface="微软雅黑" panose="020B0503020204020204" pitchFamily="34" charset="-122"/>
            </a:endParaRPr>
          </a:p>
          <a:p>
            <a:pPr marL="800100" lvl="1" indent="-342900" eaLnBrk="1" hangingPunct="1">
              <a:lnSpc>
                <a:spcPct val="150000"/>
              </a:lnSpc>
              <a:buClr>
                <a:schemeClr val="tx2"/>
              </a:buClr>
              <a:buSzPct val="90000"/>
              <a:buFont typeface="Wingdings" panose="05000000000000000000" pitchFamily="2" charset="2"/>
              <a:buChar char="n"/>
            </a:pPr>
            <a:r>
              <a:rPr lang="en-US" altLang="zh-CN" sz="1800" b="0" dirty="0">
                <a:solidFill>
                  <a:schemeClr val="tx1">
                    <a:lumMod val="50000"/>
                    <a:lumOff val="50000"/>
                  </a:schemeClr>
                </a:solidFill>
                <a:latin typeface="微软雅黑" panose="020B0503020204020204" pitchFamily="34" charset="-122"/>
              </a:rPr>
              <a:t>get×××</a:t>
            </a:r>
            <a:r>
              <a:rPr lang="zh-CN" altLang="en-US" sz="1800" b="0" dirty="0">
                <a:solidFill>
                  <a:schemeClr val="tx1">
                    <a:lumMod val="50000"/>
                    <a:lumOff val="50000"/>
                  </a:schemeClr>
                </a:solidFill>
                <a:latin typeface="微软雅黑" panose="020B0503020204020204" pitchFamily="34" charset="-122"/>
              </a:rPr>
              <a:t>：获取年、月、日、时、分、秒等等</a:t>
            </a:r>
            <a:endParaRPr lang="en-US" altLang="zh-CN" sz="1800" b="0" dirty="0">
              <a:solidFill>
                <a:schemeClr val="tx1">
                  <a:lumMod val="50000"/>
                  <a:lumOff val="50000"/>
                </a:schemeClr>
              </a:solidFill>
              <a:latin typeface="微软雅黑" panose="020B0503020204020204" pitchFamily="34" charset="-122"/>
            </a:endParaRPr>
          </a:p>
          <a:p>
            <a:pPr marL="800100" lvl="1" indent="-342900" eaLnBrk="1" hangingPunct="1">
              <a:lnSpc>
                <a:spcPct val="150000"/>
              </a:lnSpc>
              <a:buClr>
                <a:schemeClr val="tx2"/>
              </a:buClr>
              <a:buSzPct val="90000"/>
              <a:buFont typeface="Wingdings" panose="05000000000000000000" pitchFamily="2" charset="2"/>
              <a:buChar char="n"/>
            </a:pPr>
            <a:r>
              <a:rPr lang="en-US" altLang="zh-CN" sz="1800" b="0" dirty="0">
                <a:solidFill>
                  <a:schemeClr val="tx1">
                    <a:lumMod val="50000"/>
                    <a:lumOff val="50000"/>
                  </a:schemeClr>
                </a:solidFill>
                <a:latin typeface="微软雅黑" panose="020B0503020204020204" pitchFamily="34" charset="-122"/>
              </a:rPr>
              <a:t>set×××</a:t>
            </a:r>
            <a:r>
              <a:rPr lang="zh-CN" altLang="en-US" sz="1800" b="0" dirty="0">
                <a:solidFill>
                  <a:schemeClr val="tx1">
                    <a:lumMod val="50000"/>
                    <a:lumOff val="50000"/>
                  </a:schemeClr>
                </a:solidFill>
                <a:latin typeface="微软雅黑" panose="020B0503020204020204" pitchFamily="34" charset="-122"/>
              </a:rPr>
              <a:t>：设置年、月、日、时、分、秒等等</a:t>
            </a:r>
            <a:endParaRPr lang="en-US" altLang="zh-CN" sz="1800" b="0" dirty="0">
              <a:solidFill>
                <a:schemeClr val="tx1">
                  <a:lumMod val="50000"/>
                  <a:lumOff val="50000"/>
                </a:schemeClr>
              </a:solidFill>
              <a:latin typeface="微软雅黑" panose="020B0503020204020204" pitchFamily="34" charset="-122"/>
            </a:endParaRPr>
          </a:p>
        </p:txBody>
      </p:sp>
      <p:sp>
        <p:nvSpPr>
          <p:cNvPr id="6" name="内容占位符 2"/>
          <p:cNvSpPr txBox="1">
            <a:spLocks/>
          </p:cNvSpPr>
          <p:nvPr/>
        </p:nvSpPr>
        <p:spPr bwMode="auto">
          <a:xfrm>
            <a:off x="904528" y="4481510"/>
            <a:ext cx="4899024" cy="1486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0E9CDE"/>
              </a:buClr>
              <a:buSzPct val="100000"/>
              <a:buFont typeface="Wingdings" pitchFamily="2" charset="2"/>
              <a:buChar char="n"/>
              <a:defRPr sz="2600" b="1">
                <a:solidFill>
                  <a:schemeClr val="tx1"/>
                </a:solidFill>
                <a:latin typeface="+mn-lt"/>
                <a:ea typeface="微软雅黑" pitchFamily="34" charset="-122"/>
                <a:cs typeface="+mn-cs"/>
              </a:defRPr>
            </a:lvl1pPr>
            <a:lvl2pPr marL="742950" indent="-285750" algn="l" rtl="0" eaLnBrk="0" fontAlgn="base" hangingPunct="0">
              <a:spcBef>
                <a:spcPct val="20000"/>
              </a:spcBef>
              <a:spcAft>
                <a:spcPct val="0"/>
              </a:spcAft>
              <a:buClr>
                <a:srgbClr val="0E9CDE"/>
              </a:buClr>
              <a:buSzPct val="100000"/>
              <a:buFont typeface="Wingdings" pitchFamily="2" charset="2"/>
              <a:buChar char="u"/>
              <a:defRPr sz="2400" b="1">
                <a:solidFill>
                  <a:schemeClr val="tx1"/>
                </a:solidFill>
                <a:latin typeface="+mn-lt"/>
                <a:ea typeface="微软雅黑" pitchFamily="34" charset="-122"/>
              </a:defRPr>
            </a:lvl2pPr>
            <a:lvl3pPr marL="1143000" indent="-228600" algn="l" rtl="0" eaLnBrk="0" fontAlgn="base" hangingPunct="0">
              <a:spcBef>
                <a:spcPct val="20000"/>
              </a:spcBef>
              <a:spcAft>
                <a:spcPct val="0"/>
              </a:spcAft>
              <a:buClr>
                <a:srgbClr val="0E9CDE"/>
              </a:buClr>
              <a:buSzPct val="85000"/>
              <a:buFont typeface="Wingdings" pitchFamily="2" charset="2"/>
              <a:buChar char="Ø"/>
              <a:defRPr sz="2000" b="1">
                <a:solidFill>
                  <a:schemeClr val="tx1"/>
                </a:solidFill>
                <a:latin typeface="+mn-lt"/>
                <a:ea typeface="+mn-ea"/>
              </a:defRPr>
            </a:lvl3pPr>
            <a:lvl4pPr marL="1600200" indent="-228600" algn="l" rtl="0" eaLnBrk="0" fontAlgn="base" hangingPunct="0">
              <a:spcBef>
                <a:spcPct val="20000"/>
              </a:spcBef>
              <a:spcAft>
                <a:spcPct val="0"/>
              </a:spcAft>
              <a:buClr>
                <a:schemeClr val="tx2"/>
              </a:buClr>
              <a:buFont typeface="Wingdings" pitchFamily="2" charset="2"/>
              <a:buChar char="Ø"/>
              <a:defRPr sz="1800" b="1">
                <a:solidFill>
                  <a:schemeClr val="tx1"/>
                </a:solidFill>
                <a:latin typeface="+mn-lt"/>
                <a:ea typeface="+mn-ea"/>
                <a:cs typeface="楷体_GB2312"/>
              </a:defRPr>
            </a:lvl4pPr>
            <a:lvl5pPr marL="2057400" indent="-228600" algn="l" rtl="0" eaLnBrk="0" fontAlgn="base" hangingPunct="0">
              <a:spcBef>
                <a:spcPct val="20000"/>
              </a:spcBef>
              <a:spcAft>
                <a:spcPct val="0"/>
              </a:spcAft>
              <a:buChar char="»"/>
              <a:defRPr sz="1600" b="1">
                <a:solidFill>
                  <a:schemeClr val="tx1"/>
                </a:solidFill>
                <a:latin typeface="+mn-lt"/>
                <a:ea typeface="+mn-ea"/>
                <a:cs typeface="楷体_GB2312"/>
              </a:defRPr>
            </a:lvl5pPr>
            <a:lvl6pPr marL="2514600" indent="-228600" algn="l" rtl="0" eaLnBrk="1" fontAlgn="base" hangingPunct="1">
              <a:spcBef>
                <a:spcPct val="20000"/>
              </a:spcBef>
              <a:spcAft>
                <a:spcPct val="0"/>
              </a:spcAft>
              <a:buChar char="»"/>
              <a:defRPr sz="2000" b="1">
                <a:solidFill>
                  <a:schemeClr val="tx1"/>
                </a:solidFill>
                <a:latin typeface="+mn-lt"/>
                <a:ea typeface="楷体_GB2312" pitchFamily="49" charset="-122"/>
              </a:defRPr>
            </a:lvl6pPr>
            <a:lvl7pPr marL="2971800" indent="-228600" algn="l" rtl="0" eaLnBrk="1" fontAlgn="base" hangingPunct="1">
              <a:spcBef>
                <a:spcPct val="20000"/>
              </a:spcBef>
              <a:spcAft>
                <a:spcPct val="0"/>
              </a:spcAft>
              <a:buChar char="»"/>
              <a:defRPr sz="2000" b="1">
                <a:solidFill>
                  <a:schemeClr val="tx1"/>
                </a:solidFill>
                <a:latin typeface="+mn-lt"/>
                <a:ea typeface="楷体_GB2312" pitchFamily="49" charset="-122"/>
              </a:defRPr>
            </a:lvl7pPr>
            <a:lvl8pPr marL="3429000" indent="-228600" algn="l" rtl="0" eaLnBrk="1" fontAlgn="base" hangingPunct="1">
              <a:spcBef>
                <a:spcPct val="20000"/>
              </a:spcBef>
              <a:spcAft>
                <a:spcPct val="0"/>
              </a:spcAft>
              <a:buChar char="»"/>
              <a:defRPr sz="2000" b="1">
                <a:solidFill>
                  <a:schemeClr val="tx1"/>
                </a:solidFill>
                <a:latin typeface="+mn-lt"/>
                <a:ea typeface="楷体_GB2312" pitchFamily="49" charset="-122"/>
              </a:defRPr>
            </a:lvl8pPr>
            <a:lvl9pPr marL="3886200" indent="-228600" algn="l" rtl="0" eaLnBrk="1" fontAlgn="base" hangingPunct="1">
              <a:spcBef>
                <a:spcPct val="20000"/>
              </a:spcBef>
              <a:spcAft>
                <a:spcPct val="0"/>
              </a:spcAft>
              <a:buChar char="»"/>
              <a:defRPr sz="2000" b="1">
                <a:solidFill>
                  <a:schemeClr val="tx1"/>
                </a:solidFill>
                <a:latin typeface="+mn-lt"/>
                <a:ea typeface="楷体_GB2312" pitchFamily="49" charset="-122"/>
              </a:defRPr>
            </a:lvl9pPr>
          </a:lstStyle>
          <a:p>
            <a:pPr eaLnBrk="1" hangingPunct="1">
              <a:lnSpc>
                <a:spcPct val="150000"/>
              </a:lnSpc>
              <a:buClr>
                <a:schemeClr val="tx2"/>
              </a:buClr>
              <a:buFont typeface="Wingdings" panose="05000000000000000000" pitchFamily="2" charset="2"/>
              <a:buChar char="u"/>
            </a:pPr>
            <a:r>
              <a:rPr lang="en-US" altLang="zh-CN" sz="2000" dirty="0">
                <a:solidFill>
                  <a:schemeClr val="accent1">
                    <a:lumMod val="75000"/>
                  </a:schemeClr>
                </a:solidFill>
                <a:latin typeface="微软雅黑" panose="020B0503020204020204" pitchFamily="34" charset="-122"/>
              </a:rPr>
              <a:t>Array</a:t>
            </a:r>
            <a:r>
              <a:rPr lang="zh-CN" altLang="en-US" sz="2000" dirty="0">
                <a:solidFill>
                  <a:schemeClr val="accent1">
                    <a:lumMod val="75000"/>
                  </a:schemeClr>
                </a:solidFill>
                <a:latin typeface="微软雅黑" panose="020B0503020204020204" pitchFamily="34" charset="-122"/>
              </a:rPr>
              <a:t>（数组）对象</a:t>
            </a:r>
            <a:endParaRPr lang="en-US" altLang="zh-CN" sz="2000" dirty="0">
              <a:solidFill>
                <a:schemeClr val="accent1">
                  <a:lumMod val="75000"/>
                </a:schemeClr>
              </a:solidFill>
              <a:latin typeface="微软雅黑" panose="020B0503020204020204" pitchFamily="34" charset="-122"/>
            </a:endParaRPr>
          </a:p>
          <a:p>
            <a:pPr marL="800100" lvl="1" indent="-342900" eaLnBrk="1" hangingPunct="1">
              <a:lnSpc>
                <a:spcPct val="150000"/>
              </a:lnSpc>
              <a:buClr>
                <a:schemeClr val="tx2"/>
              </a:buClr>
              <a:buSzPct val="90000"/>
              <a:buFont typeface="Wingdings" panose="05000000000000000000" pitchFamily="2" charset="2"/>
              <a:buChar char="n"/>
            </a:pPr>
            <a:r>
              <a:rPr lang="en-US" altLang="zh-CN" sz="1800" b="0" dirty="0">
                <a:solidFill>
                  <a:schemeClr val="tx1">
                    <a:lumMod val="50000"/>
                    <a:lumOff val="50000"/>
                  </a:schemeClr>
                </a:solidFill>
                <a:latin typeface="微软雅黑" panose="020B0503020204020204" pitchFamily="34" charset="-122"/>
              </a:rPr>
              <a:t>length</a:t>
            </a:r>
            <a:r>
              <a:rPr lang="zh-CN" altLang="en-US" sz="1800" b="0" dirty="0">
                <a:solidFill>
                  <a:schemeClr val="tx1">
                    <a:lumMod val="50000"/>
                    <a:lumOff val="50000"/>
                  </a:schemeClr>
                </a:solidFill>
                <a:latin typeface="微软雅黑" panose="020B0503020204020204" pitchFamily="34" charset="-122"/>
              </a:rPr>
              <a:t>属性</a:t>
            </a:r>
            <a:endParaRPr lang="en-US" altLang="zh-CN" sz="1800" b="0" dirty="0">
              <a:solidFill>
                <a:schemeClr val="tx1">
                  <a:lumMod val="50000"/>
                  <a:lumOff val="50000"/>
                </a:schemeClr>
              </a:solidFill>
              <a:latin typeface="微软雅黑" panose="020B0503020204020204" pitchFamily="34" charset="-122"/>
            </a:endParaRPr>
          </a:p>
          <a:p>
            <a:pPr marL="800100" lvl="1" indent="-342900" eaLnBrk="1" hangingPunct="1">
              <a:lnSpc>
                <a:spcPct val="150000"/>
              </a:lnSpc>
              <a:buClr>
                <a:schemeClr val="tx2"/>
              </a:buClr>
              <a:buSzPct val="90000"/>
              <a:buFont typeface="Wingdings" panose="05000000000000000000" pitchFamily="2" charset="2"/>
              <a:buChar char="n"/>
            </a:pPr>
            <a:r>
              <a:rPr lang="en-US" altLang="zh-CN" sz="1800" b="0" dirty="0">
                <a:solidFill>
                  <a:schemeClr val="tx1">
                    <a:lumMod val="50000"/>
                    <a:lumOff val="50000"/>
                  </a:schemeClr>
                </a:solidFill>
                <a:latin typeface="微软雅黑" panose="020B0503020204020204" pitchFamily="34" charset="-122"/>
              </a:rPr>
              <a:t>sort( )</a:t>
            </a:r>
            <a:r>
              <a:rPr lang="zh-CN" altLang="en-US" sz="1800" b="0" dirty="0">
                <a:solidFill>
                  <a:schemeClr val="tx1">
                    <a:lumMod val="50000"/>
                    <a:lumOff val="50000"/>
                  </a:schemeClr>
                </a:solidFill>
                <a:latin typeface="微软雅黑" panose="020B0503020204020204" pitchFamily="34" charset="-122"/>
              </a:rPr>
              <a:t>、</a:t>
            </a:r>
            <a:r>
              <a:rPr lang="en-US" altLang="zh-CN" sz="1800" b="0" dirty="0" err="1">
                <a:solidFill>
                  <a:schemeClr val="tx1">
                    <a:lumMod val="50000"/>
                    <a:lumOff val="50000"/>
                  </a:schemeClr>
                </a:solidFill>
                <a:latin typeface="微软雅黑" panose="020B0503020204020204" pitchFamily="34" charset="-122"/>
              </a:rPr>
              <a:t>concat</a:t>
            </a:r>
            <a:r>
              <a:rPr lang="en-US" altLang="zh-CN" sz="1800" b="0" dirty="0">
                <a:solidFill>
                  <a:schemeClr val="tx1">
                    <a:lumMod val="50000"/>
                    <a:lumOff val="50000"/>
                  </a:schemeClr>
                </a:solidFill>
                <a:latin typeface="微软雅黑" panose="020B0503020204020204" pitchFamily="34" charset="-122"/>
              </a:rPr>
              <a:t>( )</a:t>
            </a:r>
            <a:r>
              <a:rPr lang="zh-CN" altLang="en-US" sz="1800" b="0" dirty="0">
                <a:solidFill>
                  <a:schemeClr val="tx1">
                    <a:lumMod val="50000"/>
                    <a:lumOff val="50000"/>
                  </a:schemeClr>
                </a:solidFill>
                <a:latin typeface="微软雅黑" panose="020B0503020204020204" pitchFamily="34" charset="-122"/>
              </a:rPr>
              <a:t>、</a:t>
            </a:r>
            <a:r>
              <a:rPr lang="en-US" altLang="zh-CN" sz="1800" b="0" dirty="0">
                <a:solidFill>
                  <a:schemeClr val="tx1">
                    <a:lumMod val="50000"/>
                    <a:lumOff val="50000"/>
                  </a:schemeClr>
                </a:solidFill>
                <a:latin typeface="微软雅黑" panose="020B0503020204020204" pitchFamily="34" charset="-122"/>
              </a:rPr>
              <a:t>join( )</a:t>
            </a:r>
            <a:r>
              <a:rPr lang="zh-CN" altLang="en-US" sz="1800" b="0" dirty="0">
                <a:solidFill>
                  <a:schemeClr val="tx1">
                    <a:lumMod val="50000"/>
                    <a:lumOff val="50000"/>
                  </a:schemeClr>
                </a:solidFill>
                <a:latin typeface="微软雅黑" panose="020B0503020204020204" pitchFamily="34" charset="-122"/>
              </a:rPr>
              <a:t>方法</a:t>
            </a:r>
            <a:endParaRPr lang="en-US" altLang="zh-CN" sz="1800" b="0" dirty="0">
              <a:solidFill>
                <a:schemeClr val="tx1">
                  <a:lumMod val="50000"/>
                  <a:lumOff val="50000"/>
                </a:schemeClr>
              </a:solidFill>
              <a:latin typeface="微软雅黑" panose="020B0503020204020204" pitchFamily="34" charset="-122"/>
            </a:endParaRPr>
          </a:p>
        </p:txBody>
      </p:sp>
      <p:sp>
        <p:nvSpPr>
          <p:cNvPr id="7" name="内容占位符 2"/>
          <p:cNvSpPr txBox="1">
            <a:spLocks/>
          </p:cNvSpPr>
          <p:nvPr/>
        </p:nvSpPr>
        <p:spPr bwMode="auto">
          <a:xfrm>
            <a:off x="6689030" y="933626"/>
            <a:ext cx="5502696" cy="207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0E9CDE"/>
              </a:buClr>
              <a:buSzPct val="100000"/>
              <a:buFont typeface="Wingdings" pitchFamily="2" charset="2"/>
              <a:buChar char="n"/>
              <a:defRPr sz="2600" b="1">
                <a:solidFill>
                  <a:schemeClr val="tx1"/>
                </a:solidFill>
                <a:latin typeface="+mn-lt"/>
                <a:ea typeface="微软雅黑" pitchFamily="34" charset="-122"/>
                <a:cs typeface="+mn-cs"/>
              </a:defRPr>
            </a:lvl1pPr>
            <a:lvl2pPr marL="742950" indent="-285750" algn="l" rtl="0" eaLnBrk="0" fontAlgn="base" hangingPunct="0">
              <a:spcBef>
                <a:spcPct val="20000"/>
              </a:spcBef>
              <a:spcAft>
                <a:spcPct val="0"/>
              </a:spcAft>
              <a:buClr>
                <a:srgbClr val="0E9CDE"/>
              </a:buClr>
              <a:buSzPct val="100000"/>
              <a:buFont typeface="Wingdings" pitchFamily="2" charset="2"/>
              <a:buChar char="u"/>
              <a:defRPr sz="2400" b="1">
                <a:solidFill>
                  <a:schemeClr val="tx1"/>
                </a:solidFill>
                <a:latin typeface="+mn-lt"/>
                <a:ea typeface="微软雅黑" pitchFamily="34" charset="-122"/>
              </a:defRPr>
            </a:lvl2pPr>
            <a:lvl3pPr marL="1143000" indent="-228600" algn="l" rtl="0" eaLnBrk="0" fontAlgn="base" hangingPunct="0">
              <a:spcBef>
                <a:spcPct val="20000"/>
              </a:spcBef>
              <a:spcAft>
                <a:spcPct val="0"/>
              </a:spcAft>
              <a:buClr>
                <a:srgbClr val="0E9CDE"/>
              </a:buClr>
              <a:buSzPct val="85000"/>
              <a:buFont typeface="Wingdings" pitchFamily="2" charset="2"/>
              <a:buChar char="Ø"/>
              <a:defRPr sz="2000" b="1">
                <a:solidFill>
                  <a:schemeClr val="tx1"/>
                </a:solidFill>
                <a:latin typeface="+mn-lt"/>
                <a:ea typeface="+mn-ea"/>
              </a:defRPr>
            </a:lvl3pPr>
            <a:lvl4pPr marL="1600200" indent="-228600" algn="l" rtl="0" eaLnBrk="0" fontAlgn="base" hangingPunct="0">
              <a:spcBef>
                <a:spcPct val="20000"/>
              </a:spcBef>
              <a:spcAft>
                <a:spcPct val="0"/>
              </a:spcAft>
              <a:buClr>
                <a:schemeClr val="tx2"/>
              </a:buClr>
              <a:buFont typeface="Wingdings" pitchFamily="2" charset="2"/>
              <a:buChar char="Ø"/>
              <a:defRPr sz="1800" b="1">
                <a:solidFill>
                  <a:schemeClr val="tx1"/>
                </a:solidFill>
                <a:latin typeface="+mn-lt"/>
                <a:ea typeface="+mn-ea"/>
                <a:cs typeface="楷体_GB2312"/>
              </a:defRPr>
            </a:lvl4pPr>
            <a:lvl5pPr marL="2057400" indent="-228600" algn="l" rtl="0" eaLnBrk="0" fontAlgn="base" hangingPunct="0">
              <a:spcBef>
                <a:spcPct val="20000"/>
              </a:spcBef>
              <a:spcAft>
                <a:spcPct val="0"/>
              </a:spcAft>
              <a:buChar char="»"/>
              <a:defRPr sz="1600" b="1">
                <a:solidFill>
                  <a:schemeClr val="tx1"/>
                </a:solidFill>
                <a:latin typeface="+mn-lt"/>
                <a:ea typeface="+mn-ea"/>
                <a:cs typeface="楷体_GB2312"/>
              </a:defRPr>
            </a:lvl5pPr>
            <a:lvl6pPr marL="2514600" indent="-228600" algn="l" rtl="0" eaLnBrk="1" fontAlgn="base" hangingPunct="1">
              <a:spcBef>
                <a:spcPct val="20000"/>
              </a:spcBef>
              <a:spcAft>
                <a:spcPct val="0"/>
              </a:spcAft>
              <a:buChar char="»"/>
              <a:defRPr sz="2000" b="1">
                <a:solidFill>
                  <a:schemeClr val="tx1"/>
                </a:solidFill>
                <a:latin typeface="+mn-lt"/>
                <a:ea typeface="楷体_GB2312" pitchFamily="49" charset="-122"/>
              </a:defRPr>
            </a:lvl6pPr>
            <a:lvl7pPr marL="2971800" indent="-228600" algn="l" rtl="0" eaLnBrk="1" fontAlgn="base" hangingPunct="1">
              <a:spcBef>
                <a:spcPct val="20000"/>
              </a:spcBef>
              <a:spcAft>
                <a:spcPct val="0"/>
              </a:spcAft>
              <a:buChar char="»"/>
              <a:defRPr sz="2000" b="1">
                <a:solidFill>
                  <a:schemeClr val="tx1"/>
                </a:solidFill>
                <a:latin typeface="+mn-lt"/>
                <a:ea typeface="楷体_GB2312" pitchFamily="49" charset="-122"/>
              </a:defRPr>
            </a:lvl7pPr>
            <a:lvl8pPr marL="3429000" indent="-228600" algn="l" rtl="0" eaLnBrk="1" fontAlgn="base" hangingPunct="1">
              <a:spcBef>
                <a:spcPct val="20000"/>
              </a:spcBef>
              <a:spcAft>
                <a:spcPct val="0"/>
              </a:spcAft>
              <a:buChar char="»"/>
              <a:defRPr sz="2000" b="1">
                <a:solidFill>
                  <a:schemeClr val="tx1"/>
                </a:solidFill>
                <a:latin typeface="+mn-lt"/>
                <a:ea typeface="楷体_GB2312" pitchFamily="49" charset="-122"/>
              </a:defRPr>
            </a:lvl8pPr>
            <a:lvl9pPr marL="3886200" indent="-228600" algn="l" rtl="0" eaLnBrk="1" fontAlgn="base" hangingPunct="1">
              <a:spcBef>
                <a:spcPct val="20000"/>
              </a:spcBef>
              <a:spcAft>
                <a:spcPct val="0"/>
              </a:spcAft>
              <a:buChar char="»"/>
              <a:defRPr sz="2000" b="1">
                <a:solidFill>
                  <a:schemeClr val="tx1"/>
                </a:solidFill>
                <a:latin typeface="+mn-lt"/>
                <a:ea typeface="楷体_GB2312" pitchFamily="49" charset="-122"/>
              </a:defRPr>
            </a:lvl9pPr>
          </a:lstStyle>
          <a:p>
            <a:pPr eaLnBrk="1" hangingPunct="1">
              <a:lnSpc>
                <a:spcPct val="150000"/>
              </a:lnSpc>
              <a:buClr>
                <a:schemeClr val="tx2"/>
              </a:buClr>
              <a:buFont typeface="Wingdings" panose="05000000000000000000" pitchFamily="2" charset="2"/>
              <a:buChar char="u"/>
            </a:pPr>
            <a:r>
              <a:rPr lang="en-US" altLang="zh-CN" sz="2000" dirty="0">
                <a:solidFill>
                  <a:schemeClr val="accent1">
                    <a:lumMod val="75000"/>
                  </a:schemeClr>
                </a:solidFill>
                <a:latin typeface="微软雅黑" panose="020B0503020204020204" pitchFamily="34" charset="-122"/>
              </a:rPr>
              <a:t>Boolean</a:t>
            </a:r>
            <a:r>
              <a:rPr lang="zh-CN" altLang="en-US" sz="2000" dirty="0">
                <a:solidFill>
                  <a:schemeClr val="accent1">
                    <a:lumMod val="75000"/>
                  </a:schemeClr>
                </a:solidFill>
                <a:latin typeface="微软雅黑" panose="020B0503020204020204" pitchFamily="34" charset="-122"/>
              </a:rPr>
              <a:t>（逻辑）对象</a:t>
            </a:r>
            <a:endParaRPr lang="en-US" altLang="zh-CN" sz="2000" dirty="0">
              <a:solidFill>
                <a:schemeClr val="accent1">
                  <a:lumMod val="75000"/>
                </a:schemeClr>
              </a:solidFill>
              <a:latin typeface="微软雅黑" panose="020B0503020204020204" pitchFamily="34" charset="-122"/>
            </a:endParaRPr>
          </a:p>
          <a:p>
            <a:pPr marL="800100" lvl="1" indent="-342900" eaLnBrk="1" hangingPunct="1">
              <a:lnSpc>
                <a:spcPct val="150000"/>
              </a:lnSpc>
              <a:buClr>
                <a:schemeClr val="tx2"/>
              </a:buClr>
              <a:buSzPct val="90000"/>
              <a:buFont typeface="Wingdings" panose="05000000000000000000" pitchFamily="2" charset="2"/>
              <a:buChar char="n"/>
            </a:pPr>
            <a:r>
              <a:rPr lang="en-US" altLang="zh-CN" sz="1800" b="0" dirty="0">
                <a:solidFill>
                  <a:schemeClr val="tx1">
                    <a:lumMod val="50000"/>
                    <a:lumOff val="50000"/>
                  </a:schemeClr>
                </a:solidFill>
                <a:latin typeface="微软雅黑" panose="020B0503020204020204" pitchFamily="34" charset="-122"/>
              </a:rPr>
              <a:t>true</a:t>
            </a:r>
            <a:r>
              <a:rPr lang="zh-CN" altLang="en-US" sz="1800" b="0" dirty="0">
                <a:solidFill>
                  <a:schemeClr val="tx1">
                    <a:lumMod val="50000"/>
                    <a:lumOff val="50000"/>
                  </a:schemeClr>
                </a:solidFill>
                <a:latin typeface="微软雅黑" panose="020B0503020204020204" pitchFamily="34" charset="-122"/>
              </a:rPr>
              <a:t>或者</a:t>
            </a:r>
            <a:r>
              <a:rPr lang="en-US" altLang="zh-CN" sz="1800" b="0" dirty="0">
                <a:solidFill>
                  <a:schemeClr val="tx1">
                    <a:lumMod val="50000"/>
                    <a:lumOff val="50000"/>
                  </a:schemeClr>
                </a:solidFill>
                <a:latin typeface="微软雅黑" panose="020B0503020204020204" pitchFamily="34" charset="-122"/>
              </a:rPr>
              <a:t>false</a:t>
            </a:r>
          </a:p>
          <a:p>
            <a:pPr marL="800100" lvl="1" indent="-342900" eaLnBrk="1" hangingPunct="1">
              <a:lnSpc>
                <a:spcPct val="150000"/>
              </a:lnSpc>
              <a:buClr>
                <a:schemeClr val="tx2"/>
              </a:buClr>
              <a:buSzPct val="90000"/>
              <a:buFont typeface="Wingdings" panose="05000000000000000000" pitchFamily="2" charset="2"/>
              <a:buChar char="n"/>
            </a:pPr>
            <a:r>
              <a:rPr lang="en-US" altLang="zh-CN" sz="1800" b="0" dirty="0" err="1">
                <a:solidFill>
                  <a:schemeClr val="tx1">
                    <a:lumMod val="50000"/>
                    <a:lumOff val="50000"/>
                  </a:schemeClr>
                </a:solidFill>
                <a:latin typeface="微软雅黑" panose="020B0503020204020204" pitchFamily="34" charset="-122"/>
              </a:rPr>
              <a:t>toString</a:t>
            </a:r>
            <a:r>
              <a:rPr lang="en-US" altLang="zh-CN" sz="1800" b="0" dirty="0">
                <a:solidFill>
                  <a:schemeClr val="tx1">
                    <a:lumMod val="50000"/>
                    <a:lumOff val="50000"/>
                  </a:schemeClr>
                </a:solidFill>
                <a:latin typeface="微软雅黑" panose="020B0503020204020204" pitchFamily="34" charset="-122"/>
              </a:rPr>
              <a:t>( )</a:t>
            </a:r>
            <a:r>
              <a:rPr lang="zh-CN" altLang="en-US" sz="1800" b="0" dirty="0">
                <a:solidFill>
                  <a:schemeClr val="tx1">
                    <a:lumMod val="50000"/>
                    <a:lumOff val="50000"/>
                  </a:schemeClr>
                </a:solidFill>
                <a:latin typeface="微软雅黑" panose="020B0503020204020204" pitchFamily="34" charset="-122"/>
              </a:rPr>
              <a:t>方法</a:t>
            </a:r>
            <a:endParaRPr lang="en-US" altLang="zh-CN" sz="1800" b="0" dirty="0">
              <a:solidFill>
                <a:schemeClr val="tx1">
                  <a:lumMod val="50000"/>
                  <a:lumOff val="50000"/>
                </a:schemeClr>
              </a:solidFill>
              <a:latin typeface="微软雅黑" panose="020B0503020204020204" pitchFamily="34" charset="-122"/>
            </a:endParaRPr>
          </a:p>
        </p:txBody>
      </p:sp>
      <p:sp>
        <p:nvSpPr>
          <p:cNvPr id="8" name="内容占位符 2"/>
          <p:cNvSpPr txBox="1">
            <a:spLocks/>
          </p:cNvSpPr>
          <p:nvPr/>
        </p:nvSpPr>
        <p:spPr bwMode="auto">
          <a:xfrm>
            <a:off x="6807777" y="4595905"/>
            <a:ext cx="4155787" cy="1486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0E9CDE"/>
              </a:buClr>
              <a:buSzPct val="100000"/>
              <a:buFont typeface="Wingdings" pitchFamily="2" charset="2"/>
              <a:buChar char="n"/>
              <a:defRPr sz="2600" b="1">
                <a:solidFill>
                  <a:schemeClr val="tx1"/>
                </a:solidFill>
                <a:latin typeface="+mn-lt"/>
                <a:ea typeface="微软雅黑" pitchFamily="34" charset="-122"/>
                <a:cs typeface="+mn-cs"/>
              </a:defRPr>
            </a:lvl1pPr>
            <a:lvl2pPr marL="742950" indent="-285750" algn="l" rtl="0" eaLnBrk="0" fontAlgn="base" hangingPunct="0">
              <a:spcBef>
                <a:spcPct val="20000"/>
              </a:spcBef>
              <a:spcAft>
                <a:spcPct val="0"/>
              </a:spcAft>
              <a:buClr>
                <a:srgbClr val="0E9CDE"/>
              </a:buClr>
              <a:buSzPct val="100000"/>
              <a:buFont typeface="Wingdings" pitchFamily="2" charset="2"/>
              <a:buChar char="u"/>
              <a:defRPr sz="2400" b="1">
                <a:solidFill>
                  <a:schemeClr val="tx1"/>
                </a:solidFill>
                <a:latin typeface="+mn-lt"/>
                <a:ea typeface="微软雅黑" pitchFamily="34" charset="-122"/>
              </a:defRPr>
            </a:lvl2pPr>
            <a:lvl3pPr marL="1143000" indent="-228600" algn="l" rtl="0" eaLnBrk="0" fontAlgn="base" hangingPunct="0">
              <a:spcBef>
                <a:spcPct val="20000"/>
              </a:spcBef>
              <a:spcAft>
                <a:spcPct val="0"/>
              </a:spcAft>
              <a:buClr>
                <a:srgbClr val="0E9CDE"/>
              </a:buClr>
              <a:buSzPct val="85000"/>
              <a:buFont typeface="Wingdings" pitchFamily="2" charset="2"/>
              <a:buChar char="Ø"/>
              <a:defRPr sz="2000" b="1">
                <a:solidFill>
                  <a:schemeClr val="tx1"/>
                </a:solidFill>
                <a:latin typeface="+mn-lt"/>
                <a:ea typeface="+mn-ea"/>
              </a:defRPr>
            </a:lvl3pPr>
            <a:lvl4pPr marL="1600200" indent="-228600" algn="l" rtl="0" eaLnBrk="0" fontAlgn="base" hangingPunct="0">
              <a:spcBef>
                <a:spcPct val="20000"/>
              </a:spcBef>
              <a:spcAft>
                <a:spcPct val="0"/>
              </a:spcAft>
              <a:buClr>
                <a:schemeClr val="tx2"/>
              </a:buClr>
              <a:buFont typeface="Wingdings" pitchFamily="2" charset="2"/>
              <a:buChar char="Ø"/>
              <a:defRPr sz="1800" b="1">
                <a:solidFill>
                  <a:schemeClr val="tx1"/>
                </a:solidFill>
                <a:latin typeface="+mn-lt"/>
                <a:ea typeface="+mn-ea"/>
                <a:cs typeface="楷体_GB2312"/>
              </a:defRPr>
            </a:lvl4pPr>
            <a:lvl5pPr marL="2057400" indent="-228600" algn="l" rtl="0" eaLnBrk="0" fontAlgn="base" hangingPunct="0">
              <a:spcBef>
                <a:spcPct val="20000"/>
              </a:spcBef>
              <a:spcAft>
                <a:spcPct val="0"/>
              </a:spcAft>
              <a:buChar char="»"/>
              <a:defRPr sz="1600" b="1">
                <a:solidFill>
                  <a:schemeClr val="tx1"/>
                </a:solidFill>
                <a:latin typeface="+mn-lt"/>
                <a:ea typeface="+mn-ea"/>
                <a:cs typeface="楷体_GB2312"/>
              </a:defRPr>
            </a:lvl5pPr>
            <a:lvl6pPr marL="2514600" indent="-228600" algn="l" rtl="0" eaLnBrk="1" fontAlgn="base" hangingPunct="1">
              <a:spcBef>
                <a:spcPct val="20000"/>
              </a:spcBef>
              <a:spcAft>
                <a:spcPct val="0"/>
              </a:spcAft>
              <a:buChar char="»"/>
              <a:defRPr sz="2000" b="1">
                <a:solidFill>
                  <a:schemeClr val="tx1"/>
                </a:solidFill>
                <a:latin typeface="+mn-lt"/>
                <a:ea typeface="楷体_GB2312" pitchFamily="49" charset="-122"/>
              </a:defRPr>
            </a:lvl6pPr>
            <a:lvl7pPr marL="2971800" indent="-228600" algn="l" rtl="0" eaLnBrk="1" fontAlgn="base" hangingPunct="1">
              <a:spcBef>
                <a:spcPct val="20000"/>
              </a:spcBef>
              <a:spcAft>
                <a:spcPct val="0"/>
              </a:spcAft>
              <a:buChar char="»"/>
              <a:defRPr sz="2000" b="1">
                <a:solidFill>
                  <a:schemeClr val="tx1"/>
                </a:solidFill>
                <a:latin typeface="+mn-lt"/>
                <a:ea typeface="楷体_GB2312" pitchFamily="49" charset="-122"/>
              </a:defRPr>
            </a:lvl7pPr>
            <a:lvl8pPr marL="3429000" indent="-228600" algn="l" rtl="0" eaLnBrk="1" fontAlgn="base" hangingPunct="1">
              <a:spcBef>
                <a:spcPct val="20000"/>
              </a:spcBef>
              <a:spcAft>
                <a:spcPct val="0"/>
              </a:spcAft>
              <a:buChar char="»"/>
              <a:defRPr sz="2000" b="1">
                <a:solidFill>
                  <a:schemeClr val="tx1"/>
                </a:solidFill>
                <a:latin typeface="+mn-lt"/>
                <a:ea typeface="楷体_GB2312" pitchFamily="49" charset="-122"/>
              </a:defRPr>
            </a:lvl8pPr>
            <a:lvl9pPr marL="3886200" indent="-228600" algn="l" rtl="0" eaLnBrk="1" fontAlgn="base" hangingPunct="1">
              <a:spcBef>
                <a:spcPct val="20000"/>
              </a:spcBef>
              <a:spcAft>
                <a:spcPct val="0"/>
              </a:spcAft>
              <a:buChar char="»"/>
              <a:defRPr sz="2000" b="1">
                <a:solidFill>
                  <a:schemeClr val="tx1"/>
                </a:solidFill>
                <a:latin typeface="+mn-lt"/>
                <a:ea typeface="楷体_GB2312" pitchFamily="49" charset="-122"/>
              </a:defRPr>
            </a:lvl9pPr>
          </a:lstStyle>
          <a:p>
            <a:pPr eaLnBrk="1" hangingPunct="1">
              <a:lnSpc>
                <a:spcPct val="150000"/>
              </a:lnSpc>
              <a:buClr>
                <a:schemeClr val="tx2"/>
              </a:buClr>
              <a:buFont typeface="Wingdings" panose="05000000000000000000" pitchFamily="2" charset="2"/>
              <a:buChar char="u"/>
            </a:pPr>
            <a:r>
              <a:rPr lang="en-US" altLang="zh-CN" sz="2000" dirty="0" err="1">
                <a:solidFill>
                  <a:schemeClr val="accent1">
                    <a:lumMod val="75000"/>
                  </a:schemeClr>
                </a:solidFill>
                <a:latin typeface="微软雅黑" panose="020B0503020204020204" pitchFamily="34" charset="-122"/>
              </a:rPr>
              <a:t>RegExp</a:t>
            </a:r>
            <a:r>
              <a:rPr lang="zh-CN" altLang="en-US" sz="2000" dirty="0">
                <a:solidFill>
                  <a:schemeClr val="accent1">
                    <a:lumMod val="75000"/>
                  </a:schemeClr>
                </a:solidFill>
                <a:latin typeface="微软雅黑" panose="020B0503020204020204" pitchFamily="34" charset="-122"/>
              </a:rPr>
              <a:t>对象</a:t>
            </a:r>
            <a:endParaRPr lang="en-US" altLang="zh-CN" sz="2000" dirty="0">
              <a:solidFill>
                <a:schemeClr val="accent1">
                  <a:lumMod val="75000"/>
                </a:schemeClr>
              </a:solidFill>
              <a:latin typeface="微软雅黑" panose="020B0503020204020204" pitchFamily="34" charset="-122"/>
            </a:endParaRPr>
          </a:p>
          <a:p>
            <a:pPr marL="800100" lvl="1" indent="-342900" eaLnBrk="1" hangingPunct="1">
              <a:lnSpc>
                <a:spcPct val="150000"/>
              </a:lnSpc>
              <a:buClr>
                <a:schemeClr val="tx2"/>
              </a:buClr>
              <a:buSzPct val="90000"/>
              <a:buFont typeface="Wingdings" panose="05000000000000000000" pitchFamily="2" charset="2"/>
              <a:buChar char="n"/>
            </a:pPr>
            <a:r>
              <a:rPr lang="en-US" altLang="zh-CN" sz="1800" b="0" dirty="0" err="1">
                <a:solidFill>
                  <a:schemeClr val="tx1">
                    <a:lumMod val="50000"/>
                    <a:lumOff val="50000"/>
                  </a:schemeClr>
                </a:solidFill>
                <a:latin typeface="微软雅黑" panose="020B0503020204020204" pitchFamily="34" charset="-122"/>
              </a:rPr>
              <a:t>RegExp</a:t>
            </a:r>
            <a:r>
              <a:rPr lang="zh-CN" altLang="en-US" sz="1800" b="0" dirty="0">
                <a:solidFill>
                  <a:schemeClr val="tx1">
                    <a:lumMod val="50000"/>
                    <a:lumOff val="50000"/>
                  </a:schemeClr>
                </a:solidFill>
                <a:latin typeface="微软雅黑" panose="020B0503020204020204" pitchFamily="34" charset="-122"/>
              </a:rPr>
              <a:t>是正则表达式的缩写</a:t>
            </a:r>
            <a:endParaRPr lang="en-US" altLang="zh-CN" sz="1800" b="0" dirty="0">
              <a:solidFill>
                <a:schemeClr val="tx1">
                  <a:lumMod val="50000"/>
                  <a:lumOff val="50000"/>
                </a:schemeClr>
              </a:solidFill>
              <a:latin typeface="微软雅黑" panose="020B0503020204020204" pitchFamily="34" charset="-122"/>
            </a:endParaRPr>
          </a:p>
        </p:txBody>
      </p:sp>
      <p:sp>
        <p:nvSpPr>
          <p:cNvPr id="9" name="内容占位符 2"/>
          <p:cNvSpPr txBox="1">
            <a:spLocks/>
          </p:cNvSpPr>
          <p:nvPr/>
        </p:nvSpPr>
        <p:spPr bwMode="auto">
          <a:xfrm>
            <a:off x="6683376" y="2819342"/>
            <a:ext cx="4899024" cy="207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0E9CDE"/>
              </a:buClr>
              <a:buSzPct val="100000"/>
              <a:buFont typeface="Wingdings" pitchFamily="2" charset="2"/>
              <a:buChar char="n"/>
              <a:defRPr sz="2600" b="1">
                <a:solidFill>
                  <a:schemeClr val="tx1"/>
                </a:solidFill>
                <a:latin typeface="+mn-lt"/>
                <a:ea typeface="微软雅黑" pitchFamily="34" charset="-122"/>
                <a:cs typeface="+mn-cs"/>
              </a:defRPr>
            </a:lvl1pPr>
            <a:lvl2pPr marL="742950" indent="-285750" algn="l" rtl="0" eaLnBrk="0" fontAlgn="base" hangingPunct="0">
              <a:spcBef>
                <a:spcPct val="20000"/>
              </a:spcBef>
              <a:spcAft>
                <a:spcPct val="0"/>
              </a:spcAft>
              <a:buClr>
                <a:srgbClr val="0E9CDE"/>
              </a:buClr>
              <a:buSzPct val="100000"/>
              <a:buFont typeface="Wingdings" pitchFamily="2" charset="2"/>
              <a:buChar char="u"/>
              <a:defRPr sz="2400" b="1">
                <a:solidFill>
                  <a:schemeClr val="tx1"/>
                </a:solidFill>
                <a:latin typeface="+mn-lt"/>
                <a:ea typeface="微软雅黑" pitchFamily="34" charset="-122"/>
              </a:defRPr>
            </a:lvl2pPr>
            <a:lvl3pPr marL="1143000" indent="-228600" algn="l" rtl="0" eaLnBrk="0" fontAlgn="base" hangingPunct="0">
              <a:spcBef>
                <a:spcPct val="20000"/>
              </a:spcBef>
              <a:spcAft>
                <a:spcPct val="0"/>
              </a:spcAft>
              <a:buClr>
                <a:srgbClr val="0E9CDE"/>
              </a:buClr>
              <a:buSzPct val="85000"/>
              <a:buFont typeface="Wingdings" pitchFamily="2" charset="2"/>
              <a:buChar char="Ø"/>
              <a:defRPr sz="2000" b="1">
                <a:solidFill>
                  <a:schemeClr val="tx1"/>
                </a:solidFill>
                <a:latin typeface="+mn-lt"/>
                <a:ea typeface="+mn-ea"/>
              </a:defRPr>
            </a:lvl3pPr>
            <a:lvl4pPr marL="1600200" indent="-228600" algn="l" rtl="0" eaLnBrk="0" fontAlgn="base" hangingPunct="0">
              <a:spcBef>
                <a:spcPct val="20000"/>
              </a:spcBef>
              <a:spcAft>
                <a:spcPct val="0"/>
              </a:spcAft>
              <a:buClr>
                <a:schemeClr val="tx2"/>
              </a:buClr>
              <a:buFont typeface="Wingdings" pitchFamily="2" charset="2"/>
              <a:buChar char="Ø"/>
              <a:defRPr sz="1800" b="1">
                <a:solidFill>
                  <a:schemeClr val="tx1"/>
                </a:solidFill>
                <a:latin typeface="+mn-lt"/>
                <a:ea typeface="+mn-ea"/>
                <a:cs typeface="楷体_GB2312"/>
              </a:defRPr>
            </a:lvl4pPr>
            <a:lvl5pPr marL="2057400" indent="-228600" algn="l" rtl="0" eaLnBrk="0" fontAlgn="base" hangingPunct="0">
              <a:spcBef>
                <a:spcPct val="20000"/>
              </a:spcBef>
              <a:spcAft>
                <a:spcPct val="0"/>
              </a:spcAft>
              <a:buChar char="»"/>
              <a:defRPr sz="1600" b="1">
                <a:solidFill>
                  <a:schemeClr val="tx1"/>
                </a:solidFill>
                <a:latin typeface="+mn-lt"/>
                <a:ea typeface="+mn-ea"/>
                <a:cs typeface="楷体_GB2312"/>
              </a:defRPr>
            </a:lvl5pPr>
            <a:lvl6pPr marL="2514600" indent="-228600" algn="l" rtl="0" eaLnBrk="1" fontAlgn="base" hangingPunct="1">
              <a:spcBef>
                <a:spcPct val="20000"/>
              </a:spcBef>
              <a:spcAft>
                <a:spcPct val="0"/>
              </a:spcAft>
              <a:buChar char="»"/>
              <a:defRPr sz="2000" b="1">
                <a:solidFill>
                  <a:schemeClr val="tx1"/>
                </a:solidFill>
                <a:latin typeface="+mn-lt"/>
                <a:ea typeface="楷体_GB2312" pitchFamily="49" charset="-122"/>
              </a:defRPr>
            </a:lvl6pPr>
            <a:lvl7pPr marL="2971800" indent="-228600" algn="l" rtl="0" eaLnBrk="1" fontAlgn="base" hangingPunct="1">
              <a:spcBef>
                <a:spcPct val="20000"/>
              </a:spcBef>
              <a:spcAft>
                <a:spcPct val="0"/>
              </a:spcAft>
              <a:buChar char="»"/>
              <a:defRPr sz="2000" b="1">
                <a:solidFill>
                  <a:schemeClr val="tx1"/>
                </a:solidFill>
                <a:latin typeface="+mn-lt"/>
                <a:ea typeface="楷体_GB2312" pitchFamily="49" charset="-122"/>
              </a:defRPr>
            </a:lvl7pPr>
            <a:lvl8pPr marL="3429000" indent="-228600" algn="l" rtl="0" eaLnBrk="1" fontAlgn="base" hangingPunct="1">
              <a:spcBef>
                <a:spcPct val="20000"/>
              </a:spcBef>
              <a:spcAft>
                <a:spcPct val="0"/>
              </a:spcAft>
              <a:buChar char="»"/>
              <a:defRPr sz="2000" b="1">
                <a:solidFill>
                  <a:schemeClr val="tx1"/>
                </a:solidFill>
                <a:latin typeface="+mn-lt"/>
                <a:ea typeface="楷体_GB2312" pitchFamily="49" charset="-122"/>
              </a:defRPr>
            </a:lvl8pPr>
            <a:lvl9pPr marL="3886200" indent="-228600" algn="l" rtl="0" eaLnBrk="1" fontAlgn="base" hangingPunct="1">
              <a:spcBef>
                <a:spcPct val="20000"/>
              </a:spcBef>
              <a:spcAft>
                <a:spcPct val="0"/>
              </a:spcAft>
              <a:buChar char="»"/>
              <a:defRPr sz="2000" b="1">
                <a:solidFill>
                  <a:schemeClr val="tx1"/>
                </a:solidFill>
                <a:latin typeface="+mn-lt"/>
                <a:ea typeface="楷体_GB2312" pitchFamily="49" charset="-122"/>
              </a:defRPr>
            </a:lvl9pPr>
          </a:lstStyle>
          <a:p>
            <a:pPr eaLnBrk="1" hangingPunct="1">
              <a:lnSpc>
                <a:spcPct val="150000"/>
              </a:lnSpc>
              <a:buClr>
                <a:schemeClr val="tx2"/>
              </a:buClr>
              <a:buFont typeface="Wingdings" panose="05000000000000000000" pitchFamily="2" charset="2"/>
              <a:buChar char="u"/>
            </a:pPr>
            <a:r>
              <a:rPr lang="en-US" altLang="zh-CN" sz="2000" dirty="0">
                <a:solidFill>
                  <a:schemeClr val="accent1">
                    <a:lumMod val="75000"/>
                  </a:schemeClr>
                </a:solidFill>
                <a:latin typeface="微软雅黑" panose="020B0503020204020204" pitchFamily="34" charset="-122"/>
              </a:rPr>
              <a:t>Math</a:t>
            </a:r>
            <a:r>
              <a:rPr lang="zh-CN" altLang="en-US" sz="2000" dirty="0">
                <a:solidFill>
                  <a:schemeClr val="accent1">
                    <a:lumMod val="75000"/>
                  </a:schemeClr>
                </a:solidFill>
                <a:latin typeface="微软雅黑" panose="020B0503020204020204" pitchFamily="34" charset="-122"/>
              </a:rPr>
              <a:t>（算数）对象</a:t>
            </a:r>
            <a:endParaRPr lang="en-US" altLang="zh-CN" sz="2000" dirty="0">
              <a:solidFill>
                <a:schemeClr val="accent1">
                  <a:lumMod val="75000"/>
                </a:schemeClr>
              </a:solidFill>
              <a:latin typeface="微软雅黑" panose="020B0503020204020204" pitchFamily="34" charset="-122"/>
            </a:endParaRPr>
          </a:p>
          <a:p>
            <a:pPr marL="800100" lvl="1" indent="-342900" eaLnBrk="1" hangingPunct="1">
              <a:lnSpc>
                <a:spcPct val="150000"/>
              </a:lnSpc>
              <a:buClr>
                <a:schemeClr val="tx2"/>
              </a:buClr>
              <a:buSzPct val="90000"/>
              <a:buFont typeface="Wingdings" panose="05000000000000000000" pitchFamily="2" charset="2"/>
              <a:buChar char="n"/>
            </a:pPr>
            <a:r>
              <a:rPr lang="en-US" altLang="zh-CN" sz="1800" b="0" dirty="0">
                <a:solidFill>
                  <a:schemeClr val="tx1">
                    <a:lumMod val="50000"/>
                    <a:lumOff val="50000"/>
                  </a:schemeClr>
                </a:solidFill>
                <a:latin typeface="微软雅黑" panose="020B0503020204020204" pitchFamily="34" charset="-122"/>
              </a:rPr>
              <a:t>round( )</a:t>
            </a:r>
            <a:r>
              <a:rPr lang="zh-CN" altLang="en-US" sz="1800" b="0" dirty="0">
                <a:solidFill>
                  <a:schemeClr val="tx1">
                    <a:lumMod val="50000"/>
                    <a:lumOff val="50000"/>
                  </a:schemeClr>
                </a:solidFill>
                <a:latin typeface="微软雅黑" panose="020B0503020204020204" pitchFamily="34" charset="-122"/>
              </a:rPr>
              <a:t>、</a:t>
            </a:r>
            <a:r>
              <a:rPr lang="en-US" altLang="zh-CN" sz="1800" b="0" dirty="0">
                <a:solidFill>
                  <a:schemeClr val="tx1">
                    <a:lumMod val="50000"/>
                    <a:lumOff val="50000"/>
                  </a:schemeClr>
                </a:solidFill>
                <a:latin typeface="微软雅黑" panose="020B0503020204020204" pitchFamily="34" charset="-122"/>
              </a:rPr>
              <a:t>max( )</a:t>
            </a:r>
            <a:r>
              <a:rPr lang="zh-CN" altLang="en-US" sz="1800" b="0" dirty="0">
                <a:solidFill>
                  <a:schemeClr val="tx1">
                    <a:lumMod val="50000"/>
                    <a:lumOff val="50000"/>
                  </a:schemeClr>
                </a:solidFill>
                <a:latin typeface="微软雅黑" panose="020B0503020204020204" pitchFamily="34" charset="-122"/>
              </a:rPr>
              <a:t>、</a:t>
            </a:r>
            <a:r>
              <a:rPr lang="en-US" altLang="zh-CN" sz="1800" b="0" dirty="0">
                <a:solidFill>
                  <a:schemeClr val="tx1">
                    <a:lumMod val="50000"/>
                    <a:lumOff val="50000"/>
                  </a:schemeClr>
                </a:solidFill>
                <a:latin typeface="微软雅黑" panose="020B0503020204020204" pitchFamily="34" charset="-122"/>
              </a:rPr>
              <a:t>min( )</a:t>
            </a:r>
            <a:r>
              <a:rPr lang="zh-CN" altLang="en-US" sz="1800" b="0" dirty="0">
                <a:solidFill>
                  <a:schemeClr val="tx1">
                    <a:lumMod val="50000"/>
                    <a:lumOff val="50000"/>
                  </a:schemeClr>
                </a:solidFill>
                <a:latin typeface="微软雅黑" panose="020B0503020204020204" pitchFamily="34" charset="-122"/>
              </a:rPr>
              <a:t>方法</a:t>
            </a:r>
            <a:endParaRPr lang="en-US" altLang="zh-CN" sz="1800" b="0" dirty="0">
              <a:solidFill>
                <a:schemeClr val="tx1">
                  <a:lumMod val="50000"/>
                  <a:lumOff val="50000"/>
                </a:schemeClr>
              </a:solidFill>
              <a:latin typeface="微软雅黑" panose="020B0503020204020204" pitchFamily="34" charset="-122"/>
            </a:endParaRPr>
          </a:p>
          <a:p>
            <a:pPr marL="800100" lvl="1" indent="-342900" eaLnBrk="1" hangingPunct="1">
              <a:lnSpc>
                <a:spcPct val="150000"/>
              </a:lnSpc>
              <a:buClr>
                <a:schemeClr val="tx2"/>
              </a:buClr>
              <a:buSzPct val="90000"/>
              <a:buFont typeface="Wingdings" panose="05000000000000000000" pitchFamily="2" charset="2"/>
              <a:buChar char="n"/>
            </a:pPr>
            <a:r>
              <a:rPr lang="en-US" altLang="zh-CN" sz="1800" b="0" dirty="0">
                <a:solidFill>
                  <a:schemeClr val="tx1">
                    <a:lumMod val="50000"/>
                    <a:lumOff val="50000"/>
                  </a:schemeClr>
                </a:solidFill>
                <a:latin typeface="微软雅黑" panose="020B0503020204020204" pitchFamily="34" charset="-122"/>
              </a:rPr>
              <a:t>……</a:t>
            </a:r>
          </a:p>
        </p:txBody>
      </p:sp>
      <p:sp>
        <p:nvSpPr>
          <p:cNvPr id="10" name="灯片编号占位符 9">
            <a:extLst>
              <a:ext uri="{FF2B5EF4-FFF2-40B4-BE49-F238E27FC236}">
                <a16:creationId xmlns:a16="http://schemas.microsoft.com/office/drawing/2014/main" id="{87BA29CD-D8AE-453A-A45D-5375AC36FA5E}"/>
              </a:ext>
            </a:extLst>
          </p:cNvPr>
          <p:cNvSpPr>
            <a:spLocks noGrp="1"/>
          </p:cNvSpPr>
          <p:nvPr>
            <p:ph type="sldNum" sz="quarter" idx="4"/>
          </p:nvPr>
        </p:nvSpPr>
        <p:spPr/>
        <p:txBody>
          <a:bodyPr/>
          <a:lstStyle/>
          <a:p>
            <a:pPr>
              <a:defRPr/>
            </a:pPr>
            <a:fld id="{E6CA0B37-C609-418D-973E-5FE272E0CA7A}" type="slidenum">
              <a:rPr lang="zh-CN" altLang="en-US" smtClean="0"/>
              <a:pPr>
                <a:defRPr/>
              </a:pPr>
              <a:t>21</a:t>
            </a:fld>
            <a:endParaRPr lang="zh-CN" altLang="en-US"/>
          </a:p>
        </p:txBody>
      </p:sp>
    </p:spTree>
    <p:extLst>
      <p:ext uri="{BB962C8B-B14F-4D97-AF65-F5344CB8AC3E}">
        <p14:creationId xmlns:p14="http://schemas.microsoft.com/office/powerpoint/2010/main" val="5203074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a:extLst>
              <a:ext uri="{FF2B5EF4-FFF2-40B4-BE49-F238E27FC236}">
                <a16:creationId xmlns:a16="http://schemas.microsoft.com/office/drawing/2014/main" id="{658C5042-9437-444A-9A1B-A40DC495B2B1}"/>
              </a:ext>
            </a:extLst>
          </p:cNvPr>
          <p:cNvSpPr>
            <a:spLocks noGrp="1"/>
          </p:cNvSpPr>
          <p:nvPr>
            <p:ph type="ctr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pPr algn="l"/>
            <a:r>
              <a:rPr lang="zh-CN" altLang="en-US" dirty="0"/>
              <a:t>自定义对象</a:t>
            </a:r>
          </a:p>
        </p:txBody>
      </p:sp>
      <p:sp>
        <p:nvSpPr>
          <p:cNvPr id="6" name="矩形 38">
            <a:extLst>
              <a:ext uri="{FF2B5EF4-FFF2-40B4-BE49-F238E27FC236}">
                <a16:creationId xmlns:a16="http://schemas.microsoft.com/office/drawing/2014/main" id="{1387FDB5-222B-48B5-9D82-C18D46E57CBC}"/>
              </a:ext>
            </a:extLst>
          </p:cNvPr>
          <p:cNvSpPr>
            <a:spLocks noChangeArrowheads="1"/>
          </p:cNvSpPr>
          <p:nvPr/>
        </p:nvSpPr>
        <p:spPr bwMode="auto">
          <a:xfrm>
            <a:off x="1774826" y="1273175"/>
            <a:ext cx="8429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zh-CN" altLang="en-US" sz="2000" b="1" dirty="0">
                <a:solidFill>
                  <a:schemeClr val="tx1">
                    <a:lumMod val="50000"/>
                    <a:lumOff val="50000"/>
                  </a:schemeClr>
                </a:solidFill>
                <a:latin typeface="微软雅黑" pitchFamily="34" charset="-122"/>
                <a:ea typeface="微软雅黑" pitchFamily="34" charset="-122"/>
              </a:rPr>
              <a:t>对象的定义</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7" name="矩形 13">
            <a:extLst>
              <a:ext uri="{FF2B5EF4-FFF2-40B4-BE49-F238E27FC236}">
                <a16:creationId xmlns:a16="http://schemas.microsoft.com/office/drawing/2014/main" id="{B69BDAAD-F9A7-4092-8EF2-3E17BBD0C64C}"/>
              </a:ext>
            </a:extLst>
          </p:cNvPr>
          <p:cNvSpPr>
            <a:spLocks noChangeArrowheads="1"/>
          </p:cNvSpPr>
          <p:nvPr/>
        </p:nvSpPr>
        <p:spPr bwMode="auto">
          <a:xfrm>
            <a:off x="1885950" y="1947864"/>
            <a:ext cx="8407400" cy="1665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200000"/>
              </a:lnSpc>
            </a:pPr>
            <a:r>
              <a:rPr lang="zh-CN" altLang="en-US" b="1" u="sng">
                <a:solidFill>
                  <a:srgbClr val="0070C0"/>
                </a:solidFill>
              </a:rPr>
              <a:t>语法</a:t>
            </a:r>
            <a:r>
              <a:rPr lang="zh-CN" altLang="en-US"/>
              <a:t>：</a:t>
            </a:r>
            <a:r>
              <a:rPr lang="zh-CN" altLang="zh-CN"/>
              <a:t>对象的定义是通过“</a:t>
            </a:r>
            <a:r>
              <a:rPr lang="en-US" altLang="zh-CN"/>
              <a:t>{ }</a:t>
            </a:r>
            <a:r>
              <a:rPr lang="zh-CN" altLang="zh-CN"/>
              <a:t>”语法实现的</a:t>
            </a:r>
            <a:r>
              <a:rPr lang="zh-CN" altLang="en-US"/>
              <a:t>。</a:t>
            </a:r>
            <a:endParaRPr lang="en-US" altLang="zh-CN"/>
          </a:p>
          <a:p>
            <a:pPr>
              <a:lnSpc>
                <a:spcPct val="200000"/>
              </a:lnSpc>
            </a:pPr>
            <a:r>
              <a:rPr lang="zh-CN" altLang="en-US" b="1" u="sng">
                <a:solidFill>
                  <a:srgbClr val="0070C0"/>
                </a:solidFill>
              </a:rPr>
              <a:t>组成</a:t>
            </a:r>
            <a:r>
              <a:rPr lang="zh-CN" altLang="en-US"/>
              <a:t>：对象以对象成员（属性和方法）构成，</a:t>
            </a:r>
            <a:r>
              <a:rPr lang="zh-CN" altLang="zh-CN"/>
              <a:t>多个成员之间使用逗号分隔</a:t>
            </a:r>
            <a:r>
              <a:rPr lang="zh-CN" altLang="en-US"/>
              <a:t>。</a:t>
            </a:r>
            <a:endParaRPr lang="en-US" altLang="zh-CN"/>
          </a:p>
          <a:p>
            <a:pPr>
              <a:lnSpc>
                <a:spcPct val="200000"/>
              </a:lnSpc>
            </a:pPr>
            <a:r>
              <a:rPr lang="zh-CN" altLang="en-US" b="1" u="sng">
                <a:solidFill>
                  <a:srgbClr val="0070C0"/>
                </a:solidFill>
              </a:rPr>
              <a:t>成员</a:t>
            </a:r>
            <a:r>
              <a:rPr lang="zh-CN" altLang="en-US"/>
              <a:t>：</a:t>
            </a:r>
            <a:r>
              <a:rPr lang="zh-CN" altLang="zh-CN"/>
              <a:t>对象的成员以键值对的形式存放在</a:t>
            </a:r>
            <a:r>
              <a:rPr lang="en-US" altLang="zh-CN"/>
              <a:t>{}</a:t>
            </a:r>
            <a:r>
              <a:rPr lang="zh-CN" altLang="zh-CN"/>
              <a:t>中</a:t>
            </a:r>
            <a:r>
              <a:rPr lang="zh-CN" altLang="en-US"/>
              <a:t>。</a:t>
            </a:r>
            <a:endParaRPr lang="en-US" altLang="zh-CN"/>
          </a:p>
        </p:txBody>
      </p:sp>
      <p:sp>
        <p:nvSpPr>
          <p:cNvPr id="2" name="灯片编号占位符 1">
            <a:extLst>
              <a:ext uri="{FF2B5EF4-FFF2-40B4-BE49-F238E27FC236}">
                <a16:creationId xmlns:a16="http://schemas.microsoft.com/office/drawing/2014/main" id="{32D31F33-FBC1-4DE4-9EFC-5B2077988656}"/>
              </a:ext>
            </a:extLst>
          </p:cNvPr>
          <p:cNvSpPr>
            <a:spLocks noGrp="1"/>
          </p:cNvSpPr>
          <p:nvPr>
            <p:ph type="sldNum" sz="quarter" idx="4"/>
          </p:nvPr>
        </p:nvSpPr>
        <p:spPr/>
        <p:txBody>
          <a:bodyPr/>
          <a:lstStyle/>
          <a:p>
            <a:pPr>
              <a:defRPr/>
            </a:pPr>
            <a:fld id="{E6CA0B37-C609-418D-973E-5FE272E0CA7A}" type="slidenum">
              <a:rPr lang="zh-CN" altLang="en-US" smtClean="0"/>
              <a:pPr>
                <a:defRPr/>
              </a:pPr>
              <a:t>22</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11266"/>
                                        </p:tgtEl>
                                      </p:cBhvr>
                                    </p:animEffect>
                                    <p:animScale>
                                      <p:cBhvr>
                                        <p:cTn id="7" dur="250" autoRev="1" fill="hold"/>
                                        <p:tgtEl>
                                          <p:spTgt spid="11266"/>
                                        </p:tgtEl>
                                      </p:cBhvr>
                                      <p:by x="105000" y="105000"/>
                                    </p:animScale>
                                  </p:childTnLst>
                                </p:cTn>
                              </p:par>
                            </p:childTnLst>
                          </p:cTn>
                        </p:par>
                        <p:par>
                          <p:cTn id="8" fill="hold" nodeType="afterGroup">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p:tgtEl>
                                          <p:spTgt spid="6"/>
                                        </p:tgtEl>
                                        <p:attrNameLst>
                                          <p:attrName>ppt_x</p:attrName>
                                        </p:attrNameLst>
                                      </p:cBhvr>
                                      <p:tavLst>
                                        <p:tav tm="0">
                                          <p:val>
                                            <p:strVal val="#ppt_x-#ppt_w*1.125000"/>
                                          </p:val>
                                        </p:tav>
                                        <p:tav tm="100000">
                                          <p:val>
                                            <p:strVal val="#ppt_x"/>
                                          </p:val>
                                        </p:tav>
                                      </p:tavLst>
                                    </p:anim>
                                    <p:animEffect transition="in" filter="wipe(right)">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wipe(left)">
                                      <p:cBhvr>
                                        <p:cTn id="17" dur="500"/>
                                        <p:tgtEl>
                                          <p:spTgt spid="7">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wipe(left)">
                                      <p:cBhvr>
                                        <p:cTn id="22" dur="500"/>
                                        <p:tgtEl>
                                          <p:spTgt spid="7">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animEffect transition="in" filter="wipe(left)">
                                      <p:cBhvr>
                                        <p:cTn id="2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p:bldP spid="6" grpId="0"/>
      <p:bldP spid="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a:extLst>
              <a:ext uri="{FF2B5EF4-FFF2-40B4-BE49-F238E27FC236}">
                <a16:creationId xmlns:a16="http://schemas.microsoft.com/office/drawing/2014/main" id="{A725C42C-95BC-40EC-A0E4-FC04BBE28D15}"/>
              </a:ext>
            </a:extLst>
          </p:cNvPr>
          <p:cNvSpPr>
            <a:spLocks noGrp="1"/>
          </p:cNvSpPr>
          <p:nvPr>
            <p:ph type="ctr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pPr algn="l"/>
            <a:r>
              <a:rPr lang="zh-CN" altLang="en-US" dirty="0"/>
              <a:t>自定义对象</a:t>
            </a:r>
          </a:p>
        </p:txBody>
      </p:sp>
      <p:sp>
        <p:nvSpPr>
          <p:cNvPr id="6" name="矩形 38">
            <a:extLst>
              <a:ext uri="{FF2B5EF4-FFF2-40B4-BE49-F238E27FC236}">
                <a16:creationId xmlns:a16="http://schemas.microsoft.com/office/drawing/2014/main" id="{6155E0C1-B2A2-4875-8ED6-2D0BE2043C6B}"/>
              </a:ext>
            </a:extLst>
          </p:cNvPr>
          <p:cNvSpPr>
            <a:spLocks noChangeArrowheads="1"/>
          </p:cNvSpPr>
          <p:nvPr/>
        </p:nvSpPr>
        <p:spPr bwMode="auto">
          <a:xfrm>
            <a:off x="1774826" y="1273175"/>
            <a:ext cx="8429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zh-CN" altLang="en-US" sz="2000" b="1" dirty="0">
                <a:solidFill>
                  <a:schemeClr val="tx1">
                    <a:lumMod val="50000"/>
                    <a:lumOff val="50000"/>
                  </a:schemeClr>
                </a:solidFill>
                <a:latin typeface="微软雅黑" pitchFamily="34" charset="-122"/>
                <a:ea typeface="微软雅黑" pitchFamily="34" charset="-122"/>
              </a:rPr>
              <a:t>对象的定义</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15" name="圆角矩形 14">
            <a:extLst>
              <a:ext uri="{FF2B5EF4-FFF2-40B4-BE49-F238E27FC236}">
                <a16:creationId xmlns:a16="http://schemas.microsoft.com/office/drawing/2014/main" id="{F7FBA075-919D-481B-A79D-7AFA5624CC8A}"/>
              </a:ext>
            </a:extLst>
          </p:cNvPr>
          <p:cNvSpPr/>
          <p:nvPr/>
        </p:nvSpPr>
        <p:spPr>
          <a:xfrm>
            <a:off x="2036763" y="2278063"/>
            <a:ext cx="1695450" cy="557212"/>
          </a:xfrm>
          <a:prstGeom prst="roundRect">
            <a:avLst/>
          </a:prstGeom>
          <a:solidFill>
            <a:srgbClr val="FBFBFB"/>
          </a:solidFill>
          <a:ln w="12700">
            <a:solidFill>
              <a:srgbClr val="00B4E9"/>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err="1">
                <a:solidFill>
                  <a:schemeClr val="tx1"/>
                </a:solidFill>
              </a:rPr>
              <a:t>var</a:t>
            </a:r>
            <a:r>
              <a:rPr lang="en-US" altLang="zh-CN" dirty="0">
                <a:solidFill>
                  <a:schemeClr val="tx1"/>
                </a:solidFill>
              </a:rPr>
              <a:t> o1 = {};</a:t>
            </a:r>
            <a:endParaRPr lang="zh-CN" altLang="en-US" dirty="0">
              <a:solidFill>
                <a:schemeClr val="tx1"/>
              </a:solidFill>
            </a:endParaRPr>
          </a:p>
        </p:txBody>
      </p:sp>
      <p:sp>
        <p:nvSpPr>
          <p:cNvPr id="16" name="圆角矩形 15">
            <a:extLst>
              <a:ext uri="{FF2B5EF4-FFF2-40B4-BE49-F238E27FC236}">
                <a16:creationId xmlns:a16="http://schemas.microsoft.com/office/drawing/2014/main" id="{94A38B3E-38EB-4EBC-9624-C656914BCE6B}"/>
              </a:ext>
            </a:extLst>
          </p:cNvPr>
          <p:cNvSpPr/>
          <p:nvPr/>
        </p:nvSpPr>
        <p:spPr>
          <a:xfrm>
            <a:off x="7304088" y="2185988"/>
            <a:ext cx="2805112" cy="2755900"/>
          </a:xfrm>
          <a:prstGeom prst="roundRect">
            <a:avLst/>
          </a:prstGeom>
          <a:solidFill>
            <a:srgbClr val="FBFBFB"/>
          </a:solidFill>
          <a:ln w="12700">
            <a:solidFill>
              <a:srgbClr val="00B4E9"/>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dirty="0" err="1">
                <a:solidFill>
                  <a:schemeClr val="tx1"/>
                </a:solidFill>
              </a:rPr>
              <a:t>var</a:t>
            </a:r>
            <a:r>
              <a:rPr lang="en-US" altLang="zh-CN" dirty="0">
                <a:solidFill>
                  <a:schemeClr val="tx1"/>
                </a:solidFill>
              </a:rPr>
              <a:t> o4 = {</a:t>
            </a:r>
          </a:p>
          <a:p>
            <a:pPr>
              <a:defRPr/>
            </a:pPr>
            <a:r>
              <a:rPr lang="en-US" altLang="zh-CN" dirty="0">
                <a:solidFill>
                  <a:schemeClr val="tx1"/>
                </a:solidFill>
              </a:rPr>
              <a:t>  name: 'Jim',</a:t>
            </a:r>
          </a:p>
          <a:p>
            <a:pPr>
              <a:defRPr/>
            </a:pPr>
            <a:r>
              <a:rPr lang="en-US" altLang="zh-CN" dirty="0">
                <a:solidFill>
                  <a:schemeClr val="tx1"/>
                </a:solidFill>
              </a:rPr>
              <a:t>  age: 19,</a:t>
            </a:r>
          </a:p>
          <a:p>
            <a:pPr>
              <a:defRPr/>
            </a:pPr>
            <a:r>
              <a:rPr lang="en-US" altLang="zh-CN" dirty="0">
                <a:solidFill>
                  <a:schemeClr val="tx1"/>
                </a:solidFill>
              </a:rPr>
              <a:t>  gender: '</a:t>
            </a:r>
            <a:r>
              <a:rPr lang="zh-CN" altLang="en-US" dirty="0">
                <a:solidFill>
                  <a:schemeClr val="tx1"/>
                </a:solidFill>
              </a:rPr>
              <a:t>男</a:t>
            </a:r>
            <a:r>
              <a:rPr lang="en-US" altLang="zh-CN" dirty="0">
                <a:solidFill>
                  <a:schemeClr val="tx1"/>
                </a:solidFill>
              </a:rPr>
              <a:t>',</a:t>
            </a:r>
          </a:p>
          <a:p>
            <a:pPr>
              <a:defRPr/>
            </a:pPr>
            <a:r>
              <a:rPr lang="en-US" altLang="zh-CN" dirty="0">
                <a:solidFill>
                  <a:schemeClr val="tx1"/>
                </a:solidFill>
              </a:rPr>
              <a:t>  </a:t>
            </a:r>
            <a:r>
              <a:rPr lang="en-US" altLang="zh-CN" dirty="0" err="1">
                <a:solidFill>
                  <a:schemeClr val="tx1"/>
                </a:solidFill>
              </a:rPr>
              <a:t>sayHello</a:t>
            </a:r>
            <a:r>
              <a:rPr lang="en-US" altLang="zh-CN" dirty="0">
                <a:solidFill>
                  <a:schemeClr val="tx1"/>
                </a:solidFill>
              </a:rPr>
              <a:t>: function() {</a:t>
            </a:r>
          </a:p>
          <a:p>
            <a:pPr>
              <a:defRPr/>
            </a:pPr>
            <a:r>
              <a:rPr lang="en-US" altLang="zh-CN" dirty="0">
                <a:solidFill>
                  <a:schemeClr val="tx1"/>
                </a:solidFill>
              </a:rPr>
              <a:t>    console.log('</a:t>
            </a:r>
            <a:r>
              <a:rPr lang="zh-CN" altLang="en-US" dirty="0">
                <a:solidFill>
                  <a:schemeClr val="tx1"/>
                </a:solidFill>
              </a:rPr>
              <a:t>你好</a:t>
            </a:r>
            <a:r>
              <a:rPr lang="en-US" altLang="zh-CN" dirty="0">
                <a:solidFill>
                  <a:schemeClr val="tx1"/>
                </a:solidFill>
              </a:rPr>
              <a:t>');</a:t>
            </a:r>
          </a:p>
          <a:p>
            <a:pPr>
              <a:defRPr/>
            </a:pPr>
            <a:r>
              <a:rPr lang="en-US" altLang="zh-CN" dirty="0">
                <a:solidFill>
                  <a:schemeClr val="tx1"/>
                </a:solidFill>
              </a:rPr>
              <a:t>  }</a:t>
            </a:r>
          </a:p>
          <a:p>
            <a:pPr>
              <a:defRPr/>
            </a:pPr>
            <a:r>
              <a:rPr lang="en-US" altLang="zh-CN" dirty="0">
                <a:solidFill>
                  <a:schemeClr val="tx1"/>
                </a:solidFill>
              </a:rPr>
              <a:t>};</a:t>
            </a:r>
          </a:p>
        </p:txBody>
      </p:sp>
      <p:sp>
        <p:nvSpPr>
          <p:cNvPr id="17" name="圆角矩形 16">
            <a:extLst>
              <a:ext uri="{FF2B5EF4-FFF2-40B4-BE49-F238E27FC236}">
                <a16:creationId xmlns:a16="http://schemas.microsoft.com/office/drawing/2014/main" id="{DFA4D008-AC76-41EC-838D-0CC1A7F3D6E1}"/>
              </a:ext>
            </a:extLst>
          </p:cNvPr>
          <p:cNvSpPr/>
          <p:nvPr/>
        </p:nvSpPr>
        <p:spPr>
          <a:xfrm>
            <a:off x="2036763" y="4433888"/>
            <a:ext cx="4864100" cy="557212"/>
          </a:xfrm>
          <a:prstGeom prst="roundRect">
            <a:avLst/>
          </a:prstGeom>
          <a:solidFill>
            <a:srgbClr val="FBFBFB"/>
          </a:solidFill>
          <a:ln w="12700">
            <a:solidFill>
              <a:srgbClr val="00B4E9"/>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err="1">
                <a:solidFill>
                  <a:schemeClr val="tx1"/>
                </a:solidFill>
              </a:rPr>
              <a:t>var</a:t>
            </a:r>
            <a:r>
              <a:rPr lang="en-US" altLang="zh-CN" dirty="0">
                <a:solidFill>
                  <a:schemeClr val="tx1"/>
                </a:solidFill>
              </a:rPr>
              <a:t> o3 = {name: 'Jim', age: 19, gender: '</a:t>
            </a:r>
            <a:r>
              <a:rPr lang="zh-CN" altLang="en-US" dirty="0">
                <a:solidFill>
                  <a:schemeClr val="tx1"/>
                </a:solidFill>
              </a:rPr>
              <a:t>男</a:t>
            </a:r>
            <a:r>
              <a:rPr lang="en-US" altLang="zh-CN" dirty="0">
                <a:solidFill>
                  <a:schemeClr val="tx1"/>
                </a:solidFill>
              </a:rPr>
              <a:t>'};</a:t>
            </a:r>
          </a:p>
        </p:txBody>
      </p:sp>
      <p:sp>
        <p:nvSpPr>
          <p:cNvPr id="20" name="圆角矩形 19">
            <a:extLst>
              <a:ext uri="{FF2B5EF4-FFF2-40B4-BE49-F238E27FC236}">
                <a16:creationId xmlns:a16="http://schemas.microsoft.com/office/drawing/2014/main" id="{E8ACB0EF-9F97-4187-810C-EAB64A566B0D}"/>
              </a:ext>
            </a:extLst>
          </p:cNvPr>
          <p:cNvSpPr/>
          <p:nvPr/>
        </p:nvSpPr>
        <p:spPr>
          <a:xfrm>
            <a:off x="2036764" y="3363913"/>
            <a:ext cx="2816225" cy="557212"/>
          </a:xfrm>
          <a:prstGeom prst="roundRect">
            <a:avLst/>
          </a:prstGeom>
          <a:solidFill>
            <a:srgbClr val="FBFBFB"/>
          </a:solidFill>
          <a:ln w="12700">
            <a:solidFill>
              <a:srgbClr val="00B4E9"/>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err="1">
                <a:solidFill>
                  <a:schemeClr val="tx1"/>
                </a:solidFill>
              </a:rPr>
              <a:t>var</a:t>
            </a:r>
            <a:r>
              <a:rPr lang="en-US" altLang="zh-CN" dirty="0">
                <a:solidFill>
                  <a:schemeClr val="tx1"/>
                </a:solidFill>
              </a:rPr>
              <a:t> o2 = {name: 'Jim'};</a:t>
            </a:r>
          </a:p>
        </p:txBody>
      </p:sp>
      <p:sp>
        <p:nvSpPr>
          <p:cNvPr id="2" name="灯片编号占位符 1">
            <a:extLst>
              <a:ext uri="{FF2B5EF4-FFF2-40B4-BE49-F238E27FC236}">
                <a16:creationId xmlns:a16="http://schemas.microsoft.com/office/drawing/2014/main" id="{8CAB4980-EEBC-4CE8-9B27-026688DBE3EE}"/>
              </a:ext>
            </a:extLst>
          </p:cNvPr>
          <p:cNvSpPr>
            <a:spLocks noGrp="1"/>
          </p:cNvSpPr>
          <p:nvPr>
            <p:ph type="sldNum" sz="quarter" idx="4"/>
          </p:nvPr>
        </p:nvSpPr>
        <p:spPr/>
        <p:txBody>
          <a:bodyPr/>
          <a:lstStyle/>
          <a:p>
            <a:pPr>
              <a:defRPr/>
            </a:pPr>
            <a:fld id="{E6CA0B37-C609-418D-973E-5FE272E0CA7A}" type="slidenum">
              <a:rPr lang="zh-CN" altLang="en-US" smtClean="0"/>
              <a:pPr>
                <a:defRPr/>
              </a:pPr>
              <a:t>23</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p:tgtEl>
                                          <p:spTgt spid="15"/>
                                        </p:tgtEl>
                                        <p:attrNameLst>
                                          <p:attrName>ppt_y</p:attrName>
                                        </p:attrNameLst>
                                      </p:cBhvr>
                                      <p:tavLst>
                                        <p:tav tm="0">
                                          <p:val>
                                            <p:strVal val="#ppt_y+#ppt_h*1.125000"/>
                                          </p:val>
                                        </p:tav>
                                        <p:tav tm="100000">
                                          <p:val>
                                            <p:strVal val="#ppt_y"/>
                                          </p:val>
                                        </p:tav>
                                      </p:tavLst>
                                    </p:anim>
                                    <p:animEffect transition="in" filter="wipe(up)">
                                      <p:cBhvr>
                                        <p:cTn id="8" dur="500"/>
                                        <p:tgtEl>
                                          <p:spTgt spid="15"/>
                                        </p:tgtEl>
                                      </p:cBhvr>
                                    </p:animEffect>
                                  </p:childTnLst>
                                </p:cTn>
                              </p:par>
                            </p:childTnLst>
                          </p:cTn>
                        </p:par>
                        <p:par>
                          <p:cTn id="9" fill="hold" nodeType="afterGroup">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additive="base">
                                        <p:cTn id="12" dur="500"/>
                                        <p:tgtEl>
                                          <p:spTgt spid="20"/>
                                        </p:tgtEl>
                                        <p:attrNameLst>
                                          <p:attrName>ppt_y</p:attrName>
                                        </p:attrNameLst>
                                      </p:cBhvr>
                                      <p:tavLst>
                                        <p:tav tm="0">
                                          <p:val>
                                            <p:strVal val="#ppt_y+#ppt_h*1.125000"/>
                                          </p:val>
                                        </p:tav>
                                        <p:tav tm="100000">
                                          <p:val>
                                            <p:strVal val="#ppt_y"/>
                                          </p:val>
                                        </p:tav>
                                      </p:tavLst>
                                    </p:anim>
                                    <p:animEffect transition="in" filter="wipe(up)">
                                      <p:cBhvr>
                                        <p:cTn id="13" dur="500"/>
                                        <p:tgtEl>
                                          <p:spTgt spid="20"/>
                                        </p:tgtEl>
                                      </p:cBhvr>
                                    </p:animEffect>
                                  </p:childTnLst>
                                </p:cTn>
                              </p:par>
                            </p:childTnLst>
                          </p:cTn>
                        </p:par>
                        <p:par>
                          <p:cTn id="14" fill="hold" nodeType="afterGroup">
                            <p:stCondLst>
                              <p:cond delay="1000"/>
                            </p:stCondLst>
                            <p:childTnLst>
                              <p:par>
                                <p:cTn id="15" presetID="12" presetClass="entr" presetSubtype="4" fill="hold" grpId="0" nodeType="after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500"/>
                                        <p:tgtEl>
                                          <p:spTgt spid="17"/>
                                        </p:tgtEl>
                                        <p:attrNameLst>
                                          <p:attrName>ppt_y</p:attrName>
                                        </p:attrNameLst>
                                      </p:cBhvr>
                                      <p:tavLst>
                                        <p:tav tm="0">
                                          <p:val>
                                            <p:strVal val="#ppt_y+#ppt_h*1.125000"/>
                                          </p:val>
                                        </p:tav>
                                        <p:tav tm="100000">
                                          <p:val>
                                            <p:strVal val="#ppt_y"/>
                                          </p:val>
                                        </p:tav>
                                      </p:tavLst>
                                    </p:anim>
                                    <p:animEffect transition="in" filter="wipe(up)">
                                      <p:cBhvr>
                                        <p:cTn id="18" dur="500"/>
                                        <p:tgtEl>
                                          <p:spTgt spid="17"/>
                                        </p:tgtEl>
                                      </p:cBhvr>
                                    </p:animEffect>
                                  </p:childTnLst>
                                </p:cTn>
                              </p:par>
                            </p:childTnLst>
                          </p:cTn>
                        </p:par>
                        <p:par>
                          <p:cTn id="19" fill="hold" nodeType="afterGroup">
                            <p:stCondLst>
                              <p:cond delay="1500"/>
                            </p:stCondLst>
                            <p:childTnLst>
                              <p:par>
                                <p:cTn id="20" presetID="12" presetClass="entr" presetSubtype="4" fill="hold" grpId="0" nodeType="after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p:tgtEl>
                                          <p:spTgt spid="16"/>
                                        </p:tgtEl>
                                        <p:attrNameLst>
                                          <p:attrName>ppt_y</p:attrName>
                                        </p:attrNameLst>
                                      </p:cBhvr>
                                      <p:tavLst>
                                        <p:tav tm="0">
                                          <p:val>
                                            <p:strVal val="#ppt_y+#ppt_h*1.125000"/>
                                          </p:val>
                                        </p:tav>
                                        <p:tav tm="100000">
                                          <p:val>
                                            <p:strVal val="#ppt_y"/>
                                          </p:val>
                                        </p:tav>
                                      </p:tavLst>
                                    </p:anim>
                                    <p:animEffect transition="in" filter="wipe(up)">
                                      <p:cBhvr>
                                        <p:cTn id="2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2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a:extLst>
              <a:ext uri="{FF2B5EF4-FFF2-40B4-BE49-F238E27FC236}">
                <a16:creationId xmlns:a16="http://schemas.microsoft.com/office/drawing/2014/main" id="{35E99F07-CBCD-4550-907C-CA3FE0D8CE36}"/>
              </a:ext>
            </a:extLst>
          </p:cNvPr>
          <p:cNvSpPr>
            <a:spLocks noGrp="1"/>
          </p:cNvSpPr>
          <p:nvPr>
            <p:ph type="ctr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pPr algn="l"/>
            <a:r>
              <a:rPr lang="zh-CN" altLang="en-US" dirty="0"/>
              <a:t>自定义对象</a:t>
            </a:r>
          </a:p>
        </p:txBody>
      </p:sp>
      <p:sp>
        <p:nvSpPr>
          <p:cNvPr id="6" name="矩形 38">
            <a:extLst>
              <a:ext uri="{FF2B5EF4-FFF2-40B4-BE49-F238E27FC236}">
                <a16:creationId xmlns:a16="http://schemas.microsoft.com/office/drawing/2014/main" id="{4135DC28-9359-4407-A02B-01E7E18CA9C8}"/>
              </a:ext>
            </a:extLst>
          </p:cNvPr>
          <p:cNvSpPr>
            <a:spLocks noChangeArrowheads="1"/>
          </p:cNvSpPr>
          <p:nvPr/>
        </p:nvSpPr>
        <p:spPr bwMode="auto">
          <a:xfrm>
            <a:off x="1774826" y="1273175"/>
            <a:ext cx="8429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zh-CN" altLang="en-US" sz="2000" b="1" dirty="0">
                <a:solidFill>
                  <a:schemeClr val="tx1">
                    <a:lumMod val="50000"/>
                    <a:lumOff val="50000"/>
                  </a:schemeClr>
                </a:solidFill>
                <a:latin typeface="微软雅黑" pitchFamily="34" charset="-122"/>
                <a:ea typeface="微软雅黑" pitchFamily="34" charset="-122"/>
              </a:rPr>
              <a:t>对象的定义</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11" name="圆角矩形 10">
            <a:extLst>
              <a:ext uri="{FF2B5EF4-FFF2-40B4-BE49-F238E27FC236}">
                <a16:creationId xmlns:a16="http://schemas.microsoft.com/office/drawing/2014/main" id="{33F726CF-67BD-44D8-BAD4-2A7B2C2D1D01}"/>
              </a:ext>
            </a:extLst>
          </p:cNvPr>
          <p:cNvSpPr/>
          <p:nvPr/>
        </p:nvSpPr>
        <p:spPr>
          <a:xfrm>
            <a:off x="4802188" y="2144714"/>
            <a:ext cx="2305050" cy="719137"/>
          </a:xfrm>
          <a:prstGeom prst="roundRect">
            <a:avLst/>
          </a:prstGeom>
          <a:solidFill>
            <a:srgbClr val="FBFBFB"/>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29701" name="组合 17">
            <a:extLst>
              <a:ext uri="{FF2B5EF4-FFF2-40B4-BE49-F238E27FC236}">
                <a16:creationId xmlns:a16="http://schemas.microsoft.com/office/drawing/2014/main" id="{337F0788-C386-4A1D-AD3D-634ED363BCDA}"/>
              </a:ext>
            </a:extLst>
          </p:cNvPr>
          <p:cNvGrpSpPr>
            <a:grpSpLocks/>
          </p:cNvGrpSpPr>
          <p:nvPr/>
        </p:nvGrpSpPr>
        <p:grpSpPr bwMode="auto">
          <a:xfrm>
            <a:off x="2365375" y="2576513"/>
            <a:ext cx="7475538" cy="2292350"/>
            <a:chOff x="971600" y="1988840"/>
            <a:chExt cx="7200728" cy="2160240"/>
          </a:xfrm>
        </p:grpSpPr>
        <p:sp>
          <p:nvSpPr>
            <p:cNvPr id="13" name="流程图: 过程 12">
              <a:extLst>
                <a:ext uri="{FF2B5EF4-FFF2-40B4-BE49-F238E27FC236}">
                  <a16:creationId xmlns:a16="http://schemas.microsoft.com/office/drawing/2014/main" id="{A52C1119-7CE6-4D58-AFE4-BFA2BCCA6680}"/>
                </a:ext>
              </a:extLst>
            </p:cNvPr>
            <p:cNvSpPr/>
            <p:nvPr/>
          </p:nvSpPr>
          <p:spPr>
            <a:xfrm>
              <a:off x="971600" y="1988840"/>
              <a:ext cx="7200728" cy="2160240"/>
            </a:xfrm>
            <a:prstGeom prst="flowChartProces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流程图: 可选过程 13">
              <a:extLst>
                <a:ext uri="{FF2B5EF4-FFF2-40B4-BE49-F238E27FC236}">
                  <a16:creationId xmlns:a16="http://schemas.microsoft.com/office/drawing/2014/main" id="{93D975E3-975B-4AEA-A5D4-E3B65D10C775}"/>
                </a:ext>
              </a:extLst>
            </p:cNvPr>
            <p:cNvSpPr/>
            <p:nvPr/>
          </p:nvSpPr>
          <p:spPr>
            <a:xfrm>
              <a:off x="971600" y="1988840"/>
              <a:ext cx="7200728" cy="2160240"/>
            </a:xfrm>
            <a:prstGeom prst="flowChartAlternateProcess">
              <a:avLst/>
            </a:prstGeom>
            <a:solidFill>
              <a:srgbClr val="FBFBFB"/>
            </a:solid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29702" name="组合 20">
            <a:extLst>
              <a:ext uri="{FF2B5EF4-FFF2-40B4-BE49-F238E27FC236}">
                <a16:creationId xmlns:a16="http://schemas.microsoft.com/office/drawing/2014/main" id="{1FFAF29D-285F-4D3E-A990-C7247B53B029}"/>
              </a:ext>
            </a:extLst>
          </p:cNvPr>
          <p:cNvGrpSpPr>
            <a:grpSpLocks/>
          </p:cNvGrpSpPr>
          <p:nvPr/>
        </p:nvGrpSpPr>
        <p:grpSpPr bwMode="auto">
          <a:xfrm>
            <a:off x="4802188" y="2071689"/>
            <a:ext cx="2316162" cy="504825"/>
            <a:chOff x="3408211" y="1484784"/>
            <a:chExt cx="2315917" cy="504056"/>
          </a:xfrm>
        </p:grpSpPr>
        <p:sp>
          <p:nvSpPr>
            <p:cNvPr id="16" name="椭圆 15">
              <a:extLst>
                <a:ext uri="{FF2B5EF4-FFF2-40B4-BE49-F238E27FC236}">
                  <a16:creationId xmlns:a16="http://schemas.microsoft.com/office/drawing/2014/main" id="{D1C3B206-4D7D-48CC-9BDA-8F5ED9426B8E}"/>
                </a:ext>
              </a:extLst>
            </p:cNvPr>
            <p:cNvSpPr/>
            <p:nvPr/>
          </p:nvSpPr>
          <p:spPr>
            <a:xfrm>
              <a:off x="3408211" y="1484784"/>
              <a:ext cx="144447" cy="144242"/>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椭圆 16">
              <a:extLst>
                <a:ext uri="{FF2B5EF4-FFF2-40B4-BE49-F238E27FC236}">
                  <a16:creationId xmlns:a16="http://schemas.microsoft.com/office/drawing/2014/main" id="{7A57B22C-394F-4DA3-B502-0806EE969FC1}"/>
                </a:ext>
              </a:extLst>
            </p:cNvPr>
            <p:cNvSpPr/>
            <p:nvPr/>
          </p:nvSpPr>
          <p:spPr>
            <a:xfrm>
              <a:off x="5579681" y="1484784"/>
              <a:ext cx="144447" cy="144242"/>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TextBox 17">
              <a:extLst>
                <a:ext uri="{FF2B5EF4-FFF2-40B4-BE49-F238E27FC236}">
                  <a16:creationId xmlns:a16="http://schemas.microsoft.com/office/drawing/2014/main" id="{2236A285-A39E-43F1-83B1-48CD7E9AC7F6}"/>
                </a:ext>
              </a:extLst>
            </p:cNvPr>
            <p:cNvSpPr txBox="1"/>
            <p:nvPr/>
          </p:nvSpPr>
          <p:spPr>
            <a:xfrm>
              <a:off x="3874887" y="1589399"/>
              <a:ext cx="1371455" cy="399441"/>
            </a:xfrm>
            <a:prstGeom prst="rect">
              <a:avLst/>
            </a:prstGeom>
            <a:noFill/>
          </p:spPr>
          <p:txBody>
            <a:bodyPr wrap="none">
              <a:spAutoFit/>
            </a:bodyPr>
            <a:lstStyle/>
            <a:p>
              <a:pPr>
                <a:defRPr/>
              </a:pPr>
              <a:r>
                <a:rPr lang="zh-CN" altLang="en-US" sz="2000" b="1" spc="300" dirty="0">
                  <a:solidFill>
                    <a:srgbClr val="C00000"/>
                  </a:solidFill>
                  <a:latin typeface="黑体" panose="02010609060101010101" pitchFamily="49" charset="-122"/>
                  <a:ea typeface="黑体" panose="02010609060101010101" pitchFamily="49" charset="-122"/>
                </a:rPr>
                <a:t>值得一提</a:t>
              </a:r>
            </a:p>
          </p:txBody>
        </p:sp>
      </p:grpSp>
      <p:sp>
        <p:nvSpPr>
          <p:cNvPr id="29703" name="矩形 1">
            <a:extLst>
              <a:ext uri="{FF2B5EF4-FFF2-40B4-BE49-F238E27FC236}">
                <a16:creationId xmlns:a16="http://schemas.microsoft.com/office/drawing/2014/main" id="{95618262-96B0-4A6A-8EFE-00D794D40F1E}"/>
              </a:ext>
            </a:extLst>
          </p:cNvPr>
          <p:cNvSpPr>
            <a:spLocks noChangeArrowheads="1"/>
          </p:cNvSpPr>
          <p:nvPr/>
        </p:nvSpPr>
        <p:spPr bwMode="auto">
          <a:xfrm>
            <a:off x="2473326" y="2776539"/>
            <a:ext cx="7470775" cy="1665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200000"/>
              </a:lnSpc>
            </a:pPr>
            <a:r>
              <a:rPr lang="zh-CN" altLang="en-US"/>
              <a:t>“</a:t>
            </a:r>
            <a:r>
              <a:rPr lang="en-US" altLang="zh-CN"/>
              <a:t>{ }</a:t>
            </a:r>
            <a:r>
              <a:rPr lang="zh-CN" altLang="en-US"/>
              <a:t>”语法又称为对象的字面量语法，所谓字面量是指在源代码中直接书写的一个表示数据和类型的量，如</a:t>
            </a:r>
            <a:r>
              <a:rPr lang="en-US" altLang="zh-CN"/>
              <a:t>123</a:t>
            </a:r>
            <a:r>
              <a:rPr lang="zh-CN" altLang="en-US"/>
              <a:t>（数值型）、</a:t>
            </a:r>
            <a:r>
              <a:rPr lang="en-US" altLang="zh-CN"/>
              <a:t>'123'</a:t>
            </a:r>
            <a:r>
              <a:rPr lang="zh-CN" altLang="en-US"/>
              <a:t>（字符型）、</a:t>
            </a:r>
            <a:r>
              <a:rPr lang="en-US" altLang="zh-CN"/>
              <a:t>[123]</a:t>
            </a:r>
            <a:r>
              <a:rPr lang="zh-CN" altLang="en-US"/>
              <a:t>（数组）都是字面量</a:t>
            </a:r>
            <a:r>
              <a:rPr lang="zh-CN" altLang="zh-CN"/>
              <a:t>。</a:t>
            </a:r>
          </a:p>
        </p:txBody>
      </p:sp>
      <p:sp>
        <p:nvSpPr>
          <p:cNvPr id="2" name="灯片编号占位符 1">
            <a:extLst>
              <a:ext uri="{FF2B5EF4-FFF2-40B4-BE49-F238E27FC236}">
                <a16:creationId xmlns:a16="http://schemas.microsoft.com/office/drawing/2014/main" id="{C9E957DE-83CF-4FF9-81CD-90D61CA6797C}"/>
              </a:ext>
            </a:extLst>
          </p:cNvPr>
          <p:cNvSpPr>
            <a:spLocks noGrp="1"/>
          </p:cNvSpPr>
          <p:nvPr>
            <p:ph type="sldNum" sz="quarter" idx="4"/>
          </p:nvPr>
        </p:nvSpPr>
        <p:spPr/>
        <p:txBody>
          <a:bodyPr/>
          <a:lstStyle/>
          <a:p>
            <a:pPr>
              <a:defRPr/>
            </a:pPr>
            <a:fld id="{E6CA0B37-C609-418D-973E-5FE272E0CA7A}" type="slidenum">
              <a:rPr lang="zh-CN" altLang="en-US" smtClean="0"/>
              <a:pPr>
                <a:defRPr/>
              </a:pPr>
              <a:t>24</a:t>
            </a:fld>
            <a:endParaRPr lang="zh-CN" altLang="en-US"/>
          </a:p>
        </p:txBody>
      </p:sp>
    </p:spTree>
  </p:cSld>
  <p:clrMapOvr>
    <a:masterClrMapping/>
  </p:clrMapOvr>
  <p:transition spd="slow">
    <p:circl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pPr>
            <a:r>
              <a:rPr lang="zh-CN" altLang="zh-CN" dirty="0"/>
              <a:t>基于</a:t>
            </a:r>
            <a:r>
              <a:rPr lang="en-US" altLang="zh-CN" dirty="0"/>
              <a:t>Object</a:t>
            </a:r>
            <a:r>
              <a:rPr lang="zh-CN" altLang="zh-CN" dirty="0"/>
              <a:t>对象的方式创建对象</a:t>
            </a:r>
            <a:endParaRPr lang="en-US" altLang="zh-CN" dirty="0"/>
          </a:p>
        </p:txBody>
      </p:sp>
      <p:sp>
        <p:nvSpPr>
          <p:cNvPr id="2" name="标题 1"/>
          <p:cNvSpPr>
            <a:spLocks noGrp="1"/>
          </p:cNvSpPr>
          <p:nvPr>
            <p:ph type="ctrTitle"/>
          </p:nvPr>
        </p:nvSpPr>
        <p:spPr/>
        <p:txBody>
          <a:bodyPr/>
          <a:lstStyle/>
          <a:p>
            <a:r>
              <a:rPr lang="zh-CN" altLang="en-US" dirty="0"/>
              <a:t>自定义对象</a:t>
            </a:r>
            <a:r>
              <a:rPr lang="en-US" altLang="zh-CN" dirty="0"/>
              <a:t>2-1</a:t>
            </a:r>
            <a:endParaRPr lang="zh-CN" altLang="en-US" dirty="0"/>
          </a:p>
        </p:txBody>
      </p:sp>
      <p:grpSp>
        <p:nvGrpSpPr>
          <p:cNvPr id="6" name="组合 71"/>
          <p:cNvGrpSpPr>
            <a:grpSpLocks/>
          </p:cNvGrpSpPr>
          <p:nvPr/>
        </p:nvGrpSpPr>
        <p:grpSpPr bwMode="auto">
          <a:xfrm>
            <a:off x="1547665" y="1537528"/>
            <a:ext cx="1000125" cy="400050"/>
            <a:chOff x="1000100" y="1801286"/>
            <a:chExt cx="1000132" cy="400110"/>
          </a:xfrm>
        </p:grpSpPr>
        <p:pic>
          <p:nvPicPr>
            <p:cNvPr id="7" name="Picture 3" descr="E:\设计支持\模板设计\Y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0100" y="1806293"/>
              <a:ext cx="422603" cy="390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1300139" y="1801286"/>
              <a:ext cx="700093" cy="400110"/>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语法</a:t>
              </a:r>
            </a:p>
          </p:txBody>
        </p:sp>
      </p:grpSp>
      <p:sp>
        <p:nvSpPr>
          <p:cNvPr id="9" name="矩形 8"/>
          <p:cNvSpPr/>
          <p:nvPr/>
        </p:nvSpPr>
        <p:spPr bwMode="auto">
          <a:xfrm>
            <a:off x="7376642" y="1632067"/>
            <a:ext cx="3147140" cy="730307"/>
          </a:xfrm>
          <a:prstGeom prst="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rtlCol="0" anchor="ctr"/>
          <a:lstStyle/>
          <a:p>
            <a:pPr algn="ctr"/>
            <a:r>
              <a:rPr lang="zh-CN" altLang="en-US" sz="2000" b="1" dirty="0">
                <a:solidFill>
                  <a:srgbClr val="FBFFFE"/>
                </a:solidFill>
                <a:latin typeface="微软雅黑" pitchFamily="34" charset="-122"/>
                <a:ea typeface="微软雅黑" pitchFamily="34" charset="-122"/>
              </a:rPr>
              <a:t>通过  </a:t>
            </a:r>
            <a:r>
              <a:rPr lang="en-US" altLang="zh-CN" sz="2000" b="1" dirty="0">
                <a:solidFill>
                  <a:srgbClr val="FBFFFE"/>
                </a:solidFill>
                <a:latin typeface="微软雅黑" pitchFamily="34" charset="-122"/>
                <a:ea typeface="微软雅黑" pitchFamily="34" charset="-122"/>
              </a:rPr>
              <a:t>. </a:t>
            </a:r>
            <a:r>
              <a:rPr lang="zh-CN" altLang="en-US" sz="2000" b="1" dirty="0">
                <a:solidFill>
                  <a:srgbClr val="FBFFFE"/>
                </a:solidFill>
                <a:latin typeface="微软雅黑" pitchFamily="34" charset="-122"/>
                <a:ea typeface="微软雅黑" pitchFamily="34" charset="-122"/>
              </a:rPr>
              <a:t>添加属性和方法</a:t>
            </a:r>
          </a:p>
        </p:txBody>
      </p:sp>
      <p:grpSp>
        <p:nvGrpSpPr>
          <p:cNvPr id="10" name="组合 70"/>
          <p:cNvGrpSpPr>
            <a:grpSpLocks/>
          </p:cNvGrpSpPr>
          <p:nvPr/>
        </p:nvGrpSpPr>
        <p:grpSpPr bwMode="auto">
          <a:xfrm>
            <a:off x="1576818" y="2179216"/>
            <a:ext cx="1000125" cy="414338"/>
            <a:chOff x="1000100" y="2528843"/>
            <a:chExt cx="1000132" cy="414475"/>
          </a:xfrm>
        </p:grpSpPr>
        <p:pic>
          <p:nvPicPr>
            <p:cNvPr id="11" name="Picture 8" descr="E:\设计支持\模板设计\sl.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0100" y="2528843"/>
              <a:ext cx="446984" cy="4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p:nvSpPr>
          <p:spPr>
            <a:xfrm>
              <a:off x="1300139" y="2536784"/>
              <a:ext cx="700093" cy="398594"/>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示例</a:t>
              </a:r>
            </a:p>
          </p:txBody>
        </p:sp>
      </p:grpSp>
      <p:sp>
        <p:nvSpPr>
          <p:cNvPr id="13" name="AutoShape 5"/>
          <p:cNvSpPr>
            <a:spLocks noChangeArrowheads="1"/>
          </p:cNvSpPr>
          <p:nvPr/>
        </p:nvSpPr>
        <p:spPr bwMode="auto">
          <a:xfrm>
            <a:off x="1971667" y="2775682"/>
            <a:ext cx="8248666" cy="3367944"/>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a:lnSpc>
                <a:spcPct val="150000"/>
              </a:lnSpc>
              <a:defRPr/>
            </a:pPr>
            <a:r>
              <a:rPr lang="en-US" altLang="en-US" b="1" dirty="0"/>
              <a:t>var dog=new Object();</a:t>
            </a:r>
          </a:p>
          <a:p>
            <a:pPr>
              <a:lnSpc>
                <a:spcPct val="150000"/>
              </a:lnSpc>
              <a:defRPr/>
            </a:pPr>
            <a:r>
              <a:rPr lang="en-US" altLang="en-US" b="1" dirty="0"/>
              <a:t>    dog.name="</a:t>
            </a:r>
            <a:r>
              <a:rPr lang="zh-CN" altLang="en-US" b="1" dirty="0"/>
              <a:t>中华田园犬</a:t>
            </a:r>
            <a:r>
              <a:rPr lang="en-US" altLang="zh-CN" b="1" dirty="0"/>
              <a:t>";</a:t>
            </a:r>
          </a:p>
          <a:p>
            <a:pPr>
              <a:lnSpc>
                <a:spcPct val="150000"/>
              </a:lnSpc>
              <a:defRPr/>
            </a:pPr>
            <a:r>
              <a:rPr lang="en-US" altLang="zh-CN" b="1" dirty="0"/>
              <a:t>    </a:t>
            </a:r>
            <a:r>
              <a:rPr lang="en-US" altLang="en-US" b="1" dirty="0" err="1"/>
              <a:t>dog.genera</a:t>
            </a:r>
            <a:r>
              <a:rPr lang="en-US" altLang="en-US" b="1" dirty="0"/>
              <a:t>="</a:t>
            </a:r>
            <a:r>
              <a:rPr lang="zh-CN" altLang="en-US" b="1" dirty="0"/>
              <a:t>犬科 犬属</a:t>
            </a:r>
            <a:r>
              <a:rPr lang="en-US" altLang="zh-CN" b="1" dirty="0"/>
              <a:t>";</a:t>
            </a:r>
          </a:p>
          <a:p>
            <a:pPr>
              <a:lnSpc>
                <a:spcPct val="150000"/>
              </a:lnSpc>
              <a:defRPr/>
            </a:pPr>
            <a:r>
              <a:rPr lang="en-US" altLang="zh-CN" b="1" dirty="0"/>
              <a:t>    </a:t>
            </a:r>
            <a:r>
              <a:rPr lang="en-US" altLang="en-US" b="1" dirty="0" err="1"/>
              <a:t>dog.area</a:t>
            </a:r>
            <a:r>
              <a:rPr lang="en-US" altLang="en-US" b="1" dirty="0"/>
              <a:t>="</a:t>
            </a:r>
            <a:r>
              <a:rPr lang="zh-CN" altLang="en-US" b="1" dirty="0"/>
              <a:t>中国各地，亚洲周边等地</a:t>
            </a:r>
            <a:r>
              <a:rPr lang="en-US" altLang="zh-CN" b="1" dirty="0"/>
              <a:t>";</a:t>
            </a:r>
          </a:p>
          <a:p>
            <a:pPr>
              <a:lnSpc>
                <a:spcPct val="150000"/>
              </a:lnSpc>
              <a:defRPr/>
            </a:pPr>
            <a:r>
              <a:rPr lang="en-US" altLang="zh-CN" b="1" dirty="0"/>
              <a:t>    </a:t>
            </a:r>
            <a:r>
              <a:rPr lang="en-US" altLang="en-US" b="1" dirty="0" err="1"/>
              <a:t>dog.uses</a:t>
            </a:r>
            <a:r>
              <a:rPr lang="en-US" altLang="en-US" b="1" dirty="0"/>
              <a:t>="</a:t>
            </a:r>
            <a:r>
              <a:rPr lang="zh-CN" altLang="en-US" b="1" dirty="0"/>
              <a:t>家犬、伴侣犬等</a:t>
            </a:r>
            <a:r>
              <a:rPr lang="en-US" altLang="zh-CN" b="1" dirty="0"/>
              <a:t>";</a:t>
            </a:r>
          </a:p>
          <a:p>
            <a:pPr>
              <a:lnSpc>
                <a:spcPct val="150000"/>
              </a:lnSpc>
              <a:defRPr/>
            </a:pPr>
            <a:r>
              <a:rPr lang="en-US" altLang="zh-CN" b="1" dirty="0"/>
              <a:t>    </a:t>
            </a:r>
            <a:r>
              <a:rPr lang="en-US" altLang="en-US" b="1" dirty="0" err="1"/>
              <a:t>dog.showName</a:t>
            </a:r>
            <a:r>
              <a:rPr lang="en-US" altLang="en-US" b="1" dirty="0"/>
              <a:t>=function(){</a:t>
            </a:r>
          </a:p>
          <a:p>
            <a:pPr>
              <a:lnSpc>
                <a:spcPct val="150000"/>
              </a:lnSpc>
              <a:defRPr/>
            </a:pPr>
            <a:r>
              <a:rPr lang="en-US" altLang="en-US" b="1" dirty="0"/>
              <a:t>        alert(this.name);</a:t>
            </a:r>
          </a:p>
          <a:p>
            <a:pPr>
              <a:lnSpc>
                <a:spcPct val="150000"/>
              </a:lnSpc>
              <a:defRPr/>
            </a:pPr>
            <a:r>
              <a:rPr lang="en-US" altLang="en-US" b="1" dirty="0"/>
              <a:t>    }</a:t>
            </a:r>
          </a:p>
          <a:p>
            <a:pPr>
              <a:lnSpc>
                <a:spcPct val="150000"/>
              </a:lnSpc>
              <a:defRPr/>
            </a:pPr>
            <a:r>
              <a:rPr lang="en-US" altLang="en-US" b="1" dirty="0"/>
              <a:t>    </a:t>
            </a:r>
            <a:r>
              <a:rPr lang="en-US" altLang="en-US" b="1" dirty="0" err="1"/>
              <a:t>dog.showName</a:t>
            </a:r>
            <a:r>
              <a:rPr lang="en-US" altLang="en-US" b="1" dirty="0"/>
              <a:t>();</a:t>
            </a:r>
          </a:p>
        </p:txBody>
      </p:sp>
      <p:grpSp>
        <p:nvGrpSpPr>
          <p:cNvPr id="14" name="组合 14"/>
          <p:cNvGrpSpPr>
            <a:grpSpLocks/>
          </p:cNvGrpSpPr>
          <p:nvPr/>
        </p:nvGrpSpPr>
        <p:grpSpPr bwMode="auto">
          <a:xfrm>
            <a:off x="3810002" y="6143626"/>
            <a:ext cx="3566641" cy="428625"/>
            <a:chOff x="3143240" y="5143512"/>
            <a:chExt cx="5072134" cy="428628"/>
          </a:xfrm>
        </p:grpSpPr>
        <p:sp>
          <p:nvSpPr>
            <p:cNvPr id="15" name="圆角矩形 14"/>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6" name="圆角矩形 15"/>
            <p:cNvSpPr/>
            <p:nvPr/>
          </p:nvSpPr>
          <p:spPr bwMode="auto">
            <a:xfrm>
              <a:off x="3714744" y="5143512"/>
              <a:ext cx="4500630"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17" name="Picture 8" descr="说话气泡new"/>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7"/>
            <p:cNvSpPr txBox="1"/>
            <p:nvPr/>
          </p:nvSpPr>
          <p:spPr bwMode="auto">
            <a:xfrm>
              <a:off x="4359415" y="5187962"/>
              <a:ext cx="3381157" cy="338556"/>
            </a:xfrm>
            <a:prstGeom prst="rect">
              <a:avLst/>
            </a:prstGeom>
            <a:noFill/>
            <a:effectLst/>
          </p:spPr>
          <p:txBody>
            <a:bodyPr wrap="none">
              <a:spAutoFit/>
            </a:bodyPr>
            <a:lstStyle/>
            <a:p>
              <a:pPr algn="ctr">
                <a:defRPr/>
              </a:pPr>
              <a:r>
                <a:rPr lang="zh-CN" altLang="en-US" b="1" spc="300" dirty="0">
                  <a:solidFill>
                    <a:srgbClr val="FBFFFE"/>
                  </a:solidFill>
                  <a:latin typeface="微软雅黑" pitchFamily="34" charset="-122"/>
                  <a:ea typeface="微软雅黑" pitchFamily="34" charset="-122"/>
                </a:rPr>
                <a:t>演示示例：创建对象</a:t>
              </a:r>
            </a:p>
          </p:txBody>
        </p:sp>
      </p:grpSp>
      <p:sp>
        <p:nvSpPr>
          <p:cNvPr id="19" name="AutoShape 5"/>
          <p:cNvSpPr>
            <a:spLocks noChangeArrowheads="1"/>
          </p:cNvSpPr>
          <p:nvPr/>
        </p:nvSpPr>
        <p:spPr bwMode="auto">
          <a:xfrm>
            <a:off x="2576942" y="1625548"/>
            <a:ext cx="3879098" cy="496244"/>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a:lnSpc>
                <a:spcPct val="150000"/>
              </a:lnSpc>
            </a:pPr>
            <a:r>
              <a:rPr lang="en-US" altLang="zh-CN" b="1" dirty="0" err="1">
                <a:latin typeface="+mn-lt"/>
                <a:ea typeface="+mn-ea"/>
              </a:rPr>
              <a:t>var</a:t>
            </a:r>
            <a:r>
              <a:rPr lang="en-US" altLang="zh-CN" b="1" dirty="0">
                <a:latin typeface="+mn-lt"/>
                <a:ea typeface="+mn-ea"/>
              </a:rPr>
              <a:t> </a:t>
            </a:r>
            <a:r>
              <a:rPr lang="zh-CN" altLang="en-US" b="1" dirty="0">
                <a:latin typeface="+mn-lt"/>
                <a:ea typeface="+mn-ea"/>
              </a:rPr>
              <a:t>对象名称</a:t>
            </a:r>
            <a:r>
              <a:rPr lang="en-US" altLang="zh-CN" b="1" dirty="0">
                <a:latin typeface="+mn-lt"/>
                <a:ea typeface="+mn-ea"/>
              </a:rPr>
              <a:t>=</a:t>
            </a:r>
            <a:r>
              <a:rPr lang="en-US" altLang="zh-CN" b="1" dirty="0">
                <a:solidFill>
                  <a:srgbClr val="FF0000"/>
                </a:solidFill>
                <a:latin typeface="+mn-lt"/>
                <a:ea typeface="+mn-ea"/>
              </a:rPr>
              <a:t>new</a:t>
            </a:r>
            <a:r>
              <a:rPr lang="en-US" altLang="zh-CN" b="1" dirty="0">
                <a:latin typeface="+mn-lt"/>
                <a:ea typeface="+mn-ea"/>
              </a:rPr>
              <a:t> Object( );</a:t>
            </a:r>
            <a:endParaRPr lang="zh-CN" altLang="en-US" b="1" dirty="0">
              <a:latin typeface="+mn-lt"/>
              <a:ea typeface="+mn-ea"/>
            </a:endParaRPr>
          </a:p>
        </p:txBody>
      </p:sp>
      <p:sp>
        <p:nvSpPr>
          <p:cNvPr id="5" name="灯片编号占位符 4">
            <a:extLst>
              <a:ext uri="{FF2B5EF4-FFF2-40B4-BE49-F238E27FC236}">
                <a16:creationId xmlns:a16="http://schemas.microsoft.com/office/drawing/2014/main" id="{C52ECAD4-0D08-4204-941D-1A96A7462CE3}"/>
              </a:ext>
            </a:extLst>
          </p:cNvPr>
          <p:cNvSpPr>
            <a:spLocks noGrp="1"/>
          </p:cNvSpPr>
          <p:nvPr>
            <p:ph type="sldNum" sz="quarter" idx="4"/>
          </p:nvPr>
        </p:nvSpPr>
        <p:spPr/>
        <p:txBody>
          <a:bodyPr/>
          <a:lstStyle/>
          <a:p>
            <a:pPr>
              <a:defRPr/>
            </a:pPr>
            <a:fld id="{E6CA0B37-C609-418D-973E-5FE272E0CA7A}" type="slidenum">
              <a:rPr lang="zh-CN" altLang="en-US" smtClean="0"/>
              <a:pPr>
                <a:defRPr/>
              </a:pPr>
              <a:t>25</a:t>
            </a:fld>
            <a:endParaRPr lang="zh-CN" altLang="en-US"/>
          </a:p>
        </p:txBody>
      </p:sp>
    </p:spTree>
    <p:extLst>
      <p:ext uri="{BB962C8B-B14F-4D97-AF65-F5344CB8AC3E}">
        <p14:creationId xmlns:p14="http://schemas.microsoft.com/office/powerpoint/2010/main" val="322595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left)">
                                      <p:cBhvr>
                                        <p:cTn id="1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使用字面量赋值方式创建对象</a:t>
            </a:r>
          </a:p>
        </p:txBody>
      </p:sp>
      <p:sp>
        <p:nvSpPr>
          <p:cNvPr id="2" name="标题 1"/>
          <p:cNvSpPr>
            <a:spLocks noGrp="1"/>
          </p:cNvSpPr>
          <p:nvPr>
            <p:ph type="ctrTitle"/>
          </p:nvPr>
        </p:nvSpPr>
        <p:spPr/>
        <p:txBody>
          <a:bodyPr/>
          <a:lstStyle/>
          <a:p>
            <a:r>
              <a:rPr lang="zh-CN" altLang="en-US" dirty="0"/>
              <a:t>自定义对象</a:t>
            </a:r>
            <a:r>
              <a:rPr lang="en-US" altLang="zh-CN" dirty="0"/>
              <a:t>2-2</a:t>
            </a:r>
            <a:endParaRPr lang="zh-CN" altLang="en-US" dirty="0"/>
          </a:p>
        </p:txBody>
      </p:sp>
      <p:grpSp>
        <p:nvGrpSpPr>
          <p:cNvPr id="5" name="组合 70"/>
          <p:cNvGrpSpPr>
            <a:grpSpLocks/>
          </p:cNvGrpSpPr>
          <p:nvPr/>
        </p:nvGrpSpPr>
        <p:grpSpPr bwMode="auto">
          <a:xfrm>
            <a:off x="1568107" y="1784673"/>
            <a:ext cx="1000125" cy="414338"/>
            <a:chOff x="1000100" y="2528843"/>
            <a:chExt cx="1000132" cy="414475"/>
          </a:xfrm>
        </p:grpSpPr>
        <p:pic>
          <p:nvPicPr>
            <p:cNvPr id="6" name="Picture 8" descr="E:\设计支持\模板设计\s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0100" y="2528843"/>
              <a:ext cx="446984" cy="4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1300139" y="2536784"/>
              <a:ext cx="700093" cy="398594"/>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示例</a:t>
              </a:r>
            </a:p>
          </p:txBody>
        </p:sp>
      </p:grpSp>
      <p:sp>
        <p:nvSpPr>
          <p:cNvPr id="8" name="AutoShape 5"/>
          <p:cNvSpPr>
            <a:spLocks noChangeArrowheads="1"/>
          </p:cNvSpPr>
          <p:nvPr/>
        </p:nvSpPr>
        <p:spPr bwMode="auto">
          <a:xfrm>
            <a:off x="2015087" y="2386385"/>
            <a:ext cx="8248666" cy="3710251"/>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a:lnSpc>
                <a:spcPct val="150000"/>
              </a:lnSpc>
              <a:defRPr/>
            </a:pPr>
            <a:r>
              <a:rPr lang="en-US" altLang="en-US" b="1" dirty="0"/>
              <a:t> var dog={</a:t>
            </a:r>
          </a:p>
          <a:p>
            <a:pPr>
              <a:lnSpc>
                <a:spcPct val="150000"/>
              </a:lnSpc>
              <a:defRPr/>
            </a:pPr>
            <a:r>
              <a:rPr lang="en-US" altLang="en-US" b="1" dirty="0"/>
              <a:t>        name:"</a:t>
            </a:r>
            <a:r>
              <a:rPr lang="zh-CN" altLang="en-US" b="1" dirty="0"/>
              <a:t>中华田园犬</a:t>
            </a:r>
            <a:r>
              <a:rPr lang="en-US" altLang="zh-CN" b="1" dirty="0"/>
              <a:t>",</a:t>
            </a:r>
          </a:p>
          <a:p>
            <a:pPr>
              <a:lnSpc>
                <a:spcPct val="150000"/>
              </a:lnSpc>
              <a:defRPr/>
            </a:pPr>
            <a:r>
              <a:rPr lang="en-US" altLang="zh-CN" b="1" dirty="0"/>
              <a:t>        </a:t>
            </a:r>
            <a:r>
              <a:rPr lang="en-US" altLang="en-US" b="1" dirty="0"/>
              <a:t>genera:"</a:t>
            </a:r>
            <a:r>
              <a:rPr lang="zh-CN" altLang="en-US" b="1" dirty="0"/>
              <a:t>犬科 犬属</a:t>
            </a:r>
            <a:r>
              <a:rPr lang="en-US" altLang="zh-CN" b="1" dirty="0"/>
              <a:t>",</a:t>
            </a:r>
          </a:p>
          <a:p>
            <a:pPr>
              <a:lnSpc>
                <a:spcPct val="150000"/>
              </a:lnSpc>
              <a:defRPr/>
            </a:pPr>
            <a:r>
              <a:rPr lang="en-US" altLang="zh-CN" b="1" dirty="0"/>
              <a:t>        </a:t>
            </a:r>
            <a:r>
              <a:rPr lang="en-US" altLang="en-US" b="1" dirty="0"/>
              <a:t>area:"</a:t>
            </a:r>
            <a:r>
              <a:rPr lang="zh-CN" altLang="en-US" b="1" dirty="0"/>
              <a:t>中国各地，亚洲周边等地</a:t>
            </a:r>
            <a:r>
              <a:rPr lang="en-US" altLang="zh-CN" b="1" dirty="0"/>
              <a:t>",</a:t>
            </a:r>
          </a:p>
          <a:p>
            <a:pPr>
              <a:lnSpc>
                <a:spcPct val="150000"/>
              </a:lnSpc>
              <a:defRPr/>
            </a:pPr>
            <a:r>
              <a:rPr lang="en-US" altLang="zh-CN" b="1" dirty="0"/>
              <a:t>        </a:t>
            </a:r>
            <a:r>
              <a:rPr lang="en-US" altLang="en-US" b="1" dirty="0"/>
              <a:t>uses:"</a:t>
            </a:r>
            <a:r>
              <a:rPr lang="zh-CN" altLang="en-US" b="1" dirty="0"/>
              <a:t>家犬、伴侣犬 等</a:t>
            </a:r>
            <a:r>
              <a:rPr lang="en-US" altLang="zh-CN" b="1" dirty="0"/>
              <a:t>",</a:t>
            </a:r>
          </a:p>
          <a:p>
            <a:pPr>
              <a:lnSpc>
                <a:spcPct val="150000"/>
              </a:lnSpc>
              <a:defRPr/>
            </a:pPr>
            <a:r>
              <a:rPr lang="en-US" altLang="zh-CN" b="1" dirty="0"/>
              <a:t>        </a:t>
            </a:r>
            <a:r>
              <a:rPr lang="en-US" altLang="en-US" b="1" dirty="0" err="1"/>
              <a:t>showName:function</a:t>
            </a:r>
            <a:r>
              <a:rPr lang="en-US" altLang="en-US" b="1" dirty="0"/>
              <a:t>(){</a:t>
            </a:r>
          </a:p>
          <a:p>
            <a:pPr>
              <a:lnSpc>
                <a:spcPct val="150000"/>
              </a:lnSpc>
              <a:defRPr/>
            </a:pPr>
            <a:r>
              <a:rPr lang="en-US" altLang="en-US" b="1" dirty="0"/>
              <a:t>            alert(this.name);</a:t>
            </a:r>
          </a:p>
          <a:p>
            <a:pPr>
              <a:lnSpc>
                <a:spcPct val="150000"/>
              </a:lnSpc>
              <a:defRPr/>
            </a:pPr>
            <a:r>
              <a:rPr lang="en-US" altLang="en-US" b="1" dirty="0"/>
              <a:t>        }</a:t>
            </a:r>
          </a:p>
          <a:p>
            <a:pPr>
              <a:lnSpc>
                <a:spcPct val="150000"/>
              </a:lnSpc>
              <a:defRPr/>
            </a:pPr>
            <a:r>
              <a:rPr lang="en-US" altLang="en-US" b="1" dirty="0"/>
              <a:t>    }</a:t>
            </a:r>
          </a:p>
          <a:p>
            <a:pPr>
              <a:lnSpc>
                <a:spcPct val="150000"/>
              </a:lnSpc>
              <a:defRPr/>
            </a:pPr>
            <a:r>
              <a:rPr lang="en-US" altLang="en-US" b="1" dirty="0"/>
              <a:t>    </a:t>
            </a:r>
            <a:r>
              <a:rPr lang="en-US" altLang="en-US" b="1" dirty="0" err="1"/>
              <a:t>dog.showName</a:t>
            </a:r>
            <a:r>
              <a:rPr lang="en-US" altLang="en-US" b="1" dirty="0"/>
              <a:t>();</a:t>
            </a:r>
          </a:p>
        </p:txBody>
      </p:sp>
      <p:grpSp>
        <p:nvGrpSpPr>
          <p:cNvPr id="9" name="组合 14"/>
          <p:cNvGrpSpPr>
            <a:grpSpLocks/>
          </p:cNvGrpSpPr>
          <p:nvPr/>
        </p:nvGrpSpPr>
        <p:grpSpPr bwMode="auto">
          <a:xfrm>
            <a:off x="3810001" y="6143626"/>
            <a:ext cx="4099007" cy="428625"/>
            <a:chOff x="3143240" y="5143512"/>
            <a:chExt cx="5072134" cy="428628"/>
          </a:xfrm>
        </p:grpSpPr>
        <p:sp>
          <p:nvSpPr>
            <p:cNvPr id="10" name="圆角矩形 9"/>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1" name="圆角矩形 10"/>
            <p:cNvSpPr/>
            <p:nvPr/>
          </p:nvSpPr>
          <p:spPr bwMode="auto">
            <a:xfrm>
              <a:off x="3714744" y="5143512"/>
              <a:ext cx="4500630"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12" name="Picture 8" descr="说话气泡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p:nvSpPr>
          <p:spPr bwMode="auto">
            <a:xfrm>
              <a:off x="4126730" y="5187962"/>
              <a:ext cx="3846528" cy="338556"/>
            </a:xfrm>
            <a:prstGeom prst="rect">
              <a:avLst/>
            </a:prstGeom>
            <a:noFill/>
            <a:effectLst/>
          </p:spPr>
          <p:txBody>
            <a:bodyPr wrap="none">
              <a:spAutoFit/>
            </a:bodyPr>
            <a:lstStyle/>
            <a:p>
              <a:pPr algn="ctr">
                <a:defRPr/>
              </a:pPr>
              <a:r>
                <a:rPr lang="zh-CN" altLang="en-US" b="1" spc="300" dirty="0">
                  <a:solidFill>
                    <a:srgbClr val="FBFFFE"/>
                  </a:solidFill>
                  <a:latin typeface="微软雅黑" pitchFamily="34" charset="-122"/>
                  <a:ea typeface="微软雅黑" pitchFamily="34" charset="-122"/>
                </a:rPr>
                <a:t>演示示例：字面量创建对象</a:t>
              </a:r>
            </a:p>
          </p:txBody>
        </p:sp>
      </p:grpSp>
      <p:sp>
        <p:nvSpPr>
          <p:cNvPr id="14" name="灯片编号占位符 13">
            <a:extLst>
              <a:ext uri="{FF2B5EF4-FFF2-40B4-BE49-F238E27FC236}">
                <a16:creationId xmlns:a16="http://schemas.microsoft.com/office/drawing/2014/main" id="{9DD615F4-7FD8-4E28-AEAB-350ACD3E6FA8}"/>
              </a:ext>
            </a:extLst>
          </p:cNvPr>
          <p:cNvSpPr>
            <a:spLocks noGrp="1"/>
          </p:cNvSpPr>
          <p:nvPr>
            <p:ph type="sldNum" sz="quarter" idx="4"/>
          </p:nvPr>
        </p:nvSpPr>
        <p:spPr/>
        <p:txBody>
          <a:bodyPr/>
          <a:lstStyle/>
          <a:p>
            <a:pPr>
              <a:defRPr/>
            </a:pPr>
            <a:fld id="{E6CA0B37-C609-418D-973E-5FE272E0CA7A}" type="slidenum">
              <a:rPr lang="zh-CN" altLang="en-US" smtClean="0"/>
              <a:pPr>
                <a:defRPr/>
              </a:pPr>
              <a:t>26</a:t>
            </a:fld>
            <a:endParaRPr lang="zh-CN" altLang="en-US"/>
          </a:p>
        </p:txBody>
      </p:sp>
    </p:spTree>
    <p:extLst>
      <p:ext uri="{BB962C8B-B14F-4D97-AF65-F5344CB8AC3E}">
        <p14:creationId xmlns:p14="http://schemas.microsoft.com/office/powerpoint/2010/main" val="992107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a:extLst>
              <a:ext uri="{FF2B5EF4-FFF2-40B4-BE49-F238E27FC236}">
                <a16:creationId xmlns:a16="http://schemas.microsoft.com/office/drawing/2014/main" id="{F11FC4FE-BDBB-484D-9B3D-816413E4B74E}"/>
              </a:ext>
            </a:extLst>
          </p:cNvPr>
          <p:cNvSpPr>
            <a:spLocks noGrp="1"/>
          </p:cNvSpPr>
          <p:nvPr>
            <p:ph type="ctr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pPr algn="l"/>
            <a:r>
              <a:rPr lang="zh-CN" altLang="en-US" dirty="0"/>
              <a:t>自定义对象</a:t>
            </a:r>
          </a:p>
        </p:txBody>
      </p:sp>
      <p:grpSp>
        <p:nvGrpSpPr>
          <p:cNvPr id="20" name="组合 19">
            <a:extLst>
              <a:ext uri="{FF2B5EF4-FFF2-40B4-BE49-F238E27FC236}">
                <a16:creationId xmlns:a16="http://schemas.microsoft.com/office/drawing/2014/main" id="{9D689A4D-734B-488E-B64E-99068B9E5C40}"/>
              </a:ext>
            </a:extLst>
          </p:cNvPr>
          <p:cNvGrpSpPr>
            <a:grpSpLocks/>
          </p:cNvGrpSpPr>
          <p:nvPr/>
        </p:nvGrpSpPr>
        <p:grpSpPr bwMode="auto">
          <a:xfrm>
            <a:off x="1120777" y="942975"/>
            <a:ext cx="2232025" cy="795338"/>
            <a:chOff x="6444208" y="1011134"/>
            <a:chExt cx="2232248" cy="796180"/>
          </a:xfrm>
        </p:grpSpPr>
        <p:grpSp>
          <p:nvGrpSpPr>
            <p:cNvPr id="30726" name="组合 13">
              <a:extLst>
                <a:ext uri="{FF2B5EF4-FFF2-40B4-BE49-F238E27FC236}">
                  <a16:creationId xmlns:a16="http://schemas.microsoft.com/office/drawing/2014/main" id="{B3AF4B11-C408-47DA-A80C-204914E7B3AC}"/>
                </a:ext>
              </a:extLst>
            </p:cNvPr>
            <p:cNvGrpSpPr>
              <a:grpSpLocks/>
            </p:cNvGrpSpPr>
            <p:nvPr/>
          </p:nvGrpSpPr>
          <p:grpSpPr bwMode="auto">
            <a:xfrm>
              <a:off x="6444208" y="1011134"/>
              <a:ext cx="2232248" cy="504056"/>
              <a:chOff x="1547664" y="2780928"/>
              <a:chExt cx="2232248" cy="504056"/>
            </a:xfrm>
          </p:grpSpPr>
          <p:sp>
            <p:nvSpPr>
              <p:cNvPr id="23" name="椭圆 22">
                <a:extLst>
                  <a:ext uri="{FF2B5EF4-FFF2-40B4-BE49-F238E27FC236}">
                    <a16:creationId xmlns:a16="http://schemas.microsoft.com/office/drawing/2014/main" id="{2AB6227B-1C0F-4943-AC8E-9BFAC2108E08}"/>
                  </a:ext>
                </a:extLst>
              </p:cNvPr>
              <p:cNvSpPr/>
              <p:nvPr/>
            </p:nvSpPr>
            <p:spPr>
              <a:xfrm>
                <a:off x="1547664" y="2780928"/>
                <a:ext cx="503288" cy="503771"/>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chemeClr val="bg1"/>
                    </a:solidFill>
                    <a:latin typeface="黑体" panose="02010609060101010101" pitchFamily="49" charset="-122"/>
                    <a:ea typeface="黑体" panose="02010609060101010101" pitchFamily="49" charset="-122"/>
                  </a:rPr>
                  <a:t>多</a:t>
                </a:r>
              </a:p>
            </p:txBody>
          </p:sp>
          <p:sp>
            <p:nvSpPr>
              <p:cNvPr id="24" name="椭圆 23">
                <a:extLst>
                  <a:ext uri="{FF2B5EF4-FFF2-40B4-BE49-F238E27FC236}">
                    <a16:creationId xmlns:a16="http://schemas.microsoft.com/office/drawing/2014/main" id="{87E0AB70-9E42-4D50-94F5-5A7770BC1514}"/>
                  </a:ext>
                </a:extLst>
              </p:cNvPr>
              <p:cNvSpPr/>
              <p:nvPr/>
            </p:nvSpPr>
            <p:spPr>
              <a:xfrm>
                <a:off x="2123985" y="2780928"/>
                <a:ext cx="503287" cy="503771"/>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chemeClr val="bg1"/>
                    </a:solidFill>
                    <a:latin typeface="黑体" panose="02010609060101010101" pitchFamily="49" charset="-122"/>
                    <a:ea typeface="黑体" panose="02010609060101010101" pitchFamily="49" charset="-122"/>
                  </a:rPr>
                  <a:t>学</a:t>
                </a:r>
              </a:p>
            </p:txBody>
          </p:sp>
          <p:sp>
            <p:nvSpPr>
              <p:cNvPr id="25" name="椭圆 24">
                <a:extLst>
                  <a:ext uri="{FF2B5EF4-FFF2-40B4-BE49-F238E27FC236}">
                    <a16:creationId xmlns:a16="http://schemas.microsoft.com/office/drawing/2014/main" id="{C6152BF1-B15F-4AC5-B270-1ABBB8B4B847}"/>
                  </a:ext>
                </a:extLst>
              </p:cNvPr>
              <p:cNvSpPr/>
              <p:nvPr/>
            </p:nvSpPr>
            <p:spPr>
              <a:xfrm>
                <a:off x="2700304" y="2780928"/>
                <a:ext cx="503288" cy="503771"/>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chemeClr val="bg1"/>
                    </a:solidFill>
                    <a:latin typeface="黑体" panose="02010609060101010101" pitchFamily="49" charset="-122"/>
                    <a:ea typeface="黑体" panose="02010609060101010101" pitchFamily="49" charset="-122"/>
                  </a:rPr>
                  <a:t>一</a:t>
                </a:r>
              </a:p>
            </p:txBody>
          </p:sp>
          <p:sp>
            <p:nvSpPr>
              <p:cNvPr id="26" name="椭圆 25">
                <a:extLst>
                  <a:ext uri="{FF2B5EF4-FFF2-40B4-BE49-F238E27FC236}">
                    <a16:creationId xmlns:a16="http://schemas.microsoft.com/office/drawing/2014/main" id="{1EECD163-1B22-4553-A353-86633ECB6FD2}"/>
                  </a:ext>
                </a:extLst>
              </p:cNvPr>
              <p:cNvSpPr/>
              <p:nvPr/>
            </p:nvSpPr>
            <p:spPr>
              <a:xfrm>
                <a:off x="3276625" y="2780928"/>
                <a:ext cx="503287" cy="503771"/>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chemeClr val="bg1"/>
                    </a:solidFill>
                    <a:latin typeface="黑体" panose="02010609060101010101" pitchFamily="49" charset="-122"/>
                    <a:ea typeface="黑体" panose="02010609060101010101" pitchFamily="49" charset="-122"/>
                  </a:rPr>
                  <a:t>招</a:t>
                </a:r>
              </a:p>
            </p:txBody>
          </p:sp>
        </p:grpSp>
        <p:cxnSp>
          <p:nvCxnSpPr>
            <p:cNvPr id="22" name="直接连接符 21">
              <a:extLst>
                <a:ext uri="{FF2B5EF4-FFF2-40B4-BE49-F238E27FC236}">
                  <a16:creationId xmlns:a16="http://schemas.microsoft.com/office/drawing/2014/main" id="{24595030-3100-491C-8852-BA968F05B7AF}"/>
                </a:ext>
              </a:extLst>
            </p:cNvPr>
            <p:cNvCxnSpPr/>
            <p:nvPr/>
          </p:nvCxnSpPr>
          <p:spPr>
            <a:xfrm>
              <a:off x="6444208" y="1836330"/>
              <a:ext cx="2232248" cy="0"/>
            </a:xfrm>
            <a:prstGeom prst="line">
              <a:avLst/>
            </a:prstGeom>
            <a:ln w="19050">
              <a:gradFill flip="none" rotWithShape="1">
                <a:gsLst>
                  <a:gs pos="100000">
                    <a:srgbClr val="C00000"/>
                  </a:gs>
                  <a:gs pos="20000">
                    <a:srgbClr val="FF0000"/>
                  </a:gs>
                  <a:gs pos="0">
                    <a:schemeClr val="bg1"/>
                  </a:gs>
                </a:gsLst>
                <a:path path="circle">
                  <a:fillToRect l="100000" t="100000"/>
                </a:path>
                <a:tileRect r="-100000" b="-100000"/>
              </a:gradFill>
              <a:prstDash val="solid"/>
            </a:ln>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27" name="矩形 38">
            <a:extLst>
              <a:ext uri="{FF2B5EF4-FFF2-40B4-BE49-F238E27FC236}">
                <a16:creationId xmlns:a16="http://schemas.microsoft.com/office/drawing/2014/main" id="{F970BD9A-1FD3-40D2-A906-B4606C2C55CC}"/>
              </a:ext>
            </a:extLst>
          </p:cNvPr>
          <p:cNvSpPr>
            <a:spLocks noChangeArrowheads="1"/>
          </p:cNvSpPr>
          <p:nvPr/>
        </p:nvSpPr>
        <p:spPr bwMode="auto">
          <a:xfrm>
            <a:off x="3551239" y="1073150"/>
            <a:ext cx="58785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en-US" altLang="zh-CN" sz="2000" b="1" dirty="0">
                <a:solidFill>
                  <a:schemeClr val="tx1">
                    <a:lumMod val="50000"/>
                    <a:lumOff val="50000"/>
                  </a:schemeClr>
                </a:solidFill>
                <a:latin typeface="微软雅黑" pitchFamily="34" charset="-122"/>
                <a:ea typeface="微软雅黑" pitchFamily="34" charset="-122"/>
              </a:rPr>
              <a:t>JSON</a:t>
            </a:r>
            <a:r>
              <a:rPr lang="zh-CN" altLang="en-US" sz="2000" b="1" dirty="0">
                <a:solidFill>
                  <a:schemeClr val="tx1">
                    <a:lumMod val="50000"/>
                    <a:lumOff val="50000"/>
                  </a:schemeClr>
                </a:solidFill>
                <a:latin typeface="微软雅黑" pitchFamily="34" charset="-122"/>
                <a:ea typeface="微软雅黑" pitchFamily="34" charset="-122"/>
              </a:rPr>
              <a:t>数据格式</a:t>
            </a:r>
          </a:p>
        </p:txBody>
      </p:sp>
      <p:sp>
        <p:nvSpPr>
          <p:cNvPr id="28" name="矩形 27">
            <a:extLst>
              <a:ext uri="{FF2B5EF4-FFF2-40B4-BE49-F238E27FC236}">
                <a16:creationId xmlns:a16="http://schemas.microsoft.com/office/drawing/2014/main" id="{C1DD462E-D301-4584-BEE2-90CEF33B86C5}"/>
              </a:ext>
            </a:extLst>
          </p:cNvPr>
          <p:cNvSpPr>
            <a:spLocks noChangeArrowheads="1"/>
          </p:cNvSpPr>
          <p:nvPr/>
        </p:nvSpPr>
        <p:spPr bwMode="auto">
          <a:xfrm>
            <a:off x="1111251" y="1876657"/>
            <a:ext cx="8402638" cy="1665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200000"/>
              </a:lnSpc>
            </a:pPr>
            <a:r>
              <a:rPr lang="en-US" altLang="zh-CN" b="1" u="sng" dirty="0">
                <a:solidFill>
                  <a:srgbClr val="0070C0"/>
                </a:solidFill>
              </a:rPr>
              <a:t>JSON</a:t>
            </a:r>
            <a:r>
              <a:rPr lang="zh-CN" altLang="en-US" dirty="0"/>
              <a:t>：</a:t>
            </a:r>
            <a:r>
              <a:rPr lang="en-US" altLang="zh-CN" dirty="0"/>
              <a:t> JavaScript Object Notation</a:t>
            </a:r>
            <a:r>
              <a:rPr lang="zh-CN" altLang="en-US" dirty="0"/>
              <a:t>，</a:t>
            </a:r>
            <a:r>
              <a:rPr lang="en-US" altLang="zh-CN" dirty="0"/>
              <a:t>JavaScript</a:t>
            </a:r>
            <a:r>
              <a:rPr lang="zh-CN" altLang="en-US" dirty="0"/>
              <a:t>对象符号。</a:t>
            </a:r>
            <a:endParaRPr lang="en-US" altLang="zh-CN" dirty="0"/>
          </a:p>
          <a:p>
            <a:pPr>
              <a:lnSpc>
                <a:spcPct val="200000"/>
              </a:lnSpc>
            </a:pPr>
            <a:r>
              <a:rPr lang="zh-CN" altLang="en-US" b="1" u="sng" dirty="0">
                <a:solidFill>
                  <a:srgbClr val="0070C0"/>
                </a:solidFill>
              </a:rPr>
              <a:t>用途</a:t>
            </a:r>
            <a:r>
              <a:rPr lang="zh-CN" altLang="en-US" dirty="0"/>
              <a:t>：应用于数据存储和交互。</a:t>
            </a:r>
            <a:endParaRPr lang="en-US" altLang="zh-CN" dirty="0"/>
          </a:p>
          <a:p>
            <a:pPr>
              <a:lnSpc>
                <a:spcPct val="200000"/>
              </a:lnSpc>
            </a:pPr>
            <a:r>
              <a:rPr lang="zh-CN" altLang="en-US" b="1" u="sng" dirty="0">
                <a:solidFill>
                  <a:srgbClr val="0070C0"/>
                </a:solidFill>
              </a:rPr>
              <a:t>语法</a:t>
            </a:r>
            <a:r>
              <a:rPr lang="zh-CN" altLang="en-US" dirty="0"/>
              <a:t>：</a:t>
            </a:r>
            <a:r>
              <a:rPr lang="en-US" altLang="zh-CN" dirty="0"/>
              <a:t> JSON</a:t>
            </a:r>
            <a:r>
              <a:rPr lang="zh-CN" altLang="en-US" dirty="0"/>
              <a:t>是一个字符串，使用双引号包裹对象的成员名和字符串型的值。</a:t>
            </a:r>
            <a:endParaRPr lang="en-US" altLang="zh-CN" dirty="0"/>
          </a:p>
        </p:txBody>
      </p:sp>
      <p:sp>
        <p:nvSpPr>
          <p:cNvPr id="2" name="灯片编号占位符 1">
            <a:extLst>
              <a:ext uri="{FF2B5EF4-FFF2-40B4-BE49-F238E27FC236}">
                <a16:creationId xmlns:a16="http://schemas.microsoft.com/office/drawing/2014/main" id="{A1689847-4A3F-4ADE-87FD-4DD8F1ACF10E}"/>
              </a:ext>
            </a:extLst>
          </p:cNvPr>
          <p:cNvSpPr>
            <a:spLocks noGrp="1"/>
          </p:cNvSpPr>
          <p:nvPr>
            <p:ph type="sldNum" sz="quarter" idx="4"/>
          </p:nvPr>
        </p:nvSpPr>
        <p:spPr/>
        <p:txBody>
          <a:bodyPr/>
          <a:lstStyle/>
          <a:p>
            <a:pPr>
              <a:defRPr/>
            </a:pPr>
            <a:fld id="{E6CA0B37-C609-418D-973E-5FE272E0CA7A}" type="slidenum">
              <a:rPr lang="zh-CN" altLang="en-US" smtClean="0"/>
              <a:pPr>
                <a:defRPr/>
              </a:pPr>
              <a:t>27</a:t>
            </a:fld>
            <a:endParaRPr lang="zh-CN" altLang="en-US"/>
          </a:p>
        </p:txBody>
      </p:sp>
      <p:sp>
        <p:nvSpPr>
          <p:cNvPr id="13" name="矩形 12">
            <a:extLst>
              <a:ext uri="{FF2B5EF4-FFF2-40B4-BE49-F238E27FC236}">
                <a16:creationId xmlns:a16="http://schemas.microsoft.com/office/drawing/2014/main" id="{0B1091AB-179E-4A73-B159-BA6C28DD451B}"/>
              </a:ext>
            </a:extLst>
          </p:cNvPr>
          <p:cNvSpPr>
            <a:spLocks noChangeArrowheads="1"/>
          </p:cNvSpPr>
          <p:nvPr/>
        </p:nvSpPr>
        <p:spPr bwMode="auto">
          <a:xfrm>
            <a:off x="1111251" y="3429000"/>
            <a:ext cx="9122350" cy="1491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200000"/>
              </a:lnSpc>
              <a:defRPr/>
            </a:pPr>
            <a:r>
              <a:rPr lang="en-US" altLang="zh-CN" b="1" u="sng" dirty="0">
                <a:solidFill>
                  <a:srgbClr val="0070C0"/>
                </a:solidFill>
              </a:rPr>
              <a:t>JSON</a:t>
            </a:r>
            <a:r>
              <a:rPr lang="zh-CN" altLang="en-US" b="1" u="sng" dirty="0">
                <a:solidFill>
                  <a:srgbClr val="0070C0"/>
                </a:solidFill>
              </a:rPr>
              <a:t>与对象的区别</a:t>
            </a:r>
            <a:r>
              <a:rPr lang="zh-CN" altLang="en-US" dirty="0"/>
              <a:t>：</a:t>
            </a:r>
            <a:endParaRPr lang="en-US" altLang="zh-CN" dirty="0"/>
          </a:p>
          <a:p>
            <a:pPr marL="285750" indent="-285750">
              <a:lnSpc>
                <a:spcPct val="200000"/>
              </a:lnSpc>
              <a:buFont typeface="Wingdings" panose="05000000000000000000" pitchFamily="2" charset="2"/>
              <a:buChar char="p"/>
              <a:defRPr/>
            </a:pPr>
            <a:r>
              <a:rPr lang="en-US" altLang="zh-CN" dirty="0"/>
              <a:t>JSON</a:t>
            </a:r>
            <a:r>
              <a:rPr lang="zh-CN" altLang="en-US" dirty="0"/>
              <a:t>是一个字符串。</a:t>
            </a:r>
            <a:endParaRPr lang="en-US" altLang="zh-CN" dirty="0"/>
          </a:p>
          <a:p>
            <a:pPr marL="285750" indent="-285750">
              <a:lnSpc>
                <a:spcPct val="200000"/>
              </a:lnSpc>
              <a:buFont typeface="Wingdings" panose="05000000000000000000" pitchFamily="2" charset="2"/>
              <a:buChar char="p"/>
              <a:defRPr/>
            </a:pPr>
            <a:r>
              <a:rPr lang="en-US" altLang="zh-CN" dirty="0"/>
              <a:t>JSON</a:t>
            </a:r>
            <a:r>
              <a:rPr lang="zh-CN" altLang="en-US" dirty="0"/>
              <a:t>不仅可以用来保存对象，还可以保存数字、字符串、数组等其他类型的数据。</a:t>
            </a:r>
            <a:endParaRPr lang="en-US" altLang="zh-CN" dirty="0"/>
          </a:p>
        </p:txBody>
      </p:sp>
      <p:grpSp>
        <p:nvGrpSpPr>
          <p:cNvPr id="14" name="组合 2">
            <a:extLst>
              <a:ext uri="{FF2B5EF4-FFF2-40B4-BE49-F238E27FC236}">
                <a16:creationId xmlns:a16="http://schemas.microsoft.com/office/drawing/2014/main" id="{5465DC2F-7D4A-46F4-9239-D9F16AA04BE0}"/>
              </a:ext>
            </a:extLst>
          </p:cNvPr>
          <p:cNvGrpSpPr>
            <a:grpSpLocks/>
          </p:cNvGrpSpPr>
          <p:nvPr/>
        </p:nvGrpSpPr>
        <p:grpSpPr bwMode="auto">
          <a:xfrm>
            <a:off x="2273302" y="5082593"/>
            <a:ext cx="7081837" cy="1685925"/>
            <a:chOff x="2895401" y="3515224"/>
            <a:chExt cx="1189964" cy="855658"/>
          </a:xfrm>
        </p:grpSpPr>
        <p:sp>
          <p:nvSpPr>
            <p:cNvPr id="15" name="矩形 1">
              <a:extLst>
                <a:ext uri="{FF2B5EF4-FFF2-40B4-BE49-F238E27FC236}">
                  <a16:creationId xmlns:a16="http://schemas.microsoft.com/office/drawing/2014/main" id="{D0BF1911-A13E-4D37-B606-0667B1067B56}"/>
                </a:ext>
              </a:extLst>
            </p:cNvPr>
            <p:cNvSpPr>
              <a:spLocks noChangeArrowheads="1"/>
            </p:cNvSpPr>
            <p:nvPr/>
          </p:nvSpPr>
          <p:spPr bwMode="auto">
            <a:xfrm>
              <a:off x="2895401" y="3515224"/>
              <a:ext cx="1189964" cy="855658"/>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eaLnBrk="1" hangingPunct="1">
                <a:buFont typeface="Arial" charset="0"/>
                <a:buNone/>
                <a:defRPr/>
              </a:pPr>
              <a:endParaRPr lang="zh-CN" altLang="en-US" kern="0">
                <a:solidFill>
                  <a:prstClr val="black"/>
                </a:solidFill>
                <a:latin typeface="Arial" charset="0"/>
              </a:endParaRPr>
            </a:p>
          </p:txBody>
        </p:sp>
        <p:sp>
          <p:nvSpPr>
            <p:cNvPr id="16" name="矩形 15">
              <a:extLst>
                <a:ext uri="{FF2B5EF4-FFF2-40B4-BE49-F238E27FC236}">
                  <a16:creationId xmlns:a16="http://schemas.microsoft.com/office/drawing/2014/main" id="{4E5B9FE9-8189-421F-865B-09F2055CA7C4}"/>
                </a:ext>
              </a:extLst>
            </p:cNvPr>
            <p:cNvSpPr>
              <a:spLocks noChangeArrowheads="1"/>
            </p:cNvSpPr>
            <p:nvPr/>
          </p:nvSpPr>
          <p:spPr bwMode="auto">
            <a:xfrm>
              <a:off x="2926344" y="3641719"/>
              <a:ext cx="1139815" cy="60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50000"/>
                </a:lnSpc>
                <a:defRPr/>
              </a:pPr>
              <a:r>
                <a:rPr lang="en-US" altLang="zh-CN" sz="1600" b="1" kern="0" dirty="0">
                  <a:solidFill>
                    <a:prstClr val="white"/>
                  </a:solidFill>
                  <a:latin typeface="微软雅黑" pitchFamily="34" charset="-122"/>
                  <a:ea typeface="微软雅黑" pitchFamily="34" charset="-122"/>
                </a:rPr>
                <a:t>{"name":"Tom","age":24,"work":true,"arr":[1,2]}</a:t>
              </a:r>
            </a:p>
            <a:p>
              <a:pPr marL="0" indent="0">
                <a:lnSpc>
                  <a:spcPct val="150000"/>
                </a:lnSpc>
                <a:defRPr/>
              </a:pPr>
              <a:r>
                <a:rPr lang="zh-CN" altLang="en-US" sz="1600" b="1" kern="0" dirty="0">
                  <a:solidFill>
                    <a:prstClr val="white"/>
                  </a:solidFill>
                  <a:latin typeface="微软雅黑" pitchFamily="34" charset="-122"/>
                  <a:ea typeface="微软雅黑" pitchFamily="34" charset="-122"/>
                </a:rPr>
                <a:t>或</a:t>
              </a:r>
              <a:endParaRPr lang="en-US" altLang="zh-CN" sz="1600" b="1" kern="0" dirty="0">
                <a:solidFill>
                  <a:prstClr val="white"/>
                </a:solidFill>
                <a:latin typeface="微软雅黑" pitchFamily="34" charset="-122"/>
                <a:ea typeface="微软雅黑" pitchFamily="34" charset="-122"/>
              </a:endParaRPr>
            </a:p>
            <a:p>
              <a:pPr marL="0" indent="0">
                <a:lnSpc>
                  <a:spcPct val="150000"/>
                </a:lnSpc>
                <a:defRPr/>
              </a:pPr>
              <a:r>
                <a:rPr lang="en-US" altLang="zh-CN" sz="1600" b="1" kern="0" dirty="0">
                  <a:solidFill>
                    <a:prstClr val="white"/>
                  </a:solidFill>
                  <a:latin typeface="微软雅黑" pitchFamily="34" charset="-122"/>
                  <a:ea typeface="微软雅黑" pitchFamily="34" charset="-122"/>
                </a:rPr>
                <a:t>[{"name":"Tom","age":24},{"name":"Jim","age":25}]</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1+#ppt_w/2"/>
                                          </p:val>
                                        </p:tav>
                                        <p:tav tm="100000">
                                          <p:val>
                                            <p:strVal val="#ppt_x"/>
                                          </p:val>
                                        </p:tav>
                                      </p:tavLst>
                                    </p:anim>
                                    <p:anim calcmode="lin" valueType="num">
                                      <p:cBhvr additive="base">
                                        <p:cTn id="12"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8">
                                            <p:txEl>
                                              <p:pRg st="0" end="0"/>
                                            </p:txEl>
                                          </p:spTgt>
                                        </p:tgtEl>
                                        <p:attrNameLst>
                                          <p:attrName>style.visibility</p:attrName>
                                        </p:attrNameLst>
                                      </p:cBhvr>
                                      <p:to>
                                        <p:strVal val="visible"/>
                                      </p:to>
                                    </p:set>
                                    <p:animEffect transition="in" filter="wipe(left)">
                                      <p:cBhvr>
                                        <p:cTn id="17" dur="500"/>
                                        <p:tgtEl>
                                          <p:spTgt spid="28">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8">
                                            <p:txEl>
                                              <p:pRg st="1" end="1"/>
                                            </p:txEl>
                                          </p:spTgt>
                                        </p:tgtEl>
                                        <p:attrNameLst>
                                          <p:attrName>style.visibility</p:attrName>
                                        </p:attrNameLst>
                                      </p:cBhvr>
                                      <p:to>
                                        <p:strVal val="visible"/>
                                      </p:to>
                                    </p:set>
                                    <p:animEffect transition="in" filter="wipe(left)">
                                      <p:cBhvr>
                                        <p:cTn id="22" dur="500"/>
                                        <p:tgtEl>
                                          <p:spTgt spid="28">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8">
                                            <p:txEl>
                                              <p:pRg st="2" end="2"/>
                                            </p:txEl>
                                          </p:spTgt>
                                        </p:tgtEl>
                                        <p:attrNameLst>
                                          <p:attrName>style.visibility</p:attrName>
                                        </p:attrNameLst>
                                      </p:cBhvr>
                                      <p:to>
                                        <p:strVal val="visible"/>
                                      </p:to>
                                    </p:set>
                                    <p:animEffect transition="in" filter="wipe(left)">
                                      <p:cBhvr>
                                        <p:cTn id="27" dur="500"/>
                                        <p:tgtEl>
                                          <p:spTgt spid="28">
                                            <p:txEl>
                                              <p:pRg st="2" end="2"/>
                                            </p:txEl>
                                          </p:spTgt>
                                        </p:tgtEl>
                                      </p:cBhvr>
                                    </p:animEffect>
                                  </p:childTnLst>
                                </p:cTn>
                              </p:par>
                            </p:childTnLst>
                          </p:cTn>
                        </p:par>
                        <p:par>
                          <p:cTn id="28" fill="hold">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13">
                                            <p:txEl>
                                              <p:pRg st="0" end="0"/>
                                            </p:txEl>
                                          </p:spTgt>
                                        </p:tgtEl>
                                        <p:attrNameLst>
                                          <p:attrName>style.visibility</p:attrName>
                                        </p:attrNameLst>
                                      </p:cBhvr>
                                      <p:to>
                                        <p:strVal val="visible"/>
                                      </p:to>
                                    </p:set>
                                    <p:animEffect transition="in" filter="wipe(left)">
                                      <p:cBhvr>
                                        <p:cTn id="31" dur="500"/>
                                        <p:tgtEl>
                                          <p:spTgt spid="13">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3">
                                            <p:txEl>
                                              <p:pRg st="1" end="1"/>
                                            </p:txEl>
                                          </p:spTgt>
                                        </p:tgtEl>
                                        <p:attrNameLst>
                                          <p:attrName>style.visibility</p:attrName>
                                        </p:attrNameLst>
                                      </p:cBhvr>
                                      <p:to>
                                        <p:strVal val="visible"/>
                                      </p:to>
                                    </p:set>
                                    <p:animEffect transition="in" filter="wipe(left)">
                                      <p:cBhvr>
                                        <p:cTn id="36" dur="500"/>
                                        <p:tgtEl>
                                          <p:spTgt spid="13">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3">
                                            <p:txEl>
                                              <p:pRg st="2" end="2"/>
                                            </p:txEl>
                                          </p:spTgt>
                                        </p:tgtEl>
                                        <p:attrNameLst>
                                          <p:attrName>style.visibility</p:attrName>
                                        </p:attrNameLst>
                                      </p:cBhvr>
                                      <p:to>
                                        <p:strVal val="visible"/>
                                      </p:to>
                                    </p:set>
                                    <p:animEffect transition="in" filter="wipe(left)">
                                      <p:cBhvr>
                                        <p:cTn id="41" dur="500"/>
                                        <p:tgtEl>
                                          <p:spTgt spid="13">
                                            <p:txEl>
                                              <p:pRg st="2" end="2"/>
                                            </p:txEl>
                                          </p:spTgt>
                                        </p:tgtEl>
                                      </p:cBhvr>
                                    </p:animEffect>
                                  </p:childTnLst>
                                </p:cTn>
                              </p:par>
                            </p:childTnLst>
                          </p:cTn>
                        </p:par>
                        <p:par>
                          <p:cTn id="42" fill="hold">
                            <p:stCondLst>
                              <p:cond delay="500"/>
                            </p:stCondLst>
                            <p:childTnLst>
                              <p:par>
                                <p:cTn id="43" presetID="12" presetClass="entr" presetSubtype="2" fill="hold" nodeType="afterEffect">
                                  <p:stCondLst>
                                    <p:cond delay="0"/>
                                  </p:stCondLst>
                                  <p:childTnLst>
                                    <p:set>
                                      <p:cBhvr>
                                        <p:cTn id="44" dur="1" fill="hold">
                                          <p:stCondLst>
                                            <p:cond delay="0"/>
                                          </p:stCondLst>
                                        </p:cTn>
                                        <p:tgtEl>
                                          <p:spTgt spid="14"/>
                                        </p:tgtEl>
                                        <p:attrNameLst>
                                          <p:attrName>style.visibility</p:attrName>
                                        </p:attrNameLst>
                                      </p:cBhvr>
                                      <p:to>
                                        <p:strVal val="visible"/>
                                      </p:to>
                                    </p:set>
                                    <p:anim calcmode="lin" valueType="num">
                                      <p:cBhvr additive="base">
                                        <p:cTn id="45" dur="500"/>
                                        <p:tgtEl>
                                          <p:spTgt spid="14"/>
                                        </p:tgtEl>
                                        <p:attrNameLst>
                                          <p:attrName>ppt_x</p:attrName>
                                        </p:attrNameLst>
                                      </p:cBhvr>
                                      <p:tavLst>
                                        <p:tav tm="0">
                                          <p:val>
                                            <p:strVal val="#ppt_x+#ppt_w*1.125000"/>
                                          </p:val>
                                        </p:tav>
                                        <p:tav tm="100000">
                                          <p:val>
                                            <p:strVal val="#ppt_x"/>
                                          </p:val>
                                        </p:tav>
                                      </p:tavLst>
                                    </p:anim>
                                    <p:animEffect transition="in" filter="wipe(left)">
                                      <p:cBhvr>
                                        <p:cTn id="4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build="p"/>
      <p:bldP spid="1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a:extLst>
              <a:ext uri="{FF2B5EF4-FFF2-40B4-BE49-F238E27FC236}">
                <a16:creationId xmlns:a16="http://schemas.microsoft.com/office/drawing/2014/main" id="{A2FDEA60-35FA-41E0-B3E5-19D7B1F0B0E0}"/>
              </a:ext>
            </a:extLst>
          </p:cNvPr>
          <p:cNvSpPr>
            <a:spLocks noGrp="1"/>
          </p:cNvSpPr>
          <p:nvPr>
            <p:ph type="ctr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pPr algn="l"/>
            <a:r>
              <a:rPr lang="zh-CN" altLang="en-US" dirty="0"/>
              <a:t>自定义对象</a:t>
            </a:r>
          </a:p>
        </p:txBody>
      </p:sp>
      <p:sp>
        <p:nvSpPr>
          <p:cNvPr id="6" name="矩形 38">
            <a:extLst>
              <a:ext uri="{FF2B5EF4-FFF2-40B4-BE49-F238E27FC236}">
                <a16:creationId xmlns:a16="http://schemas.microsoft.com/office/drawing/2014/main" id="{3542CF17-7546-4F8E-9AA7-673563607648}"/>
              </a:ext>
            </a:extLst>
          </p:cNvPr>
          <p:cNvSpPr>
            <a:spLocks noChangeArrowheads="1"/>
          </p:cNvSpPr>
          <p:nvPr/>
        </p:nvSpPr>
        <p:spPr bwMode="auto">
          <a:xfrm>
            <a:off x="1774826" y="1273175"/>
            <a:ext cx="8429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zh-CN" altLang="en-US" sz="2000" b="1" dirty="0">
                <a:solidFill>
                  <a:schemeClr val="tx1">
                    <a:lumMod val="50000"/>
                    <a:lumOff val="50000"/>
                  </a:schemeClr>
                </a:solidFill>
                <a:latin typeface="微软雅黑" pitchFamily="34" charset="-122"/>
                <a:ea typeface="微软雅黑" pitchFamily="34" charset="-122"/>
              </a:rPr>
              <a:t>访问对象成员</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7" name="矩形 13">
            <a:extLst>
              <a:ext uri="{FF2B5EF4-FFF2-40B4-BE49-F238E27FC236}">
                <a16:creationId xmlns:a16="http://schemas.microsoft.com/office/drawing/2014/main" id="{DD3EE3AE-F46F-4C90-959C-1A03771055F6}"/>
              </a:ext>
            </a:extLst>
          </p:cNvPr>
          <p:cNvSpPr>
            <a:spLocks noChangeArrowheads="1"/>
          </p:cNvSpPr>
          <p:nvPr/>
        </p:nvSpPr>
        <p:spPr bwMode="auto">
          <a:xfrm>
            <a:off x="1885950" y="1947863"/>
            <a:ext cx="8407400" cy="55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200000"/>
              </a:lnSpc>
            </a:pPr>
            <a:r>
              <a:rPr lang="zh-CN" altLang="en-US" b="1" u="sng">
                <a:solidFill>
                  <a:srgbClr val="0070C0"/>
                </a:solidFill>
              </a:rPr>
              <a:t>语法</a:t>
            </a:r>
            <a:r>
              <a:rPr lang="zh-CN" altLang="en-US"/>
              <a:t>：对象</a:t>
            </a:r>
            <a:r>
              <a:rPr lang="en-US" altLang="zh-CN"/>
              <a:t>.</a:t>
            </a:r>
            <a:r>
              <a:rPr lang="zh-CN" altLang="en-US"/>
              <a:t>成员。</a:t>
            </a:r>
            <a:endParaRPr lang="en-US" altLang="zh-CN"/>
          </a:p>
        </p:txBody>
      </p:sp>
      <p:grpSp>
        <p:nvGrpSpPr>
          <p:cNvPr id="5" name="组合 2">
            <a:extLst>
              <a:ext uri="{FF2B5EF4-FFF2-40B4-BE49-F238E27FC236}">
                <a16:creationId xmlns:a16="http://schemas.microsoft.com/office/drawing/2014/main" id="{32C4ABAB-C0B0-4479-A9BC-8A837A55A3D2}"/>
              </a:ext>
            </a:extLst>
          </p:cNvPr>
          <p:cNvGrpSpPr>
            <a:grpSpLocks/>
          </p:cNvGrpSpPr>
          <p:nvPr/>
        </p:nvGrpSpPr>
        <p:grpSpPr bwMode="auto">
          <a:xfrm>
            <a:off x="2241551" y="2730500"/>
            <a:ext cx="7656513" cy="3111500"/>
            <a:chOff x="2895401" y="3515225"/>
            <a:chExt cx="1170633" cy="1578784"/>
          </a:xfrm>
        </p:grpSpPr>
        <p:sp>
          <p:nvSpPr>
            <p:cNvPr id="8" name="矩形 1">
              <a:extLst>
                <a:ext uri="{FF2B5EF4-FFF2-40B4-BE49-F238E27FC236}">
                  <a16:creationId xmlns:a16="http://schemas.microsoft.com/office/drawing/2014/main" id="{850B6CB6-632E-481B-ABAF-E8D9E6CBD700}"/>
                </a:ext>
              </a:extLst>
            </p:cNvPr>
            <p:cNvSpPr>
              <a:spLocks noChangeArrowheads="1"/>
            </p:cNvSpPr>
            <p:nvPr/>
          </p:nvSpPr>
          <p:spPr bwMode="auto">
            <a:xfrm>
              <a:off x="2895401" y="3515225"/>
              <a:ext cx="1170633" cy="1578784"/>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eaLnBrk="1" hangingPunct="1">
                <a:buFont typeface="Arial" charset="0"/>
                <a:buNone/>
                <a:defRPr/>
              </a:pPr>
              <a:endParaRPr lang="zh-CN" altLang="en-US" kern="0">
                <a:solidFill>
                  <a:prstClr val="black"/>
                </a:solidFill>
                <a:latin typeface="Arial" charset="0"/>
              </a:endParaRPr>
            </a:p>
          </p:txBody>
        </p:sp>
        <p:sp>
          <p:nvSpPr>
            <p:cNvPr id="9" name="矩形 8">
              <a:extLst>
                <a:ext uri="{FF2B5EF4-FFF2-40B4-BE49-F238E27FC236}">
                  <a16:creationId xmlns:a16="http://schemas.microsoft.com/office/drawing/2014/main" id="{D43C845E-5808-4207-BEC3-A8BBF9D7AB06}"/>
                </a:ext>
              </a:extLst>
            </p:cNvPr>
            <p:cNvSpPr>
              <a:spLocks noChangeArrowheads="1"/>
            </p:cNvSpPr>
            <p:nvPr/>
          </p:nvSpPr>
          <p:spPr bwMode="auto">
            <a:xfrm>
              <a:off x="2926469" y="3641689"/>
              <a:ext cx="1139565" cy="1358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50000"/>
                </a:lnSpc>
                <a:defRPr/>
              </a:pPr>
              <a:r>
                <a:rPr lang="en-US" altLang="zh-CN" sz="1600" b="1" kern="0" dirty="0" err="1">
                  <a:solidFill>
                    <a:prstClr val="white"/>
                  </a:solidFill>
                  <a:latin typeface="微软雅黑" pitchFamily="34" charset="-122"/>
                  <a:ea typeface="微软雅黑" pitchFamily="34" charset="-122"/>
                </a:rPr>
                <a:t>var</a:t>
              </a:r>
              <a:r>
                <a:rPr lang="en-US" altLang="zh-CN" sz="1600" b="1" kern="0" dirty="0">
                  <a:solidFill>
                    <a:prstClr val="white"/>
                  </a:solidFill>
                  <a:latin typeface="微软雅黑" pitchFamily="34" charset="-122"/>
                  <a:ea typeface="微软雅黑" pitchFamily="34" charset="-122"/>
                </a:rPr>
                <a:t> o5 = {};			// </a:t>
              </a:r>
              <a:r>
                <a:rPr lang="zh-CN" altLang="en-US" sz="1600" b="1" kern="0" dirty="0">
                  <a:solidFill>
                    <a:prstClr val="white"/>
                  </a:solidFill>
                  <a:latin typeface="微软雅黑" pitchFamily="34" charset="-122"/>
                  <a:ea typeface="微软雅黑" pitchFamily="34" charset="-122"/>
                </a:rPr>
                <a:t>创建一个空对象</a:t>
              </a:r>
            </a:p>
            <a:p>
              <a:pPr marL="0" indent="0">
                <a:lnSpc>
                  <a:spcPct val="150000"/>
                </a:lnSpc>
                <a:defRPr/>
              </a:pPr>
              <a:r>
                <a:rPr lang="en-US" altLang="zh-CN" sz="1600" b="1" kern="0" dirty="0">
                  <a:solidFill>
                    <a:prstClr val="white"/>
                  </a:solidFill>
                  <a:latin typeface="微软雅黑" pitchFamily="34" charset="-122"/>
                  <a:ea typeface="微软雅黑" pitchFamily="34" charset="-122"/>
                </a:rPr>
                <a:t>o5.name = 'Jack';			// </a:t>
              </a:r>
              <a:r>
                <a:rPr lang="zh-CN" altLang="en-US" sz="1600" b="1" kern="0" dirty="0">
                  <a:solidFill>
                    <a:prstClr val="white"/>
                  </a:solidFill>
                  <a:latin typeface="微软雅黑" pitchFamily="34" charset="-122"/>
                  <a:ea typeface="微软雅黑" pitchFamily="34" charset="-122"/>
                </a:rPr>
                <a:t>为对象增加属性</a:t>
              </a:r>
            </a:p>
            <a:p>
              <a:pPr marL="0" indent="0">
                <a:lnSpc>
                  <a:spcPct val="150000"/>
                </a:lnSpc>
                <a:defRPr/>
              </a:pPr>
              <a:r>
                <a:rPr lang="en-US" altLang="zh-CN" sz="1600" b="1" kern="0" dirty="0">
                  <a:solidFill>
                    <a:prstClr val="white"/>
                  </a:solidFill>
                  <a:latin typeface="微软雅黑" pitchFamily="34" charset="-122"/>
                  <a:ea typeface="微软雅黑" pitchFamily="34" charset="-122"/>
                </a:rPr>
                <a:t>o5.introduce = function () {	// </a:t>
              </a:r>
              <a:r>
                <a:rPr lang="zh-CN" altLang="en-US" sz="1600" b="1" kern="0" dirty="0">
                  <a:solidFill>
                    <a:prstClr val="white"/>
                  </a:solidFill>
                  <a:latin typeface="微软雅黑" pitchFamily="34" charset="-122"/>
                  <a:ea typeface="微软雅黑" pitchFamily="34" charset="-122"/>
                </a:rPr>
                <a:t>为对象增加方法</a:t>
              </a:r>
            </a:p>
            <a:p>
              <a:pPr marL="0" indent="0">
                <a:lnSpc>
                  <a:spcPct val="150000"/>
                </a:lnSpc>
                <a:defRPr/>
              </a:pPr>
              <a:r>
                <a:rPr lang="zh-CN" altLang="en-US" sz="1600" b="1" kern="0" dirty="0">
                  <a:solidFill>
                    <a:prstClr val="white"/>
                  </a:solidFill>
                  <a:latin typeface="微软雅黑" pitchFamily="34" charset="-122"/>
                  <a:ea typeface="微软雅黑" pitchFamily="34" charset="-122"/>
                </a:rPr>
                <a:t>  </a:t>
              </a:r>
              <a:r>
                <a:rPr lang="en-US" altLang="zh-CN" sz="1600" b="1" kern="0" dirty="0">
                  <a:solidFill>
                    <a:prstClr val="white"/>
                  </a:solidFill>
                  <a:latin typeface="微软雅黑" pitchFamily="34" charset="-122"/>
                  <a:ea typeface="微软雅黑" pitchFamily="34" charset="-122"/>
                </a:rPr>
                <a:t>alert('My name is ' + this.name);	// </a:t>
              </a:r>
              <a:r>
                <a:rPr lang="zh-CN" altLang="en-US" sz="1600" b="1" kern="0" dirty="0">
                  <a:solidFill>
                    <a:prstClr val="white"/>
                  </a:solidFill>
                  <a:latin typeface="微软雅黑" pitchFamily="34" charset="-122"/>
                  <a:ea typeface="微软雅黑" pitchFamily="34" charset="-122"/>
                </a:rPr>
                <a:t>在方法中使用</a:t>
              </a:r>
              <a:r>
                <a:rPr lang="en-US" altLang="zh-CN" sz="1600" b="1" kern="0" dirty="0">
                  <a:solidFill>
                    <a:prstClr val="white"/>
                  </a:solidFill>
                  <a:latin typeface="微软雅黑" pitchFamily="34" charset="-122"/>
                  <a:ea typeface="微软雅黑" pitchFamily="34" charset="-122"/>
                </a:rPr>
                <a:t>this</a:t>
              </a:r>
              <a:r>
                <a:rPr lang="zh-CN" altLang="en-US" sz="1600" b="1" kern="0" dirty="0">
                  <a:solidFill>
                    <a:prstClr val="white"/>
                  </a:solidFill>
                  <a:latin typeface="微软雅黑" pitchFamily="34" charset="-122"/>
                  <a:ea typeface="微软雅黑" pitchFamily="34" charset="-122"/>
                </a:rPr>
                <a:t>代表当前对象</a:t>
              </a:r>
            </a:p>
            <a:p>
              <a:pPr marL="0" indent="0">
                <a:lnSpc>
                  <a:spcPct val="150000"/>
                </a:lnSpc>
                <a:defRPr/>
              </a:pPr>
              <a:r>
                <a:rPr lang="en-US" altLang="zh-CN" sz="1600" b="1" kern="0" dirty="0">
                  <a:solidFill>
                    <a:prstClr val="white"/>
                  </a:solidFill>
                  <a:latin typeface="微软雅黑" pitchFamily="34" charset="-122"/>
                  <a:ea typeface="微软雅黑" pitchFamily="34" charset="-122"/>
                </a:rPr>
                <a:t>};</a:t>
              </a:r>
            </a:p>
            <a:p>
              <a:pPr marL="0" indent="0">
                <a:lnSpc>
                  <a:spcPct val="150000"/>
                </a:lnSpc>
                <a:defRPr/>
              </a:pPr>
              <a:r>
                <a:rPr lang="en-US" altLang="zh-CN" sz="1600" b="1" kern="0" dirty="0">
                  <a:solidFill>
                    <a:prstClr val="white"/>
                  </a:solidFill>
                  <a:latin typeface="微软雅黑" pitchFamily="34" charset="-122"/>
                  <a:ea typeface="微软雅黑" pitchFamily="34" charset="-122"/>
                </a:rPr>
                <a:t>alert(o5.name);			// </a:t>
              </a:r>
              <a:r>
                <a:rPr lang="zh-CN" altLang="en-US" sz="1600" b="1" kern="0" dirty="0">
                  <a:solidFill>
                    <a:prstClr val="white"/>
                  </a:solidFill>
                  <a:latin typeface="微软雅黑" pitchFamily="34" charset="-122"/>
                  <a:ea typeface="微软雅黑" pitchFamily="34" charset="-122"/>
                </a:rPr>
                <a:t>访问</a:t>
              </a:r>
              <a:r>
                <a:rPr lang="en-US" altLang="zh-CN" sz="1600" b="1" kern="0" dirty="0">
                  <a:solidFill>
                    <a:prstClr val="white"/>
                  </a:solidFill>
                  <a:latin typeface="微软雅黑" pitchFamily="34" charset="-122"/>
                  <a:ea typeface="微软雅黑" pitchFamily="34" charset="-122"/>
                </a:rPr>
                <a:t>name</a:t>
              </a:r>
              <a:r>
                <a:rPr lang="zh-CN" altLang="en-US" sz="1600" b="1" kern="0" dirty="0">
                  <a:solidFill>
                    <a:prstClr val="white"/>
                  </a:solidFill>
                  <a:latin typeface="微软雅黑" pitchFamily="34" charset="-122"/>
                  <a:ea typeface="微软雅黑" pitchFamily="34" charset="-122"/>
                </a:rPr>
                <a:t>属性，输出结果：</a:t>
              </a:r>
              <a:r>
                <a:rPr lang="en-US" altLang="zh-CN" sz="1600" b="1" kern="0" dirty="0">
                  <a:solidFill>
                    <a:prstClr val="white"/>
                  </a:solidFill>
                  <a:latin typeface="微软雅黑" pitchFamily="34" charset="-122"/>
                  <a:ea typeface="微软雅黑" pitchFamily="34" charset="-122"/>
                </a:rPr>
                <a:t>Jack</a:t>
              </a:r>
            </a:p>
            <a:p>
              <a:pPr marL="0" indent="0">
                <a:lnSpc>
                  <a:spcPct val="150000"/>
                </a:lnSpc>
                <a:defRPr/>
              </a:pPr>
              <a:r>
                <a:rPr lang="en-US" altLang="zh-CN" sz="1600" b="1" kern="0" dirty="0">
                  <a:solidFill>
                    <a:prstClr val="white"/>
                  </a:solidFill>
                  <a:latin typeface="微软雅黑" pitchFamily="34" charset="-122"/>
                  <a:ea typeface="微软雅黑" pitchFamily="34" charset="-122"/>
                </a:rPr>
                <a:t>o5.introduce();	// </a:t>
              </a:r>
              <a:r>
                <a:rPr lang="zh-CN" altLang="en-US" sz="1600" b="1" kern="0" dirty="0">
                  <a:solidFill>
                    <a:prstClr val="white"/>
                  </a:solidFill>
                  <a:latin typeface="微软雅黑" pitchFamily="34" charset="-122"/>
                  <a:ea typeface="微软雅黑" pitchFamily="34" charset="-122"/>
                </a:rPr>
                <a:t>调用</a:t>
              </a:r>
              <a:r>
                <a:rPr lang="en-US" altLang="zh-CN" sz="1600" b="1" kern="0" dirty="0">
                  <a:solidFill>
                    <a:prstClr val="white"/>
                  </a:solidFill>
                  <a:latin typeface="微软雅黑" pitchFamily="34" charset="-122"/>
                  <a:ea typeface="微软雅黑" pitchFamily="34" charset="-122"/>
                </a:rPr>
                <a:t>introduce()</a:t>
              </a:r>
              <a:r>
                <a:rPr lang="zh-CN" altLang="en-US" sz="1600" b="1" kern="0" dirty="0">
                  <a:solidFill>
                    <a:prstClr val="white"/>
                  </a:solidFill>
                  <a:latin typeface="微软雅黑" pitchFamily="34" charset="-122"/>
                  <a:ea typeface="微软雅黑" pitchFamily="34" charset="-122"/>
                </a:rPr>
                <a:t>方法，输出结果：</a:t>
              </a:r>
              <a:r>
                <a:rPr lang="en-US" altLang="zh-CN" sz="1600" b="1" kern="0" dirty="0">
                  <a:solidFill>
                    <a:prstClr val="white"/>
                  </a:solidFill>
                  <a:latin typeface="微软雅黑" pitchFamily="34" charset="-122"/>
                  <a:ea typeface="微软雅黑" pitchFamily="34" charset="-122"/>
                </a:rPr>
                <a:t>My name is Jack</a:t>
              </a:r>
            </a:p>
          </p:txBody>
        </p:sp>
      </p:grpSp>
      <p:sp>
        <p:nvSpPr>
          <p:cNvPr id="10" name="圆角矩形 9">
            <a:extLst>
              <a:ext uri="{FF2B5EF4-FFF2-40B4-BE49-F238E27FC236}">
                <a16:creationId xmlns:a16="http://schemas.microsoft.com/office/drawing/2014/main" id="{043FCB40-5A81-4B3F-A557-1779CD55A729}"/>
              </a:ext>
            </a:extLst>
          </p:cNvPr>
          <p:cNvSpPr/>
          <p:nvPr/>
        </p:nvSpPr>
        <p:spPr>
          <a:xfrm>
            <a:off x="9610725" y="2989263"/>
            <a:ext cx="528638" cy="912812"/>
          </a:xfrm>
          <a:prstGeom prst="roundRect">
            <a:avLst/>
          </a:prstGeom>
          <a:solidFill>
            <a:srgbClr val="FBFBFB"/>
          </a:solidFill>
          <a:ln w="12700">
            <a:solidFill>
              <a:srgbClr val="00B4E9"/>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tx1"/>
                </a:solidFill>
              </a:rPr>
              <a:t>示例</a:t>
            </a:r>
          </a:p>
        </p:txBody>
      </p:sp>
      <p:sp>
        <p:nvSpPr>
          <p:cNvPr id="2" name="灯片编号占位符 1">
            <a:extLst>
              <a:ext uri="{FF2B5EF4-FFF2-40B4-BE49-F238E27FC236}">
                <a16:creationId xmlns:a16="http://schemas.microsoft.com/office/drawing/2014/main" id="{6B1D9990-B102-48DB-9237-8968C17A3793}"/>
              </a:ext>
            </a:extLst>
          </p:cNvPr>
          <p:cNvSpPr>
            <a:spLocks noGrp="1"/>
          </p:cNvSpPr>
          <p:nvPr>
            <p:ph type="sldNum" sz="quarter" idx="4"/>
          </p:nvPr>
        </p:nvSpPr>
        <p:spPr/>
        <p:txBody>
          <a:bodyPr/>
          <a:lstStyle/>
          <a:p>
            <a:pPr>
              <a:defRPr/>
            </a:pPr>
            <a:fld id="{E6CA0B37-C609-418D-973E-5FE272E0CA7A}" type="slidenum">
              <a:rPr lang="zh-CN" altLang="en-US" smtClean="0"/>
              <a:pPr>
                <a:defRPr/>
              </a:pPr>
              <a:t>28</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ppt_x</p:attrName>
                                        </p:attrNameLst>
                                      </p:cBhvr>
                                      <p:tavLst>
                                        <p:tav tm="0">
                                          <p:val>
                                            <p:strVal val="#ppt_x-#ppt_w*1.125000"/>
                                          </p:val>
                                        </p:tav>
                                        <p:tav tm="100000">
                                          <p:val>
                                            <p:strVal val="#ppt_x"/>
                                          </p:val>
                                        </p:tav>
                                      </p:tavLst>
                                    </p:anim>
                                    <p:animEffect transition="in" filter="wipe(right)">
                                      <p:cBhvr>
                                        <p:cTn id="8" dur="500"/>
                                        <p:tgtEl>
                                          <p:spTgt spid="6"/>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wipe(left)">
                                      <p:cBhvr>
                                        <p:cTn id="13" dur="500"/>
                                        <p:tgtEl>
                                          <p:spTgt spid="7">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2"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p:tgtEl>
                                          <p:spTgt spid="5"/>
                                        </p:tgtEl>
                                        <p:attrNameLst>
                                          <p:attrName>ppt_x</p:attrName>
                                        </p:attrNameLst>
                                      </p:cBhvr>
                                      <p:tavLst>
                                        <p:tav tm="0">
                                          <p:val>
                                            <p:strVal val="#ppt_x+#ppt_w*1.125000"/>
                                          </p:val>
                                        </p:tav>
                                        <p:tav tm="100000">
                                          <p:val>
                                            <p:strVal val="#ppt_x"/>
                                          </p:val>
                                        </p:tav>
                                      </p:tavLst>
                                    </p:anim>
                                    <p:animEffect transition="in" filter="wipe(left)">
                                      <p:cBhvr>
                                        <p:cTn id="19" dur="500"/>
                                        <p:tgtEl>
                                          <p:spTgt spid="5"/>
                                        </p:tgtEl>
                                      </p:cBhvr>
                                    </p:animEffect>
                                  </p:childTnLst>
                                </p:cTn>
                              </p:par>
                            </p:childTnLst>
                          </p:cTn>
                        </p:par>
                        <p:par>
                          <p:cTn id="20" fill="hold" nodeType="afterGroup">
                            <p:stCondLst>
                              <p:cond delay="500"/>
                            </p:stCondLst>
                            <p:childTnLst>
                              <p:par>
                                <p:cTn id="21" presetID="12" presetClass="entr" presetSubtype="8"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p:tgtEl>
                                          <p:spTgt spid="10"/>
                                        </p:tgtEl>
                                        <p:attrNameLst>
                                          <p:attrName>ppt_x</p:attrName>
                                        </p:attrNameLst>
                                      </p:cBhvr>
                                      <p:tavLst>
                                        <p:tav tm="0">
                                          <p:val>
                                            <p:strVal val="#ppt_x-#ppt_w*1.125000"/>
                                          </p:val>
                                        </p:tav>
                                        <p:tav tm="100000">
                                          <p:val>
                                            <p:strVal val="#ppt_x"/>
                                          </p:val>
                                        </p:tav>
                                      </p:tavLst>
                                    </p:anim>
                                    <p:animEffect transition="in" filter="wipe(right)">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P spid="1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a:extLst>
              <a:ext uri="{FF2B5EF4-FFF2-40B4-BE49-F238E27FC236}">
                <a16:creationId xmlns:a16="http://schemas.microsoft.com/office/drawing/2014/main" id="{6743022C-FB8A-4294-8D8F-2967733CAD00}"/>
              </a:ext>
            </a:extLst>
          </p:cNvPr>
          <p:cNvSpPr>
            <a:spLocks noGrp="1"/>
          </p:cNvSpPr>
          <p:nvPr>
            <p:ph type="ctr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pPr algn="l"/>
            <a:r>
              <a:rPr lang="zh-CN" altLang="en-US" dirty="0"/>
              <a:t>自定义对象</a:t>
            </a:r>
          </a:p>
        </p:txBody>
      </p:sp>
      <p:sp>
        <p:nvSpPr>
          <p:cNvPr id="6" name="矩形 38">
            <a:extLst>
              <a:ext uri="{FF2B5EF4-FFF2-40B4-BE49-F238E27FC236}">
                <a16:creationId xmlns:a16="http://schemas.microsoft.com/office/drawing/2014/main" id="{07B3248A-2D9A-41F6-B358-186524834422}"/>
              </a:ext>
            </a:extLst>
          </p:cNvPr>
          <p:cNvSpPr>
            <a:spLocks noChangeArrowheads="1"/>
          </p:cNvSpPr>
          <p:nvPr/>
        </p:nvSpPr>
        <p:spPr bwMode="auto">
          <a:xfrm>
            <a:off x="1774826" y="1273175"/>
            <a:ext cx="8429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zh-CN" altLang="en-US" sz="2000" b="1" dirty="0">
                <a:solidFill>
                  <a:schemeClr val="tx1">
                    <a:lumMod val="50000"/>
                    <a:lumOff val="50000"/>
                  </a:schemeClr>
                </a:solidFill>
                <a:latin typeface="微软雅黑" pitchFamily="34" charset="-122"/>
                <a:ea typeface="微软雅黑" pitchFamily="34" charset="-122"/>
              </a:rPr>
              <a:t>访问对象成员</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7" name="矩形 13">
            <a:extLst>
              <a:ext uri="{FF2B5EF4-FFF2-40B4-BE49-F238E27FC236}">
                <a16:creationId xmlns:a16="http://schemas.microsoft.com/office/drawing/2014/main" id="{6CA2C91F-CC02-4F15-A3C4-6F0462D36988}"/>
              </a:ext>
            </a:extLst>
          </p:cNvPr>
          <p:cNvSpPr>
            <a:spLocks noChangeArrowheads="1"/>
          </p:cNvSpPr>
          <p:nvPr/>
        </p:nvSpPr>
        <p:spPr bwMode="auto">
          <a:xfrm>
            <a:off x="1885950" y="1947863"/>
            <a:ext cx="8407400" cy="557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200000"/>
              </a:lnSpc>
            </a:pPr>
            <a:r>
              <a:rPr lang="zh-CN" altLang="en-US" b="1" u="sng">
                <a:solidFill>
                  <a:srgbClr val="0070C0"/>
                </a:solidFill>
              </a:rPr>
              <a:t>可变成员名语法</a:t>
            </a:r>
            <a:r>
              <a:rPr lang="zh-CN" altLang="en-US"/>
              <a:t>：对象</a:t>
            </a:r>
            <a:r>
              <a:rPr lang="en-US" altLang="zh-CN"/>
              <a:t>[</a:t>
            </a:r>
            <a:r>
              <a:rPr lang="zh-CN" altLang="en-US"/>
              <a:t>变量名</a:t>
            </a:r>
            <a:r>
              <a:rPr lang="en-US" altLang="zh-CN"/>
              <a:t>] = </a:t>
            </a:r>
            <a:r>
              <a:rPr lang="zh-CN" altLang="en-US"/>
              <a:t>值。</a:t>
            </a:r>
            <a:endParaRPr lang="en-US" altLang="zh-CN"/>
          </a:p>
        </p:txBody>
      </p:sp>
      <p:grpSp>
        <p:nvGrpSpPr>
          <p:cNvPr id="5" name="组合 2">
            <a:extLst>
              <a:ext uri="{FF2B5EF4-FFF2-40B4-BE49-F238E27FC236}">
                <a16:creationId xmlns:a16="http://schemas.microsoft.com/office/drawing/2014/main" id="{0F63A9CA-879A-4492-9D46-A32E6ACCABC9}"/>
              </a:ext>
            </a:extLst>
          </p:cNvPr>
          <p:cNvGrpSpPr>
            <a:grpSpLocks/>
          </p:cNvGrpSpPr>
          <p:nvPr/>
        </p:nvGrpSpPr>
        <p:grpSpPr bwMode="auto">
          <a:xfrm>
            <a:off x="2241551" y="2968626"/>
            <a:ext cx="7656513" cy="1685925"/>
            <a:chOff x="2895401" y="3515225"/>
            <a:chExt cx="1170633" cy="855850"/>
          </a:xfrm>
        </p:grpSpPr>
        <p:sp>
          <p:nvSpPr>
            <p:cNvPr id="8" name="矩形 1">
              <a:extLst>
                <a:ext uri="{FF2B5EF4-FFF2-40B4-BE49-F238E27FC236}">
                  <a16:creationId xmlns:a16="http://schemas.microsoft.com/office/drawing/2014/main" id="{D4C9DEF0-1443-4794-A220-1330F1C8C18A}"/>
                </a:ext>
              </a:extLst>
            </p:cNvPr>
            <p:cNvSpPr>
              <a:spLocks noChangeArrowheads="1"/>
            </p:cNvSpPr>
            <p:nvPr/>
          </p:nvSpPr>
          <p:spPr bwMode="auto">
            <a:xfrm>
              <a:off x="2895401" y="3515225"/>
              <a:ext cx="1170633" cy="855850"/>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eaLnBrk="1" hangingPunct="1">
                <a:buFont typeface="Arial" charset="0"/>
                <a:buNone/>
                <a:defRPr/>
              </a:pPr>
              <a:endParaRPr lang="zh-CN" altLang="en-US" kern="0">
                <a:solidFill>
                  <a:prstClr val="black"/>
                </a:solidFill>
                <a:latin typeface="Arial" charset="0"/>
              </a:endParaRPr>
            </a:p>
          </p:txBody>
        </p:sp>
        <p:sp>
          <p:nvSpPr>
            <p:cNvPr id="9" name="矩形 8">
              <a:extLst>
                <a:ext uri="{FF2B5EF4-FFF2-40B4-BE49-F238E27FC236}">
                  <a16:creationId xmlns:a16="http://schemas.microsoft.com/office/drawing/2014/main" id="{18A77D79-49D6-483A-92A9-2FAC4907D598}"/>
                </a:ext>
              </a:extLst>
            </p:cNvPr>
            <p:cNvSpPr>
              <a:spLocks noChangeArrowheads="1"/>
            </p:cNvSpPr>
            <p:nvPr/>
          </p:nvSpPr>
          <p:spPr bwMode="auto">
            <a:xfrm>
              <a:off x="2926469" y="3641749"/>
              <a:ext cx="1139565" cy="609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50000"/>
                </a:lnSpc>
                <a:defRPr/>
              </a:pPr>
              <a:r>
                <a:rPr lang="en-US" altLang="zh-CN" sz="1600" b="1" kern="0" dirty="0" err="1">
                  <a:solidFill>
                    <a:prstClr val="white"/>
                  </a:solidFill>
                  <a:latin typeface="微软雅黑" pitchFamily="34" charset="-122"/>
                  <a:ea typeface="微软雅黑" pitchFamily="34" charset="-122"/>
                </a:rPr>
                <a:t>var</a:t>
              </a:r>
              <a:r>
                <a:rPr lang="en-US" altLang="zh-CN" sz="1600" b="1" kern="0" dirty="0">
                  <a:solidFill>
                    <a:prstClr val="white"/>
                  </a:solidFill>
                  <a:latin typeface="微软雅黑" pitchFamily="34" charset="-122"/>
                  <a:ea typeface="微软雅黑" pitchFamily="34" charset="-122"/>
                </a:rPr>
                <a:t> o6 = {};		// </a:t>
              </a:r>
              <a:r>
                <a:rPr lang="zh-CN" altLang="en-US" sz="1600" b="1" kern="0" dirty="0">
                  <a:solidFill>
                    <a:prstClr val="white"/>
                  </a:solidFill>
                  <a:latin typeface="微软雅黑" pitchFamily="34" charset="-122"/>
                  <a:ea typeface="微软雅黑" pitchFamily="34" charset="-122"/>
                </a:rPr>
                <a:t>创建一个空对象</a:t>
              </a:r>
            </a:p>
            <a:p>
              <a:pPr marL="0" indent="0">
                <a:lnSpc>
                  <a:spcPct val="150000"/>
                </a:lnSpc>
                <a:defRPr/>
              </a:pPr>
              <a:r>
                <a:rPr lang="en-US" altLang="zh-CN" sz="1600" b="1" kern="0" dirty="0" err="1">
                  <a:solidFill>
                    <a:prstClr val="white"/>
                  </a:solidFill>
                  <a:latin typeface="微软雅黑" pitchFamily="34" charset="-122"/>
                  <a:ea typeface="微软雅黑" pitchFamily="34" charset="-122"/>
                </a:rPr>
                <a:t>var</a:t>
              </a:r>
              <a:r>
                <a:rPr lang="en-US" altLang="zh-CN" sz="1600" b="1" kern="0" dirty="0">
                  <a:solidFill>
                    <a:prstClr val="white"/>
                  </a:solidFill>
                  <a:latin typeface="微软雅黑" pitchFamily="34" charset="-122"/>
                  <a:ea typeface="微软雅黑" pitchFamily="34" charset="-122"/>
                </a:rPr>
                <a:t> key = 'id';		// </a:t>
              </a:r>
              <a:r>
                <a:rPr lang="zh-CN" altLang="en-US" sz="1600" b="1" kern="0" dirty="0">
                  <a:solidFill>
                    <a:prstClr val="white"/>
                  </a:solidFill>
                  <a:latin typeface="微软雅黑" pitchFamily="34" charset="-122"/>
                  <a:ea typeface="微软雅黑" pitchFamily="34" charset="-122"/>
                </a:rPr>
                <a:t>通过变量保存要操作的属性名</a:t>
              </a:r>
            </a:p>
            <a:p>
              <a:pPr marL="0" indent="0">
                <a:lnSpc>
                  <a:spcPct val="150000"/>
                </a:lnSpc>
                <a:defRPr/>
              </a:pPr>
              <a:r>
                <a:rPr lang="en-US" altLang="zh-CN" sz="1600" b="1" kern="0" dirty="0">
                  <a:solidFill>
                    <a:prstClr val="white"/>
                  </a:solidFill>
                  <a:latin typeface="微软雅黑" pitchFamily="34" charset="-122"/>
                  <a:ea typeface="微软雅黑" pitchFamily="34" charset="-122"/>
                </a:rPr>
                <a:t>o6[key] = 123;		// </a:t>
              </a:r>
              <a:r>
                <a:rPr lang="zh-CN" altLang="en-US" sz="1600" b="1" kern="0" dirty="0">
                  <a:solidFill>
                    <a:prstClr val="white"/>
                  </a:solidFill>
                  <a:latin typeface="微软雅黑" pitchFamily="34" charset="-122"/>
                  <a:ea typeface="微软雅黑" pitchFamily="34" charset="-122"/>
                </a:rPr>
                <a:t>相当于“</a:t>
              </a:r>
              <a:r>
                <a:rPr lang="en-US" altLang="zh-CN" sz="1600" b="1" kern="0" dirty="0">
                  <a:solidFill>
                    <a:prstClr val="white"/>
                  </a:solidFill>
                  <a:latin typeface="微软雅黑" pitchFamily="34" charset="-122"/>
                  <a:ea typeface="微软雅黑" pitchFamily="34" charset="-122"/>
                </a:rPr>
                <a:t>o6['id'] = 123”</a:t>
              </a:r>
              <a:r>
                <a:rPr lang="zh-CN" altLang="en-US" sz="1600" b="1" kern="0" dirty="0">
                  <a:solidFill>
                    <a:prstClr val="white"/>
                  </a:solidFill>
                  <a:latin typeface="微软雅黑" pitchFamily="34" charset="-122"/>
                  <a:ea typeface="微软雅黑" pitchFamily="34" charset="-122"/>
                </a:rPr>
                <a:t>或“</a:t>
              </a:r>
              <a:r>
                <a:rPr lang="en-US" altLang="zh-CN" sz="1600" b="1" kern="0" dirty="0">
                  <a:solidFill>
                    <a:prstClr val="white"/>
                  </a:solidFill>
                  <a:latin typeface="微软雅黑" pitchFamily="34" charset="-122"/>
                  <a:ea typeface="微软雅黑" pitchFamily="34" charset="-122"/>
                </a:rPr>
                <a:t>o6.id = 123”</a:t>
              </a:r>
            </a:p>
          </p:txBody>
        </p:sp>
      </p:grpSp>
      <p:sp>
        <p:nvSpPr>
          <p:cNvPr id="10" name="圆角矩形 9">
            <a:extLst>
              <a:ext uri="{FF2B5EF4-FFF2-40B4-BE49-F238E27FC236}">
                <a16:creationId xmlns:a16="http://schemas.microsoft.com/office/drawing/2014/main" id="{91679C28-449E-42A4-B5E2-0156818E97D2}"/>
              </a:ext>
            </a:extLst>
          </p:cNvPr>
          <p:cNvSpPr/>
          <p:nvPr/>
        </p:nvSpPr>
        <p:spPr>
          <a:xfrm>
            <a:off x="9610725" y="3073401"/>
            <a:ext cx="528638" cy="912813"/>
          </a:xfrm>
          <a:prstGeom prst="roundRect">
            <a:avLst/>
          </a:prstGeom>
          <a:solidFill>
            <a:srgbClr val="FBFBFB"/>
          </a:solidFill>
          <a:ln w="12700">
            <a:solidFill>
              <a:srgbClr val="00B4E9"/>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tx1"/>
                </a:solidFill>
              </a:rPr>
              <a:t>示例</a:t>
            </a:r>
          </a:p>
        </p:txBody>
      </p:sp>
      <p:sp>
        <p:nvSpPr>
          <p:cNvPr id="2" name="灯片编号占位符 1">
            <a:extLst>
              <a:ext uri="{FF2B5EF4-FFF2-40B4-BE49-F238E27FC236}">
                <a16:creationId xmlns:a16="http://schemas.microsoft.com/office/drawing/2014/main" id="{A1122652-246C-49A8-BA2B-8879854D7584}"/>
              </a:ext>
            </a:extLst>
          </p:cNvPr>
          <p:cNvSpPr>
            <a:spLocks noGrp="1"/>
          </p:cNvSpPr>
          <p:nvPr>
            <p:ph type="sldNum" sz="quarter" idx="4"/>
          </p:nvPr>
        </p:nvSpPr>
        <p:spPr/>
        <p:txBody>
          <a:bodyPr/>
          <a:lstStyle/>
          <a:p>
            <a:pPr>
              <a:defRPr/>
            </a:pPr>
            <a:fld id="{E6CA0B37-C609-418D-973E-5FE272E0CA7A}" type="slidenum">
              <a:rPr lang="zh-CN" altLang="en-US" smtClean="0"/>
              <a:pPr>
                <a:defRPr/>
              </a:pPr>
              <a:t>29</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p:tgtEl>
                                          <p:spTgt spid="5"/>
                                        </p:tgtEl>
                                        <p:attrNameLst>
                                          <p:attrName>ppt_x</p:attrName>
                                        </p:attrNameLst>
                                      </p:cBhvr>
                                      <p:tavLst>
                                        <p:tav tm="0">
                                          <p:val>
                                            <p:strVal val="#ppt_x+#ppt_w*1.125000"/>
                                          </p:val>
                                        </p:tav>
                                        <p:tav tm="100000">
                                          <p:val>
                                            <p:strVal val="#ppt_x"/>
                                          </p:val>
                                        </p:tav>
                                      </p:tavLst>
                                    </p:anim>
                                    <p:animEffect transition="in" filter="wipe(left)">
                                      <p:cBhvr>
                                        <p:cTn id="13" dur="500"/>
                                        <p:tgtEl>
                                          <p:spTgt spid="5"/>
                                        </p:tgtEl>
                                      </p:cBhvr>
                                    </p:animEffect>
                                  </p:childTnLst>
                                </p:cTn>
                              </p:par>
                            </p:childTnLst>
                          </p:cTn>
                        </p:par>
                        <p:par>
                          <p:cTn id="14" fill="hold" nodeType="afterGroup">
                            <p:stCondLst>
                              <p:cond delay="500"/>
                            </p:stCondLst>
                            <p:childTnLst>
                              <p:par>
                                <p:cTn id="15" presetID="12" presetClass="entr" presetSubtype="8"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p:tgtEl>
                                          <p:spTgt spid="10"/>
                                        </p:tgtEl>
                                        <p:attrNameLst>
                                          <p:attrName>ppt_x</p:attrName>
                                        </p:attrNameLst>
                                      </p:cBhvr>
                                      <p:tavLst>
                                        <p:tav tm="0">
                                          <p:val>
                                            <p:strVal val="#ppt_x-#ppt_w*1.125000"/>
                                          </p:val>
                                        </p:tav>
                                        <p:tav tm="100000">
                                          <p:val>
                                            <p:strVal val="#ppt_x"/>
                                          </p:val>
                                        </p:tav>
                                      </p:tavLst>
                                    </p:anim>
                                    <p:animEffect transition="in" filter="wipe(right)">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zh-CN" altLang="en-US"/>
              <a:t>本章目标</a:t>
            </a:r>
            <a:endParaRPr lang="zh-CN" altLang="en-US" dirty="0"/>
          </a:p>
        </p:txBody>
      </p:sp>
      <p:sp>
        <p:nvSpPr>
          <p:cNvPr id="13315" name="内容占位符 2"/>
          <p:cNvSpPr>
            <a:spLocks noGrp="1"/>
          </p:cNvSpPr>
          <p:nvPr>
            <p:ph idx="1"/>
          </p:nvPr>
        </p:nvSpPr>
        <p:spPr/>
        <p:txBody>
          <a:bodyPr/>
          <a:lstStyle/>
          <a:p>
            <a:pPr lvl="0"/>
            <a:r>
              <a:rPr lang="zh-CN" altLang="en-US" dirty="0"/>
              <a:t>了解对象和面向对象</a:t>
            </a:r>
          </a:p>
          <a:p>
            <a:pPr lvl="0"/>
            <a:r>
              <a:rPr lang="zh-CN" altLang="en-US" dirty="0"/>
              <a:t>掌握自定义对象的定义和基本操作</a:t>
            </a:r>
          </a:p>
          <a:p>
            <a:pPr lvl="0"/>
            <a:r>
              <a:rPr lang="zh-CN" altLang="en-US" dirty="0"/>
              <a:t>理解构造函数和对象原型</a:t>
            </a:r>
          </a:p>
          <a:p>
            <a:pPr lvl="0"/>
            <a:r>
              <a:rPr lang="zh-CN" altLang="en-US" dirty="0"/>
              <a:t>理解原型链并且使用对象继承，会画原型链图</a:t>
            </a:r>
          </a:p>
          <a:p>
            <a:endParaRPr lang="zh-CN" altLang="en-US" dirty="0"/>
          </a:p>
        </p:txBody>
      </p:sp>
      <p:pic>
        <p:nvPicPr>
          <p:cNvPr id="5" name="Picture 3" descr="C:\Users\meng.zhang\Desktop\ACCP7.0模版图标规范\是.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2896" y="1476609"/>
            <a:ext cx="714375"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descr="C:\Users\meng.zhang\Desktop\ACCP7.0模版图标规范\是.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8266" y="2044237"/>
            <a:ext cx="71437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descr="C:\Users\meng.zhang\Desktop\ACCP7.0模版图标规范\是.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2863" y="2554363"/>
            <a:ext cx="71437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 descr="C:\Users\meng.zhang\Desktop\ACCP7.0模版图标规范\啊-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9092" y="2081248"/>
            <a:ext cx="6429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2" descr="C:\Users\meng.zhang\Desktop\ACCP7.0模版图标规范\啊-1.png">
            <a:extLst>
              <a:ext uri="{FF2B5EF4-FFF2-40B4-BE49-F238E27FC236}">
                <a16:creationId xmlns:a16="http://schemas.microsoft.com/office/drawing/2014/main" id="{26C87248-67D2-41C8-AFF8-467C0DBC89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2252" y="2590081"/>
            <a:ext cx="6429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par>
                                <p:cTn id="11" presetID="22" presetClass="entr" presetSubtype="8"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par>
                                <p:cTn id="14" presetID="22" presetClass="entr" presetSubtype="8"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par>
                                <p:cTn id="17" presetID="22" presetClass="entr" presetSubtype="8"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wipe(left)">
                                      <p:cBhvr>
                                        <p:cTn id="1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269BFF68-62D8-42F5-A42A-46BD52FB250E}"/>
              </a:ext>
            </a:extLst>
          </p:cNvPr>
          <p:cNvSpPr>
            <a:spLocks noGrp="1"/>
          </p:cNvSpPr>
          <p:nvPr>
            <p:ph type="ctr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pPr algn="l"/>
            <a:r>
              <a:rPr lang="zh-CN" altLang="en-US" dirty="0"/>
              <a:t>自定义对象</a:t>
            </a:r>
          </a:p>
        </p:txBody>
      </p:sp>
      <p:sp>
        <p:nvSpPr>
          <p:cNvPr id="6" name="矩形 38">
            <a:extLst>
              <a:ext uri="{FF2B5EF4-FFF2-40B4-BE49-F238E27FC236}">
                <a16:creationId xmlns:a16="http://schemas.microsoft.com/office/drawing/2014/main" id="{7BB1A43B-680C-4C8E-89FF-9FCAAB2508E2}"/>
              </a:ext>
            </a:extLst>
          </p:cNvPr>
          <p:cNvSpPr>
            <a:spLocks noChangeArrowheads="1"/>
          </p:cNvSpPr>
          <p:nvPr/>
        </p:nvSpPr>
        <p:spPr bwMode="auto">
          <a:xfrm>
            <a:off x="1774826" y="1273175"/>
            <a:ext cx="8429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zh-CN" altLang="en-US" sz="2000" b="1" dirty="0">
                <a:solidFill>
                  <a:schemeClr val="tx1">
                    <a:lumMod val="50000"/>
                    <a:lumOff val="50000"/>
                  </a:schemeClr>
                </a:solidFill>
                <a:latin typeface="微软雅黑" pitchFamily="34" charset="-122"/>
                <a:ea typeface="微软雅黑" pitchFamily="34" charset="-122"/>
              </a:rPr>
              <a:t>对象成员遍历</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7" name="矩形 13">
            <a:extLst>
              <a:ext uri="{FF2B5EF4-FFF2-40B4-BE49-F238E27FC236}">
                <a16:creationId xmlns:a16="http://schemas.microsoft.com/office/drawing/2014/main" id="{759964FD-6A54-4937-AEFA-31FF6150232A}"/>
              </a:ext>
            </a:extLst>
          </p:cNvPr>
          <p:cNvSpPr>
            <a:spLocks noChangeArrowheads="1"/>
          </p:cNvSpPr>
          <p:nvPr/>
        </p:nvSpPr>
        <p:spPr bwMode="auto">
          <a:xfrm>
            <a:off x="1885950" y="1947864"/>
            <a:ext cx="8407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b="1" u="sng">
                <a:solidFill>
                  <a:srgbClr val="0070C0"/>
                </a:solidFill>
              </a:rPr>
              <a:t>语法</a:t>
            </a:r>
            <a:r>
              <a:rPr lang="zh-CN" altLang="en-US"/>
              <a:t>：</a:t>
            </a:r>
            <a:r>
              <a:rPr lang="en-US" altLang="zh-CN"/>
              <a:t>for…in</a:t>
            </a:r>
            <a:r>
              <a:rPr lang="zh-CN" altLang="en-US"/>
              <a:t>。</a:t>
            </a:r>
            <a:r>
              <a:rPr lang="zh-CN" altLang="en-US" i="1">
                <a:solidFill>
                  <a:srgbClr val="00B050"/>
                </a:solidFill>
              </a:rPr>
              <a:t>（已学）</a:t>
            </a:r>
            <a:endParaRPr lang="zh-CN" altLang="en-US"/>
          </a:p>
        </p:txBody>
      </p:sp>
      <p:grpSp>
        <p:nvGrpSpPr>
          <p:cNvPr id="5" name="组合 2">
            <a:extLst>
              <a:ext uri="{FF2B5EF4-FFF2-40B4-BE49-F238E27FC236}">
                <a16:creationId xmlns:a16="http://schemas.microsoft.com/office/drawing/2014/main" id="{B6CE3395-0FA2-44AF-A7D2-336247BB3A13}"/>
              </a:ext>
            </a:extLst>
          </p:cNvPr>
          <p:cNvGrpSpPr>
            <a:grpSpLocks/>
          </p:cNvGrpSpPr>
          <p:nvPr/>
        </p:nvGrpSpPr>
        <p:grpSpPr bwMode="auto">
          <a:xfrm>
            <a:off x="2241550" y="2825751"/>
            <a:ext cx="3949700" cy="2054225"/>
            <a:chOff x="2895401" y="3515225"/>
            <a:chExt cx="1094902" cy="1042610"/>
          </a:xfrm>
        </p:grpSpPr>
        <p:sp>
          <p:nvSpPr>
            <p:cNvPr id="8" name="矩形 1">
              <a:extLst>
                <a:ext uri="{FF2B5EF4-FFF2-40B4-BE49-F238E27FC236}">
                  <a16:creationId xmlns:a16="http://schemas.microsoft.com/office/drawing/2014/main" id="{E54AEE5F-AE8A-4535-BA16-7FAC96CB745E}"/>
                </a:ext>
              </a:extLst>
            </p:cNvPr>
            <p:cNvSpPr>
              <a:spLocks noChangeArrowheads="1"/>
            </p:cNvSpPr>
            <p:nvPr/>
          </p:nvSpPr>
          <p:spPr bwMode="auto">
            <a:xfrm>
              <a:off x="2895401" y="3515225"/>
              <a:ext cx="1094902" cy="1042610"/>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eaLnBrk="1" hangingPunct="1">
                <a:buFont typeface="Arial" charset="0"/>
                <a:buNone/>
                <a:defRPr/>
              </a:pPr>
              <a:endParaRPr lang="zh-CN" altLang="en-US" kern="0">
                <a:solidFill>
                  <a:prstClr val="black"/>
                </a:solidFill>
                <a:latin typeface="Arial" charset="0"/>
              </a:endParaRPr>
            </a:p>
          </p:txBody>
        </p:sp>
        <p:sp>
          <p:nvSpPr>
            <p:cNvPr id="9" name="矩形 8">
              <a:extLst>
                <a:ext uri="{FF2B5EF4-FFF2-40B4-BE49-F238E27FC236}">
                  <a16:creationId xmlns:a16="http://schemas.microsoft.com/office/drawing/2014/main" id="{DDD9CB86-FC32-436C-BE10-49C2BD1EEA9C}"/>
                </a:ext>
              </a:extLst>
            </p:cNvPr>
            <p:cNvSpPr>
              <a:spLocks noChangeArrowheads="1"/>
            </p:cNvSpPr>
            <p:nvPr/>
          </p:nvSpPr>
          <p:spPr bwMode="auto">
            <a:xfrm>
              <a:off x="2936328" y="3641724"/>
              <a:ext cx="1053975" cy="796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50000"/>
                </a:lnSpc>
                <a:defRPr/>
              </a:pPr>
              <a:r>
                <a:rPr lang="en-US" altLang="zh-CN" sz="1600" b="1" kern="0" dirty="0" err="1">
                  <a:solidFill>
                    <a:prstClr val="white"/>
                  </a:solidFill>
                  <a:latin typeface="微软雅黑" pitchFamily="34" charset="-122"/>
                  <a:ea typeface="微软雅黑" pitchFamily="34" charset="-122"/>
                </a:rPr>
                <a:t>var</a:t>
              </a:r>
              <a:r>
                <a:rPr lang="en-US" altLang="zh-CN" sz="1600" b="1" kern="0" dirty="0">
                  <a:solidFill>
                    <a:prstClr val="white"/>
                  </a:solidFill>
                  <a:latin typeface="微软雅黑" pitchFamily="34" charset="-122"/>
                  <a:ea typeface="微软雅黑" pitchFamily="34" charset="-122"/>
                </a:rPr>
                <a:t> </a:t>
              </a:r>
              <a:r>
                <a:rPr lang="en-US" altLang="zh-CN" sz="1600" b="1" kern="0" dirty="0" err="1">
                  <a:solidFill>
                    <a:prstClr val="white"/>
                  </a:solidFill>
                  <a:latin typeface="微软雅黑" pitchFamily="34" charset="-122"/>
                  <a:ea typeface="微软雅黑" pitchFamily="34" charset="-122"/>
                </a:rPr>
                <a:t>obj</a:t>
              </a:r>
              <a:r>
                <a:rPr lang="en-US" altLang="zh-CN" sz="1600" b="1" kern="0" dirty="0">
                  <a:solidFill>
                    <a:prstClr val="white"/>
                  </a:solidFill>
                  <a:latin typeface="微软雅黑" pitchFamily="34" charset="-122"/>
                  <a:ea typeface="微软雅黑" pitchFamily="34" charset="-122"/>
                </a:rPr>
                <a:t> = {name: 'Tom', age: 16};</a:t>
              </a:r>
            </a:p>
            <a:p>
              <a:pPr marL="0" indent="0">
                <a:lnSpc>
                  <a:spcPct val="150000"/>
                </a:lnSpc>
                <a:defRPr/>
              </a:pPr>
              <a:r>
                <a:rPr lang="en-US" altLang="zh-CN" sz="1600" b="1" kern="0" dirty="0">
                  <a:solidFill>
                    <a:prstClr val="white"/>
                  </a:solidFill>
                  <a:latin typeface="微软雅黑" pitchFamily="34" charset="-122"/>
                  <a:ea typeface="微软雅黑" pitchFamily="34" charset="-122"/>
                </a:rPr>
                <a:t>for (</a:t>
              </a:r>
              <a:r>
                <a:rPr lang="en-US" altLang="zh-CN" sz="1600" b="1" kern="0" dirty="0" err="1">
                  <a:solidFill>
                    <a:prstClr val="white"/>
                  </a:solidFill>
                  <a:latin typeface="微软雅黑" pitchFamily="34" charset="-122"/>
                  <a:ea typeface="微软雅黑" pitchFamily="34" charset="-122"/>
                </a:rPr>
                <a:t>var</a:t>
              </a:r>
              <a:r>
                <a:rPr lang="en-US" altLang="zh-CN" sz="1600" b="1" kern="0" dirty="0">
                  <a:solidFill>
                    <a:prstClr val="white"/>
                  </a:solidFill>
                  <a:latin typeface="微软雅黑" pitchFamily="34" charset="-122"/>
                  <a:ea typeface="微软雅黑" pitchFamily="34" charset="-122"/>
                </a:rPr>
                <a:t> k in </a:t>
              </a:r>
              <a:r>
                <a:rPr lang="en-US" altLang="zh-CN" sz="1600" b="1" kern="0" dirty="0" err="1">
                  <a:solidFill>
                    <a:prstClr val="white"/>
                  </a:solidFill>
                  <a:latin typeface="微软雅黑" pitchFamily="34" charset="-122"/>
                  <a:ea typeface="微软雅黑" pitchFamily="34" charset="-122"/>
                </a:rPr>
                <a:t>obj</a:t>
              </a:r>
              <a:r>
                <a:rPr lang="en-US" altLang="zh-CN" sz="1600" b="1" kern="0" dirty="0">
                  <a:solidFill>
                    <a:prstClr val="white"/>
                  </a:solidFill>
                  <a:latin typeface="微软雅黑" pitchFamily="34" charset="-122"/>
                  <a:ea typeface="微软雅黑" pitchFamily="34" charset="-122"/>
                </a:rPr>
                <a:t>) {</a:t>
              </a:r>
            </a:p>
            <a:p>
              <a:pPr marL="0" indent="0">
                <a:lnSpc>
                  <a:spcPct val="150000"/>
                </a:lnSpc>
                <a:defRPr/>
              </a:pPr>
              <a:r>
                <a:rPr lang="en-US" altLang="zh-CN" sz="1600" b="1" kern="0" dirty="0">
                  <a:solidFill>
                    <a:prstClr val="white"/>
                  </a:solidFill>
                  <a:latin typeface="微软雅黑" pitchFamily="34" charset="-122"/>
                  <a:ea typeface="微软雅黑" pitchFamily="34" charset="-122"/>
                </a:rPr>
                <a:t>  console.log(k + '-' + </a:t>
              </a:r>
              <a:r>
                <a:rPr lang="en-US" altLang="zh-CN" sz="1600" b="1" kern="0" dirty="0" err="1">
                  <a:solidFill>
                    <a:prstClr val="white"/>
                  </a:solidFill>
                  <a:latin typeface="微软雅黑" pitchFamily="34" charset="-122"/>
                  <a:ea typeface="微软雅黑" pitchFamily="34" charset="-122"/>
                </a:rPr>
                <a:t>obj</a:t>
              </a:r>
              <a:r>
                <a:rPr lang="en-US" altLang="zh-CN" sz="1600" b="1" kern="0" dirty="0">
                  <a:solidFill>
                    <a:prstClr val="white"/>
                  </a:solidFill>
                  <a:latin typeface="微软雅黑" pitchFamily="34" charset="-122"/>
                  <a:ea typeface="微软雅黑" pitchFamily="34" charset="-122"/>
                </a:rPr>
                <a:t>[k]);</a:t>
              </a:r>
            </a:p>
            <a:p>
              <a:pPr marL="0" indent="0">
                <a:lnSpc>
                  <a:spcPct val="150000"/>
                </a:lnSpc>
                <a:defRPr/>
              </a:pPr>
              <a:r>
                <a:rPr lang="en-US" altLang="zh-CN" sz="1600" b="1" kern="0" dirty="0">
                  <a:solidFill>
                    <a:prstClr val="white"/>
                  </a:solidFill>
                  <a:latin typeface="微软雅黑" pitchFamily="34" charset="-122"/>
                  <a:ea typeface="微软雅黑" pitchFamily="34" charset="-122"/>
                </a:rPr>
                <a:t>}</a:t>
              </a:r>
            </a:p>
          </p:txBody>
        </p:sp>
      </p:grpSp>
      <p:sp>
        <p:nvSpPr>
          <p:cNvPr id="2" name="矩形 1">
            <a:extLst>
              <a:ext uri="{FF2B5EF4-FFF2-40B4-BE49-F238E27FC236}">
                <a16:creationId xmlns:a16="http://schemas.microsoft.com/office/drawing/2014/main" id="{46572C50-B694-4AA8-BC9E-1EBBDD912C3E}"/>
              </a:ext>
            </a:extLst>
          </p:cNvPr>
          <p:cNvSpPr>
            <a:spLocks noChangeArrowheads="1"/>
          </p:cNvSpPr>
          <p:nvPr/>
        </p:nvSpPr>
        <p:spPr bwMode="auto">
          <a:xfrm>
            <a:off x="6423026" y="2947989"/>
            <a:ext cx="4054475" cy="1665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200000"/>
              </a:lnSpc>
              <a:buFont typeface="Wingdings" panose="05000000000000000000" pitchFamily="2" charset="2"/>
              <a:buChar char="p"/>
            </a:pPr>
            <a:r>
              <a:rPr lang="zh-CN" altLang="zh-CN"/>
              <a:t>变量</a:t>
            </a:r>
            <a:r>
              <a:rPr lang="en-US" altLang="zh-CN"/>
              <a:t>k</a:t>
            </a:r>
            <a:r>
              <a:rPr lang="zh-CN" altLang="zh-CN"/>
              <a:t>保存了每个对象成员的名称</a:t>
            </a:r>
            <a:r>
              <a:rPr lang="zh-CN" altLang="en-US"/>
              <a:t>。</a:t>
            </a:r>
            <a:endParaRPr lang="en-US" altLang="zh-CN"/>
          </a:p>
          <a:p>
            <a:pPr>
              <a:lnSpc>
                <a:spcPct val="200000"/>
              </a:lnSpc>
              <a:buFont typeface="Wingdings" panose="05000000000000000000" pitchFamily="2" charset="2"/>
              <a:buChar char="p"/>
            </a:pPr>
            <a:r>
              <a:rPr lang="en-US" altLang="zh-CN"/>
              <a:t>obj[k]</a:t>
            </a:r>
            <a:r>
              <a:rPr lang="zh-CN" altLang="zh-CN"/>
              <a:t>访问成员</a:t>
            </a:r>
            <a:r>
              <a:rPr lang="zh-CN" altLang="en-US"/>
              <a:t>属性</a:t>
            </a:r>
            <a:r>
              <a:rPr lang="zh-CN" altLang="zh-CN"/>
              <a:t>的值。</a:t>
            </a:r>
            <a:endParaRPr lang="en-US" altLang="zh-CN"/>
          </a:p>
          <a:p>
            <a:pPr>
              <a:lnSpc>
                <a:spcPct val="200000"/>
              </a:lnSpc>
              <a:buFont typeface="Wingdings" panose="05000000000000000000" pitchFamily="2" charset="2"/>
              <a:buChar char="p"/>
            </a:pPr>
            <a:r>
              <a:rPr lang="en-US" altLang="zh-CN"/>
              <a:t>obj[k]()</a:t>
            </a:r>
            <a:r>
              <a:rPr lang="zh-CN" altLang="zh-CN"/>
              <a:t>调用</a:t>
            </a:r>
            <a:r>
              <a:rPr lang="zh-CN" altLang="en-US"/>
              <a:t>成员方法</a:t>
            </a:r>
            <a:r>
              <a:rPr lang="zh-CN" altLang="zh-CN"/>
              <a:t>。</a:t>
            </a:r>
            <a:endParaRPr lang="zh-CN" altLang="en-US"/>
          </a:p>
        </p:txBody>
      </p:sp>
      <p:sp>
        <p:nvSpPr>
          <p:cNvPr id="3" name="灯片编号占位符 2">
            <a:extLst>
              <a:ext uri="{FF2B5EF4-FFF2-40B4-BE49-F238E27FC236}">
                <a16:creationId xmlns:a16="http://schemas.microsoft.com/office/drawing/2014/main" id="{0E7A1012-1051-471D-B332-F6F6918B2AAC}"/>
              </a:ext>
            </a:extLst>
          </p:cNvPr>
          <p:cNvSpPr>
            <a:spLocks noGrp="1"/>
          </p:cNvSpPr>
          <p:nvPr>
            <p:ph type="sldNum" sz="quarter" idx="4"/>
          </p:nvPr>
        </p:nvSpPr>
        <p:spPr/>
        <p:txBody>
          <a:bodyPr/>
          <a:lstStyle/>
          <a:p>
            <a:pPr>
              <a:defRPr/>
            </a:pPr>
            <a:fld id="{E6CA0B37-C609-418D-973E-5FE272E0CA7A}" type="slidenum">
              <a:rPr lang="zh-CN" altLang="en-US" smtClean="0"/>
              <a:pPr>
                <a:defRPr/>
              </a:pPr>
              <a:t>30</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ppt_x</p:attrName>
                                        </p:attrNameLst>
                                      </p:cBhvr>
                                      <p:tavLst>
                                        <p:tav tm="0">
                                          <p:val>
                                            <p:strVal val="#ppt_x-#ppt_w*1.125000"/>
                                          </p:val>
                                        </p:tav>
                                        <p:tav tm="100000">
                                          <p:val>
                                            <p:strVal val="#ppt_x"/>
                                          </p:val>
                                        </p:tav>
                                      </p:tavLst>
                                    </p:anim>
                                    <p:animEffect transition="in" filter="wipe(right)">
                                      <p:cBhvr>
                                        <p:cTn id="8" dur="500"/>
                                        <p:tgtEl>
                                          <p:spTgt spid="6"/>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wipe(left)">
                                      <p:cBhvr>
                                        <p:cTn id="13" dur="500"/>
                                        <p:tgtEl>
                                          <p:spTgt spid="7">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2"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p:tgtEl>
                                          <p:spTgt spid="5"/>
                                        </p:tgtEl>
                                        <p:attrNameLst>
                                          <p:attrName>ppt_x</p:attrName>
                                        </p:attrNameLst>
                                      </p:cBhvr>
                                      <p:tavLst>
                                        <p:tav tm="0">
                                          <p:val>
                                            <p:strVal val="#ppt_x+#ppt_w*1.125000"/>
                                          </p:val>
                                        </p:tav>
                                        <p:tav tm="100000">
                                          <p:val>
                                            <p:strVal val="#ppt_x"/>
                                          </p:val>
                                        </p:tav>
                                      </p:tavLst>
                                    </p:anim>
                                    <p:animEffect transition="in" filter="wipe(left)">
                                      <p:cBhvr>
                                        <p:cTn id="19" dur="500"/>
                                        <p:tgtEl>
                                          <p:spTgt spid="5"/>
                                        </p:tgtEl>
                                      </p:cBhvr>
                                    </p:animEffect>
                                  </p:childTnLst>
                                </p:cTn>
                              </p:par>
                              <p:par>
                                <p:cTn id="20" presetID="12" presetClass="entr" presetSubtype="8"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ppt_x</p:attrName>
                                        </p:attrNameLst>
                                      </p:cBhvr>
                                      <p:tavLst>
                                        <p:tav tm="0">
                                          <p:val>
                                            <p:strVal val="#ppt_x-#ppt_w*1.125000"/>
                                          </p:val>
                                        </p:tav>
                                        <p:tav tm="100000">
                                          <p:val>
                                            <p:strVal val="#ppt_x"/>
                                          </p:val>
                                        </p:tav>
                                      </p:tavLst>
                                    </p:anim>
                                    <p:animEffect transition="in" filter="wipe(right)">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pPr>
              <a:defRPr/>
            </a:pPr>
            <a:r>
              <a:rPr lang="zh-CN" altLang="en-US" dirty="0"/>
              <a:t>练习：创建</a:t>
            </a:r>
            <a:r>
              <a:rPr lang="en-US" altLang="zh-CN" dirty="0"/>
              <a:t>person</a:t>
            </a:r>
            <a:r>
              <a:rPr lang="zh-CN" altLang="en-US" dirty="0"/>
              <a:t>对象</a:t>
            </a:r>
            <a:endParaRPr dirty="0"/>
          </a:p>
        </p:txBody>
      </p:sp>
      <p:sp>
        <p:nvSpPr>
          <p:cNvPr id="29699" name="内容占位符 2"/>
          <p:cNvSpPr>
            <a:spLocks noGrp="1"/>
          </p:cNvSpPr>
          <p:nvPr>
            <p:ph idx="1"/>
          </p:nvPr>
        </p:nvSpPr>
        <p:spPr>
          <a:xfrm>
            <a:off x="4751852" y="1413163"/>
            <a:ext cx="7112357" cy="5030783"/>
          </a:xfrm>
        </p:spPr>
        <p:txBody>
          <a:bodyPr/>
          <a:lstStyle/>
          <a:p>
            <a:pPr>
              <a:defRPr/>
            </a:pPr>
            <a:r>
              <a:rPr lang="zh-CN" altLang="en-US" dirty="0"/>
              <a:t>需求说明</a:t>
            </a:r>
            <a:endParaRPr lang="en-US" altLang="zh-CN" dirty="0"/>
          </a:p>
          <a:p>
            <a:pPr lvl="1">
              <a:defRPr/>
            </a:pPr>
            <a:r>
              <a:rPr lang="zh-CN" altLang="en-US" dirty="0"/>
              <a:t>基本</a:t>
            </a:r>
            <a:r>
              <a:rPr lang="en-US" altLang="zh-CN" dirty="0"/>
              <a:t>Object</a:t>
            </a:r>
            <a:r>
              <a:rPr lang="zh-CN" altLang="en-US" dirty="0"/>
              <a:t>对象的方式创建</a:t>
            </a:r>
            <a:r>
              <a:rPr lang="en-US" altLang="zh-CN" dirty="0"/>
              <a:t>person</a:t>
            </a:r>
            <a:r>
              <a:rPr lang="zh-CN" altLang="en-US" dirty="0"/>
              <a:t>对象</a:t>
            </a:r>
            <a:endParaRPr lang="en-US" altLang="zh-CN" dirty="0"/>
          </a:p>
          <a:p>
            <a:pPr lvl="1">
              <a:defRPr/>
            </a:pPr>
            <a:r>
              <a:rPr lang="zh-CN" altLang="en-US" dirty="0"/>
              <a:t>使用“</a:t>
            </a:r>
            <a:r>
              <a:rPr lang="en-US" altLang="zh-CN" dirty="0"/>
              <a:t>.”</a:t>
            </a:r>
            <a:r>
              <a:rPr lang="zh-CN" altLang="en-US" dirty="0"/>
              <a:t>为对象</a:t>
            </a:r>
            <a:r>
              <a:rPr lang="en-US" altLang="zh-CN" dirty="0"/>
              <a:t>person</a:t>
            </a:r>
            <a:r>
              <a:rPr lang="zh-CN" altLang="en-US" dirty="0"/>
              <a:t>添加属性</a:t>
            </a:r>
            <a:r>
              <a:rPr lang="en-US" altLang="zh-CN" dirty="0"/>
              <a:t>name</a:t>
            </a:r>
            <a:r>
              <a:rPr lang="zh-CN" altLang="en-US" dirty="0"/>
              <a:t>、</a:t>
            </a:r>
            <a:r>
              <a:rPr lang="en-US" altLang="zh-CN" dirty="0"/>
              <a:t>age</a:t>
            </a:r>
            <a:r>
              <a:rPr lang="zh-CN" altLang="en-US" dirty="0"/>
              <a:t>、</a:t>
            </a:r>
            <a:r>
              <a:rPr lang="en-US" altLang="zh-CN" dirty="0"/>
              <a:t>job</a:t>
            </a:r>
            <a:r>
              <a:rPr lang="zh-CN" altLang="en-US" dirty="0"/>
              <a:t>和</a:t>
            </a:r>
            <a:r>
              <a:rPr lang="en-US" altLang="zh-CN" dirty="0"/>
              <a:t>address</a:t>
            </a:r>
          </a:p>
          <a:p>
            <a:pPr lvl="1">
              <a:defRPr/>
            </a:pPr>
            <a:r>
              <a:rPr lang="zh-CN" altLang="en-US" dirty="0"/>
              <a:t>添加方法</a:t>
            </a:r>
            <a:r>
              <a:rPr lang="en-US" altLang="zh-CN" dirty="0"/>
              <a:t>intro( )</a:t>
            </a:r>
            <a:r>
              <a:rPr lang="zh-CN" altLang="en-US" dirty="0"/>
              <a:t>，在页面上显示对象属性</a:t>
            </a:r>
            <a:r>
              <a:rPr lang="en-US" altLang="zh-CN" dirty="0"/>
              <a:t>name</a:t>
            </a:r>
            <a:r>
              <a:rPr lang="zh-CN" altLang="en-US" dirty="0"/>
              <a:t>、</a:t>
            </a:r>
            <a:r>
              <a:rPr lang="en-US" altLang="zh-CN" dirty="0"/>
              <a:t>age</a:t>
            </a:r>
            <a:r>
              <a:rPr lang="zh-CN" altLang="en-US" dirty="0"/>
              <a:t>、</a:t>
            </a:r>
            <a:r>
              <a:rPr lang="en-US" altLang="zh-CN" dirty="0"/>
              <a:t>job</a:t>
            </a:r>
            <a:r>
              <a:rPr lang="zh-CN" altLang="en-US" dirty="0"/>
              <a:t>和</a:t>
            </a:r>
            <a:r>
              <a:rPr lang="en-US" altLang="zh-CN" dirty="0"/>
              <a:t>address</a:t>
            </a:r>
            <a:r>
              <a:rPr lang="zh-CN" altLang="en-US" dirty="0"/>
              <a:t>的值</a:t>
            </a:r>
          </a:p>
        </p:txBody>
      </p:sp>
      <p:sp>
        <p:nvSpPr>
          <p:cNvPr id="3" name="灯片编号占位符 2">
            <a:extLst>
              <a:ext uri="{FF2B5EF4-FFF2-40B4-BE49-F238E27FC236}">
                <a16:creationId xmlns:a16="http://schemas.microsoft.com/office/drawing/2014/main" id="{FC838C2C-5379-476C-BAEC-E3FE18F845EF}"/>
              </a:ext>
            </a:extLst>
          </p:cNvPr>
          <p:cNvSpPr>
            <a:spLocks noGrp="1"/>
          </p:cNvSpPr>
          <p:nvPr>
            <p:ph type="sldNum" sz="quarter" idx="4"/>
          </p:nvPr>
        </p:nvSpPr>
        <p:spPr/>
        <p:txBody>
          <a:bodyPr/>
          <a:lstStyle/>
          <a:p>
            <a:pPr>
              <a:defRPr/>
            </a:pPr>
            <a:fld id="{E6CA0B37-C609-418D-973E-5FE272E0CA7A}" type="slidenum">
              <a:rPr lang="zh-CN" altLang="en-US" smtClean="0"/>
              <a:pPr>
                <a:defRPr/>
              </a:pPr>
              <a:t>31</a:t>
            </a:fld>
            <a:endParaRPr lang="zh-CN" altLang="en-US"/>
          </a:p>
        </p:txBody>
      </p:sp>
      <p:grpSp>
        <p:nvGrpSpPr>
          <p:cNvPr id="26629" name="组合 7"/>
          <p:cNvGrpSpPr>
            <a:grpSpLocks/>
          </p:cNvGrpSpPr>
          <p:nvPr/>
        </p:nvGrpSpPr>
        <p:grpSpPr bwMode="auto">
          <a:xfrm>
            <a:off x="4624966" y="928018"/>
            <a:ext cx="928687" cy="406400"/>
            <a:chOff x="3786182" y="1192962"/>
            <a:chExt cx="928694" cy="406350"/>
          </a:xfrm>
        </p:grpSpPr>
        <p:sp>
          <p:nvSpPr>
            <p:cNvPr id="9" name="TextBox 8"/>
            <p:cNvSpPr txBox="1"/>
            <p:nvPr/>
          </p:nvSpPr>
          <p:spPr>
            <a:xfrm>
              <a:off x="4014784" y="1196137"/>
              <a:ext cx="700092" cy="400001"/>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练习</a:t>
              </a:r>
            </a:p>
          </p:txBody>
        </p:sp>
        <p:pic>
          <p:nvPicPr>
            <p:cNvPr id="26640" name="Picture 2" descr="E:\设计支持\模板设计\Y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6182" y="1192962"/>
              <a:ext cx="414476" cy="40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0" name="图片 9">
            <a:extLst>
              <a:ext uri="{FF2B5EF4-FFF2-40B4-BE49-F238E27FC236}">
                <a16:creationId xmlns:a16="http://schemas.microsoft.com/office/drawing/2014/main" id="{5A31114F-2BD2-4DB3-A7AE-C7A7B6311561}"/>
              </a:ext>
            </a:extLst>
          </p:cNvPr>
          <p:cNvPicPr/>
          <p:nvPr/>
        </p:nvPicPr>
        <p:blipFill>
          <a:blip r:embed="rId4"/>
          <a:stretch>
            <a:fillRect/>
          </a:stretch>
        </p:blipFill>
        <p:spPr>
          <a:xfrm>
            <a:off x="5203609" y="3798590"/>
            <a:ext cx="4762385" cy="2355908"/>
          </a:xfrm>
          <a:prstGeom prst="rect">
            <a:avLst/>
          </a:prstGeom>
        </p:spPr>
      </p:pic>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pPr>
              <a:defRPr/>
            </a:pPr>
            <a:r>
              <a:rPr lang="zh-CN" altLang="en-US" dirty="0"/>
              <a:t>练习：创建</a:t>
            </a:r>
            <a:r>
              <a:rPr lang="en-US" altLang="zh-CN" dirty="0"/>
              <a:t>person</a:t>
            </a:r>
            <a:r>
              <a:rPr lang="zh-CN" altLang="en-US" dirty="0"/>
              <a:t>对象</a:t>
            </a:r>
            <a:endParaRPr dirty="0"/>
          </a:p>
        </p:txBody>
      </p:sp>
      <p:sp>
        <p:nvSpPr>
          <p:cNvPr id="29699" name="内容占位符 2"/>
          <p:cNvSpPr>
            <a:spLocks noGrp="1"/>
          </p:cNvSpPr>
          <p:nvPr>
            <p:ph idx="1"/>
          </p:nvPr>
        </p:nvSpPr>
        <p:spPr>
          <a:xfrm>
            <a:off x="4751852" y="1447667"/>
            <a:ext cx="7112357" cy="4996279"/>
          </a:xfrm>
        </p:spPr>
        <p:txBody>
          <a:bodyPr/>
          <a:lstStyle/>
          <a:p>
            <a:pPr>
              <a:lnSpc>
                <a:spcPct val="150000"/>
              </a:lnSpc>
              <a:defRPr/>
            </a:pPr>
            <a:r>
              <a:rPr lang="zh-CN" altLang="en-US" dirty="0"/>
              <a:t>实现思路</a:t>
            </a:r>
            <a:endParaRPr lang="en-US" altLang="zh-CN" dirty="0"/>
          </a:p>
          <a:p>
            <a:pPr lvl="1">
              <a:lnSpc>
                <a:spcPct val="150000"/>
              </a:lnSpc>
              <a:defRPr/>
            </a:pPr>
            <a:r>
              <a:rPr lang="zh-CN" altLang="en-US" dirty="0"/>
              <a:t>实现思路及关键代码</a:t>
            </a:r>
          </a:p>
          <a:p>
            <a:pPr lvl="1">
              <a:lnSpc>
                <a:spcPct val="150000"/>
              </a:lnSpc>
              <a:defRPr/>
            </a:pPr>
            <a:r>
              <a:rPr lang="en-US" altLang="zh-CN" dirty="0"/>
              <a:t>(1) </a:t>
            </a:r>
            <a:r>
              <a:rPr lang="zh-CN" altLang="en-US" dirty="0"/>
              <a:t>使用</a:t>
            </a:r>
            <a:r>
              <a:rPr lang="en-US" altLang="zh-CN" dirty="0"/>
              <a:t>new</a:t>
            </a:r>
            <a:r>
              <a:rPr lang="zh-CN" altLang="en-US" dirty="0"/>
              <a:t>创建对象</a:t>
            </a:r>
            <a:r>
              <a:rPr lang="en-US" altLang="zh-CN" dirty="0"/>
              <a:t>person</a:t>
            </a:r>
            <a:r>
              <a:rPr lang="zh-CN" altLang="en-US" dirty="0"/>
              <a:t>，代码如下：</a:t>
            </a:r>
          </a:p>
          <a:p>
            <a:pPr marL="914400" lvl="2" indent="0">
              <a:lnSpc>
                <a:spcPct val="150000"/>
              </a:lnSpc>
              <a:buNone/>
              <a:defRPr/>
            </a:pPr>
            <a:r>
              <a:rPr lang="en-US" altLang="zh-CN" dirty="0"/>
              <a:t>var person=new Object();</a:t>
            </a:r>
          </a:p>
          <a:p>
            <a:pPr lvl="1">
              <a:lnSpc>
                <a:spcPct val="150000"/>
              </a:lnSpc>
              <a:defRPr/>
            </a:pPr>
            <a:r>
              <a:rPr lang="en-US" altLang="zh-CN" dirty="0"/>
              <a:t>(2) </a:t>
            </a:r>
            <a:r>
              <a:rPr lang="zh-CN" altLang="en-US" dirty="0"/>
              <a:t>使用添加属性，部分代码如下：</a:t>
            </a:r>
          </a:p>
          <a:p>
            <a:pPr marL="914400" lvl="2" indent="0">
              <a:lnSpc>
                <a:spcPct val="150000"/>
              </a:lnSpc>
              <a:buNone/>
              <a:defRPr/>
            </a:pPr>
            <a:r>
              <a:rPr lang="en-US" altLang="zh-CN" dirty="0"/>
              <a:t>person.name="</a:t>
            </a:r>
            <a:r>
              <a:rPr lang="zh-CN" altLang="en-US" dirty="0"/>
              <a:t>张三</a:t>
            </a:r>
            <a:r>
              <a:rPr lang="en-US" altLang="zh-CN" dirty="0"/>
              <a:t>";</a:t>
            </a:r>
          </a:p>
          <a:p>
            <a:pPr marL="914400" lvl="2" indent="0">
              <a:lnSpc>
                <a:spcPct val="150000"/>
              </a:lnSpc>
              <a:buNone/>
              <a:defRPr/>
            </a:pPr>
            <a:r>
              <a:rPr lang="en-US" altLang="zh-CN" dirty="0" err="1"/>
              <a:t>person.age</a:t>
            </a:r>
            <a:r>
              <a:rPr lang="en-US" altLang="zh-CN" dirty="0"/>
              <a:t>="28";</a:t>
            </a:r>
          </a:p>
          <a:p>
            <a:pPr lvl="1">
              <a:lnSpc>
                <a:spcPct val="150000"/>
              </a:lnSpc>
              <a:defRPr/>
            </a:pPr>
            <a:r>
              <a:rPr lang="en-US" altLang="zh-CN" dirty="0"/>
              <a:t>(3) </a:t>
            </a:r>
            <a:r>
              <a:rPr lang="zh-CN" altLang="en-US" dirty="0"/>
              <a:t>使用“</a:t>
            </a:r>
            <a:r>
              <a:rPr lang="en-US" altLang="zh-CN" dirty="0"/>
              <a:t>+”</a:t>
            </a:r>
            <a:r>
              <a:rPr lang="zh-CN" altLang="en-US" dirty="0"/>
              <a:t>把各属性的值拼接起来，使用</a:t>
            </a:r>
            <a:r>
              <a:rPr lang="en-US" altLang="zh-CN" dirty="0" err="1"/>
              <a:t>innerHTML</a:t>
            </a:r>
            <a:r>
              <a:rPr lang="zh-CN" altLang="en-US" dirty="0"/>
              <a:t>为页面元素赋值，代码如下所示。</a:t>
            </a:r>
          </a:p>
          <a:p>
            <a:pPr marL="914400" lvl="2" indent="0">
              <a:lnSpc>
                <a:spcPct val="150000"/>
              </a:lnSpc>
              <a:buNone/>
              <a:defRPr/>
            </a:pPr>
            <a:r>
              <a:rPr lang="en-US" altLang="zh-CN" dirty="0"/>
              <a:t>var str="</a:t>
            </a:r>
            <a:r>
              <a:rPr lang="zh-CN" altLang="en-US" dirty="0"/>
              <a:t>姓名：</a:t>
            </a:r>
            <a:r>
              <a:rPr lang="en-US" altLang="zh-CN" dirty="0"/>
              <a:t>"+this.name+"&lt;</a:t>
            </a:r>
            <a:r>
              <a:rPr lang="en-US" altLang="zh-CN" dirty="0" err="1"/>
              <a:t>br</a:t>
            </a:r>
            <a:r>
              <a:rPr lang="en-US" altLang="zh-CN" dirty="0"/>
              <a:t>/&gt;</a:t>
            </a:r>
            <a:r>
              <a:rPr lang="zh-CN" altLang="en-US" dirty="0"/>
              <a:t>年龄：</a:t>
            </a:r>
            <a:r>
              <a:rPr lang="en-US" altLang="zh-CN" dirty="0"/>
              <a:t>"+</a:t>
            </a:r>
            <a:r>
              <a:rPr lang="en-US" altLang="zh-CN" dirty="0" err="1"/>
              <a:t>this.age</a:t>
            </a:r>
            <a:r>
              <a:rPr lang="en-US" altLang="zh-CN" dirty="0"/>
              <a:t>+"......;</a:t>
            </a:r>
          </a:p>
          <a:p>
            <a:pPr marL="914400" lvl="2" indent="0">
              <a:lnSpc>
                <a:spcPct val="150000"/>
              </a:lnSpc>
              <a:buNone/>
              <a:defRPr/>
            </a:pPr>
            <a:r>
              <a:rPr lang="en-US" altLang="zh-CN" dirty="0" err="1"/>
              <a:t>document.getElementById</a:t>
            </a:r>
            <a:r>
              <a:rPr lang="en-US" altLang="zh-CN" dirty="0"/>
              <a:t>("intro").</a:t>
            </a:r>
            <a:r>
              <a:rPr lang="en-US" altLang="zh-CN" dirty="0" err="1"/>
              <a:t>innerHTML</a:t>
            </a:r>
            <a:r>
              <a:rPr lang="en-US" altLang="zh-CN" dirty="0"/>
              <a:t>=str;</a:t>
            </a:r>
          </a:p>
        </p:txBody>
      </p:sp>
      <p:sp>
        <p:nvSpPr>
          <p:cNvPr id="4" name="灯片编号占位符 3">
            <a:extLst>
              <a:ext uri="{FF2B5EF4-FFF2-40B4-BE49-F238E27FC236}">
                <a16:creationId xmlns:a16="http://schemas.microsoft.com/office/drawing/2014/main" id="{434F9A16-6FDA-4B9D-8B7B-E54AD4779743}"/>
              </a:ext>
            </a:extLst>
          </p:cNvPr>
          <p:cNvSpPr>
            <a:spLocks noGrp="1"/>
          </p:cNvSpPr>
          <p:nvPr>
            <p:ph type="sldNum" sz="quarter" idx="4"/>
          </p:nvPr>
        </p:nvSpPr>
        <p:spPr/>
        <p:txBody>
          <a:bodyPr/>
          <a:lstStyle/>
          <a:p>
            <a:pPr>
              <a:defRPr/>
            </a:pPr>
            <a:fld id="{E6CA0B37-C609-418D-973E-5FE272E0CA7A}" type="slidenum">
              <a:rPr lang="zh-CN" altLang="en-US" smtClean="0"/>
              <a:pPr>
                <a:defRPr/>
              </a:pPr>
              <a:t>32</a:t>
            </a:fld>
            <a:endParaRPr lang="zh-CN" altLang="en-US"/>
          </a:p>
        </p:txBody>
      </p:sp>
      <p:grpSp>
        <p:nvGrpSpPr>
          <p:cNvPr id="26629" name="组合 7"/>
          <p:cNvGrpSpPr>
            <a:grpSpLocks/>
          </p:cNvGrpSpPr>
          <p:nvPr/>
        </p:nvGrpSpPr>
        <p:grpSpPr bwMode="auto">
          <a:xfrm>
            <a:off x="4751852" y="1044443"/>
            <a:ext cx="1114560" cy="406400"/>
            <a:chOff x="3786182" y="1192962"/>
            <a:chExt cx="1114568" cy="406350"/>
          </a:xfrm>
        </p:grpSpPr>
        <p:sp>
          <p:nvSpPr>
            <p:cNvPr id="9" name="TextBox 8"/>
            <p:cNvSpPr txBox="1"/>
            <p:nvPr/>
          </p:nvSpPr>
          <p:spPr>
            <a:xfrm>
              <a:off x="4200658" y="1196137"/>
              <a:ext cx="700092" cy="400001"/>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练习</a:t>
              </a:r>
            </a:p>
          </p:txBody>
        </p:sp>
        <p:pic>
          <p:nvPicPr>
            <p:cNvPr id="26640" name="Picture 2" descr="E:\设计支持\模板设计\Y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6182" y="1192962"/>
              <a:ext cx="414476" cy="40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 name="组合 19"/>
          <p:cNvGrpSpPr>
            <a:grpSpLocks/>
          </p:cNvGrpSpPr>
          <p:nvPr/>
        </p:nvGrpSpPr>
        <p:grpSpPr bwMode="auto">
          <a:xfrm>
            <a:off x="4632325" y="6384752"/>
            <a:ext cx="2786063" cy="428625"/>
            <a:chOff x="3714744" y="5143512"/>
            <a:chExt cx="2786082" cy="428628"/>
          </a:xfrm>
        </p:grpSpPr>
        <p:sp>
          <p:nvSpPr>
            <p:cNvPr id="20" name="圆角矩形 19"/>
            <p:cNvSpPr/>
            <p:nvPr/>
          </p:nvSpPr>
          <p:spPr bwMode="auto">
            <a:xfrm>
              <a:off x="3714744"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1" name="TextBox 20"/>
            <p:cNvSpPr txBox="1"/>
            <p:nvPr/>
          </p:nvSpPr>
          <p:spPr bwMode="auto">
            <a:xfrm>
              <a:off x="3962396" y="5187962"/>
              <a:ext cx="2220928" cy="338140"/>
            </a:xfrm>
            <a:prstGeom prst="rect">
              <a:avLst/>
            </a:prstGeom>
            <a:noFill/>
            <a:effectLst/>
          </p:spPr>
          <p:txBody>
            <a:bodyPr wrap="none">
              <a:spAutoFit/>
            </a:bodyPr>
            <a:lstStyle/>
            <a:p>
              <a:pPr algn="ctr">
                <a:defRPr/>
              </a:pPr>
              <a:r>
                <a:rPr lang="zh-CN" altLang="en-US" b="1" spc="300" dirty="0">
                  <a:solidFill>
                    <a:srgbClr val="FBFFFE"/>
                  </a:solidFill>
                  <a:latin typeface="微软雅黑" pitchFamily="34" charset="-122"/>
                  <a:ea typeface="微软雅黑" pitchFamily="34" charset="-122"/>
                </a:rPr>
                <a:t>完成时间：</a:t>
              </a:r>
              <a:r>
                <a:rPr lang="en-US" altLang="zh-CN" b="1" spc="300" dirty="0">
                  <a:solidFill>
                    <a:srgbClr val="FBFFFE"/>
                  </a:solidFill>
                  <a:latin typeface="微软雅黑" pitchFamily="34" charset="-122"/>
                  <a:ea typeface="微软雅黑" pitchFamily="34" charset="-122"/>
                </a:rPr>
                <a:t>20</a:t>
              </a:r>
              <a:r>
                <a:rPr lang="zh-CN" altLang="en-US" b="1" spc="300" dirty="0">
                  <a:solidFill>
                    <a:srgbClr val="FBFFFE"/>
                  </a:solidFill>
                  <a:latin typeface="微软雅黑" pitchFamily="34" charset="-122"/>
                  <a:ea typeface="微软雅黑" pitchFamily="34" charset="-122"/>
                </a:rPr>
                <a:t>分钟</a:t>
              </a:r>
            </a:p>
          </p:txBody>
        </p:sp>
      </p:grpSp>
    </p:spTree>
    <p:extLst>
      <p:ext uri="{BB962C8B-B14F-4D97-AF65-F5344CB8AC3E}">
        <p14:creationId xmlns:p14="http://schemas.microsoft.com/office/powerpoint/2010/main" val="349122078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内容占位符 2"/>
          <p:cNvSpPr>
            <a:spLocks noGrp="1"/>
          </p:cNvSpPr>
          <p:nvPr>
            <p:ph idx="1"/>
          </p:nvPr>
        </p:nvSpPr>
        <p:spPr/>
        <p:txBody>
          <a:bodyPr/>
          <a:lstStyle/>
          <a:p>
            <a:pPr>
              <a:defRPr/>
            </a:pPr>
            <a:r>
              <a:rPr lang="zh-CN" altLang="en-US"/>
              <a:t>常见问题及解决办法</a:t>
            </a:r>
            <a:endParaRPr lang="en-US" altLang="zh-CN"/>
          </a:p>
          <a:p>
            <a:pPr>
              <a:defRPr/>
            </a:pPr>
            <a:r>
              <a:rPr lang="zh-CN" altLang="en-US"/>
              <a:t>代码规范问题</a:t>
            </a:r>
          </a:p>
          <a:p>
            <a:pPr>
              <a:defRPr/>
            </a:pPr>
            <a:r>
              <a:rPr lang="zh-CN" altLang="en-US"/>
              <a:t>调试技巧</a:t>
            </a:r>
            <a:endParaRPr lang="en-US" altLang="zh-CN"/>
          </a:p>
          <a:p>
            <a:pPr>
              <a:defRPr/>
            </a:pPr>
            <a:endParaRPr lang="zh-CN" altLang="en-US"/>
          </a:p>
          <a:p>
            <a:pPr>
              <a:defRPr/>
            </a:pPr>
            <a:endParaRPr lang="zh-CN" altLang="en-US" dirty="0"/>
          </a:p>
        </p:txBody>
      </p:sp>
      <p:sp>
        <p:nvSpPr>
          <p:cNvPr id="67587" name="Rectangle 2"/>
          <p:cNvSpPr>
            <a:spLocks noGrp="1" noChangeArrowheads="1"/>
          </p:cNvSpPr>
          <p:nvPr>
            <p:ph type="ctrTitle"/>
          </p:nvPr>
        </p:nvSpPr>
        <p:spPr/>
        <p:txBody>
          <a:bodyPr/>
          <a:lstStyle/>
          <a:p>
            <a:pPr>
              <a:defRPr/>
            </a:pPr>
            <a:r>
              <a:t>共性问题集中讲解</a:t>
            </a:r>
          </a:p>
        </p:txBody>
      </p:sp>
      <p:grpSp>
        <p:nvGrpSpPr>
          <p:cNvPr id="27653" name="组合 29"/>
          <p:cNvGrpSpPr>
            <a:grpSpLocks/>
          </p:cNvGrpSpPr>
          <p:nvPr/>
        </p:nvGrpSpPr>
        <p:grpSpPr bwMode="auto">
          <a:xfrm>
            <a:off x="3381376" y="3214689"/>
            <a:ext cx="5929313" cy="2058987"/>
            <a:chOff x="1857356" y="3214688"/>
            <a:chExt cx="5929353" cy="2058988"/>
          </a:xfrm>
        </p:grpSpPr>
        <p:sp>
          <p:nvSpPr>
            <p:cNvPr id="29" name="等腰三角形 28"/>
            <p:cNvSpPr/>
            <p:nvPr/>
          </p:nvSpPr>
          <p:spPr bwMode="auto">
            <a:xfrm>
              <a:off x="1857356" y="3714750"/>
              <a:ext cx="1143008" cy="857250"/>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27655" name="组合 7"/>
            <p:cNvGrpSpPr>
              <a:grpSpLocks/>
            </p:cNvGrpSpPr>
            <p:nvPr/>
          </p:nvGrpSpPr>
          <p:grpSpPr bwMode="auto">
            <a:xfrm>
              <a:off x="1923997" y="3214688"/>
              <a:ext cx="5862712" cy="2058988"/>
              <a:chOff x="2066281" y="2227264"/>
              <a:chExt cx="5862790" cy="2059017"/>
            </a:xfrm>
          </p:grpSpPr>
          <p:grpSp>
            <p:nvGrpSpPr>
              <p:cNvPr id="27656" name="组合 19"/>
              <p:cNvGrpSpPr>
                <a:grpSpLocks/>
              </p:cNvGrpSpPr>
              <p:nvPr/>
            </p:nvGrpSpPr>
            <p:grpSpPr bwMode="auto">
              <a:xfrm>
                <a:off x="2066281" y="2227264"/>
                <a:ext cx="5862790" cy="2059017"/>
                <a:chOff x="2066262" y="2227167"/>
                <a:chExt cx="5862829" cy="2059103"/>
              </a:xfrm>
            </p:grpSpPr>
            <p:sp>
              <p:nvSpPr>
                <p:cNvPr id="15" name="等腰三角形 5"/>
                <p:cNvSpPr/>
                <p:nvPr/>
              </p:nvSpPr>
              <p:spPr>
                <a:xfrm>
                  <a:off x="7214697" y="3370231"/>
                  <a:ext cx="714394" cy="655674"/>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27661" name="组合 17"/>
                <p:cNvGrpSpPr>
                  <a:grpSpLocks/>
                </p:cNvGrpSpPr>
                <p:nvPr/>
              </p:nvGrpSpPr>
              <p:grpSpPr bwMode="auto">
                <a:xfrm>
                  <a:off x="2066262" y="2227167"/>
                  <a:ext cx="5148421" cy="2059103"/>
                  <a:chOff x="2066262" y="2084291"/>
                  <a:chExt cx="5148421" cy="2059103"/>
                </a:xfrm>
              </p:grpSpPr>
              <p:sp>
                <p:nvSpPr>
                  <p:cNvPr id="17" name="等腰三角形 16"/>
                  <p:cNvSpPr/>
                  <p:nvPr/>
                </p:nvSpPr>
                <p:spPr>
                  <a:xfrm rot="5400000">
                    <a:off x="4035640" y="3702840"/>
                    <a:ext cx="214325" cy="142879"/>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等腰三角形 9"/>
                  <p:cNvSpPr/>
                  <p:nvPr/>
                </p:nvSpPr>
                <p:spPr>
                  <a:xfrm rot="18000000">
                    <a:off x="2044066" y="2458965"/>
                    <a:ext cx="341331" cy="296871"/>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Text Box 13"/>
                  <p:cNvSpPr txBox="1">
                    <a:spLocks noChangeArrowheads="1"/>
                  </p:cNvSpPr>
                  <p:nvPr/>
                </p:nvSpPr>
                <p:spPr bwMode="auto">
                  <a:xfrm>
                    <a:off x="2501283" y="2928889"/>
                    <a:ext cx="4713414" cy="658849"/>
                  </a:xfrm>
                  <a:prstGeom prst="rect">
                    <a:avLst/>
                  </a:prstGeom>
                  <a:solidFill>
                    <a:schemeClr val="accent1">
                      <a:lumMod val="20000"/>
                      <a:lumOff val="80000"/>
                    </a:schemeClr>
                  </a:solidFill>
                  <a:ln w="9525" algn="ctr">
                    <a:noFill/>
                    <a:miter lim="800000"/>
                    <a:headEnd/>
                    <a:tailEnd/>
                  </a:ln>
                  <a:effectLst/>
                </p:spPr>
                <p:txBody>
                  <a:bodyPr tIns="118800">
                    <a:spAutoFit/>
                  </a:bodyPr>
                  <a:lstStyle/>
                  <a:p>
                    <a:pPr algn="ctr" eaLnBrk="0" fontAlgn="auto" hangingPunct="0">
                      <a:spcAft>
                        <a:spcPts val="0"/>
                      </a:spcAft>
                      <a:defRPr/>
                    </a:pPr>
                    <a:r>
                      <a:rPr lang="zh-CN" altLang="en-US" sz="3200" b="1" kern="0" spc="300" dirty="0">
                        <a:solidFill>
                          <a:schemeClr val="tx2">
                            <a:lumMod val="50000"/>
                          </a:schemeClr>
                        </a:solidFill>
                        <a:latin typeface="微软雅黑" pitchFamily="34" charset="-122"/>
                        <a:ea typeface="微软雅黑" pitchFamily="34" charset="-122"/>
                      </a:rPr>
                      <a:t>共性问题集中讲解   </a:t>
                    </a:r>
                    <a:endParaRPr lang="en-US" altLang="zh-CN" sz="3200" b="1" kern="0" spc="300" dirty="0">
                      <a:solidFill>
                        <a:schemeClr val="tx2">
                          <a:lumMod val="50000"/>
                        </a:schemeClr>
                      </a:solidFill>
                      <a:latin typeface="微软雅黑" pitchFamily="34" charset="-122"/>
                      <a:ea typeface="微软雅黑" pitchFamily="34" charset="-122"/>
                    </a:endParaRPr>
                  </a:p>
                </p:txBody>
              </p:sp>
              <p:sp>
                <p:nvSpPr>
                  <p:cNvPr id="20" name="等腰三角形 19"/>
                  <p:cNvSpPr/>
                  <p:nvPr/>
                </p:nvSpPr>
                <p:spPr>
                  <a:xfrm>
                    <a:off x="5714469" y="2370057"/>
                    <a:ext cx="500076" cy="404835"/>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等腰三角形 20"/>
                  <p:cNvSpPr/>
                  <p:nvPr/>
                </p:nvSpPr>
                <p:spPr>
                  <a:xfrm>
                    <a:off x="5285832" y="2084291"/>
                    <a:ext cx="714394" cy="571532"/>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等腰三角形 21"/>
                  <p:cNvSpPr/>
                  <p:nvPr/>
                </p:nvSpPr>
                <p:spPr>
                  <a:xfrm rot="5400000">
                    <a:off x="3849101" y="3849694"/>
                    <a:ext cx="333394" cy="254007"/>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a:xfrm rot="5400000">
                    <a:off x="5928783" y="3571866"/>
                    <a:ext cx="285766" cy="285758"/>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27657" name="组合 23"/>
              <p:cNvGrpSpPr>
                <a:grpSpLocks/>
              </p:cNvGrpSpPr>
              <p:nvPr/>
            </p:nvGrpSpPr>
            <p:grpSpPr bwMode="auto">
              <a:xfrm>
                <a:off x="7162740" y="3441725"/>
                <a:ext cx="480576" cy="357184"/>
                <a:chOff x="1566148" y="4958569"/>
                <a:chExt cx="1108844" cy="824139"/>
              </a:xfrm>
            </p:grpSpPr>
            <p:sp>
              <p:nvSpPr>
                <p:cNvPr id="13" name="任意多边形 12"/>
                <p:cNvSpPr/>
                <p:nvPr/>
              </p:nvSpPr>
              <p:spPr bwMode="auto">
                <a:xfrm>
                  <a:off x="1565117" y="4958555"/>
                  <a:ext cx="534791"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 fmla="*/ 0 w 2500312"/>
                    <a:gd name="connsiteY0" fmla="*/ 1857375 h 1866444"/>
                    <a:gd name="connsiteX1" fmla="*/ 1165495 w 2500312"/>
                    <a:gd name="connsiteY1" fmla="*/ 0 h 1866444"/>
                    <a:gd name="connsiteX2" fmla="*/ 2500312 w 2500312"/>
                    <a:gd name="connsiteY2" fmla="*/ 1857375 h 1866444"/>
                    <a:gd name="connsiteX3" fmla="*/ 1205329 w 2500312"/>
                    <a:gd name="connsiteY3" fmla="*/ 1866444 h 1866444"/>
                    <a:gd name="connsiteX4" fmla="*/ 0 w 2500312"/>
                    <a:gd name="connsiteY4" fmla="*/ 1857375 h 1866444"/>
                    <a:gd name="connsiteX0" fmla="*/ 0 w 1214396"/>
                    <a:gd name="connsiteY0" fmla="*/ 1857375 h 1866444"/>
                    <a:gd name="connsiteX1" fmla="*/ 1165495 w 1214396"/>
                    <a:gd name="connsiteY1" fmla="*/ 0 h 1866444"/>
                    <a:gd name="connsiteX2" fmla="*/ 1214396 w 1214396"/>
                    <a:gd name="connsiteY2" fmla="*/ 1857375 h 1866444"/>
                    <a:gd name="connsiteX3" fmla="*/ 1205329 w 1214396"/>
                    <a:gd name="connsiteY3" fmla="*/ 1866444 h 1866444"/>
                    <a:gd name="connsiteX4" fmla="*/ 0 w 1214396"/>
                    <a:gd name="connsiteY4" fmla="*/ 1857375 h 186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4396" h="1866444">
                      <a:moveTo>
                        <a:pt x="0" y="1857375"/>
                      </a:moveTo>
                      <a:lnTo>
                        <a:pt x="1165495" y="0"/>
                      </a:lnTo>
                      <a:lnTo>
                        <a:pt x="1214396" y="1857375"/>
                      </a:lnTo>
                      <a:lnTo>
                        <a:pt x="1205329" y="1866444"/>
                      </a:lnTo>
                      <a:lnTo>
                        <a:pt x="0" y="1857375"/>
                      </a:lnTo>
                      <a:close/>
                    </a:path>
                  </a:pathLst>
                </a:custGeom>
                <a:solidFill>
                  <a:srgbClr val="0E9CDE"/>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任意多边形 13"/>
                <p:cNvSpPr/>
                <p:nvPr/>
              </p:nvSpPr>
              <p:spPr bwMode="auto">
                <a:xfrm>
                  <a:off x="2085256" y="4958555"/>
                  <a:ext cx="589736"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 fmla="*/ 0 w 2500312"/>
                    <a:gd name="connsiteY0" fmla="*/ 1857375 h 1866444"/>
                    <a:gd name="connsiteX1" fmla="*/ 1165495 w 2500312"/>
                    <a:gd name="connsiteY1" fmla="*/ 0 h 1866444"/>
                    <a:gd name="connsiteX2" fmla="*/ 2500312 w 2500312"/>
                    <a:gd name="connsiteY2" fmla="*/ 1857375 h 1866444"/>
                    <a:gd name="connsiteX3" fmla="*/ 1205329 w 2500312"/>
                    <a:gd name="connsiteY3" fmla="*/ 1866444 h 1866444"/>
                    <a:gd name="connsiteX4" fmla="*/ 0 w 2500312"/>
                    <a:gd name="connsiteY4" fmla="*/ 1857375 h 1866444"/>
                    <a:gd name="connsiteX0" fmla="*/ 0 w 1214396"/>
                    <a:gd name="connsiteY0" fmla="*/ 1857375 h 1866444"/>
                    <a:gd name="connsiteX1" fmla="*/ 1165495 w 1214396"/>
                    <a:gd name="connsiteY1" fmla="*/ 0 h 1866444"/>
                    <a:gd name="connsiteX2" fmla="*/ 1214396 w 1214396"/>
                    <a:gd name="connsiteY2" fmla="*/ 1857375 h 1866444"/>
                    <a:gd name="connsiteX3" fmla="*/ 1205329 w 1214396"/>
                    <a:gd name="connsiteY3" fmla="*/ 1866444 h 1866444"/>
                    <a:gd name="connsiteX4" fmla="*/ 0 w 1214396"/>
                    <a:gd name="connsiteY4" fmla="*/ 1857375 h 1866444"/>
                    <a:gd name="connsiteX0" fmla="*/ 691861 w 691861"/>
                    <a:gd name="connsiteY0" fmla="*/ 1857375 h 1866444"/>
                    <a:gd name="connsiteX1" fmla="*/ 0 w 691861"/>
                    <a:gd name="connsiteY1" fmla="*/ 0 h 1866444"/>
                    <a:gd name="connsiteX2" fmla="*/ 48901 w 691861"/>
                    <a:gd name="connsiteY2" fmla="*/ 1857375 h 1866444"/>
                    <a:gd name="connsiteX3" fmla="*/ 39834 w 691861"/>
                    <a:gd name="connsiteY3" fmla="*/ 1866444 h 1866444"/>
                    <a:gd name="connsiteX4" fmla="*/ 691861 w 691861"/>
                    <a:gd name="connsiteY4" fmla="*/ 1857375 h 1866444"/>
                    <a:gd name="connsiteX0" fmla="*/ 1049019 w 1049019"/>
                    <a:gd name="connsiteY0" fmla="*/ 1857375 h 1866444"/>
                    <a:gd name="connsiteX1" fmla="*/ 0 w 1049019"/>
                    <a:gd name="connsiteY1" fmla="*/ 0 h 1866444"/>
                    <a:gd name="connsiteX2" fmla="*/ 48901 w 1049019"/>
                    <a:gd name="connsiteY2" fmla="*/ 1857375 h 1866444"/>
                    <a:gd name="connsiteX3" fmla="*/ 39834 w 1049019"/>
                    <a:gd name="connsiteY3" fmla="*/ 1866444 h 1866444"/>
                    <a:gd name="connsiteX4" fmla="*/ 1049019 w 1049019"/>
                    <a:gd name="connsiteY4" fmla="*/ 1857375 h 1866444"/>
                    <a:gd name="connsiteX0" fmla="*/ 1334739 w 1334739"/>
                    <a:gd name="connsiteY0" fmla="*/ 1857375 h 1866444"/>
                    <a:gd name="connsiteX1" fmla="*/ 0 w 1334739"/>
                    <a:gd name="connsiteY1" fmla="*/ 0 h 1866444"/>
                    <a:gd name="connsiteX2" fmla="*/ 48901 w 1334739"/>
                    <a:gd name="connsiteY2" fmla="*/ 1857375 h 1866444"/>
                    <a:gd name="connsiteX3" fmla="*/ 39834 w 1334739"/>
                    <a:gd name="connsiteY3" fmla="*/ 1866444 h 1866444"/>
                    <a:gd name="connsiteX4" fmla="*/ 1334739 w 1334739"/>
                    <a:gd name="connsiteY4" fmla="*/ 1857375 h 186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4739" h="1866444">
                      <a:moveTo>
                        <a:pt x="1334739" y="1857375"/>
                      </a:moveTo>
                      <a:lnTo>
                        <a:pt x="0" y="0"/>
                      </a:lnTo>
                      <a:lnTo>
                        <a:pt x="48901" y="1857375"/>
                      </a:lnTo>
                      <a:lnTo>
                        <a:pt x="39834" y="1866444"/>
                      </a:lnTo>
                      <a:lnTo>
                        <a:pt x="1334739" y="1857375"/>
                      </a:lnTo>
                      <a:close/>
                    </a:path>
                  </a:pathLst>
                </a:custGeom>
                <a:solidFill>
                  <a:srgbClr val="0C83B8"/>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sp>
        <p:nvSpPr>
          <p:cNvPr id="3" name="灯片编号占位符 2">
            <a:extLst>
              <a:ext uri="{FF2B5EF4-FFF2-40B4-BE49-F238E27FC236}">
                <a16:creationId xmlns:a16="http://schemas.microsoft.com/office/drawing/2014/main" id="{0848754A-80E0-4150-A978-9F7D5978F035}"/>
              </a:ext>
            </a:extLst>
          </p:cNvPr>
          <p:cNvSpPr>
            <a:spLocks noGrp="1"/>
          </p:cNvSpPr>
          <p:nvPr>
            <p:ph type="sldNum" sz="quarter" idx="4"/>
          </p:nvPr>
        </p:nvSpPr>
        <p:spPr/>
        <p:txBody>
          <a:bodyPr/>
          <a:lstStyle/>
          <a:p>
            <a:pPr>
              <a:defRPr/>
            </a:pPr>
            <a:fld id="{E6CA0B37-C609-418D-973E-5FE272E0CA7A}" type="slidenum">
              <a:rPr lang="zh-CN" altLang="en-US" smtClean="0"/>
              <a:pPr>
                <a:defRPr/>
              </a:pPr>
              <a:t>33</a:t>
            </a:fld>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31FCEC-5573-4E9A-B1C5-7DE732127E46}"/>
              </a:ext>
            </a:extLst>
          </p:cNvPr>
          <p:cNvSpPr>
            <a:spLocks noGrp="1"/>
          </p:cNvSpPr>
          <p:nvPr>
            <p:ph type="ctrTitle"/>
          </p:nvPr>
        </p:nvSpPr>
        <p:spPr/>
        <p:txBody>
          <a:bodyPr/>
          <a:lstStyle/>
          <a:p>
            <a:r>
              <a:rPr lang="zh-CN" altLang="en-US" dirty="0"/>
              <a:t>第二部分</a:t>
            </a:r>
          </a:p>
        </p:txBody>
      </p:sp>
      <p:sp>
        <p:nvSpPr>
          <p:cNvPr id="3" name="副标题 2">
            <a:extLst>
              <a:ext uri="{FF2B5EF4-FFF2-40B4-BE49-F238E27FC236}">
                <a16:creationId xmlns:a16="http://schemas.microsoft.com/office/drawing/2014/main" id="{5250D9B9-E6AD-4512-BD05-9387857A61A6}"/>
              </a:ext>
            </a:extLst>
          </p:cNvPr>
          <p:cNvSpPr>
            <a:spLocks noGrp="1"/>
          </p:cNvSpPr>
          <p:nvPr>
            <p:ph type="subTitle" idx="1"/>
          </p:nvPr>
        </p:nvSpPr>
        <p:spPr/>
        <p:txBody>
          <a:bodyPr/>
          <a:lstStyle/>
          <a:p>
            <a:r>
              <a:rPr lang="zh-CN" altLang="en-US" dirty="0"/>
              <a:t>构造函数</a:t>
            </a:r>
          </a:p>
        </p:txBody>
      </p:sp>
    </p:spTree>
    <p:extLst>
      <p:ext uri="{BB962C8B-B14F-4D97-AF65-F5344CB8AC3E}">
        <p14:creationId xmlns:p14="http://schemas.microsoft.com/office/powerpoint/2010/main" val="4059576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a:extLst>
              <a:ext uri="{FF2B5EF4-FFF2-40B4-BE49-F238E27FC236}">
                <a16:creationId xmlns:a16="http://schemas.microsoft.com/office/drawing/2014/main" id="{4762AE96-94A7-4827-AEF4-D8B5058BCAF0}"/>
              </a:ext>
            </a:extLst>
          </p:cNvPr>
          <p:cNvSpPr>
            <a:spLocks noGrp="1"/>
          </p:cNvSpPr>
          <p:nvPr>
            <p:ph type="ctr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pPr algn="l"/>
            <a:r>
              <a:rPr lang="zh-CN" altLang="en-US" dirty="0"/>
              <a:t>构造函数</a:t>
            </a:r>
          </a:p>
        </p:txBody>
      </p:sp>
      <p:sp>
        <p:nvSpPr>
          <p:cNvPr id="6" name="矩形 38">
            <a:extLst>
              <a:ext uri="{FF2B5EF4-FFF2-40B4-BE49-F238E27FC236}">
                <a16:creationId xmlns:a16="http://schemas.microsoft.com/office/drawing/2014/main" id="{D9A8A855-DA12-4F5A-8C92-DA51A557F248}"/>
              </a:ext>
            </a:extLst>
          </p:cNvPr>
          <p:cNvSpPr>
            <a:spLocks noChangeArrowheads="1"/>
          </p:cNvSpPr>
          <p:nvPr/>
        </p:nvSpPr>
        <p:spPr bwMode="auto">
          <a:xfrm>
            <a:off x="1774826" y="1273175"/>
            <a:ext cx="8429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zh-CN" altLang="en-US" sz="2000" b="1" dirty="0">
                <a:solidFill>
                  <a:schemeClr val="tx1">
                    <a:lumMod val="50000"/>
                    <a:lumOff val="50000"/>
                  </a:schemeClr>
                </a:solidFill>
                <a:latin typeface="微软雅黑" pitchFamily="34" charset="-122"/>
                <a:ea typeface="微软雅黑" pitchFamily="34" charset="-122"/>
              </a:rPr>
              <a:t>为什么使用构造函数</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7" name="矩形 13">
            <a:extLst>
              <a:ext uri="{FF2B5EF4-FFF2-40B4-BE49-F238E27FC236}">
                <a16:creationId xmlns:a16="http://schemas.microsoft.com/office/drawing/2014/main" id="{CC60AC25-48C4-4436-9818-488243AEDD84}"/>
              </a:ext>
            </a:extLst>
          </p:cNvPr>
          <p:cNvSpPr>
            <a:spLocks noChangeArrowheads="1"/>
          </p:cNvSpPr>
          <p:nvPr/>
        </p:nvSpPr>
        <p:spPr bwMode="auto">
          <a:xfrm>
            <a:off x="1885950" y="1947864"/>
            <a:ext cx="84074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200000"/>
              </a:lnSpc>
            </a:pPr>
            <a:r>
              <a:rPr lang="zh-CN" altLang="en-US" b="1" u="sng">
                <a:solidFill>
                  <a:srgbClr val="0070C0"/>
                </a:solidFill>
              </a:rPr>
              <a:t>什么是构造函数</a:t>
            </a:r>
            <a:r>
              <a:rPr lang="zh-CN" altLang="en-US"/>
              <a:t>：</a:t>
            </a:r>
            <a:r>
              <a:rPr lang="zh-CN" altLang="zh-CN"/>
              <a:t>是</a:t>
            </a:r>
            <a:r>
              <a:rPr lang="en-US" altLang="zh-CN"/>
              <a:t>JavaScript</a:t>
            </a:r>
            <a:r>
              <a:rPr lang="zh-CN" altLang="zh-CN"/>
              <a:t>创建对象的另外一种方式</a:t>
            </a:r>
            <a:r>
              <a:rPr lang="zh-CN" altLang="en-US"/>
              <a:t>。</a:t>
            </a:r>
            <a:endParaRPr lang="en-US" altLang="zh-CN"/>
          </a:p>
          <a:p>
            <a:pPr>
              <a:lnSpc>
                <a:spcPct val="200000"/>
              </a:lnSpc>
            </a:pPr>
            <a:r>
              <a:rPr lang="zh-CN" altLang="en-US" b="1" u="sng">
                <a:solidFill>
                  <a:srgbClr val="0070C0"/>
                </a:solidFill>
              </a:rPr>
              <a:t>与字面量方式创建对象对比</a:t>
            </a:r>
            <a:r>
              <a:rPr lang="zh-CN" altLang="en-US"/>
              <a:t>：</a:t>
            </a:r>
            <a:r>
              <a:rPr lang="zh-CN" altLang="zh-CN"/>
              <a:t>构造函数可以创建出一些具有相同特征的对象。</a:t>
            </a:r>
            <a:endParaRPr lang="en-US" altLang="zh-CN"/>
          </a:p>
          <a:p>
            <a:pPr>
              <a:lnSpc>
                <a:spcPct val="200000"/>
              </a:lnSpc>
            </a:pPr>
            <a:r>
              <a:rPr lang="zh-CN" altLang="en-US" b="1" u="sng">
                <a:solidFill>
                  <a:srgbClr val="0070C0"/>
                </a:solidFill>
              </a:rPr>
              <a:t>举例</a:t>
            </a:r>
            <a:r>
              <a:rPr lang="zh-CN" altLang="en-US"/>
              <a:t>：通过水果构造函数创建苹果、香蕉、橘子对象。其特点在于这些对象都基于同一个模板创建，同时每个对象又有自己的特征。</a:t>
            </a:r>
            <a:endParaRPr lang="en-US" altLang="zh-CN"/>
          </a:p>
        </p:txBody>
      </p:sp>
      <p:sp>
        <p:nvSpPr>
          <p:cNvPr id="2" name="灯片编号占位符 1">
            <a:extLst>
              <a:ext uri="{FF2B5EF4-FFF2-40B4-BE49-F238E27FC236}">
                <a16:creationId xmlns:a16="http://schemas.microsoft.com/office/drawing/2014/main" id="{8B63E856-E105-4645-B71D-DF86882FF6EE}"/>
              </a:ext>
            </a:extLst>
          </p:cNvPr>
          <p:cNvSpPr>
            <a:spLocks noGrp="1"/>
          </p:cNvSpPr>
          <p:nvPr>
            <p:ph type="sldNum" sz="quarter" idx="4"/>
          </p:nvPr>
        </p:nvSpPr>
        <p:spPr/>
        <p:txBody>
          <a:bodyPr/>
          <a:lstStyle/>
          <a:p>
            <a:pPr>
              <a:defRPr/>
            </a:pPr>
            <a:fld id="{E6CA0B37-C609-418D-973E-5FE272E0CA7A}" type="slidenum">
              <a:rPr lang="zh-CN" altLang="en-US" smtClean="0"/>
              <a:pPr>
                <a:defRPr/>
              </a:pPr>
              <a:t>35</a:t>
            </a:fld>
            <a:endParaRPr lang="zh-CN" altLang="en-US"/>
          </a:p>
        </p:txBody>
      </p:sp>
      <p:sp>
        <p:nvSpPr>
          <p:cNvPr id="8" name="矩形 13">
            <a:extLst>
              <a:ext uri="{FF2B5EF4-FFF2-40B4-BE49-F238E27FC236}">
                <a16:creationId xmlns:a16="http://schemas.microsoft.com/office/drawing/2014/main" id="{A4764FFE-B823-4B34-990C-FBF5F80555A9}"/>
              </a:ext>
            </a:extLst>
          </p:cNvPr>
          <p:cNvSpPr>
            <a:spLocks noChangeArrowheads="1"/>
          </p:cNvSpPr>
          <p:nvPr/>
        </p:nvSpPr>
        <p:spPr bwMode="auto">
          <a:xfrm>
            <a:off x="1898650" y="4076846"/>
            <a:ext cx="84074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200000"/>
              </a:lnSpc>
              <a:defRPr/>
            </a:pPr>
            <a:r>
              <a:rPr lang="zh-CN" altLang="en-US" b="1" u="sng" dirty="0">
                <a:solidFill>
                  <a:srgbClr val="0070C0"/>
                </a:solidFill>
              </a:rPr>
              <a:t>字面量的方式创建对象的特点</a:t>
            </a:r>
            <a:endParaRPr lang="en-US" altLang="zh-CN" dirty="0"/>
          </a:p>
          <a:p>
            <a:pPr marL="285750" indent="-285750">
              <a:lnSpc>
                <a:spcPct val="200000"/>
              </a:lnSpc>
              <a:buFont typeface="Wingdings" panose="05000000000000000000" pitchFamily="2" charset="2"/>
              <a:buChar char="p"/>
              <a:defRPr/>
            </a:pPr>
            <a:r>
              <a:rPr lang="zh-CN" altLang="en-US" dirty="0"/>
              <a:t>优势：</a:t>
            </a:r>
            <a:r>
              <a:rPr lang="zh-CN" altLang="zh-CN" dirty="0"/>
              <a:t>简单灵活。</a:t>
            </a:r>
            <a:endParaRPr lang="en-US" altLang="zh-CN" dirty="0"/>
          </a:p>
          <a:p>
            <a:pPr marL="285750" indent="-285750">
              <a:lnSpc>
                <a:spcPct val="200000"/>
              </a:lnSpc>
              <a:buFont typeface="Wingdings" panose="05000000000000000000" pitchFamily="2" charset="2"/>
              <a:buChar char="p"/>
              <a:defRPr/>
            </a:pPr>
            <a:r>
              <a:rPr lang="zh-CN" altLang="en-US" dirty="0"/>
              <a:t>劣势：</a:t>
            </a:r>
            <a:r>
              <a:rPr lang="zh-CN" altLang="zh-CN" dirty="0"/>
              <a:t>当需要创建一组具有相同特征的对象时，无法通过代码指定这些对象应该具有哪些相同的成员</a:t>
            </a:r>
            <a:r>
              <a:rPr lang="zh-CN" altLang="en-US" dirty="0"/>
              <a:t>。</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11266"/>
                                        </p:tgtEl>
                                      </p:cBhvr>
                                    </p:animEffect>
                                    <p:animScale>
                                      <p:cBhvr>
                                        <p:cTn id="7" dur="250" autoRev="1" fill="hold"/>
                                        <p:tgtEl>
                                          <p:spTgt spid="11266"/>
                                        </p:tgtEl>
                                      </p:cBhvr>
                                      <p:by x="105000" y="105000"/>
                                    </p:animScale>
                                  </p:childTnLst>
                                </p:cTn>
                              </p:par>
                            </p:childTnLst>
                          </p:cTn>
                        </p:par>
                        <p:par>
                          <p:cTn id="8" fill="hold" nodeType="afterGroup">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p:tgtEl>
                                          <p:spTgt spid="6"/>
                                        </p:tgtEl>
                                        <p:attrNameLst>
                                          <p:attrName>ppt_x</p:attrName>
                                        </p:attrNameLst>
                                      </p:cBhvr>
                                      <p:tavLst>
                                        <p:tav tm="0">
                                          <p:val>
                                            <p:strVal val="#ppt_x-#ppt_w*1.125000"/>
                                          </p:val>
                                        </p:tav>
                                        <p:tav tm="100000">
                                          <p:val>
                                            <p:strVal val="#ppt_x"/>
                                          </p:val>
                                        </p:tav>
                                      </p:tavLst>
                                    </p:anim>
                                    <p:animEffect transition="in" filter="wipe(right)">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wipe(left)">
                                      <p:cBhvr>
                                        <p:cTn id="17" dur="500"/>
                                        <p:tgtEl>
                                          <p:spTgt spid="7">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wipe(left)">
                                      <p:cBhvr>
                                        <p:cTn id="22" dur="500"/>
                                        <p:tgtEl>
                                          <p:spTgt spid="7">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animEffect transition="in" filter="wipe(left)">
                                      <p:cBhvr>
                                        <p:cTn id="27" dur="500"/>
                                        <p:tgtEl>
                                          <p:spTgt spid="7">
                                            <p:txEl>
                                              <p:pRg st="2" end="2"/>
                                            </p:txEl>
                                          </p:spTgt>
                                        </p:tgtEl>
                                      </p:cBhvr>
                                    </p:animEffect>
                                  </p:childTnLst>
                                </p:cTn>
                              </p:par>
                            </p:childTnLst>
                          </p:cTn>
                        </p:par>
                        <p:par>
                          <p:cTn id="28" fill="hold">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8">
                                            <p:txEl>
                                              <p:pRg st="0" end="0"/>
                                            </p:txEl>
                                          </p:spTgt>
                                        </p:tgtEl>
                                        <p:attrNameLst>
                                          <p:attrName>style.visibility</p:attrName>
                                        </p:attrNameLst>
                                      </p:cBhvr>
                                      <p:to>
                                        <p:strVal val="visible"/>
                                      </p:to>
                                    </p:set>
                                    <p:animEffect transition="in" filter="wipe(left)">
                                      <p:cBhvr>
                                        <p:cTn id="31" dur="500"/>
                                        <p:tgtEl>
                                          <p:spTgt spid="8">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8">
                                            <p:txEl>
                                              <p:pRg st="1" end="1"/>
                                            </p:txEl>
                                          </p:spTgt>
                                        </p:tgtEl>
                                        <p:attrNameLst>
                                          <p:attrName>style.visibility</p:attrName>
                                        </p:attrNameLst>
                                      </p:cBhvr>
                                      <p:to>
                                        <p:strVal val="visible"/>
                                      </p:to>
                                    </p:set>
                                    <p:animEffect transition="in" filter="wipe(left)">
                                      <p:cBhvr>
                                        <p:cTn id="36" dur="500"/>
                                        <p:tgtEl>
                                          <p:spTgt spid="8">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8">
                                            <p:txEl>
                                              <p:pRg st="2" end="2"/>
                                            </p:txEl>
                                          </p:spTgt>
                                        </p:tgtEl>
                                        <p:attrNameLst>
                                          <p:attrName>style.visibility</p:attrName>
                                        </p:attrNameLst>
                                      </p:cBhvr>
                                      <p:to>
                                        <p:strVal val="visible"/>
                                      </p:to>
                                    </p:set>
                                    <p:animEffect transition="in" filter="wipe(left)">
                                      <p:cBhvr>
                                        <p:cTn id="41"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p:bldP spid="6" grpId="0"/>
      <p:bldP spid="7" grpId="0" build="p"/>
      <p:bldP spid="8"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a:extLst>
              <a:ext uri="{FF2B5EF4-FFF2-40B4-BE49-F238E27FC236}">
                <a16:creationId xmlns:a16="http://schemas.microsoft.com/office/drawing/2014/main" id="{6FA1E5B5-5685-4134-9476-F4F50AEC9A08}"/>
              </a:ext>
            </a:extLst>
          </p:cNvPr>
          <p:cNvSpPr>
            <a:spLocks noGrp="1"/>
          </p:cNvSpPr>
          <p:nvPr>
            <p:ph type="ctr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pPr algn="l"/>
            <a:r>
              <a:rPr lang="zh-CN" altLang="en-US" dirty="0"/>
              <a:t>构造函数</a:t>
            </a:r>
          </a:p>
        </p:txBody>
      </p:sp>
      <p:sp>
        <p:nvSpPr>
          <p:cNvPr id="6" name="矩形 38">
            <a:extLst>
              <a:ext uri="{FF2B5EF4-FFF2-40B4-BE49-F238E27FC236}">
                <a16:creationId xmlns:a16="http://schemas.microsoft.com/office/drawing/2014/main" id="{66D382B1-90AE-49CA-8EBA-50003F985909}"/>
              </a:ext>
            </a:extLst>
          </p:cNvPr>
          <p:cNvSpPr>
            <a:spLocks noChangeArrowheads="1"/>
          </p:cNvSpPr>
          <p:nvPr/>
        </p:nvSpPr>
        <p:spPr bwMode="auto">
          <a:xfrm>
            <a:off x="1007435" y="1073150"/>
            <a:ext cx="8429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zh-CN" altLang="en-US" sz="2000" b="1" dirty="0">
                <a:solidFill>
                  <a:schemeClr val="tx1">
                    <a:lumMod val="50000"/>
                    <a:lumOff val="50000"/>
                  </a:schemeClr>
                </a:solidFill>
                <a:latin typeface="微软雅黑" pitchFamily="34" charset="-122"/>
                <a:ea typeface="微软雅黑" pitchFamily="34" charset="-122"/>
              </a:rPr>
              <a:t>为什么使用构造函数</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7" name="矩形 13">
            <a:extLst>
              <a:ext uri="{FF2B5EF4-FFF2-40B4-BE49-F238E27FC236}">
                <a16:creationId xmlns:a16="http://schemas.microsoft.com/office/drawing/2014/main" id="{828F5B2E-2954-4B1D-827F-5572DD77E4AC}"/>
              </a:ext>
            </a:extLst>
          </p:cNvPr>
          <p:cNvSpPr>
            <a:spLocks noChangeArrowheads="1"/>
          </p:cNvSpPr>
          <p:nvPr/>
        </p:nvSpPr>
        <p:spPr bwMode="auto">
          <a:xfrm>
            <a:off x="1118558" y="1747838"/>
            <a:ext cx="10168913" cy="1983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200000"/>
              </a:lnSpc>
              <a:buFont typeface="Wingdings" panose="05000000000000000000" pitchFamily="2" charset="2"/>
              <a:buChar char="p"/>
            </a:pPr>
            <a:r>
              <a:rPr lang="zh-CN" altLang="en-US" b="1" u="sng" dirty="0">
                <a:solidFill>
                  <a:srgbClr val="0070C0"/>
                </a:solidFill>
              </a:rPr>
              <a:t>面向对象编程语言的实现模板的方式</a:t>
            </a:r>
            <a:r>
              <a:rPr lang="zh-CN" altLang="en-US" dirty="0"/>
              <a:t>：利用类（</a:t>
            </a:r>
            <a:r>
              <a:rPr lang="en-US" altLang="zh-CN" dirty="0"/>
              <a:t>class</a:t>
            </a:r>
            <a:r>
              <a:rPr lang="zh-CN" altLang="en-US" dirty="0"/>
              <a:t>）创建模板，根据模板实现不同的对象（</a:t>
            </a:r>
            <a:r>
              <a:rPr lang="zh-CN" altLang="zh-CN" dirty="0"/>
              <a:t>类的实例</a:t>
            </a:r>
            <a:r>
              <a:rPr lang="zh-CN" altLang="en-US" dirty="0"/>
              <a:t>）。</a:t>
            </a:r>
            <a:endParaRPr lang="en-US" altLang="zh-CN" dirty="0"/>
          </a:p>
          <a:p>
            <a:pPr>
              <a:lnSpc>
                <a:spcPct val="200000"/>
              </a:lnSpc>
              <a:buFont typeface="Wingdings" panose="05000000000000000000" pitchFamily="2" charset="2"/>
              <a:buChar char="p"/>
            </a:pPr>
            <a:r>
              <a:rPr lang="en-US" altLang="zh-CN" b="1" u="sng" dirty="0">
                <a:solidFill>
                  <a:srgbClr val="0070C0"/>
                </a:solidFill>
              </a:rPr>
              <a:t>JavaScript</a:t>
            </a:r>
            <a:r>
              <a:rPr lang="zh-CN" altLang="en-US" b="1" u="sng" dirty="0">
                <a:solidFill>
                  <a:srgbClr val="0070C0"/>
                </a:solidFill>
              </a:rPr>
              <a:t>实现模板的方式</a:t>
            </a:r>
            <a:r>
              <a:rPr lang="en-US" altLang="zh-CN" b="1" u="sng" dirty="0">
                <a:solidFill>
                  <a:srgbClr val="0070C0"/>
                </a:solidFill>
              </a:rPr>
              <a:t>1</a:t>
            </a:r>
            <a:r>
              <a:rPr lang="zh-CN" altLang="en-US" dirty="0"/>
              <a:t>：</a:t>
            </a:r>
            <a:r>
              <a:rPr lang="zh-CN" altLang="zh-CN" dirty="0"/>
              <a:t>通过</a:t>
            </a:r>
            <a:r>
              <a:rPr lang="zh-CN" altLang="en-US" dirty="0"/>
              <a:t>工厂</a:t>
            </a:r>
            <a:r>
              <a:rPr lang="zh-CN" altLang="zh-CN" dirty="0"/>
              <a:t>函数</a:t>
            </a:r>
            <a:r>
              <a:rPr lang="zh-CN" altLang="en-US" dirty="0"/>
              <a:t>，在其内部通过字面量“</a:t>
            </a:r>
            <a:r>
              <a:rPr lang="en-US" altLang="zh-CN" dirty="0"/>
              <a:t>{ }</a:t>
            </a:r>
            <a:r>
              <a:rPr lang="zh-CN" altLang="en-US" dirty="0"/>
              <a:t>”的方式创建对象</a:t>
            </a:r>
            <a:r>
              <a:rPr lang="zh-CN" altLang="zh-CN" dirty="0"/>
              <a:t>来实现</a:t>
            </a:r>
            <a:r>
              <a:rPr lang="zh-CN" altLang="en-US" dirty="0"/>
              <a:t>，缺点是无法区分对象的类型。</a:t>
            </a:r>
            <a:endParaRPr lang="en-US" altLang="zh-CN" dirty="0"/>
          </a:p>
          <a:p>
            <a:pPr>
              <a:lnSpc>
                <a:spcPct val="200000"/>
              </a:lnSpc>
              <a:buFont typeface="Wingdings" panose="05000000000000000000" pitchFamily="2" charset="2"/>
              <a:buChar char="p"/>
            </a:pPr>
            <a:r>
              <a:rPr lang="en-US" altLang="zh-CN" b="1" u="sng" dirty="0">
                <a:solidFill>
                  <a:srgbClr val="0070C0"/>
                </a:solidFill>
              </a:rPr>
              <a:t>JavaScript</a:t>
            </a:r>
            <a:r>
              <a:rPr lang="zh-CN" altLang="en-US" b="1" u="sng" dirty="0">
                <a:solidFill>
                  <a:srgbClr val="0070C0"/>
                </a:solidFill>
              </a:rPr>
              <a:t>实现模板的方式</a:t>
            </a:r>
            <a:r>
              <a:rPr lang="en-US" altLang="zh-CN" b="1" u="sng" dirty="0">
                <a:solidFill>
                  <a:srgbClr val="0070C0"/>
                </a:solidFill>
              </a:rPr>
              <a:t>2</a:t>
            </a:r>
            <a:r>
              <a:rPr lang="zh-CN" altLang="en-US" dirty="0"/>
              <a:t>：</a:t>
            </a:r>
            <a:r>
              <a:rPr lang="zh-CN" altLang="zh-CN" dirty="0"/>
              <a:t>通过构造函数创建对象</a:t>
            </a:r>
            <a:r>
              <a:rPr lang="zh-CN" altLang="en-US" dirty="0"/>
              <a:t>。</a:t>
            </a:r>
            <a:endParaRPr lang="en-US" altLang="zh-CN" dirty="0"/>
          </a:p>
        </p:txBody>
      </p:sp>
      <p:sp>
        <p:nvSpPr>
          <p:cNvPr id="2" name="灯片编号占位符 1">
            <a:extLst>
              <a:ext uri="{FF2B5EF4-FFF2-40B4-BE49-F238E27FC236}">
                <a16:creationId xmlns:a16="http://schemas.microsoft.com/office/drawing/2014/main" id="{075BB2FC-D070-4880-838E-649B1C17EB04}"/>
              </a:ext>
            </a:extLst>
          </p:cNvPr>
          <p:cNvSpPr>
            <a:spLocks noGrp="1"/>
          </p:cNvSpPr>
          <p:nvPr>
            <p:ph type="sldNum" sz="quarter" idx="4"/>
          </p:nvPr>
        </p:nvSpPr>
        <p:spPr/>
        <p:txBody>
          <a:bodyPr/>
          <a:lstStyle/>
          <a:p>
            <a:pPr>
              <a:defRPr/>
            </a:pPr>
            <a:fld id="{E6CA0B37-C609-418D-973E-5FE272E0CA7A}" type="slidenum">
              <a:rPr lang="zh-CN" altLang="en-US" smtClean="0"/>
              <a:pPr>
                <a:defRPr/>
              </a:pPr>
              <a:t>36</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left)">
                                      <p:cBhvr>
                                        <p:cTn id="12" dur="500"/>
                                        <p:tgtEl>
                                          <p:spTgt spid="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left)">
                                      <p:cBhvr>
                                        <p:cTn id="1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a:extLst>
              <a:ext uri="{FF2B5EF4-FFF2-40B4-BE49-F238E27FC236}">
                <a16:creationId xmlns:a16="http://schemas.microsoft.com/office/drawing/2014/main" id="{6C2B1327-3307-4AE1-BB85-617F8E29F76E}"/>
              </a:ext>
            </a:extLst>
          </p:cNvPr>
          <p:cNvSpPr>
            <a:spLocks noGrp="1"/>
          </p:cNvSpPr>
          <p:nvPr>
            <p:ph type="ctr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pPr algn="l"/>
            <a:r>
              <a:rPr lang="zh-CN" altLang="en-US" dirty="0"/>
              <a:t>构造函数</a:t>
            </a:r>
          </a:p>
        </p:txBody>
      </p:sp>
      <p:sp>
        <p:nvSpPr>
          <p:cNvPr id="6" name="矩形 38">
            <a:extLst>
              <a:ext uri="{FF2B5EF4-FFF2-40B4-BE49-F238E27FC236}">
                <a16:creationId xmlns:a16="http://schemas.microsoft.com/office/drawing/2014/main" id="{314DDA7C-AE03-4BF3-8B42-5A54C5038307}"/>
              </a:ext>
            </a:extLst>
          </p:cNvPr>
          <p:cNvSpPr>
            <a:spLocks noChangeArrowheads="1"/>
          </p:cNvSpPr>
          <p:nvPr/>
        </p:nvSpPr>
        <p:spPr bwMode="auto">
          <a:xfrm>
            <a:off x="1774826" y="1273175"/>
            <a:ext cx="8429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en-US" altLang="zh-CN" sz="2000" b="1" dirty="0">
                <a:solidFill>
                  <a:schemeClr val="tx1">
                    <a:lumMod val="50000"/>
                    <a:lumOff val="50000"/>
                  </a:schemeClr>
                </a:solidFill>
                <a:latin typeface="微软雅黑" pitchFamily="34" charset="-122"/>
                <a:ea typeface="微软雅黑" pitchFamily="34" charset="-122"/>
              </a:rPr>
              <a:t>JavaScript</a:t>
            </a:r>
            <a:r>
              <a:rPr lang="zh-CN" altLang="en-US" sz="2000" b="1" dirty="0">
                <a:solidFill>
                  <a:schemeClr val="tx1">
                    <a:lumMod val="50000"/>
                    <a:lumOff val="50000"/>
                  </a:schemeClr>
                </a:solidFill>
                <a:latin typeface="微软雅黑" pitchFamily="34" charset="-122"/>
                <a:ea typeface="微软雅黑" pitchFamily="34" charset="-122"/>
              </a:rPr>
              <a:t>内置的构造函数</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5" name="矩形 13">
            <a:extLst>
              <a:ext uri="{FF2B5EF4-FFF2-40B4-BE49-F238E27FC236}">
                <a16:creationId xmlns:a16="http://schemas.microsoft.com/office/drawing/2014/main" id="{925AD5EA-5E54-476E-B0C3-4A8C8DBD267D}"/>
              </a:ext>
            </a:extLst>
          </p:cNvPr>
          <p:cNvSpPr>
            <a:spLocks noChangeArrowheads="1"/>
          </p:cNvSpPr>
          <p:nvPr/>
        </p:nvSpPr>
        <p:spPr bwMode="auto">
          <a:xfrm>
            <a:off x="1885951" y="1947863"/>
            <a:ext cx="8639175"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200000"/>
              </a:lnSpc>
              <a:defRPr/>
            </a:pPr>
            <a:r>
              <a:rPr lang="zh-CN" altLang="en-US" dirty="0"/>
              <a:t>在学习如何自定义构造函数之前，先来看一下</a:t>
            </a:r>
            <a:r>
              <a:rPr lang="en-US" altLang="zh-CN" dirty="0"/>
              <a:t>JavaScript</a:t>
            </a:r>
            <a:r>
              <a:rPr lang="zh-CN" altLang="en-US" dirty="0"/>
              <a:t>内置的构造函数如何使用。</a:t>
            </a:r>
            <a:endParaRPr lang="en-US" altLang="zh-CN" dirty="0"/>
          </a:p>
          <a:p>
            <a:pPr marL="285750" indent="-285750">
              <a:lnSpc>
                <a:spcPct val="200000"/>
              </a:lnSpc>
              <a:buFont typeface="Wingdings" panose="05000000000000000000" pitchFamily="2" charset="2"/>
              <a:buChar char="p"/>
              <a:defRPr/>
            </a:pPr>
            <a:r>
              <a:rPr lang="zh-CN" altLang="en-US" b="1" u="sng" dirty="0">
                <a:solidFill>
                  <a:srgbClr val="0070C0"/>
                </a:solidFill>
              </a:rPr>
              <a:t>常见的内置构造函数</a:t>
            </a:r>
            <a:r>
              <a:rPr lang="zh-CN" altLang="en-US" dirty="0"/>
              <a:t>：</a:t>
            </a:r>
            <a:r>
              <a:rPr lang="en-US" altLang="zh-CN" dirty="0"/>
              <a:t>Object</a:t>
            </a:r>
            <a:r>
              <a:rPr lang="zh-CN" altLang="en-US" dirty="0"/>
              <a:t>、</a:t>
            </a:r>
            <a:r>
              <a:rPr lang="en-US" altLang="zh-CN" dirty="0"/>
              <a:t>String</a:t>
            </a:r>
            <a:r>
              <a:rPr lang="zh-CN" altLang="en-US" dirty="0"/>
              <a:t>、</a:t>
            </a:r>
            <a:r>
              <a:rPr lang="en-US" altLang="zh-CN" dirty="0"/>
              <a:t>Number</a:t>
            </a:r>
            <a:r>
              <a:rPr lang="zh-CN" altLang="en-US" dirty="0"/>
              <a:t>等构造函数。</a:t>
            </a:r>
            <a:endParaRPr lang="en-US" altLang="zh-CN" dirty="0"/>
          </a:p>
          <a:p>
            <a:pPr marL="285750" indent="-285750">
              <a:lnSpc>
                <a:spcPct val="200000"/>
              </a:lnSpc>
              <a:buFont typeface="Wingdings" panose="05000000000000000000" pitchFamily="2" charset="2"/>
              <a:buChar char="p"/>
              <a:defRPr/>
            </a:pPr>
            <a:r>
              <a:rPr lang="zh-CN" altLang="en-US" b="1" u="sng" dirty="0">
                <a:solidFill>
                  <a:srgbClr val="0070C0"/>
                </a:solidFill>
              </a:rPr>
              <a:t>构造函数如何创建对象</a:t>
            </a:r>
            <a:r>
              <a:rPr lang="zh-CN" altLang="en-US" dirty="0"/>
              <a:t>：</a:t>
            </a:r>
            <a:r>
              <a:rPr lang="en-US" altLang="zh-CN" dirty="0"/>
              <a:t>new </a:t>
            </a:r>
            <a:r>
              <a:rPr lang="zh-CN" altLang="en-US" dirty="0"/>
              <a:t>构造函数名</a:t>
            </a:r>
            <a:r>
              <a:rPr lang="en-US" altLang="zh-CN" dirty="0"/>
              <a:t>()</a:t>
            </a:r>
            <a:r>
              <a:rPr lang="zh-CN" altLang="en-US" dirty="0"/>
              <a:t>。</a:t>
            </a:r>
            <a:endParaRPr lang="en-US" altLang="zh-CN" dirty="0"/>
          </a:p>
          <a:p>
            <a:pPr marL="285750" indent="-285750">
              <a:lnSpc>
                <a:spcPct val="200000"/>
              </a:lnSpc>
              <a:buFont typeface="Wingdings" panose="05000000000000000000" pitchFamily="2" charset="2"/>
              <a:buChar char="p"/>
              <a:defRPr/>
            </a:pPr>
            <a:r>
              <a:rPr lang="zh-CN" altLang="en-US" b="1" u="sng" dirty="0">
                <a:solidFill>
                  <a:srgbClr val="0070C0"/>
                </a:solidFill>
              </a:rPr>
              <a:t>什么是实例化与实例</a:t>
            </a:r>
            <a:r>
              <a:rPr lang="zh-CN" altLang="en-US" dirty="0"/>
              <a:t>：人们习惯将使用</a:t>
            </a:r>
            <a:r>
              <a:rPr lang="en-US" altLang="zh-CN" dirty="0"/>
              <a:t>new</a:t>
            </a:r>
            <a:r>
              <a:rPr lang="zh-CN" altLang="en-US" dirty="0"/>
              <a:t>关键字创建对象的过程称为实例化，实例化后得到的对象称为构造函数的实例。</a:t>
            </a:r>
          </a:p>
        </p:txBody>
      </p:sp>
      <p:sp>
        <p:nvSpPr>
          <p:cNvPr id="2" name="灯片编号占位符 1">
            <a:extLst>
              <a:ext uri="{FF2B5EF4-FFF2-40B4-BE49-F238E27FC236}">
                <a16:creationId xmlns:a16="http://schemas.microsoft.com/office/drawing/2014/main" id="{443B9BF7-B782-4EBE-8944-EE865B80A11B}"/>
              </a:ext>
            </a:extLst>
          </p:cNvPr>
          <p:cNvSpPr>
            <a:spLocks noGrp="1"/>
          </p:cNvSpPr>
          <p:nvPr>
            <p:ph type="sldNum" sz="quarter" idx="4"/>
          </p:nvPr>
        </p:nvSpPr>
        <p:spPr/>
        <p:txBody>
          <a:bodyPr/>
          <a:lstStyle/>
          <a:p>
            <a:pPr>
              <a:defRPr/>
            </a:pPr>
            <a:fld id="{E6CA0B37-C609-418D-973E-5FE272E0CA7A}" type="slidenum">
              <a:rPr lang="zh-CN" altLang="en-US" smtClean="0"/>
              <a:pPr>
                <a:defRPr/>
              </a:pPr>
              <a:t>37</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ppt_x</p:attrName>
                                        </p:attrNameLst>
                                      </p:cBhvr>
                                      <p:tavLst>
                                        <p:tav tm="0">
                                          <p:val>
                                            <p:strVal val="#ppt_x-#ppt_w*1.125000"/>
                                          </p:val>
                                        </p:tav>
                                        <p:tav tm="100000">
                                          <p:val>
                                            <p:strVal val="#ppt_x"/>
                                          </p:val>
                                        </p:tav>
                                      </p:tavLst>
                                    </p:anim>
                                    <p:animEffect transition="in" filter="wipe(right)">
                                      <p:cBhvr>
                                        <p:cTn id="8" dur="500"/>
                                        <p:tgtEl>
                                          <p:spTgt spid="6"/>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wipe(left)">
                                      <p:cBhvr>
                                        <p:cTn id="13" dur="500"/>
                                        <p:tgtEl>
                                          <p:spTgt spid="5">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5">
                                            <p:txEl>
                                              <p:pRg st="1" end="1"/>
                                            </p:txEl>
                                          </p:spTgt>
                                        </p:tgtEl>
                                        <p:attrNameLst>
                                          <p:attrName>style.visibility</p:attrName>
                                        </p:attrNameLst>
                                      </p:cBhvr>
                                      <p:to>
                                        <p:strVal val="visible"/>
                                      </p:to>
                                    </p:set>
                                    <p:animEffect transition="in" filter="wipe(left)">
                                      <p:cBhvr>
                                        <p:cTn id="18" dur="500"/>
                                        <p:tgtEl>
                                          <p:spTgt spid="5">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animEffect transition="in" filter="wipe(left)">
                                      <p:cBhvr>
                                        <p:cTn id="23" dur="500"/>
                                        <p:tgtEl>
                                          <p:spTgt spid="5">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wipe(left)">
                                      <p:cBhvr>
                                        <p:cTn id="28"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a:extLst>
              <a:ext uri="{FF2B5EF4-FFF2-40B4-BE49-F238E27FC236}">
                <a16:creationId xmlns:a16="http://schemas.microsoft.com/office/drawing/2014/main" id="{F1B106B0-0750-41E9-980F-41DE44232439}"/>
              </a:ext>
            </a:extLst>
          </p:cNvPr>
          <p:cNvSpPr>
            <a:spLocks noGrp="1"/>
          </p:cNvSpPr>
          <p:nvPr>
            <p:ph type="ctr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pPr algn="l"/>
            <a:r>
              <a:rPr lang="zh-CN" altLang="en-US" dirty="0"/>
              <a:t>构造函数</a:t>
            </a:r>
          </a:p>
        </p:txBody>
      </p:sp>
      <p:sp>
        <p:nvSpPr>
          <p:cNvPr id="6" name="矩形 38">
            <a:extLst>
              <a:ext uri="{FF2B5EF4-FFF2-40B4-BE49-F238E27FC236}">
                <a16:creationId xmlns:a16="http://schemas.microsoft.com/office/drawing/2014/main" id="{AEAD7095-B7A6-4C74-AE56-9BBF06C781A4}"/>
              </a:ext>
            </a:extLst>
          </p:cNvPr>
          <p:cNvSpPr>
            <a:spLocks noChangeArrowheads="1"/>
          </p:cNvSpPr>
          <p:nvPr/>
        </p:nvSpPr>
        <p:spPr bwMode="auto">
          <a:xfrm>
            <a:off x="1774826" y="1273175"/>
            <a:ext cx="8429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en-US" altLang="zh-CN" sz="2000" b="1" dirty="0">
                <a:solidFill>
                  <a:schemeClr val="tx1">
                    <a:lumMod val="50000"/>
                    <a:lumOff val="50000"/>
                  </a:schemeClr>
                </a:solidFill>
                <a:latin typeface="微软雅黑" pitchFamily="34" charset="-122"/>
                <a:ea typeface="微软雅黑" pitchFamily="34" charset="-122"/>
              </a:rPr>
              <a:t>JavaScript</a:t>
            </a:r>
            <a:r>
              <a:rPr lang="zh-CN" altLang="en-US" sz="2000" b="1" dirty="0">
                <a:solidFill>
                  <a:schemeClr val="tx1">
                    <a:lumMod val="50000"/>
                    <a:lumOff val="50000"/>
                  </a:schemeClr>
                </a:solidFill>
                <a:latin typeface="微软雅黑" pitchFamily="34" charset="-122"/>
                <a:ea typeface="微软雅黑" pitchFamily="34" charset="-122"/>
              </a:rPr>
              <a:t>内置的构造函数</a:t>
            </a:r>
            <a:endParaRPr lang="en-US" altLang="zh-CN" sz="2000" b="1" dirty="0">
              <a:solidFill>
                <a:schemeClr val="tx1">
                  <a:lumMod val="50000"/>
                  <a:lumOff val="50000"/>
                </a:schemeClr>
              </a:solidFill>
              <a:latin typeface="微软雅黑" pitchFamily="34" charset="-122"/>
              <a:ea typeface="微软雅黑" pitchFamily="34" charset="-122"/>
            </a:endParaRPr>
          </a:p>
        </p:txBody>
      </p:sp>
      <p:grpSp>
        <p:nvGrpSpPr>
          <p:cNvPr id="7" name="组合 2">
            <a:extLst>
              <a:ext uri="{FF2B5EF4-FFF2-40B4-BE49-F238E27FC236}">
                <a16:creationId xmlns:a16="http://schemas.microsoft.com/office/drawing/2014/main" id="{77152404-6D5E-4D14-9591-506A7DDB2ADB}"/>
              </a:ext>
            </a:extLst>
          </p:cNvPr>
          <p:cNvGrpSpPr>
            <a:grpSpLocks/>
          </p:cNvGrpSpPr>
          <p:nvPr/>
        </p:nvGrpSpPr>
        <p:grpSpPr bwMode="auto">
          <a:xfrm>
            <a:off x="1939925" y="1995489"/>
            <a:ext cx="8312150" cy="2992437"/>
            <a:chOff x="2909060" y="3551121"/>
            <a:chExt cx="967817" cy="1224546"/>
          </a:xfrm>
        </p:grpSpPr>
        <p:sp>
          <p:nvSpPr>
            <p:cNvPr id="8" name="矩形 1">
              <a:extLst>
                <a:ext uri="{FF2B5EF4-FFF2-40B4-BE49-F238E27FC236}">
                  <a16:creationId xmlns:a16="http://schemas.microsoft.com/office/drawing/2014/main" id="{1AE86B65-9E1D-43EE-955C-967C685F5EE4}"/>
                </a:ext>
              </a:extLst>
            </p:cNvPr>
            <p:cNvSpPr>
              <a:spLocks noChangeArrowheads="1"/>
            </p:cNvSpPr>
            <p:nvPr/>
          </p:nvSpPr>
          <p:spPr bwMode="auto">
            <a:xfrm>
              <a:off x="2909060" y="3551121"/>
              <a:ext cx="967817" cy="1224546"/>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eaLnBrk="1" hangingPunct="1">
                <a:buFont typeface="Arial" charset="0"/>
                <a:buNone/>
                <a:defRPr/>
              </a:pPr>
              <a:endParaRPr lang="zh-CN" altLang="en-US" kern="0">
                <a:solidFill>
                  <a:prstClr val="black"/>
                </a:solidFill>
                <a:latin typeface="Arial" charset="0"/>
              </a:endParaRPr>
            </a:p>
          </p:txBody>
        </p:sp>
        <p:sp>
          <p:nvSpPr>
            <p:cNvPr id="9" name="矩形 8">
              <a:extLst>
                <a:ext uri="{FF2B5EF4-FFF2-40B4-BE49-F238E27FC236}">
                  <a16:creationId xmlns:a16="http://schemas.microsoft.com/office/drawing/2014/main" id="{C37FFA29-526F-42E2-9FA8-2AB3D939E9D3}"/>
                </a:ext>
              </a:extLst>
            </p:cNvPr>
            <p:cNvSpPr>
              <a:spLocks noChangeArrowheads="1"/>
            </p:cNvSpPr>
            <p:nvPr/>
          </p:nvSpPr>
          <p:spPr bwMode="auto">
            <a:xfrm>
              <a:off x="2936231" y="3611536"/>
              <a:ext cx="940646" cy="109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50000"/>
                </a:lnSpc>
                <a:defRPr/>
              </a:pPr>
              <a:r>
                <a:rPr lang="en-US" altLang="zh-CN" sz="1600" b="1" kern="0" dirty="0">
                  <a:solidFill>
                    <a:prstClr val="white"/>
                  </a:solidFill>
                  <a:latin typeface="微软雅黑" pitchFamily="34" charset="-122"/>
                  <a:ea typeface="微软雅黑" pitchFamily="34" charset="-122"/>
                </a:rPr>
                <a:t>// </a:t>
              </a:r>
              <a:r>
                <a:rPr lang="zh-CN" altLang="en-US" sz="1600" b="1" kern="0" dirty="0">
                  <a:solidFill>
                    <a:prstClr val="white"/>
                  </a:solidFill>
                  <a:latin typeface="微软雅黑" pitchFamily="34" charset="-122"/>
                  <a:ea typeface="微软雅黑" pitchFamily="34" charset="-122"/>
                </a:rPr>
                <a:t>通过构造函数创建对象</a:t>
              </a:r>
            </a:p>
            <a:p>
              <a:pPr marL="0" indent="0">
                <a:lnSpc>
                  <a:spcPct val="150000"/>
                </a:lnSpc>
                <a:defRPr/>
              </a:pPr>
              <a:r>
                <a:rPr lang="en-US" altLang="zh-CN" sz="1600" b="1" kern="0" dirty="0" err="1">
                  <a:solidFill>
                    <a:prstClr val="white"/>
                  </a:solidFill>
                  <a:latin typeface="微软雅黑" pitchFamily="34" charset="-122"/>
                  <a:ea typeface="微软雅黑" pitchFamily="34" charset="-122"/>
                </a:rPr>
                <a:t>var</a:t>
              </a:r>
              <a:r>
                <a:rPr lang="en-US" altLang="zh-CN" sz="1600" b="1" kern="0" dirty="0">
                  <a:solidFill>
                    <a:prstClr val="white"/>
                  </a:solidFill>
                  <a:latin typeface="微软雅黑" pitchFamily="34" charset="-122"/>
                  <a:ea typeface="微软雅黑" pitchFamily="34" charset="-122"/>
                </a:rPr>
                <a:t> </a:t>
              </a:r>
              <a:r>
                <a:rPr lang="en-US" altLang="zh-CN" sz="1600" b="1" kern="0" dirty="0" err="1">
                  <a:solidFill>
                    <a:prstClr val="white"/>
                  </a:solidFill>
                  <a:latin typeface="微软雅黑" pitchFamily="34" charset="-122"/>
                  <a:ea typeface="微软雅黑" pitchFamily="34" charset="-122"/>
                </a:rPr>
                <a:t>obj</a:t>
              </a:r>
              <a:r>
                <a:rPr lang="en-US" altLang="zh-CN" sz="1600" b="1" kern="0" dirty="0">
                  <a:solidFill>
                    <a:prstClr val="white"/>
                  </a:solidFill>
                  <a:latin typeface="微软雅黑" pitchFamily="34" charset="-122"/>
                  <a:ea typeface="微软雅黑" pitchFamily="34" charset="-122"/>
                </a:rPr>
                <a:t> = new Object();	     // </a:t>
              </a:r>
              <a:r>
                <a:rPr lang="zh-CN" altLang="en-US" sz="1600" b="1" kern="0" dirty="0">
                  <a:solidFill>
                    <a:prstClr val="white"/>
                  </a:solidFill>
                  <a:latin typeface="微软雅黑" pitchFamily="34" charset="-122"/>
                  <a:ea typeface="微软雅黑" pitchFamily="34" charset="-122"/>
                </a:rPr>
                <a:t>创建</a:t>
              </a:r>
              <a:r>
                <a:rPr lang="en-US" altLang="zh-CN" sz="1600" b="1" kern="0" dirty="0">
                  <a:solidFill>
                    <a:prstClr val="white"/>
                  </a:solidFill>
                  <a:latin typeface="微软雅黑" pitchFamily="34" charset="-122"/>
                  <a:ea typeface="微软雅黑" pitchFamily="34" charset="-122"/>
                </a:rPr>
                <a:t>Object</a:t>
              </a:r>
              <a:r>
                <a:rPr lang="zh-CN" altLang="en-US" sz="1600" b="1" kern="0" dirty="0">
                  <a:solidFill>
                    <a:prstClr val="white"/>
                  </a:solidFill>
                  <a:latin typeface="微软雅黑" pitchFamily="34" charset="-122"/>
                  <a:ea typeface="微软雅黑" pitchFamily="34" charset="-122"/>
                </a:rPr>
                <a:t>对象</a:t>
              </a:r>
            </a:p>
            <a:p>
              <a:pPr marL="0" indent="0">
                <a:lnSpc>
                  <a:spcPct val="150000"/>
                </a:lnSpc>
                <a:defRPr/>
              </a:pPr>
              <a:r>
                <a:rPr lang="en-US" altLang="zh-CN" sz="1600" b="1" kern="0" dirty="0" err="1">
                  <a:solidFill>
                    <a:prstClr val="white"/>
                  </a:solidFill>
                  <a:latin typeface="微软雅黑" pitchFamily="34" charset="-122"/>
                  <a:ea typeface="微软雅黑" pitchFamily="34" charset="-122"/>
                </a:rPr>
                <a:t>var</a:t>
              </a:r>
              <a:r>
                <a:rPr lang="en-US" altLang="zh-CN" sz="1600" b="1" kern="0" dirty="0">
                  <a:solidFill>
                    <a:prstClr val="white"/>
                  </a:solidFill>
                  <a:latin typeface="微软雅黑" pitchFamily="34" charset="-122"/>
                  <a:ea typeface="微软雅黑" pitchFamily="34" charset="-122"/>
                </a:rPr>
                <a:t> </a:t>
              </a:r>
              <a:r>
                <a:rPr lang="en-US" altLang="zh-CN" sz="1600" b="1" kern="0" dirty="0" err="1">
                  <a:solidFill>
                    <a:prstClr val="white"/>
                  </a:solidFill>
                  <a:latin typeface="微软雅黑" pitchFamily="34" charset="-122"/>
                  <a:ea typeface="微软雅黑" pitchFamily="34" charset="-122"/>
                </a:rPr>
                <a:t>str</a:t>
              </a:r>
              <a:r>
                <a:rPr lang="en-US" altLang="zh-CN" sz="1600" b="1" kern="0" dirty="0">
                  <a:solidFill>
                    <a:prstClr val="white"/>
                  </a:solidFill>
                  <a:latin typeface="微软雅黑" pitchFamily="34" charset="-122"/>
                  <a:ea typeface="微软雅黑" pitchFamily="34" charset="-122"/>
                </a:rPr>
                <a:t> = new String('123');     // </a:t>
              </a:r>
              <a:r>
                <a:rPr lang="zh-CN" altLang="en-US" sz="1600" b="1" kern="0" dirty="0">
                  <a:solidFill>
                    <a:prstClr val="white"/>
                  </a:solidFill>
                  <a:latin typeface="微软雅黑" pitchFamily="34" charset="-122"/>
                  <a:ea typeface="微软雅黑" pitchFamily="34" charset="-122"/>
                </a:rPr>
                <a:t>创建</a:t>
              </a:r>
              <a:r>
                <a:rPr lang="en-US" altLang="zh-CN" sz="1600" b="1" kern="0" dirty="0">
                  <a:solidFill>
                    <a:prstClr val="white"/>
                  </a:solidFill>
                  <a:latin typeface="微软雅黑" pitchFamily="34" charset="-122"/>
                  <a:ea typeface="微软雅黑" pitchFamily="34" charset="-122"/>
                </a:rPr>
                <a:t>String</a:t>
              </a:r>
              <a:r>
                <a:rPr lang="zh-CN" altLang="en-US" sz="1600" b="1" kern="0" dirty="0">
                  <a:solidFill>
                    <a:prstClr val="white"/>
                  </a:solidFill>
                  <a:latin typeface="微软雅黑" pitchFamily="34" charset="-122"/>
                  <a:ea typeface="微软雅黑" pitchFamily="34" charset="-122"/>
                </a:rPr>
                <a:t>对象</a:t>
              </a:r>
            </a:p>
            <a:p>
              <a:pPr marL="0" indent="0">
                <a:lnSpc>
                  <a:spcPct val="150000"/>
                </a:lnSpc>
                <a:defRPr/>
              </a:pPr>
              <a:r>
                <a:rPr lang="en-US" altLang="zh-CN" sz="1600" b="1" kern="0" dirty="0">
                  <a:solidFill>
                    <a:prstClr val="white"/>
                  </a:solidFill>
                  <a:latin typeface="微软雅黑" pitchFamily="34" charset="-122"/>
                  <a:ea typeface="微软雅黑" pitchFamily="34" charset="-122"/>
                </a:rPr>
                <a:t>// </a:t>
              </a:r>
              <a:r>
                <a:rPr lang="zh-CN" altLang="en-US" sz="1600" b="1" kern="0" dirty="0">
                  <a:solidFill>
                    <a:prstClr val="white"/>
                  </a:solidFill>
                  <a:latin typeface="微软雅黑" pitchFamily="34" charset="-122"/>
                  <a:ea typeface="微软雅黑" pitchFamily="34" charset="-122"/>
                </a:rPr>
                <a:t>查看对象是由哪个构造函数创建的</a:t>
              </a:r>
            </a:p>
            <a:p>
              <a:pPr marL="0" indent="0">
                <a:lnSpc>
                  <a:spcPct val="150000"/>
                </a:lnSpc>
                <a:defRPr/>
              </a:pPr>
              <a:r>
                <a:rPr lang="en-US" altLang="zh-CN" sz="1600" b="1" kern="0" dirty="0">
                  <a:solidFill>
                    <a:prstClr val="white"/>
                  </a:solidFill>
                  <a:latin typeface="微软雅黑" pitchFamily="34" charset="-122"/>
                  <a:ea typeface="微软雅黑" pitchFamily="34" charset="-122"/>
                </a:rPr>
                <a:t>console.log(</a:t>
              </a:r>
              <a:r>
                <a:rPr lang="en-US" altLang="zh-CN" sz="1600" b="1" kern="0" dirty="0" err="1">
                  <a:solidFill>
                    <a:prstClr val="white"/>
                  </a:solidFill>
                  <a:latin typeface="微软雅黑" pitchFamily="34" charset="-122"/>
                  <a:ea typeface="微软雅黑" pitchFamily="34" charset="-122"/>
                </a:rPr>
                <a:t>obj.constructor</a:t>
              </a:r>
              <a:r>
                <a:rPr lang="en-US" altLang="zh-CN" sz="1600" b="1" kern="0" dirty="0">
                  <a:solidFill>
                    <a:prstClr val="white"/>
                  </a:solidFill>
                  <a:latin typeface="微软雅黑" pitchFamily="34" charset="-122"/>
                  <a:ea typeface="微软雅黑" pitchFamily="34" charset="-122"/>
                </a:rPr>
                <a:t>); // </a:t>
              </a:r>
              <a:r>
                <a:rPr lang="zh-CN" altLang="en-US" sz="1600" b="1" kern="0" dirty="0">
                  <a:solidFill>
                    <a:prstClr val="white"/>
                  </a:solidFill>
                  <a:latin typeface="微软雅黑" pitchFamily="34" charset="-122"/>
                  <a:ea typeface="微软雅黑" pitchFamily="34" charset="-122"/>
                </a:rPr>
                <a:t>输出结果：</a:t>
              </a:r>
              <a:r>
                <a:rPr lang="en-US" altLang="zh-CN" sz="1600" b="1" kern="0" dirty="0">
                  <a:solidFill>
                    <a:prstClr val="white"/>
                  </a:solidFill>
                  <a:latin typeface="微软雅黑" pitchFamily="34" charset="-122"/>
                  <a:ea typeface="微软雅黑" pitchFamily="34" charset="-122"/>
                </a:rPr>
                <a:t>function Object() { [native code] }</a:t>
              </a:r>
            </a:p>
            <a:p>
              <a:pPr marL="0" indent="0">
                <a:lnSpc>
                  <a:spcPct val="150000"/>
                </a:lnSpc>
                <a:defRPr/>
              </a:pPr>
              <a:r>
                <a:rPr lang="en-US" altLang="zh-CN" sz="1600" b="1" kern="0" dirty="0">
                  <a:solidFill>
                    <a:prstClr val="white"/>
                  </a:solidFill>
                  <a:latin typeface="微软雅黑" pitchFamily="34" charset="-122"/>
                  <a:ea typeface="微软雅黑" pitchFamily="34" charset="-122"/>
                </a:rPr>
                <a:t>console.log(</a:t>
              </a:r>
              <a:r>
                <a:rPr lang="en-US" altLang="zh-CN" sz="1600" b="1" kern="0" dirty="0" err="1">
                  <a:solidFill>
                    <a:prstClr val="white"/>
                  </a:solidFill>
                  <a:latin typeface="微软雅黑" pitchFamily="34" charset="-122"/>
                  <a:ea typeface="微软雅黑" pitchFamily="34" charset="-122"/>
                </a:rPr>
                <a:t>str.constructor</a:t>
              </a:r>
              <a:r>
                <a:rPr lang="en-US" altLang="zh-CN" sz="1600" b="1" kern="0" dirty="0">
                  <a:solidFill>
                    <a:prstClr val="white"/>
                  </a:solidFill>
                  <a:latin typeface="微软雅黑" pitchFamily="34" charset="-122"/>
                  <a:ea typeface="微软雅黑" pitchFamily="34" charset="-122"/>
                </a:rPr>
                <a:t>);  // </a:t>
              </a:r>
              <a:r>
                <a:rPr lang="zh-CN" altLang="en-US" sz="1600" b="1" kern="0" dirty="0">
                  <a:solidFill>
                    <a:prstClr val="white"/>
                  </a:solidFill>
                  <a:latin typeface="微软雅黑" pitchFamily="34" charset="-122"/>
                  <a:ea typeface="微软雅黑" pitchFamily="34" charset="-122"/>
                </a:rPr>
                <a:t>输出结果：</a:t>
              </a:r>
              <a:r>
                <a:rPr lang="en-US" altLang="zh-CN" sz="1600" b="1" kern="0" dirty="0">
                  <a:solidFill>
                    <a:prstClr val="white"/>
                  </a:solidFill>
                  <a:latin typeface="微软雅黑" pitchFamily="34" charset="-122"/>
                  <a:ea typeface="微软雅黑" pitchFamily="34" charset="-122"/>
                </a:rPr>
                <a:t>function String() { [native code] }</a:t>
              </a:r>
            </a:p>
            <a:p>
              <a:pPr marL="0" indent="0">
                <a:lnSpc>
                  <a:spcPct val="150000"/>
                </a:lnSpc>
                <a:defRPr/>
              </a:pPr>
              <a:r>
                <a:rPr lang="en-US" altLang="zh-CN" sz="1600" b="1" kern="0" dirty="0">
                  <a:solidFill>
                    <a:prstClr val="white"/>
                  </a:solidFill>
                  <a:latin typeface="微软雅黑" pitchFamily="34" charset="-122"/>
                  <a:ea typeface="微软雅黑" pitchFamily="34" charset="-122"/>
                </a:rPr>
                <a:t>console.log({}.constructor);    // </a:t>
              </a:r>
              <a:r>
                <a:rPr lang="zh-CN" altLang="en-US" sz="1600" b="1" kern="0" dirty="0">
                  <a:solidFill>
                    <a:prstClr val="white"/>
                  </a:solidFill>
                  <a:latin typeface="微软雅黑" pitchFamily="34" charset="-122"/>
                  <a:ea typeface="微软雅黑" pitchFamily="34" charset="-122"/>
                </a:rPr>
                <a:t>输出结果：</a:t>
              </a:r>
              <a:r>
                <a:rPr lang="en-US" altLang="zh-CN" sz="1600" b="1" kern="0" dirty="0">
                  <a:solidFill>
                    <a:prstClr val="white"/>
                  </a:solidFill>
                  <a:latin typeface="微软雅黑" pitchFamily="34" charset="-122"/>
                  <a:ea typeface="微软雅黑" pitchFamily="34" charset="-122"/>
                </a:rPr>
                <a:t>function Object() { [native code] }</a:t>
              </a:r>
            </a:p>
          </p:txBody>
        </p:sp>
      </p:grpSp>
      <p:sp>
        <p:nvSpPr>
          <p:cNvPr id="3" name="矩形 2">
            <a:extLst>
              <a:ext uri="{FF2B5EF4-FFF2-40B4-BE49-F238E27FC236}">
                <a16:creationId xmlns:a16="http://schemas.microsoft.com/office/drawing/2014/main" id="{AF0300A9-C374-4504-A90F-39FD7055B3A2}"/>
              </a:ext>
            </a:extLst>
          </p:cNvPr>
          <p:cNvSpPr>
            <a:spLocks noChangeArrowheads="1"/>
          </p:cNvSpPr>
          <p:nvPr/>
        </p:nvSpPr>
        <p:spPr bwMode="auto">
          <a:xfrm>
            <a:off x="1885951" y="5043488"/>
            <a:ext cx="7878763"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buFont typeface="Wingdings" panose="05000000000000000000" pitchFamily="2" charset="2"/>
              <a:buChar char="Ø"/>
            </a:pPr>
            <a:r>
              <a:rPr lang="zh-CN" altLang="en-US"/>
              <a:t>“</a:t>
            </a:r>
            <a:r>
              <a:rPr lang="zh-CN" altLang="zh-CN"/>
              <a:t>对象</a:t>
            </a:r>
            <a:r>
              <a:rPr lang="en-US" altLang="zh-CN"/>
              <a:t>.constructor</a:t>
            </a:r>
            <a:r>
              <a:rPr lang="zh-CN" altLang="en-US"/>
              <a:t>”</a:t>
            </a:r>
            <a:r>
              <a:rPr lang="zh-CN" altLang="zh-CN"/>
              <a:t>属性指向了该对象的构造函数</a:t>
            </a:r>
            <a:r>
              <a:rPr lang="zh-CN" altLang="en-US"/>
              <a:t>。</a:t>
            </a:r>
            <a:endParaRPr lang="en-US" altLang="zh-CN"/>
          </a:p>
          <a:p>
            <a:pPr>
              <a:lnSpc>
                <a:spcPct val="150000"/>
              </a:lnSpc>
              <a:buFont typeface="Wingdings" panose="05000000000000000000" pitchFamily="2" charset="2"/>
              <a:buChar char="Ø"/>
            </a:pPr>
            <a:r>
              <a:rPr lang="zh-CN" altLang="zh-CN"/>
              <a:t>通过</a:t>
            </a:r>
            <a:r>
              <a:rPr lang="en-US" altLang="zh-CN"/>
              <a:t>console.log()</a:t>
            </a:r>
            <a:r>
              <a:rPr lang="zh-CN" altLang="zh-CN"/>
              <a:t>输出时，</a:t>
            </a:r>
            <a:r>
              <a:rPr lang="en-US" altLang="zh-CN"/>
              <a:t>[native code]</a:t>
            </a:r>
            <a:r>
              <a:rPr lang="zh-CN" altLang="zh-CN"/>
              <a:t>表示该函数的代码是内置</a:t>
            </a:r>
            <a:r>
              <a:rPr lang="zh-CN" altLang="en-US"/>
              <a:t>的</a:t>
            </a:r>
            <a:r>
              <a:rPr lang="zh-CN" altLang="zh-CN"/>
              <a:t>。</a:t>
            </a:r>
          </a:p>
        </p:txBody>
      </p:sp>
      <p:sp>
        <p:nvSpPr>
          <p:cNvPr id="2" name="灯片编号占位符 1">
            <a:extLst>
              <a:ext uri="{FF2B5EF4-FFF2-40B4-BE49-F238E27FC236}">
                <a16:creationId xmlns:a16="http://schemas.microsoft.com/office/drawing/2014/main" id="{DD46B5D6-DF12-4DDF-9FFD-27407D0944B9}"/>
              </a:ext>
            </a:extLst>
          </p:cNvPr>
          <p:cNvSpPr>
            <a:spLocks noGrp="1"/>
          </p:cNvSpPr>
          <p:nvPr>
            <p:ph type="sldNum" sz="quarter" idx="4"/>
          </p:nvPr>
        </p:nvSpPr>
        <p:spPr/>
        <p:txBody>
          <a:bodyPr/>
          <a:lstStyle/>
          <a:p>
            <a:pPr>
              <a:defRPr/>
            </a:pPr>
            <a:fld id="{E6CA0B37-C609-418D-973E-5FE272E0CA7A}" type="slidenum">
              <a:rPr lang="zh-CN" altLang="en-US" smtClean="0"/>
              <a:pPr>
                <a:defRPr/>
              </a:pPr>
              <a:t>38</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ppt_x</p:attrName>
                                        </p:attrNameLst>
                                      </p:cBhvr>
                                      <p:tavLst>
                                        <p:tav tm="0">
                                          <p:val>
                                            <p:strVal val="#ppt_x+#ppt_w*1.125000"/>
                                          </p:val>
                                        </p:tav>
                                        <p:tav tm="100000">
                                          <p:val>
                                            <p:strVal val="#ppt_x"/>
                                          </p:val>
                                        </p:tav>
                                      </p:tavLst>
                                    </p:anim>
                                    <p:animEffect transition="in" filter="wipe(left)">
                                      <p:cBhvr>
                                        <p:cTn id="8" dur="500"/>
                                        <p:tgtEl>
                                          <p:spTgt spid="7"/>
                                        </p:tgtEl>
                                      </p:cBhvr>
                                    </p:animEffect>
                                  </p:childTnLst>
                                </p:cTn>
                              </p:par>
                              <p:par>
                                <p:cTn id="9" presetID="2" presetClass="entr" presetSubtype="8"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a:extLst>
              <a:ext uri="{FF2B5EF4-FFF2-40B4-BE49-F238E27FC236}">
                <a16:creationId xmlns:a16="http://schemas.microsoft.com/office/drawing/2014/main" id="{8309BE0F-7B65-4FEC-AB7D-4B813347E245}"/>
              </a:ext>
            </a:extLst>
          </p:cNvPr>
          <p:cNvSpPr>
            <a:spLocks noGrp="1"/>
          </p:cNvSpPr>
          <p:nvPr>
            <p:ph type="ctr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pPr algn="l"/>
            <a:r>
              <a:rPr lang="zh-CN" altLang="en-US" dirty="0"/>
              <a:t>构造函数</a:t>
            </a:r>
          </a:p>
        </p:txBody>
      </p:sp>
      <p:sp>
        <p:nvSpPr>
          <p:cNvPr id="6" name="矩形 38">
            <a:extLst>
              <a:ext uri="{FF2B5EF4-FFF2-40B4-BE49-F238E27FC236}">
                <a16:creationId xmlns:a16="http://schemas.microsoft.com/office/drawing/2014/main" id="{6E224A0D-7AEA-49E3-9234-2FA2DF2B698D}"/>
              </a:ext>
            </a:extLst>
          </p:cNvPr>
          <p:cNvSpPr>
            <a:spLocks noChangeArrowheads="1"/>
          </p:cNvSpPr>
          <p:nvPr/>
        </p:nvSpPr>
        <p:spPr bwMode="auto">
          <a:xfrm>
            <a:off x="1774826" y="1273175"/>
            <a:ext cx="8429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zh-CN" altLang="en-US" sz="2000" b="1" dirty="0">
                <a:solidFill>
                  <a:schemeClr val="tx1">
                    <a:lumMod val="50000"/>
                    <a:lumOff val="50000"/>
                  </a:schemeClr>
                </a:solidFill>
                <a:latin typeface="微软雅黑" pitchFamily="34" charset="-122"/>
                <a:ea typeface="微软雅黑" pitchFamily="34" charset="-122"/>
              </a:rPr>
              <a:t>自定义构造函数</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5" name="矩形 13">
            <a:extLst>
              <a:ext uri="{FF2B5EF4-FFF2-40B4-BE49-F238E27FC236}">
                <a16:creationId xmlns:a16="http://schemas.microsoft.com/office/drawing/2014/main" id="{FF1D2867-5DED-4012-A752-F6974972211E}"/>
              </a:ext>
            </a:extLst>
          </p:cNvPr>
          <p:cNvSpPr>
            <a:spLocks noChangeArrowheads="1"/>
          </p:cNvSpPr>
          <p:nvPr/>
        </p:nvSpPr>
        <p:spPr bwMode="auto">
          <a:xfrm>
            <a:off x="1885951" y="1947864"/>
            <a:ext cx="8639175" cy="1665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200000"/>
              </a:lnSpc>
              <a:defRPr/>
            </a:pPr>
            <a:r>
              <a:rPr lang="zh-CN" altLang="en-US" dirty="0"/>
              <a:t>思考：如何自定义构造函数？</a:t>
            </a:r>
            <a:endParaRPr lang="en-US" altLang="zh-CN" dirty="0"/>
          </a:p>
          <a:p>
            <a:pPr marL="285750" indent="-285750">
              <a:lnSpc>
                <a:spcPct val="200000"/>
              </a:lnSpc>
              <a:buFont typeface="Wingdings" panose="05000000000000000000" pitchFamily="2" charset="2"/>
              <a:buChar char="p"/>
              <a:defRPr/>
            </a:pPr>
            <a:r>
              <a:rPr lang="zh-CN" altLang="en-US" dirty="0"/>
              <a:t>构造函数的命名推荐采用帕斯卡命名规则，即所有的单词首字母大写。</a:t>
            </a:r>
          </a:p>
          <a:p>
            <a:pPr marL="285750" indent="-285750">
              <a:lnSpc>
                <a:spcPct val="200000"/>
              </a:lnSpc>
              <a:buFont typeface="Wingdings" panose="05000000000000000000" pitchFamily="2" charset="2"/>
              <a:buChar char="p"/>
              <a:defRPr/>
            </a:pPr>
            <a:r>
              <a:rPr lang="zh-CN" altLang="en-US" dirty="0"/>
              <a:t>在构造函数内部，使用</a:t>
            </a:r>
            <a:r>
              <a:rPr lang="en-US" altLang="zh-CN" dirty="0"/>
              <a:t>this</a:t>
            </a:r>
            <a:r>
              <a:rPr lang="zh-CN" altLang="en-US" dirty="0"/>
              <a:t>来表示刚刚创建的对象。</a:t>
            </a:r>
          </a:p>
        </p:txBody>
      </p:sp>
      <p:sp>
        <p:nvSpPr>
          <p:cNvPr id="2" name="灯片编号占位符 1">
            <a:extLst>
              <a:ext uri="{FF2B5EF4-FFF2-40B4-BE49-F238E27FC236}">
                <a16:creationId xmlns:a16="http://schemas.microsoft.com/office/drawing/2014/main" id="{FD76D5E6-9105-4134-B4E1-EBF5EBBB77AA}"/>
              </a:ext>
            </a:extLst>
          </p:cNvPr>
          <p:cNvSpPr>
            <a:spLocks noGrp="1"/>
          </p:cNvSpPr>
          <p:nvPr>
            <p:ph type="sldNum" sz="quarter" idx="4"/>
          </p:nvPr>
        </p:nvSpPr>
        <p:spPr/>
        <p:txBody>
          <a:bodyPr/>
          <a:lstStyle/>
          <a:p>
            <a:pPr>
              <a:defRPr/>
            </a:pPr>
            <a:fld id="{E6CA0B37-C609-418D-973E-5FE272E0CA7A}" type="slidenum">
              <a:rPr lang="zh-CN" altLang="en-US" smtClean="0"/>
              <a:pPr>
                <a:defRPr/>
              </a:pPr>
              <a:t>39</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ppt_x</p:attrName>
                                        </p:attrNameLst>
                                      </p:cBhvr>
                                      <p:tavLst>
                                        <p:tav tm="0">
                                          <p:val>
                                            <p:strVal val="#ppt_x-#ppt_w*1.125000"/>
                                          </p:val>
                                        </p:tav>
                                        <p:tav tm="100000">
                                          <p:val>
                                            <p:strVal val="#ppt_x"/>
                                          </p:val>
                                        </p:tav>
                                      </p:tavLst>
                                    </p:anim>
                                    <p:animEffect transition="in" filter="wipe(right)">
                                      <p:cBhvr>
                                        <p:cTn id="8" dur="500"/>
                                        <p:tgtEl>
                                          <p:spTgt spid="6"/>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wipe(left)">
                                      <p:cBhvr>
                                        <p:cTn id="13" dur="500"/>
                                        <p:tgtEl>
                                          <p:spTgt spid="5">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5">
                                            <p:txEl>
                                              <p:pRg st="1" end="1"/>
                                            </p:txEl>
                                          </p:spTgt>
                                        </p:tgtEl>
                                        <p:attrNameLst>
                                          <p:attrName>style.visibility</p:attrName>
                                        </p:attrNameLst>
                                      </p:cBhvr>
                                      <p:to>
                                        <p:strVal val="visible"/>
                                      </p:to>
                                    </p:set>
                                    <p:animEffect transition="in" filter="wipe(left)">
                                      <p:cBhvr>
                                        <p:cTn id="18" dur="500"/>
                                        <p:tgtEl>
                                          <p:spTgt spid="5">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animEffect transition="in" filter="wipe(left)">
                                      <p:cBhvr>
                                        <p:cTn id="23"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31FCEC-5573-4E9A-B1C5-7DE732127E46}"/>
              </a:ext>
            </a:extLst>
          </p:cNvPr>
          <p:cNvSpPr>
            <a:spLocks noGrp="1"/>
          </p:cNvSpPr>
          <p:nvPr>
            <p:ph type="ctrTitle"/>
          </p:nvPr>
        </p:nvSpPr>
        <p:spPr/>
        <p:txBody>
          <a:bodyPr/>
          <a:lstStyle/>
          <a:p>
            <a:r>
              <a:rPr lang="zh-CN" altLang="en-US" dirty="0"/>
              <a:t>第一部分</a:t>
            </a:r>
          </a:p>
        </p:txBody>
      </p:sp>
      <p:sp>
        <p:nvSpPr>
          <p:cNvPr id="3" name="副标题 2">
            <a:extLst>
              <a:ext uri="{FF2B5EF4-FFF2-40B4-BE49-F238E27FC236}">
                <a16:creationId xmlns:a16="http://schemas.microsoft.com/office/drawing/2014/main" id="{5250D9B9-E6AD-4512-BD05-9387857A61A6}"/>
              </a:ext>
            </a:extLst>
          </p:cNvPr>
          <p:cNvSpPr>
            <a:spLocks noGrp="1"/>
          </p:cNvSpPr>
          <p:nvPr>
            <p:ph type="subTitle" idx="1"/>
          </p:nvPr>
        </p:nvSpPr>
        <p:spPr/>
        <p:txBody>
          <a:bodyPr/>
          <a:lstStyle/>
          <a:p>
            <a:r>
              <a:rPr lang="zh-CN" altLang="en-US" dirty="0"/>
              <a:t>对象</a:t>
            </a:r>
          </a:p>
        </p:txBody>
      </p:sp>
    </p:spTree>
    <p:extLst>
      <p:ext uri="{BB962C8B-B14F-4D97-AF65-F5344CB8AC3E}">
        <p14:creationId xmlns:p14="http://schemas.microsoft.com/office/powerpoint/2010/main" val="36082921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a:extLst>
              <a:ext uri="{FF2B5EF4-FFF2-40B4-BE49-F238E27FC236}">
                <a16:creationId xmlns:a16="http://schemas.microsoft.com/office/drawing/2014/main" id="{6E5BB407-D1C7-42C5-9404-283EAA657762}"/>
              </a:ext>
            </a:extLst>
          </p:cNvPr>
          <p:cNvSpPr>
            <a:spLocks noGrp="1"/>
          </p:cNvSpPr>
          <p:nvPr>
            <p:ph type="ctr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pPr algn="l"/>
            <a:r>
              <a:rPr lang="zh-CN" altLang="en-US" dirty="0"/>
              <a:t>构造函数</a:t>
            </a:r>
          </a:p>
        </p:txBody>
      </p:sp>
      <p:sp>
        <p:nvSpPr>
          <p:cNvPr id="6" name="矩形 38">
            <a:extLst>
              <a:ext uri="{FF2B5EF4-FFF2-40B4-BE49-F238E27FC236}">
                <a16:creationId xmlns:a16="http://schemas.microsoft.com/office/drawing/2014/main" id="{A26D2A01-C3C7-4571-BE33-17ACC9E429A5}"/>
              </a:ext>
            </a:extLst>
          </p:cNvPr>
          <p:cNvSpPr>
            <a:spLocks noChangeArrowheads="1"/>
          </p:cNvSpPr>
          <p:nvPr/>
        </p:nvSpPr>
        <p:spPr bwMode="auto">
          <a:xfrm>
            <a:off x="1774826" y="1273175"/>
            <a:ext cx="8429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zh-CN" altLang="en-US" sz="2000" b="1" dirty="0">
                <a:solidFill>
                  <a:schemeClr val="tx1">
                    <a:lumMod val="50000"/>
                    <a:lumOff val="50000"/>
                  </a:schemeClr>
                </a:solidFill>
                <a:latin typeface="微软雅黑" pitchFamily="34" charset="-122"/>
                <a:ea typeface="微软雅黑" pitchFamily="34" charset="-122"/>
              </a:rPr>
              <a:t>自定义构造函数</a:t>
            </a:r>
            <a:endParaRPr lang="en-US" altLang="zh-CN" sz="2000" b="1" dirty="0">
              <a:solidFill>
                <a:schemeClr val="tx1">
                  <a:lumMod val="50000"/>
                  <a:lumOff val="50000"/>
                </a:schemeClr>
              </a:solidFill>
              <a:latin typeface="微软雅黑" pitchFamily="34" charset="-122"/>
              <a:ea typeface="微软雅黑" pitchFamily="34" charset="-122"/>
            </a:endParaRPr>
          </a:p>
        </p:txBody>
      </p:sp>
      <p:grpSp>
        <p:nvGrpSpPr>
          <p:cNvPr id="7" name="组合 2">
            <a:extLst>
              <a:ext uri="{FF2B5EF4-FFF2-40B4-BE49-F238E27FC236}">
                <a16:creationId xmlns:a16="http://schemas.microsoft.com/office/drawing/2014/main" id="{1D019A37-13CB-4451-8CE2-3ADD8A131784}"/>
              </a:ext>
            </a:extLst>
          </p:cNvPr>
          <p:cNvGrpSpPr>
            <a:grpSpLocks/>
          </p:cNvGrpSpPr>
          <p:nvPr/>
        </p:nvGrpSpPr>
        <p:grpSpPr bwMode="auto">
          <a:xfrm>
            <a:off x="2613025" y="1828801"/>
            <a:ext cx="5176838" cy="2790825"/>
            <a:chOff x="2921504" y="3560839"/>
            <a:chExt cx="602838" cy="1141935"/>
          </a:xfrm>
        </p:grpSpPr>
        <p:sp>
          <p:nvSpPr>
            <p:cNvPr id="8" name="矩形 1">
              <a:extLst>
                <a:ext uri="{FF2B5EF4-FFF2-40B4-BE49-F238E27FC236}">
                  <a16:creationId xmlns:a16="http://schemas.microsoft.com/office/drawing/2014/main" id="{E3AC5080-6741-4B98-9076-E95EC1D31E98}"/>
                </a:ext>
              </a:extLst>
            </p:cNvPr>
            <p:cNvSpPr>
              <a:spLocks noChangeArrowheads="1"/>
            </p:cNvSpPr>
            <p:nvPr/>
          </p:nvSpPr>
          <p:spPr bwMode="auto">
            <a:xfrm>
              <a:off x="2921504" y="3560839"/>
              <a:ext cx="602838" cy="1141935"/>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eaLnBrk="1" hangingPunct="1">
                <a:buFont typeface="Arial" charset="0"/>
                <a:buNone/>
                <a:defRPr/>
              </a:pPr>
              <a:endParaRPr lang="zh-CN" altLang="en-US" kern="0">
                <a:solidFill>
                  <a:prstClr val="black"/>
                </a:solidFill>
                <a:latin typeface="Arial" charset="0"/>
              </a:endParaRPr>
            </a:p>
          </p:txBody>
        </p:sp>
        <p:sp>
          <p:nvSpPr>
            <p:cNvPr id="9" name="矩形 8">
              <a:extLst>
                <a:ext uri="{FF2B5EF4-FFF2-40B4-BE49-F238E27FC236}">
                  <a16:creationId xmlns:a16="http://schemas.microsoft.com/office/drawing/2014/main" id="{166793C2-D0EE-4F93-B682-8F273FF40651}"/>
                </a:ext>
              </a:extLst>
            </p:cNvPr>
            <p:cNvSpPr>
              <a:spLocks noChangeArrowheads="1"/>
            </p:cNvSpPr>
            <p:nvPr/>
          </p:nvSpPr>
          <p:spPr bwMode="auto">
            <a:xfrm>
              <a:off x="2923722" y="3572531"/>
              <a:ext cx="600620" cy="1095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50000"/>
                </a:lnSpc>
                <a:defRPr/>
              </a:pPr>
              <a:r>
                <a:rPr lang="en-US" altLang="zh-CN" sz="1600" b="1" kern="0" dirty="0">
                  <a:solidFill>
                    <a:prstClr val="white"/>
                  </a:solidFill>
                  <a:latin typeface="微软雅黑" pitchFamily="34" charset="-122"/>
                  <a:ea typeface="微软雅黑" pitchFamily="34" charset="-122"/>
                </a:rPr>
                <a:t>function Person(name, age) {</a:t>
              </a:r>
            </a:p>
            <a:p>
              <a:pPr marL="0" indent="0">
                <a:lnSpc>
                  <a:spcPct val="150000"/>
                </a:lnSpc>
                <a:defRPr/>
              </a:pPr>
              <a:r>
                <a:rPr lang="en-US" altLang="zh-CN" sz="1600" b="1" kern="0" dirty="0">
                  <a:solidFill>
                    <a:prstClr val="white"/>
                  </a:solidFill>
                  <a:latin typeface="微软雅黑" pitchFamily="34" charset="-122"/>
                  <a:ea typeface="微软雅黑" pitchFamily="34" charset="-122"/>
                </a:rPr>
                <a:t>  this.name = name;</a:t>
              </a:r>
              <a:endParaRPr lang="zh-CN" altLang="en-US" sz="1600" b="1" kern="0" dirty="0">
                <a:solidFill>
                  <a:prstClr val="white"/>
                </a:solidFill>
                <a:latin typeface="微软雅黑" pitchFamily="34" charset="-122"/>
                <a:ea typeface="微软雅黑" pitchFamily="34" charset="-122"/>
              </a:endParaRPr>
            </a:p>
            <a:p>
              <a:pPr marL="0" indent="0">
                <a:lnSpc>
                  <a:spcPct val="150000"/>
                </a:lnSpc>
                <a:defRPr/>
              </a:pPr>
              <a:r>
                <a:rPr lang="zh-CN" altLang="en-US" sz="1600" b="1" kern="0" dirty="0">
                  <a:solidFill>
                    <a:prstClr val="white"/>
                  </a:solidFill>
                  <a:latin typeface="微软雅黑" pitchFamily="34" charset="-122"/>
                  <a:ea typeface="微软雅黑" pitchFamily="34" charset="-122"/>
                </a:rPr>
                <a:t>  </a:t>
              </a:r>
              <a:r>
                <a:rPr lang="en-US" altLang="zh-CN" sz="1600" b="1" kern="0" dirty="0" err="1">
                  <a:solidFill>
                    <a:prstClr val="white"/>
                  </a:solidFill>
                  <a:latin typeface="微软雅黑" pitchFamily="34" charset="-122"/>
                  <a:ea typeface="微软雅黑" pitchFamily="34" charset="-122"/>
                </a:rPr>
                <a:t>this.age</a:t>
              </a:r>
              <a:r>
                <a:rPr lang="en-US" altLang="zh-CN" sz="1600" b="1" kern="0" dirty="0">
                  <a:solidFill>
                    <a:prstClr val="white"/>
                  </a:solidFill>
                  <a:latin typeface="微软雅黑" pitchFamily="34" charset="-122"/>
                  <a:ea typeface="微软雅黑" pitchFamily="34" charset="-122"/>
                </a:rPr>
                <a:t> = age;</a:t>
              </a:r>
            </a:p>
            <a:p>
              <a:pPr marL="0" indent="0">
                <a:lnSpc>
                  <a:spcPct val="150000"/>
                </a:lnSpc>
                <a:defRPr/>
              </a:pPr>
              <a:r>
                <a:rPr lang="en-US" altLang="zh-CN" sz="1600" b="1" kern="0" dirty="0">
                  <a:solidFill>
                    <a:prstClr val="white"/>
                  </a:solidFill>
                  <a:latin typeface="微软雅黑" pitchFamily="34" charset="-122"/>
                  <a:ea typeface="微软雅黑" pitchFamily="34" charset="-122"/>
                </a:rPr>
                <a:t>  </a:t>
              </a:r>
              <a:r>
                <a:rPr lang="en-US" altLang="zh-CN" sz="1600" b="1" kern="0" dirty="0" err="1">
                  <a:solidFill>
                    <a:prstClr val="white"/>
                  </a:solidFill>
                  <a:latin typeface="微软雅黑" pitchFamily="34" charset="-122"/>
                  <a:ea typeface="微软雅黑" pitchFamily="34" charset="-122"/>
                </a:rPr>
                <a:t>this.sayHello</a:t>
              </a:r>
              <a:r>
                <a:rPr lang="en-US" altLang="zh-CN" sz="1600" b="1" kern="0" dirty="0">
                  <a:solidFill>
                    <a:prstClr val="white"/>
                  </a:solidFill>
                  <a:latin typeface="微软雅黑" pitchFamily="34" charset="-122"/>
                  <a:ea typeface="微软雅黑" pitchFamily="34" charset="-122"/>
                </a:rPr>
                <a:t> = function () {</a:t>
              </a:r>
            </a:p>
            <a:p>
              <a:pPr marL="0" indent="0">
                <a:lnSpc>
                  <a:spcPct val="150000"/>
                </a:lnSpc>
                <a:defRPr/>
              </a:pPr>
              <a:r>
                <a:rPr lang="en-US" altLang="zh-CN" sz="1600" b="1" kern="0" dirty="0">
                  <a:solidFill>
                    <a:prstClr val="white"/>
                  </a:solidFill>
                  <a:latin typeface="微软雅黑" pitchFamily="34" charset="-122"/>
                  <a:ea typeface="微软雅黑" pitchFamily="34" charset="-122"/>
                </a:rPr>
                <a:t>    console.log('Hello, my name is ' + this.name);</a:t>
              </a:r>
            </a:p>
            <a:p>
              <a:pPr marL="0" indent="0">
                <a:lnSpc>
                  <a:spcPct val="150000"/>
                </a:lnSpc>
                <a:defRPr/>
              </a:pPr>
              <a:r>
                <a:rPr lang="en-US" altLang="zh-CN" sz="1600" b="1" kern="0" dirty="0">
                  <a:solidFill>
                    <a:prstClr val="white"/>
                  </a:solidFill>
                  <a:latin typeface="微软雅黑" pitchFamily="34" charset="-122"/>
                  <a:ea typeface="微软雅黑" pitchFamily="34" charset="-122"/>
                </a:rPr>
                <a:t>  };</a:t>
              </a:r>
            </a:p>
            <a:p>
              <a:pPr marL="0" indent="0">
                <a:lnSpc>
                  <a:spcPct val="150000"/>
                </a:lnSpc>
                <a:defRPr/>
              </a:pPr>
              <a:r>
                <a:rPr lang="en-US" altLang="zh-CN" sz="1600" b="1" kern="0" dirty="0">
                  <a:solidFill>
                    <a:prstClr val="white"/>
                  </a:solidFill>
                  <a:latin typeface="微软雅黑" pitchFamily="34" charset="-122"/>
                  <a:ea typeface="微软雅黑" pitchFamily="34" charset="-122"/>
                </a:rPr>
                <a:t>}</a:t>
              </a:r>
            </a:p>
          </p:txBody>
        </p:sp>
      </p:grpSp>
      <p:grpSp>
        <p:nvGrpSpPr>
          <p:cNvPr id="10" name="组合 2">
            <a:extLst>
              <a:ext uri="{FF2B5EF4-FFF2-40B4-BE49-F238E27FC236}">
                <a16:creationId xmlns:a16="http://schemas.microsoft.com/office/drawing/2014/main" id="{CE81C8D1-A22A-4D75-A2EC-02FB0AD1A4CC}"/>
              </a:ext>
            </a:extLst>
          </p:cNvPr>
          <p:cNvGrpSpPr>
            <a:grpSpLocks/>
          </p:cNvGrpSpPr>
          <p:nvPr/>
        </p:nvGrpSpPr>
        <p:grpSpPr bwMode="auto">
          <a:xfrm>
            <a:off x="5989638" y="3746501"/>
            <a:ext cx="3848100" cy="2790825"/>
            <a:chOff x="2921504" y="3560839"/>
            <a:chExt cx="447983" cy="1141933"/>
          </a:xfrm>
        </p:grpSpPr>
        <p:sp>
          <p:nvSpPr>
            <p:cNvPr id="11" name="矩形 1">
              <a:extLst>
                <a:ext uri="{FF2B5EF4-FFF2-40B4-BE49-F238E27FC236}">
                  <a16:creationId xmlns:a16="http://schemas.microsoft.com/office/drawing/2014/main" id="{2AE75F46-7FB7-4374-9F53-70220044B401}"/>
                </a:ext>
              </a:extLst>
            </p:cNvPr>
            <p:cNvSpPr>
              <a:spLocks noChangeArrowheads="1"/>
            </p:cNvSpPr>
            <p:nvPr/>
          </p:nvSpPr>
          <p:spPr bwMode="auto">
            <a:xfrm>
              <a:off x="2921504" y="3560839"/>
              <a:ext cx="447983" cy="1141933"/>
            </a:xfrm>
            <a:prstGeom prst="rect">
              <a:avLst/>
            </a:prstGeom>
            <a:solidFill>
              <a:srgbClr val="D6ECFF">
                <a:lumMod val="25000"/>
              </a:srgbClr>
            </a:solidFill>
            <a:ln w="28575" algn="ctr">
              <a:solidFill>
                <a:schemeClr val="bg1"/>
              </a:solidFill>
              <a:round/>
              <a:headEnd/>
              <a:tailEnd/>
            </a:ln>
          </p:spPr>
          <p:txBody>
            <a:bodyPr/>
            <a:lstStyle/>
            <a:p>
              <a:pPr eaLnBrk="1" hangingPunct="1">
                <a:buFont typeface="Arial" charset="0"/>
                <a:buNone/>
                <a:defRPr/>
              </a:pPr>
              <a:endParaRPr lang="zh-CN" altLang="en-US" kern="0">
                <a:solidFill>
                  <a:prstClr val="black"/>
                </a:solidFill>
                <a:latin typeface="Arial" charset="0"/>
              </a:endParaRPr>
            </a:p>
          </p:txBody>
        </p:sp>
        <p:sp>
          <p:nvSpPr>
            <p:cNvPr id="12" name="矩形 11">
              <a:extLst>
                <a:ext uri="{FF2B5EF4-FFF2-40B4-BE49-F238E27FC236}">
                  <a16:creationId xmlns:a16="http://schemas.microsoft.com/office/drawing/2014/main" id="{075BA3E7-3BD3-4DCC-A446-61C97739AE4C}"/>
                </a:ext>
              </a:extLst>
            </p:cNvPr>
            <p:cNvSpPr>
              <a:spLocks noChangeArrowheads="1"/>
            </p:cNvSpPr>
            <p:nvPr/>
          </p:nvSpPr>
          <p:spPr bwMode="auto">
            <a:xfrm>
              <a:off x="2936289" y="3611505"/>
              <a:ext cx="433198" cy="944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50000"/>
                </a:lnSpc>
                <a:defRPr/>
              </a:pPr>
              <a:r>
                <a:rPr lang="en-US" altLang="zh-CN" sz="1600" b="1" kern="0" dirty="0" err="1">
                  <a:solidFill>
                    <a:prstClr val="white"/>
                  </a:solidFill>
                  <a:latin typeface="微软雅黑" pitchFamily="34" charset="-122"/>
                  <a:ea typeface="微软雅黑" pitchFamily="34" charset="-122"/>
                </a:rPr>
                <a:t>var</a:t>
              </a:r>
              <a:r>
                <a:rPr lang="en-US" altLang="zh-CN" sz="1600" b="1" kern="0" dirty="0">
                  <a:solidFill>
                    <a:prstClr val="white"/>
                  </a:solidFill>
                  <a:latin typeface="微软雅黑" pitchFamily="34" charset="-122"/>
                  <a:ea typeface="微软雅黑" pitchFamily="34" charset="-122"/>
                </a:rPr>
                <a:t> p1 = new Person('Jack', 18);</a:t>
              </a:r>
            </a:p>
            <a:p>
              <a:pPr marL="0" indent="0">
                <a:lnSpc>
                  <a:spcPct val="150000"/>
                </a:lnSpc>
                <a:defRPr/>
              </a:pPr>
              <a:r>
                <a:rPr lang="en-US" altLang="zh-CN" sz="1600" b="1" kern="0" dirty="0" err="1">
                  <a:solidFill>
                    <a:prstClr val="white"/>
                  </a:solidFill>
                  <a:latin typeface="微软雅黑" pitchFamily="34" charset="-122"/>
                  <a:ea typeface="微软雅黑" pitchFamily="34" charset="-122"/>
                </a:rPr>
                <a:t>var</a:t>
              </a:r>
              <a:r>
                <a:rPr lang="en-US" altLang="zh-CN" sz="1600" b="1" kern="0" dirty="0">
                  <a:solidFill>
                    <a:prstClr val="white"/>
                  </a:solidFill>
                  <a:latin typeface="微软雅黑" pitchFamily="34" charset="-122"/>
                  <a:ea typeface="微软雅黑" pitchFamily="34" charset="-122"/>
                </a:rPr>
                <a:t> p2 = new Person('Alice', 19);</a:t>
              </a:r>
            </a:p>
            <a:p>
              <a:pPr marL="0" indent="0">
                <a:lnSpc>
                  <a:spcPct val="150000"/>
                </a:lnSpc>
                <a:defRPr/>
              </a:pPr>
              <a:r>
                <a:rPr lang="en-US" altLang="zh-CN" sz="1600" b="1" kern="0" dirty="0">
                  <a:solidFill>
                    <a:prstClr val="white"/>
                  </a:solidFill>
                  <a:latin typeface="微软雅黑" pitchFamily="34" charset="-122"/>
                  <a:ea typeface="微软雅黑" pitchFamily="34" charset="-122"/>
                </a:rPr>
                <a:t>console.log(p1);		</a:t>
              </a:r>
            </a:p>
            <a:p>
              <a:pPr marL="0" indent="0">
                <a:lnSpc>
                  <a:spcPct val="150000"/>
                </a:lnSpc>
                <a:defRPr/>
              </a:pPr>
              <a:r>
                <a:rPr lang="en-US" altLang="zh-CN" sz="1600" b="1" kern="0" dirty="0">
                  <a:solidFill>
                    <a:prstClr val="white"/>
                  </a:solidFill>
                  <a:latin typeface="微软雅黑" pitchFamily="34" charset="-122"/>
                  <a:ea typeface="微软雅黑" pitchFamily="34" charset="-122"/>
                </a:rPr>
                <a:t>console.log(p2);		</a:t>
              </a:r>
            </a:p>
            <a:p>
              <a:pPr marL="0" indent="0">
                <a:lnSpc>
                  <a:spcPct val="150000"/>
                </a:lnSpc>
                <a:defRPr/>
              </a:pPr>
              <a:r>
                <a:rPr lang="en-US" altLang="zh-CN" sz="1600" b="1" kern="0" dirty="0">
                  <a:solidFill>
                    <a:prstClr val="white"/>
                  </a:solidFill>
                  <a:latin typeface="微软雅黑" pitchFamily="34" charset="-122"/>
                  <a:ea typeface="微软雅黑" pitchFamily="34" charset="-122"/>
                </a:rPr>
                <a:t>p1.sayHello();</a:t>
              </a:r>
            </a:p>
            <a:p>
              <a:pPr marL="0" indent="0">
                <a:lnSpc>
                  <a:spcPct val="150000"/>
                </a:lnSpc>
                <a:defRPr/>
              </a:pPr>
              <a:r>
                <a:rPr lang="en-US" altLang="zh-CN" sz="1600" b="1" kern="0" dirty="0">
                  <a:solidFill>
                    <a:prstClr val="white"/>
                  </a:solidFill>
                  <a:latin typeface="微软雅黑" pitchFamily="34" charset="-122"/>
                  <a:ea typeface="微软雅黑" pitchFamily="34" charset="-122"/>
                </a:rPr>
                <a:t>console.log(p1.constructor);</a:t>
              </a:r>
            </a:p>
          </p:txBody>
        </p:sp>
      </p:grpSp>
      <p:sp>
        <p:nvSpPr>
          <p:cNvPr id="13" name="圆角矩形 12">
            <a:extLst>
              <a:ext uri="{FF2B5EF4-FFF2-40B4-BE49-F238E27FC236}">
                <a16:creationId xmlns:a16="http://schemas.microsoft.com/office/drawing/2014/main" id="{D4CC00FA-E0D6-4A97-B993-F847E82A2D5A}"/>
              </a:ext>
            </a:extLst>
          </p:cNvPr>
          <p:cNvSpPr/>
          <p:nvPr/>
        </p:nvSpPr>
        <p:spPr>
          <a:xfrm>
            <a:off x="6797676" y="2409825"/>
            <a:ext cx="1985963" cy="558800"/>
          </a:xfrm>
          <a:prstGeom prst="roundRect">
            <a:avLst/>
          </a:prstGeom>
          <a:solidFill>
            <a:srgbClr val="FBFBFB"/>
          </a:solidFill>
          <a:ln w="12700">
            <a:solidFill>
              <a:srgbClr val="00B4E9"/>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tx1"/>
                </a:solidFill>
              </a:rPr>
              <a:t>自定义构造函数</a:t>
            </a:r>
          </a:p>
        </p:txBody>
      </p:sp>
      <p:sp>
        <p:nvSpPr>
          <p:cNvPr id="14" name="圆角矩形 13">
            <a:extLst>
              <a:ext uri="{FF2B5EF4-FFF2-40B4-BE49-F238E27FC236}">
                <a16:creationId xmlns:a16="http://schemas.microsoft.com/office/drawing/2014/main" id="{C85291F1-FC16-457C-A65B-07E08B110192}"/>
              </a:ext>
            </a:extLst>
          </p:cNvPr>
          <p:cNvSpPr/>
          <p:nvPr/>
        </p:nvSpPr>
        <p:spPr>
          <a:xfrm>
            <a:off x="8339138" y="4862513"/>
            <a:ext cx="1987550" cy="558800"/>
          </a:xfrm>
          <a:prstGeom prst="roundRect">
            <a:avLst/>
          </a:prstGeom>
          <a:solidFill>
            <a:srgbClr val="FBFBFB"/>
          </a:solidFill>
          <a:ln w="12700">
            <a:solidFill>
              <a:srgbClr val="00B4E9"/>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tx1"/>
                </a:solidFill>
              </a:rPr>
              <a:t>使用构造函数</a:t>
            </a:r>
          </a:p>
        </p:txBody>
      </p:sp>
      <p:sp>
        <p:nvSpPr>
          <p:cNvPr id="2" name="灯片编号占位符 1">
            <a:extLst>
              <a:ext uri="{FF2B5EF4-FFF2-40B4-BE49-F238E27FC236}">
                <a16:creationId xmlns:a16="http://schemas.microsoft.com/office/drawing/2014/main" id="{8CB0500A-2507-4ED1-AE32-CBB240330063}"/>
              </a:ext>
            </a:extLst>
          </p:cNvPr>
          <p:cNvSpPr>
            <a:spLocks noGrp="1"/>
          </p:cNvSpPr>
          <p:nvPr>
            <p:ph type="sldNum" sz="quarter" idx="4"/>
          </p:nvPr>
        </p:nvSpPr>
        <p:spPr/>
        <p:txBody>
          <a:bodyPr/>
          <a:lstStyle/>
          <a:p>
            <a:pPr>
              <a:defRPr/>
            </a:pPr>
            <a:fld id="{E6CA0B37-C609-418D-973E-5FE272E0CA7A}" type="slidenum">
              <a:rPr lang="zh-CN" altLang="en-US" smtClean="0"/>
              <a:pPr>
                <a:defRPr/>
              </a:pPr>
              <a:t>40</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ppt_x</p:attrName>
                                        </p:attrNameLst>
                                      </p:cBhvr>
                                      <p:tavLst>
                                        <p:tav tm="0">
                                          <p:val>
                                            <p:strVal val="#ppt_x+#ppt_w*1.125000"/>
                                          </p:val>
                                        </p:tav>
                                        <p:tav tm="100000">
                                          <p:val>
                                            <p:strVal val="#ppt_x"/>
                                          </p:val>
                                        </p:tav>
                                      </p:tavLst>
                                    </p:anim>
                                    <p:animEffect transition="in" filter="wipe(left)">
                                      <p:cBhvr>
                                        <p:cTn id="8" dur="500"/>
                                        <p:tgtEl>
                                          <p:spTgt spid="7"/>
                                        </p:tgtEl>
                                      </p:cBhvr>
                                    </p:animEffect>
                                  </p:childTnLst>
                                </p:cTn>
                              </p:par>
                            </p:childTnLst>
                          </p:cTn>
                        </p:par>
                        <p:par>
                          <p:cTn id="9" fill="hold" nodeType="afterGroup">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p:tgtEl>
                                          <p:spTgt spid="13"/>
                                        </p:tgtEl>
                                        <p:attrNameLst>
                                          <p:attrName>ppt_y</p:attrName>
                                        </p:attrNameLst>
                                      </p:cBhvr>
                                      <p:tavLst>
                                        <p:tav tm="0">
                                          <p:val>
                                            <p:strVal val="#ppt_y+#ppt_h*1.125000"/>
                                          </p:val>
                                        </p:tav>
                                        <p:tav tm="100000">
                                          <p:val>
                                            <p:strVal val="#ppt_y"/>
                                          </p:val>
                                        </p:tav>
                                      </p:tavLst>
                                    </p:anim>
                                    <p:animEffect transition="in" filter="wipe(up)">
                                      <p:cBhvr>
                                        <p:cTn id="13" dur="500"/>
                                        <p:tgtEl>
                                          <p:spTgt spid="1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2"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p:tgtEl>
                                          <p:spTgt spid="10"/>
                                        </p:tgtEl>
                                        <p:attrNameLst>
                                          <p:attrName>ppt_x</p:attrName>
                                        </p:attrNameLst>
                                      </p:cBhvr>
                                      <p:tavLst>
                                        <p:tav tm="0">
                                          <p:val>
                                            <p:strVal val="#ppt_x+#ppt_w*1.125000"/>
                                          </p:val>
                                        </p:tav>
                                        <p:tav tm="100000">
                                          <p:val>
                                            <p:strVal val="#ppt_x"/>
                                          </p:val>
                                        </p:tav>
                                      </p:tavLst>
                                    </p:anim>
                                    <p:animEffect transition="in" filter="wipe(left)">
                                      <p:cBhvr>
                                        <p:cTn id="19" dur="500"/>
                                        <p:tgtEl>
                                          <p:spTgt spid="10"/>
                                        </p:tgtEl>
                                      </p:cBhvr>
                                    </p:animEffect>
                                  </p:childTnLst>
                                </p:cTn>
                              </p:par>
                            </p:childTnLst>
                          </p:cTn>
                        </p:par>
                        <p:par>
                          <p:cTn id="20" fill="hold" nodeType="afterGroup">
                            <p:stCondLst>
                              <p:cond delay="500"/>
                            </p:stCondLst>
                            <p:childTnLst>
                              <p:par>
                                <p:cTn id="21" presetID="12" presetClass="entr" presetSubtype="4"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p:tgtEl>
                                          <p:spTgt spid="14"/>
                                        </p:tgtEl>
                                        <p:attrNameLst>
                                          <p:attrName>ppt_y</p:attrName>
                                        </p:attrNameLst>
                                      </p:cBhvr>
                                      <p:tavLst>
                                        <p:tav tm="0">
                                          <p:val>
                                            <p:strVal val="#ppt_y+#ppt_h*1.125000"/>
                                          </p:val>
                                        </p:tav>
                                        <p:tav tm="100000">
                                          <p:val>
                                            <p:strVal val="#ppt_y"/>
                                          </p:val>
                                        </p:tav>
                                      </p:tavLst>
                                    </p:anim>
                                    <p:animEffect transition="in" filter="wipe(up)">
                                      <p:cBhvr>
                                        <p:cTn id="2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a:extLst>
              <a:ext uri="{FF2B5EF4-FFF2-40B4-BE49-F238E27FC236}">
                <a16:creationId xmlns:a16="http://schemas.microsoft.com/office/drawing/2014/main" id="{3A52034D-F936-494F-AA87-EE025B3D3C20}"/>
              </a:ext>
            </a:extLst>
          </p:cNvPr>
          <p:cNvSpPr>
            <a:spLocks noGrp="1"/>
          </p:cNvSpPr>
          <p:nvPr>
            <p:ph type="ctr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pPr algn="l"/>
            <a:r>
              <a:rPr lang="zh-CN" altLang="en-US" dirty="0"/>
              <a:t>构造函数</a:t>
            </a:r>
          </a:p>
        </p:txBody>
      </p:sp>
      <p:sp>
        <p:nvSpPr>
          <p:cNvPr id="6" name="矩形 38">
            <a:extLst>
              <a:ext uri="{FF2B5EF4-FFF2-40B4-BE49-F238E27FC236}">
                <a16:creationId xmlns:a16="http://schemas.microsoft.com/office/drawing/2014/main" id="{23C02584-67B0-42B7-8531-E82584768A51}"/>
              </a:ext>
            </a:extLst>
          </p:cNvPr>
          <p:cNvSpPr>
            <a:spLocks noChangeArrowheads="1"/>
          </p:cNvSpPr>
          <p:nvPr/>
        </p:nvSpPr>
        <p:spPr bwMode="auto">
          <a:xfrm>
            <a:off x="1774826" y="1273175"/>
            <a:ext cx="8429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zh-CN" altLang="en-US" sz="2000" b="1" dirty="0">
                <a:solidFill>
                  <a:schemeClr val="tx1">
                    <a:lumMod val="50000"/>
                    <a:lumOff val="50000"/>
                  </a:schemeClr>
                </a:solidFill>
                <a:latin typeface="微软雅黑" pitchFamily="34" charset="-122"/>
                <a:ea typeface="微软雅黑" pitchFamily="34" charset="-122"/>
              </a:rPr>
              <a:t>自定义构造函数</a:t>
            </a:r>
            <a:endParaRPr lang="en-US" altLang="zh-CN" sz="2000" b="1" dirty="0">
              <a:solidFill>
                <a:schemeClr val="tx1">
                  <a:lumMod val="50000"/>
                  <a:lumOff val="50000"/>
                </a:schemeClr>
              </a:solidFill>
              <a:latin typeface="微软雅黑" pitchFamily="34" charset="-122"/>
              <a:ea typeface="微软雅黑" pitchFamily="34" charset="-122"/>
            </a:endParaRPr>
          </a:p>
        </p:txBody>
      </p:sp>
      <p:grpSp>
        <p:nvGrpSpPr>
          <p:cNvPr id="48132" name="组合 10">
            <a:extLst>
              <a:ext uri="{FF2B5EF4-FFF2-40B4-BE49-F238E27FC236}">
                <a16:creationId xmlns:a16="http://schemas.microsoft.com/office/drawing/2014/main" id="{50ECE0E5-DD9E-4936-8509-B714A2FBA584}"/>
              </a:ext>
            </a:extLst>
          </p:cNvPr>
          <p:cNvGrpSpPr>
            <a:grpSpLocks/>
          </p:cNvGrpSpPr>
          <p:nvPr/>
        </p:nvGrpSpPr>
        <p:grpSpPr bwMode="auto">
          <a:xfrm>
            <a:off x="1925639" y="2125664"/>
            <a:ext cx="8302625" cy="3074987"/>
            <a:chOff x="415635" y="2398807"/>
            <a:chExt cx="7920000" cy="2160000"/>
          </a:xfrm>
        </p:grpSpPr>
        <p:sp>
          <p:nvSpPr>
            <p:cNvPr id="16" name="矩形 15">
              <a:extLst>
                <a:ext uri="{FF2B5EF4-FFF2-40B4-BE49-F238E27FC236}">
                  <a16:creationId xmlns:a16="http://schemas.microsoft.com/office/drawing/2014/main" id="{8EB8778B-17B1-4753-AF24-B8E7487DAC11}"/>
                </a:ext>
              </a:extLst>
            </p:cNvPr>
            <p:cNvSpPr/>
            <p:nvPr/>
          </p:nvSpPr>
          <p:spPr>
            <a:xfrm>
              <a:off x="415635" y="2398807"/>
              <a:ext cx="7920000" cy="2160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矩形 16">
              <a:extLst>
                <a:ext uri="{FF2B5EF4-FFF2-40B4-BE49-F238E27FC236}">
                  <a16:creationId xmlns:a16="http://schemas.microsoft.com/office/drawing/2014/main" id="{EA1B7CC3-8A1B-4B8F-B2BE-30030DBAFD1F}"/>
                </a:ext>
              </a:extLst>
            </p:cNvPr>
            <p:cNvSpPr/>
            <p:nvPr/>
          </p:nvSpPr>
          <p:spPr>
            <a:xfrm>
              <a:off x="467123" y="2461254"/>
              <a:ext cx="7812481" cy="2033991"/>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48133" name="组合 14">
            <a:extLst>
              <a:ext uri="{FF2B5EF4-FFF2-40B4-BE49-F238E27FC236}">
                <a16:creationId xmlns:a16="http://schemas.microsoft.com/office/drawing/2014/main" id="{18F6F064-F1DA-4710-BCAC-F7D38D955382}"/>
              </a:ext>
            </a:extLst>
          </p:cNvPr>
          <p:cNvGrpSpPr>
            <a:grpSpLocks/>
          </p:cNvGrpSpPr>
          <p:nvPr/>
        </p:nvGrpSpPr>
        <p:grpSpPr bwMode="auto">
          <a:xfrm>
            <a:off x="9105901" y="1746251"/>
            <a:ext cx="1235075" cy="866775"/>
            <a:chOff x="7623958" y="2018805"/>
            <a:chExt cx="1235034" cy="866899"/>
          </a:xfrm>
        </p:grpSpPr>
        <p:sp>
          <p:nvSpPr>
            <p:cNvPr id="19" name="泪滴形 18">
              <a:extLst>
                <a:ext uri="{FF2B5EF4-FFF2-40B4-BE49-F238E27FC236}">
                  <a16:creationId xmlns:a16="http://schemas.microsoft.com/office/drawing/2014/main" id="{6DCEB255-1D94-4EC6-8688-C4CD7463C16A}"/>
                </a:ext>
              </a:extLst>
            </p:cNvPr>
            <p:cNvSpPr/>
            <p:nvPr/>
          </p:nvSpPr>
          <p:spPr>
            <a:xfrm>
              <a:off x="7623958" y="2018805"/>
              <a:ext cx="1235034" cy="866899"/>
            </a:xfrm>
            <a:prstGeom prst="teardrop">
              <a:avLst/>
            </a:prstGeom>
            <a:solidFill>
              <a:srgbClr val="C00000"/>
            </a:solidFill>
            <a:ln w="571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8136" name="矩形 16">
              <a:extLst>
                <a:ext uri="{FF2B5EF4-FFF2-40B4-BE49-F238E27FC236}">
                  <a16:creationId xmlns:a16="http://schemas.microsoft.com/office/drawing/2014/main" id="{0EA0050A-3E00-41FB-848D-48ABEF61D957}"/>
                </a:ext>
              </a:extLst>
            </p:cNvPr>
            <p:cNvSpPr>
              <a:spLocks noChangeArrowheads="1"/>
            </p:cNvSpPr>
            <p:nvPr/>
          </p:nvSpPr>
          <p:spPr bwMode="auto">
            <a:xfrm>
              <a:off x="7800681" y="2137197"/>
              <a:ext cx="90601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a:solidFill>
                    <a:schemeClr val="bg1"/>
                  </a:solidFill>
                  <a:latin typeface="黑体" panose="02010609060101010101" pitchFamily="49" charset="-122"/>
                  <a:ea typeface="黑体" panose="02010609060101010101" pitchFamily="49" charset="-122"/>
                </a:rPr>
                <a:t>注意</a:t>
              </a:r>
            </a:p>
          </p:txBody>
        </p:sp>
      </p:grpSp>
      <p:sp>
        <p:nvSpPr>
          <p:cNvPr id="48134" name="矩形 17">
            <a:extLst>
              <a:ext uri="{FF2B5EF4-FFF2-40B4-BE49-F238E27FC236}">
                <a16:creationId xmlns:a16="http://schemas.microsoft.com/office/drawing/2014/main" id="{89ADBFBB-76BD-41CF-A199-C7ED05750AE9}"/>
              </a:ext>
            </a:extLst>
          </p:cNvPr>
          <p:cNvSpPr>
            <a:spLocks noChangeArrowheads="1"/>
          </p:cNvSpPr>
          <p:nvPr/>
        </p:nvSpPr>
        <p:spPr bwMode="auto">
          <a:xfrm>
            <a:off x="2127250" y="2354263"/>
            <a:ext cx="7983538" cy="258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a:t>在学习</a:t>
            </a:r>
            <a:r>
              <a:rPr lang="en-US" altLang="zh-CN"/>
              <a:t>JavaScript</a:t>
            </a:r>
            <a:r>
              <a:rPr lang="zh-CN" altLang="en-US"/>
              <a:t>时，初学者经常会对一些相近的名词感到困惑，如函数、</a:t>
            </a:r>
            <a:endParaRPr lang="en-US" altLang="zh-CN"/>
          </a:p>
          <a:p>
            <a:pPr>
              <a:lnSpc>
                <a:spcPct val="150000"/>
              </a:lnSpc>
            </a:pPr>
            <a:r>
              <a:rPr lang="zh-CN" altLang="en-US"/>
              <a:t>方法、构造函数、构造方法、构造器等。</a:t>
            </a:r>
            <a:endParaRPr lang="en-US" altLang="zh-CN"/>
          </a:p>
          <a:p>
            <a:pPr>
              <a:lnSpc>
                <a:spcPct val="150000"/>
              </a:lnSpc>
            </a:pPr>
            <a:r>
              <a:rPr lang="zh-CN" altLang="en-US"/>
              <a:t>实际上，它们都可以统称为函数，只不过在不同使用场景下的称呼不同。根据习惯，对象中定义的函数称为对象的方法。</a:t>
            </a:r>
            <a:endParaRPr lang="en-US" altLang="zh-CN"/>
          </a:p>
          <a:p>
            <a:pPr>
              <a:lnSpc>
                <a:spcPct val="150000"/>
              </a:lnSpc>
            </a:pPr>
            <a:r>
              <a:rPr lang="zh-CN" altLang="en-US"/>
              <a:t>而对于构造函数，也有一部分人习惯将其称为构造方法或构造器，我们只需明白这些称呼所指的是同一个事物即可。</a:t>
            </a:r>
          </a:p>
        </p:txBody>
      </p:sp>
      <p:sp>
        <p:nvSpPr>
          <p:cNvPr id="2" name="灯片编号占位符 1">
            <a:extLst>
              <a:ext uri="{FF2B5EF4-FFF2-40B4-BE49-F238E27FC236}">
                <a16:creationId xmlns:a16="http://schemas.microsoft.com/office/drawing/2014/main" id="{C41C9A76-BF0A-4547-861F-FCCAE12AF782}"/>
              </a:ext>
            </a:extLst>
          </p:cNvPr>
          <p:cNvSpPr>
            <a:spLocks noGrp="1"/>
          </p:cNvSpPr>
          <p:nvPr>
            <p:ph type="sldNum" sz="quarter" idx="4"/>
          </p:nvPr>
        </p:nvSpPr>
        <p:spPr/>
        <p:txBody>
          <a:bodyPr/>
          <a:lstStyle/>
          <a:p>
            <a:pPr>
              <a:defRPr/>
            </a:pPr>
            <a:fld id="{E6CA0B37-C609-418D-973E-5FE272E0CA7A}" type="slidenum">
              <a:rPr lang="zh-CN" altLang="en-US" smtClean="0"/>
              <a:pPr>
                <a:defRPr/>
              </a:pPr>
              <a:t>41</a:t>
            </a:fld>
            <a:endParaRPr lang="zh-CN" altLang="en-US"/>
          </a:p>
        </p:txBody>
      </p:sp>
    </p:spTree>
  </p:cSld>
  <p:clrMapOvr>
    <a:masterClrMapping/>
  </p:clrMapOvr>
  <p:transition spd="slow">
    <p:circl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12549" y="1279525"/>
            <a:ext cx="10657184" cy="5007951"/>
          </a:xfrm>
        </p:spPr>
        <p:txBody>
          <a:bodyPr/>
          <a:lstStyle/>
          <a:p>
            <a:pPr>
              <a:lnSpc>
                <a:spcPct val="150000"/>
              </a:lnSpc>
            </a:pPr>
            <a:r>
              <a:rPr lang="zh-CN" altLang="en-US" dirty="0"/>
              <a:t>如何解决使用同一个接口不需要创建很多对象，减少产生大量的重复代码？</a:t>
            </a:r>
            <a:endParaRPr lang="en-US" altLang="zh-CN" dirty="0"/>
          </a:p>
          <a:p>
            <a:pPr lvl="1">
              <a:lnSpc>
                <a:spcPct val="150000"/>
              </a:lnSpc>
            </a:pPr>
            <a:r>
              <a:rPr lang="zh-CN" altLang="en-US" dirty="0">
                <a:solidFill>
                  <a:srgbClr val="FF0000"/>
                </a:solidFill>
              </a:rPr>
              <a:t>构造函数</a:t>
            </a:r>
            <a:endParaRPr lang="en-US" altLang="zh-CN" dirty="0">
              <a:solidFill>
                <a:srgbClr val="FF0000"/>
              </a:solidFill>
            </a:endParaRPr>
          </a:p>
          <a:p>
            <a:pPr lvl="1">
              <a:lnSpc>
                <a:spcPct val="150000"/>
              </a:lnSpc>
            </a:pPr>
            <a:r>
              <a:rPr lang="zh-CN" altLang="en-US" dirty="0"/>
              <a:t>原型对象</a:t>
            </a:r>
          </a:p>
        </p:txBody>
      </p:sp>
      <p:sp>
        <p:nvSpPr>
          <p:cNvPr id="2" name="标题 1"/>
          <p:cNvSpPr>
            <a:spLocks noGrp="1"/>
          </p:cNvSpPr>
          <p:nvPr>
            <p:ph type="ctrTitle"/>
          </p:nvPr>
        </p:nvSpPr>
        <p:spPr/>
        <p:txBody>
          <a:bodyPr/>
          <a:lstStyle/>
          <a:p>
            <a:r>
              <a:rPr lang="zh-CN" altLang="en-US" dirty="0"/>
              <a:t>构造函数和原型对象</a:t>
            </a:r>
          </a:p>
        </p:txBody>
      </p:sp>
      <p:grpSp>
        <p:nvGrpSpPr>
          <p:cNvPr id="5" name="组合 72"/>
          <p:cNvGrpSpPr>
            <a:grpSpLocks/>
          </p:cNvGrpSpPr>
          <p:nvPr/>
        </p:nvGrpSpPr>
        <p:grpSpPr bwMode="auto">
          <a:xfrm>
            <a:off x="1595439" y="857251"/>
            <a:ext cx="985837" cy="422275"/>
            <a:chOff x="1000100" y="1173499"/>
            <a:chExt cx="986586" cy="422603"/>
          </a:xfrm>
        </p:grpSpPr>
        <p:pic>
          <p:nvPicPr>
            <p:cNvPr id="6" name="Picture 5" descr="E:\设计支持\模板设计\W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00" y="1173499"/>
              <a:ext cx="414476" cy="422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1286067" y="1184621"/>
              <a:ext cx="700619" cy="400361"/>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问题</a:t>
              </a:r>
            </a:p>
          </p:txBody>
        </p:sp>
      </p:grpSp>
      <p:sp>
        <p:nvSpPr>
          <p:cNvPr id="8" name="灯片编号占位符 7">
            <a:extLst>
              <a:ext uri="{FF2B5EF4-FFF2-40B4-BE49-F238E27FC236}">
                <a16:creationId xmlns:a16="http://schemas.microsoft.com/office/drawing/2014/main" id="{7F8D4005-D522-453D-B4A8-CBD3321D101A}"/>
              </a:ext>
            </a:extLst>
          </p:cNvPr>
          <p:cNvSpPr>
            <a:spLocks noGrp="1"/>
          </p:cNvSpPr>
          <p:nvPr>
            <p:ph type="sldNum" sz="quarter" idx="4"/>
          </p:nvPr>
        </p:nvSpPr>
        <p:spPr/>
        <p:txBody>
          <a:bodyPr/>
          <a:lstStyle/>
          <a:p>
            <a:pPr>
              <a:defRPr/>
            </a:pPr>
            <a:fld id="{E6CA0B37-C609-418D-973E-5FE272E0CA7A}" type="slidenum">
              <a:rPr lang="zh-CN" altLang="en-US" smtClean="0"/>
              <a:pPr>
                <a:defRPr/>
              </a:pPr>
              <a:t>42</a:t>
            </a:fld>
            <a:endParaRPr lang="zh-CN" altLang="en-US"/>
          </a:p>
        </p:txBody>
      </p:sp>
    </p:spTree>
    <p:extLst>
      <p:ext uri="{BB962C8B-B14F-4D97-AF65-F5344CB8AC3E}">
        <p14:creationId xmlns:p14="http://schemas.microsoft.com/office/powerpoint/2010/main" val="1165733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构造函数</a:t>
            </a:r>
          </a:p>
        </p:txBody>
      </p:sp>
      <p:sp>
        <p:nvSpPr>
          <p:cNvPr id="5" name="灯片编号占位符 4">
            <a:extLst>
              <a:ext uri="{FF2B5EF4-FFF2-40B4-BE49-F238E27FC236}">
                <a16:creationId xmlns:a16="http://schemas.microsoft.com/office/drawing/2014/main" id="{1974A2B5-530B-4DEE-B04B-E085910C8849}"/>
              </a:ext>
            </a:extLst>
          </p:cNvPr>
          <p:cNvSpPr>
            <a:spLocks noGrp="1"/>
          </p:cNvSpPr>
          <p:nvPr>
            <p:ph type="sldNum" sz="quarter" idx="4"/>
          </p:nvPr>
        </p:nvSpPr>
        <p:spPr/>
        <p:txBody>
          <a:bodyPr/>
          <a:lstStyle/>
          <a:p>
            <a:pPr>
              <a:defRPr/>
            </a:pPr>
            <a:fld id="{E6CA0B37-C609-418D-973E-5FE272E0CA7A}" type="slidenum">
              <a:rPr lang="zh-CN" altLang="en-US" smtClean="0"/>
              <a:pPr>
                <a:defRPr/>
              </a:pPr>
              <a:t>43</a:t>
            </a:fld>
            <a:endParaRPr lang="zh-CN" altLang="en-US"/>
          </a:p>
        </p:txBody>
      </p:sp>
      <p:grpSp>
        <p:nvGrpSpPr>
          <p:cNvPr id="9" name="组合 8"/>
          <p:cNvGrpSpPr/>
          <p:nvPr/>
        </p:nvGrpSpPr>
        <p:grpSpPr>
          <a:xfrm>
            <a:off x="2273300" y="1037272"/>
            <a:ext cx="7645400" cy="1543050"/>
            <a:chOff x="0" y="0"/>
            <a:chExt cx="7645400" cy="1543050"/>
          </a:xfrm>
        </p:grpSpPr>
        <p:sp>
          <p:nvSpPr>
            <p:cNvPr id="19" name="矩形 18"/>
            <p:cNvSpPr/>
            <p:nvPr/>
          </p:nvSpPr>
          <p:spPr>
            <a:xfrm>
              <a:off x="0" y="0"/>
              <a:ext cx="7645400" cy="1543050"/>
            </a:xfrm>
            <a:prstGeom prst="rect">
              <a:avLst/>
            </a:prstGeom>
          </p:spPr>
          <p:style>
            <a:lnRef idx="0">
              <a:schemeClr val="accent1">
                <a:hueOff val="0"/>
                <a:satOff val="0"/>
                <a:lumOff val="0"/>
                <a:alphaOff val="0"/>
              </a:schemeClr>
            </a:lnRef>
            <a:fillRef idx="1">
              <a:schemeClr val="accent1">
                <a:shade val="80000"/>
                <a:hueOff val="0"/>
                <a:satOff val="0"/>
                <a:lumOff val="0"/>
                <a:alphaOff val="0"/>
              </a:schemeClr>
            </a:fillRef>
            <a:effectRef idx="0">
              <a:schemeClr val="accent1">
                <a:shade val="80000"/>
                <a:hueOff val="0"/>
                <a:satOff val="0"/>
                <a:lumOff val="0"/>
                <a:alphaOff val="0"/>
              </a:schemeClr>
            </a:effectRef>
            <a:fontRef idx="minor">
              <a:schemeClr val="lt1">
                <a:hueOff val="0"/>
                <a:satOff val="0"/>
                <a:lumOff val="0"/>
                <a:alphaOff val="0"/>
              </a:schemeClr>
            </a:fontRef>
          </p:style>
        </p:sp>
        <p:sp>
          <p:nvSpPr>
            <p:cNvPr id="20" name="矩形 19"/>
            <p:cNvSpPr/>
            <p:nvPr/>
          </p:nvSpPr>
          <p:spPr>
            <a:xfrm>
              <a:off x="0" y="0"/>
              <a:ext cx="7645400" cy="1543050"/>
            </a:xfrm>
            <a:prstGeom prst="rect">
              <a:avLst/>
            </a:prstGeom>
          </p:spPr>
          <p:style>
            <a:lnRef idx="0">
              <a:scrgbClr r="0" g="0" b="0"/>
            </a:lnRef>
            <a:fillRef idx="0">
              <a:scrgbClr r="0" g="0" b="0"/>
            </a:fillRef>
            <a:effectRef idx="0">
              <a:scrgbClr r="0" g="0" b="0"/>
            </a:effectRef>
            <a:fontRef idx="minor">
              <a:schemeClr val="lt1">
                <a:hueOff val="0"/>
                <a:satOff val="0"/>
                <a:lumOff val="0"/>
                <a:alphaOff val="0"/>
              </a:schemeClr>
            </a:fontRef>
          </p:style>
          <p:txBody>
            <a:bodyPr spcFirstLastPara="0" vert="horz" wrap="square" lIns="247650" tIns="247650" rIns="247650" bIns="247650" numCol="1" spcCol="1270" anchor="ctr" anchorCtr="0">
              <a:noAutofit/>
            </a:bodyPr>
            <a:lstStyle/>
            <a:p>
              <a:pPr algn="ctr" defTabSz="2889250">
                <a:lnSpc>
                  <a:spcPct val="90000"/>
                </a:lnSpc>
                <a:spcAft>
                  <a:spcPct val="35000"/>
                </a:spcAft>
              </a:pPr>
              <a:r>
                <a:rPr lang="zh-CN" altLang="en-US" sz="4000" dirty="0"/>
                <a:t>构造函数</a:t>
              </a:r>
            </a:p>
          </p:txBody>
        </p:sp>
      </p:grpSp>
      <p:grpSp>
        <p:nvGrpSpPr>
          <p:cNvPr id="10" name="组合 9"/>
          <p:cNvGrpSpPr/>
          <p:nvPr/>
        </p:nvGrpSpPr>
        <p:grpSpPr>
          <a:xfrm>
            <a:off x="2277034" y="2580323"/>
            <a:ext cx="2545977" cy="3240405"/>
            <a:chOff x="3733" y="1543050"/>
            <a:chExt cx="2545977" cy="3240405"/>
          </a:xfrm>
          <a:solidFill>
            <a:srgbClr val="C00000"/>
          </a:solidFill>
        </p:grpSpPr>
        <p:sp>
          <p:nvSpPr>
            <p:cNvPr id="17" name="矩形 16"/>
            <p:cNvSpPr/>
            <p:nvPr/>
          </p:nvSpPr>
          <p:spPr>
            <a:xfrm>
              <a:off x="3733" y="1543050"/>
              <a:ext cx="2545977" cy="3240405"/>
            </a:xfrm>
            <a:prstGeom prst="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矩形 17"/>
            <p:cNvSpPr/>
            <p:nvPr/>
          </p:nvSpPr>
          <p:spPr>
            <a:xfrm>
              <a:off x="3733" y="1543050"/>
              <a:ext cx="2545977" cy="324040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209550" tIns="209550" rIns="209550" bIns="209550" numCol="1" spcCol="1270" anchor="ctr" anchorCtr="0">
              <a:noAutofit/>
            </a:bodyPr>
            <a:lstStyle/>
            <a:p>
              <a:pPr algn="ctr" defTabSz="2444750">
                <a:lnSpc>
                  <a:spcPct val="90000"/>
                </a:lnSpc>
                <a:spcAft>
                  <a:spcPct val="35000"/>
                </a:spcAft>
              </a:pPr>
              <a:r>
                <a:rPr lang="zh-CN" altLang="en-US" sz="3600" dirty="0"/>
                <a:t>创建特定类型的对象</a:t>
              </a:r>
            </a:p>
          </p:txBody>
        </p:sp>
      </p:grpSp>
      <p:grpSp>
        <p:nvGrpSpPr>
          <p:cNvPr id="11" name="组合 10"/>
          <p:cNvGrpSpPr/>
          <p:nvPr/>
        </p:nvGrpSpPr>
        <p:grpSpPr>
          <a:xfrm>
            <a:off x="4823012" y="2580323"/>
            <a:ext cx="2545977" cy="3240405"/>
            <a:chOff x="2549711" y="1543050"/>
            <a:chExt cx="2545977" cy="3240405"/>
          </a:xfrm>
          <a:solidFill>
            <a:srgbClr val="7030A0"/>
          </a:solidFill>
        </p:grpSpPr>
        <p:sp>
          <p:nvSpPr>
            <p:cNvPr id="15" name="矩形 14"/>
            <p:cNvSpPr/>
            <p:nvPr/>
          </p:nvSpPr>
          <p:spPr>
            <a:xfrm>
              <a:off x="2549711" y="1543050"/>
              <a:ext cx="2545977" cy="3240405"/>
            </a:xfrm>
            <a:prstGeom prst="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矩形 15"/>
            <p:cNvSpPr/>
            <p:nvPr/>
          </p:nvSpPr>
          <p:spPr>
            <a:xfrm>
              <a:off x="2549711" y="1543050"/>
              <a:ext cx="2545977" cy="324040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209550" tIns="209550" rIns="209550" bIns="209550" numCol="1" spcCol="1270" anchor="ctr" anchorCtr="0">
              <a:noAutofit/>
            </a:bodyPr>
            <a:lstStyle/>
            <a:p>
              <a:pPr algn="ctr" defTabSz="2444750">
                <a:lnSpc>
                  <a:spcPct val="90000"/>
                </a:lnSpc>
                <a:spcAft>
                  <a:spcPct val="35000"/>
                </a:spcAft>
              </a:pPr>
              <a:r>
                <a:rPr lang="en-US" altLang="en-US" sz="3600" dirty="0"/>
                <a:t>this</a:t>
              </a:r>
              <a:r>
                <a:rPr lang="zh-CN" altLang="en-US" sz="3600" dirty="0"/>
                <a:t>变量</a:t>
              </a:r>
            </a:p>
          </p:txBody>
        </p:sp>
      </p:grpSp>
      <p:grpSp>
        <p:nvGrpSpPr>
          <p:cNvPr id="12" name="组合 11"/>
          <p:cNvGrpSpPr/>
          <p:nvPr/>
        </p:nvGrpSpPr>
        <p:grpSpPr>
          <a:xfrm>
            <a:off x="7368989" y="2580323"/>
            <a:ext cx="2545977" cy="3240405"/>
            <a:chOff x="5095688" y="1543050"/>
            <a:chExt cx="2545977" cy="3240405"/>
          </a:xfrm>
          <a:solidFill>
            <a:srgbClr val="E6AF00"/>
          </a:solidFill>
        </p:grpSpPr>
        <p:sp>
          <p:nvSpPr>
            <p:cNvPr id="13" name="矩形 12"/>
            <p:cNvSpPr/>
            <p:nvPr/>
          </p:nvSpPr>
          <p:spPr>
            <a:xfrm>
              <a:off x="5095688" y="1543050"/>
              <a:ext cx="2545977" cy="3240405"/>
            </a:xfrm>
            <a:prstGeom prst="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矩形 13"/>
            <p:cNvSpPr/>
            <p:nvPr/>
          </p:nvSpPr>
          <p:spPr>
            <a:xfrm>
              <a:off x="5095688" y="1543050"/>
              <a:ext cx="2545977" cy="324040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209550" tIns="209550" rIns="209550" bIns="209550" numCol="1" spcCol="1270" anchor="ctr" anchorCtr="0">
              <a:noAutofit/>
            </a:bodyPr>
            <a:lstStyle/>
            <a:p>
              <a:pPr algn="ctr" defTabSz="2444750">
                <a:lnSpc>
                  <a:spcPct val="90000"/>
                </a:lnSpc>
                <a:spcAft>
                  <a:spcPct val="35000"/>
                </a:spcAft>
              </a:pPr>
              <a:r>
                <a:rPr lang="en-US" altLang="en-US" sz="3600" dirty="0"/>
                <a:t>new</a:t>
              </a:r>
              <a:r>
                <a:rPr lang="zh-CN" altLang="en-US" sz="3600" dirty="0"/>
                <a:t>操作符</a:t>
              </a:r>
            </a:p>
          </p:txBody>
        </p:sp>
      </p:grpSp>
    </p:spTree>
    <p:extLst>
      <p:ext uri="{BB962C8B-B14F-4D97-AF65-F5344CB8AC3E}">
        <p14:creationId xmlns:p14="http://schemas.microsoft.com/office/powerpoint/2010/main" val="26232524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创建构造函数</a:t>
            </a:r>
          </a:p>
        </p:txBody>
      </p:sp>
      <p:sp>
        <p:nvSpPr>
          <p:cNvPr id="16" name="灯片编号占位符 15">
            <a:extLst>
              <a:ext uri="{FF2B5EF4-FFF2-40B4-BE49-F238E27FC236}">
                <a16:creationId xmlns:a16="http://schemas.microsoft.com/office/drawing/2014/main" id="{90954EF0-BE1D-47B4-BEC2-23C25C9B6DD5}"/>
              </a:ext>
            </a:extLst>
          </p:cNvPr>
          <p:cNvSpPr>
            <a:spLocks noGrp="1"/>
          </p:cNvSpPr>
          <p:nvPr>
            <p:ph type="sldNum" sz="quarter" idx="4"/>
          </p:nvPr>
        </p:nvSpPr>
        <p:spPr/>
        <p:txBody>
          <a:bodyPr/>
          <a:lstStyle/>
          <a:p>
            <a:pPr>
              <a:defRPr/>
            </a:pPr>
            <a:fld id="{E6CA0B37-C609-418D-973E-5FE272E0CA7A}" type="slidenum">
              <a:rPr lang="zh-CN" altLang="en-US" smtClean="0"/>
              <a:pPr>
                <a:defRPr/>
              </a:pPr>
              <a:t>44</a:t>
            </a:fld>
            <a:endParaRPr lang="zh-CN" altLang="en-US"/>
          </a:p>
        </p:txBody>
      </p:sp>
      <p:grpSp>
        <p:nvGrpSpPr>
          <p:cNvPr id="5" name="组合 70"/>
          <p:cNvGrpSpPr>
            <a:grpSpLocks/>
          </p:cNvGrpSpPr>
          <p:nvPr/>
        </p:nvGrpSpPr>
        <p:grpSpPr bwMode="auto">
          <a:xfrm>
            <a:off x="1595439" y="764705"/>
            <a:ext cx="1000125" cy="414337"/>
            <a:chOff x="1000100" y="2528843"/>
            <a:chExt cx="1000132" cy="414475"/>
          </a:xfrm>
        </p:grpSpPr>
        <p:pic>
          <p:nvPicPr>
            <p:cNvPr id="6" name="Picture 8" descr="E:\设计支持\模板设计\s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00" y="2528843"/>
              <a:ext cx="446984" cy="4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1300139" y="2536783"/>
              <a:ext cx="700093" cy="398596"/>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示例</a:t>
              </a:r>
            </a:p>
          </p:txBody>
        </p:sp>
      </p:grpSp>
      <p:sp>
        <p:nvSpPr>
          <p:cNvPr id="8" name="AutoShape 4"/>
          <p:cNvSpPr>
            <a:spLocks noChangeArrowheads="1"/>
          </p:cNvSpPr>
          <p:nvPr/>
        </p:nvSpPr>
        <p:spPr bwMode="auto">
          <a:xfrm>
            <a:off x="1209964" y="1237075"/>
            <a:ext cx="10077508" cy="3242351"/>
          </a:xfrm>
          <a:prstGeom prst="roundRect">
            <a:avLst>
              <a:gd name="adj" fmla="val 2711"/>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marL="87313" lvl="1" defTabSz="723900">
              <a:buClr>
                <a:schemeClr val="folHlink"/>
              </a:buClr>
              <a:buSzPct val="60000"/>
              <a:tabLst>
                <a:tab pos="87313" algn="l"/>
              </a:tabLst>
              <a:defRPr/>
            </a:pPr>
            <a:r>
              <a:rPr lang="en-US" altLang="zh-CN" sz="1800" b="1" dirty="0">
                <a:solidFill>
                  <a:schemeClr val="accent5">
                    <a:lumMod val="10000"/>
                  </a:schemeClr>
                </a:solidFill>
              </a:rPr>
              <a:t> function Dog(</a:t>
            </a:r>
            <a:r>
              <a:rPr lang="en-US" altLang="zh-CN" sz="1800" b="1" dirty="0" err="1">
                <a:solidFill>
                  <a:schemeClr val="accent5">
                    <a:lumMod val="10000"/>
                  </a:schemeClr>
                </a:solidFill>
              </a:rPr>
              <a:t>name,genera,area,uses</a:t>
            </a:r>
            <a:r>
              <a:rPr lang="en-US" altLang="zh-CN" sz="1800" b="1" dirty="0">
                <a:solidFill>
                  <a:schemeClr val="accent5">
                    <a:lumMod val="10000"/>
                  </a:schemeClr>
                </a:solidFill>
              </a:rPr>
              <a:t>){</a:t>
            </a:r>
          </a:p>
          <a:p>
            <a:pPr marL="87313" lvl="1" defTabSz="723900">
              <a:buClr>
                <a:schemeClr val="folHlink"/>
              </a:buClr>
              <a:buSzPct val="60000"/>
              <a:tabLst>
                <a:tab pos="87313" algn="l"/>
              </a:tabLst>
              <a:defRPr/>
            </a:pPr>
            <a:r>
              <a:rPr lang="en-US" altLang="zh-CN" sz="1800" b="1" dirty="0">
                <a:solidFill>
                  <a:schemeClr val="accent5">
                    <a:lumMod val="10000"/>
                  </a:schemeClr>
                </a:solidFill>
              </a:rPr>
              <a:t>        this.name=name;</a:t>
            </a:r>
          </a:p>
          <a:p>
            <a:pPr marL="87313" lvl="1" defTabSz="723900">
              <a:buClr>
                <a:schemeClr val="folHlink"/>
              </a:buClr>
              <a:buSzPct val="60000"/>
              <a:tabLst>
                <a:tab pos="87313" algn="l"/>
              </a:tabLst>
              <a:defRPr/>
            </a:pPr>
            <a:r>
              <a:rPr lang="en-US" altLang="zh-CN" sz="1800" b="1" dirty="0">
                <a:solidFill>
                  <a:schemeClr val="accent5">
                    <a:lumMod val="10000"/>
                  </a:schemeClr>
                </a:solidFill>
              </a:rPr>
              <a:t>        </a:t>
            </a:r>
            <a:r>
              <a:rPr lang="en-US" altLang="zh-CN" sz="1800" b="1" dirty="0" err="1">
                <a:solidFill>
                  <a:schemeClr val="accent5">
                    <a:lumMod val="10000"/>
                  </a:schemeClr>
                </a:solidFill>
              </a:rPr>
              <a:t>this.genera</a:t>
            </a:r>
            <a:r>
              <a:rPr lang="en-US" altLang="zh-CN" sz="1800" b="1" dirty="0">
                <a:solidFill>
                  <a:schemeClr val="accent5">
                    <a:lumMod val="10000"/>
                  </a:schemeClr>
                </a:solidFill>
              </a:rPr>
              <a:t>=genera;</a:t>
            </a:r>
          </a:p>
          <a:p>
            <a:pPr marL="87313" lvl="1" defTabSz="723900">
              <a:buClr>
                <a:schemeClr val="folHlink"/>
              </a:buClr>
              <a:buSzPct val="60000"/>
              <a:tabLst>
                <a:tab pos="87313" algn="l"/>
              </a:tabLst>
              <a:defRPr/>
            </a:pPr>
            <a:r>
              <a:rPr lang="en-US" altLang="zh-CN" sz="1800" b="1" dirty="0">
                <a:solidFill>
                  <a:schemeClr val="accent5">
                    <a:lumMod val="10000"/>
                  </a:schemeClr>
                </a:solidFill>
              </a:rPr>
              <a:t>        </a:t>
            </a:r>
            <a:r>
              <a:rPr lang="en-US" altLang="zh-CN" sz="1800" b="1" dirty="0" err="1">
                <a:solidFill>
                  <a:schemeClr val="accent5">
                    <a:lumMod val="10000"/>
                  </a:schemeClr>
                </a:solidFill>
              </a:rPr>
              <a:t>this.area</a:t>
            </a:r>
            <a:r>
              <a:rPr lang="en-US" altLang="zh-CN" sz="1800" b="1" dirty="0">
                <a:solidFill>
                  <a:schemeClr val="accent5">
                    <a:lumMod val="10000"/>
                  </a:schemeClr>
                </a:solidFill>
              </a:rPr>
              <a:t>=area;</a:t>
            </a:r>
          </a:p>
          <a:p>
            <a:pPr marL="87313" lvl="1" defTabSz="723900">
              <a:buClr>
                <a:schemeClr val="folHlink"/>
              </a:buClr>
              <a:buSzPct val="60000"/>
              <a:tabLst>
                <a:tab pos="87313" algn="l"/>
              </a:tabLst>
              <a:defRPr/>
            </a:pPr>
            <a:r>
              <a:rPr lang="en-US" altLang="zh-CN" sz="1800" b="1" dirty="0">
                <a:solidFill>
                  <a:schemeClr val="accent5">
                    <a:lumMod val="10000"/>
                  </a:schemeClr>
                </a:solidFill>
              </a:rPr>
              <a:t>        </a:t>
            </a:r>
            <a:r>
              <a:rPr lang="en-US" altLang="zh-CN" sz="1800" b="1" dirty="0" err="1">
                <a:solidFill>
                  <a:schemeClr val="accent5">
                    <a:lumMod val="10000"/>
                  </a:schemeClr>
                </a:solidFill>
              </a:rPr>
              <a:t>this.uses</a:t>
            </a:r>
            <a:r>
              <a:rPr lang="en-US" altLang="zh-CN" sz="1800" b="1" dirty="0">
                <a:solidFill>
                  <a:schemeClr val="accent5">
                    <a:lumMod val="10000"/>
                  </a:schemeClr>
                </a:solidFill>
              </a:rPr>
              <a:t>=uses;</a:t>
            </a:r>
          </a:p>
          <a:p>
            <a:pPr marL="87313" lvl="1" defTabSz="723900">
              <a:buClr>
                <a:schemeClr val="folHlink"/>
              </a:buClr>
              <a:buSzPct val="60000"/>
              <a:tabLst>
                <a:tab pos="87313" algn="l"/>
              </a:tabLst>
              <a:defRPr/>
            </a:pPr>
            <a:r>
              <a:rPr lang="en-US" altLang="zh-CN" sz="1800" b="1" dirty="0">
                <a:solidFill>
                  <a:schemeClr val="accent5">
                    <a:lumMod val="10000"/>
                  </a:schemeClr>
                </a:solidFill>
              </a:rPr>
              <a:t>        </a:t>
            </a:r>
            <a:r>
              <a:rPr lang="en-US" altLang="zh-CN" sz="1800" b="1" dirty="0" err="1">
                <a:solidFill>
                  <a:schemeClr val="accent5">
                    <a:lumMod val="10000"/>
                  </a:schemeClr>
                </a:solidFill>
              </a:rPr>
              <a:t>this.showName</a:t>
            </a:r>
            <a:r>
              <a:rPr lang="en-US" altLang="zh-CN" sz="1800" b="1" dirty="0">
                <a:solidFill>
                  <a:schemeClr val="accent5">
                    <a:lumMod val="10000"/>
                  </a:schemeClr>
                </a:solidFill>
              </a:rPr>
              <a:t>=function(){</a:t>
            </a:r>
          </a:p>
          <a:p>
            <a:pPr marL="87313" lvl="1" defTabSz="723900">
              <a:buClr>
                <a:schemeClr val="folHlink"/>
              </a:buClr>
              <a:buSzPct val="60000"/>
              <a:tabLst>
                <a:tab pos="87313" algn="l"/>
              </a:tabLst>
              <a:defRPr/>
            </a:pPr>
            <a:r>
              <a:rPr lang="en-US" altLang="zh-CN" sz="1800" b="1" dirty="0">
                <a:solidFill>
                  <a:schemeClr val="accent5">
                    <a:lumMod val="10000"/>
                  </a:schemeClr>
                </a:solidFill>
              </a:rPr>
              <a:t>            alert(this.name);</a:t>
            </a:r>
          </a:p>
          <a:p>
            <a:pPr marL="87313" lvl="1" defTabSz="723900">
              <a:buClr>
                <a:schemeClr val="folHlink"/>
              </a:buClr>
              <a:buSzPct val="60000"/>
              <a:tabLst>
                <a:tab pos="87313" algn="l"/>
              </a:tabLst>
              <a:defRPr/>
            </a:pPr>
            <a:r>
              <a:rPr lang="en-US" altLang="zh-CN" sz="1800" b="1" dirty="0">
                <a:solidFill>
                  <a:schemeClr val="accent5">
                    <a:lumMod val="10000"/>
                  </a:schemeClr>
                </a:solidFill>
              </a:rPr>
              <a:t>        }</a:t>
            </a:r>
          </a:p>
          <a:p>
            <a:pPr marL="87313" lvl="1" defTabSz="723900">
              <a:buClr>
                <a:schemeClr val="folHlink"/>
              </a:buClr>
              <a:buSzPct val="60000"/>
              <a:tabLst>
                <a:tab pos="87313" algn="l"/>
              </a:tabLst>
              <a:defRPr/>
            </a:pPr>
            <a:r>
              <a:rPr lang="en-US" altLang="zh-CN" sz="1800" b="1" dirty="0">
                <a:solidFill>
                  <a:schemeClr val="accent5">
                    <a:lumMod val="10000"/>
                  </a:schemeClr>
                </a:solidFill>
              </a:rPr>
              <a:t>    }</a:t>
            </a:r>
          </a:p>
          <a:p>
            <a:pPr marL="87313" lvl="1" defTabSz="723900">
              <a:buClr>
                <a:schemeClr val="folHlink"/>
              </a:buClr>
              <a:buSzPct val="60000"/>
              <a:tabLst>
                <a:tab pos="87313" algn="l"/>
              </a:tabLst>
              <a:defRPr/>
            </a:pPr>
            <a:r>
              <a:rPr lang="en-US" altLang="zh-CN" sz="1800" b="1" dirty="0">
                <a:solidFill>
                  <a:schemeClr val="accent5">
                    <a:lumMod val="10000"/>
                  </a:schemeClr>
                </a:solidFill>
              </a:rPr>
              <a:t>    var dog1=new Dog("</a:t>
            </a:r>
            <a:r>
              <a:rPr lang="zh-CN" altLang="en-US" sz="1800" b="1" dirty="0">
                <a:solidFill>
                  <a:schemeClr val="accent5">
                    <a:lumMod val="10000"/>
                  </a:schemeClr>
                </a:solidFill>
              </a:rPr>
              <a:t>中华田园犬</a:t>
            </a:r>
            <a:r>
              <a:rPr lang="en-US" altLang="zh-CN" sz="1800" b="1" dirty="0">
                <a:solidFill>
                  <a:schemeClr val="accent5">
                    <a:lumMod val="10000"/>
                  </a:schemeClr>
                </a:solidFill>
              </a:rPr>
              <a:t>","</a:t>
            </a:r>
            <a:r>
              <a:rPr lang="zh-CN" altLang="en-US" sz="1800" b="1" dirty="0">
                <a:solidFill>
                  <a:schemeClr val="accent5">
                    <a:lumMod val="10000"/>
                  </a:schemeClr>
                </a:solidFill>
              </a:rPr>
              <a:t>犬科 犬属</a:t>
            </a:r>
            <a:r>
              <a:rPr lang="en-US" altLang="zh-CN" sz="1800" b="1" dirty="0">
                <a:solidFill>
                  <a:schemeClr val="accent5">
                    <a:lumMod val="10000"/>
                  </a:schemeClr>
                </a:solidFill>
              </a:rPr>
              <a:t>","</a:t>
            </a:r>
            <a:r>
              <a:rPr lang="zh-CN" altLang="en-US" sz="1800" b="1" dirty="0">
                <a:solidFill>
                  <a:schemeClr val="accent5">
                    <a:lumMod val="10000"/>
                  </a:schemeClr>
                </a:solidFill>
              </a:rPr>
              <a:t>中国各地，亚洲周边等地</a:t>
            </a:r>
            <a:r>
              <a:rPr lang="en-US" altLang="zh-CN" sz="1800" b="1" dirty="0">
                <a:solidFill>
                  <a:schemeClr val="accent5">
                    <a:lumMod val="10000"/>
                  </a:schemeClr>
                </a:solidFill>
              </a:rPr>
              <a:t>","</a:t>
            </a:r>
            <a:r>
              <a:rPr lang="zh-CN" altLang="en-US" sz="1800" b="1" dirty="0">
                <a:solidFill>
                  <a:schemeClr val="accent5">
                    <a:lumMod val="10000"/>
                  </a:schemeClr>
                </a:solidFill>
              </a:rPr>
              <a:t>家犬、伴侣犬等</a:t>
            </a:r>
            <a:r>
              <a:rPr lang="en-US" altLang="zh-CN" sz="1800" b="1" dirty="0">
                <a:solidFill>
                  <a:schemeClr val="accent5">
                    <a:lumMod val="10000"/>
                  </a:schemeClr>
                </a:solidFill>
              </a:rPr>
              <a:t>");</a:t>
            </a:r>
          </a:p>
          <a:p>
            <a:pPr marL="87313" lvl="1" defTabSz="723900">
              <a:buClr>
                <a:schemeClr val="folHlink"/>
              </a:buClr>
              <a:buSzPct val="60000"/>
              <a:tabLst>
                <a:tab pos="87313" algn="l"/>
              </a:tabLst>
              <a:defRPr/>
            </a:pPr>
            <a:r>
              <a:rPr lang="en-US" altLang="zh-CN" sz="1800" b="1" dirty="0">
                <a:solidFill>
                  <a:schemeClr val="accent5">
                    <a:lumMod val="10000"/>
                  </a:schemeClr>
                </a:solidFill>
              </a:rPr>
              <a:t>    dog1.showName();</a:t>
            </a:r>
          </a:p>
        </p:txBody>
      </p:sp>
      <p:grpSp>
        <p:nvGrpSpPr>
          <p:cNvPr id="9" name="组合 14"/>
          <p:cNvGrpSpPr>
            <a:grpSpLocks/>
          </p:cNvGrpSpPr>
          <p:nvPr/>
        </p:nvGrpSpPr>
        <p:grpSpPr bwMode="auto">
          <a:xfrm>
            <a:off x="3810001" y="6143626"/>
            <a:ext cx="4099007" cy="428625"/>
            <a:chOff x="3143240" y="5143512"/>
            <a:chExt cx="5072134" cy="428628"/>
          </a:xfrm>
        </p:grpSpPr>
        <p:sp>
          <p:nvSpPr>
            <p:cNvPr id="10" name="圆角矩形 9"/>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1" name="圆角矩形 10"/>
            <p:cNvSpPr/>
            <p:nvPr/>
          </p:nvSpPr>
          <p:spPr bwMode="auto">
            <a:xfrm>
              <a:off x="3714744" y="5143512"/>
              <a:ext cx="4500630"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12" name="Picture 8" descr="说话气泡n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p:nvSpPr>
          <p:spPr bwMode="auto">
            <a:xfrm>
              <a:off x="4578982" y="5187962"/>
              <a:ext cx="2942023" cy="338556"/>
            </a:xfrm>
            <a:prstGeom prst="rect">
              <a:avLst/>
            </a:prstGeom>
            <a:noFill/>
            <a:effectLst/>
          </p:spPr>
          <p:txBody>
            <a:bodyPr wrap="none">
              <a:spAutoFit/>
            </a:bodyPr>
            <a:lstStyle/>
            <a:p>
              <a:pPr algn="ctr">
                <a:defRPr/>
              </a:pPr>
              <a:r>
                <a:rPr lang="zh-CN" altLang="en-US" b="1" spc="300" dirty="0">
                  <a:solidFill>
                    <a:srgbClr val="FBFFFE"/>
                  </a:solidFill>
                  <a:latin typeface="微软雅黑" pitchFamily="34" charset="-122"/>
                  <a:ea typeface="微软雅黑" pitchFamily="34" charset="-122"/>
                </a:rPr>
                <a:t>演示示例：构造函数</a:t>
              </a:r>
            </a:p>
          </p:txBody>
        </p:sp>
      </p:grpSp>
      <p:sp>
        <p:nvSpPr>
          <p:cNvPr id="14" name="矩形 13"/>
          <p:cNvSpPr/>
          <p:nvPr/>
        </p:nvSpPr>
        <p:spPr bwMode="auto">
          <a:xfrm>
            <a:off x="5987404" y="2698693"/>
            <a:ext cx="5213675" cy="730307"/>
          </a:xfrm>
          <a:prstGeom prst="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rtlCol="0" anchor="ctr"/>
          <a:lstStyle/>
          <a:p>
            <a:pPr algn="ctr"/>
            <a:r>
              <a:rPr lang="zh-CN" altLang="en-US" sz="2000" b="1" dirty="0">
                <a:solidFill>
                  <a:srgbClr val="FBFFFE"/>
                </a:solidFill>
                <a:latin typeface="微软雅黑" pitchFamily="34" charset="-122"/>
                <a:ea typeface="微软雅黑" pitchFamily="34" charset="-122"/>
              </a:rPr>
              <a:t>构造函数始终都应该以一个大写字母开头</a:t>
            </a:r>
          </a:p>
        </p:txBody>
      </p:sp>
      <p:cxnSp>
        <p:nvCxnSpPr>
          <p:cNvPr id="15" name="直接箭头连接符 14"/>
          <p:cNvCxnSpPr>
            <a:cxnSpLocks/>
            <a:stCxn id="14" idx="0"/>
          </p:cNvCxnSpPr>
          <p:nvPr/>
        </p:nvCxnSpPr>
        <p:spPr>
          <a:xfrm flipH="1" flipV="1">
            <a:off x="2630424" y="1648267"/>
            <a:ext cx="5963818" cy="1050426"/>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94552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left)">
                                      <p:cBhvr>
                                        <p:cTn id="16" dur="500"/>
                                        <p:tgtEl>
                                          <p:spTgt spid="14"/>
                                        </p:tgtEl>
                                      </p:cBhvr>
                                    </p:animEffect>
                                  </p:childTnLst>
                                </p:cTn>
                              </p:par>
                            </p:childTnLst>
                          </p:cTn>
                        </p:par>
                        <p:par>
                          <p:cTn id="17" fill="hold">
                            <p:stCondLst>
                              <p:cond delay="500"/>
                            </p:stCondLst>
                            <p:childTnLst>
                              <p:par>
                                <p:cTn id="18" presetID="22" presetClass="entr" presetSubtype="4" fill="hold" nodeType="after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down)">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使用构造函数创建对象</a:t>
            </a:r>
          </a:p>
        </p:txBody>
      </p:sp>
      <p:sp>
        <p:nvSpPr>
          <p:cNvPr id="6" name="灯片编号占位符 5">
            <a:extLst>
              <a:ext uri="{FF2B5EF4-FFF2-40B4-BE49-F238E27FC236}">
                <a16:creationId xmlns:a16="http://schemas.microsoft.com/office/drawing/2014/main" id="{B06BF8C3-D8AE-4CE7-AEBF-4325F037A728}"/>
              </a:ext>
            </a:extLst>
          </p:cNvPr>
          <p:cNvSpPr>
            <a:spLocks noGrp="1"/>
          </p:cNvSpPr>
          <p:nvPr>
            <p:ph type="sldNum" sz="quarter" idx="4"/>
          </p:nvPr>
        </p:nvSpPr>
        <p:spPr/>
        <p:txBody>
          <a:bodyPr/>
          <a:lstStyle/>
          <a:p>
            <a:pPr>
              <a:defRPr/>
            </a:pPr>
            <a:fld id="{E6CA0B37-C609-418D-973E-5FE272E0CA7A}" type="slidenum">
              <a:rPr lang="zh-CN" altLang="en-US" smtClean="0"/>
              <a:pPr>
                <a:defRPr/>
              </a:pPr>
              <a:t>45</a:t>
            </a:fld>
            <a:endParaRPr lang="zh-CN" altLang="en-US"/>
          </a:p>
        </p:txBody>
      </p:sp>
      <p:sp>
        <p:nvSpPr>
          <p:cNvPr id="5" name="AutoShape 4"/>
          <p:cNvSpPr>
            <a:spLocks noChangeArrowheads="1"/>
          </p:cNvSpPr>
          <p:nvPr/>
        </p:nvSpPr>
        <p:spPr bwMode="auto">
          <a:xfrm>
            <a:off x="1770337" y="1556792"/>
            <a:ext cx="9691990" cy="2294772"/>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marL="87313" lvl="1" defTabSz="723900">
              <a:lnSpc>
                <a:spcPct val="150000"/>
              </a:lnSpc>
              <a:buClr>
                <a:schemeClr val="folHlink"/>
              </a:buClr>
              <a:buSzPct val="60000"/>
              <a:tabLst>
                <a:tab pos="87313" algn="l"/>
              </a:tabLst>
              <a:defRPr/>
            </a:pPr>
            <a:r>
              <a:rPr lang="en-US" altLang="zh-CN" sz="1800" b="1" dirty="0">
                <a:solidFill>
                  <a:schemeClr val="accent5">
                    <a:lumMod val="10000"/>
                  </a:schemeClr>
                </a:solidFill>
              </a:rPr>
              <a:t>var dog2=new Dog("</a:t>
            </a:r>
            <a:r>
              <a:rPr lang="zh-CN" altLang="en-US" sz="1800" b="1" dirty="0">
                <a:solidFill>
                  <a:schemeClr val="accent5">
                    <a:lumMod val="10000"/>
                  </a:schemeClr>
                </a:solidFill>
              </a:rPr>
              <a:t>拉布拉多猎犬</a:t>
            </a:r>
            <a:r>
              <a:rPr lang="en-US" altLang="zh-CN" sz="1800" b="1" dirty="0">
                <a:solidFill>
                  <a:schemeClr val="accent5">
                    <a:lumMod val="10000"/>
                  </a:schemeClr>
                </a:solidFill>
              </a:rPr>
              <a:t>","</a:t>
            </a:r>
            <a:r>
              <a:rPr lang="zh-CN" altLang="en-US" sz="1800" b="1" dirty="0">
                <a:solidFill>
                  <a:schemeClr val="accent5">
                    <a:lumMod val="10000"/>
                  </a:schemeClr>
                </a:solidFill>
              </a:rPr>
              <a:t>犬科 犬属</a:t>
            </a:r>
            <a:r>
              <a:rPr lang="en-US" altLang="zh-CN" sz="1800" b="1" dirty="0">
                <a:solidFill>
                  <a:schemeClr val="accent5">
                    <a:lumMod val="10000"/>
                  </a:schemeClr>
                </a:solidFill>
              </a:rPr>
              <a:t>","</a:t>
            </a:r>
            <a:r>
              <a:rPr lang="zh-CN" altLang="en-US" sz="1800" b="1" dirty="0">
                <a:solidFill>
                  <a:schemeClr val="accent5">
                    <a:lumMod val="10000"/>
                  </a:schemeClr>
                </a:solidFill>
              </a:rPr>
              <a:t>全世界</a:t>
            </a:r>
            <a:r>
              <a:rPr lang="en-US" altLang="zh-CN" sz="1800" b="1" dirty="0">
                <a:solidFill>
                  <a:schemeClr val="accent5">
                    <a:lumMod val="10000"/>
                  </a:schemeClr>
                </a:solidFill>
              </a:rPr>
              <a:t>","</a:t>
            </a:r>
            <a:r>
              <a:rPr lang="zh-CN" altLang="en-US" sz="1800" b="1" dirty="0">
                <a:solidFill>
                  <a:schemeClr val="accent5">
                    <a:lumMod val="10000"/>
                  </a:schemeClr>
                </a:solidFill>
              </a:rPr>
              <a:t>导盲犬、地铁警犬、搜救犬和其他工作犬等</a:t>
            </a:r>
            <a:r>
              <a:rPr lang="en-US" altLang="zh-CN" sz="1800" b="1" dirty="0">
                <a:solidFill>
                  <a:schemeClr val="accent5">
                    <a:lumMod val="10000"/>
                  </a:schemeClr>
                </a:solidFill>
              </a:rPr>
              <a:t>");</a:t>
            </a:r>
          </a:p>
          <a:p>
            <a:pPr marL="87313" lvl="1" defTabSz="723900">
              <a:lnSpc>
                <a:spcPct val="150000"/>
              </a:lnSpc>
              <a:buClr>
                <a:schemeClr val="folHlink"/>
              </a:buClr>
              <a:buSzPct val="60000"/>
              <a:tabLst>
                <a:tab pos="87313" algn="l"/>
              </a:tabLst>
              <a:defRPr/>
            </a:pPr>
            <a:r>
              <a:rPr lang="en-US" altLang="zh-CN" sz="1800" b="1" dirty="0">
                <a:solidFill>
                  <a:schemeClr val="accent5">
                    <a:lumMod val="10000"/>
                  </a:schemeClr>
                </a:solidFill>
              </a:rPr>
              <a:t>dog2.showName();</a:t>
            </a:r>
          </a:p>
          <a:p>
            <a:pPr marL="87313" lvl="1" defTabSz="723900">
              <a:lnSpc>
                <a:spcPct val="150000"/>
              </a:lnSpc>
              <a:buClr>
                <a:schemeClr val="folHlink"/>
              </a:buClr>
              <a:buSzPct val="60000"/>
              <a:tabLst>
                <a:tab pos="87313" algn="l"/>
              </a:tabLst>
              <a:defRPr/>
            </a:pPr>
            <a:r>
              <a:rPr lang="en-US" altLang="zh-CN" sz="1800" b="1" dirty="0">
                <a:solidFill>
                  <a:schemeClr val="accent5">
                    <a:lumMod val="10000"/>
                  </a:schemeClr>
                </a:solidFill>
              </a:rPr>
              <a:t>var dog3=new Dog("</a:t>
            </a:r>
            <a:r>
              <a:rPr lang="zh-CN" altLang="en-US" sz="1800" b="1" dirty="0">
                <a:solidFill>
                  <a:schemeClr val="accent5">
                    <a:lumMod val="10000"/>
                  </a:schemeClr>
                </a:solidFill>
              </a:rPr>
              <a:t>贵宾犬</a:t>
            </a:r>
            <a:r>
              <a:rPr lang="en-US" altLang="zh-CN" sz="1800" b="1" dirty="0">
                <a:solidFill>
                  <a:schemeClr val="accent5">
                    <a:lumMod val="10000"/>
                  </a:schemeClr>
                </a:solidFill>
              </a:rPr>
              <a:t>","</a:t>
            </a:r>
            <a:r>
              <a:rPr lang="zh-CN" altLang="en-US" sz="1800" b="1" dirty="0">
                <a:solidFill>
                  <a:schemeClr val="accent5">
                    <a:lumMod val="10000"/>
                  </a:schemeClr>
                </a:solidFill>
              </a:rPr>
              <a:t>犬科 犬属</a:t>
            </a:r>
            <a:r>
              <a:rPr lang="en-US" altLang="zh-CN" sz="1800" b="1" dirty="0">
                <a:solidFill>
                  <a:schemeClr val="accent5">
                    <a:lumMod val="10000"/>
                  </a:schemeClr>
                </a:solidFill>
              </a:rPr>
              <a:t>","</a:t>
            </a:r>
            <a:r>
              <a:rPr lang="zh-CN" altLang="en-US" sz="1800" b="1" dirty="0">
                <a:solidFill>
                  <a:schemeClr val="accent5">
                    <a:lumMod val="10000"/>
                  </a:schemeClr>
                </a:solidFill>
              </a:rPr>
              <a:t>原产欧洲，今分部世界各地 </a:t>
            </a:r>
            <a:r>
              <a:rPr lang="en-US" altLang="zh-CN" sz="1800" b="1" dirty="0">
                <a:solidFill>
                  <a:schemeClr val="accent5">
                    <a:lumMod val="10000"/>
                  </a:schemeClr>
                </a:solidFill>
              </a:rPr>
              <a:t>","</a:t>
            </a:r>
            <a:r>
              <a:rPr lang="zh-CN" altLang="en-US" sz="1800" b="1" dirty="0">
                <a:solidFill>
                  <a:schemeClr val="accent5">
                    <a:lumMod val="10000"/>
                  </a:schemeClr>
                </a:solidFill>
              </a:rPr>
              <a:t>家犬、伴侣犬等</a:t>
            </a:r>
            <a:r>
              <a:rPr lang="en-US" altLang="zh-CN" sz="1800" b="1" dirty="0">
                <a:solidFill>
                  <a:schemeClr val="accent5">
                    <a:lumMod val="10000"/>
                  </a:schemeClr>
                </a:solidFill>
              </a:rPr>
              <a:t>");</a:t>
            </a:r>
          </a:p>
          <a:p>
            <a:pPr marL="87313" lvl="1" defTabSz="723900">
              <a:lnSpc>
                <a:spcPct val="150000"/>
              </a:lnSpc>
              <a:buClr>
                <a:schemeClr val="folHlink"/>
              </a:buClr>
              <a:buSzPct val="60000"/>
              <a:tabLst>
                <a:tab pos="87313" algn="l"/>
              </a:tabLst>
              <a:defRPr/>
            </a:pPr>
            <a:r>
              <a:rPr lang="en-US" altLang="zh-CN" sz="1800" b="1" dirty="0">
                <a:solidFill>
                  <a:schemeClr val="accent5">
                    <a:lumMod val="10000"/>
                  </a:schemeClr>
                </a:solidFill>
              </a:rPr>
              <a:t>dog3.showName();</a:t>
            </a:r>
          </a:p>
        </p:txBody>
      </p:sp>
      <p:grpSp>
        <p:nvGrpSpPr>
          <p:cNvPr id="7" name="组合 70"/>
          <p:cNvGrpSpPr>
            <a:grpSpLocks/>
          </p:cNvGrpSpPr>
          <p:nvPr/>
        </p:nvGrpSpPr>
        <p:grpSpPr bwMode="auto">
          <a:xfrm>
            <a:off x="1747491" y="980729"/>
            <a:ext cx="1000125" cy="414337"/>
            <a:chOff x="1000100" y="2528843"/>
            <a:chExt cx="1000132" cy="414475"/>
          </a:xfrm>
        </p:grpSpPr>
        <p:pic>
          <p:nvPicPr>
            <p:cNvPr id="8" name="Picture 8" descr="E:\设计支持\模板设计\s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00" y="2528843"/>
              <a:ext cx="446984" cy="4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1300140" y="2536783"/>
              <a:ext cx="700092" cy="398596"/>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示例</a:t>
              </a:r>
            </a:p>
          </p:txBody>
        </p:sp>
      </p:grpSp>
      <p:pic>
        <p:nvPicPr>
          <p:cNvPr id="12" name="图片 11">
            <a:extLst>
              <a:ext uri="{FF2B5EF4-FFF2-40B4-BE49-F238E27FC236}">
                <a16:creationId xmlns:a16="http://schemas.microsoft.com/office/drawing/2014/main" id="{4B1F0822-B440-4AEE-8172-4A8E444E7648}"/>
              </a:ext>
            </a:extLst>
          </p:cNvPr>
          <p:cNvPicPr/>
          <p:nvPr/>
        </p:nvPicPr>
        <p:blipFill>
          <a:blip r:embed="rId3"/>
          <a:stretch>
            <a:fillRect/>
          </a:stretch>
        </p:blipFill>
        <p:spPr>
          <a:xfrm>
            <a:off x="2270500" y="4466774"/>
            <a:ext cx="3760846" cy="1948157"/>
          </a:xfrm>
          <a:prstGeom prst="rect">
            <a:avLst/>
          </a:prstGeom>
        </p:spPr>
      </p:pic>
      <p:pic>
        <p:nvPicPr>
          <p:cNvPr id="13" name="图片 12">
            <a:extLst>
              <a:ext uri="{FF2B5EF4-FFF2-40B4-BE49-F238E27FC236}">
                <a16:creationId xmlns:a16="http://schemas.microsoft.com/office/drawing/2014/main" id="{59E9323F-5AD2-4028-82E8-FC4A3231496E}"/>
              </a:ext>
            </a:extLst>
          </p:cNvPr>
          <p:cNvPicPr/>
          <p:nvPr/>
        </p:nvPicPr>
        <p:blipFill>
          <a:blip r:embed="rId4"/>
          <a:stretch>
            <a:fillRect/>
          </a:stretch>
        </p:blipFill>
        <p:spPr>
          <a:xfrm>
            <a:off x="6506153" y="4466774"/>
            <a:ext cx="3469120" cy="1948156"/>
          </a:xfrm>
          <a:prstGeom prst="rect">
            <a:avLst/>
          </a:prstGeom>
        </p:spPr>
      </p:pic>
    </p:spTree>
    <p:extLst>
      <p:ext uri="{BB962C8B-B14F-4D97-AF65-F5344CB8AC3E}">
        <p14:creationId xmlns:p14="http://schemas.microsoft.com/office/powerpoint/2010/main" val="3274929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pPr>
            <a:r>
              <a:rPr lang="zh-CN" altLang="en-US"/>
              <a:t>调用构函数的</a:t>
            </a:r>
            <a:r>
              <a:rPr lang="en-US" altLang="zh-CN"/>
              <a:t>4</a:t>
            </a:r>
            <a:r>
              <a:rPr lang="zh-CN" altLang="en-US" dirty="0"/>
              <a:t>个步骤</a:t>
            </a:r>
            <a:endParaRPr lang="en-US" altLang="zh-CN" dirty="0"/>
          </a:p>
          <a:p>
            <a:pPr lvl="1">
              <a:lnSpc>
                <a:spcPct val="150000"/>
              </a:lnSpc>
            </a:pPr>
            <a:r>
              <a:rPr lang="zh-CN" altLang="en-US" dirty="0"/>
              <a:t>创建一个新对象</a:t>
            </a:r>
          </a:p>
          <a:p>
            <a:pPr lvl="1">
              <a:lnSpc>
                <a:spcPct val="150000"/>
              </a:lnSpc>
            </a:pPr>
            <a:r>
              <a:rPr lang="zh-CN" altLang="en-US" dirty="0"/>
              <a:t>将构造函数的作用域赋给新对象（</a:t>
            </a:r>
            <a:r>
              <a:rPr lang="en-US" altLang="zh-CN" dirty="0"/>
              <a:t>this</a:t>
            </a:r>
            <a:r>
              <a:rPr lang="zh-CN" altLang="en-US" dirty="0"/>
              <a:t>就指向了这个新对象）</a:t>
            </a:r>
          </a:p>
          <a:p>
            <a:pPr lvl="1">
              <a:lnSpc>
                <a:spcPct val="150000"/>
              </a:lnSpc>
            </a:pPr>
            <a:r>
              <a:rPr lang="zh-CN" altLang="en-US" dirty="0"/>
              <a:t>执行构造函数中的代码</a:t>
            </a:r>
          </a:p>
          <a:p>
            <a:pPr lvl="1">
              <a:lnSpc>
                <a:spcPct val="150000"/>
              </a:lnSpc>
            </a:pPr>
            <a:r>
              <a:rPr lang="zh-CN" altLang="en-US" dirty="0"/>
              <a:t>返回新对象</a:t>
            </a:r>
          </a:p>
        </p:txBody>
      </p:sp>
      <p:sp>
        <p:nvSpPr>
          <p:cNvPr id="2" name="标题 1"/>
          <p:cNvSpPr>
            <a:spLocks noGrp="1"/>
          </p:cNvSpPr>
          <p:nvPr>
            <p:ph type="ctrTitle"/>
          </p:nvPr>
        </p:nvSpPr>
        <p:spPr/>
        <p:txBody>
          <a:bodyPr/>
          <a:lstStyle/>
          <a:p>
            <a:r>
              <a:rPr lang="zh-CN" altLang="en-US" dirty="0"/>
              <a:t>使用构造函数创建新实例</a:t>
            </a:r>
          </a:p>
        </p:txBody>
      </p:sp>
      <p:sp>
        <p:nvSpPr>
          <p:cNvPr id="5" name="灯片编号占位符 4">
            <a:extLst>
              <a:ext uri="{FF2B5EF4-FFF2-40B4-BE49-F238E27FC236}">
                <a16:creationId xmlns:a16="http://schemas.microsoft.com/office/drawing/2014/main" id="{B9C02E18-F9F4-4986-89DD-18F29863A5FB}"/>
              </a:ext>
            </a:extLst>
          </p:cNvPr>
          <p:cNvSpPr>
            <a:spLocks noGrp="1"/>
          </p:cNvSpPr>
          <p:nvPr>
            <p:ph type="sldNum" sz="quarter" idx="4"/>
          </p:nvPr>
        </p:nvSpPr>
        <p:spPr/>
        <p:txBody>
          <a:bodyPr/>
          <a:lstStyle/>
          <a:p>
            <a:pPr>
              <a:defRPr/>
            </a:pPr>
            <a:fld id="{E6CA0B37-C609-418D-973E-5FE272E0CA7A}" type="slidenum">
              <a:rPr lang="zh-CN" altLang="en-US" smtClean="0"/>
              <a:pPr>
                <a:defRPr/>
              </a:pPr>
              <a:t>46</a:t>
            </a:fld>
            <a:endParaRPr lang="zh-CN" altLang="en-US"/>
          </a:p>
        </p:txBody>
      </p:sp>
    </p:spTree>
    <p:extLst>
      <p:ext uri="{BB962C8B-B14F-4D97-AF65-F5344CB8AC3E}">
        <p14:creationId xmlns:p14="http://schemas.microsoft.com/office/powerpoint/2010/main" val="29018082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2"/>
          <p:cNvSpPr>
            <a:spLocks noGrp="1"/>
          </p:cNvSpPr>
          <p:nvPr>
            <p:ph idx="1"/>
          </p:nvPr>
        </p:nvSpPr>
        <p:spPr/>
        <p:txBody>
          <a:bodyPr/>
          <a:lstStyle/>
          <a:p>
            <a:r>
              <a:rPr lang="en-US" altLang="zh-CN" dirty="0"/>
              <a:t>constructor</a:t>
            </a:r>
            <a:r>
              <a:rPr lang="zh-CN" altLang="en-US" dirty="0"/>
              <a:t>属性指向</a:t>
            </a:r>
            <a:r>
              <a:rPr lang="en-US" altLang="zh-CN" dirty="0"/>
              <a:t>Flower</a:t>
            </a:r>
            <a:endParaRPr lang="zh-CN" altLang="en-US" dirty="0"/>
          </a:p>
        </p:txBody>
      </p:sp>
      <p:sp>
        <p:nvSpPr>
          <p:cNvPr id="2" name="标题 1"/>
          <p:cNvSpPr>
            <a:spLocks noGrp="1"/>
          </p:cNvSpPr>
          <p:nvPr>
            <p:ph type="ctrTitle"/>
          </p:nvPr>
        </p:nvSpPr>
        <p:spPr/>
        <p:txBody>
          <a:bodyPr/>
          <a:lstStyle/>
          <a:p>
            <a:r>
              <a:rPr lang="en-US" altLang="zh-CN" dirty="0"/>
              <a:t>constructor</a:t>
            </a:r>
            <a:r>
              <a:rPr lang="zh-CN" altLang="zh-CN" dirty="0"/>
              <a:t>属性</a:t>
            </a:r>
            <a:endParaRPr lang="zh-CN" altLang="en-US" dirty="0"/>
          </a:p>
        </p:txBody>
      </p:sp>
      <p:sp>
        <p:nvSpPr>
          <p:cNvPr id="6" name="AutoShape 4"/>
          <p:cNvSpPr>
            <a:spLocks noChangeArrowheads="1"/>
          </p:cNvSpPr>
          <p:nvPr/>
        </p:nvSpPr>
        <p:spPr bwMode="auto">
          <a:xfrm>
            <a:off x="2594199" y="2348880"/>
            <a:ext cx="6984776" cy="1512168"/>
          </a:xfrm>
          <a:prstGeom prst="roundRect">
            <a:avLst>
              <a:gd name="adj" fmla="val 2711"/>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marL="87313" lvl="1" defTabSz="723900">
              <a:lnSpc>
                <a:spcPct val="150000"/>
              </a:lnSpc>
              <a:buClr>
                <a:schemeClr val="folHlink"/>
              </a:buClr>
              <a:buSzPct val="60000"/>
              <a:tabLst>
                <a:tab pos="87313" algn="l"/>
              </a:tabLst>
              <a:defRPr/>
            </a:pPr>
            <a:r>
              <a:rPr lang="da-DK" altLang="zh-CN" b="1" dirty="0">
                <a:solidFill>
                  <a:schemeClr val="accent5">
                    <a:lumMod val="10000"/>
                  </a:schemeClr>
                </a:solidFill>
              </a:rPr>
              <a:t>alert(dog1.constructor==Dog);</a:t>
            </a:r>
          </a:p>
          <a:p>
            <a:pPr marL="87313" lvl="1" defTabSz="723900">
              <a:lnSpc>
                <a:spcPct val="150000"/>
              </a:lnSpc>
              <a:buClr>
                <a:schemeClr val="folHlink"/>
              </a:buClr>
              <a:buSzPct val="60000"/>
              <a:tabLst>
                <a:tab pos="87313" algn="l"/>
              </a:tabLst>
              <a:defRPr/>
            </a:pPr>
            <a:r>
              <a:rPr lang="da-DK" altLang="zh-CN" b="1" dirty="0">
                <a:solidFill>
                  <a:schemeClr val="accent5">
                    <a:lumMod val="10000"/>
                  </a:schemeClr>
                </a:solidFill>
              </a:rPr>
              <a:t>alert(dog2.constructor==Dog);</a:t>
            </a:r>
          </a:p>
          <a:p>
            <a:pPr marL="87313" lvl="1" defTabSz="723900">
              <a:lnSpc>
                <a:spcPct val="150000"/>
              </a:lnSpc>
              <a:buClr>
                <a:schemeClr val="folHlink"/>
              </a:buClr>
              <a:buSzPct val="60000"/>
              <a:tabLst>
                <a:tab pos="87313" algn="l"/>
              </a:tabLst>
              <a:defRPr/>
            </a:pPr>
            <a:r>
              <a:rPr lang="da-DK" altLang="zh-CN" b="1" dirty="0">
                <a:solidFill>
                  <a:schemeClr val="accent5">
                    <a:lumMod val="10000"/>
                  </a:schemeClr>
                </a:solidFill>
              </a:rPr>
              <a:t>alert(dog2.constructor==Dog);</a:t>
            </a:r>
          </a:p>
        </p:txBody>
      </p:sp>
      <p:grpSp>
        <p:nvGrpSpPr>
          <p:cNvPr id="7" name="组合 70"/>
          <p:cNvGrpSpPr>
            <a:grpSpLocks/>
          </p:cNvGrpSpPr>
          <p:nvPr/>
        </p:nvGrpSpPr>
        <p:grpSpPr bwMode="auto">
          <a:xfrm>
            <a:off x="1595439" y="1844825"/>
            <a:ext cx="1000125" cy="414337"/>
            <a:chOff x="1000100" y="2528843"/>
            <a:chExt cx="1000132" cy="414475"/>
          </a:xfrm>
        </p:grpSpPr>
        <p:pic>
          <p:nvPicPr>
            <p:cNvPr id="8" name="Picture 8" descr="E:\设计支持\模板设计\s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0100" y="2528843"/>
              <a:ext cx="446984" cy="4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1300139" y="2536783"/>
              <a:ext cx="700093" cy="398596"/>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示例</a:t>
              </a:r>
            </a:p>
          </p:txBody>
        </p:sp>
      </p:grpSp>
      <p:pic>
        <p:nvPicPr>
          <p:cNvPr id="11" name="图片 10"/>
          <p:cNvPicPr/>
          <p:nvPr/>
        </p:nvPicPr>
        <p:blipFill>
          <a:blip r:embed="rId4">
            <a:extLst>
              <a:ext uri="{28A0092B-C50C-407E-A947-70E740481C1C}">
                <a14:useLocalDpi xmlns:a14="http://schemas.microsoft.com/office/drawing/2010/main" val="0"/>
              </a:ext>
            </a:extLst>
          </a:blip>
          <a:stretch>
            <a:fillRect/>
          </a:stretch>
        </p:blipFill>
        <p:spPr>
          <a:xfrm>
            <a:off x="3287688" y="4190365"/>
            <a:ext cx="4536504" cy="2234245"/>
          </a:xfrm>
          <a:prstGeom prst="rect">
            <a:avLst/>
          </a:prstGeom>
        </p:spPr>
      </p:pic>
      <p:sp>
        <p:nvSpPr>
          <p:cNvPr id="3" name="灯片编号占位符 2">
            <a:extLst>
              <a:ext uri="{FF2B5EF4-FFF2-40B4-BE49-F238E27FC236}">
                <a16:creationId xmlns:a16="http://schemas.microsoft.com/office/drawing/2014/main" id="{F13EBE19-C422-48D8-B8A0-6F7F4D2AA7C2}"/>
              </a:ext>
            </a:extLst>
          </p:cNvPr>
          <p:cNvSpPr>
            <a:spLocks noGrp="1"/>
          </p:cNvSpPr>
          <p:nvPr>
            <p:ph type="sldNum" sz="quarter" idx="4"/>
          </p:nvPr>
        </p:nvSpPr>
        <p:spPr/>
        <p:txBody>
          <a:bodyPr/>
          <a:lstStyle/>
          <a:p>
            <a:pPr>
              <a:defRPr/>
            </a:pPr>
            <a:fld id="{E6CA0B37-C609-418D-973E-5FE272E0CA7A}" type="slidenum">
              <a:rPr lang="zh-CN" altLang="en-US" smtClean="0"/>
              <a:pPr>
                <a:defRPr/>
              </a:pPr>
              <a:t>47</a:t>
            </a:fld>
            <a:endParaRPr lang="zh-CN" altLang="en-US"/>
          </a:p>
        </p:txBody>
      </p:sp>
    </p:spTree>
    <p:extLst>
      <p:ext uri="{BB962C8B-B14F-4D97-AF65-F5344CB8AC3E}">
        <p14:creationId xmlns:p14="http://schemas.microsoft.com/office/powerpoint/2010/main" val="6115202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使用</a:t>
            </a:r>
            <a:r>
              <a:rPr lang="en-US" altLang="zh-CN" dirty="0" err="1"/>
              <a:t>instanceof</a:t>
            </a:r>
            <a:r>
              <a:rPr lang="zh-CN" altLang="zh-CN" dirty="0"/>
              <a:t>操作符检测对象类型</a:t>
            </a:r>
            <a:endParaRPr lang="zh-CN" altLang="en-US" dirty="0"/>
          </a:p>
        </p:txBody>
      </p:sp>
      <p:sp>
        <p:nvSpPr>
          <p:cNvPr id="2" name="标题 1"/>
          <p:cNvSpPr>
            <a:spLocks noGrp="1"/>
          </p:cNvSpPr>
          <p:nvPr>
            <p:ph type="ctrTitle"/>
          </p:nvPr>
        </p:nvSpPr>
        <p:spPr/>
        <p:txBody>
          <a:bodyPr/>
          <a:lstStyle/>
          <a:p>
            <a:r>
              <a:rPr lang="en-US" altLang="zh-CN" dirty="0" err="1"/>
              <a:t>instanceof</a:t>
            </a:r>
            <a:r>
              <a:rPr lang="zh-CN" altLang="zh-CN" dirty="0"/>
              <a:t>操作符</a:t>
            </a:r>
            <a:endParaRPr lang="zh-CN" altLang="en-US" dirty="0"/>
          </a:p>
        </p:txBody>
      </p:sp>
      <p:sp>
        <p:nvSpPr>
          <p:cNvPr id="5" name="AutoShape 4"/>
          <p:cNvSpPr>
            <a:spLocks noChangeArrowheads="1"/>
          </p:cNvSpPr>
          <p:nvPr/>
        </p:nvSpPr>
        <p:spPr bwMode="auto">
          <a:xfrm>
            <a:off x="2594199" y="1916832"/>
            <a:ext cx="6984776" cy="2808312"/>
          </a:xfrm>
          <a:prstGeom prst="roundRect">
            <a:avLst>
              <a:gd name="adj" fmla="val 2711"/>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marL="87313" lvl="1" defTabSz="723900">
              <a:lnSpc>
                <a:spcPct val="150000"/>
              </a:lnSpc>
              <a:buClr>
                <a:schemeClr val="folHlink"/>
              </a:buClr>
              <a:buSzPct val="60000"/>
              <a:tabLst>
                <a:tab pos="87313" algn="l"/>
              </a:tabLst>
              <a:defRPr/>
            </a:pPr>
            <a:r>
              <a:rPr lang="en-US" altLang="zh-CN" b="1" dirty="0">
                <a:solidFill>
                  <a:schemeClr val="accent5">
                    <a:lumMod val="10000"/>
                  </a:schemeClr>
                </a:solidFill>
              </a:rPr>
              <a:t>alert(dog1 </a:t>
            </a:r>
            <a:r>
              <a:rPr lang="en-US" altLang="zh-CN" b="1" dirty="0" err="1">
                <a:solidFill>
                  <a:schemeClr val="accent5">
                    <a:lumMod val="10000"/>
                  </a:schemeClr>
                </a:solidFill>
              </a:rPr>
              <a:t>instanceof</a:t>
            </a:r>
            <a:r>
              <a:rPr lang="en-US" altLang="zh-CN" b="1" dirty="0">
                <a:solidFill>
                  <a:schemeClr val="accent5">
                    <a:lumMod val="10000"/>
                  </a:schemeClr>
                </a:solidFill>
              </a:rPr>
              <a:t> Object);</a:t>
            </a:r>
          </a:p>
          <a:p>
            <a:pPr marL="87313" lvl="1" defTabSz="723900">
              <a:lnSpc>
                <a:spcPct val="150000"/>
              </a:lnSpc>
              <a:buClr>
                <a:schemeClr val="folHlink"/>
              </a:buClr>
              <a:buSzPct val="60000"/>
              <a:tabLst>
                <a:tab pos="87313" algn="l"/>
              </a:tabLst>
              <a:defRPr/>
            </a:pPr>
            <a:r>
              <a:rPr lang="en-US" altLang="zh-CN" b="1" dirty="0">
                <a:solidFill>
                  <a:schemeClr val="accent5">
                    <a:lumMod val="10000"/>
                  </a:schemeClr>
                </a:solidFill>
              </a:rPr>
              <a:t>alert(dog1 </a:t>
            </a:r>
            <a:r>
              <a:rPr lang="en-US" altLang="zh-CN" b="1" dirty="0" err="1">
                <a:solidFill>
                  <a:schemeClr val="accent5">
                    <a:lumMod val="10000"/>
                  </a:schemeClr>
                </a:solidFill>
              </a:rPr>
              <a:t>instanceof</a:t>
            </a:r>
            <a:r>
              <a:rPr lang="en-US" altLang="zh-CN" b="1" dirty="0">
                <a:solidFill>
                  <a:schemeClr val="accent5">
                    <a:lumMod val="10000"/>
                  </a:schemeClr>
                </a:solidFill>
              </a:rPr>
              <a:t> Dog);</a:t>
            </a:r>
          </a:p>
          <a:p>
            <a:pPr marL="87313" lvl="1" defTabSz="723900">
              <a:lnSpc>
                <a:spcPct val="150000"/>
              </a:lnSpc>
              <a:buClr>
                <a:schemeClr val="folHlink"/>
              </a:buClr>
              <a:buSzPct val="60000"/>
              <a:tabLst>
                <a:tab pos="87313" algn="l"/>
              </a:tabLst>
              <a:defRPr/>
            </a:pPr>
            <a:r>
              <a:rPr lang="en-US" altLang="zh-CN" b="1" dirty="0">
                <a:solidFill>
                  <a:schemeClr val="accent5">
                    <a:lumMod val="10000"/>
                  </a:schemeClr>
                </a:solidFill>
              </a:rPr>
              <a:t>alert(dog2 </a:t>
            </a:r>
            <a:r>
              <a:rPr lang="en-US" altLang="zh-CN" b="1" dirty="0" err="1">
                <a:solidFill>
                  <a:schemeClr val="accent5">
                    <a:lumMod val="10000"/>
                  </a:schemeClr>
                </a:solidFill>
              </a:rPr>
              <a:t>instanceof</a:t>
            </a:r>
            <a:r>
              <a:rPr lang="en-US" altLang="zh-CN" b="1" dirty="0">
                <a:solidFill>
                  <a:schemeClr val="accent5">
                    <a:lumMod val="10000"/>
                  </a:schemeClr>
                </a:solidFill>
              </a:rPr>
              <a:t> Object);</a:t>
            </a:r>
          </a:p>
          <a:p>
            <a:pPr marL="87313" lvl="1" defTabSz="723900">
              <a:lnSpc>
                <a:spcPct val="150000"/>
              </a:lnSpc>
              <a:buClr>
                <a:schemeClr val="folHlink"/>
              </a:buClr>
              <a:buSzPct val="60000"/>
              <a:tabLst>
                <a:tab pos="87313" algn="l"/>
              </a:tabLst>
              <a:defRPr/>
            </a:pPr>
            <a:r>
              <a:rPr lang="en-US" altLang="zh-CN" b="1" dirty="0">
                <a:solidFill>
                  <a:schemeClr val="accent5">
                    <a:lumMod val="10000"/>
                  </a:schemeClr>
                </a:solidFill>
              </a:rPr>
              <a:t>alert(dog2 </a:t>
            </a:r>
            <a:r>
              <a:rPr lang="en-US" altLang="zh-CN" b="1" dirty="0" err="1">
                <a:solidFill>
                  <a:schemeClr val="accent5">
                    <a:lumMod val="10000"/>
                  </a:schemeClr>
                </a:solidFill>
              </a:rPr>
              <a:t>instanceof</a:t>
            </a:r>
            <a:r>
              <a:rPr lang="en-US" altLang="zh-CN" b="1" dirty="0">
                <a:solidFill>
                  <a:schemeClr val="accent5">
                    <a:lumMod val="10000"/>
                  </a:schemeClr>
                </a:solidFill>
              </a:rPr>
              <a:t> Dog);</a:t>
            </a:r>
          </a:p>
          <a:p>
            <a:pPr marL="87313" lvl="1" defTabSz="723900">
              <a:lnSpc>
                <a:spcPct val="150000"/>
              </a:lnSpc>
              <a:buClr>
                <a:schemeClr val="folHlink"/>
              </a:buClr>
              <a:buSzPct val="60000"/>
              <a:tabLst>
                <a:tab pos="87313" algn="l"/>
              </a:tabLst>
              <a:defRPr/>
            </a:pPr>
            <a:r>
              <a:rPr lang="en-US" altLang="zh-CN" b="1" dirty="0">
                <a:solidFill>
                  <a:schemeClr val="accent5">
                    <a:lumMod val="10000"/>
                  </a:schemeClr>
                </a:solidFill>
              </a:rPr>
              <a:t>alert(dog3 </a:t>
            </a:r>
            <a:r>
              <a:rPr lang="en-US" altLang="zh-CN" b="1" dirty="0" err="1">
                <a:solidFill>
                  <a:schemeClr val="accent5">
                    <a:lumMod val="10000"/>
                  </a:schemeClr>
                </a:solidFill>
              </a:rPr>
              <a:t>instanceof</a:t>
            </a:r>
            <a:r>
              <a:rPr lang="en-US" altLang="zh-CN" b="1" dirty="0">
                <a:solidFill>
                  <a:schemeClr val="accent5">
                    <a:lumMod val="10000"/>
                  </a:schemeClr>
                </a:solidFill>
              </a:rPr>
              <a:t> Object);</a:t>
            </a:r>
          </a:p>
          <a:p>
            <a:pPr marL="87313" lvl="1" defTabSz="723900">
              <a:lnSpc>
                <a:spcPct val="150000"/>
              </a:lnSpc>
              <a:buClr>
                <a:schemeClr val="folHlink"/>
              </a:buClr>
              <a:buSzPct val="60000"/>
              <a:tabLst>
                <a:tab pos="87313" algn="l"/>
              </a:tabLst>
              <a:defRPr/>
            </a:pPr>
            <a:r>
              <a:rPr lang="en-US" altLang="zh-CN" b="1" dirty="0">
                <a:solidFill>
                  <a:schemeClr val="accent5">
                    <a:lumMod val="10000"/>
                  </a:schemeClr>
                </a:solidFill>
              </a:rPr>
              <a:t>alert(dog3 </a:t>
            </a:r>
            <a:r>
              <a:rPr lang="en-US" altLang="zh-CN" b="1" dirty="0" err="1">
                <a:solidFill>
                  <a:schemeClr val="accent5">
                    <a:lumMod val="10000"/>
                  </a:schemeClr>
                </a:solidFill>
              </a:rPr>
              <a:t>instanceof</a:t>
            </a:r>
            <a:r>
              <a:rPr lang="en-US" altLang="zh-CN" b="1" dirty="0">
                <a:solidFill>
                  <a:schemeClr val="accent5">
                    <a:lumMod val="10000"/>
                  </a:schemeClr>
                </a:solidFill>
              </a:rPr>
              <a:t> Dog);</a:t>
            </a:r>
          </a:p>
        </p:txBody>
      </p:sp>
      <p:grpSp>
        <p:nvGrpSpPr>
          <p:cNvPr id="6" name="组合 14"/>
          <p:cNvGrpSpPr>
            <a:grpSpLocks/>
          </p:cNvGrpSpPr>
          <p:nvPr/>
        </p:nvGrpSpPr>
        <p:grpSpPr bwMode="auto">
          <a:xfrm>
            <a:off x="3810001" y="6143626"/>
            <a:ext cx="4099007" cy="428625"/>
            <a:chOff x="3143240" y="5143512"/>
            <a:chExt cx="5072134" cy="428628"/>
          </a:xfrm>
        </p:grpSpPr>
        <p:sp>
          <p:nvSpPr>
            <p:cNvPr id="7" name="圆角矩形 6"/>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8" name="圆角矩形 7"/>
            <p:cNvSpPr/>
            <p:nvPr/>
          </p:nvSpPr>
          <p:spPr bwMode="auto">
            <a:xfrm>
              <a:off x="3714744" y="5143512"/>
              <a:ext cx="4500630"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9" name="Picture 8" descr="说话气泡n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p:nvSpPr>
          <p:spPr bwMode="auto">
            <a:xfrm>
              <a:off x="4277481" y="5187962"/>
              <a:ext cx="3545027" cy="338556"/>
            </a:xfrm>
            <a:prstGeom prst="rect">
              <a:avLst/>
            </a:prstGeom>
            <a:noFill/>
            <a:effectLst/>
          </p:spPr>
          <p:txBody>
            <a:bodyPr wrap="none">
              <a:spAutoFit/>
            </a:bodyPr>
            <a:lstStyle/>
            <a:p>
              <a:pPr algn="ctr">
                <a:defRPr/>
              </a:pPr>
              <a:r>
                <a:rPr lang="zh-CN" altLang="en-US" b="1" spc="300" dirty="0">
                  <a:solidFill>
                    <a:srgbClr val="FBFFFE"/>
                  </a:solidFill>
                  <a:latin typeface="微软雅黑" pitchFamily="34" charset="-122"/>
                  <a:ea typeface="微软雅黑" pitchFamily="34" charset="-122"/>
                </a:rPr>
                <a:t>演示示例：构造函数优化</a:t>
              </a:r>
            </a:p>
          </p:txBody>
        </p:sp>
      </p:grpSp>
      <p:sp>
        <p:nvSpPr>
          <p:cNvPr id="11" name="灯片编号占位符 10">
            <a:extLst>
              <a:ext uri="{FF2B5EF4-FFF2-40B4-BE49-F238E27FC236}">
                <a16:creationId xmlns:a16="http://schemas.microsoft.com/office/drawing/2014/main" id="{80EDE44D-DD21-41BC-8D87-A9587FC8A135}"/>
              </a:ext>
            </a:extLst>
          </p:cNvPr>
          <p:cNvSpPr>
            <a:spLocks noGrp="1"/>
          </p:cNvSpPr>
          <p:nvPr>
            <p:ph type="sldNum" sz="quarter" idx="4"/>
          </p:nvPr>
        </p:nvSpPr>
        <p:spPr/>
        <p:txBody>
          <a:bodyPr/>
          <a:lstStyle/>
          <a:p>
            <a:pPr>
              <a:defRPr/>
            </a:pPr>
            <a:fld id="{E6CA0B37-C609-418D-973E-5FE272E0CA7A}" type="slidenum">
              <a:rPr lang="zh-CN" altLang="en-US" smtClean="0"/>
              <a:pPr>
                <a:defRPr/>
              </a:pPr>
              <a:t>48</a:t>
            </a:fld>
            <a:endParaRPr lang="zh-CN" altLang="en-US"/>
          </a:p>
        </p:txBody>
      </p:sp>
    </p:spTree>
    <p:extLst>
      <p:ext uri="{BB962C8B-B14F-4D97-AF65-F5344CB8AC3E}">
        <p14:creationId xmlns:p14="http://schemas.microsoft.com/office/powerpoint/2010/main" val="3860530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a:extLst>
              <a:ext uri="{FF2B5EF4-FFF2-40B4-BE49-F238E27FC236}">
                <a16:creationId xmlns:a16="http://schemas.microsoft.com/office/drawing/2014/main" id="{76440E89-825C-46F6-BB01-257E725FE086}"/>
              </a:ext>
            </a:extLst>
          </p:cNvPr>
          <p:cNvSpPr>
            <a:spLocks noGrp="1"/>
          </p:cNvSpPr>
          <p:nvPr>
            <p:ph type="ctr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pPr algn="l"/>
            <a:r>
              <a:rPr lang="zh-CN" altLang="en-US" dirty="0"/>
              <a:t>构造函数</a:t>
            </a:r>
          </a:p>
        </p:txBody>
      </p:sp>
      <p:sp>
        <p:nvSpPr>
          <p:cNvPr id="6" name="矩形 38">
            <a:extLst>
              <a:ext uri="{FF2B5EF4-FFF2-40B4-BE49-F238E27FC236}">
                <a16:creationId xmlns:a16="http://schemas.microsoft.com/office/drawing/2014/main" id="{359EE88D-267A-4688-87F7-50083920DBF0}"/>
              </a:ext>
            </a:extLst>
          </p:cNvPr>
          <p:cNvSpPr>
            <a:spLocks noChangeArrowheads="1"/>
          </p:cNvSpPr>
          <p:nvPr/>
        </p:nvSpPr>
        <p:spPr bwMode="auto">
          <a:xfrm>
            <a:off x="1774826" y="1273175"/>
            <a:ext cx="8429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zh-CN" altLang="en-US" sz="2000" b="1" dirty="0">
                <a:solidFill>
                  <a:schemeClr val="tx1">
                    <a:lumMod val="50000"/>
                    <a:lumOff val="50000"/>
                  </a:schemeClr>
                </a:solidFill>
                <a:latin typeface="微软雅黑" pitchFamily="34" charset="-122"/>
                <a:ea typeface="微软雅黑" pitchFamily="34" charset="-122"/>
              </a:rPr>
              <a:t>私有成员</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5" name="矩形 13">
            <a:extLst>
              <a:ext uri="{FF2B5EF4-FFF2-40B4-BE49-F238E27FC236}">
                <a16:creationId xmlns:a16="http://schemas.microsoft.com/office/drawing/2014/main" id="{DA7E7052-3BF9-4C19-8601-A4288BC4BEB0}"/>
              </a:ext>
            </a:extLst>
          </p:cNvPr>
          <p:cNvSpPr>
            <a:spLocks noChangeArrowheads="1"/>
          </p:cNvSpPr>
          <p:nvPr/>
        </p:nvSpPr>
        <p:spPr bwMode="auto">
          <a:xfrm>
            <a:off x="1885951" y="1947864"/>
            <a:ext cx="8639175"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200000"/>
              </a:lnSpc>
            </a:pPr>
            <a:r>
              <a:rPr lang="zh-CN" altLang="en-US" b="1" u="sng">
                <a:solidFill>
                  <a:srgbClr val="0070C0"/>
                </a:solidFill>
              </a:rPr>
              <a:t>概念</a:t>
            </a:r>
            <a:r>
              <a:rPr lang="zh-CN" altLang="en-US"/>
              <a:t>：在构造函数中，使用</a:t>
            </a:r>
            <a:r>
              <a:rPr lang="en-US" altLang="zh-CN"/>
              <a:t>var</a:t>
            </a:r>
            <a:r>
              <a:rPr lang="zh-CN" altLang="en-US"/>
              <a:t>关键字定义的变量称为私有成员。</a:t>
            </a:r>
          </a:p>
          <a:p>
            <a:pPr>
              <a:lnSpc>
                <a:spcPct val="200000"/>
              </a:lnSpc>
            </a:pPr>
            <a:r>
              <a:rPr lang="zh-CN" altLang="en-US" b="1" u="sng">
                <a:solidFill>
                  <a:srgbClr val="0070C0"/>
                </a:solidFill>
              </a:rPr>
              <a:t>特点</a:t>
            </a:r>
            <a:r>
              <a:rPr lang="zh-CN" altLang="en-US"/>
              <a:t>：</a:t>
            </a:r>
            <a:r>
              <a:rPr lang="zh-CN" altLang="zh-CN"/>
              <a:t>在实例对象后无法通过“对象</a:t>
            </a:r>
            <a:r>
              <a:rPr lang="en-US" altLang="zh-CN"/>
              <a:t>.</a:t>
            </a:r>
            <a:r>
              <a:rPr lang="zh-CN" altLang="zh-CN"/>
              <a:t>成员”的方式进行访问，但是私有成员可以在对象的成员方法中访问</a:t>
            </a:r>
            <a:r>
              <a:rPr lang="zh-CN" altLang="en-US"/>
              <a:t>。</a:t>
            </a:r>
            <a:endParaRPr lang="en-US" altLang="zh-CN"/>
          </a:p>
          <a:p>
            <a:pPr>
              <a:lnSpc>
                <a:spcPct val="200000"/>
              </a:lnSpc>
            </a:pPr>
            <a:r>
              <a:rPr lang="zh-CN" altLang="en-US" b="1" u="sng">
                <a:solidFill>
                  <a:srgbClr val="0070C0"/>
                </a:solidFill>
              </a:rPr>
              <a:t>特性</a:t>
            </a:r>
            <a:r>
              <a:rPr lang="zh-CN" altLang="en-US"/>
              <a:t>：私有成员</a:t>
            </a:r>
            <a:r>
              <a:rPr lang="en-US" altLang="zh-CN"/>
              <a:t>name</a:t>
            </a:r>
            <a:r>
              <a:rPr lang="zh-CN" altLang="en-US"/>
              <a:t>体现了面向对象的封装性。</a:t>
            </a:r>
          </a:p>
        </p:txBody>
      </p:sp>
      <p:sp>
        <p:nvSpPr>
          <p:cNvPr id="2" name="灯片编号占位符 1">
            <a:extLst>
              <a:ext uri="{FF2B5EF4-FFF2-40B4-BE49-F238E27FC236}">
                <a16:creationId xmlns:a16="http://schemas.microsoft.com/office/drawing/2014/main" id="{C7D983D5-36C0-40FB-901E-13A75ADB1146}"/>
              </a:ext>
            </a:extLst>
          </p:cNvPr>
          <p:cNvSpPr>
            <a:spLocks noGrp="1"/>
          </p:cNvSpPr>
          <p:nvPr>
            <p:ph type="sldNum" sz="quarter" idx="4"/>
          </p:nvPr>
        </p:nvSpPr>
        <p:spPr/>
        <p:txBody>
          <a:bodyPr/>
          <a:lstStyle/>
          <a:p>
            <a:pPr>
              <a:defRPr/>
            </a:pPr>
            <a:fld id="{E6CA0B37-C609-418D-973E-5FE272E0CA7A}" type="slidenum">
              <a:rPr lang="zh-CN" altLang="en-US" smtClean="0"/>
              <a:pPr>
                <a:defRPr/>
              </a:pPr>
              <a:t>49</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ppt_x</p:attrName>
                                        </p:attrNameLst>
                                      </p:cBhvr>
                                      <p:tavLst>
                                        <p:tav tm="0">
                                          <p:val>
                                            <p:strVal val="#ppt_x-#ppt_w*1.125000"/>
                                          </p:val>
                                        </p:tav>
                                        <p:tav tm="100000">
                                          <p:val>
                                            <p:strVal val="#ppt_x"/>
                                          </p:val>
                                        </p:tav>
                                      </p:tavLst>
                                    </p:anim>
                                    <p:animEffect transition="in" filter="wipe(right)">
                                      <p:cBhvr>
                                        <p:cTn id="8" dur="500"/>
                                        <p:tgtEl>
                                          <p:spTgt spid="6"/>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wipe(left)">
                                      <p:cBhvr>
                                        <p:cTn id="13" dur="500"/>
                                        <p:tgtEl>
                                          <p:spTgt spid="5">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5">
                                            <p:txEl>
                                              <p:pRg st="1" end="1"/>
                                            </p:txEl>
                                          </p:spTgt>
                                        </p:tgtEl>
                                        <p:attrNameLst>
                                          <p:attrName>style.visibility</p:attrName>
                                        </p:attrNameLst>
                                      </p:cBhvr>
                                      <p:to>
                                        <p:strVal val="visible"/>
                                      </p:to>
                                    </p:set>
                                    <p:animEffect transition="in" filter="wipe(left)">
                                      <p:cBhvr>
                                        <p:cTn id="18" dur="500"/>
                                        <p:tgtEl>
                                          <p:spTgt spid="5">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animEffect transition="in" filter="wipe(left)">
                                      <p:cBhvr>
                                        <p:cTn id="23"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pPr>
            <a:r>
              <a:rPr lang="en-US" altLang="zh-CN" dirty="0"/>
              <a:t>JavaScript</a:t>
            </a:r>
            <a:r>
              <a:rPr lang="zh-CN" altLang="en-US" dirty="0"/>
              <a:t>中的基本数据类型</a:t>
            </a:r>
            <a:endParaRPr lang="en-US" altLang="zh-CN" dirty="0"/>
          </a:p>
          <a:p>
            <a:pPr lvl="1">
              <a:lnSpc>
                <a:spcPct val="150000"/>
              </a:lnSpc>
            </a:pPr>
            <a:r>
              <a:rPr lang="en-US" altLang="zh-CN" dirty="0"/>
              <a:t>number(</a:t>
            </a:r>
            <a:r>
              <a:rPr lang="zh-CN" altLang="en-US" dirty="0"/>
              <a:t>数值类型</a:t>
            </a:r>
            <a:r>
              <a:rPr lang="en-US" altLang="zh-CN" dirty="0"/>
              <a:t>)</a:t>
            </a:r>
          </a:p>
          <a:p>
            <a:pPr lvl="1">
              <a:lnSpc>
                <a:spcPct val="150000"/>
              </a:lnSpc>
            </a:pPr>
            <a:r>
              <a:rPr lang="en-US" altLang="zh-CN" dirty="0"/>
              <a:t>string(</a:t>
            </a:r>
            <a:r>
              <a:rPr lang="zh-CN" altLang="en-US" dirty="0"/>
              <a:t>字符串类型</a:t>
            </a:r>
            <a:r>
              <a:rPr lang="en-US" altLang="zh-CN" dirty="0"/>
              <a:t>)</a:t>
            </a:r>
          </a:p>
          <a:p>
            <a:pPr lvl="1">
              <a:lnSpc>
                <a:spcPct val="150000"/>
              </a:lnSpc>
            </a:pPr>
            <a:r>
              <a:rPr lang="en-US" altLang="zh-CN" dirty="0" err="1"/>
              <a:t>boolean</a:t>
            </a:r>
            <a:r>
              <a:rPr lang="en-US" altLang="zh-CN" dirty="0"/>
              <a:t>(</a:t>
            </a:r>
            <a:r>
              <a:rPr lang="zh-CN" altLang="en-US" dirty="0"/>
              <a:t>布尔类型</a:t>
            </a:r>
            <a:r>
              <a:rPr lang="en-US" altLang="zh-CN" dirty="0"/>
              <a:t>)</a:t>
            </a:r>
          </a:p>
          <a:p>
            <a:pPr lvl="1">
              <a:lnSpc>
                <a:spcPct val="150000"/>
              </a:lnSpc>
            </a:pPr>
            <a:r>
              <a:rPr lang="en-US" altLang="zh-CN" dirty="0"/>
              <a:t>null(</a:t>
            </a:r>
            <a:r>
              <a:rPr lang="zh-CN" altLang="en-US" dirty="0"/>
              <a:t>空类型</a:t>
            </a:r>
            <a:r>
              <a:rPr lang="en-US" altLang="zh-CN" dirty="0"/>
              <a:t>)</a:t>
            </a:r>
          </a:p>
          <a:p>
            <a:pPr lvl="1">
              <a:lnSpc>
                <a:spcPct val="150000"/>
              </a:lnSpc>
            </a:pPr>
            <a:r>
              <a:rPr lang="en-US" altLang="zh-CN" dirty="0"/>
              <a:t>undefined(</a:t>
            </a:r>
            <a:r>
              <a:rPr lang="zh-CN" altLang="en-US" dirty="0"/>
              <a:t>未定义类型</a:t>
            </a:r>
            <a:r>
              <a:rPr lang="en-US" altLang="zh-CN" dirty="0"/>
              <a:t>)</a:t>
            </a:r>
          </a:p>
          <a:p>
            <a:pPr lvl="1">
              <a:lnSpc>
                <a:spcPct val="150000"/>
              </a:lnSpc>
            </a:pPr>
            <a:r>
              <a:rPr lang="en-US" altLang="zh-CN" dirty="0"/>
              <a:t>object</a:t>
            </a:r>
            <a:endParaRPr lang="zh-CN" altLang="en-US" dirty="0"/>
          </a:p>
        </p:txBody>
      </p:sp>
      <p:sp>
        <p:nvSpPr>
          <p:cNvPr id="2" name="标题 1"/>
          <p:cNvSpPr>
            <a:spLocks noGrp="1"/>
          </p:cNvSpPr>
          <p:nvPr>
            <p:ph type="ctrTitle"/>
          </p:nvPr>
        </p:nvSpPr>
        <p:spPr/>
        <p:txBody>
          <a:bodyPr/>
          <a:lstStyle/>
          <a:p>
            <a:r>
              <a:rPr lang="zh-CN" altLang="en-US" dirty="0"/>
              <a:t>回顾</a:t>
            </a:r>
            <a:r>
              <a:rPr lang="en-US" altLang="zh-CN" dirty="0"/>
              <a:t>JavaScript</a:t>
            </a:r>
            <a:r>
              <a:rPr lang="zh-CN" altLang="en-US" dirty="0"/>
              <a:t>数据类型</a:t>
            </a:r>
          </a:p>
        </p:txBody>
      </p:sp>
      <p:sp>
        <p:nvSpPr>
          <p:cNvPr id="5" name="灯片编号占位符 4">
            <a:extLst>
              <a:ext uri="{FF2B5EF4-FFF2-40B4-BE49-F238E27FC236}">
                <a16:creationId xmlns:a16="http://schemas.microsoft.com/office/drawing/2014/main" id="{F2CE1FEE-3A15-4A28-8FA4-2C36C02CBC8D}"/>
              </a:ext>
            </a:extLst>
          </p:cNvPr>
          <p:cNvSpPr>
            <a:spLocks noGrp="1"/>
          </p:cNvSpPr>
          <p:nvPr>
            <p:ph type="sldNum" sz="quarter" idx="4"/>
          </p:nvPr>
        </p:nvSpPr>
        <p:spPr/>
        <p:txBody>
          <a:bodyPr/>
          <a:lstStyle/>
          <a:p>
            <a:pPr>
              <a:defRPr/>
            </a:pPr>
            <a:fld id="{E6CA0B37-C609-418D-973E-5FE272E0CA7A}" type="slidenum">
              <a:rPr lang="zh-CN" altLang="en-US" smtClean="0"/>
              <a:pPr>
                <a:defRPr/>
              </a:pPr>
              <a:t>5</a:t>
            </a:fld>
            <a:endParaRPr lang="zh-CN" altLang="en-US"/>
          </a:p>
        </p:txBody>
      </p:sp>
    </p:spTree>
    <p:extLst>
      <p:ext uri="{BB962C8B-B14F-4D97-AF65-F5344CB8AC3E}">
        <p14:creationId xmlns:p14="http://schemas.microsoft.com/office/powerpoint/2010/main" val="5102358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a:extLst>
              <a:ext uri="{FF2B5EF4-FFF2-40B4-BE49-F238E27FC236}">
                <a16:creationId xmlns:a16="http://schemas.microsoft.com/office/drawing/2014/main" id="{73132FBA-A1A9-4742-ABA8-BDC93FB524D8}"/>
              </a:ext>
            </a:extLst>
          </p:cNvPr>
          <p:cNvSpPr>
            <a:spLocks noGrp="1"/>
          </p:cNvSpPr>
          <p:nvPr>
            <p:ph type="ctr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pPr algn="l"/>
            <a:r>
              <a:rPr lang="zh-CN" altLang="en-US" dirty="0"/>
              <a:t>构造函数</a:t>
            </a:r>
          </a:p>
        </p:txBody>
      </p:sp>
      <p:sp>
        <p:nvSpPr>
          <p:cNvPr id="6" name="矩形 38">
            <a:extLst>
              <a:ext uri="{FF2B5EF4-FFF2-40B4-BE49-F238E27FC236}">
                <a16:creationId xmlns:a16="http://schemas.microsoft.com/office/drawing/2014/main" id="{0BEFB5E0-DADB-4667-8620-ECD27DD89480}"/>
              </a:ext>
            </a:extLst>
          </p:cNvPr>
          <p:cNvSpPr>
            <a:spLocks noChangeArrowheads="1"/>
          </p:cNvSpPr>
          <p:nvPr/>
        </p:nvSpPr>
        <p:spPr bwMode="auto">
          <a:xfrm>
            <a:off x="1774826" y="1273175"/>
            <a:ext cx="8429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zh-CN" altLang="en-US" sz="2000" b="1" dirty="0">
                <a:solidFill>
                  <a:schemeClr val="tx1">
                    <a:lumMod val="50000"/>
                    <a:lumOff val="50000"/>
                  </a:schemeClr>
                </a:solidFill>
                <a:latin typeface="微软雅黑" pitchFamily="34" charset="-122"/>
                <a:ea typeface="微软雅黑" pitchFamily="34" charset="-122"/>
              </a:rPr>
              <a:t>私有成员</a:t>
            </a:r>
            <a:endParaRPr lang="en-US" altLang="zh-CN" sz="2000" b="1" dirty="0">
              <a:solidFill>
                <a:schemeClr val="tx1">
                  <a:lumMod val="50000"/>
                  <a:lumOff val="50000"/>
                </a:schemeClr>
              </a:solidFill>
              <a:latin typeface="微软雅黑" pitchFamily="34" charset="-122"/>
              <a:ea typeface="微软雅黑" pitchFamily="34" charset="-122"/>
            </a:endParaRPr>
          </a:p>
        </p:txBody>
      </p:sp>
      <p:grpSp>
        <p:nvGrpSpPr>
          <p:cNvPr id="7" name="组合 2">
            <a:extLst>
              <a:ext uri="{FF2B5EF4-FFF2-40B4-BE49-F238E27FC236}">
                <a16:creationId xmlns:a16="http://schemas.microsoft.com/office/drawing/2014/main" id="{C4C08F7F-30C7-4192-B682-62786E1E7A74}"/>
              </a:ext>
            </a:extLst>
          </p:cNvPr>
          <p:cNvGrpSpPr>
            <a:grpSpLocks/>
          </p:cNvGrpSpPr>
          <p:nvPr/>
        </p:nvGrpSpPr>
        <p:grpSpPr bwMode="auto">
          <a:xfrm>
            <a:off x="2613025" y="2006600"/>
            <a:ext cx="7283450" cy="3575050"/>
            <a:chOff x="2921504" y="3560839"/>
            <a:chExt cx="611813" cy="1462650"/>
          </a:xfrm>
        </p:grpSpPr>
        <p:sp>
          <p:nvSpPr>
            <p:cNvPr id="8" name="矩形 1">
              <a:extLst>
                <a:ext uri="{FF2B5EF4-FFF2-40B4-BE49-F238E27FC236}">
                  <a16:creationId xmlns:a16="http://schemas.microsoft.com/office/drawing/2014/main" id="{094AAA3A-4CC1-4A8B-885D-7C3C35F7E9E1}"/>
                </a:ext>
              </a:extLst>
            </p:cNvPr>
            <p:cNvSpPr>
              <a:spLocks noChangeArrowheads="1"/>
            </p:cNvSpPr>
            <p:nvPr/>
          </p:nvSpPr>
          <p:spPr bwMode="auto">
            <a:xfrm>
              <a:off x="2921504" y="3560839"/>
              <a:ext cx="602879" cy="1462650"/>
            </a:xfrm>
            <a:prstGeom prst="rect">
              <a:avLst/>
            </a:prstGeom>
            <a:solidFill>
              <a:srgbClr val="D6ECFF">
                <a:lumMod val="25000"/>
              </a:srgbClr>
            </a:solidFill>
            <a:ln>
              <a:noFill/>
            </a:ln>
            <a:extLst>
              <a:ext uri="{91240B29-F687-4F45-9708-019B960494DF}">
                <a14:hiddenLine xmlns:a14="http://schemas.microsoft.com/office/drawing/2010/main" w="28575" algn="ctr">
                  <a:solidFill>
                    <a:srgbClr val="000000"/>
                  </a:solidFill>
                  <a:round/>
                  <a:headEnd/>
                  <a:tailEnd/>
                </a14:hiddenLine>
              </a:ext>
            </a:extLst>
          </p:spPr>
          <p:txBody>
            <a:bodyPr/>
            <a:lstStyle/>
            <a:p>
              <a:pPr eaLnBrk="1" hangingPunct="1">
                <a:buFont typeface="Arial" charset="0"/>
                <a:buNone/>
                <a:defRPr/>
              </a:pPr>
              <a:endParaRPr lang="zh-CN" altLang="en-US" kern="0">
                <a:solidFill>
                  <a:prstClr val="black"/>
                </a:solidFill>
                <a:latin typeface="Arial" charset="0"/>
              </a:endParaRPr>
            </a:p>
          </p:txBody>
        </p:sp>
        <p:sp>
          <p:nvSpPr>
            <p:cNvPr id="9" name="矩形 8">
              <a:extLst>
                <a:ext uri="{FF2B5EF4-FFF2-40B4-BE49-F238E27FC236}">
                  <a16:creationId xmlns:a16="http://schemas.microsoft.com/office/drawing/2014/main" id="{A55D1B5B-9DDC-44D3-B852-587D8D90BAE2}"/>
                </a:ext>
              </a:extLst>
            </p:cNvPr>
            <p:cNvSpPr>
              <a:spLocks noChangeArrowheads="1"/>
            </p:cNvSpPr>
            <p:nvPr/>
          </p:nvSpPr>
          <p:spPr bwMode="auto">
            <a:xfrm>
              <a:off x="2932705" y="3572530"/>
              <a:ext cx="600612" cy="1398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ct val="150000"/>
                </a:lnSpc>
                <a:defRPr/>
              </a:pPr>
              <a:r>
                <a:rPr lang="en-US" altLang="zh-CN" sz="1600" b="1" kern="0" dirty="0">
                  <a:solidFill>
                    <a:prstClr val="white"/>
                  </a:solidFill>
                  <a:latin typeface="微软雅黑" pitchFamily="34" charset="-122"/>
                  <a:ea typeface="微软雅黑" pitchFamily="34" charset="-122"/>
                </a:rPr>
                <a:t>function Person() {</a:t>
              </a:r>
            </a:p>
            <a:p>
              <a:pPr marL="0" indent="0">
                <a:lnSpc>
                  <a:spcPct val="150000"/>
                </a:lnSpc>
                <a:defRPr/>
              </a:pPr>
              <a:r>
                <a:rPr lang="en-US" altLang="zh-CN" sz="1600" b="1" kern="0" dirty="0">
                  <a:solidFill>
                    <a:prstClr val="white"/>
                  </a:solidFill>
                  <a:latin typeface="微软雅黑" pitchFamily="34" charset="-122"/>
                  <a:ea typeface="微软雅黑" pitchFamily="34" charset="-122"/>
                </a:rPr>
                <a:t>  </a:t>
              </a:r>
              <a:r>
                <a:rPr lang="en-US" altLang="zh-CN" sz="1600" b="1" kern="0" dirty="0" err="1">
                  <a:solidFill>
                    <a:prstClr val="white"/>
                  </a:solidFill>
                  <a:latin typeface="微软雅黑" pitchFamily="34" charset="-122"/>
                  <a:ea typeface="微软雅黑" pitchFamily="34" charset="-122"/>
                </a:rPr>
                <a:t>var</a:t>
              </a:r>
              <a:r>
                <a:rPr lang="en-US" altLang="zh-CN" sz="1600" b="1" kern="0" dirty="0">
                  <a:solidFill>
                    <a:prstClr val="white"/>
                  </a:solidFill>
                  <a:latin typeface="微软雅黑" pitchFamily="34" charset="-122"/>
                  <a:ea typeface="微软雅黑" pitchFamily="34" charset="-122"/>
                </a:rPr>
                <a:t> name = 'Jim';</a:t>
              </a:r>
            </a:p>
            <a:p>
              <a:pPr marL="0" indent="0">
                <a:lnSpc>
                  <a:spcPct val="150000"/>
                </a:lnSpc>
                <a:defRPr/>
              </a:pPr>
              <a:r>
                <a:rPr lang="en-US" altLang="zh-CN" sz="1600" b="1" kern="0" dirty="0">
                  <a:solidFill>
                    <a:prstClr val="white"/>
                  </a:solidFill>
                  <a:latin typeface="微软雅黑" pitchFamily="34" charset="-122"/>
                  <a:ea typeface="微软雅黑" pitchFamily="34" charset="-122"/>
                </a:rPr>
                <a:t>  </a:t>
              </a:r>
              <a:r>
                <a:rPr lang="en-US" altLang="zh-CN" sz="1600" b="1" kern="0" dirty="0" err="1">
                  <a:solidFill>
                    <a:prstClr val="white"/>
                  </a:solidFill>
                  <a:latin typeface="微软雅黑" pitchFamily="34" charset="-122"/>
                  <a:ea typeface="微软雅黑" pitchFamily="34" charset="-122"/>
                </a:rPr>
                <a:t>this.getName</a:t>
              </a:r>
              <a:r>
                <a:rPr lang="en-US" altLang="zh-CN" sz="1600" b="1" kern="0" dirty="0">
                  <a:solidFill>
                    <a:prstClr val="white"/>
                  </a:solidFill>
                  <a:latin typeface="微软雅黑" pitchFamily="34" charset="-122"/>
                  <a:ea typeface="微软雅黑" pitchFamily="34" charset="-122"/>
                </a:rPr>
                <a:t> = function () {</a:t>
              </a:r>
            </a:p>
            <a:p>
              <a:pPr marL="0" indent="0">
                <a:lnSpc>
                  <a:spcPct val="150000"/>
                </a:lnSpc>
                <a:defRPr/>
              </a:pPr>
              <a:r>
                <a:rPr lang="en-US" altLang="zh-CN" sz="1600" b="1" kern="0" dirty="0">
                  <a:solidFill>
                    <a:prstClr val="white"/>
                  </a:solidFill>
                  <a:latin typeface="微软雅黑" pitchFamily="34" charset="-122"/>
                  <a:ea typeface="微软雅黑" pitchFamily="34" charset="-122"/>
                </a:rPr>
                <a:t>    return name;</a:t>
              </a:r>
            </a:p>
            <a:p>
              <a:pPr marL="0" indent="0">
                <a:lnSpc>
                  <a:spcPct val="150000"/>
                </a:lnSpc>
                <a:defRPr/>
              </a:pPr>
              <a:r>
                <a:rPr lang="en-US" altLang="zh-CN" sz="1600" b="1" kern="0" dirty="0">
                  <a:solidFill>
                    <a:prstClr val="white"/>
                  </a:solidFill>
                  <a:latin typeface="微软雅黑" pitchFamily="34" charset="-122"/>
                  <a:ea typeface="微软雅黑" pitchFamily="34" charset="-122"/>
                </a:rPr>
                <a:t>  };</a:t>
              </a:r>
            </a:p>
            <a:p>
              <a:pPr marL="0" indent="0">
                <a:lnSpc>
                  <a:spcPct val="150000"/>
                </a:lnSpc>
                <a:defRPr/>
              </a:pPr>
              <a:r>
                <a:rPr lang="en-US" altLang="zh-CN" sz="1600" b="1" kern="0" dirty="0">
                  <a:solidFill>
                    <a:prstClr val="white"/>
                  </a:solidFill>
                  <a:latin typeface="微软雅黑" pitchFamily="34" charset="-122"/>
                  <a:ea typeface="微软雅黑" pitchFamily="34" charset="-122"/>
                </a:rPr>
                <a:t>}</a:t>
              </a:r>
            </a:p>
            <a:p>
              <a:pPr marL="0" indent="0">
                <a:lnSpc>
                  <a:spcPct val="150000"/>
                </a:lnSpc>
                <a:defRPr/>
              </a:pPr>
              <a:r>
                <a:rPr lang="en-US" altLang="zh-CN" sz="1600" b="1" kern="0" dirty="0" err="1">
                  <a:solidFill>
                    <a:prstClr val="white"/>
                  </a:solidFill>
                  <a:latin typeface="微软雅黑" pitchFamily="34" charset="-122"/>
                  <a:ea typeface="微软雅黑" pitchFamily="34" charset="-122"/>
                </a:rPr>
                <a:t>var</a:t>
              </a:r>
              <a:r>
                <a:rPr lang="en-US" altLang="zh-CN" sz="1600" b="1" kern="0" dirty="0">
                  <a:solidFill>
                    <a:prstClr val="white"/>
                  </a:solidFill>
                  <a:latin typeface="微软雅黑" pitchFamily="34" charset="-122"/>
                  <a:ea typeface="微软雅黑" pitchFamily="34" charset="-122"/>
                </a:rPr>
                <a:t> p = new Person();	// </a:t>
              </a:r>
              <a:r>
                <a:rPr lang="zh-CN" altLang="en-US" sz="1600" b="1" kern="0" dirty="0">
                  <a:solidFill>
                    <a:prstClr val="white"/>
                  </a:solidFill>
                  <a:latin typeface="微软雅黑" pitchFamily="34" charset="-122"/>
                  <a:ea typeface="微软雅黑" pitchFamily="34" charset="-122"/>
                </a:rPr>
                <a:t>创建实例对象</a:t>
              </a:r>
              <a:r>
                <a:rPr lang="en-US" altLang="zh-CN" sz="1600" b="1" kern="0" dirty="0">
                  <a:solidFill>
                    <a:prstClr val="white"/>
                  </a:solidFill>
                  <a:latin typeface="微软雅黑" pitchFamily="34" charset="-122"/>
                  <a:ea typeface="微软雅黑" pitchFamily="34" charset="-122"/>
                </a:rPr>
                <a:t>p</a:t>
              </a:r>
            </a:p>
            <a:p>
              <a:pPr marL="0" indent="0">
                <a:lnSpc>
                  <a:spcPct val="150000"/>
                </a:lnSpc>
                <a:defRPr/>
              </a:pPr>
              <a:r>
                <a:rPr lang="en-US" altLang="zh-CN" sz="1600" b="1" kern="0" dirty="0">
                  <a:solidFill>
                    <a:prstClr val="white"/>
                  </a:solidFill>
                  <a:latin typeface="微软雅黑" pitchFamily="34" charset="-122"/>
                  <a:ea typeface="微软雅黑" pitchFamily="34" charset="-122"/>
                </a:rPr>
                <a:t>console.log(p.name); 	// </a:t>
              </a:r>
              <a:r>
                <a:rPr lang="zh-CN" altLang="en-US" sz="1600" b="1" kern="0" dirty="0">
                  <a:solidFill>
                    <a:prstClr val="white"/>
                  </a:solidFill>
                  <a:latin typeface="微软雅黑" pitchFamily="34" charset="-122"/>
                  <a:ea typeface="微软雅黑" pitchFamily="34" charset="-122"/>
                </a:rPr>
                <a:t>访问私有成员，输出结果：</a:t>
              </a:r>
              <a:r>
                <a:rPr lang="en-US" altLang="zh-CN" sz="1600" b="1" kern="0" dirty="0">
                  <a:solidFill>
                    <a:prstClr val="white"/>
                  </a:solidFill>
                  <a:latin typeface="微软雅黑" pitchFamily="34" charset="-122"/>
                  <a:ea typeface="微软雅黑" pitchFamily="34" charset="-122"/>
                </a:rPr>
                <a:t>undefined</a:t>
              </a:r>
            </a:p>
            <a:p>
              <a:pPr marL="0" indent="0">
                <a:lnSpc>
                  <a:spcPct val="150000"/>
                </a:lnSpc>
                <a:defRPr/>
              </a:pPr>
              <a:r>
                <a:rPr lang="en-US" altLang="zh-CN" sz="1600" b="1" kern="0" dirty="0" err="1">
                  <a:solidFill>
                    <a:prstClr val="white"/>
                  </a:solidFill>
                  <a:latin typeface="微软雅黑" pitchFamily="34" charset="-122"/>
                  <a:ea typeface="微软雅黑" pitchFamily="34" charset="-122"/>
                </a:rPr>
                <a:t>p.getName</a:t>
              </a:r>
              <a:r>
                <a:rPr lang="en-US" altLang="zh-CN" sz="1600" b="1" kern="0" dirty="0">
                  <a:solidFill>
                    <a:prstClr val="white"/>
                  </a:solidFill>
                  <a:latin typeface="微软雅黑" pitchFamily="34" charset="-122"/>
                  <a:ea typeface="微软雅黑" pitchFamily="34" charset="-122"/>
                </a:rPr>
                <a:t>();		// </a:t>
              </a:r>
              <a:r>
                <a:rPr lang="zh-CN" altLang="en-US" sz="1600" b="1" kern="0" dirty="0">
                  <a:solidFill>
                    <a:prstClr val="white"/>
                  </a:solidFill>
                  <a:latin typeface="微软雅黑" pitchFamily="34" charset="-122"/>
                  <a:ea typeface="微软雅黑" pitchFamily="34" charset="-122"/>
                </a:rPr>
                <a:t>访问对外开放的成员，输出结果：</a:t>
              </a:r>
              <a:r>
                <a:rPr lang="en-US" altLang="zh-CN" sz="1600" b="1" kern="0" dirty="0">
                  <a:solidFill>
                    <a:prstClr val="white"/>
                  </a:solidFill>
                  <a:latin typeface="微软雅黑" pitchFamily="34" charset="-122"/>
                  <a:ea typeface="微软雅黑" pitchFamily="34" charset="-122"/>
                </a:rPr>
                <a:t>Jim</a:t>
              </a:r>
            </a:p>
          </p:txBody>
        </p:sp>
      </p:grpSp>
      <p:sp>
        <p:nvSpPr>
          <p:cNvPr id="10" name="圆角矩形 9">
            <a:extLst>
              <a:ext uri="{FF2B5EF4-FFF2-40B4-BE49-F238E27FC236}">
                <a16:creationId xmlns:a16="http://schemas.microsoft.com/office/drawing/2014/main" id="{5E277B86-4D28-485B-B298-C36DCAC7E12B}"/>
              </a:ext>
            </a:extLst>
          </p:cNvPr>
          <p:cNvSpPr/>
          <p:nvPr/>
        </p:nvSpPr>
        <p:spPr>
          <a:xfrm>
            <a:off x="7897814" y="1727200"/>
            <a:ext cx="1455737" cy="558800"/>
          </a:xfrm>
          <a:prstGeom prst="roundRect">
            <a:avLst/>
          </a:prstGeom>
          <a:solidFill>
            <a:srgbClr val="FBFBFB"/>
          </a:solidFill>
          <a:ln w="12700">
            <a:solidFill>
              <a:srgbClr val="00B4E9"/>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tx1"/>
                </a:solidFill>
              </a:rPr>
              <a:t>示例</a:t>
            </a:r>
          </a:p>
        </p:txBody>
      </p:sp>
      <p:sp>
        <p:nvSpPr>
          <p:cNvPr id="2" name="灯片编号占位符 1">
            <a:extLst>
              <a:ext uri="{FF2B5EF4-FFF2-40B4-BE49-F238E27FC236}">
                <a16:creationId xmlns:a16="http://schemas.microsoft.com/office/drawing/2014/main" id="{8A6D470D-F355-458E-9E14-17C87C74D245}"/>
              </a:ext>
            </a:extLst>
          </p:cNvPr>
          <p:cNvSpPr>
            <a:spLocks noGrp="1"/>
          </p:cNvSpPr>
          <p:nvPr>
            <p:ph type="sldNum" sz="quarter" idx="4"/>
          </p:nvPr>
        </p:nvSpPr>
        <p:spPr/>
        <p:txBody>
          <a:bodyPr/>
          <a:lstStyle/>
          <a:p>
            <a:pPr>
              <a:defRPr/>
            </a:pPr>
            <a:fld id="{E6CA0B37-C609-418D-973E-5FE272E0CA7A}" type="slidenum">
              <a:rPr lang="zh-CN" altLang="en-US" smtClean="0"/>
              <a:pPr>
                <a:defRPr/>
              </a:pPr>
              <a:t>50</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ppt_x</p:attrName>
                                        </p:attrNameLst>
                                      </p:cBhvr>
                                      <p:tavLst>
                                        <p:tav tm="0">
                                          <p:val>
                                            <p:strVal val="#ppt_x+#ppt_w*1.125000"/>
                                          </p:val>
                                        </p:tav>
                                        <p:tav tm="100000">
                                          <p:val>
                                            <p:strVal val="#ppt_x"/>
                                          </p:val>
                                        </p:tav>
                                      </p:tavLst>
                                    </p:anim>
                                    <p:animEffect transition="in" filter="wipe(left)">
                                      <p:cBhvr>
                                        <p:cTn id="8" dur="500"/>
                                        <p:tgtEl>
                                          <p:spTgt spid="7"/>
                                        </p:tgtEl>
                                      </p:cBhvr>
                                    </p:animEffect>
                                  </p:childTnLst>
                                </p:cTn>
                              </p:par>
                            </p:childTnLst>
                          </p:cTn>
                        </p:par>
                        <p:par>
                          <p:cTn id="9" fill="hold" nodeType="afterGroup">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p:tgtEl>
                                          <p:spTgt spid="10"/>
                                        </p:tgtEl>
                                        <p:attrNameLst>
                                          <p:attrName>ppt_y</p:attrName>
                                        </p:attrNameLst>
                                      </p:cBhvr>
                                      <p:tavLst>
                                        <p:tav tm="0">
                                          <p:val>
                                            <p:strVal val="#ppt_y+#ppt_h*1.125000"/>
                                          </p:val>
                                        </p:tav>
                                        <p:tav tm="100000">
                                          <p:val>
                                            <p:strVal val="#ppt_y"/>
                                          </p:val>
                                        </p:tav>
                                      </p:tavLst>
                                    </p:anim>
                                    <p:animEffect transition="in" filter="wipe(up)">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a:extLst>
              <a:ext uri="{FF2B5EF4-FFF2-40B4-BE49-F238E27FC236}">
                <a16:creationId xmlns:a16="http://schemas.microsoft.com/office/drawing/2014/main" id="{9D88AFA4-C96F-4729-AA64-E34018C37BAB}"/>
              </a:ext>
            </a:extLst>
          </p:cNvPr>
          <p:cNvSpPr>
            <a:spLocks noGrp="1"/>
          </p:cNvSpPr>
          <p:nvPr>
            <p:ph type="ctr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pPr algn="l"/>
            <a:r>
              <a:rPr lang="zh-CN" altLang="en-US" dirty="0"/>
              <a:t>构造函数</a:t>
            </a:r>
          </a:p>
        </p:txBody>
      </p:sp>
      <p:grpSp>
        <p:nvGrpSpPr>
          <p:cNvPr id="11" name="组合 10">
            <a:extLst>
              <a:ext uri="{FF2B5EF4-FFF2-40B4-BE49-F238E27FC236}">
                <a16:creationId xmlns:a16="http://schemas.microsoft.com/office/drawing/2014/main" id="{8B00B379-AB47-4CA7-91EA-9E9E95B99DB7}"/>
              </a:ext>
            </a:extLst>
          </p:cNvPr>
          <p:cNvGrpSpPr>
            <a:grpSpLocks/>
          </p:cNvGrpSpPr>
          <p:nvPr/>
        </p:nvGrpSpPr>
        <p:grpSpPr bwMode="auto">
          <a:xfrm>
            <a:off x="1895476" y="1273176"/>
            <a:ext cx="2232025" cy="771525"/>
            <a:chOff x="6444208" y="1011134"/>
            <a:chExt cx="2232248" cy="772392"/>
          </a:xfrm>
        </p:grpSpPr>
        <p:grpSp>
          <p:nvGrpSpPr>
            <p:cNvPr id="54278" name="组合 13">
              <a:extLst>
                <a:ext uri="{FF2B5EF4-FFF2-40B4-BE49-F238E27FC236}">
                  <a16:creationId xmlns:a16="http://schemas.microsoft.com/office/drawing/2014/main" id="{2BE806FD-6177-4CD8-8D65-66AA52371684}"/>
                </a:ext>
              </a:extLst>
            </p:cNvPr>
            <p:cNvGrpSpPr>
              <a:grpSpLocks/>
            </p:cNvGrpSpPr>
            <p:nvPr/>
          </p:nvGrpSpPr>
          <p:grpSpPr bwMode="auto">
            <a:xfrm>
              <a:off x="6444208" y="1011134"/>
              <a:ext cx="2232248" cy="504056"/>
              <a:chOff x="1547664" y="2780928"/>
              <a:chExt cx="2232248" cy="504056"/>
            </a:xfrm>
          </p:grpSpPr>
          <p:sp>
            <p:nvSpPr>
              <p:cNvPr id="14" name="椭圆 13">
                <a:extLst>
                  <a:ext uri="{FF2B5EF4-FFF2-40B4-BE49-F238E27FC236}">
                    <a16:creationId xmlns:a16="http://schemas.microsoft.com/office/drawing/2014/main" id="{8F7FE805-665B-47F1-AF4B-130C53BD4C73}"/>
                  </a:ext>
                </a:extLst>
              </p:cNvPr>
              <p:cNvSpPr/>
              <p:nvPr/>
            </p:nvSpPr>
            <p:spPr>
              <a:xfrm>
                <a:off x="1547664" y="2780928"/>
                <a:ext cx="503288" cy="503804"/>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chemeClr val="bg1"/>
                    </a:solidFill>
                    <a:latin typeface="黑体" panose="02010609060101010101" pitchFamily="49" charset="-122"/>
                    <a:ea typeface="黑体" panose="02010609060101010101" pitchFamily="49" charset="-122"/>
                  </a:rPr>
                  <a:t>多</a:t>
                </a:r>
              </a:p>
            </p:txBody>
          </p:sp>
          <p:sp>
            <p:nvSpPr>
              <p:cNvPr id="22" name="椭圆 21">
                <a:extLst>
                  <a:ext uri="{FF2B5EF4-FFF2-40B4-BE49-F238E27FC236}">
                    <a16:creationId xmlns:a16="http://schemas.microsoft.com/office/drawing/2014/main" id="{275CC008-EE7C-4892-B457-4E6B7D7C2041}"/>
                  </a:ext>
                </a:extLst>
              </p:cNvPr>
              <p:cNvSpPr/>
              <p:nvPr/>
            </p:nvSpPr>
            <p:spPr>
              <a:xfrm>
                <a:off x="2123985" y="2780928"/>
                <a:ext cx="503287" cy="503804"/>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chemeClr val="bg1"/>
                    </a:solidFill>
                    <a:latin typeface="黑体" panose="02010609060101010101" pitchFamily="49" charset="-122"/>
                    <a:ea typeface="黑体" panose="02010609060101010101" pitchFamily="49" charset="-122"/>
                  </a:rPr>
                  <a:t>学</a:t>
                </a:r>
              </a:p>
            </p:txBody>
          </p:sp>
          <p:sp>
            <p:nvSpPr>
              <p:cNvPr id="23" name="椭圆 22">
                <a:extLst>
                  <a:ext uri="{FF2B5EF4-FFF2-40B4-BE49-F238E27FC236}">
                    <a16:creationId xmlns:a16="http://schemas.microsoft.com/office/drawing/2014/main" id="{0787202B-26BD-404F-813F-01C1B2C75B61}"/>
                  </a:ext>
                </a:extLst>
              </p:cNvPr>
              <p:cNvSpPr/>
              <p:nvPr/>
            </p:nvSpPr>
            <p:spPr>
              <a:xfrm>
                <a:off x="2700304" y="2780928"/>
                <a:ext cx="503288" cy="503804"/>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chemeClr val="bg1"/>
                    </a:solidFill>
                    <a:latin typeface="黑体" panose="02010609060101010101" pitchFamily="49" charset="-122"/>
                    <a:ea typeface="黑体" panose="02010609060101010101" pitchFamily="49" charset="-122"/>
                  </a:rPr>
                  <a:t>一</a:t>
                </a:r>
              </a:p>
            </p:txBody>
          </p:sp>
          <p:sp>
            <p:nvSpPr>
              <p:cNvPr id="24" name="椭圆 23">
                <a:extLst>
                  <a:ext uri="{FF2B5EF4-FFF2-40B4-BE49-F238E27FC236}">
                    <a16:creationId xmlns:a16="http://schemas.microsoft.com/office/drawing/2014/main" id="{1BA2F0B9-E2B1-4F94-A486-6D29643D6776}"/>
                  </a:ext>
                </a:extLst>
              </p:cNvPr>
              <p:cNvSpPr/>
              <p:nvPr/>
            </p:nvSpPr>
            <p:spPr>
              <a:xfrm>
                <a:off x="3276625" y="2780928"/>
                <a:ext cx="503287" cy="503804"/>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chemeClr val="bg1"/>
                    </a:solidFill>
                    <a:latin typeface="黑体" panose="02010609060101010101" pitchFamily="49" charset="-122"/>
                    <a:ea typeface="黑体" panose="02010609060101010101" pitchFamily="49" charset="-122"/>
                  </a:rPr>
                  <a:t>招</a:t>
                </a:r>
              </a:p>
            </p:txBody>
          </p:sp>
        </p:grpSp>
        <p:cxnSp>
          <p:nvCxnSpPr>
            <p:cNvPr id="13" name="直接连接符 12">
              <a:extLst>
                <a:ext uri="{FF2B5EF4-FFF2-40B4-BE49-F238E27FC236}">
                  <a16:creationId xmlns:a16="http://schemas.microsoft.com/office/drawing/2014/main" id="{5ECF0208-106C-4346-B7AD-930ECA4A57EC}"/>
                </a:ext>
              </a:extLst>
            </p:cNvPr>
            <p:cNvCxnSpPr/>
            <p:nvPr/>
          </p:nvCxnSpPr>
          <p:spPr>
            <a:xfrm>
              <a:off x="6444208" y="1811909"/>
              <a:ext cx="2232248" cy="0"/>
            </a:xfrm>
            <a:prstGeom prst="line">
              <a:avLst/>
            </a:prstGeom>
            <a:ln w="19050">
              <a:gradFill flip="none" rotWithShape="1">
                <a:gsLst>
                  <a:gs pos="100000">
                    <a:srgbClr val="C00000"/>
                  </a:gs>
                  <a:gs pos="20000">
                    <a:srgbClr val="FF0000"/>
                  </a:gs>
                  <a:gs pos="0">
                    <a:schemeClr val="bg1"/>
                  </a:gs>
                </a:gsLst>
                <a:path path="circle">
                  <a:fillToRect l="100000" t="100000"/>
                </a:path>
                <a:tileRect r="-100000" b="-100000"/>
              </a:gradFill>
              <a:prstDash val="solid"/>
            </a:ln>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25" name="矩形 38">
            <a:extLst>
              <a:ext uri="{FF2B5EF4-FFF2-40B4-BE49-F238E27FC236}">
                <a16:creationId xmlns:a16="http://schemas.microsoft.com/office/drawing/2014/main" id="{6F67540B-C046-4BF8-9444-B0967479B93F}"/>
              </a:ext>
            </a:extLst>
          </p:cNvPr>
          <p:cNvSpPr>
            <a:spLocks noChangeArrowheads="1"/>
          </p:cNvSpPr>
          <p:nvPr/>
        </p:nvSpPr>
        <p:spPr bwMode="auto">
          <a:xfrm>
            <a:off x="4325938" y="1403350"/>
            <a:ext cx="58785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zh-CN" altLang="en-US" sz="2000" b="1" dirty="0">
                <a:solidFill>
                  <a:schemeClr val="tx1">
                    <a:lumMod val="50000"/>
                    <a:lumOff val="50000"/>
                  </a:schemeClr>
                </a:solidFill>
                <a:latin typeface="微软雅黑" pitchFamily="34" charset="-122"/>
                <a:ea typeface="微软雅黑" pitchFamily="34" charset="-122"/>
              </a:rPr>
              <a:t>构造函数中的</a:t>
            </a:r>
            <a:r>
              <a:rPr lang="en-US" altLang="zh-CN" sz="2000" b="1" dirty="0">
                <a:solidFill>
                  <a:schemeClr val="tx1">
                    <a:lumMod val="50000"/>
                    <a:lumOff val="50000"/>
                  </a:schemeClr>
                </a:solidFill>
                <a:latin typeface="微软雅黑" pitchFamily="34" charset="-122"/>
                <a:ea typeface="微软雅黑" pitchFamily="34" charset="-122"/>
              </a:rPr>
              <a:t>return</a:t>
            </a:r>
            <a:r>
              <a:rPr lang="zh-CN" altLang="en-US" sz="2000" b="1" dirty="0">
                <a:solidFill>
                  <a:schemeClr val="tx1">
                    <a:lumMod val="50000"/>
                    <a:lumOff val="50000"/>
                  </a:schemeClr>
                </a:solidFill>
                <a:latin typeface="微软雅黑" pitchFamily="34" charset="-122"/>
                <a:ea typeface="微软雅黑" pitchFamily="34" charset="-122"/>
              </a:rPr>
              <a:t>关键字</a:t>
            </a:r>
          </a:p>
        </p:txBody>
      </p:sp>
      <p:sp>
        <p:nvSpPr>
          <p:cNvPr id="26" name="矩形 25">
            <a:extLst>
              <a:ext uri="{FF2B5EF4-FFF2-40B4-BE49-F238E27FC236}">
                <a16:creationId xmlns:a16="http://schemas.microsoft.com/office/drawing/2014/main" id="{992C6D5E-46AC-4EAF-827C-EBDB795861F0}"/>
              </a:ext>
            </a:extLst>
          </p:cNvPr>
          <p:cNvSpPr>
            <a:spLocks noChangeArrowheads="1"/>
          </p:cNvSpPr>
          <p:nvPr/>
        </p:nvSpPr>
        <p:spPr bwMode="auto">
          <a:xfrm>
            <a:off x="1885950" y="2255838"/>
            <a:ext cx="8402638"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200000"/>
              </a:lnSpc>
              <a:buFont typeface="Wingdings" panose="05000000000000000000" pitchFamily="2" charset="2"/>
              <a:buChar char="p"/>
            </a:pPr>
            <a:r>
              <a:rPr lang="zh-CN" altLang="en-US"/>
              <a:t>构造函数的本质是函数，因此构造函数中也可以使用</a:t>
            </a:r>
            <a:r>
              <a:rPr lang="en-US" altLang="zh-CN"/>
              <a:t>return</a:t>
            </a:r>
            <a:r>
              <a:rPr lang="zh-CN" altLang="en-US"/>
              <a:t>关键字。</a:t>
            </a:r>
            <a:endParaRPr lang="en-US" altLang="zh-CN"/>
          </a:p>
          <a:p>
            <a:pPr>
              <a:lnSpc>
                <a:spcPct val="200000"/>
              </a:lnSpc>
              <a:buFont typeface="Wingdings" panose="05000000000000000000" pitchFamily="2" charset="2"/>
              <a:buChar char="p"/>
            </a:pPr>
            <a:r>
              <a:rPr lang="zh-CN" altLang="en-US"/>
              <a:t>构造函数在使用时与普通函数有一定的区别：</a:t>
            </a:r>
            <a:endParaRPr lang="en-US" altLang="zh-CN"/>
          </a:p>
          <a:p>
            <a:pPr>
              <a:lnSpc>
                <a:spcPct val="200000"/>
              </a:lnSpc>
              <a:buFont typeface="Arial" panose="020B0604020202020204" pitchFamily="34" charset="0"/>
              <a:buChar char="•"/>
            </a:pPr>
            <a:r>
              <a:rPr lang="zh-CN" altLang="en-US"/>
              <a:t>若用</a:t>
            </a:r>
            <a:r>
              <a:rPr lang="en-US" altLang="zh-CN"/>
              <a:t>return</a:t>
            </a:r>
            <a:r>
              <a:rPr lang="zh-CN" altLang="en-US"/>
              <a:t>返回一个数组或对象等引用类型数据，则构造函数直接返回该数据，而不会返回原来创建的对象。</a:t>
            </a:r>
            <a:endParaRPr lang="en-US" altLang="zh-CN"/>
          </a:p>
          <a:p>
            <a:pPr>
              <a:lnSpc>
                <a:spcPct val="200000"/>
              </a:lnSpc>
              <a:buFont typeface="Arial" panose="020B0604020202020204" pitchFamily="34" charset="0"/>
              <a:buChar char="•"/>
            </a:pPr>
            <a:r>
              <a:rPr lang="zh-CN" altLang="en-US"/>
              <a:t>若返回的是基本类型数据，则返回的数据无效，依然会返回原来创建的对象。</a:t>
            </a:r>
            <a:endParaRPr lang="en-US" altLang="zh-CN"/>
          </a:p>
        </p:txBody>
      </p:sp>
      <p:sp>
        <p:nvSpPr>
          <p:cNvPr id="2" name="灯片编号占位符 1">
            <a:extLst>
              <a:ext uri="{FF2B5EF4-FFF2-40B4-BE49-F238E27FC236}">
                <a16:creationId xmlns:a16="http://schemas.microsoft.com/office/drawing/2014/main" id="{9BBE2708-6941-42AA-9880-6D4BB4BB20E8}"/>
              </a:ext>
            </a:extLst>
          </p:cNvPr>
          <p:cNvSpPr>
            <a:spLocks noGrp="1"/>
          </p:cNvSpPr>
          <p:nvPr>
            <p:ph type="sldNum" sz="quarter" idx="4"/>
          </p:nvPr>
        </p:nvSpPr>
        <p:spPr/>
        <p:txBody>
          <a:bodyPr/>
          <a:lstStyle/>
          <a:p>
            <a:pPr>
              <a:defRPr/>
            </a:pPr>
            <a:fld id="{E6CA0B37-C609-418D-973E-5FE272E0CA7A}" type="slidenum">
              <a:rPr lang="zh-CN" altLang="en-US" smtClean="0"/>
              <a:pPr>
                <a:defRPr/>
              </a:pPr>
              <a:t>51</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1+#ppt_w/2"/>
                                          </p:val>
                                        </p:tav>
                                        <p:tav tm="100000">
                                          <p:val>
                                            <p:strVal val="#ppt_x"/>
                                          </p:val>
                                        </p:tav>
                                      </p:tavLst>
                                    </p:anim>
                                    <p:anim calcmode="lin" valueType="num">
                                      <p:cBhvr additive="base">
                                        <p:cTn id="12"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
                                            <p:txEl>
                                              <p:pRg st="0" end="0"/>
                                            </p:txEl>
                                          </p:spTgt>
                                        </p:tgtEl>
                                        <p:attrNameLst>
                                          <p:attrName>style.visibility</p:attrName>
                                        </p:attrNameLst>
                                      </p:cBhvr>
                                      <p:to>
                                        <p:strVal val="visible"/>
                                      </p:to>
                                    </p:set>
                                    <p:animEffect transition="in" filter="wipe(left)">
                                      <p:cBhvr>
                                        <p:cTn id="17" dur="500"/>
                                        <p:tgtEl>
                                          <p:spTgt spid="26">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
                                            <p:txEl>
                                              <p:pRg st="1" end="1"/>
                                            </p:txEl>
                                          </p:spTgt>
                                        </p:tgtEl>
                                        <p:attrNameLst>
                                          <p:attrName>style.visibility</p:attrName>
                                        </p:attrNameLst>
                                      </p:cBhvr>
                                      <p:to>
                                        <p:strVal val="visible"/>
                                      </p:to>
                                    </p:set>
                                    <p:animEffect transition="in" filter="wipe(left)">
                                      <p:cBhvr>
                                        <p:cTn id="22" dur="500"/>
                                        <p:tgtEl>
                                          <p:spTgt spid="26">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6">
                                            <p:txEl>
                                              <p:pRg st="2" end="2"/>
                                            </p:txEl>
                                          </p:spTgt>
                                        </p:tgtEl>
                                        <p:attrNameLst>
                                          <p:attrName>style.visibility</p:attrName>
                                        </p:attrNameLst>
                                      </p:cBhvr>
                                      <p:to>
                                        <p:strVal val="visible"/>
                                      </p:to>
                                    </p:set>
                                    <p:animEffect transition="in" filter="wipe(left)">
                                      <p:cBhvr>
                                        <p:cTn id="27" dur="500"/>
                                        <p:tgtEl>
                                          <p:spTgt spid="26">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6">
                                            <p:txEl>
                                              <p:pRg st="3" end="3"/>
                                            </p:txEl>
                                          </p:spTgt>
                                        </p:tgtEl>
                                        <p:attrNameLst>
                                          <p:attrName>style.visibility</p:attrName>
                                        </p:attrNameLst>
                                      </p:cBhvr>
                                      <p:to>
                                        <p:strVal val="visible"/>
                                      </p:to>
                                    </p:set>
                                    <p:animEffect transition="in" filter="wipe(left)">
                                      <p:cBhvr>
                                        <p:cTn id="32" dur="500"/>
                                        <p:tgtEl>
                                          <p:spTgt spid="2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a:extLst>
              <a:ext uri="{FF2B5EF4-FFF2-40B4-BE49-F238E27FC236}">
                <a16:creationId xmlns:a16="http://schemas.microsoft.com/office/drawing/2014/main" id="{C530C81D-4384-4186-AC67-B2CA32DBCD4E}"/>
              </a:ext>
            </a:extLst>
          </p:cNvPr>
          <p:cNvSpPr>
            <a:spLocks noGrp="1"/>
          </p:cNvSpPr>
          <p:nvPr>
            <p:ph type="ctr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pPr algn="l"/>
            <a:r>
              <a:rPr lang="zh-CN" altLang="en-US" dirty="0"/>
              <a:t>构造函数</a:t>
            </a:r>
          </a:p>
        </p:txBody>
      </p:sp>
      <p:grpSp>
        <p:nvGrpSpPr>
          <p:cNvPr id="55299" name="组合 10">
            <a:extLst>
              <a:ext uri="{FF2B5EF4-FFF2-40B4-BE49-F238E27FC236}">
                <a16:creationId xmlns:a16="http://schemas.microsoft.com/office/drawing/2014/main" id="{F8587CD1-1072-4EEC-AEA4-0344973B0B84}"/>
              </a:ext>
            </a:extLst>
          </p:cNvPr>
          <p:cNvGrpSpPr>
            <a:grpSpLocks/>
          </p:cNvGrpSpPr>
          <p:nvPr/>
        </p:nvGrpSpPr>
        <p:grpSpPr bwMode="auto">
          <a:xfrm>
            <a:off x="1895476" y="1273176"/>
            <a:ext cx="2232025" cy="771525"/>
            <a:chOff x="6444208" y="1011134"/>
            <a:chExt cx="2232248" cy="772392"/>
          </a:xfrm>
        </p:grpSpPr>
        <p:grpSp>
          <p:nvGrpSpPr>
            <p:cNvPr id="55308" name="组合 13">
              <a:extLst>
                <a:ext uri="{FF2B5EF4-FFF2-40B4-BE49-F238E27FC236}">
                  <a16:creationId xmlns:a16="http://schemas.microsoft.com/office/drawing/2014/main" id="{37BBC1A3-7FA7-4CAA-B670-F3181965A6C5}"/>
                </a:ext>
              </a:extLst>
            </p:cNvPr>
            <p:cNvGrpSpPr>
              <a:grpSpLocks/>
            </p:cNvGrpSpPr>
            <p:nvPr/>
          </p:nvGrpSpPr>
          <p:grpSpPr bwMode="auto">
            <a:xfrm>
              <a:off x="6444208" y="1011134"/>
              <a:ext cx="2232248" cy="504056"/>
              <a:chOff x="1547664" y="2780928"/>
              <a:chExt cx="2232248" cy="504056"/>
            </a:xfrm>
          </p:grpSpPr>
          <p:sp>
            <p:nvSpPr>
              <p:cNvPr id="14" name="椭圆 13">
                <a:extLst>
                  <a:ext uri="{FF2B5EF4-FFF2-40B4-BE49-F238E27FC236}">
                    <a16:creationId xmlns:a16="http://schemas.microsoft.com/office/drawing/2014/main" id="{D95EFC81-41C0-4657-8449-26E55B8193E5}"/>
                  </a:ext>
                </a:extLst>
              </p:cNvPr>
              <p:cNvSpPr/>
              <p:nvPr/>
            </p:nvSpPr>
            <p:spPr>
              <a:xfrm>
                <a:off x="1547664" y="2780928"/>
                <a:ext cx="503288" cy="503804"/>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chemeClr val="bg1"/>
                    </a:solidFill>
                    <a:latin typeface="黑体" panose="02010609060101010101" pitchFamily="49" charset="-122"/>
                    <a:ea typeface="黑体" panose="02010609060101010101" pitchFamily="49" charset="-122"/>
                  </a:rPr>
                  <a:t>多</a:t>
                </a:r>
              </a:p>
            </p:txBody>
          </p:sp>
          <p:sp>
            <p:nvSpPr>
              <p:cNvPr id="22" name="椭圆 21">
                <a:extLst>
                  <a:ext uri="{FF2B5EF4-FFF2-40B4-BE49-F238E27FC236}">
                    <a16:creationId xmlns:a16="http://schemas.microsoft.com/office/drawing/2014/main" id="{5DA262A8-0013-4150-B7BE-AD6B146B4010}"/>
                  </a:ext>
                </a:extLst>
              </p:cNvPr>
              <p:cNvSpPr/>
              <p:nvPr/>
            </p:nvSpPr>
            <p:spPr>
              <a:xfrm>
                <a:off x="2123985" y="2780928"/>
                <a:ext cx="503287" cy="503804"/>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chemeClr val="bg1"/>
                    </a:solidFill>
                    <a:latin typeface="黑体" panose="02010609060101010101" pitchFamily="49" charset="-122"/>
                    <a:ea typeface="黑体" panose="02010609060101010101" pitchFamily="49" charset="-122"/>
                  </a:rPr>
                  <a:t>学</a:t>
                </a:r>
              </a:p>
            </p:txBody>
          </p:sp>
          <p:sp>
            <p:nvSpPr>
              <p:cNvPr id="23" name="椭圆 22">
                <a:extLst>
                  <a:ext uri="{FF2B5EF4-FFF2-40B4-BE49-F238E27FC236}">
                    <a16:creationId xmlns:a16="http://schemas.microsoft.com/office/drawing/2014/main" id="{68231F16-0114-40C8-9C81-F205F85C9187}"/>
                  </a:ext>
                </a:extLst>
              </p:cNvPr>
              <p:cNvSpPr/>
              <p:nvPr/>
            </p:nvSpPr>
            <p:spPr>
              <a:xfrm>
                <a:off x="2700304" y="2780928"/>
                <a:ext cx="503288" cy="503804"/>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chemeClr val="bg1"/>
                    </a:solidFill>
                    <a:latin typeface="黑体" panose="02010609060101010101" pitchFamily="49" charset="-122"/>
                    <a:ea typeface="黑体" panose="02010609060101010101" pitchFamily="49" charset="-122"/>
                  </a:rPr>
                  <a:t>一</a:t>
                </a:r>
              </a:p>
            </p:txBody>
          </p:sp>
          <p:sp>
            <p:nvSpPr>
              <p:cNvPr id="24" name="椭圆 23">
                <a:extLst>
                  <a:ext uri="{FF2B5EF4-FFF2-40B4-BE49-F238E27FC236}">
                    <a16:creationId xmlns:a16="http://schemas.microsoft.com/office/drawing/2014/main" id="{CECE83A2-D840-4BD4-B016-4CEE552CCF4C}"/>
                  </a:ext>
                </a:extLst>
              </p:cNvPr>
              <p:cNvSpPr/>
              <p:nvPr/>
            </p:nvSpPr>
            <p:spPr>
              <a:xfrm>
                <a:off x="3276625" y="2780928"/>
                <a:ext cx="503287" cy="503804"/>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chemeClr val="bg1"/>
                    </a:solidFill>
                    <a:latin typeface="黑体" panose="02010609060101010101" pitchFamily="49" charset="-122"/>
                    <a:ea typeface="黑体" panose="02010609060101010101" pitchFamily="49" charset="-122"/>
                  </a:rPr>
                  <a:t>招</a:t>
                </a:r>
              </a:p>
            </p:txBody>
          </p:sp>
        </p:grpSp>
        <p:cxnSp>
          <p:nvCxnSpPr>
            <p:cNvPr id="13" name="直接连接符 12">
              <a:extLst>
                <a:ext uri="{FF2B5EF4-FFF2-40B4-BE49-F238E27FC236}">
                  <a16:creationId xmlns:a16="http://schemas.microsoft.com/office/drawing/2014/main" id="{F5D33C1C-39EF-45F1-8D7A-2F2733BC85DE}"/>
                </a:ext>
              </a:extLst>
            </p:cNvPr>
            <p:cNvCxnSpPr/>
            <p:nvPr/>
          </p:nvCxnSpPr>
          <p:spPr>
            <a:xfrm>
              <a:off x="6444208" y="1811909"/>
              <a:ext cx="2232248" cy="0"/>
            </a:xfrm>
            <a:prstGeom prst="line">
              <a:avLst/>
            </a:prstGeom>
            <a:ln w="19050">
              <a:gradFill flip="none" rotWithShape="1">
                <a:gsLst>
                  <a:gs pos="100000">
                    <a:srgbClr val="C00000"/>
                  </a:gs>
                  <a:gs pos="20000">
                    <a:srgbClr val="FF0000"/>
                  </a:gs>
                  <a:gs pos="0">
                    <a:schemeClr val="bg1"/>
                  </a:gs>
                </a:gsLst>
                <a:path path="circle">
                  <a:fillToRect l="100000" t="100000"/>
                </a:path>
                <a:tileRect r="-100000" b="-100000"/>
              </a:gradFill>
              <a:prstDash val="solid"/>
            </a:ln>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25" name="矩形 38">
            <a:extLst>
              <a:ext uri="{FF2B5EF4-FFF2-40B4-BE49-F238E27FC236}">
                <a16:creationId xmlns:a16="http://schemas.microsoft.com/office/drawing/2014/main" id="{3ED315A3-2B5A-4EE4-8966-01DC2B280F5A}"/>
              </a:ext>
            </a:extLst>
          </p:cNvPr>
          <p:cNvSpPr>
            <a:spLocks noChangeArrowheads="1"/>
          </p:cNvSpPr>
          <p:nvPr/>
        </p:nvSpPr>
        <p:spPr bwMode="auto">
          <a:xfrm>
            <a:off x="4325938" y="1403350"/>
            <a:ext cx="58785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zh-CN" altLang="en-US" sz="2000" b="1" dirty="0">
                <a:solidFill>
                  <a:schemeClr val="tx1">
                    <a:lumMod val="50000"/>
                    <a:lumOff val="50000"/>
                  </a:schemeClr>
                </a:solidFill>
                <a:latin typeface="微软雅黑" pitchFamily="34" charset="-122"/>
                <a:ea typeface="微软雅黑" pitchFamily="34" charset="-122"/>
              </a:rPr>
              <a:t>构造函数中的</a:t>
            </a:r>
            <a:r>
              <a:rPr lang="en-US" altLang="zh-CN" sz="2000" b="1" dirty="0">
                <a:solidFill>
                  <a:schemeClr val="tx1">
                    <a:lumMod val="50000"/>
                    <a:lumOff val="50000"/>
                  </a:schemeClr>
                </a:solidFill>
                <a:latin typeface="微软雅黑" pitchFamily="34" charset="-122"/>
                <a:ea typeface="微软雅黑" pitchFamily="34" charset="-122"/>
              </a:rPr>
              <a:t>return</a:t>
            </a:r>
            <a:r>
              <a:rPr lang="zh-CN" altLang="en-US" sz="2000" b="1" dirty="0">
                <a:solidFill>
                  <a:schemeClr val="tx1">
                    <a:lumMod val="50000"/>
                    <a:lumOff val="50000"/>
                  </a:schemeClr>
                </a:solidFill>
                <a:latin typeface="微软雅黑" pitchFamily="34" charset="-122"/>
                <a:ea typeface="微软雅黑" pitchFamily="34" charset="-122"/>
              </a:rPr>
              <a:t>关键字</a:t>
            </a:r>
          </a:p>
        </p:txBody>
      </p:sp>
      <p:grpSp>
        <p:nvGrpSpPr>
          <p:cNvPr id="15" name="组合 9">
            <a:extLst>
              <a:ext uri="{FF2B5EF4-FFF2-40B4-BE49-F238E27FC236}">
                <a16:creationId xmlns:a16="http://schemas.microsoft.com/office/drawing/2014/main" id="{518D0875-9C56-497A-81C0-748F737E8158}"/>
              </a:ext>
            </a:extLst>
          </p:cNvPr>
          <p:cNvGrpSpPr>
            <a:grpSpLocks/>
          </p:cNvGrpSpPr>
          <p:nvPr/>
        </p:nvGrpSpPr>
        <p:grpSpPr bwMode="auto">
          <a:xfrm>
            <a:off x="2130426" y="2500314"/>
            <a:ext cx="3775075" cy="3140075"/>
            <a:chOff x="1277815" y="3552092"/>
            <a:chExt cx="2247119" cy="2613369"/>
          </a:xfrm>
        </p:grpSpPr>
        <p:sp>
          <p:nvSpPr>
            <p:cNvPr id="55306" name="矩形 10">
              <a:extLst>
                <a:ext uri="{FF2B5EF4-FFF2-40B4-BE49-F238E27FC236}">
                  <a16:creationId xmlns:a16="http://schemas.microsoft.com/office/drawing/2014/main" id="{06A26A17-2126-440D-AEBB-00D4A0A69105}"/>
                </a:ext>
              </a:extLst>
            </p:cNvPr>
            <p:cNvSpPr>
              <a:spLocks noChangeArrowheads="1"/>
            </p:cNvSpPr>
            <p:nvPr/>
          </p:nvSpPr>
          <p:spPr bwMode="auto">
            <a:xfrm>
              <a:off x="1277815" y="3552092"/>
              <a:ext cx="2247119" cy="2613369"/>
            </a:xfrm>
            <a:prstGeom prst="rect">
              <a:avLst/>
            </a:prstGeom>
            <a:solidFill>
              <a:srgbClr val="003F75"/>
            </a:solidFill>
            <a:ln>
              <a:noFill/>
            </a:ln>
            <a:extLst>
              <a:ext uri="{91240B29-F687-4F45-9708-019B960494DF}">
                <a14:hiddenLine xmlns:a14="http://schemas.microsoft.com/office/drawing/2010/main" w="12700" algn="ctr">
                  <a:solidFill>
                    <a:srgbClr val="000000"/>
                  </a:solidFill>
                  <a:prstDash val="sysDot"/>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55307" name="矩形 11">
              <a:extLst>
                <a:ext uri="{FF2B5EF4-FFF2-40B4-BE49-F238E27FC236}">
                  <a16:creationId xmlns:a16="http://schemas.microsoft.com/office/drawing/2014/main" id="{AA401ED4-D85A-4269-BBF0-0C3C201AE0CB}"/>
                </a:ext>
              </a:extLst>
            </p:cNvPr>
            <p:cNvSpPr>
              <a:spLocks noChangeArrowheads="1"/>
            </p:cNvSpPr>
            <p:nvPr/>
          </p:nvSpPr>
          <p:spPr bwMode="auto">
            <a:xfrm>
              <a:off x="1356985" y="3581758"/>
              <a:ext cx="2167949" cy="2474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prstDash val="sysDot"/>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buFont typeface="Arial" panose="020B0604020202020204" pitchFamily="34" charset="0"/>
                <a:buNone/>
              </a:pPr>
              <a:r>
                <a:rPr lang="en-US" altLang="zh-CN" b="1">
                  <a:solidFill>
                    <a:schemeClr val="bg1"/>
                  </a:solidFill>
                </a:rPr>
                <a:t>// </a:t>
              </a:r>
              <a:r>
                <a:rPr lang="zh-CN" altLang="en-US" b="1">
                  <a:solidFill>
                    <a:schemeClr val="bg1"/>
                  </a:solidFill>
                </a:rPr>
                <a:t>返回基本类型数据</a:t>
              </a:r>
            </a:p>
            <a:p>
              <a:pPr eaLnBrk="1" hangingPunct="1">
                <a:lnSpc>
                  <a:spcPct val="150000"/>
                </a:lnSpc>
                <a:buFont typeface="Arial" panose="020B0604020202020204" pitchFamily="34" charset="0"/>
                <a:buNone/>
              </a:pPr>
              <a:r>
                <a:rPr lang="en-US" altLang="zh-CN" b="1">
                  <a:solidFill>
                    <a:schemeClr val="bg1"/>
                  </a:solidFill>
                </a:rPr>
                <a:t>function Person() {</a:t>
              </a:r>
            </a:p>
            <a:p>
              <a:pPr eaLnBrk="1" hangingPunct="1">
                <a:lnSpc>
                  <a:spcPct val="150000"/>
                </a:lnSpc>
                <a:buFont typeface="Arial" panose="020B0604020202020204" pitchFamily="34" charset="0"/>
                <a:buNone/>
              </a:pPr>
              <a:r>
                <a:rPr lang="en-US" altLang="zh-CN" b="1">
                  <a:solidFill>
                    <a:schemeClr val="bg1"/>
                  </a:solidFill>
                </a:rPr>
                <a:t>  obj = this;</a:t>
              </a:r>
            </a:p>
            <a:p>
              <a:pPr eaLnBrk="1" hangingPunct="1">
                <a:lnSpc>
                  <a:spcPct val="150000"/>
                </a:lnSpc>
                <a:buFont typeface="Arial" panose="020B0604020202020204" pitchFamily="34" charset="0"/>
                <a:buNone/>
              </a:pPr>
              <a:r>
                <a:rPr lang="en-US" altLang="zh-CN" b="1">
                  <a:solidFill>
                    <a:schemeClr val="bg1"/>
                  </a:solidFill>
                </a:rPr>
                <a:t>  return 123;</a:t>
              </a:r>
            </a:p>
            <a:p>
              <a:pPr eaLnBrk="1" hangingPunct="1">
                <a:lnSpc>
                  <a:spcPct val="150000"/>
                </a:lnSpc>
                <a:buFont typeface="Arial" panose="020B0604020202020204" pitchFamily="34" charset="0"/>
                <a:buNone/>
              </a:pPr>
              <a:r>
                <a:rPr lang="en-US" altLang="zh-CN" b="1">
                  <a:solidFill>
                    <a:schemeClr val="bg1"/>
                  </a:solidFill>
                </a:rPr>
                <a:t>}</a:t>
              </a:r>
            </a:p>
            <a:p>
              <a:pPr eaLnBrk="1" hangingPunct="1">
                <a:lnSpc>
                  <a:spcPct val="150000"/>
                </a:lnSpc>
                <a:buFont typeface="Arial" panose="020B0604020202020204" pitchFamily="34" charset="0"/>
                <a:buNone/>
              </a:pPr>
              <a:r>
                <a:rPr lang="en-US" altLang="zh-CN" b="1">
                  <a:solidFill>
                    <a:schemeClr val="bg1"/>
                  </a:solidFill>
                </a:rPr>
                <a:t>var obj, p = new Person();</a:t>
              </a:r>
            </a:p>
            <a:p>
              <a:pPr eaLnBrk="1" hangingPunct="1">
                <a:lnSpc>
                  <a:spcPct val="150000"/>
                </a:lnSpc>
                <a:buFont typeface="Arial" panose="020B0604020202020204" pitchFamily="34" charset="0"/>
                <a:buNone/>
              </a:pPr>
              <a:r>
                <a:rPr lang="en-US" altLang="zh-CN" b="1">
                  <a:solidFill>
                    <a:schemeClr val="bg1"/>
                  </a:solidFill>
                </a:rPr>
                <a:t>console.log(p === obj);   // true</a:t>
              </a:r>
            </a:p>
          </p:txBody>
        </p:sp>
      </p:grpSp>
      <p:grpSp>
        <p:nvGrpSpPr>
          <p:cNvPr id="18" name="组合 9">
            <a:extLst>
              <a:ext uri="{FF2B5EF4-FFF2-40B4-BE49-F238E27FC236}">
                <a16:creationId xmlns:a16="http://schemas.microsoft.com/office/drawing/2014/main" id="{0E19D6B7-1CEC-49FD-A01F-CC68BDEB1320}"/>
              </a:ext>
            </a:extLst>
          </p:cNvPr>
          <p:cNvGrpSpPr>
            <a:grpSpLocks/>
          </p:cNvGrpSpPr>
          <p:nvPr/>
        </p:nvGrpSpPr>
        <p:grpSpPr bwMode="auto">
          <a:xfrm>
            <a:off x="6135689" y="2500314"/>
            <a:ext cx="3925887" cy="3140075"/>
            <a:chOff x="1277816" y="2925542"/>
            <a:chExt cx="2607929" cy="2510615"/>
          </a:xfrm>
        </p:grpSpPr>
        <p:sp>
          <p:nvSpPr>
            <p:cNvPr id="55304" name="矩形 10">
              <a:extLst>
                <a:ext uri="{FF2B5EF4-FFF2-40B4-BE49-F238E27FC236}">
                  <a16:creationId xmlns:a16="http://schemas.microsoft.com/office/drawing/2014/main" id="{DAD9B181-3D5F-4E4A-BF2F-C397DCD9F4C7}"/>
                </a:ext>
              </a:extLst>
            </p:cNvPr>
            <p:cNvSpPr>
              <a:spLocks noChangeArrowheads="1"/>
            </p:cNvSpPr>
            <p:nvPr/>
          </p:nvSpPr>
          <p:spPr bwMode="auto">
            <a:xfrm>
              <a:off x="1277816" y="2925542"/>
              <a:ext cx="2607929" cy="2510615"/>
            </a:xfrm>
            <a:prstGeom prst="rect">
              <a:avLst/>
            </a:prstGeom>
            <a:solidFill>
              <a:srgbClr val="003F75"/>
            </a:solidFill>
            <a:ln>
              <a:noFill/>
            </a:ln>
            <a:extLst>
              <a:ext uri="{91240B29-F687-4F45-9708-019B960494DF}">
                <a14:hiddenLine xmlns:a14="http://schemas.microsoft.com/office/drawing/2010/main" w="12700" algn="ctr">
                  <a:solidFill>
                    <a:srgbClr val="000000"/>
                  </a:solidFill>
                  <a:prstDash val="sysDot"/>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55305" name="矩形 11">
              <a:extLst>
                <a:ext uri="{FF2B5EF4-FFF2-40B4-BE49-F238E27FC236}">
                  <a16:creationId xmlns:a16="http://schemas.microsoft.com/office/drawing/2014/main" id="{C94B32E5-E8C6-485B-82AD-D8DF496A6847}"/>
                </a:ext>
              </a:extLst>
            </p:cNvPr>
            <p:cNvSpPr>
              <a:spLocks noChangeArrowheads="1"/>
            </p:cNvSpPr>
            <p:nvPr/>
          </p:nvSpPr>
          <p:spPr bwMode="auto">
            <a:xfrm>
              <a:off x="1374698" y="2963811"/>
              <a:ext cx="2419283" cy="221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prstDash val="sysDot"/>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buFont typeface="Arial" panose="020B0604020202020204" pitchFamily="34" charset="0"/>
                <a:buNone/>
              </a:pPr>
              <a:r>
                <a:rPr lang="en-US" altLang="zh-CN" b="1">
                  <a:solidFill>
                    <a:schemeClr val="bg1"/>
                  </a:solidFill>
                </a:rPr>
                <a:t>// </a:t>
              </a:r>
              <a:r>
                <a:rPr lang="zh-CN" altLang="en-US" b="1">
                  <a:solidFill>
                    <a:schemeClr val="bg1"/>
                  </a:solidFill>
                </a:rPr>
                <a:t>返回引用类型数据</a:t>
              </a:r>
            </a:p>
            <a:p>
              <a:pPr eaLnBrk="1" hangingPunct="1">
                <a:lnSpc>
                  <a:spcPct val="150000"/>
                </a:lnSpc>
                <a:buFont typeface="Arial" panose="020B0604020202020204" pitchFamily="34" charset="0"/>
                <a:buNone/>
              </a:pPr>
              <a:r>
                <a:rPr lang="nn-NO" altLang="zh-CN" b="1">
                  <a:solidFill>
                    <a:schemeClr val="bg1"/>
                  </a:solidFill>
                </a:rPr>
                <a:t>function Person() {</a:t>
              </a:r>
            </a:p>
            <a:p>
              <a:pPr eaLnBrk="1" hangingPunct="1">
                <a:lnSpc>
                  <a:spcPct val="150000"/>
                </a:lnSpc>
                <a:buFont typeface="Arial" panose="020B0604020202020204" pitchFamily="34" charset="0"/>
                <a:buNone/>
              </a:pPr>
              <a:r>
                <a:rPr lang="nn-NO" altLang="zh-CN" b="1">
                  <a:solidFill>
                    <a:schemeClr val="bg1"/>
                  </a:solidFill>
                </a:rPr>
                <a:t>  obj = this;</a:t>
              </a:r>
            </a:p>
            <a:p>
              <a:pPr eaLnBrk="1" hangingPunct="1">
                <a:lnSpc>
                  <a:spcPct val="150000"/>
                </a:lnSpc>
                <a:buFont typeface="Arial" panose="020B0604020202020204" pitchFamily="34" charset="0"/>
                <a:buNone/>
              </a:pPr>
              <a:r>
                <a:rPr lang="nn-NO" altLang="zh-CN" b="1">
                  <a:solidFill>
                    <a:schemeClr val="bg1"/>
                  </a:solidFill>
                </a:rPr>
                <a:t>  return {};</a:t>
              </a:r>
            </a:p>
            <a:p>
              <a:pPr eaLnBrk="1" hangingPunct="1">
                <a:lnSpc>
                  <a:spcPct val="150000"/>
                </a:lnSpc>
                <a:buFont typeface="Arial" panose="020B0604020202020204" pitchFamily="34" charset="0"/>
                <a:buNone/>
              </a:pPr>
              <a:r>
                <a:rPr lang="nn-NO" altLang="zh-CN" b="1">
                  <a:solidFill>
                    <a:schemeClr val="bg1"/>
                  </a:solidFill>
                </a:rPr>
                <a:t>}</a:t>
              </a:r>
            </a:p>
            <a:p>
              <a:pPr eaLnBrk="1" hangingPunct="1">
                <a:lnSpc>
                  <a:spcPct val="150000"/>
                </a:lnSpc>
                <a:buFont typeface="Arial" panose="020B0604020202020204" pitchFamily="34" charset="0"/>
                <a:buNone/>
              </a:pPr>
              <a:r>
                <a:rPr lang="nn-NO" altLang="zh-CN" b="1">
                  <a:solidFill>
                    <a:schemeClr val="bg1"/>
                  </a:solidFill>
                </a:rPr>
                <a:t>var obj, p = new Person();</a:t>
              </a:r>
            </a:p>
            <a:p>
              <a:pPr eaLnBrk="1" hangingPunct="1">
                <a:lnSpc>
                  <a:spcPct val="150000"/>
                </a:lnSpc>
                <a:buFont typeface="Arial" panose="020B0604020202020204" pitchFamily="34" charset="0"/>
                <a:buNone/>
              </a:pPr>
              <a:r>
                <a:rPr lang="nn-NO" altLang="zh-CN" b="1">
                  <a:solidFill>
                    <a:schemeClr val="bg1"/>
                  </a:solidFill>
                </a:rPr>
                <a:t>console.log(p === obj);   // false</a:t>
              </a:r>
            </a:p>
          </p:txBody>
        </p:sp>
      </p:grpSp>
      <p:sp>
        <p:nvSpPr>
          <p:cNvPr id="21" name="椭圆 15">
            <a:extLst>
              <a:ext uri="{FF2B5EF4-FFF2-40B4-BE49-F238E27FC236}">
                <a16:creationId xmlns:a16="http://schemas.microsoft.com/office/drawing/2014/main" id="{B8A4B9C3-8D89-4F41-965B-CC2D09160E69}"/>
              </a:ext>
            </a:extLst>
          </p:cNvPr>
          <p:cNvSpPr>
            <a:spLocks noChangeArrowheads="1"/>
          </p:cNvSpPr>
          <p:nvPr/>
        </p:nvSpPr>
        <p:spPr bwMode="auto">
          <a:xfrm>
            <a:off x="5537201" y="3517900"/>
            <a:ext cx="962025" cy="539750"/>
          </a:xfrm>
          <a:prstGeom prst="ellipse">
            <a:avLst/>
          </a:prstGeom>
          <a:solidFill>
            <a:srgbClr val="FBFBFB"/>
          </a:solidFill>
          <a:ln w="12700">
            <a:solidFill>
              <a:srgbClr val="00B4E9"/>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dirty="0">
                <a:solidFill>
                  <a:schemeClr val="tx1"/>
                </a:solidFill>
              </a:rPr>
              <a:t>对比</a:t>
            </a:r>
          </a:p>
        </p:txBody>
      </p:sp>
      <p:sp>
        <p:nvSpPr>
          <p:cNvPr id="2" name="灯片编号占位符 1">
            <a:extLst>
              <a:ext uri="{FF2B5EF4-FFF2-40B4-BE49-F238E27FC236}">
                <a16:creationId xmlns:a16="http://schemas.microsoft.com/office/drawing/2014/main" id="{0EF5D9DF-BDE2-47DD-99CD-1C4F3A90B768}"/>
              </a:ext>
            </a:extLst>
          </p:cNvPr>
          <p:cNvSpPr>
            <a:spLocks noGrp="1"/>
          </p:cNvSpPr>
          <p:nvPr>
            <p:ph type="sldNum" sz="quarter" idx="4"/>
          </p:nvPr>
        </p:nvSpPr>
        <p:spPr/>
        <p:txBody>
          <a:bodyPr/>
          <a:lstStyle/>
          <a:p>
            <a:pPr>
              <a:defRPr/>
            </a:pPr>
            <a:fld id="{E6CA0B37-C609-418D-973E-5FE272E0CA7A}" type="slidenum">
              <a:rPr lang="zh-CN" altLang="en-US" smtClean="0"/>
              <a:pPr>
                <a:defRPr/>
              </a:pPr>
              <a:t>52</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p:tgtEl>
                                          <p:spTgt spid="15"/>
                                        </p:tgtEl>
                                        <p:attrNameLst>
                                          <p:attrName>ppt_x</p:attrName>
                                        </p:attrNameLst>
                                      </p:cBhvr>
                                      <p:tavLst>
                                        <p:tav tm="0">
                                          <p:val>
                                            <p:strVal val="#ppt_x+#ppt_w*1.125000"/>
                                          </p:val>
                                        </p:tav>
                                        <p:tav tm="100000">
                                          <p:val>
                                            <p:strVal val="#ppt_x"/>
                                          </p:val>
                                        </p:tav>
                                      </p:tavLst>
                                    </p:anim>
                                    <p:animEffect transition="in" filter="wipe(left)">
                                      <p:cBhvr>
                                        <p:cTn id="8" dur="500"/>
                                        <p:tgtEl>
                                          <p:spTgt spid="15"/>
                                        </p:tgtEl>
                                      </p:cBhvr>
                                    </p:animEffect>
                                  </p:childTnLst>
                                </p:cTn>
                              </p:par>
                              <p:par>
                                <p:cTn id="9" presetID="12" presetClass="entr" presetSubtype="8"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p:tgtEl>
                                          <p:spTgt spid="18"/>
                                        </p:tgtEl>
                                        <p:attrNameLst>
                                          <p:attrName>ppt_x</p:attrName>
                                        </p:attrNameLst>
                                      </p:cBhvr>
                                      <p:tavLst>
                                        <p:tav tm="0">
                                          <p:val>
                                            <p:strVal val="#ppt_x-#ppt_w*1.125000"/>
                                          </p:val>
                                        </p:tav>
                                        <p:tav tm="100000">
                                          <p:val>
                                            <p:strVal val="#ppt_x"/>
                                          </p:val>
                                        </p:tav>
                                      </p:tavLst>
                                    </p:anim>
                                    <p:animEffect transition="in" filter="wipe(right)">
                                      <p:cBhvr>
                                        <p:cTn id="12" dur="500"/>
                                        <p:tgtEl>
                                          <p:spTgt spid="18"/>
                                        </p:tgtEl>
                                      </p:cBhvr>
                                    </p:animEffect>
                                  </p:childTnLst>
                                </p:cTn>
                              </p:par>
                            </p:childTnLst>
                          </p:cTn>
                        </p:par>
                        <p:par>
                          <p:cTn id="13" fill="hold" nodeType="afterGroup">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a:extLst>
              <a:ext uri="{FF2B5EF4-FFF2-40B4-BE49-F238E27FC236}">
                <a16:creationId xmlns:a16="http://schemas.microsoft.com/office/drawing/2014/main" id="{DF2657FA-F879-4B0C-A52E-FAF34040C261}"/>
              </a:ext>
            </a:extLst>
          </p:cNvPr>
          <p:cNvSpPr>
            <a:spLocks noGrp="1"/>
          </p:cNvSpPr>
          <p:nvPr>
            <p:ph type="ctr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pPr algn="l"/>
            <a:r>
              <a:rPr lang="zh-CN" altLang="en-US" dirty="0"/>
              <a:t>构造函数</a:t>
            </a:r>
          </a:p>
        </p:txBody>
      </p:sp>
      <p:sp>
        <p:nvSpPr>
          <p:cNvPr id="6" name="矩形 38">
            <a:extLst>
              <a:ext uri="{FF2B5EF4-FFF2-40B4-BE49-F238E27FC236}">
                <a16:creationId xmlns:a16="http://schemas.microsoft.com/office/drawing/2014/main" id="{C5F0E884-6A7C-4E96-8506-37C99E06BF7B}"/>
              </a:ext>
            </a:extLst>
          </p:cNvPr>
          <p:cNvSpPr>
            <a:spLocks noChangeArrowheads="1"/>
          </p:cNvSpPr>
          <p:nvPr/>
        </p:nvSpPr>
        <p:spPr bwMode="auto">
          <a:xfrm>
            <a:off x="1774826" y="1273175"/>
            <a:ext cx="8429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zh-CN" altLang="en-US" sz="2000" b="1" dirty="0">
                <a:solidFill>
                  <a:schemeClr val="tx1">
                    <a:lumMod val="50000"/>
                    <a:lumOff val="50000"/>
                  </a:schemeClr>
                </a:solidFill>
                <a:latin typeface="微软雅黑" pitchFamily="34" charset="-122"/>
                <a:ea typeface="微软雅黑" pitchFamily="34" charset="-122"/>
              </a:rPr>
              <a:t>函数中的</a:t>
            </a:r>
            <a:r>
              <a:rPr lang="en-US" altLang="zh-CN" sz="2000" b="1" dirty="0">
                <a:solidFill>
                  <a:schemeClr val="tx1">
                    <a:lumMod val="50000"/>
                    <a:lumOff val="50000"/>
                  </a:schemeClr>
                </a:solidFill>
                <a:latin typeface="微软雅黑" pitchFamily="34" charset="-122"/>
                <a:ea typeface="微软雅黑" pitchFamily="34" charset="-122"/>
              </a:rPr>
              <a:t>this</a:t>
            </a:r>
            <a:r>
              <a:rPr lang="zh-CN" altLang="en-US" sz="2000" b="1" dirty="0">
                <a:solidFill>
                  <a:schemeClr val="tx1">
                    <a:lumMod val="50000"/>
                    <a:lumOff val="50000"/>
                  </a:schemeClr>
                </a:solidFill>
                <a:latin typeface="微软雅黑" pitchFamily="34" charset="-122"/>
                <a:ea typeface="微软雅黑" pitchFamily="34" charset="-122"/>
              </a:rPr>
              <a:t>指向</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4" name="矩形 13">
            <a:extLst>
              <a:ext uri="{FF2B5EF4-FFF2-40B4-BE49-F238E27FC236}">
                <a16:creationId xmlns:a16="http://schemas.microsoft.com/office/drawing/2014/main" id="{EBC636B0-8C64-4C74-8D1A-50F9FA58DBF9}"/>
              </a:ext>
            </a:extLst>
          </p:cNvPr>
          <p:cNvSpPr>
            <a:spLocks noChangeArrowheads="1"/>
          </p:cNvSpPr>
          <p:nvPr/>
        </p:nvSpPr>
        <p:spPr bwMode="auto">
          <a:xfrm>
            <a:off x="1885951" y="1947863"/>
            <a:ext cx="8639175" cy="55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200000"/>
              </a:lnSpc>
            </a:pPr>
            <a:r>
              <a:rPr lang="en-US" altLang="zh-CN" b="1" u="sng">
                <a:solidFill>
                  <a:srgbClr val="0070C0"/>
                </a:solidFill>
              </a:rPr>
              <a:t>this</a:t>
            </a:r>
            <a:r>
              <a:rPr lang="zh-CN" altLang="en-US" b="1" u="sng">
                <a:solidFill>
                  <a:srgbClr val="0070C0"/>
                </a:solidFill>
              </a:rPr>
              <a:t>的特点</a:t>
            </a:r>
            <a:r>
              <a:rPr lang="zh-CN" altLang="en-US"/>
              <a:t>：根据函数不同的调用方式，函数中的</a:t>
            </a:r>
            <a:r>
              <a:rPr lang="en-US" altLang="zh-CN"/>
              <a:t>this</a:t>
            </a:r>
            <a:r>
              <a:rPr lang="zh-CN" altLang="en-US"/>
              <a:t>指向会发生改变。</a:t>
            </a:r>
            <a:endParaRPr lang="en-US" altLang="zh-CN"/>
          </a:p>
        </p:txBody>
      </p:sp>
      <p:sp>
        <p:nvSpPr>
          <p:cNvPr id="5" name="矩形 4">
            <a:extLst>
              <a:ext uri="{FF2B5EF4-FFF2-40B4-BE49-F238E27FC236}">
                <a16:creationId xmlns:a16="http://schemas.microsoft.com/office/drawing/2014/main" id="{62734368-410E-419A-B3DF-CF4226720483}"/>
              </a:ext>
            </a:extLst>
          </p:cNvPr>
          <p:cNvSpPr/>
          <p:nvPr/>
        </p:nvSpPr>
        <p:spPr bwMode="auto">
          <a:xfrm>
            <a:off x="3911601" y="3108326"/>
            <a:ext cx="1870075" cy="765175"/>
          </a:xfrm>
          <a:prstGeom prst="rect">
            <a:avLst/>
          </a:prstGeom>
          <a:gradFill>
            <a:gsLst>
              <a:gs pos="0">
                <a:schemeClr val="bg1"/>
              </a:gs>
              <a:gs pos="20000">
                <a:schemeClr val="bg1">
                  <a:lumMod val="0"/>
                  <a:lumOff val="100000"/>
                </a:schemeClr>
              </a:gs>
              <a:gs pos="100000">
                <a:srgbClr val="EEEEEE"/>
              </a:gs>
            </a:gsLst>
            <a:lin ang="5400000" scaled="0"/>
          </a:gradFill>
          <a:ln w="3175" cap="flat" cmpd="sng" algn="ctr">
            <a:solidFill>
              <a:schemeClr val="bg1">
                <a:lumMod val="85000"/>
              </a:schemeClr>
            </a:solidFill>
            <a:prstDash val="solid"/>
            <a:round/>
            <a:headEnd type="none" w="med" len="med"/>
            <a:tailEnd type="none" w="med" len="med"/>
          </a:ln>
          <a:effectLst>
            <a:outerShdw blurRad="50800" dist="38100" dir="2160000" sx="98000" sy="98000" algn="tl" rotWithShape="0">
              <a:prstClr val="black">
                <a:alpha val="18000"/>
              </a:prstClr>
            </a:outerShdw>
          </a:effectLst>
        </p:spPr>
        <p:txBody>
          <a:bodyPr anchor="ctr"/>
          <a:lstStyle/>
          <a:p>
            <a:pPr algn="ctr">
              <a:buFont typeface="Arial" pitchFamily="34" charset="0"/>
              <a:buNone/>
              <a:defRPr/>
            </a:pPr>
            <a:r>
              <a:rPr lang="zh-CN" altLang="en-US" b="1" dirty="0">
                <a:solidFill>
                  <a:srgbClr val="00ACE6"/>
                </a:solidFill>
                <a:latin typeface="Arial" charset="0"/>
              </a:rPr>
              <a:t>分析</a:t>
            </a:r>
            <a:r>
              <a:rPr lang="en-US" altLang="zh-CN" b="1" dirty="0">
                <a:solidFill>
                  <a:srgbClr val="00ACE6"/>
                </a:solidFill>
                <a:latin typeface="Arial" charset="0"/>
              </a:rPr>
              <a:t>this</a:t>
            </a:r>
            <a:r>
              <a:rPr lang="zh-CN" altLang="en-US" b="1" dirty="0">
                <a:solidFill>
                  <a:srgbClr val="00ACE6"/>
                </a:solidFill>
                <a:latin typeface="Arial" charset="0"/>
              </a:rPr>
              <a:t>指向</a:t>
            </a:r>
          </a:p>
        </p:txBody>
      </p:sp>
      <p:sp>
        <p:nvSpPr>
          <p:cNvPr id="7" name="矩形 6">
            <a:extLst>
              <a:ext uri="{FF2B5EF4-FFF2-40B4-BE49-F238E27FC236}">
                <a16:creationId xmlns:a16="http://schemas.microsoft.com/office/drawing/2014/main" id="{7725825A-93B2-4604-A496-72FA81529508}"/>
              </a:ext>
            </a:extLst>
          </p:cNvPr>
          <p:cNvSpPr/>
          <p:nvPr/>
        </p:nvSpPr>
        <p:spPr bwMode="auto">
          <a:xfrm>
            <a:off x="5813426" y="3108326"/>
            <a:ext cx="1909763" cy="765175"/>
          </a:xfrm>
          <a:prstGeom prst="rect">
            <a:avLst/>
          </a:prstGeom>
          <a:gradFill>
            <a:gsLst>
              <a:gs pos="0">
                <a:schemeClr val="bg1"/>
              </a:gs>
              <a:gs pos="20000">
                <a:schemeClr val="bg1">
                  <a:lumMod val="0"/>
                  <a:lumOff val="100000"/>
                </a:schemeClr>
              </a:gs>
              <a:gs pos="100000">
                <a:srgbClr val="EEEEEE"/>
              </a:gs>
            </a:gsLst>
            <a:lin ang="5400000" scaled="0"/>
          </a:gradFill>
          <a:ln w="3175" cap="flat" cmpd="sng" algn="ctr">
            <a:solidFill>
              <a:schemeClr val="bg1">
                <a:lumMod val="85000"/>
              </a:schemeClr>
            </a:solidFill>
            <a:prstDash val="solid"/>
            <a:round/>
            <a:headEnd type="none" w="med" len="med"/>
            <a:tailEnd type="none" w="med" len="med"/>
          </a:ln>
          <a:effectLst>
            <a:outerShdw blurRad="50800" dist="38100" dir="2160000" sx="98000" sy="98000" algn="tl" rotWithShape="0">
              <a:prstClr val="black">
                <a:alpha val="18000"/>
              </a:prstClr>
            </a:outerShdw>
          </a:effectLst>
        </p:spPr>
        <p:txBody>
          <a:bodyPr anchor="ctr"/>
          <a:lstStyle/>
          <a:p>
            <a:pPr algn="ctr">
              <a:buFont typeface="Arial" pitchFamily="34" charset="0"/>
              <a:buNone/>
              <a:defRPr/>
            </a:pPr>
            <a:r>
              <a:rPr lang="zh-CN" altLang="en-US" b="1" dirty="0">
                <a:solidFill>
                  <a:srgbClr val="00ACE6"/>
                </a:solidFill>
                <a:latin typeface="Arial" charset="0"/>
              </a:rPr>
              <a:t>更改</a:t>
            </a:r>
            <a:r>
              <a:rPr lang="en-US" altLang="zh-CN" b="1" dirty="0">
                <a:solidFill>
                  <a:srgbClr val="00ACE6"/>
                </a:solidFill>
                <a:latin typeface="Arial" charset="0"/>
              </a:rPr>
              <a:t>this</a:t>
            </a:r>
            <a:r>
              <a:rPr lang="zh-CN" altLang="en-US" b="1" dirty="0">
                <a:solidFill>
                  <a:srgbClr val="00ACE6"/>
                </a:solidFill>
                <a:latin typeface="Arial" charset="0"/>
              </a:rPr>
              <a:t>指向</a:t>
            </a:r>
          </a:p>
        </p:txBody>
      </p:sp>
      <p:sp>
        <p:nvSpPr>
          <p:cNvPr id="2" name="灯片编号占位符 1">
            <a:extLst>
              <a:ext uri="{FF2B5EF4-FFF2-40B4-BE49-F238E27FC236}">
                <a16:creationId xmlns:a16="http://schemas.microsoft.com/office/drawing/2014/main" id="{3D6D3549-9801-4CA4-9BE9-C32B9D068136}"/>
              </a:ext>
            </a:extLst>
          </p:cNvPr>
          <p:cNvSpPr>
            <a:spLocks noGrp="1"/>
          </p:cNvSpPr>
          <p:nvPr>
            <p:ph type="sldNum" sz="quarter" idx="4"/>
          </p:nvPr>
        </p:nvSpPr>
        <p:spPr/>
        <p:txBody>
          <a:bodyPr/>
          <a:lstStyle/>
          <a:p>
            <a:pPr>
              <a:defRPr/>
            </a:pPr>
            <a:fld id="{E6CA0B37-C609-418D-973E-5FE272E0CA7A}" type="slidenum">
              <a:rPr lang="zh-CN" altLang="en-US" smtClean="0"/>
              <a:pPr>
                <a:defRPr/>
              </a:pPr>
              <a:t>53</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ppt_x</p:attrName>
                                        </p:attrNameLst>
                                      </p:cBhvr>
                                      <p:tavLst>
                                        <p:tav tm="0">
                                          <p:val>
                                            <p:strVal val="#ppt_x-#ppt_w*1.125000"/>
                                          </p:val>
                                        </p:tav>
                                        <p:tav tm="100000">
                                          <p:val>
                                            <p:strVal val="#ppt_x"/>
                                          </p:val>
                                        </p:tav>
                                      </p:tavLst>
                                    </p:anim>
                                    <p:animEffect transition="in" filter="wipe(right)">
                                      <p:cBhvr>
                                        <p:cTn id="8" dur="500"/>
                                        <p:tgtEl>
                                          <p:spTgt spid="6"/>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wipe(left)">
                                      <p:cBhvr>
                                        <p:cTn id="13" dur="500"/>
                                        <p:tgtEl>
                                          <p:spTgt spid="4">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300" fill="hold"/>
                                        <p:tgtEl>
                                          <p:spTgt spid="7"/>
                                        </p:tgtEl>
                                        <p:attrNameLst>
                                          <p:attrName>ppt_x</p:attrName>
                                        </p:attrNameLst>
                                      </p:cBhvr>
                                      <p:tavLst>
                                        <p:tav tm="0">
                                          <p:val>
                                            <p:strVal val="0-#ppt_w/2"/>
                                          </p:val>
                                        </p:tav>
                                        <p:tav tm="100000">
                                          <p:val>
                                            <p:strVal val="#ppt_x"/>
                                          </p:val>
                                        </p:tav>
                                      </p:tavLst>
                                    </p:anim>
                                    <p:anim calcmode="lin" valueType="num">
                                      <p:cBhvr additive="base">
                                        <p:cTn id="19" dur="300" fill="hold"/>
                                        <p:tgtEl>
                                          <p:spTgt spid="7"/>
                                        </p:tgtEl>
                                        <p:attrNameLst>
                                          <p:attrName>ppt_y</p:attrName>
                                        </p:attrNameLst>
                                      </p:cBhvr>
                                      <p:tavLst>
                                        <p:tav tm="0">
                                          <p:val>
                                            <p:strVal val="#ppt_y"/>
                                          </p:val>
                                        </p:tav>
                                        <p:tav tm="100000">
                                          <p:val>
                                            <p:strVal val="#ppt_y"/>
                                          </p:val>
                                        </p:tav>
                                      </p:tavLst>
                                    </p:anim>
                                  </p:childTnLst>
                                </p:cTn>
                              </p:par>
                              <p:par>
                                <p:cTn id="20" presetID="63" presetClass="path" presetSubtype="0" autoRev="1" fill="hold" grpId="1" nodeType="withEffect">
                                  <p:stCondLst>
                                    <p:cond delay="300"/>
                                  </p:stCondLst>
                                  <p:childTnLst>
                                    <p:animMotion origin="layout" path="M 8.22488E-7 0 L 0.00677 0 " pathEditMode="relative" rAng="0" ptsTypes="AA">
                                      <p:cBhvr>
                                        <p:cTn id="21" dur="100" fill="hold"/>
                                        <p:tgtEl>
                                          <p:spTgt spid="7"/>
                                        </p:tgtEl>
                                        <p:attrNameLst>
                                          <p:attrName>ppt_x</p:attrName>
                                          <p:attrName>ppt_y</p:attrName>
                                        </p:attrNameLst>
                                      </p:cBhvr>
                                      <p:rCtr x="338" y="0"/>
                                    </p:animMotion>
                                  </p:childTnLst>
                                </p:cTn>
                              </p:par>
                              <p:par>
                                <p:cTn id="22" presetID="8" presetClass="emph" presetSubtype="0" repeatCount="2000" autoRev="1" fill="hold" grpId="2" nodeType="withEffect">
                                  <p:stCondLst>
                                    <p:cond delay="100"/>
                                  </p:stCondLst>
                                  <p:childTnLst>
                                    <p:animRot by="240000">
                                      <p:cBhvr>
                                        <p:cTn id="23" dur="100" fill="hold"/>
                                        <p:tgtEl>
                                          <p:spTgt spid="7"/>
                                        </p:tgtEl>
                                        <p:attrNameLst>
                                          <p:attrName>r</p:attrName>
                                        </p:attrNameLst>
                                      </p:cBhvr>
                                    </p:animRot>
                                  </p:childTnLst>
                                </p:cTn>
                              </p:par>
                            </p:childTnLst>
                          </p:cTn>
                        </p:par>
                        <p:par>
                          <p:cTn id="24" fill="hold" nodeType="afterGroup">
                            <p:stCondLst>
                              <p:cond delay="500"/>
                            </p:stCondLst>
                            <p:childTnLst>
                              <p:par>
                                <p:cTn id="25" presetID="2" presetClass="entr" presetSubtype="2" fill="hold" grpId="0" nodeType="after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300" fill="hold"/>
                                        <p:tgtEl>
                                          <p:spTgt spid="5"/>
                                        </p:tgtEl>
                                        <p:attrNameLst>
                                          <p:attrName>ppt_x</p:attrName>
                                        </p:attrNameLst>
                                      </p:cBhvr>
                                      <p:tavLst>
                                        <p:tav tm="0">
                                          <p:val>
                                            <p:strVal val="1+#ppt_w/2"/>
                                          </p:val>
                                        </p:tav>
                                        <p:tav tm="100000">
                                          <p:val>
                                            <p:strVal val="#ppt_x"/>
                                          </p:val>
                                        </p:tav>
                                      </p:tavLst>
                                    </p:anim>
                                    <p:anim calcmode="lin" valueType="num">
                                      <p:cBhvr additive="base">
                                        <p:cTn id="28" dur="300" fill="hold"/>
                                        <p:tgtEl>
                                          <p:spTgt spid="5"/>
                                        </p:tgtEl>
                                        <p:attrNameLst>
                                          <p:attrName>ppt_y</p:attrName>
                                        </p:attrNameLst>
                                      </p:cBhvr>
                                      <p:tavLst>
                                        <p:tav tm="0">
                                          <p:val>
                                            <p:strVal val="#ppt_y"/>
                                          </p:val>
                                        </p:tav>
                                        <p:tav tm="100000">
                                          <p:val>
                                            <p:strVal val="#ppt_y"/>
                                          </p:val>
                                        </p:tav>
                                      </p:tavLst>
                                    </p:anim>
                                  </p:childTnLst>
                                </p:cTn>
                              </p:par>
                              <p:par>
                                <p:cTn id="29" presetID="63" presetClass="path" presetSubtype="0" autoRev="1" fill="hold" grpId="1" nodeType="withEffect">
                                  <p:stCondLst>
                                    <p:cond delay="300"/>
                                  </p:stCondLst>
                                  <p:childTnLst>
                                    <p:animMotion origin="layout" path="M 8.22488E-7 0 L 0.00677 0 " pathEditMode="relative" rAng="0" ptsTypes="AA">
                                      <p:cBhvr>
                                        <p:cTn id="30" dur="100" fill="hold"/>
                                        <p:tgtEl>
                                          <p:spTgt spid="5"/>
                                        </p:tgtEl>
                                        <p:attrNameLst>
                                          <p:attrName>ppt_x</p:attrName>
                                          <p:attrName>ppt_y</p:attrName>
                                        </p:attrNameLst>
                                      </p:cBhvr>
                                      <p:rCtr x="338" y="0"/>
                                    </p:animMotion>
                                  </p:childTnLst>
                                </p:cTn>
                              </p:par>
                              <p:par>
                                <p:cTn id="31" presetID="8" presetClass="emph" presetSubtype="0" repeatCount="2000" autoRev="1" fill="hold" grpId="2" nodeType="withEffect">
                                  <p:stCondLst>
                                    <p:cond delay="100"/>
                                  </p:stCondLst>
                                  <p:childTnLst>
                                    <p:animRot by="240000">
                                      <p:cBhvr>
                                        <p:cTn id="32" dur="100" fill="hold"/>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build="p"/>
      <p:bldP spid="5" grpId="0" animBg="1"/>
      <p:bldP spid="5" grpId="1" animBg="1"/>
      <p:bldP spid="5" grpId="2" animBg="1"/>
      <p:bldP spid="7" grpId="0" animBg="1"/>
      <p:bldP spid="7" grpId="1" animBg="1"/>
      <p:bldP spid="7" grpId="2"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a:extLst>
              <a:ext uri="{FF2B5EF4-FFF2-40B4-BE49-F238E27FC236}">
                <a16:creationId xmlns:a16="http://schemas.microsoft.com/office/drawing/2014/main" id="{8CEAE59A-29BD-4A91-981A-C55BF0424913}"/>
              </a:ext>
            </a:extLst>
          </p:cNvPr>
          <p:cNvSpPr>
            <a:spLocks noGrp="1"/>
          </p:cNvSpPr>
          <p:nvPr>
            <p:ph type="ctr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pPr algn="l"/>
            <a:r>
              <a:rPr lang="zh-CN" altLang="en-US" dirty="0"/>
              <a:t>构造函数</a:t>
            </a:r>
          </a:p>
        </p:txBody>
      </p:sp>
      <p:sp>
        <p:nvSpPr>
          <p:cNvPr id="6" name="矩形 38">
            <a:extLst>
              <a:ext uri="{FF2B5EF4-FFF2-40B4-BE49-F238E27FC236}">
                <a16:creationId xmlns:a16="http://schemas.microsoft.com/office/drawing/2014/main" id="{0C89870F-B3E6-4AB5-994D-463F6F8888E2}"/>
              </a:ext>
            </a:extLst>
          </p:cNvPr>
          <p:cNvSpPr>
            <a:spLocks noChangeArrowheads="1"/>
          </p:cNvSpPr>
          <p:nvPr/>
        </p:nvSpPr>
        <p:spPr bwMode="auto">
          <a:xfrm>
            <a:off x="1774826" y="1273175"/>
            <a:ext cx="8429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zh-CN" altLang="en-US" sz="2000" b="1" dirty="0">
                <a:solidFill>
                  <a:schemeClr val="tx1">
                    <a:lumMod val="50000"/>
                    <a:lumOff val="50000"/>
                  </a:schemeClr>
                </a:solidFill>
                <a:latin typeface="微软雅黑" pitchFamily="34" charset="-122"/>
                <a:ea typeface="微软雅黑" pitchFamily="34" charset="-122"/>
              </a:rPr>
              <a:t>函数中的</a:t>
            </a:r>
            <a:r>
              <a:rPr lang="en-US" altLang="zh-CN" sz="2000" b="1" dirty="0">
                <a:solidFill>
                  <a:schemeClr val="tx1">
                    <a:lumMod val="50000"/>
                    <a:lumOff val="50000"/>
                  </a:schemeClr>
                </a:solidFill>
                <a:latin typeface="微软雅黑" pitchFamily="34" charset="-122"/>
                <a:ea typeface="微软雅黑" pitchFamily="34" charset="-122"/>
              </a:rPr>
              <a:t>this</a:t>
            </a:r>
            <a:r>
              <a:rPr lang="zh-CN" altLang="en-US" sz="2000" b="1" dirty="0">
                <a:solidFill>
                  <a:schemeClr val="tx1">
                    <a:lumMod val="50000"/>
                    <a:lumOff val="50000"/>
                  </a:schemeClr>
                </a:solidFill>
                <a:latin typeface="微软雅黑" pitchFamily="34" charset="-122"/>
                <a:ea typeface="微软雅黑" pitchFamily="34" charset="-122"/>
              </a:rPr>
              <a:t>指向</a:t>
            </a:r>
            <a:r>
              <a:rPr lang="en-US" altLang="zh-CN" sz="2000" b="1" dirty="0">
                <a:solidFill>
                  <a:schemeClr val="tx1">
                    <a:lumMod val="50000"/>
                    <a:lumOff val="50000"/>
                  </a:schemeClr>
                </a:solidFill>
                <a:latin typeface="微软雅黑" pitchFamily="34" charset="-122"/>
                <a:ea typeface="微软雅黑" pitchFamily="34" charset="-122"/>
              </a:rPr>
              <a:t>——</a:t>
            </a:r>
            <a:r>
              <a:rPr lang="zh-CN" altLang="en-US" sz="2000" b="1" dirty="0">
                <a:solidFill>
                  <a:schemeClr val="tx1">
                    <a:lumMod val="50000"/>
                    <a:lumOff val="50000"/>
                  </a:schemeClr>
                </a:solidFill>
                <a:latin typeface="微软雅黑" pitchFamily="34" charset="-122"/>
                <a:ea typeface="微软雅黑" pitchFamily="34" charset="-122"/>
              </a:rPr>
              <a:t>分析</a:t>
            </a:r>
            <a:r>
              <a:rPr lang="en-US" altLang="zh-CN" sz="2000" b="1" dirty="0">
                <a:solidFill>
                  <a:schemeClr val="tx1">
                    <a:lumMod val="50000"/>
                    <a:lumOff val="50000"/>
                  </a:schemeClr>
                </a:solidFill>
                <a:latin typeface="微软雅黑" pitchFamily="34" charset="-122"/>
                <a:ea typeface="微软雅黑" pitchFamily="34" charset="-122"/>
              </a:rPr>
              <a:t>this</a:t>
            </a:r>
            <a:r>
              <a:rPr lang="zh-CN" altLang="en-US" sz="2000" b="1" dirty="0">
                <a:solidFill>
                  <a:schemeClr val="tx1">
                    <a:lumMod val="50000"/>
                    <a:lumOff val="50000"/>
                  </a:schemeClr>
                </a:solidFill>
                <a:latin typeface="微软雅黑" pitchFamily="34" charset="-122"/>
                <a:ea typeface="微软雅黑" pitchFamily="34" charset="-122"/>
              </a:rPr>
              <a:t>指向</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4" name="矩形 13">
            <a:extLst>
              <a:ext uri="{FF2B5EF4-FFF2-40B4-BE49-F238E27FC236}">
                <a16:creationId xmlns:a16="http://schemas.microsoft.com/office/drawing/2014/main" id="{1E1D4E0F-4D3B-4D49-A1A4-EBFE3BF86318}"/>
              </a:ext>
            </a:extLst>
          </p:cNvPr>
          <p:cNvSpPr>
            <a:spLocks noChangeArrowheads="1"/>
          </p:cNvSpPr>
          <p:nvPr/>
        </p:nvSpPr>
        <p:spPr bwMode="auto">
          <a:xfrm>
            <a:off x="1885951" y="1947864"/>
            <a:ext cx="8639175"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200000"/>
              </a:lnSpc>
              <a:defRPr/>
            </a:pPr>
            <a:r>
              <a:rPr lang="zh-CN" altLang="zh-CN" dirty="0"/>
              <a:t>在</a:t>
            </a:r>
            <a:r>
              <a:rPr lang="en-US" altLang="zh-CN" dirty="0"/>
              <a:t>JavaScript</a:t>
            </a:r>
            <a:r>
              <a:rPr lang="zh-CN" altLang="zh-CN" dirty="0"/>
              <a:t>中，函数内的</a:t>
            </a:r>
            <a:r>
              <a:rPr lang="en-US" altLang="zh-CN" dirty="0"/>
              <a:t>this</a:t>
            </a:r>
            <a:r>
              <a:rPr lang="zh-CN" altLang="zh-CN" dirty="0"/>
              <a:t>指向通常与以下</a:t>
            </a:r>
            <a:r>
              <a:rPr lang="en-US" altLang="zh-CN" dirty="0"/>
              <a:t>3</a:t>
            </a:r>
            <a:r>
              <a:rPr lang="zh-CN" altLang="zh-CN" dirty="0"/>
              <a:t>种情况有关。</a:t>
            </a:r>
          </a:p>
          <a:p>
            <a:pPr marL="285750" indent="-285750">
              <a:lnSpc>
                <a:spcPct val="200000"/>
              </a:lnSpc>
              <a:buFont typeface="Wingdings" panose="05000000000000000000" pitchFamily="2" charset="2"/>
              <a:buChar char="p"/>
              <a:defRPr/>
            </a:pPr>
            <a:r>
              <a:rPr lang="en-US" altLang="zh-CN" dirty="0"/>
              <a:t>new</a:t>
            </a:r>
            <a:r>
              <a:rPr lang="zh-CN" altLang="zh-CN" dirty="0"/>
              <a:t>关键字将函数作为构造函数调用时，构造函数内部的</a:t>
            </a:r>
            <a:r>
              <a:rPr lang="en-US" altLang="zh-CN" dirty="0"/>
              <a:t>this</a:t>
            </a:r>
            <a:r>
              <a:rPr lang="zh-CN" altLang="zh-CN" dirty="0"/>
              <a:t>指向新创建的对象。</a:t>
            </a:r>
          </a:p>
          <a:p>
            <a:pPr marL="285750" indent="-285750">
              <a:lnSpc>
                <a:spcPct val="200000"/>
              </a:lnSpc>
              <a:buFont typeface="Wingdings" panose="05000000000000000000" pitchFamily="2" charset="2"/>
              <a:buChar char="p"/>
              <a:defRPr/>
            </a:pPr>
            <a:r>
              <a:rPr lang="zh-CN" altLang="zh-CN" dirty="0"/>
              <a:t>直接通过函数名调用函数时，</a:t>
            </a:r>
            <a:r>
              <a:rPr lang="en-US" altLang="zh-CN" dirty="0"/>
              <a:t>this</a:t>
            </a:r>
            <a:r>
              <a:rPr lang="zh-CN" altLang="zh-CN" dirty="0"/>
              <a:t>指向全局对象（浏览器中表示</a:t>
            </a:r>
            <a:r>
              <a:rPr lang="en-US" altLang="zh-CN" dirty="0"/>
              <a:t>window</a:t>
            </a:r>
            <a:r>
              <a:rPr lang="zh-CN" altLang="zh-CN" dirty="0"/>
              <a:t>对象）。</a:t>
            </a:r>
          </a:p>
          <a:p>
            <a:pPr marL="285750" indent="-285750">
              <a:lnSpc>
                <a:spcPct val="200000"/>
              </a:lnSpc>
              <a:buFont typeface="Wingdings" panose="05000000000000000000" pitchFamily="2" charset="2"/>
              <a:buChar char="p"/>
              <a:defRPr/>
            </a:pPr>
            <a:r>
              <a:rPr lang="zh-CN" altLang="zh-CN" dirty="0"/>
              <a:t>如果将函数作为对象的方法调用，</a:t>
            </a:r>
            <a:r>
              <a:rPr lang="en-US" altLang="zh-CN" dirty="0"/>
              <a:t>this</a:t>
            </a:r>
            <a:r>
              <a:rPr lang="zh-CN" altLang="zh-CN" dirty="0"/>
              <a:t>将会指向该对象。</a:t>
            </a:r>
          </a:p>
        </p:txBody>
      </p:sp>
      <p:sp>
        <p:nvSpPr>
          <p:cNvPr id="2" name="灯片编号占位符 1">
            <a:extLst>
              <a:ext uri="{FF2B5EF4-FFF2-40B4-BE49-F238E27FC236}">
                <a16:creationId xmlns:a16="http://schemas.microsoft.com/office/drawing/2014/main" id="{4804AA29-F7E9-4C37-B134-113466A54441}"/>
              </a:ext>
            </a:extLst>
          </p:cNvPr>
          <p:cNvSpPr>
            <a:spLocks noGrp="1"/>
          </p:cNvSpPr>
          <p:nvPr>
            <p:ph type="sldNum" sz="quarter" idx="4"/>
          </p:nvPr>
        </p:nvSpPr>
        <p:spPr/>
        <p:txBody>
          <a:bodyPr/>
          <a:lstStyle/>
          <a:p>
            <a:pPr>
              <a:defRPr/>
            </a:pPr>
            <a:fld id="{E6CA0B37-C609-418D-973E-5FE272E0CA7A}" type="slidenum">
              <a:rPr lang="zh-CN" altLang="en-US" smtClean="0"/>
              <a:pPr>
                <a:defRPr/>
              </a:pPr>
              <a:t>54</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ppt_x</p:attrName>
                                        </p:attrNameLst>
                                      </p:cBhvr>
                                      <p:tavLst>
                                        <p:tav tm="0">
                                          <p:val>
                                            <p:strVal val="#ppt_x-#ppt_w*1.125000"/>
                                          </p:val>
                                        </p:tav>
                                        <p:tav tm="100000">
                                          <p:val>
                                            <p:strVal val="#ppt_x"/>
                                          </p:val>
                                        </p:tav>
                                      </p:tavLst>
                                    </p:anim>
                                    <p:animEffect transition="in" filter="wipe(right)">
                                      <p:cBhvr>
                                        <p:cTn id="8" dur="500"/>
                                        <p:tgtEl>
                                          <p:spTgt spid="6"/>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wipe(left)">
                                      <p:cBhvr>
                                        <p:cTn id="13" dur="500"/>
                                        <p:tgtEl>
                                          <p:spTgt spid="4">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wipe(left)">
                                      <p:cBhvr>
                                        <p:cTn id="18" dur="500"/>
                                        <p:tgtEl>
                                          <p:spTgt spid="4">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wipe(left)">
                                      <p:cBhvr>
                                        <p:cTn id="23" dur="500"/>
                                        <p:tgtEl>
                                          <p:spTgt spid="4">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wipe(left)">
                                      <p:cBhvr>
                                        <p:cTn id="28"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a:extLst>
              <a:ext uri="{FF2B5EF4-FFF2-40B4-BE49-F238E27FC236}">
                <a16:creationId xmlns:a16="http://schemas.microsoft.com/office/drawing/2014/main" id="{7297F058-27F9-4971-9095-EFE12525C6AD}"/>
              </a:ext>
            </a:extLst>
          </p:cNvPr>
          <p:cNvSpPr>
            <a:spLocks noGrp="1"/>
          </p:cNvSpPr>
          <p:nvPr>
            <p:ph type="ctr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pPr algn="l"/>
            <a:r>
              <a:rPr lang="zh-CN" altLang="en-US" dirty="0"/>
              <a:t>构造函数</a:t>
            </a:r>
          </a:p>
        </p:txBody>
      </p:sp>
      <p:sp>
        <p:nvSpPr>
          <p:cNvPr id="6" name="矩形 38">
            <a:extLst>
              <a:ext uri="{FF2B5EF4-FFF2-40B4-BE49-F238E27FC236}">
                <a16:creationId xmlns:a16="http://schemas.microsoft.com/office/drawing/2014/main" id="{2E7D32B1-B2A6-4C41-A69C-B3A5A677C961}"/>
              </a:ext>
            </a:extLst>
          </p:cNvPr>
          <p:cNvSpPr>
            <a:spLocks noChangeArrowheads="1"/>
          </p:cNvSpPr>
          <p:nvPr/>
        </p:nvSpPr>
        <p:spPr bwMode="auto">
          <a:xfrm>
            <a:off x="1774826" y="1273175"/>
            <a:ext cx="8429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zh-CN" altLang="en-US" sz="2000" b="1" dirty="0">
                <a:solidFill>
                  <a:schemeClr val="tx1">
                    <a:lumMod val="50000"/>
                    <a:lumOff val="50000"/>
                  </a:schemeClr>
                </a:solidFill>
                <a:latin typeface="微软雅黑" pitchFamily="34" charset="-122"/>
                <a:ea typeface="微软雅黑" pitchFamily="34" charset="-122"/>
              </a:rPr>
              <a:t>函数中的</a:t>
            </a:r>
            <a:r>
              <a:rPr lang="en-US" altLang="zh-CN" sz="2000" b="1" dirty="0">
                <a:solidFill>
                  <a:schemeClr val="tx1">
                    <a:lumMod val="50000"/>
                    <a:lumOff val="50000"/>
                  </a:schemeClr>
                </a:solidFill>
                <a:latin typeface="微软雅黑" pitchFamily="34" charset="-122"/>
                <a:ea typeface="微软雅黑" pitchFamily="34" charset="-122"/>
              </a:rPr>
              <a:t>this</a:t>
            </a:r>
            <a:r>
              <a:rPr lang="zh-CN" altLang="en-US" sz="2000" b="1" dirty="0">
                <a:solidFill>
                  <a:schemeClr val="tx1">
                    <a:lumMod val="50000"/>
                    <a:lumOff val="50000"/>
                  </a:schemeClr>
                </a:solidFill>
                <a:latin typeface="微软雅黑" pitchFamily="34" charset="-122"/>
                <a:ea typeface="微软雅黑" pitchFamily="34" charset="-122"/>
              </a:rPr>
              <a:t>指向</a:t>
            </a:r>
            <a:r>
              <a:rPr lang="en-US" altLang="zh-CN" sz="2000" b="1" dirty="0">
                <a:solidFill>
                  <a:schemeClr val="tx1">
                    <a:lumMod val="50000"/>
                    <a:lumOff val="50000"/>
                  </a:schemeClr>
                </a:solidFill>
                <a:latin typeface="微软雅黑" pitchFamily="34" charset="-122"/>
                <a:ea typeface="微软雅黑" pitchFamily="34" charset="-122"/>
              </a:rPr>
              <a:t>——</a:t>
            </a:r>
            <a:r>
              <a:rPr lang="zh-CN" altLang="en-US" sz="2000" b="1" dirty="0">
                <a:solidFill>
                  <a:schemeClr val="tx1">
                    <a:lumMod val="50000"/>
                    <a:lumOff val="50000"/>
                  </a:schemeClr>
                </a:solidFill>
                <a:latin typeface="微软雅黑" pitchFamily="34" charset="-122"/>
                <a:ea typeface="微软雅黑" pitchFamily="34" charset="-122"/>
              </a:rPr>
              <a:t>分析</a:t>
            </a:r>
            <a:r>
              <a:rPr lang="en-US" altLang="zh-CN" sz="2000" b="1" dirty="0">
                <a:solidFill>
                  <a:schemeClr val="tx1">
                    <a:lumMod val="50000"/>
                    <a:lumOff val="50000"/>
                  </a:schemeClr>
                </a:solidFill>
                <a:latin typeface="微软雅黑" pitchFamily="34" charset="-122"/>
                <a:ea typeface="微软雅黑" pitchFamily="34" charset="-122"/>
              </a:rPr>
              <a:t>this</a:t>
            </a:r>
            <a:r>
              <a:rPr lang="zh-CN" altLang="en-US" sz="2000" b="1" dirty="0">
                <a:solidFill>
                  <a:schemeClr val="tx1">
                    <a:lumMod val="50000"/>
                    <a:lumOff val="50000"/>
                  </a:schemeClr>
                </a:solidFill>
                <a:latin typeface="微软雅黑" pitchFamily="34" charset="-122"/>
                <a:ea typeface="微软雅黑" pitchFamily="34" charset="-122"/>
              </a:rPr>
              <a:t>指向</a:t>
            </a:r>
            <a:endParaRPr lang="en-US" altLang="zh-CN" sz="2000" b="1" dirty="0">
              <a:solidFill>
                <a:schemeClr val="tx1">
                  <a:lumMod val="50000"/>
                  <a:lumOff val="50000"/>
                </a:schemeClr>
              </a:solidFill>
              <a:latin typeface="微软雅黑" pitchFamily="34" charset="-122"/>
              <a:ea typeface="微软雅黑" pitchFamily="34" charset="-122"/>
            </a:endParaRPr>
          </a:p>
        </p:txBody>
      </p:sp>
      <p:grpSp>
        <p:nvGrpSpPr>
          <p:cNvPr id="5" name="组合 9">
            <a:extLst>
              <a:ext uri="{FF2B5EF4-FFF2-40B4-BE49-F238E27FC236}">
                <a16:creationId xmlns:a16="http://schemas.microsoft.com/office/drawing/2014/main" id="{3C4645EF-B41D-447B-8D8E-BCE0CBFD97EB}"/>
              </a:ext>
            </a:extLst>
          </p:cNvPr>
          <p:cNvGrpSpPr>
            <a:grpSpLocks/>
          </p:cNvGrpSpPr>
          <p:nvPr/>
        </p:nvGrpSpPr>
        <p:grpSpPr bwMode="auto">
          <a:xfrm>
            <a:off x="2147889" y="2281239"/>
            <a:ext cx="6218237" cy="2689225"/>
            <a:chOff x="1277815" y="3552093"/>
            <a:chExt cx="1944909" cy="2238126"/>
          </a:xfrm>
        </p:grpSpPr>
        <p:sp>
          <p:nvSpPr>
            <p:cNvPr id="58380" name="矩形 10">
              <a:extLst>
                <a:ext uri="{FF2B5EF4-FFF2-40B4-BE49-F238E27FC236}">
                  <a16:creationId xmlns:a16="http://schemas.microsoft.com/office/drawing/2014/main" id="{4C41CAAA-4BEB-416D-A612-FBB529DBB7F9}"/>
                </a:ext>
              </a:extLst>
            </p:cNvPr>
            <p:cNvSpPr>
              <a:spLocks noChangeArrowheads="1"/>
            </p:cNvSpPr>
            <p:nvPr/>
          </p:nvSpPr>
          <p:spPr bwMode="auto">
            <a:xfrm>
              <a:off x="1277815" y="3552093"/>
              <a:ext cx="1944909" cy="2238126"/>
            </a:xfrm>
            <a:prstGeom prst="rect">
              <a:avLst/>
            </a:prstGeom>
            <a:solidFill>
              <a:srgbClr val="003F75"/>
            </a:solidFill>
            <a:ln>
              <a:noFill/>
            </a:ln>
            <a:extLst>
              <a:ext uri="{91240B29-F687-4F45-9708-019B960494DF}">
                <a14:hiddenLine xmlns:a14="http://schemas.microsoft.com/office/drawing/2010/main" w="12700" algn="ctr">
                  <a:solidFill>
                    <a:srgbClr val="000000"/>
                  </a:solidFill>
                  <a:prstDash val="sysDot"/>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58381" name="矩形 11">
              <a:extLst>
                <a:ext uri="{FF2B5EF4-FFF2-40B4-BE49-F238E27FC236}">
                  <a16:creationId xmlns:a16="http://schemas.microsoft.com/office/drawing/2014/main" id="{E982F098-F77C-4D46-8766-86F32A84D8BA}"/>
                </a:ext>
              </a:extLst>
            </p:cNvPr>
            <p:cNvSpPr>
              <a:spLocks noChangeArrowheads="1"/>
            </p:cNvSpPr>
            <p:nvPr/>
          </p:nvSpPr>
          <p:spPr bwMode="auto">
            <a:xfrm>
              <a:off x="1356985" y="3581758"/>
              <a:ext cx="1865739" cy="2208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prstDash val="sysDot"/>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buFont typeface="Arial" panose="020B0604020202020204" pitchFamily="34" charset="0"/>
                <a:buNone/>
              </a:pPr>
              <a:r>
                <a:rPr lang="en-US" altLang="zh-CN" b="1">
                  <a:solidFill>
                    <a:schemeClr val="bg1"/>
                  </a:solidFill>
                </a:rPr>
                <a:t>function foo() {</a:t>
              </a:r>
            </a:p>
            <a:p>
              <a:pPr eaLnBrk="1" hangingPunct="1">
                <a:lnSpc>
                  <a:spcPct val="150000"/>
                </a:lnSpc>
                <a:buFont typeface="Arial" panose="020B0604020202020204" pitchFamily="34" charset="0"/>
                <a:buNone/>
              </a:pPr>
              <a:r>
                <a:rPr lang="en-US" altLang="zh-CN" b="1">
                  <a:solidFill>
                    <a:schemeClr val="bg1"/>
                  </a:solidFill>
                </a:rPr>
                <a:t>  return this;</a:t>
              </a:r>
            </a:p>
            <a:p>
              <a:pPr eaLnBrk="1" hangingPunct="1">
                <a:lnSpc>
                  <a:spcPct val="150000"/>
                </a:lnSpc>
                <a:buFont typeface="Arial" panose="020B0604020202020204" pitchFamily="34" charset="0"/>
                <a:buNone/>
              </a:pPr>
              <a:r>
                <a:rPr lang="en-US" altLang="zh-CN" b="1">
                  <a:solidFill>
                    <a:schemeClr val="bg1"/>
                  </a:solidFill>
                </a:rPr>
                <a:t>}</a:t>
              </a:r>
            </a:p>
            <a:p>
              <a:pPr eaLnBrk="1" hangingPunct="1">
                <a:lnSpc>
                  <a:spcPct val="150000"/>
                </a:lnSpc>
                <a:buFont typeface="Arial" panose="020B0604020202020204" pitchFamily="34" charset="0"/>
                <a:buNone/>
              </a:pPr>
              <a:r>
                <a:rPr lang="en-US" altLang="zh-CN" b="1">
                  <a:solidFill>
                    <a:schemeClr val="bg1"/>
                  </a:solidFill>
                </a:rPr>
                <a:t>var o = {name: 'Jim', func: foo};</a:t>
              </a:r>
            </a:p>
            <a:p>
              <a:pPr eaLnBrk="1" hangingPunct="1">
                <a:lnSpc>
                  <a:spcPct val="150000"/>
                </a:lnSpc>
                <a:buFont typeface="Arial" panose="020B0604020202020204" pitchFamily="34" charset="0"/>
                <a:buNone/>
              </a:pPr>
              <a:r>
                <a:rPr lang="en-US" altLang="zh-CN" b="1">
                  <a:solidFill>
                    <a:schemeClr val="bg1"/>
                  </a:solidFill>
                </a:rPr>
                <a:t>console.log(foo() === window);	// </a:t>
              </a:r>
              <a:r>
                <a:rPr lang="zh-CN" altLang="en-US" b="1">
                  <a:solidFill>
                    <a:schemeClr val="bg1"/>
                  </a:solidFill>
                </a:rPr>
                <a:t>输出结果：</a:t>
              </a:r>
              <a:r>
                <a:rPr lang="en-US" altLang="zh-CN" b="1">
                  <a:solidFill>
                    <a:schemeClr val="bg1"/>
                  </a:solidFill>
                </a:rPr>
                <a:t>true</a:t>
              </a:r>
            </a:p>
            <a:p>
              <a:pPr eaLnBrk="1" hangingPunct="1">
                <a:lnSpc>
                  <a:spcPct val="150000"/>
                </a:lnSpc>
                <a:buFont typeface="Arial" panose="020B0604020202020204" pitchFamily="34" charset="0"/>
                <a:buNone/>
              </a:pPr>
              <a:r>
                <a:rPr lang="en-US" altLang="zh-CN" b="1">
                  <a:solidFill>
                    <a:schemeClr val="bg1"/>
                  </a:solidFill>
                </a:rPr>
                <a:t>console.log(o.func() === o);	// </a:t>
              </a:r>
              <a:r>
                <a:rPr lang="zh-CN" altLang="en-US" b="1">
                  <a:solidFill>
                    <a:schemeClr val="bg1"/>
                  </a:solidFill>
                </a:rPr>
                <a:t>输出结果：</a:t>
              </a:r>
              <a:r>
                <a:rPr lang="en-US" altLang="zh-CN" b="1">
                  <a:solidFill>
                    <a:schemeClr val="bg1"/>
                  </a:solidFill>
                </a:rPr>
                <a:t>true</a:t>
              </a:r>
            </a:p>
          </p:txBody>
        </p:sp>
      </p:grpSp>
      <p:sp>
        <p:nvSpPr>
          <p:cNvPr id="9" name="圆角矩形 8">
            <a:extLst>
              <a:ext uri="{FF2B5EF4-FFF2-40B4-BE49-F238E27FC236}">
                <a16:creationId xmlns:a16="http://schemas.microsoft.com/office/drawing/2014/main" id="{6744C19B-5D59-410A-8929-C3300E666280}"/>
              </a:ext>
            </a:extLst>
          </p:cNvPr>
          <p:cNvSpPr/>
          <p:nvPr/>
        </p:nvSpPr>
        <p:spPr>
          <a:xfrm>
            <a:off x="6032501" y="2008188"/>
            <a:ext cx="1381125" cy="544512"/>
          </a:xfrm>
          <a:prstGeom prst="roundRect">
            <a:avLst/>
          </a:prstGeom>
          <a:solidFill>
            <a:srgbClr val="FBFBFB"/>
          </a:solidFill>
          <a:ln w="12700">
            <a:solidFill>
              <a:srgbClr val="00B4E9"/>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tx1"/>
                </a:solidFill>
              </a:rPr>
              <a:t>示例</a:t>
            </a:r>
          </a:p>
        </p:txBody>
      </p:sp>
      <p:sp>
        <p:nvSpPr>
          <p:cNvPr id="10" name="矩形 9">
            <a:extLst>
              <a:ext uri="{FF2B5EF4-FFF2-40B4-BE49-F238E27FC236}">
                <a16:creationId xmlns:a16="http://schemas.microsoft.com/office/drawing/2014/main" id="{776E5E1F-4406-4B94-987E-7FC4BD86FA1D}"/>
              </a:ext>
            </a:extLst>
          </p:cNvPr>
          <p:cNvSpPr>
            <a:spLocks noChangeArrowheads="1"/>
          </p:cNvSpPr>
          <p:nvPr/>
        </p:nvSpPr>
        <p:spPr bwMode="auto">
          <a:xfrm>
            <a:off x="2498725" y="4025900"/>
            <a:ext cx="5627688" cy="368300"/>
          </a:xfrm>
          <a:prstGeom prst="rect">
            <a:avLst/>
          </a:prstGeom>
          <a:noFill/>
          <a:ln>
            <a:solidFill>
              <a:srgbClr val="FFFF00"/>
            </a:solidFill>
            <a:prstDash val="sysDot"/>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defRPr/>
            </a:pPr>
            <a:endParaRPr lang="zh-CN" altLang="en-US"/>
          </a:p>
        </p:txBody>
      </p:sp>
      <p:sp>
        <p:nvSpPr>
          <p:cNvPr id="11" name="矩形 10">
            <a:extLst>
              <a:ext uri="{FF2B5EF4-FFF2-40B4-BE49-F238E27FC236}">
                <a16:creationId xmlns:a16="http://schemas.microsoft.com/office/drawing/2014/main" id="{EC27CF79-2633-4CDD-919A-0476C254BD74}"/>
              </a:ext>
            </a:extLst>
          </p:cNvPr>
          <p:cNvSpPr>
            <a:spLocks noChangeArrowheads="1"/>
          </p:cNvSpPr>
          <p:nvPr/>
        </p:nvSpPr>
        <p:spPr bwMode="auto">
          <a:xfrm>
            <a:off x="2484439" y="4475163"/>
            <a:ext cx="5627687" cy="368300"/>
          </a:xfrm>
          <a:prstGeom prst="rect">
            <a:avLst/>
          </a:prstGeom>
          <a:noFill/>
          <a:ln>
            <a:solidFill>
              <a:srgbClr val="FFFF00"/>
            </a:solidFill>
            <a:prstDash val="sysDot"/>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defRPr/>
            </a:pPr>
            <a:endParaRPr lang="zh-CN" altLang="en-US"/>
          </a:p>
        </p:txBody>
      </p:sp>
      <p:cxnSp>
        <p:nvCxnSpPr>
          <p:cNvPr id="12" name="直接箭头连接符 11">
            <a:extLst>
              <a:ext uri="{FF2B5EF4-FFF2-40B4-BE49-F238E27FC236}">
                <a16:creationId xmlns:a16="http://schemas.microsoft.com/office/drawing/2014/main" id="{E99D790C-ED49-4E42-B1A6-3C7DECE19BE2}"/>
              </a:ext>
            </a:extLst>
          </p:cNvPr>
          <p:cNvCxnSpPr>
            <a:cxnSpLocks noChangeShapeType="1"/>
          </p:cNvCxnSpPr>
          <p:nvPr/>
        </p:nvCxnSpPr>
        <p:spPr bwMode="auto">
          <a:xfrm>
            <a:off x="8172451" y="4203700"/>
            <a:ext cx="225425" cy="0"/>
          </a:xfrm>
          <a:prstGeom prst="straightConnector1">
            <a:avLst/>
          </a:prstGeom>
          <a:noFill/>
          <a:ln>
            <a:solidFill>
              <a:srgbClr val="FFFF00"/>
            </a:solidFill>
            <a:prstDash val="sysDot"/>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3" name="TextBox 5">
            <a:extLst>
              <a:ext uri="{FF2B5EF4-FFF2-40B4-BE49-F238E27FC236}">
                <a16:creationId xmlns:a16="http://schemas.microsoft.com/office/drawing/2014/main" id="{1D96D882-3157-4549-A011-38FE3463C9A4}"/>
              </a:ext>
            </a:extLst>
          </p:cNvPr>
          <p:cNvSpPr txBox="1">
            <a:spLocks noChangeArrowheads="1"/>
          </p:cNvSpPr>
          <p:nvPr/>
        </p:nvSpPr>
        <p:spPr bwMode="auto">
          <a:xfrm>
            <a:off x="8437564" y="4019550"/>
            <a:ext cx="20288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直接调用函数。</a:t>
            </a:r>
          </a:p>
        </p:txBody>
      </p:sp>
      <p:cxnSp>
        <p:nvCxnSpPr>
          <p:cNvPr id="14" name="直接箭头连接符 13">
            <a:extLst>
              <a:ext uri="{FF2B5EF4-FFF2-40B4-BE49-F238E27FC236}">
                <a16:creationId xmlns:a16="http://schemas.microsoft.com/office/drawing/2014/main" id="{1EAA297D-D36A-455C-B4C7-11C2255D0506}"/>
              </a:ext>
            </a:extLst>
          </p:cNvPr>
          <p:cNvCxnSpPr>
            <a:cxnSpLocks noChangeShapeType="1"/>
          </p:cNvCxnSpPr>
          <p:nvPr/>
        </p:nvCxnSpPr>
        <p:spPr bwMode="auto">
          <a:xfrm>
            <a:off x="8170864" y="4724400"/>
            <a:ext cx="225425" cy="0"/>
          </a:xfrm>
          <a:prstGeom prst="straightConnector1">
            <a:avLst/>
          </a:prstGeom>
          <a:noFill/>
          <a:ln>
            <a:solidFill>
              <a:srgbClr val="FFFF00"/>
            </a:solidFill>
            <a:prstDash val="sysDot"/>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15" name="TextBox 5">
            <a:extLst>
              <a:ext uri="{FF2B5EF4-FFF2-40B4-BE49-F238E27FC236}">
                <a16:creationId xmlns:a16="http://schemas.microsoft.com/office/drawing/2014/main" id="{C7EFB5E1-9724-4737-8C1B-447BFF8F36F6}"/>
              </a:ext>
            </a:extLst>
          </p:cNvPr>
          <p:cNvSpPr txBox="1">
            <a:spLocks noChangeArrowheads="1"/>
          </p:cNvSpPr>
          <p:nvPr/>
        </p:nvSpPr>
        <p:spPr bwMode="auto">
          <a:xfrm>
            <a:off x="8434388" y="4540250"/>
            <a:ext cx="20304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作为对象的方法。</a:t>
            </a:r>
          </a:p>
        </p:txBody>
      </p:sp>
      <p:sp>
        <p:nvSpPr>
          <p:cNvPr id="2" name="灯片编号占位符 1">
            <a:extLst>
              <a:ext uri="{FF2B5EF4-FFF2-40B4-BE49-F238E27FC236}">
                <a16:creationId xmlns:a16="http://schemas.microsoft.com/office/drawing/2014/main" id="{71AAA438-92F5-4696-BCBE-307B48C73204}"/>
              </a:ext>
            </a:extLst>
          </p:cNvPr>
          <p:cNvSpPr>
            <a:spLocks noGrp="1"/>
          </p:cNvSpPr>
          <p:nvPr>
            <p:ph type="sldNum" sz="quarter" idx="4"/>
          </p:nvPr>
        </p:nvSpPr>
        <p:spPr/>
        <p:txBody>
          <a:bodyPr/>
          <a:lstStyle/>
          <a:p>
            <a:pPr>
              <a:defRPr/>
            </a:pPr>
            <a:fld id="{E6CA0B37-C609-418D-973E-5FE272E0CA7A}" type="slidenum">
              <a:rPr lang="zh-CN" altLang="en-US" smtClean="0"/>
              <a:pPr>
                <a:defRPr/>
              </a:pPr>
              <a:t>55</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ppt_x</p:attrName>
                                        </p:attrNameLst>
                                      </p:cBhvr>
                                      <p:tavLst>
                                        <p:tav tm="0">
                                          <p:val>
                                            <p:strVal val="#ppt_x+#ppt_w*1.125000"/>
                                          </p:val>
                                        </p:tav>
                                        <p:tav tm="100000">
                                          <p:val>
                                            <p:strVal val="#ppt_x"/>
                                          </p:val>
                                        </p:tav>
                                      </p:tavLst>
                                    </p:anim>
                                    <p:animEffect transition="in" filter="wipe(left)">
                                      <p:cBhvr>
                                        <p:cTn id="8" dur="500"/>
                                        <p:tgtEl>
                                          <p:spTgt spid="5"/>
                                        </p:tgtEl>
                                      </p:cBhvr>
                                    </p:animEffect>
                                  </p:childTnLst>
                                </p:cTn>
                              </p:par>
                            </p:childTnLst>
                          </p:cTn>
                        </p:par>
                        <p:par>
                          <p:cTn id="9" fill="hold" nodeType="afterGroup">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p:tgtEl>
                                          <p:spTgt spid="9"/>
                                        </p:tgtEl>
                                        <p:attrNameLst>
                                          <p:attrName>ppt_y</p:attrName>
                                        </p:attrNameLst>
                                      </p:cBhvr>
                                      <p:tavLst>
                                        <p:tav tm="0">
                                          <p:val>
                                            <p:strVal val="#ppt_y+#ppt_h*1.125000"/>
                                          </p:val>
                                        </p:tav>
                                        <p:tav tm="100000">
                                          <p:val>
                                            <p:strVal val="#ppt_y"/>
                                          </p:val>
                                        </p:tav>
                                      </p:tavLst>
                                    </p:anim>
                                    <p:animEffect transition="in" filter="wipe(up)">
                                      <p:cBhvr>
                                        <p:cTn id="13" dur="500"/>
                                        <p:tgtEl>
                                          <p:spTgt spid="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1" presetClass="entr" presetSubtype="2"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heel(2)">
                                      <p:cBhvr>
                                        <p:cTn id="18" dur="500"/>
                                        <p:tgtEl>
                                          <p:spTgt spid="10"/>
                                        </p:tgtEl>
                                      </p:cBhvr>
                                    </p:animEffect>
                                  </p:childTnLst>
                                </p:cTn>
                              </p:par>
                            </p:childTnLst>
                          </p:cTn>
                        </p:par>
                        <p:par>
                          <p:cTn id="19" fill="hold" nodeType="afterGroup">
                            <p:stCondLst>
                              <p:cond delay="500"/>
                            </p:stCondLst>
                            <p:childTnLst>
                              <p:par>
                                <p:cTn id="20" presetID="22" presetClass="entr" presetSubtype="8" fill="hold" nodeType="after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par>
                          <p:cTn id="23" fill="hold" nodeType="afterGroup">
                            <p:stCondLst>
                              <p:cond delay="1000"/>
                            </p:stCondLst>
                            <p:childTnLst>
                              <p:par>
                                <p:cTn id="24" presetID="14" presetClass="entr" presetSubtype="10"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randombar(horizontal)">
                                      <p:cBhvr>
                                        <p:cTn id="26" dur="500"/>
                                        <p:tgtEl>
                                          <p:spTgt spid="1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1" presetClass="entr" presetSubtype="2"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heel(2)">
                                      <p:cBhvr>
                                        <p:cTn id="31" dur="500"/>
                                        <p:tgtEl>
                                          <p:spTgt spid="11"/>
                                        </p:tgtEl>
                                      </p:cBhvr>
                                    </p:animEffect>
                                  </p:childTnLst>
                                </p:cTn>
                              </p:par>
                            </p:childTnLst>
                          </p:cTn>
                        </p:par>
                        <p:par>
                          <p:cTn id="32" fill="hold" nodeType="afterGroup">
                            <p:stCondLst>
                              <p:cond delay="500"/>
                            </p:stCondLst>
                            <p:childTnLst>
                              <p:par>
                                <p:cTn id="33" presetID="22" presetClass="entr" presetSubtype="8" fill="hold"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left)">
                                      <p:cBhvr>
                                        <p:cTn id="35" dur="500"/>
                                        <p:tgtEl>
                                          <p:spTgt spid="14"/>
                                        </p:tgtEl>
                                      </p:cBhvr>
                                    </p:animEffect>
                                  </p:childTnLst>
                                </p:cTn>
                              </p:par>
                            </p:childTnLst>
                          </p:cTn>
                        </p:par>
                        <p:par>
                          <p:cTn id="36" fill="hold" nodeType="afterGroup">
                            <p:stCondLst>
                              <p:cond delay="1000"/>
                            </p:stCondLst>
                            <p:childTnLst>
                              <p:par>
                                <p:cTn id="37" presetID="14" presetClass="entr" presetSubtype="10" fill="hold" grpId="0" nodeType="after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randombar(horizontal)">
                                      <p:cBhvr>
                                        <p:cTn id="3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3" grpId="0"/>
      <p:bldP spid="15"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a:extLst>
              <a:ext uri="{FF2B5EF4-FFF2-40B4-BE49-F238E27FC236}">
                <a16:creationId xmlns:a16="http://schemas.microsoft.com/office/drawing/2014/main" id="{A7B7950F-D8AD-4AB5-B9AD-CAD6DE4D0970}"/>
              </a:ext>
            </a:extLst>
          </p:cNvPr>
          <p:cNvSpPr>
            <a:spLocks noGrp="1"/>
          </p:cNvSpPr>
          <p:nvPr>
            <p:ph type="ctr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pPr algn="l"/>
            <a:r>
              <a:rPr lang="zh-CN" altLang="en-US" dirty="0"/>
              <a:t>构造函数</a:t>
            </a:r>
          </a:p>
        </p:txBody>
      </p:sp>
      <p:sp>
        <p:nvSpPr>
          <p:cNvPr id="6" name="矩形 38">
            <a:extLst>
              <a:ext uri="{FF2B5EF4-FFF2-40B4-BE49-F238E27FC236}">
                <a16:creationId xmlns:a16="http://schemas.microsoft.com/office/drawing/2014/main" id="{A992B45E-1AA5-46A0-9F61-B3C3E3278207}"/>
              </a:ext>
            </a:extLst>
          </p:cNvPr>
          <p:cNvSpPr>
            <a:spLocks noChangeArrowheads="1"/>
          </p:cNvSpPr>
          <p:nvPr/>
        </p:nvSpPr>
        <p:spPr bwMode="auto">
          <a:xfrm>
            <a:off x="1774826" y="1273175"/>
            <a:ext cx="8429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zh-CN" altLang="en-US" sz="2000" b="1" dirty="0">
                <a:solidFill>
                  <a:schemeClr val="tx1">
                    <a:lumMod val="50000"/>
                    <a:lumOff val="50000"/>
                  </a:schemeClr>
                </a:solidFill>
                <a:latin typeface="微软雅黑" pitchFamily="34" charset="-122"/>
                <a:ea typeface="微软雅黑" pitchFamily="34" charset="-122"/>
              </a:rPr>
              <a:t>函数中的</a:t>
            </a:r>
            <a:r>
              <a:rPr lang="en-US" altLang="zh-CN" sz="2000" b="1" dirty="0">
                <a:solidFill>
                  <a:schemeClr val="tx1">
                    <a:lumMod val="50000"/>
                    <a:lumOff val="50000"/>
                  </a:schemeClr>
                </a:solidFill>
                <a:latin typeface="微软雅黑" pitchFamily="34" charset="-122"/>
                <a:ea typeface="微软雅黑" pitchFamily="34" charset="-122"/>
              </a:rPr>
              <a:t>this</a:t>
            </a:r>
            <a:r>
              <a:rPr lang="zh-CN" altLang="en-US" sz="2000" b="1" dirty="0">
                <a:solidFill>
                  <a:schemeClr val="tx1">
                    <a:lumMod val="50000"/>
                    <a:lumOff val="50000"/>
                  </a:schemeClr>
                </a:solidFill>
                <a:latin typeface="微软雅黑" pitchFamily="34" charset="-122"/>
                <a:ea typeface="微软雅黑" pitchFamily="34" charset="-122"/>
              </a:rPr>
              <a:t>指向</a:t>
            </a:r>
            <a:r>
              <a:rPr lang="en-US" altLang="zh-CN" sz="2000" b="1" dirty="0">
                <a:solidFill>
                  <a:schemeClr val="tx1">
                    <a:lumMod val="50000"/>
                    <a:lumOff val="50000"/>
                  </a:schemeClr>
                </a:solidFill>
                <a:latin typeface="微软雅黑" pitchFamily="34" charset="-122"/>
                <a:ea typeface="微软雅黑" pitchFamily="34" charset="-122"/>
              </a:rPr>
              <a:t>——</a:t>
            </a:r>
            <a:r>
              <a:rPr lang="zh-CN" altLang="en-US" sz="2000" b="1" dirty="0">
                <a:solidFill>
                  <a:schemeClr val="tx1">
                    <a:lumMod val="50000"/>
                    <a:lumOff val="50000"/>
                  </a:schemeClr>
                </a:solidFill>
                <a:latin typeface="微软雅黑" pitchFamily="34" charset="-122"/>
                <a:ea typeface="微软雅黑" pitchFamily="34" charset="-122"/>
              </a:rPr>
              <a:t>更改</a:t>
            </a:r>
            <a:r>
              <a:rPr lang="en-US" altLang="zh-CN" sz="2000" b="1" dirty="0">
                <a:solidFill>
                  <a:schemeClr val="tx1">
                    <a:lumMod val="50000"/>
                    <a:lumOff val="50000"/>
                  </a:schemeClr>
                </a:solidFill>
                <a:latin typeface="微软雅黑" pitchFamily="34" charset="-122"/>
                <a:ea typeface="微软雅黑" pitchFamily="34" charset="-122"/>
              </a:rPr>
              <a:t>this</a:t>
            </a:r>
            <a:r>
              <a:rPr lang="zh-CN" altLang="en-US" sz="2000" b="1" dirty="0">
                <a:solidFill>
                  <a:schemeClr val="tx1">
                    <a:lumMod val="50000"/>
                    <a:lumOff val="50000"/>
                  </a:schemeClr>
                </a:solidFill>
                <a:latin typeface="微软雅黑" pitchFamily="34" charset="-122"/>
                <a:ea typeface="微软雅黑" pitchFamily="34" charset="-122"/>
              </a:rPr>
              <a:t>指向</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4" name="矩形 13">
            <a:extLst>
              <a:ext uri="{FF2B5EF4-FFF2-40B4-BE49-F238E27FC236}">
                <a16:creationId xmlns:a16="http://schemas.microsoft.com/office/drawing/2014/main" id="{F458D8D8-D40D-41A8-B758-2D5D4E78229C}"/>
              </a:ext>
            </a:extLst>
          </p:cNvPr>
          <p:cNvSpPr>
            <a:spLocks noChangeArrowheads="1"/>
          </p:cNvSpPr>
          <p:nvPr/>
        </p:nvSpPr>
        <p:spPr bwMode="auto">
          <a:xfrm>
            <a:off x="1885951" y="1947863"/>
            <a:ext cx="8639175" cy="1111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200000"/>
              </a:lnSpc>
            </a:pPr>
            <a:r>
              <a:rPr lang="zh-CN" altLang="en-US"/>
              <a:t>除了遵循默认的</a:t>
            </a:r>
            <a:r>
              <a:rPr lang="en-US" altLang="zh-CN"/>
              <a:t>this</a:t>
            </a:r>
            <a:r>
              <a:rPr lang="zh-CN" altLang="en-US"/>
              <a:t>指向规则，函数的调用者还可以利用</a:t>
            </a:r>
            <a:r>
              <a:rPr lang="en-US" altLang="zh-CN"/>
              <a:t>JavaScript</a:t>
            </a:r>
            <a:r>
              <a:rPr lang="zh-CN" altLang="en-US"/>
              <a:t>提供的两种方式手动控制</a:t>
            </a:r>
            <a:r>
              <a:rPr lang="en-US" altLang="zh-CN"/>
              <a:t>this</a:t>
            </a:r>
            <a:r>
              <a:rPr lang="zh-CN" altLang="en-US"/>
              <a:t>的指向。</a:t>
            </a:r>
            <a:endParaRPr lang="zh-CN" altLang="zh-CN"/>
          </a:p>
        </p:txBody>
      </p:sp>
      <p:sp>
        <p:nvSpPr>
          <p:cNvPr id="7" name="矩形 6">
            <a:extLst>
              <a:ext uri="{FF2B5EF4-FFF2-40B4-BE49-F238E27FC236}">
                <a16:creationId xmlns:a16="http://schemas.microsoft.com/office/drawing/2014/main" id="{E78ABEB6-1848-47BB-B1AE-DC45F6BFF726}"/>
              </a:ext>
            </a:extLst>
          </p:cNvPr>
          <p:cNvSpPr/>
          <p:nvPr/>
        </p:nvSpPr>
        <p:spPr bwMode="auto">
          <a:xfrm>
            <a:off x="4119564" y="3490914"/>
            <a:ext cx="1870075" cy="765175"/>
          </a:xfrm>
          <a:prstGeom prst="rect">
            <a:avLst/>
          </a:prstGeom>
          <a:gradFill>
            <a:gsLst>
              <a:gs pos="0">
                <a:schemeClr val="bg1"/>
              </a:gs>
              <a:gs pos="20000">
                <a:schemeClr val="bg1">
                  <a:lumMod val="0"/>
                  <a:lumOff val="100000"/>
                </a:schemeClr>
              </a:gs>
              <a:gs pos="100000">
                <a:srgbClr val="EEEEEE"/>
              </a:gs>
            </a:gsLst>
            <a:lin ang="5400000" scaled="0"/>
          </a:gradFill>
          <a:ln w="3175" cap="flat" cmpd="sng" algn="ctr">
            <a:solidFill>
              <a:schemeClr val="bg1">
                <a:lumMod val="85000"/>
              </a:schemeClr>
            </a:solidFill>
            <a:prstDash val="solid"/>
            <a:round/>
            <a:headEnd type="none" w="med" len="med"/>
            <a:tailEnd type="none" w="med" len="med"/>
          </a:ln>
          <a:effectLst>
            <a:outerShdw blurRad="50800" dist="38100" dir="2160000" sx="98000" sy="98000" algn="tl" rotWithShape="0">
              <a:prstClr val="black">
                <a:alpha val="18000"/>
              </a:prstClr>
            </a:outerShdw>
          </a:effectLst>
        </p:spPr>
        <p:txBody>
          <a:bodyPr anchor="ctr"/>
          <a:lstStyle/>
          <a:p>
            <a:pPr algn="ctr">
              <a:buFont typeface="Arial" pitchFamily="34" charset="0"/>
              <a:buNone/>
              <a:defRPr/>
            </a:pPr>
            <a:r>
              <a:rPr lang="en-US" altLang="zh-CN" b="1" dirty="0">
                <a:solidFill>
                  <a:srgbClr val="00ACE6"/>
                </a:solidFill>
                <a:latin typeface="Arial" charset="0"/>
              </a:rPr>
              <a:t>apply()</a:t>
            </a:r>
            <a:r>
              <a:rPr lang="zh-CN" altLang="en-US" b="1" dirty="0">
                <a:solidFill>
                  <a:srgbClr val="00ACE6"/>
                </a:solidFill>
                <a:latin typeface="Arial" charset="0"/>
              </a:rPr>
              <a:t>方法</a:t>
            </a:r>
          </a:p>
        </p:txBody>
      </p:sp>
      <p:sp>
        <p:nvSpPr>
          <p:cNvPr id="8" name="矩形 7">
            <a:extLst>
              <a:ext uri="{FF2B5EF4-FFF2-40B4-BE49-F238E27FC236}">
                <a16:creationId xmlns:a16="http://schemas.microsoft.com/office/drawing/2014/main" id="{50C80E61-7CC2-4628-ACE1-A9A55429DDC2}"/>
              </a:ext>
            </a:extLst>
          </p:cNvPr>
          <p:cNvSpPr/>
          <p:nvPr/>
        </p:nvSpPr>
        <p:spPr bwMode="auto">
          <a:xfrm>
            <a:off x="6021388" y="3490914"/>
            <a:ext cx="1909762" cy="765175"/>
          </a:xfrm>
          <a:prstGeom prst="rect">
            <a:avLst/>
          </a:prstGeom>
          <a:gradFill>
            <a:gsLst>
              <a:gs pos="0">
                <a:schemeClr val="bg1"/>
              </a:gs>
              <a:gs pos="20000">
                <a:schemeClr val="bg1">
                  <a:lumMod val="0"/>
                  <a:lumOff val="100000"/>
                </a:schemeClr>
              </a:gs>
              <a:gs pos="100000">
                <a:srgbClr val="EEEEEE"/>
              </a:gs>
            </a:gsLst>
            <a:lin ang="5400000" scaled="0"/>
          </a:gradFill>
          <a:ln w="3175" cap="flat" cmpd="sng" algn="ctr">
            <a:solidFill>
              <a:schemeClr val="bg1">
                <a:lumMod val="85000"/>
              </a:schemeClr>
            </a:solidFill>
            <a:prstDash val="solid"/>
            <a:round/>
            <a:headEnd type="none" w="med" len="med"/>
            <a:tailEnd type="none" w="med" len="med"/>
          </a:ln>
          <a:effectLst>
            <a:outerShdw blurRad="50800" dist="38100" dir="2160000" sx="98000" sy="98000" algn="tl" rotWithShape="0">
              <a:prstClr val="black">
                <a:alpha val="18000"/>
              </a:prstClr>
            </a:outerShdw>
          </a:effectLst>
        </p:spPr>
        <p:txBody>
          <a:bodyPr anchor="ctr"/>
          <a:lstStyle/>
          <a:p>
            <a:pPr algn="ctr">
              <a:buFont typeface="Arial" pitchFamily="34" charset="0"/>
              <a:buNone/>
              <a:defRPr/>
            </a:pPr>
            <a:r>
              <a:rPr lang="en-US" altLang="zh-CN" b="1" dirty="0">
                <a:solidFill>
                  <a:srgbClr val="00ACE6"/>
                </a:solidFill>
                <a:latin typeface="Arial" charset="0"/>
              </a:rPr>
              <a:t>call()</a:t>
            </a:r>
            <a:r>
              <a:rPr lang="zh-CN" altLang="en-US" b="1" dirty="0">
                <a:solidFill>
                  <a:srgbClr val="00ACE6"/>
                </a:solidFill>
                <a:latin typeface="Arial" charset="0"/>
              </a:rPr>
              <a:t>方法</a:t>
            </a:r>
          </a:p>
        </p:txBody>
      </p:sp>
      <p:sp>
        <p:nvSpPr>
          <p:cNvPr id="2" name="灯片编号占位符 1">
            <a:extLst>
              <a:ext uri="{FF2B5EF4-FFF2-40B4-BE49-F238E27FC236}">
                <a16:creationId xmlns:a16="http://schemas.microsoft.com/office/drawing/2014/main" id="{BE825309-B5E7-4F68-B29C-38D0479752D7}"/>
              </a:ext>
            </a:extLst>
          </p:cNvPr>
          <p:cNvSpPr>
            <a:spLocks noGrp="1"/>
          </p:cNvSpPr>
          <p:nvPr>
            <p:ph type="sldNum" sz="quarter" idx="4"/>
          </p:nvPr>
        </p:nvSpPr>
        <p:spPr/>
        <p:txBody>
          <a:bodyPr/>
          <a:lstStyle/>
          <a:p>
            <a:pPr>
              <a:defRPr/>
            </a:pPr>
            <a:fld id="{E6CA0B37-C609-418D-973E-5FE272E0CA7A}" type="slidenum">
              <a:rPr lang="zh-CN" altLang="en-US" smtClean="0"/>
              <a:pPr>
                <a:defRPr/>
              </a:pPr>
              <a:t>56</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ppt_x</p:attrName>
                                        </p:attrNameLst>
                                      </p:cBhvr>
                                      <p:tavLst>
                                        <p:tav tm="0">
                                          <p:val>
                                            <p:strVal val="#ppt_x-#ppt_w*1.125000"/>
                                          </p:val>
                                        </p:tav>
                                        <p:tav tm="100000">
                                          <p:val>
                                            <p:strVal val="#ppt_x"/>
                                          </p:val>
                                        </p:tav>
                                      </p:tavLst>
                                    </p:anim>
                                    <p:animEffect transition="in" filter="wipe(right)">
                                      <p:cBhvr>
                                        <p:cTn id="8" dur="500"/>
                                        <p:tgtEl>
                                          <p:spTgt spid="6"/>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wipe(left)">
                                      <p:cBhvr>
                                        <p:cTn id="13" dur="500"/>
                                        <p:tgtEl>
                                          <p:spTgt spid="4">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300" fill="hold"/>
                                        <p:tgtEl>
                                          <p:spTgt spid="8"/>
                                        </p:tgtEl>
                                        <p:attrNameLst>
                                          <p:attrName>ppt_x</p:attrName>
                                        </p:attrNameLst>
                                      </p:cBhvr>
                                      <p:tavLst>
                                        <p:tav tm="0">
                                          <p:val>
                                            <p:strVal val="0-#ppt_w/2"/>
                                          </p:val>
                                        </p:tav>
                                        <p:tav tm="100000">
                                          <p:val>
                                            <p:strVal val="#ppt_x"/>
                                          </p:val>
                                        </p:tav>
                                      </p:tavLst>
                                    </p:anim>
                                    <p:anim calcmode="lin" valueType="num">
                                      <p:cBhvr additive="base">
                                        <p:cTn id="19" dur="300" fill="hold"/>
                                        <p:tgtEl>
                                          <p:spTgt spid="8"/>
                                        </p:tgtEl>
                                        <p:attrNameLst>
                                          <p:attrName>ppt_y</p:attrName>
                                        </p:attrNameLst>
                                      </p:cBhvr>
                                      <p:tavLst>
                                        <p:tav tm="0">
                                          <p:val>
                                            <p:strVal val="#ppt_y"/>
                                          </p:val>
                                        </p:tav>
                                        <p:tav tm="100000">
                                          <p:val>
                                            <p:strVal val="#ppt_y"/>
                                          </p:val>
                                        </p:tav>
                                      </p:tavLst>
                                    </p:anim>
                                  </p:childTnLst>
                                </p:cTn>
                              </p:par>
                              <p:par>
                                <p:cTn id="20" presetID="63" presetClass="path" presetSubtype="0" autoRev="1" fill="hold" grpId="1" nodeType="withEffect">
                                  <p:stCondLst>
                                    <p:cond delay="300"/>
                                  </p:stCondLst>
                                  <p:childTnLst>
                                    <p:animMotion origin="layout" path="M 8.22488E-7 0 L 0.00677 0 " pathEditMode="relative" rAng="0" ptsTypes="AA">
                                      <p:cBhvr>
                                        <p:cTn id="21" dur="100" fill="hold"/>
                                        <p:tgtEl>
                                          <p:spTgt spid="8"/>
                                        </p:tgtEl>
                                        <p:attrNameLst>
                                          <p:attrName>ppt_x</p:attrName>
                                          <p:attrName>ppt_y</p:attrName>
                                        </p:attrNameLst>
                                      </p:cBhvr>
                                      <p:rCtr x="338" y="0"/>
                                    </p:animMotion>
                                  </p:childTnLst>
                                </p:cTn>
                              </p:par>
                              <p:par>
                                <p:cTn id="22" presetID="8" presetClass="emph" presetSubtype="0" repeatCount="2000" autoRev="1" fill="hold" grpId="2" nodeType="withEffect">
                                  <p:stCondLst>
                                    <p:cond delay="100"/>
                                  </p:stCondLst>
                                  <p:childTnLst>
                                    <p:animRot by="240000">
                                      <p:cBhvr>
                                        <p:cTn id="23" dur="100" fill="hold"/>
                                        <p:tgtEl>
                                          <p:spTgt spid="8"/>
                                        </p:tgtEl>
                                        <p:attrNameLst>
                                          <p:attrName>r</p:attrName>
                                        </p:attrNameLst>
                                      </p:cBhvr>
                                    </p:animRot>
                                  </p:childTnLst>
                                </p:cTn>
                              </p:par>
                            </p:childTnLst>
                          </p:cTn>
                        </p:par>
                        <p:par>
                          <p:cTn id="24" fill="hold" nodeType="afterGroup">
                            <p:stCondLst>
                              <p:cond delay="500"/>
                            </p:stCondLst>
                            <p:childTnLst>
                              <p:par>
                                <p:cTn id="25" presetID="2" presetClass="entr" presetSubtype="2"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300" fill="hold"/>
                                        <p:tgtEl>
                                          <p:spTgt spid="7"/>
                                        </p:tgtEl>
                                        <p:attrNameLst>
                                          <p:attrName>ppt_x</p:attrName>
                                        </p:attrNameLst>
                                      </p:cBhvr>
                                      <p:tavLst>
                                        <p:tav tm="0">
                                          <p:val>
                                            <p:strVal val="1+#ppt_w/2"/>
                                          </p:val>
                                        </p:tav>
                                        <p:tav tm="100000">
                                          <p:val>
                                            <p:strVal val="#ppt_x"/>
                                          </p:val>
                                        </p:tav>
                                      </p:tavLst>
                                    </p:anim>
                                    <p:anim calcmode="lin" valueType="num">
                                      <p:cBhvr additive="base">
                                        <p:cTn id="28" dur="300" fill="hold"/>
                                        <p:tgtEl>
                                          <p:spTgt spid="7"/>
                                        </p:tgtEl>
                                        <p:attrNameLst>
                                          <p:attrName>ppt_y</p:attrName>
                                        </p:attrNameLst>
                                      </p:cBhvr>
                                      <p:tavLst>
                                        <p:tav tm="0">
                                          <p:val>
                                            <p:strVal val="#ppt_y"/>
                                          </p:val>
                                        </p:tav>
                                        <p:tav tm="100000">
                                          <p:val>
                                            <p:strVal val="#ppt_y"/>
                                          </p:val>
                                        </p:tav>
                                      </p:tavLst>
                                    </p:anim>
                                  </p:childTnLst>
                                </p:cTn>
                              </p:par>
                              <p:par>
                                <p:cTn id="29" presetID="63" presetClass="path" presetSubtype="0" autoRev="1" fill="hold" grpId="1" nodeType="withEffect">
                                  <p:stCondLst>
                                    <p:cond delay="300"/>
                                  </p:stCondLst>
                                  <p:childTnLst>
                                    <p:animMotion origin="layout" path="M 8.22488E-7 0 L 0.00677 0 " pathEditMode="relative" rAng="0" ptsTypes="AA">
                                      <p:cBhvr>
                                        <p:cTn id="30" dur="100" fill="hold"/>
                                        <p:tgtEl>
                                          <p:spTgt spid="7"/>
                                        </p:tgtEl>
                                        <p:attrNameLst>
                                          <p:attrName>ppt_x</p:attrName>
                                          <p:attrName>ppt_y</p:attrName>
                                        </p:attrNameLst>
                                      </p:cBhvr>
                                      <p:rCtr x="338" y="0"/>
                                    </p:animMotion>
                                  </p:childTnLst>
                                </p:cTn>
                              </p:par>
                              <p:par>
                                <p:cTn id="31" presetID="8" presetClass="emph" presetSubtype="0" repeatCount="2000" autoRev="1" fill="hold" grpId="2" nodeType="withEffect">
                                  <p:stCondLst>
                                    <p:cond delay="100"/>
                                  </p:stCondLst>
                                  <p:childTnLst>
                                    <p:animRot by="240000">
                                      <p:cBhvr>
                                        <p:cTn id="32" dur="1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build="p"/>
      <p:bldP spid="7" grpId="0" animBg="1"/>
      <p:bldP spid="7" grpId="1" animBg="1"/>
      <p:bldP spid="7" grpId="2" animBg="1"/>
      <p:bldP spid="8" grpId="0" animBg="1"/>
      <p:bldP spid="8" grpId="1" animBg="1"/>
      <p:bldP spid="8" grpId="2"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a:extLst>
              <a:ext uri="{FF2B5EF4-FFF2-40B4-BE49-F238E27FC236}">
                <a16:creationId xmlns:a16="http://schemas.microsoft.com/office/drawing/2014/main" id="{DF838292-9AE8-49B4-B594-810408B1C370}"/>
              </a:ext>
            </a:extLst>
          </p:cNvPr>
          <p:cNvSpPr>
            <a:spLocks noGrp="1"/>
          </p:cNvSpPr>
          <p:nvPr>
            <p:ph type="ctr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pPr algn="l"/>
            <a:r>
              <a:rPr lang="zh-CN" altLang="en-US" dirty="0"/>
              <a:t>构造函数</a:t>
            </a:r>
          </a:p>
        </p:txBody>
      </p:sp>
      <p:sp>
        <p:nvSpPr>
          <p:cNvPr id="6" name="矩形 38">
            <a:extLst>
              <a:ext uri="{FF2B5EF4-FFF2-40B4-BE49-F238E27FC236}">
                <a16:creationId xmlns:a16="http://schemas.microsoft.com/office/drawing/2014/main" id="{D015BC9C-0111-47F7-9560-06A6A7B50F25}"/>
              </a:ext>
            </a:extLst>
          </p:cNvPr>
          <p:cNvSpPr>
            <a:spLocks noChangeArrowheads="1"/>
          </p:cNvSpPr>
          <p:nvPr/>
        </p:nvSpPr>
        <p:spPr bwMode="auto">
          <a:xfrm>
            <a:off x="1774826" y="1273175"/>
            <a:ext cx="8429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zh-CN" altLang="en-US" sz="2000" b="1" dirty="0">
                <a:solidFill>
                  <a:schemeClr val="tx1">
                    <a:lumMod val="50000"/>
                    <a:lumOff val="50000"/>
                  </a:schemeClr>
                </a:solidFill>
                <a:latin typeface="微软雅黑" pitchFamily="34" charset="-122"/>
                <a:ea typeface="微软雅黑" pitchFamily="34" charset="-122"/>
              </a:rPr>
              <a:t>函数中的</a:t>
            </a:r>
            <a:r>
              <a:rPr lang="en-US" altLang="zh-CN" sz="2000" b="1" dirty="0">
                <a:solidFill>
                  <a:schemeClr val="tx1">
                    <a:lumMod val="50000"/>
                    <a:lumOff val="50000"/>
                  </a:schemeClr>
                </a:solidFill>
                <a:latin typeface="微软雅黑" pitchFamily="34" charset="-122"/>
                <a:ea typeface="微软雅黑" pitchFamily="34" charset="-122"/>
              </a:rPr>
              <a:t>this</a:t>
            </a:r>
            <a:r>
              <a:rPr lang="zh-CN" altLang="en-US" sz="2000" b="1" dirty="0">
                <a:solidFill>
                  <a:schemeClr val="tx1">
                    <a:lumMod val="50000"/>
                    <a:lumOff val="50000"/>
                  </a:schemeClr>
                </a:solidFill>
                <a:latin typeface="微软雅黑" pitchFamily="34" charset="-122"/>
                <a:ea typeface="微软雅黑" pitchFamily="34" charset="-122"/>
              </a:rPr>
              <a:t>指向</a:t>
            </a:r>
            <a:r>
              <a:rPr lang="en-US" altLang="zh-CN" sz="2000" b="1" dirty="0">
                <a:solidFill>
                  <a:schemeClr val="tx1">
                    <a:lumMod val="50000"/>
                    <a:lumOff val="50000"/>
                  </a:schemeClr>
                </a:solidFill>
                <a:latin typeface="微软雅黑" pitchFamily="34" charset="-122"/>
                <a:ea typeface="微软雅黑" pitchFamily="34" charset="-122"/>
              </a:rPr>
              <a:t>——</a:t>
            </a:r>
            <a:r>
              <a:rPr lang="zh-CN" altLang="en-US" sz="2000" b="1" dirty="0">
                <a:solidFill>
                  <a:schemeClr val="tx1">
                    <a:lumMod val="50000"/>
                    <a:lumOff val="50000"/>
                  </a:schemeClr>
                </a:solidFill>
                <a:latin typeface="微软雅黑" pitchFamily="34" charset="-122"/>
                <a:ea typeface="微软雅黑" pitchFamily="34" charset="-122"/>
              </a:rPr>
              <a:t>更改</a:t>
            </a:r>
            <a:r>
              <a:rPr lang="en-US" altLang="zh-CN" sz="2000" b="1" dirty="0">
                <a:solidFill>
                  <a:schemeClr val="tx1">
                    <a:lumMod val="50000"/>
                    <a:lumOff val="50000"/>
                  </a:schemeClr>
                </a:solidFill>
                <a:latin typeface="微软雅黑" pitchFamily="34" charset="-122"/>
                <a:ea typeface="微软雅黑" pitchFamily="34" charset="-122"/>
              </a:rPr>
              <a:t>this</a:t>
            </a:r>
            <a:r>
              <a:rPr lang="zh-CN" altLang="en-US" sz="2000" b="1" dirty="0">
                <a:solidFill>
                  <a:schemeClr val="tx1">
                    <a:lumMod val="50000"/>
                    <a:lumOff val="50000"/>
                  </a:schemeClr>
                </a:solidFill>
                <a:latin typeface="微软雅黑" pitchFamily="34" charset="-122"/>
                <a:ea typeface="微软雅黑" pitchFamily="34" charset="-122"/>
              </a:rPr>
              <a:t>指向</a:t>
            </a:r>
            <a:endParaRPr lang="en-US" altLang="zh-CN" sz="2000" b="1" dirty="0">
              <a:solidFill>
                <a:schemeClr val="tx1">
                  <a:lumMod val="50000"/>
                  <a:lumOff val="50000"/>
                </a:schemeClr>
              </a:solidFill>
              <a:latin typeface="微软雅黑" pitchFamily="34" charset="-122"/>
              <a:ea typeface="微软雅黑" pitchFamily="34" charset="-122"/>
            </a:endParaRPr>
          </a:p>
        </p:txBody>
      </p:sp>
      <p:grpSp>
        <p:nvGrpSpPr>
          <p:cNvPr id="9" name="组合 9">
            <a:extLst>
              <a:ext uri="{FF2B5EF4-FFF2-40B4-BE49-F238E27FC236}">
                <a16:creationId xmlns:a16="http://schemas.microsoft.com/office/drawing/2014/main" id="{F18C0B04-DC84-49EF-AD13-C421E2B16224}"/>
              </a:ext>
            </a:extLst>
          </p:cNvPr>
          <p:cNvGrpSpPr>
            <a:grpSpLocks/>
          </p:cNvGrpSpPr>
          <p:nvPr/>
        </p:nvGrpSpPr>
        <p:grpSpPr bwMode="auto">
          <a:xfrm>
            <a:off x="2154239" y="2251076"/>
            <a:ext cx="3775075" cy="3140075"/>
            <a:chOff x="1277815" y="3552092"/>
            <a:chExt cx="2247119" cy="2613369"/>
          </a:xfrm>
        </p:grpSpPr>
        <p:sp>
          <p:nvSpPr>
            <p:cNvPr id="60426" name="矩形 10">
              <a:extLst>
                <a:ext uri="{FF2B5EF4-FFF2-40B4-BE49-F238E27FC236}">
                  <a16:creationId xmlns:a16="http://schemas.microsoft.com/office/drawing/2014/main" id="{1073AD7F-8F4B-4040-8F53-8CCDA904147F}"/>
                </a:ext>
              </a:extLst>
            </p:cNvPr>
            <p:cNvSpPr>
              <a:spLocks noChangeArrowheads="1"/>
            </p:cNvSpPr>
            <p:nvPr/>
          </p:nvSpPr>
          <p:spPr bwMode="auto">
            <a:xfrm>
              <a:off x="1277815" y="3552092"/>
              <a:ext cx="2247119" cy="2613369"/>
            </a:xfrm>
            <a:prstGeom prst="rect">
              <a:avLst/>
            </a:prstGeom>
            <a:solidFill>
              <a:srgbClr val="003F75"/>
            </a:solidFill>
            <a:ln>
              <a:noFill/>
            </a:ln>
            <a:extLst>
              <a:ext uri="{91240B29-F687-4F45-9708-019B960494DF}">
                <a14:hiddenLine xmlns:a14="http://schemas.microsoft.com/office/drawing/2010/main" w="12700" algn="ctr">
                  <a:solidFill>
                    <a:srgbClr val="000000"/>
                  </a:solidFill>
                  <a:prstDash val="sysDot"/>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60427" name="矩形 11">
              <a:extLst>
                <a:ext uri="{FF2B5EF4-FFF2-40B4-BE49-F238E27FC236}">
                  <a16:creationId xmlns:a16="http://schemas.microsoft.com/office/drawing/2014/main" id="{FE982446-9F85-4D47-8271-E39D83B371A1}"/>
                </a:ext>
              </a:extLst>
            </p:cNvPr>
            <p:cNvSpPr>
              <a:spLocks noChangeArrowheads="1"/>
            </p:cNvSpPr>
            <p:nvPr/>
          </p:nvSpPr>
          <p:spPr bwMode="auto">
            <a:xfrm>
              <a:off x="1356985" y="3581758"/>
              <a:ext cx="2167949" cy="2474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prstDash val="sysDot"/>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buFont typeface="Arial" panose="020B0604020202020204" pitchFamily="34" charset="0"/>
                <a:buNone/>
              </a:pPr>
              <a:r>
                <a:rPr lang="en-US" altLang="zh-CN" b="1">
                  <a:solidFill>
                    <a:schemeClr val="bg1"/>
                  </a:solidFill>
                </a:rPr>
                <a:t>function method() {</a:t>
              </a:r>
            </a:p>
            <a:p>
              <a:pPr eaLnBrk="1" hangingPunct="1">
                <a:lnSpc>
                  <a:spcPct val="150000"/>
                </a:lnSpc>
                <a:buFont typeface="Arial" panose="020B0604020202020204" pitchFamily="34" charset="0"/>
                <a:buNone/>
              </a:pPr>
              <a:r>
                <a:rPr lang="en-US" altLang="zh-CN" b="1">
                  <a:solidFill>
                    <a:schemeClr val="bg1"/>
                  </a:solidFill>
                </a:rPr>
                <a:t>console.log(this.name);</a:t>
              </a:r>
            </a:p>
            <a:p>
              <a:pPr eaLnBrk="1" hangingPunct="1">
                <a:lnSpc>
                  <a:spcPct val="150000"/>
                </a:lnSpc>
                <a:buFont typeface="Arial" panose="020B0604020202020204" pitchFamily="34" charset="0"/>
                <a:buNone/>
              </a:pPr>
              <a:r>
                <a:rPr lang="en-US" altLang="zh-CN" b="1">
                  <a:solidFill>
                    <a:schemeClr val="bg1"/>
                  </a:solidFill>
                </a:rPr>
                <a:t>}</a:t>
              </a:r>
            </a:p>
            <a:p>
              <a:pPr eaLnBrk="1" hangingPunct="1">
                <a:lnSpc>
                  <a:spcPct val="150000"/>
                </a:lnSpc>
                <a:buFont typeface="Arial" panose="020B0604020202020204" pitchFamily="34" charset="0"/>
                <a:buNone/>
              </a:pPr>
              <a:r>
                <a:rPr lang="en-US" altLang="zh-CN" b="1">
                  <a:solidFill>
                    <a:schemeClr val="bg1"/>
                  </a:solidFill>
                </a:rPr>
                <a:t>// </a:t>
              </a:r>
              <a:r>
                <a:rPr lang="zh-CN" altLang="en-US" b="1">
                  <a:solidFill>
                    <a:schemeClr val="bg1"/>
                  </a:solidFill>
                </a:rPr>
                <a:t>输出结果：张三</a:t>
              </a:r>
              <a:endParaRPr lang="en-US" altLang="zh-CN" b="1">
                <a:solidFill>
                  <a:schemeClr val="bg1"/>
                </a:solidFill>
              </a:endParaRPr>
            </a:p>
            <a:p>
              <a:pPr eaLnBrk="1" hangingPunct="1">
                <a:lnSpc>
                  <a:spcPct val="150000"/>
                </a:lnSpc>
                <a:buFont typeface="Arial" panose="020B0604020202020204" pitchFamily="34" charset="0"/>
                <a:buNone/>
              </a:pPr>
              <a:r>
                <a:rPr lang="en-US" altLang="zh-CN" b="1">
                  <a:solidFill>
                    <a:schemeClr val="bg1"/>
                  </a:solidFill>
                </a:rPr>
                <a:t>method.apply({name: '</a:t>
              </a:r>
              <a:r>
                <a:rPr lang="zh-CN" altLang="en-US" b="1">
                  <a:solidFill>
                    <a:schemeClr val="bg1"/>
                  </a:solidFill>
                </a:rPr>
                <a:t>张三</a:t>
              </a:r>
              <a:r>
                <a:rPr lang="en-US" altLang="zh-CN" b="1">
                  <a:solidFill>
                    <a:schemeClr val="bg1"/>
                  </a:solidFill>
                </a:rPr>
                <a:t>'}); </a:t>
              </a:r>
            </a:p>
            <a:p>
              <a:pPr eaLnBrk="1" hangingPunct="1">
                <a:lnSpc>
                  <a:spcPct val="150000"/>
                </a:lnSpc>
                <a:buFont typeface="Arial" panose="020B0604020202020204" pitchFamily="34" charset="0"/>
                <a:buNone/>
              </a:pPr>
              <a:r>
                <a:rPr lang="en-US" altLang="zh-CN" b="1">
                  <a:solidFill>
                    <a:schemeClr val="bg1"/>
                  </a:solidFill>
                </a:rPr>
                <a:t>// </a:t>
              </a:r>
              <a:r>
                <a:rPr lang="zh-CN" altLang="en-US" b="1">
                  <a:solidFill>
                    <a:schemeClr val="bg1"/>
                  </a:solidFill>
                </a:rPr>
                <a:t>输出结果：李四</a:t>
              </a:r>
              <a:endParaRPr lang="en-US" altLang="zh-CN" b="1">
                <a:solidFill>
                  <a:schemeClr val="bg1"/>
                </a:solidFill>
              </a:endParaRPr>
            </a:p>
            <a:p>
              <a:pPr eaLnBrk="1" hangingPunct="1">
                <a:lnSpc>
                  <a:spcPct val="150000"/>
                </a:lnSpc>
                <a:buFont typeface="Arial" panose="020B0604020202020204" pitchFamily="34" charset="0"/>
                <a:buNone/>
              </a:pPr>
              <a:r>
                <a:rPr lang="en-US" altLang="zh-CN" b="1">
                  <a:solidFill>
                    <a:schemeClr val="bg1"/>
                  </a:solidFill>
                </a:rPr>
                <a:t>method.call({name: '</a:t>
              </a:r>
              <a:r>
                <a:rPr lang="zh-CN" altLang="en-US" b="1">
                  <a:solidFill>
                    <a:schemeClr val="bg1"/>
                  </a:solidFill>
                </a:rPr>
                <a:t>李四</a:t>
              </a:r>
              <a:r>
                <a:rPr lang="en-US" altLang="zh-CN" b="1">
                  <a:solidFill>
                    <a:schemeClr val="bg1"/>
                  </a:solidFill>
                </a:rPr>
                <a:t>'});</a:t>
              </a:r>
              <a:endParaRPr lang="zh-CN" altLang="en-US" b="1">
                <a:solidFill>
                  <a:schemeClr val="bg1"/>
                </a:solidFill>
              </a:endParaRPr>
            </a:p>
          </p:txBody>
        </p:sp>
      </p:grpSp>
      <p:grpSp>
        <p:nvGrpSpPr>
          <p:cNvPr id="12" name="组合 9">
            <a:extLst>
              <a:ext uri="{FF2B5EF4-FFF2-40B4-BE49-F238E27FC236}">
                <a16:creationId xmlns:a16="http://schemas.microsoft.com/office/drawing/2014/main" id="{947A34F3-E950-4CF5-A2A4-1BE60A2BD10A}"/>
              </a:ext>
            </a:extLst>
          </p:cNvPr>
          <p:cNvGrpSpPr>
            <a:grpSpLocks/>
          </p:cNvGrpSpPr>
          <p:nvPr/>
        </p:nvGrpSpPr>
        <p:grpSpPr bwMode="auto">
          <a:xfrm>
            <a:off x="6159500" y="2251076"/>
            <a:ext cx="3925888" cy="3140075"/>
            <a:chOff x="1277816" y="2925542"/>
            <a:chExt cx="2607929" cy="2510615"/>
          </a:xfrm>
        </p:grpSpPr>
        <p:sp>
          <p:nvSpPr>
            <p:cNvPr id="60424" name="矩形 10">
              <a:extLst>
                <a:ext uri="{FF2B5EF4-FFF2-40B4-BE49-F238E27FC236}">
                  <a16:creationId xmlns:a16="http://schemas.microsoft.com/office/drawing/2014/main" id="{D9C3B72B-0DD5-4A8C-9DF5-8C59C2858FD3}"/>
                </a:ext>
              </a:extLst>
            </p:cNvPr>
            <p:cNvSpPr>
              <a:spLocks noChangeArrowheads="1"/>
            </p:cNvSpPr>
            <p:nvPr/>
          </p:nvSpPr>
          <p:spPr bwMode="auto">
            <a:xfrm>
              <a:off x="1277816" y="2925542"/>
              <a:ext cx="2607929" cy="2510615"/>
            </a:xfrm>
            <a:prstGeom prst="rect">
              <a:avLst/>
            </a:prstGeom>
            <a:solidFill>
              <a:srgbClr val="003F75"/>
            </a:solidFill>
            <a:ln>
              <a:noFill/>
            </a:ln>
            <a:extLst>
              <a:ext uri="{91240B29-F687-4F45-9708-019B960494DF}">
                <a14:hiddenLine xmlns:a14="http://schemas.microsoft.com/office/drawing/2010/main" w="12700" algn="ctr">
                  <a:solidFill>
                    <a:srgbClr val="000000"/>
                  </a:solidFill>
                  <a:prstDash val="sysDot"/>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60425" name="矩形 11">
              <a:extLst>
                <a:ext uri="{FF2B5EF4-FFF2-40B4-BE49-F238E27FC236}">
                  <a16:creationId xmlns:a16="http://schemas.microsoft.com/office/drawing/2014/main" id="{60941873-E346-4973-9937-FD8B5E8C0C3E}"/>
                </a:ext>
              </a:extLst>
            </p:cNvPr>
            <p:cNvSpPr>
              <a:spLocks noChangeArrowheads="1"/>
            </p:cNvSpPr>
            <p:nvPr/>
          </p:nvSpPr>
          <p:spPr bwMode="auto">
            <a:xfrm>
              <a:off x="1374698" y="2963810"/>
              <a:ext cx="2419283" cy="236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prstDash val="sysDot"/>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buFont typeface="Arial" panose="020B0604020202020204" pitchFamily="34" charset="0"/>
                <a:buNone/>
              </a:pPr>
              <a:r>
                <a:rPr lang="en-US" altLang="zh-CN" b="1" dirty="0">
                  <a:solidFill>
                    <a:schemeClr val="bg1"/>
                  </a:solidFill>
                </a:rPr>
                <a:t>function method(a, b) {</a:t>
              </a:r>
            </a:p>
            <a:p>
              <a:pPr eaLnBrk="1" hangingPunct="1">
                <a:lnSpc>
                  <a:spcPct val="150000"/>
                </a:lnSpc>
                <a:buFont typeface="Arial" panose="020B0604020202020204" pitchFamily="34" charset="0"/>
                <a:buNone/>
              </a:pPr>
              <a:r>
                <a:rPr lang="en-US" altLang="zh-CN" b="1" dirty="0">
                  <a:solidFill>
                    <a:schemeClr val="bg1"/>
                  </a:solidFill>
                </a:rPr>
                <a:t>console.log(a + b);</a:t>
              </a:r>
            </a:p>
            <a:p>
              <a:pPr eaLnBrk="1" hangingPunct="1">
                <a:lnSpc>
                  <a:spcPct val="150000"/>
                </a:lnSpc>
                <a:buFont typeface="Arial" panose="020B0604020202020204" pitchFamily="34" charset="0"/>
                <a:buNone/>
              </a:pPr>
              <a:r>
                <a:rPr lang="en-US" altLang="zh-CN" b="1" dirty="0">
                  <a:solidFill>
                    <a:schemeClr val="bg1"/>
                  </a:solidFill>
                </a:rPr>
                <a:t>}</a:t>
              </a:r>
            </a:p>
            <a:p>
              <a:pPr eaLnBrk="1" hangingPunct="1">
                <a:lnSpc>
                  <a:spcPct val="150000"/>
                </a:lnSpc>
              </a:pPr>
              <a:r>
                <a:rPr lang="en-US" altLang="zh-CN" b="1" dirty="0">
                  <a:solidFill>
                    <a:schemeClr val="bg1"/>
                  </a:solidFill>
                </a:rPr>
                <a:t>// </a:t>
              </a:r>
              <a:r>
                <a:rPr lang="zh-CN" altLang="en-US" b="1" dirty="0">
                  <a:solidFill>
                    <a:schemeClr val="bg1"/>
                  </a:solidFill>
                </a:rPr>
                <a:t>数组方式传参，输出结果：</a:t>
              </a:r>
              <a:r>
                <a:rPr lang="en-US" altLang="zh-CN" b="1" dirty="0">
                  <a:solidFill>
                    <a:schemeClr val="bg1"/>
                  </a:solidFill>
                </a:rPr>
                <a:t>12</a:t>
              </a:r>
            </a:p>
            <a:p>
              <a:pPr eaLnBrk="1" hangingPunct="1">
                <a:lnSpc>
                  <a:spcPct val="150000"/>
                </a:lnSpc>
                <a:buFont typeface="Arial" panose="020B0604020202020204" pitchFamily="34" charset="0"/>
                <a:buNone/>
              </a:pPr>
              <a:r>
                <a:rPr lang="en-US" altLang="zh-CN" b="1" dirty="0" err="1">
                  <a:solidFill>
                    <a:schemeClr val="bg1"/>
                  </a:solidFill>
                </a:rPr>
                <a:t>method.apply</a:t>
              </a:r>
              <a:r>
                <a:rPr lang="en-US" altLang="zh-CN" b="1" dirty="0">
                  <a:solidFill>
                    <a:schemeClr val="bg1"/>
                  </a:solidFill>
                </a:rPr>
                <a:t>({}, ['1', '2']); </a:t>
              </a:r>
            </a:p>
            <a:p>
              <a:pPr eaLnBrk="1" hangingPunct="1">
                <a:lnSpc>
                  <a:spcPct val="150000"/>
                </a:lnSpc>
              </a:pPr>
              <a:r>
                <a:rPr lang="en-US" altLang="zh-CN" b="1" dirty="0">
                  <a:solidFill>
                    <a:schemeClr val="bg1"/>
                  </a:solidFill>
                </a:rPr>
                <a:t>// </a:t>
              </a:r>
              <a:r>
                <a:rPr lang="zh-CN" altLang="en-US" b="1" dirty="0">
                  <a:solidFill>
                    <a:schemeClr val="bg1"/>
                  </a:solidFill>
                </a:rPr>
                <a:t>参数方式传参，输出结果：</a:t>
              </a:r>
              <a:r>
                <a:rPr lang="en-US" altLang="zh-CN" b="1" dirty="0">
                  <a:solidFill>
                    <a:schemeClr val="bg1"/>
                  </a:solidFill>
                </a:rPr>
                <a:t>34</a:t>
              </a:r>
            </a:p>
            <a:p>
              <a:pPr eaLnBrk="1" hangingPunct="1">
                <a:lnSpc>
                  <a:spcPct val="150000"/>
                </a:lnSpc>
                <a:buFont typeface="Arial" panose="020B0604020202020204" pitchFamily="34" charset="0"/>
                <a:buNone/>
              </a:pPr>
              <a:r>
                <a:rPr lang="en-US" altLang="zh-CN" b="1" dirty="0" err="1">
                  <a:solidFill>
                    <a:schemeClr val="bg1"/>
                  </a:solidFill>
                </a:rPr>
                <a:t>method.call</a:t>
              </a:r>
              <a:r>
                <a:rPr lang="en-US" altLang="zh-CN" b="1" dirty="0">
                  <a:solidFill>
                    <a:schemeClr val="bg1"/>
                  </a:solidFill>
                </a:rPr>
                <a:t>({}, '3', '4');</a:t>
              </a:r>
            </a:p>
          </p:txBody>
        </p:sp>
      </p:grpSp>
      <p:sp>
        <p:nvSpPr>
          <p:cNvPr id="16" name="矩形 15">
            <a:extLst>
              <a:ext uri="{FF2B5EF4-FFF2-40B4-BE49-F238E27FC236}">
                <a16:creationId xmlns:a16="http://schemas.microsoft.com/office/drawing/2014/main" id="{10F81663-0D63-4B09-A1A2-FA036161C1D6}"/>
              </a:ext>
            </a:extLst>
          </p:cNvPr>
          <p:cNvSpPr>
            <a:spLocks noChangeArrowheads="1"/>
          </p:cNvSpPr>
          <p:nvPr/>
        </p:nvSpPr>
        <p:spPr bwMode="auto">
          <a:xfrm>
            <a:off x="2271367" y="3787997"/>
            <a:ext cx="7251700" cy="368300"/>
          </a:xfrm>
          <a:prstGeom prst="rect">
            <a:avLst/>
          </a:prstGeom>
          <a:noFill/>
          <a:ln>
            <a:solidFill>
              <a:srgbClr val="FFFF00"/>
            </a:solidFill>
            <a:prstDash val="sysDot"/>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defRPr/>
            </a:pPr>
            <a:endParaRPr lang="zh-CN" altLang="en-US"/>
          </a:p>
        </p:txBody>
      </p:sp>
      <p:sp>
        <p:nvSpPr>
          <p:cNvPr id="17" name="矩形 16">
            <a:extLst>
              <a:ext uri="{FF2B5EF4-FFF2-40B4-BE49-F238E27FC236}">
                <a16:creationId xmlns:a16="http://schemas.microsoft.com/office/drawing/2014/main" id="{D222BCD8-2E12-4998-B40A-435E8B929A45}"/>
              </a:ext>
            </a:extLst>
          </p:cNvPr>
          <p:cNvSpPr>
            <a:spLocks noChangeArrowheads="1"/>
          </p:cNvSpPr>
          <p:nvPr/>
        </p:nvSpPr>
        <p:spPr bwMode="auto">
          <a:xfrm>
            <a:off x="2244750" y="4589574"/>
            <a:ext cx="7251700" cy="368300"/>
          </a:xfrm>
          <a:prstGeom prst="rect">
            <a:avLst/>
          </a:prstGeom>
          <a:noFill/>
          <a:ln>
            <a:solidFill>
              <a:srgbClr val="FFFF00"/>
            </a:solidFill>
            <a:prstDash val="sysDot"/>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defRPr/>
            </a:pPr>
            <a:endParaRPr lang="zh-CN" altLang="en-US"/>
          </a:p>
        </p:txBody>
      </p:sp>
      <p:sp>
        <p:nvSpPr>
          <p:cNvPr id="2" name="灯片编号占位符 1">
            <a:extLst>
              <a:ext uri="{FF2B5EF4-FFF2-40B4-BE49-F238E27FC236}">
                <a16:creationId xmlns:a16="http://schemas.microsoft.com/office/drawing/2014/main" id="{D7819A59-20D9-46A4-99E9-5D8D1AEC1754}"/>
              </a:ext>
            </a:extLst>
          </p:cNvPr>
          <p:cNvSpPr>
            <a:spLocks noGrp="1"/>
          </p:cNvSpPr>
          <p:nvPr>
            <p:ph type="sldNum" sz="quarter" idx="4"/>
          </p:nvPr>
        </p:nvSpPr>
        <p:spPr/>
        <p:txBody>
          <a:bodyPr/>
          <a:lstStyle/>
          <a:p>
            <a:pPr>
              <a:defRPr/>
            </a:pPr>
            <a:fld id="{E6CA0B37-C609-418D-973E-5FE272E0CA7A}" type="slidenum">
              <a:rPr lang="zh-CN" altLang="en-US" smtClean="0"/>
              <a:pPr>
                <a:defRPr/>
              </a:pPr>
              <a:t>57</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ppt_x</p:attrName>
                                        </p:attrNameLst>
                                      </p:cBhvr>
                                      <p:tavLst>
                                        <p:tav tm="0">
                                          <p:val>
                                            <p:strVal val="#ppt_x+#ppt_w*1.125000"/>
                                          </p:val>
                                        </p:tav>
                                        <p:tav tm="100000">
                                          <p:val>
                                            <p:strVal val="#ppt_x"/>
                                          </p:val>
                                        </p:tav>
                                      </p:tavLst>
                                    </p:anim>
                                    <p:animEffect transition="in" filter="wipe(left)">
                                      <p:cBhvr>
                                        <p:cTn id="8" dur="500"/>
                                        <p:tgtEl>
                                          <p:spTgt spid="9"/>
                                        </p:tgtEl>
                                      </p:cBhvr>
                                    </p:animEffect>
                                  </p:childTnLst>
                                </p:cTn>
                              </p:par>
                              <p:par>
                                <p:cTn id="9" presetID="12" presetClass="entr" presetSubtype="8"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p:tgtEl>
                                          <p:spTgt spid="12"/>
                                        </p:tgtEl>
                                        <p:attrNameLst>
                                          <p:attrName>ppt_x</p:attrName>
                                        </p:attrNameLst>
                                      </p:cBhvr>
                                      <p:tavLst>
                                        <p:tav tm="0">
                                          <p:val>
                                            <p:strVal val="#ppt_x-#ppt_w*1.125000"/>
                                          </p:val>
                                        </p:tav>
                                        <p:tav tm="100000">
                                          <p:val>
                                            <p:strVal val="#ppt_x"/>
                                          </p:val>
                                        </p:tav>
                                      </p:tavLst>
                                    </p:anim>
                                    <p:animEffect transition="in" filter="wipe(right)">
                                      <p:cBhvr>
                                        <p:cTn id="12" dur="500"/>
                                        <p:tgtEl>
                                          <p:spTgt spid="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1" presetClass="entr" presetSubtype="2"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heel(2)">
                                      <p:cBhvr>
                                        <p:cTn id="17" dur="500"/>
                                        <p:tgtEl>
                                          <p:spTgt spid="1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1" presetClass="entr" presetSubtype="2"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heel(2)">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a:extLst>
              <a:ext uri="{FF2B5EF4-FFF2-40B4-BE49-F238E27FC236}">
                <a16:creationId xmlns:a16="http://schemas.microsoft.com/office/drawing/2014/main" id="{379B99C7-75F7-492B-9A4D-B29AA2CE2C56}"/>
              </a:ext>
            </a:extLst>
          </p:cNvPr>
          <p:cNvSpPr>
            <a:spLocks noGrp="1"/>
          </p:cNvSpPr>
          <p:nvPr>
            <p:ph type="ctr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pPr algn="l"/>
            <a:r>
              <a:rPr lang="zh-CN" altLang="en-US" dirty="0"/>
              <a:t>构造函数</a:t>
            </a:r>
          </a:p>
        </p:txBody>
      </p:sp>
      <p:sp>
        <p:nvSpPr>
          <p:cNvPr id="6" name="矩形 38">
            <a:extLst>
              <a:ext uri="{FF2B5EF4-FFF2-40B4-BE49-F238E27FC236}">
                <a16:creationId xmlns:a16="http://schemas.microsoft.com/office/drawing/2014/main" id="{68578A99-D9F9-4252-AD46-85E248774D54}"/>
              </a:ext>
            </a:extLst>
          </p:cNvPr>
          <p:cNvSpPr>
            <a:spLocks noChangeArrowheads="1"/>
          </p:cNvSpPr>
          <p:nvPr/>
        </p:nvSpPr>
        <p:spPr bwMode="auto">
          <a:xfrm>
            <a:off x="1774826" y="1273175"/>
            <a:ext cx="8429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zh-CN" altLang="en-US" sz="2000" b="1" dirty="0">
                <a:solidFill>
                  <a:schemeClr val="tx1">
                    <a:lumMod val="50000"/>
                    <a:lumOff val="50000"/>
                  </a:schemeClr>
                </a:solidFill>
                <a:latin typeface="微软雅黑" pitchFamily="34" charset="-122"/>
                <a:ea typeface="微软雅黑" pitchFamily="34" charset="-122"/>
              </a:rPr>
              <a:t>函数中的</a:t>
            </a:r>
            <a:r>
              <a:rPr lang="en-US" altLang="zh-CN" sz="2000" b="1" dirty="0">
                <a:solidFill>
                  <a:schemeClr val="tx1">
                    <a:lumMod val="50000"/>
                    <a:lumOff val="50000"/>
                  </a:schemeClr>
                </a:solidFill>
                <a:latin typeface="微软雅黑" pitchFamily="34" charset="-122"/>
                <a:ea typeface="微软雅黑" pitchFamily="34" charset="-122"/>
              </a:rPr>
              <a:t>this</a:t>
            </a:r>
            <a:r>
              <a:rPr lang="zh-CN" altLang="en-US" sz="2000" b="1" dirty="0">
                <a:solidFill>
                  <a:schemeClr val="tx1">
                    <a:lumMod val="50000"/>
                    <a:lumOff val="50000"/>
                  </a:schemeClr>
                </a:solidFill>
                <a:latin typeface="微软雅黑" pitchFamily="34" charset="-122"/>
                <a:ea typeface="微软雅黑" pitchFamily="34" charset="-122"/>
              </a:rPr>
              <a:t>指向</a:t>
            </a:r>
            <a:r>
              <a:rPr lang="en-US" altLang="zh-CN" sz="2000" b="1" dirty="0">
                <a:solidFill>
                  <a:schemeClr val="tx1">
                    <a:lumMod val="50000"/>
                    <a:lumOff val="50000"/>
                  </a:schemeClr>
                </a:solidFill>
                <a:latin typeface="微软雅黑" pitchFamily="34" charset="-122"/>
                <a:ea typeface="微软雅黑" pitchFamily="34" charset="-122"/>
              </a:rPr>
              <a:t>——</a:t>
            </a:r>
            <a:r>
              <a:rPr lang="zh-CN" altLang="en-US" sz="2000" b="1" dirty="0">
                <a:solidFill>
                  <a:schemeClr val="tx1">
                    <a:lumMod val="50000"/>
                    <a:lumOff val="50000"/>
                  </a:schemeClr>
                </a:solidFill>
                <a:latin typeface="微软雅黑" pitchFamily="34" charset="-122"/>
                <a:ea typeface="微软雅黑" pitchFamily="34" charset="-122"/>
              </a:rPr>
              <a:t>更改</a:t>
            </a:r>
            <a:r>
              <a:rPr lang="en-US" altLang="zh-CN" sz="2000" b="1" dirty="0">
                <a:solidFill>
                  <a:schemeClr val="tx1">
                    <a:lumMod val="50000"/>
                    <a:lumOff val="50000"/>
                  </a:schemeClr>
                </a:solidFill>
                <a:latin typeface="微软雅黑" pitchFamily="34" charset="-122"/>
                <a:ea typeface="微软雅黑" pitchFamily="34" charset="-122"/>
              </a:rPr>
              <a:t>this</a:t>
            </a:r>
            <a:r>
              <a:rPr lang="zh-CN" altLang="en-US" sz="2000" b="1" dirty="0">
                <a:solidFill>
                  <a:schemeClr val="tx1">
                    <a:lumMod val="50000"/>
                    <a:lumOff val="50000"/>
                  </a:schemeClr>
                </a:solidFill>
                <a:latin typeface="微软雅黑" pitchFamily="34" charset="-122"/>
                <a:ea typeface="微软雅黑" pitchFamily="34" charset="-122"/>
              </a:rPr>
              <a:t>指向</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15" name="矩形 13">
            <a:extLst>
              <a:ext uri="{FF2B5EF4-FFF2-40B4-BE49-F238E27FC236}">
                <a16:creationId xmlns:a16="http://schemas.microsoft.com/office/drawing/2014/main" id="{45276860-4EA8-4CA8-BADF-06407DCE8C1F}"/>
              </a:ext>
            </a:extLst>
          </p:cNvPr>
          <p:cNvSpPr>
            <a:spLocks noChangeArrowheads="1"/>
          </p:cNvSpPr>
          <p:nvPr/>
        </p:nvSpPr>
        <p:spPr bwMode="auto">
          <a:xfrm>
            <a:off x="1885951" y="1947864"/>
            <a:ext cx="8437563"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200000"/>
              </a:lnSpc>
            </a:pPr>
            <a:r>
              <a:rPr lang="zh-CN" altLang="en-US" b="1" u="sng">
                <a:solidFill>
                  <a:srgbClr val="0070C0"/>
                </a:solidFill>
              </a:rPr>
              <a:t>总结</a:t>
            </a:r>
            <a:endParaRPr lang="en-US" altLang="zh-CN" b="1" u="sng">
              <a:solidFill>
                <a:srgbClr val="0070C0"/>
              </a:solidFill>
            </a:endParaRPr>
          </a:p>
          <a:p>
            <a:pPr>
              <a:lnSpc>
                <a:spcPct val="200000"/>
              </a:lnSpc>
            </a:pPr>
            <a:r>
              <a:rPr lang="zh-CN" altLang="en-US"/>
              <a:t>相同点：</a:t>
            </a:r>
            <a:r>
              <a:rPr lang="en-US" altLang="zh-CN"/>
              <a:t>apply()</a:t>
            </a:r>
            <a:r>
              <a:rPr lang="zh-CN" altLang="en-US"/>
              <a:t>和</a:t>
            </a:r>
            <a:r>
              <a:rPr lang="en-US" altLang="zh-CN"/>
              <a:t>call()</a:t>
            </a:r>
            <a:r>
              <a:rPr lang="zh-CN" altLang="zh-CN"/>
              <a:t>方法</a:t>
            </a:r>
            <a:r>
              <a:rPr lang="zh-CN" altLang="en-US"/>
              <a:t>的第</a:t>
            </a:r>
            <a:r>
              <a:rPr lang="en-US" altLang="zh-CN"/>
              <a:t>1</a:t>
            </a:r>
            <a:r>
              <a:rPr lang="zh-CN" altLang="en-US"/>
              <a:t>个参数</a:t>
            </a:r>
            <a:r>
              <a:rPr lang="zh-CN" altLang="zh-CN"/>
              <a:t>表示将</a:t>
            </a:r>
            <a:r>
              <a:rPr lang="en-US" altLang="zh-CN"/>
              <a:t>this</a:t>
            </a:r>
            <a:r>
              <a:rPr lang="zh-CN" altLang="zh-CN"/>
              <a:t>指向哪个对象</a:t>
            </a:r>
            <a:r>
              <a:rPr lang="zh-CN" altLang="en-US"/>
              <a:t>。</a:t>
            </a:r>
            <a:endParaRPr lang="en-US" altLang="zh-CN"/>
          </a:p>
          <a:p>
            <a:pPr>
              <a:lnSpc>
                <a:spcPct val="200000"/>
              </a:lnSpc>
            </a:pPr>
            <a:r>
              <a:rPr lang="zh-CN" altLang="en-US"/>
              <a:t>不同点：</a:t>
            </a:r>
            <a:r>
              <a:rPr lang="en-US" altLang="zh-CN"/>
              <a:t> apply()</a:t>
            </a:r>
            <a:r>
              <a:rPr lang="zh-CN" altLang="zh-CN"/>
              <a:t>方法</a:t>
            </a:r>
            <a:r>
              <a:rPr lang="zh-CN" altLang="en-US"/>
              <a:t>的第</a:t>
            </a:r>
            <a:r>
              <a:rPr lang="en-US" altLang="zh-CN"/>
              <a:t>2</a:t>
            </a:r>
            <a:r>
              <a:rPr lang="zh-CN" altLang="en-US"/>
              <a:t>个参数表示调用函数时传入的参数，通过数组的形式传递；</a:t>
            </a:r>
            <a:r>
              <a:rPr lang="en-US" altLang="zh-CN"/>
              <a:t> call()</a:t>
            </a:r>
            <a:r>
              <a:rPr lang="zh-CN" altLang="zh-CN"/>
              <a:t>方法</a:t>
            </a:r>
            <a:r>
              <a:rPr lang="zh-CN" altLang="en-US"/>
              <a:t>的</a:t>
            </a:r>
            <a:r>
              <a:rPr lang="zh-CN" altLang="zh-CN"/>
              <a:t>第</a:t>
            </a:r>
            <a:r>
              <a:rPr lang="en-US" altLang="zh-CN"/>
              <a:t>2~N</a:t>
            </a:r>
            <a:r>
              <a:rPr lang="zh-CN" altLang="zh-CN"/>
              <a:t>个参数来表示调用函数时传入的函数</a:t>
            </a:r>
            <a:r>
              <a:rPr lang="zh-CN" altLang="en-US"/>
              <a:t>。</a:t>
            </a:r>
            <a:endParaRPr lang="zh-CN" altLang="zh-CN"/>
          </a:p>
        </p:txBody>
      </p:sp>
      <p:sp>
        <p:nvSpPr>
          <p:cNvPr id="2" name="灯片编号占位符 1">
            <a:extLst>
              <a:ext uri="{FF2B5EF4-FFF2-40B4-BE49-F238E27FC236}">
                <a16:creationId xmlns:a16="http://schemas.microsoft.com/office/drawing/2014/main" id="{42873660-A9C9-42A6-B5D9-97E0AD465D4E}"/>
              </a:ext>
            </a:extLst>
          </p:cNvPr>
          <p:cNvSpPr>
            <a:spLocks noGrp="1"/>
          </p:cNvSpPr>
          <p:nvPr>
            <p:ph type="sldNum" sz="quarter" idx="4"/>
          </p:nvPr>
        </p:nvSpPr>
        <p:spPr/>
        <p:txBody>
          <a:bodyPr/>
          <a:lstStyle/>
          <a:p>
            <a:pPr>
              <a:defRPr/>
            </a:pPr>
            <a:fld id="{E6CA0B37-C609-418D-973E-5FE272E0CA7A}" type="slidenum">
              <a:rPr lang="zh-CN" altLang="en-US" smtClean="0"/>
              <a:pPr>
                <a:defRPr/>
              </a:pPr>
              <a:t>58</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wipe(left)">
                                      <p:cBhvr>
                                        <p:cTn id="7" dur="500"/>
                                        <p:tgtEl>
                                          <p:spTgt spid="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xEl>
                                              <p:pRg st="1" end="1"/>
                                            </p:txEl>
                                          </p:spTgt>
                                        </p:tgtEl>
                                        <p:attrNameLst>
                                          <p:attrName>style.visibility</p:attrName>
                                        </p:attrNameLst>
                                      </p:cBhvr>
                                      <p:to>
                                        <p:strVal val="visible"/>
                                      </p:to>
                                    </p:set>
                                    <p:animEffect transition="in" filter="wipe(left)">
                                      <p:cBhvr>
                                        <p:cTn id="12" dur="500"/>
                                        <p:tgtEl>
                                          <p:spTgt spid="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
                                            <p:txEl>
                                              <p:pRg st="2" end="2"/>
                                            </p:txEl>
                                          </p:spTgt>
                                        </p:tgtEl>
                                        <p:attrNameLst>
                                          <p:attrName>style.visibility</p:attrName>
                                        </p:attrNameLst>
                                      </p:cBhvr>
                                      <p:to>
                                        <p:strVal val="visible"/>
                                      </p:to>
                                    </p:set>
                                    <p:animEffect transition="in" filter="wipe(left)">
                                      <p:cBhvr>
                                        <p:cTn id="17" dur="500"/>
                                        <p:tgtEl>
                                          <p:spTgt spid="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31FCEC-5573-4E9A-B1C5-7DE732127E46}"/>
              </a:ext>
            </a:extLst>
          </p:cNvPr>
          <p:cNvSpPr>
            <a:spLocks noGrp="1"/>
          </p:cNvSpPr>
          <p:nvPr>
            <p:ph type="ctrTitle"/>
          </p:nvPr>
        </p:nvSpPr>
        <p:spPr/>
        <p:txBody>
          <a:bodyPr/>
          <a:lstStyle/>
          <a:p>
            <a:r>
              <a:rPr lang="zh-CN" altLang="en-US" dirty="0"/>
              <a:t>第三部分</a:t>
            </a:r>
          </a:p>
        </p:txBody>
      </p:sp>
      <p:sp>
        <p:nvSpPr>
          <p:cNvPr id="3" name="副标题 2">
            <a:extLst>
              <a:ext uri="{FF2B5EF4-FFF2-40B4-BE49-F238E27FC236}">
                <a16:creationId xmlns:a16="http://schemas.microsoft.com/office/drawing/2014/main" id="{5250D9B9-E6AD-4512-BD05-9387857A61A6}"/>
              </a:ext>
            </a:extLst>
          </p:cNvPr>
          <p:cNvSpPr>
            <a:spLocks noGrp="1"/>
          </p:cNvSpPr>
          <p:nvPr>
            <p:ph type="subTitle" idx="1"/>
          </p:nvPr>
        </p:nvSpPr>
        <p:spPr/>
        <p:txBody>
          <a:bodyPr/>
          <a:lstStyle/>
          <a:p>
            <a:r>
              <a:rPr lang="zh-CN" altLang="en-US" dirty="0"/>
              <a:t>原型对象</a:t>
            </a:r>
          </a:p>
        </p:txBody>
      </p:sp>
    </p:spTree>
    <p:extLst>
      <p:ext uri="{BB962C8B-B14F-4D97-AF65-F5344CB8AC3E}">
        <p14:creationId xmlns:p14="http://schemas.microsoft.com/office/powerpoint/2010/main" val="1903823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p:txBody>
          <a:bodyPr/>
          <a:lstStyle/>
          <a:p>
            <a:pPr>
              <a:lnSpc>
                <a:spcPct val="150000"/>
              </a:lnSpc>
            </a:pPr>
            <a:r>
              <a:rPr lang="zh-CN" altLang="en-US" dirty="0"/>
              <a:t>对象是包含相关属性和方法的集合体</a:t>
            </a:r>
            <a:endParaRPr lang="en-US" altLang="zh-CN" dirty="0"/>
          </a:p>
          <a:p>
            <a:pPr lvl="1">
              <a:lnSpc>
                <a:spcPct val="150000"/>
              </a:lnSpc>
            </a:pPr>
            <a:r>
              <a:rPr lang="zh-CN" altLang="en-US" dirty="0"/>
              <a:t>属性</a:t>
            </a:r>
            <a:endParaRPr lang="en-US" altLang="zh-CN" dirty="0"/>
          </a:p>
          <a:p>
            <a:pPr lvl="1">
              <a:lnSpc>
                <a:spcPct val="150000"/>
              </a:lnSpc>
            </a:pPr>
            <a:r>
              <a:rPr lang="zh-CN" altLang="en-US" dirty="0"/>
              <a:t>方法</a:t>
            </a:r>
          </a:p>
        </p:txBody>
      </p:sp>
      <p:sp>
        <p:nvSpPr>
          <p:cNvPr id="2" name="标题 1"/>
          <p:cNvSpPr>
            <a:spLocks noGrp="1"/>
          </p:cNvSpPr>
          <p:nvPr>
            <p:ph type="ctrTitle"/>
          </p:nvPr>
        </p:nvSpPr>
        <p:spPr/>
        <p:txBody>
          <a:bodyPr/>
          <a:lstStyle/>
          <a:p>
            <a:r>
              <a:rPr lang="zh-CN" altLang="en-US" dirty="0"/>
              <a:t>对象是什么</a:t>
            </a:r>
          </a:p>
        </p:txBody>
      </p:sp>
      <p:grpSp>
        <p:nvGrpSpPr>
          <p:cNvPr id="40" name="组合 39"/>
          <p:cNvGrpSpPr/>
          <p:nvPr/>
        </p:nvGrpSpPr>
        <p:grpSpPr>
          <a:xfrm>
            <a:off x="3385940" y="1196752"/>
            <a:ext cx="5323744" cy="5138184"/>
            <a:chOff x="1910128" y="859908"/>
            <a:chExt cx="5323744" cy="5138184"/>
          </a:xfrm>
        </p:grpSpPr>
        <p:grpSp>
          <p:nvGrpSpPr>
            <p:cNvPr id="7" name="组合 6"/>
            <p:cNvGrpSpPr/>
            <p:nvPr/>
          </p:nvGrpSpPr>
          <p:grpSpPr>
            <a:xfrm>
              <a:off x="3805781" y="2853115"/>
              <a:ext cx="1532439" cy="1532439"/>
              <a:chOff x="3056480" y="1995864"/>
              <a:chExt cx="1532439" cy="1532439"/>
            </a:xfrm>
          </p:grpSpPr>
          <p:sp>
            <p:nvSpPr>
              <p:cNvPr id="38" name="椭圆 37"/>
              <p:cNvSpPr/>
              <p:nvPr/>
            </p:nvSpPr>
            <p:spPr>
              <a:xfrm>
                <a:off x="3056480" y="1995864"/>
                <a:ext cx="1532439" cy="1532439"/>
              </a:xfrm>
              <a:prstGeom prst="ellipse">
                <a:avLst/>
              </a:prstGeom>
              <a:solidFill>
                <a:srgbClr val="00B05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9" name="椭圆 4"/>
              <p:cNvSpPr/>
              <p:nvPr/>
            </p:nvSpPr>
            <p:spPr>
              <a:xfrm>
                <a:off x="3280900" y="2220284"/>
                <a:ext cx="1083599" cy="108359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5400" tIns="25400" rIns="25400" bIns="25400" numCol="1" spcCol="1270" anchor="ctr" anchorCtr="0">
                <a:noAutofit/>
              </a:bodyPr>
              <a:lstStyle/>
              <a:p>
                <a:pPr algn="ctr" defTabSz="1778000">
                  <a:lnSpc>
                    <a:spcPct val="90000"/>
                  </a:lnSpc>
                  <a:spcAft>
                    <a:spcPct val="35000"/>
                  </a:spcAft>
                </a:pPr>
                <a:r>
                  <a:rPr lang="zh-CN" altLang="en-US" sz="4000" dirty="0"/>
                  <a:t>对象</a:t>
                </a:r>
              </a:p>
            </p:txBody>
          </p:sp>
        </p:grpSp>
        <p:grpSp>
          <p:nvGrpSpPr>
            <p:cNvPr id="8" name="组合 7"/>
            <p:cNvGrpSpPr/>
            <p:nvPr/>
          </p:nvGrpSpPr>
          <p:grpSpPr>
            <a:xfrm>
              <a:off x="4553961" y="2392348"/>
              <a:ext cx="36079" cy="460767"/>
              <a:chOff x="3804660" y="1535097"/>
              <a:chExt cx="36079" cy="460767"/>
            </a:xfrm>
          </p:grpSpPr>
          <p:sp>
            <p:nvSpPr>
              <p:cNvPr id="36" name="直接连接符 5"/>
              <p:cNvSpPr/>
              <p:nvPr/>
            </p:nvSpPr>
            <p:spPr>
              <a:xfrm rot="16200000">
                <a:off x="3592316" y="1747441"/>
                <a:ext cx="460767" cy="36079"/>
              </a:xfrm>
              <a:custGeom>
                <a:avLst/>
                <a:gdLst/>
                <a:ahLst/>
                <a:cxnLst/>
                <a:rect l="0" t="0" r="0" b="0"/>
                <a:pathLst>
                  <a:path>
                    <a:moveTo>
                      <a:pt x="0" y="18039"/>
                    </a:moveTo>
                    <a:lnTo>
                      <a:pt x="460767" y="18039"/>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37" name="直接连接符 6"/>
              <p:cNvSpPr/>
              <p:nvPr/>
            </p:nvSpPr>
            <p:spPr>
              <a:xfrm rot="16200000">
                <a:off x="3811180" y="1753961"/>
                <a:ext cx="23038" cy="23038"/>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algn="ctr" defTabSz="222250">
                  <a:lnSpc>
                    <a:spcPct val="90000"/>
                  </a:lnSpc>
                  <a:spcAft>
                    <a:spcPct val="35000"/>
                  </a:spcAft>
                </a:pPr>
                <a:endParaRPr lang="zh-CN" altLang="en-US" sz="500"/>
              </a:p>
            </p:txBody>
          </p:sp>
        </p:grpSp>
        <p:grpSp>
          <p:nvGrpSpPr>
            <p:cNvPr id="9" name="组合 8"/>
            <p:cNvGrpSpPr/>
            <p:nvPr/>
          </p:nvGrpSpPr>
          <p:grpSpPr>
            <a:xfrm>
              <a:off x="3805781" y="859908"/>
              <a:ext cx="1532439" cy="1532439"/>
              <a:chOff x="3056480" y="2657"/>
              <a:chExt cx="1532439" cy="1532439"/>
            </a:xfrm>
          </p:grpSpPr>
          <p:sp>
            <p:nvSpPr>
              <p:cNvPr id="34" name="椭圆 33"/>
              <p:cNvSpPr/>
              <p:nvPr/>
            </p:nvSpPr>
            <p:spPr>
              <a:xfrm>
                <a:off x="3056480" y="2657"/>
                <a:ext cx="1532439" cy="1532439"/>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5" name="椭圆 8"/>
              <p:cNvSpPr/>
              <p:nvPr/>
            </p:nvSpPr>
            <p:spPr>
              <a:xfrm>
                <a:off x="3280900" y="227077"/>
                <a:ext cx="1083599" cy="108359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0320" tIns="20320" rIns="20320" bIns="20320" numCol="1" spcCol="1270" anchor="ctr" anchorCtr="0">
                <a:noAutofit/>
              </a:bodyPr>
              <a:lstStyle/>
              <a:p>
                <a:pPr algn="ctr" defTabSz="1422400">
                  <a:lnSpc>
                    <a:spcPct val="90000"/>
                  </a:lnSpc>
                  <a:spcAft>
                    <a:spcPct val="35000"/>
                  </a:spcAft>
                </a:pPr>
                <a:r>
                  <a:rPr lang="zh-CN" altLang="en-US" sz="3200" dirty="0"/>
                  <a:t>字符串</a:t>
                </a:r>
              </a:p>
            </p:txBody>
          </p:sp>
        </p:grpSp>
        <p:grpSp>
          <p:nvGrpSpPr>
            <p:cNvPr id="10" name="组合 9"/>
            <p:cNvGrpSpPr/>
            <p:nvPr/>
          </p:nvGrpSpPr>
          <p:grpSpPr>
            <a:xfrm>
              <a:off x="5289443" y="3293328"/>
              <a:ext cx="460767" cy="36079"/>
              <a:chOff x="4540142" y="2436077"/>
              <a:chExt cx="460767" cy="36079"/>
            </a:xfrm>
          </p:grpSpPr>
          <p:sp>
            <p:nvSpPr>
              <p:cNvPr id="32" name="直接连接符 9"/>
              <p:cNvSpPr/>
              <p:nvPr/>
            </p:nvSpPr>
            <p:spPr>
              <a:xfrm rot="20520000">
                <a:off x="4540142" y="2436077"/>
                <a:ext cx="460767" cy="36079"/>
              </a:xfrm>
              <a:custGeom>
                <a:avLst/>
                <a:gdLst/>
                <a:ahLst/>
                <a:cxnLst/>
                <a:rect l="0" t="0" r="0" b="0"/>
                <a:pathLst>
                  <a:path>
                    <a:moveTo>
                      <a:pt x="0" y="18039"/>
                    </a:moveTo>
                    <a:lnTo>
                      <a:pt x="460767" y="18039"/>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33" name="直接连接符 10"/>
              <p:cNvSpPr/>
              <p:nvPr/>
            </p:nvSpPr>
            <p:spPr>
              <a:xfrm rot="20520000">
                <a:off x="4759007" y="2442597"/>
                <a:ext cx="23038" cy="23038"/>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algn="ctr" defTabSz="222250">
                  <a:lnSpc>
                    <a:spcPct val="90000"/>
                  </a:lnSpc>
                  <a:spcAft>
                    <a:spcPct val="35000"/>
                  </a:spcAft>
                </a:pPr>
                <a:endParaRPr lang="zh-CN" altLang="en-US" sz="500"/>
              </a:p>
            </p:txBody>
          </p:sp>
        </p:grpSp>
        <p:grpSp>
          <p:nvGrpSpPr>
            <p:cNvPr id="11" name="组合 10"/>
            <p:cNvGrpSpPr/>
            <p:nvPr/>
          </p:nvGrpSpPr>
          <p:grpSpPr>
            <a:xfrm>
              <a:off x="5701433" y="2237180"/>
              <a:ext cx="1532439" cy="1532439"/>
              <a:chOff x="4952132" y="1379929"/>
              <a:chExt cx="1532439" cy="1532439"/>
            </a:xfrm>
          </p:grpSpPr>
          <p:sp>
            <p:nvSpPr>
              <p:cNvPr id="30" name="椭圆 29"/>
              <p:cNvSpPr/>
              <p:nvPr/>
            </p:nvSpPr>
            <p:spPr>
              <a:xfrm>
                <a:off x="4952132" y="1379929"/>
                <a:ext cx="1532439" cy="1532439"/>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1" name="椭圆 12"/>
              <p:cNvSpPr/>
              <p:nvPr/>
            </p:nvSpPr>
            <p:spPr>
              <a:xfrm>
                <a:off x="5176552" y="1604349"/>
                <a:ext cx="1083599" cy="108359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0320" tIns="20320" rIns="20320" bIns="20320" numCol="1" spcCol="1270" anchor="ctr" anchorCtr="0">
                <a:noAutofit/>
              </a:bodyPr>
              <a:lstStyle/>
              <a:p>
                <a:pPr algn="ctr" defTabSz="1422400">
                  <a:lnSpc>
                    <a:spcPct val="90000"/>
                  </a:lnSpc>
                  <a:spcAft>
                    <a:spcPct val="35000"/>
                  </a:spcAft>
                </a:pPr>
                <a:r>
                  <a:rPr lang="zh-CN" altLang="en-US" sz="3200" dirty="0"/>
                  <a:t>数字</a:t>
                </a:r>
              </a:p>
            </p:txBody>
          </p:sp>
        </p:grpSp>
        <p:grpSp>
          <p:nvGrpSpPr>
            <p:cNvPr id="12" name="组合 11"/>
            <p:cNvGrpSpPr/>
            <p:nvPr/>
          </p:nvGrpSpPr>
          <p:grpSpPr>
            <a:xfrm>
              <a:off x="5139750" y="4195220"/>
              <a:ext cx="36079" cy="460767"/>
              <a:chOff x="4390449" y="3337969"/>
              <a:chExt cx="36079" cy="460767"/>
            </a:xfrm>
          </p:grpSpPr>
          <p:sp>
            <p:nvSpPr>
              <p:cNvPr id="28" name="直接连接符 13"/>
              <p:cNvSpPr/>
              <p:nvPr/>
            </p:nvSpPr>
            <p:spPr>
              <a:xfrm rot="3240000">
                <a:off x="4178105" y="3550313"/>
                <a:ext cx="460767" cy="36079"/>
              </a:xfrm>
              <a:custGeom>
                <a:avLst/>
                <a:gdLst/>
                <a:ahLst/>
                <a:cxnLst/>
                <a:rect l="0" t="0" r="0" b="0"/>
                <a:pathLst>
                  <a:path>
                    <a:moveTo>
                      <a:pt x="0" y="18039"/>
                    </a:moveTo>
                    <a:lnTo>
                      <a:pt x="460767" y="18039"/>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9" name="直接连接符 14"/>
              <p:cNvSpPr/>
              <p:nvPr/>
            </p:nvSpPr>
            <p:spPr>
              <a:xfrm rot="3240000">
                <a:off x="4396969" y="3556834"/>
                <a:ext cx="23038" cy="23038"/>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algn="ctr" defTabSz="222250">
                  <a:lnSpc>
                    <a:spcPct val="90000"/>
                  </a:lnSpc>
                  <a:spcAft>
                    <a:spcPct val="35000"/>
                  </a:spcAft>
                </a:pPr>
                <a:endParaRPr lang="zh-CN" altLang="en-US" sz="500"/>
              </a:p>
            </p:txBody>
          </p:sp>
        </p:grpSp>
        <p:grpSp>
          <p:nvGrpSpPr>
            <p:cNvPr id="13" name="组合 12"/>
            <p:cNvGrpSpPr/>
            <p:nvPr/>
          </p:nvGrpSpPr>
          <p:grpSpPr>
            <a:xfrm>
              <a:off x="4977358" y="4465653"/>
              <a:ext cx="1532439" cy="1532439"/>
              <a:chOff x="4228057" y="3608402"/>
              <a:chExt cx="1532439" cy="1532439"/>
            </a:xfrm>
          </p:grpSpPr>
          <p:sp>
            <p:nvSpPr>
              <p:cNvPr id="26" name="椭圆 25"/>
              <p:cNvSpPr/>
              <p:nvPr/>
            </p:nvSpPr>
            <p:spPr>
              <a:xfrm>
                <a:off x="4228057" y="3608402"/>
                <a:ext cx="1532439" cy="1532439"/>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7" name="椭圆 16"/>
              <p:cNvSpPr/>
              <p:nvPr/>
            </p:nvSpPr>
            <p:spPr>
              <a:xfrm>
                <a:off x="4452477" y="3832822"/>
                <a:ext cx="1083599" cy="108359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0320" tIns="20320" rIns="20320" bIns="20320" numCol="1" spcCol="1270" anchor="ctr" anchorCtr="0">
                <a:noAutofit/>
              </a:bodyPr>
              <a:lstStyle/>
              <a:p>
                <a:pPr algn="ctr" defTabSz="1422400">
                  <a:lnSpc>
                    <a:spcPct val="90000"/>
                  </a:lnSpc>
                  <a:spcAft>
                    <a:spcPct val="35000"/>
                  </a:spcAft>
                </a:pPr>
                <a:r>
                  <a:rPr lang="zh-CN" altLang="en-US" sz="3200" dirty="0"/>
                  <a:t>数组</a:t>
                </a:r>
              </a:p>
            </p:txBody>
          </p:sp>
        </p:grpSp>
        <p:grpSp>
          <p:nvGrpSpPr>
            <p:cNvPr id="14" name="组合 13"/>
            <p:cNvGrpSpPr/>
            <p:nvPr/>
          </p:nvGrpSpPr>
          <p:grpSpPr>
            <a:xfrm>
              <a:off x="3968172" y="4195220"/>
              <a:ext cx="36079" cy="460767"/>
              <a:chOff x="3218871" y="3337969"/>
              <a:chExt cx="36079" cy="460767"/>
            </a:xfrm>
          </p:grpSpPr>
          <p:sp>
            <p:nvSpPr>
              <p:cNvPr id="24" name="直接连接符 17"/>
              <p:cNvSpPr/>
              <p:nvPr/>
            </p:nvSpPr>
            <p:spPr>
              <a:xfrm rot="7560000">
                <a:off x="3006527" y="3550313"/>
                <a:ext cx="460767" cy="36079"/>
              </a:xfrm>
              <a:custGeom>
                <a:avLst/>
                <a:gdLst/>
                <a:ahLst/>
                <a:cxnLst/>
                <a:rect l="0" t="0" r="0" b="0"/>
                <a:pathLst>
                  <a:path>
                    <a:moveTo>
                      <a:pt x="0" y="18039"/>
                    </a:moveTo>
                    <a:lnTo>
                      <a:pt x="460767" y="18039"/>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5" name="直接连接符 18"/>
              <p:cNvSpPr/>
              <p:nvPr/>
            </p:nvSpPr>
            <p:spPr>
              <a:xfrm rot="18360000">
                <a:off x="3225392" y="3556834"/>
                <a:ext cx="23038" cy="23038"/>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algn="ctr" defTabSz="222250">
                  <a:lnSpc>
                    <a:spcPct val="90000"/>
                  </a:lnSpc>
                  <a:spcAft>
                    <a:spcPct val="35000"/>
                  </a:spcAft>
                </a:pPr>
                <a:endParaRPr lang="zh-CN" altLang="en-US" sz="500"/>
              </a:p>
            </p:txBody>
          </p:sp>
        </p:grpSp>
        <p:grpSp>
          <p:nvGrpSpPr>
            <p:cNvPr id="15" name="组合 14"/>
            <p:cNvGrpSpPr/>
            <p:nvPr/>
          </p:nvGrpSpPr>
          <p:grpSpPr>
            <a:xfrm>
              <a:off x="2634203" y="4465653"/>
              <a:ext cx="1532439" cy="1532439"/>
              <a:chOff x="1884902" y="3608402"/>
              <a:chExt cx="1532439" cy="1532439"/>
            </a:xfrm>
          </p:grpSpPr>
          <p:sp>
            <p:nvSpPr>
              <p:cNvPr id="22" name="椭圆 21"/>
              <p:cNvSpPr/>
              <p:nvPr/>
            </p:nvSpPr>
            <p:spPr>
              <a:xfrm>
                <a:off x="1884902" y="3608402"/>
                <a:ext cx="1532439" cy="1532439"/>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椭圆 20"/>
              <p:cNvSpPr/>
              <p:nvPr/>
            </p:nvSpPr>
            <p:spPr>
              <a:xfrm>
                <a:off x="2109322" y="3832822"/>
                <a:ext cx="1083599" cy="108359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0320" tIns="20320" rIns="20320" bIns="20320" numCol="1" spcCol="1270" anchor="ctr" anchorCtr="0">
                <a:noAutofit/>
              </a:bodyPr>
              <a:lstStyle/>
              <a:p>
                <a:pPr algn="ctr" defTabSz="1422400">
                  <a:lnSpc>
                    <a:spcPct val="90000"/>
                  </a:lnSpc>
                  <a:spcAft>
                    <a:spcPct val="35000"/>
                  </a:spcAft>
                </a:pPr>
                <a:r>
                  <a:rPr lang="zh-CN" altLang="en-US" sz="3200" dirty="0"/>
                  <a:t>日期</a:t>
                </a:r>
              </a:p>
            </p:txBody>
          </p:sp>
        </p:grpSp>
        <p:grpSp>
          <p:nvGrpSpPr>
            <p:cNvPr id="16" name="组合 15"/>
            <p:cNvGrpSpPr/>
            <p:nvPr/>
          </p:nvGrpSpPr>
          <p:grpSpPr>
            <a:xfrm>
              <a:off x="3393791" y="3293328"/>
              <a:ext cx="460767" cy="36079"/>
              <a:chOff x="2644490" y="2436077"/>
              <a:chExt cx="460767" cy="36079"/>
            </a:xfrm>
          </p:grpSpPr>
          <p:sp>
            <p:nvSpPr>
              <p:cNvPr id="20" name="直接连接符 21"/>
              <p:cNvSpPr/>
              <p:nvPr/>
            </p:nvSpPr>
            <p:spPr>
              <a:xfrm rot="11880000">
                <a:off x="2644490" y="2436077"/>
                <a:ext cx="460767" cy="36079"/>
              </a:xfrm>
              <a:custGeom>
                <a:avLst/>
                <a:gdLst/>
                <a:ahLst/>
                <a:cxnLst/>
                <a:rect l="0" t="0" r="0" b="0"/>
                <a:pathLst>
                  <a:path>
                    <a:moveTo>
                      <a:pt x="0" y="18039"/>
                    </a:moveTo>
                    <a:lnTo>
                      <a:pt x="460767" y="18039"/>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1" name="直接连接符 22"/>
              <p:cNvSpPr/>
              <p:nvPr/>
            </p:nvSpPr>
            <p:spPr>
              <a:xfrm rot="22680000">
                <a:off x="2863354" y="2442597"/>
                <a:ext cx="23038" cy="23038"/>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algn="ctr" defTabSz="222250">
                  <a:lnSpc>
                    <a:spcPct val="90000"/>
                  </a:lnSpc>
                  <a:spcAft>
                    <a:spcPct val="35000"/>
                  </a:spcAft>
                </a:pPr>
                <a:endParaRPr lang="zh-CN" altLang="en-US" sz="500"/>
              </a:p>
            </p:txBody>
          </p:sp>
        </p:grpSp>
        <p:grpSp>
          <p:nvGrpSpPr>
            <p:cNvPr id="17" name="组合 16"/>
            <p:cNvGrpSpPr/>
            <p:nvPr/>
          </p:nvGrpSpPr>
          <p:grpSpPr>
            <a:xfrm>
              <a:off x="1910128" y="2237180"/>
              <a:ext cx="1532439" cy="1532439"/>
              <a:chOff x="1160827" y="1379929"/>
              <a:chExt cx="1532439" cy="1532439"/>
            </a:xfrm>
          </p:grpSpPr>
          <p:sp>
            <p:nvSpPr>
              <p:cNvPr id="18" name="椭圆 17"/>
              <p:cNvSpPr/>
              <p:nvPr/>
            </p:nvSpPr>
            <p:spPr>
              <a:xfrm>
                <a:off x="1160827" y="1379929"/>
                <a:ext cx="1532439" cy="1532439"/>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椭圆 24"/>
              <p:cNvSpPr/>
              <p:nvPr/>
            </p:nvSpPr>
            <p:spPr>
              <a:xfrm>
                <a:off x="1385247" y="1604349"/>
                <a:ext cx="1083599" cy="108359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0320" tIns="20320" rIns="20320" bIns="20320" numCol="1" spcCol="1270" anchor="ctr" anchorCtr="0">
                <a:noAutofit/>
              </a:bodyPr>
              <a:lstStyle/>
              <a:p>
                <a:pPr algn="ctr" defTabSz="1422400">
                  <a:lnSpc>
                    <a:spcPct val="90000"/>
                  </a:lnSpc>
                  <a:spcAft>
                    <a:spcPct val="35000"/>
                  </a:spcAft>
                </a:pPr>
                <a:r>
                  <a:rPr lang="en-US" altLang="zh-CN" sz="3200" dirty="0"/>
                  <a:t>…...</a:t>
                </a:r>
                <a:endParaRPr lang="zh-CN" altLang="en-US" sz="3200" dirty="0"/>
              </a:p>
            </p:txBody>
          </p:sp>
        </p:grpSp>
      </p:grpSp>
      <p:sp>
        <p:nvSpPr>
          <p:cNvPr id="41" name="内容占位符 5"/>
          <p:cNvSpPr txBox="1">
            <a:spLocks/>
          </p:cNvSpPr>
          <p:nvPr/>
        </p:nvSpPr>
        <p:spPr bwMode="auto">
          <a:xfrm>
            <a:off x="1064286" y="3768767"/>
            <a:ext cx="7645398" cy="2404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0E9CDE"/>
              </a:buClr>
              <a:buSzPct val="100000"/>
              <a:buFont typeface="Wingdings" pitchFamily="2" charset="2"/>
              <a:buChar char="n"/>
              <a:defRPr sz="2600" b="1">
                <a:solidFill>
                  <a:schemeClr val="tx1"/>
                </a:solidFill>
                <a:latin typeface="+mn-lt"/>
                <a:ea typeface="微软雅黑" pitchFamily="34" charset="-122"/>
                <a:cs typeface="+mn-cs"/>
              </a:defRPr>
            </a:lvl1pPr>
            <a:lvl2pPr marL="742950" indent="-285750" algn="l" rtl="0" eaLnBrk="0" fontAlgn="base" hangingPunct="0">
              <a:spcBef>
                <a:spcPct val="20000"/>
              </a:spcBef>
              <a:spcAft>
                <a:spcPct val="0"/>
              </a:spcAft>
              <a:buClr>
                <a:srgbClr val="0E9CDE"/>
              </a:buClr>
              <a:buSzPct val="100000"/>
              <a:buFont typeface="Wingdings" pitchFamily="2" charset="2"/>
              <a:buChar char="u"/>
              <a:defRPr sz="2400" b="1">
                <a:solidFill>
                  <a:schemeClr val="tx1"/>
                </a:solidFill>
                <a:latin typeface="+mn-lt"/>
                <a:ea typeface="微软雅黑" pitchFamily="34" charset="-122"/>
              </a:defRPr>
            </a:lvl2pPr>
            <a:lvl3pPr marL="1143000" indent="-228600" algn="l" rtl="0" eaLnBrk="0" fontAlgn="base" hangingPunct="0">
              <a:spcBef>
                <a:spcPct val="20000"/>
              </a:spcBef>
              <a:spcAft>
                <a:spcPct val="0"/>
              </a:spcAft>
              <a:buClr>
                <a:srgbClr val="0E9CDE"/>
              </a:buClr>
              <a:buSzPct val="85000"/>
              <a:buFont typeface="Wingdings" pitchFamily="2" charset="2"/>
              <a:buChar char="Ø"/>
              <a:defRPr sz="2000" b="1">
                <a:solidFill>
                  <a:schemeClr val="tx1"/>
                </a:solidFill>
                <a:latin typeface="+mn-lt"/>
                <a:ea typeface="+mn-ea"/>
              </a:defRPr>
            </a:lvl3pPr>
            <a:lvl4pPr marL="1600200" indent="-228600" algn="l" rtl="0" eaLnBrk="0" fontAlgn="base" hangingPunct="0">
              <a:spcBef>
                <a:spcPct val="20000"/>
              </a:spcBef>
              <a:spcAft>
                <a:spcPct val="0"/>
              </a:spcAft>
              <a:buClr>
                <a:schemeClr val="tx2"/>
              </a:buClr>
              <a:buFont typeface="Wingdings" pitchFamily="2" charset="2"/>
              <a:buChar char="Ø"/>
              <a:defRPr sz="1800" b="1">
                <a:solidFill>
                  <a:schemeClr val="tx1"/>
                </a:solidFill>
                <a:latin typeface="+mn-lt"/>
                <a:ea typeface="+mn-ea"/>
                <a:cs typeface="楷体_GB2312"/>
              </a:defRPr>
            </a:lvl4pPr>
            <a:lvl5pPr marL="2057400" indent="-228600" algn="l" rtl="0" eaLnBrk="0" fontAlgn="base" hangingPunct="0">
              <a:spcBef>
                <a:spcPct val="20000"/>
              </a:spcBef>
              <a:spcAft>
                <a:spcPct val="0"/>
              </a:spcAft>
              <a:buChar char="»"/>
              <a:defRPr sz="1600" b="1">
                <a:solidFill>
                  <a:schemeClr val="tx1"/>
                </a:solidFill>
                <a:latin typeface="+mn-lt"/>
                <a:ea typeface="+mn-ea"/>
                <a:cs typeface="楷体_GB2312"/>
              </a:defRPr>
            </a:lvl5pPr>
            <a:lvl6pPr marL="2514600" indent="-228600" algn="l" rtl="0" eaLnBrk="1" fontAlgn="base" hangingPunct="1">
              <a:spcBef>
                <a:spcPct val="20000"/>
              </a:spcBef>
              <a:spcAft>
                <a:spcPct val="0"/>
              </a:spcAft>
              <a:buChar char="»"/>
              <a:defRPr sz="2000" b="1">
                <a:solidFill>
                  <a:schemeClr val="tx1"/>
                </a:solidFill>
                <a:latin typeface="+mn-lt"/>
                <a:ea typeface="楷体_GB2312" pitchFamily="49" charset="-122"/>
              </a:defRPr>
            </a:lvl6pPr>
            <a:lvl7pPr marL="2971800" indent="-228600" algn="l" rtl="0" eaLnBrk="1" fontAlgn="base" hangingPunct="1">
              <a:spcBef>
                <a:spcPct val="20000"/>
              </a:spcBef>
              <a:spcAft>
                <a:spcPct val="0"/>
              </a:spcAft>
              <a:buChar char="»"/>
              <a:defRPr sz="2000" b="1">
                <a:solidFill>
                  <a:schemeClr val="tx1"/>
                </a:solidFill>
                <a:latin typeface="+mn-lt"/>
                <a:ea typeface="楷体_GB2312" pitchFamily="49" charset="-122"/>
              </a:defRPr>
            </a:lvl7pPr>
            <a:lvl8pPr marL="3429000" indent="-228600" algn="l" rtl="0" eaLnBrk="1" fontAlgn="base" hangingPunct="1">
              <a:spcBef>
                <a:spcPct val="20000"/>
              </a:spcBef>
              <a:spcAft>
                <a:spcPct val="0"/>
              </a:spcAft>
              <a:buChar char="»"/>
              <a:defRPr sz="2000" b="1">
                <a:solidFill>
                  <a:schemeClr val="tx1"/>
                </a:solidFill>
                <a:latin typeface="+mn-lt"/>
                <a:ea typeface="楷体_GB2312" pitchFamily="49" charset="-122"/>
              </a:defRPr>
            </a:lvl8pPr>
            <a:lvl9pPr marL="3886200" indent="-228600" algn="l" rtl="0" eaLnBrk="1" fontAlgn="base" hangingPunct="1">
              <a:spcBef>
                <a:spcPct val="20000"/>
              </a:spcBef>
              <a:spcAft>
                <a:spcPct val="0"/>
              </a:spcAft>
              <a:buChar char="»"/>
              <a:defRPr sz="2000" b="1">
                <a:solidFill>
                  <a:schemeClr val="tx1"/>
                </a:solidFill>
                <a:latin typeface="+mn-lt"/>
                <a:ea typeface="楷体_GB2312" pitchFamily="49" charset="-122"/>
              </a:defRPr>
            </a:lvl9pPr>
          </a:lstStyle>
          <a:p>
            <a:pPr eaLnBrk="1" hangingPunct="1">
              <a:lnSpc>
                <a:spcPct val="150000"/>
              </a:lnSpc>
              <a:buClr>
                <a:schemeClr val="tx2"/>
              </a:buClr>
              <a:buFont typeface="Wingdings" panose="05000000000000000000" pitchFamily="2" charset="2"/>
              <a:buChar char="u"/>
            </a:pPr>
            <a:r>
              <a:rPr lang="zh-CN" altLang="en-US" sz="2000" dirty="0">
                <a:solidFill>
                  <a:schemeClr val="accent1">
                    <a:lumMod val="75000"/>
                  </a:schemeClr>
                </a:solidFill>
                <a:latin typeface="微软雅黑" panose="020B0503020204020204" pitchFamily="34" charset="-122"/>
              </a:rPr>
              <a:t>什么是面向对象</a:t>
            </a:r>
            <a:endParaRPr lang="en-US" altLang="zh-CN" sz="2000" dirty="0">
              <a:solidFill>
                <a:schemeClr val="accent1">
                  <a:lumMod val="75000"/>
                </a:schemeClr>
              </a:solidFill>
              <a:latin typeface="微软雅黑" panose="020B0503020204020204" pitchFamily="34" charset="-122"/>
            </a:endParaRPr>
          </a:p>
          <a:p>
            <a:pPr marL="800100" lvl="1" indent="-342900" eaLnBrk="1" hangingPunct="1">
              <a:lnSpc>
                <a:spcPct val="150000"/>
              </a:lnSpc>
              <a:buClr>
                <a:schemeClr val="tx2"/>
              </a:buClr>
              <a:buSzPct val="90000"/>
              <a:buFont typeface="Wingdings" panose="05000000000000000000" pitchFamily="2" charset="2"/>
              <a:buChar char="n"/>
            </a:pPr>
            <a:r>
              <a:rPr lang="zh-CN" altLang="en-US" sz="1800" b="0" dirty="0">
                <a:solidFill>
                  <a:schemeClr val="tx1">
                    <a:lumMod val="50000"/>
                    <a:lumOff val="50000"/>
                  </a:schemeClr>
                </a:solidFill>
                <a:latin typeface="微软雅黑" panose="020B0503020204020204" pitchFamily="34" charset="-122"/>
              </a:rPr>
              <a:t>面向对象仅仅是一个概念或者编程思想</a:t>
            </a:r>
            <a:endParaRPr lang="en-US" altLang="zh-CN" sz="1800" b="0" dirty="0">
              <a:solidFill>
                <a:schemeClr val="tx1">
                  <a:lumMod val="50000"/>
                  <a:lumOff val="50000"/>
                </a:schemeClr>
              </a:solidFill>
              <a:latin typeface="微软雅黑" panose="020B0503020204020204" pitchFamily="34" charset="-122"/>
            </a:endParaRPr>
          </a:p>
          <a:p>
            <a:pPr marL="800100" lvl="1" indent="-342900" eaLnBrk="1" hangingPunct="1">
              <a:lnSpc>
                <a:spcPct val="150000"/>
              </a:lnSpc>
              <a:buClr>
                <a:schemeClr val="tx2"/>
              </a:buClr>
              <a:buSzPct val="90000"/>
              <a:buFont typeface="Wingdings" panose="05000000000000000000" pitchFamily="2" charset="2"/>
              <a:buChar char="n"/>
            </a:pPr>
            <a:r>
              <a:rPr lang="zh-CN" altLang="en-US" sz="1800" b="0" dirty="0">
                <a:solidFill>
                  <a:schemeClr val="tx1">
                    <a:lumMod val="50000"/>
                    <a:lumOff val="50000"/>
                  </a:schemeClr>
                </a:solidFill>
                <a:latin typeface="微软雅黑" panose="020B0503020204020204" pitchFamily="34" charset="-122"/>
              </a:rPr>
              <a:t>通过一种叫做原型的方式来实现面向对象编程</a:t>
            </a:r>
          </a:p>
        </p:txBody>
      </p:sp>
      <p:sp>
        <p:nvSpPr>
          <p:cNvPr id="3" name="灯片编号占位符 2">
            <a:extLst>
              <a:ext uri="{FF2B5EF4-FFF2-40B4-BE49-F238E27FC236}">
                <a16:creationId xmlns:a16="http://schemas.microsoft.com/office/drawing/2014/main" id="{2AC59C1B-2FC1-4225-86B6-E50B285C40DA}"/>
              </a:ext>
            </a:extLst>
          </p:cNvPr>
          <p:cNvSpPr>
            <a:spLocks noGrp="1"/>
          </p:cNvSpPr>
          <p:nvPr>
            <p:ph type="sldNum" sz="quarter" idx="4"/>
          </p:nvPr>
        </p:nvSpPr>
        <p:spPr/>
        <p:txBody>
          <a:bodyPr/>
          <a:lstStyle/>
          <a:p>
            <a:pPr>
              <a:defRPr/>
            </a:pPr>
            <a:fld id="{E6CA0B37-C609-418D-973E-5FE272E0CA7A}" type="slidenum">
              <a:rPr lang="zh-CN" altLang="en-US" smtClean="0"/>
              <a:pPr>
                <a:defRPr/>
              </a:pPr>
              <a:t>6</a:t>
            </a:fld>
            <a:endParaRPr lang="zh-CN" altLang="en-US"/>
          </a:p>
        </p:txBody>
      </p:sp>
    </p:spTree>
    <p:extLst>
      <p:ext uri="{BB962C8B-B14F-4D97-AF65-F5344CB8AC3E}">
        <p14:creationId xmlns:p14="http://schemas.microsoft.com/office/powerpoint/2010/main" val="1235963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0"/>
                                        </p:tgtEl>
                                        <p:attrNameLst>
                                          <p:attrName>style.visibility</p:attrName>
                                        </p:attrNameLst>
                                      </p:cBhvr>
                                      <p:to>
                                        <p:strVal val="hidden"/>
                                      </p:to>
                                    </p:set>
                                  </p:childTnLst>
                                </p:cTn>
                              </p:par>
                            </p:childTnLst>
                          </p:cTn>
                        </p:par>
                        <p:par>
                          <p:cTn id="7" fill="hold">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wipe(left)">
                                      <p:cBhvr>
                                        <p:cTn id="10" dur="500"/>
                                        <p:tgtEl>
                                          <p:spTgt spid="6">
                                            <p:txEl>
                                              <p:pRg st="0" end="0"/>
                                            </p:txEl>
                                          </p:spTgt>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wipe(left)">
                                      <p:cBhvr>
                                        <p:cTn id="14" dur="500"/>
                                        <p:tgtEl>
                                          <p:spTgt spid="6">
                                            <p:txEl>
                                              <p:pRg st="1" end="1"/>
                                            </p:txEl>
                                          </p:spTgt>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animEffect transition="in" filter="wipe(left)">
                                      <p:cBhvr>
                                        <p:cTn id="18" dur="500"/>
                                        <p:tgtEl>
                                          <p:spTgt spid="6">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41">
                                            <p:txEl>
                                              <p:pRg st="0" end="0"/>
                                            </p:txEl>
                                          </p:spTgt>
                                        </p:tgtEl>
                                        <p:attrNameLst>
                                          <p:attrName>style.visibility</p:attrName>
                                        </p:attrNameLst>
                                      </p:cBhvr>
                                      <p:to>
                                        <p:strVal val="visible"/>
                                      </p:to>
                                    </p:set>
                                    <p:animEffect transition="in" filter="wipe(left)">
                                      <p:cBhvr>
                                        <p:cTn id="23" dur="500"/>
                                        <p:tgtEl>
                                          <p:spTgt spid="41">
                                            <p:txEl>
                                              <p:pRg st="0" end="0"/>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41">
                                            <p:txEl>
                                              <p:pRg st="1" end="1"/>
                                            </p:txEl>
                                          </p:spTgt>
                                        </p:tgtEl>
                                        <p:attrNameLst>
                                          <p:attrName>style.visibility</p:attrName>
                                        </p:attrNameLst>
                                      </p:cBhvr>
                                      <p:to>
                                        <p:strVal val="visible"/>
                                      </p:to>
                                    </p:set>
                                    <p:animEffect transition="in" filter="wipe(left)">
                                      <p:cBhvr>
                                        <p:cTn id="26" dur="500"/>
                                        <p:tgtEl>
                                          <p:spTgt spid="41">
                                            <p:txEl>
                                              <p:pRg st="1" end="1"/>
                                            </p:txEl>
                                          </p:spTgt>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41">
                                            <p:txEl>
                                              <p:pRg st="2" end="2"/>
                                            </p:txEl>
                                          </p:spTgt>
                                        </p:tgtEl>
                                        <p:attrNameLst>
                                          <p:attrName>style.visibility</p:attrName>
                                        </p:attrNameLst>
                                      </p:cBhvr>
                                      <p:to>
                                        <p:strVal val="visible"/>
                                      </p:to>
                                    </p:set>
                                    <p:animEffect transition="in" filter="wipe(left)">
                                      <p:cBhvr>
                                        <p:cTn id="30" dur="500"/>
                                        <p:tgtEl>
                                          <p:spTgt spid="4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41"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a:extLst>
              <a:ext uri="{FF2B5EF4-FFF2-40B4-BE49-F238E27FC236}">
                <a16:creationId xmlns:a16="http://schemas.microsoft.com/office/drawing/2014/main" id="{87D96306-D1B4-479B-8575-4FB93DA2CA66}"/>
              </a:ext>
            </a:extLst>
          </p:cNvPr>
          <p:cNvSpPr>
            <a:spLocks noGrp="1"/>
          </p:cNvSpPr>
          <p:nvPr>
            <p:ph type="ctrTitle"/>
          </p:nvPr>
        </p:nvSpPr>
        <p:spPr/>
        <p:txBody>
          <a:bodyPr/>
          <a:lstStyle/>
          <a:p>
            <a:r>
              <a:rPr lang="en-US" altLang="zh-CN" dirty="0" err="1"/>
              <a:t>为什么使用原型</a:t>
            </a:r>
            <a:endParaRPr lang="zh-CN" altLang="en-US" dirty="0"/>
          </a:p>
        </p:txBody>
      </p:sp>
      <p:sp>
        <p:nvSpPr>
          <p:cNvPr id="2" name="灯片编号占位符 1">
            <a:extLst>
              <a:ext uri="{FF2B5EF4-FFF2-40B4-BE49-F238E27FC236}">
                <a16:creationId xmlns:a16="http://schemas.microsoft.com/office/drawing/2014/main" id="{974A5BA8-49F8-4652-B7AE-53BDAE9C92B2}"/>
              </a:ext>
            </a:extLst>
          </p:cNvPr>
          <p:cNvSpPr>
            <a:spLocks noGrp="1"/>
          </p:cNvSpPr>
          <p:nvPr>
            <p:ph type="sldNum" sz="quarter" idx="4"/>
          </p:nvPr>
        </p:nvSpPr>
        <p:spPr/>
        <p:txBody>
          <a:bodyPr/>
          <a:lstStyle/>
          <a:p>
            <a:fld id="{E6CA0B37-C609-418D-973E-5FE272E0CA7A}" type="slidenum">
              <a:rPr lang="zh-CN" altLang="en-US" smtClean="0"/>
              <a:pPr/>
              <a:t>60</a:t>
            </a:fld>
            <a:endParaRPr lang="zh-CN" altLang="en-US"/>
          </a:p>
        </p:txBody>
      </p:sp>
      <p:sp>
        <p:nvSpPr>
          <p:cNvPr id="18" name="矩形 38">
            <a:extLst>
              <a:ext uri="{FF2B5EF4-FFF2-40B4-BE49-F238E27FC236}">
                <a16:creationId xmlns:a16="http://schemas.microsoft.com/office/drawing/2014/main" id="{13CD6D92-AF92-449D-9217-22B470BDACF3}"/>
              </a:ext>
            </a:extLst>
          </p:cNvPr>
          <p:cNvSpPr>
            <a:spLocks noChangeArrowheads="1"/>
          </p:cNvSpPr>
          <p:nvPr/>
        </p:nvSpPr>
        <p:spPr bwMode="auto">
          <a:xfrm>
            <a:off x="1774826" y="1273175"/>
            <a:ext cx="8429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zh-CN" altLang="en-US" sz="2000" b="1" dirty="0">
                <a:solidFill>
                  <a:schemeClr val="tx1">
                    <a:lumMod val="50000"/>
                    <a:lumOff val="50000"/>
                  </a:schemeClr>
                </a:solidFill>
                <a:latin typeface="微软雅黑" pitchFamily="34" charset="-122"/>
                <a:ea typeface="微软雅黑" pitchFamily="34" charset="-122"/>
              </a:rPr>
              <a:t>原型</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19" name="矩形 13">
            <a:extLst>
              <a:ext uri="{FF2B5EF4-FFF2-40B4-BE49-F238E27FC236}">
                <a16:creationId xmlns:a16="http://schemas.microsoft.com/office/drawing/2014/main" id="{31D50E7E-D75E-4CF6-9B42-69BBBCB514BA}"/>
              </a:ext>
            </a:extLst>
          </p:cNvPr>
          <p:cNvSpPr>
            <a:spLocks noChangeArrowheads="1"/>
          </p:cNvSpPr>
          <p:nvPr/>
        </p:nvSpPr>
        <p:spPr bwMode="auto">
          <a:xfrm>
            <a:off x="1885950" y="1947863"/>
            <a:ext cx="8407400"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200000"/>
              </a:lnSpc>
            </a:pPr>
            <a:r>
              <a:rPr lang="zh-CN" altLang="en-US" b="1" u="sng">
                <a:solidFill>
                  <a:srgbClr val="0070C0"/>
                </a:solidFill>
              </a:rPr>
              <a:t>问题</a:t>
            </a:r>
            <a:r>
              <a:rPr lang="zh-CN" altLang="en-US"/>
              <a:t>：如何让两个对象共同拥有一份相同的属性和方法？</a:t>
            </a:r>
            <a:endParaRPr lang="en-US" altLang="zh-CN"/>
          </a:p>
          <a:p>
            <a:pPr>
              <a:lnSpc>
                <a:spcPct val="200000"/>
              </a:lnSpc>
            </a:pPr>
            <a:r>
              <a:rPr lang="zh-CN" altLang="en-US" b="1" u="sng">
                <a:solidFill>
                  <a:srgbClr val="0070C0"/>
                </a:solidFill>
              </a:rPr>
              <a:t>回答</a:t>
            </a:r>
            <a:r>
              <a:rPr lang="zh-CN" altLang="en-US"/>
              <a:t>：可通过原型对象来解决。</a:t>
            </a:r>
            <a:endParaRPr lang="en-US" altLang="zh-CN"/>
          </a:p>
          <a:p>
            <a:pPr>
              <a:lnSpc>
                <a:spcPct val="200000"/>
              </a:lnSpc>
            </a:pPr>
            <a:r>
              <a:rPr lang="zh-CN" altLang="en-US" b="1" u="sng">
                <a:solidFill>
                  <a:srgbClr val="0070C0"/>
                </a:solidFill>
              </a:rPr>
              <a:t>原理</a:t>
            </a:r>
            <a:r>
              <a:rPr lang="zh-CN" altLang="en-US"/>
              <a:t>：利用原型对象可以保存一些公共的属性和方法。当访问某个对象中的一个不存在的属性或方法时，会自动调用原型中的属性和方法。也就是说，基于原型创建的对象会自动拥有原型的属性和方法。</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11266"/>
                                        </p:tgtEl>
                                      </p:cBhvr>
                                    </p:animEffect>
                                    <p:animScale>
                                      <p:cBhvr>
                                        <p:cTn id="7" dur="250" autoRev="1" fill="hold"/>
                                        <p:tgtEl>
                                          <p:spTgt spid="11266"/>
                                        </p:tgtEl>
                                      </p:cBhvr>
                                      <p:by x="105000" y="105000"/>
                                    </p:animScale>
                                  </p:childTnLst>
                                </p:cTn>
                              </p:par>
                            </p:childTnLst>
                          </p:cTn>
                        </p:par>
                        <p:par>
                          <p:cTn id="8" fill="hold" nodeType="afterGroup">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p:tgtEl>
                                          <p:spTgt spid="18"/>
                                        </p:tgtEl>
                                        <p:attrNameLst>
                                          <p:attrName>ppt_x</p:attrName>
                                        </p:attrNameLst>
                                      </p:cBhvr>
                                      <p:tavLst>
                                        <p:tav tm="0">
                                          <p:val>
                                            <p:strVal val="#ppt_x-#ppt_w*1.125000"/>
                                          </p:val>
                                        </p:tav>
                                        <p:tav tm="100000">
                                          <p:val>
                                            <p:strVal val="#ppt_x"/>
                                          </p:val>
                                        </p:tav>
                                      </p:tavLst>
                                    </p:anim>
                                    <p:animEffect transition="in" filter="wipe(right)">
                                      <p:cBhvr>
                                        <p:cTn id="12" dur="500"/>
                                        <p:tgtEl>
                                          <p:spTgt spid="1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
                                            <p:txEl>
                                              <p:pRg st="0" end="0"/>
                                            </p:txEl>
                                          </p:spTgt>
                                        </p:tgtEl>
                                        <p:attrNameLst>
                                          <p:attrName>style.visibility</p:attrName>
                                        </p:attrNameLst>
                                      </p:cBhvr>
                                      <p:to>
                                        <p:strVal val="visible"/>
                                      </p:to>
                                    </p:set>
                                    <p:animEffect transition="in" filter="wipe(left)">
                                      <p:cBhvr>
                                        <p:cTn id="17" dur="500"/>
                                        <p:tgtEl>
                                          <p:spTgt spid="19">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
                                            <p:txEl>
                                              <p:pRg st="1" end="1"/>
                                            </p:txEl>
                                          </p:spTgt>
                                        </p:tgtEl>
                                        <p:attrNameLst>
                                          <p:attrName>style.visibility</p:attrName>
                                        </p:attrNameLst>
                                      </p:cBhvr>
                                      <p:to>
                                        <p:strVal val="visible"/>
                                      </p:to>
                                    </p:set>
                                    <p:animEffect transition="in" filter="wipe(left)">
                                      <p:cBhvr>
                                        <p:cTn id="22" dur="500"/>
                                        <p:tgtEl>
                                          <p:spTgt spid="19">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9">
                                            <p:txEl>
                                              <p:pRg st="2" end="2"/>
                                            </p:txEl>
                                          </p:spTgt>
                                        </p:tgtEl>
                                        <p:attrNameLst>
                                          <p:attrName>style.visibility</p:attrName>
                                        </p:attrNameLst>
                                      </p:cBhvr>
                                      <p:to>
                                        <p:strVal val="visible"/>
                                      </p:to>
                                    </p:set>
                                    <p:animEffect transition="in" filter="wipe(left)">
                                      <p:cBhvr>
                                        <p:cTn id="27" dur="500"/>
                                        <p:tgtEl>
                                          <p:spTgt spid="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p:bldP spid="18" grpId="0"/>
      <p:bldP spid="19"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标题 1">
            <a:extLst>
              <a:ext uri="{FF2B5EF4-FFF2-40B4-BE49-F238E27FC236}">
                <a16:creationId xmlns:a16="http://schemas.microsoft.com/office/drawing/2014/main" id="{ECADBDA4-E682-4C9F-9AE2-AF0A1A406006}"/>
              </a:ext>
            </a:extLst>
          </p:cNvPr>
          <p:cNvSpPr>
            <a:spLocks noGrp="1"/>
          </p:cNvSpPr>
          <p:nvPr>
            <p:ph type="ctr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pPr algn="l"/>
            <a:r>
              <a:rPr lang="zh-CN" altLang="en-US" dirty="0"/>
              <a:t>原型</a:t>
            </a:r>
          </a:p>
        </p:txBody>
      </p:sp>
      <p:sp>
        <p:nvSpPr>
          <p:cNvPr id="19" name="矩形 13">
            <a:extLst>
              <a:ext uri="{FF2B5EF4-FFF2-40B4-BE49-F238E27FC236}">
                <a16:creationId xmlns:a16="http://schemas.microsoft.com/office/drawing/2014/main" id="{2645D6E7-3A22-47D6-BB66-CB8F2912DD5F}"/>
              </a:ext>
            </a:extLst>
          </p:cNvPr>
          <p:cNvSpPr>
            <a:spLocks noChangeArrowheads="1"/>
          </p:cNvSpPr>
          <p:nvPr/>
        </p:nvSpPr>
        <p:spPr bwMode="auto">
          <a:xfrm>
            <a:off x="1096963" y="1091931"/>
            <a:ext cx="9894310" cy="998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200000"/>
              </a:lnSpc>
            </a:pPr>
            <a:r>
              <a:rPr lang="zh-CN" altLang="en-US" dirty="0"/>
              <a:t>在</a:t>
            </a:r>
            <a:r>
              <a:rPr lang="en-US" altLang="zh-CN" dirty="0"/>
              <a:t>JavaScript</a:t>
            </a:r>
            <a:r>
              <a:rPr lang="zh-CN" altLang="en-US" dirty="0"/>
              <a:t>中，每定义一个函数，就随之有一个对象存在，函数通过</a:t>
            </a:r>
            <a:r>
              <a:rPr lang="en-US" altLang="zh-CN" dirty="0"/>
              <a:t>prototype</a:t>
            </a:r>
            <a:r>
              <a:rPr lang="zh-CN" altLang="en-US" dirty="0"/>
              <a:t>属性指向该对象。这个对象称之为</a:t>
            </a:r>
            <a:r>
              <a:rPr lang="zh-CN" altLang="en-US" b="1" u="sng" dirty="0">
                <a:solidFill>
                  <a:srgbClr val="0070C0"/>
                </a:solidFill>
              </a:rPr>
              <a:t>原型对象</a:t>
            </a:r>
            <a:r>
              <a:rPr lang="zh-CN" altLang="en-US" dirty="0"/>
              <a:t>，简称</a:t>
            </a:r>
            <a:r>
              <a:rPr lang="zh-CN" altLang="en-US" b="1" u="sng" dirty="0">
                <a:solidFill>
                  <a:srgbClr val="0070C0"/>
                </a:solidFill>
              </a:rPr>
              <a:t>原型</a:t>
            </a:r>
            <a:r>
              <a:rPr lang="zh-CN" altLang="en-US" dirty="0"/>
              <a:t>。</a:t>
            </a:r>
            <a:endParaRPr lang="en-US" altLang="zh-CN" dirty="0"/>
          </a:p>
        </p:txBody>
      </p:sp>
      <p:grpSp>
        <p:nvGrpSpPr>
          <p:cNvPr id="5" name="组合 9">
            <a:extLst>
              <a:ext uri="{FF2B5EF4-FFF2-40B4-BE49-F238E27FC236}">
                <a16:creationId xmlns:a16="http://schemas.microsoft.com/office/drawing/2014/main" id="{1C63358B-2B64-487C-8A59-0352C811F496}"/>
              </a:ext>
            </a:extLst>
          </p:cNvPr>
          <p:cNvGrpSpPr>
            <a:grpSpLocks/>
          </p:cNvGrpSpPr>
          <p:nvPr/>
        </p:nvGrpSpPr>
        <p:grpSpPr bwMode="auto">
          <a:xfrm>
            <a:off x="1590676" y="2436354"/>
            <a:ext cx="7124700" cy="1230312"/>
            <a:chOff x="1288722" y="3552092"/>
            <a:chExt cx="503403" cy="887768"/>
          </a:xfrm>
        </p:grpSpPr>
        <p:sp>
          <p:nvSpPr>
            <p:cNvPr id="98311" name="矩形 10">
              <a:extLst>
                <a:ext uri="{FF2B5EF4-FFF2-40B4-BE49-F238E27FC236}">
                  <a16:creationId xmlns:a16="http://schemas.microsoft.com/office/drawing/2014/main" id="{823470F4-DFEF-436D-9E78-55C2D7D112D2}"/>
                </a:ext>
              </a:extLst>
            </p:cNvPr>
            <p:cNvSpPr>
              <a:spLocks noChangeArrowheads="1"/>
            </p:cNvSpPr>
            <p:nvPr/>
          </p:nvSpPr>
          <p:spPr bwMode="auto">
            <a:xfrm>
              <a:off x="1288722" y="3552092"/>
              <a:ext cx="503403" cy="887768"/>
            </a:xfrm>
            <a:prstGeom prst="rect">
              <a:avLst/>
            </a:prstGeom>
            <a:solidFill>
              <a:srgbClr val="003F75"/>
            </a:solidFill>
            <a:ln>
              <a:noFill/>
            </a:ln>
            <a:extLst>
              <a:ext uri="{91240B29-F687-4F45-9708-019B960494DF}">
                <a14:hiddenLine xmlns:a14="http://schemas.microsoft.com/office/drawing/2010/main" w="12700" algn="ctr">
                  <a:solidFill>
                    <a:srgbClr val="000000"/>
                  </a:solidFill>
                  <a:prstDash val="sysDot"/>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98312" name="矩形 11">
              <a:extLst>
                <a:ext uri="{FF2B5EF4-FFF2-40B4-BE49-F238E27FC236}">
                  <a16:creationId xmlns:a16="http://schemas.microsoft.com/office/drawing/2014/main" id="{E23E4BBF-0ED6-420E-9A1E-0BE41D5D45EB}"/>
                </a:ext>
              </a:extLst>
            </p:cNvPr>
            <p:cNvSpPr>
              <a:spLocks noChangeArrowheads="1"/>
            </p:cNvSpPr>
            <p:nvPr/>
          </p:nvSpPr>
          <p:spPr bwMode="auto">
            <a:xfrm>
              <a:off x="1299148" y="3622357"/>
              <a:ext cx="492977" cy="7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prstDash val="sysDot"/>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buFont typeface="Arial" panose="020B0604020202020204" pitchFamily="34" charset="0"/>
                <a:buNone/>
              </a:pPr>
              <a:r>
                <a:rPr lang="en-US" altLang="zh-CN" b="1">
                  <a:solidFill>
                    <a:schemeClr val="bg1"/>
                  </a:solidFill>
                </a:rPr>
                <a:t>function Person() {}			// </a:t>
              </a:r>
              <a:r>
                <a:rPr lang="zh-CN" altLang="en-US" b="1">
                  <a:solidFill>
                    <a:schemeClr val="bg1"/>
                  </a:solidFill>
                </a:rPr>
                <a:t>定义函数</a:t>
              </a:r>
            </a:p>
            <a:p>
              <a:pPr eaLnBrk="1" hangingPunct="1">
                <a:lnSpc>
                  <a:spcPct val="150000"/>
                </a:lnSpc>
                <a:buFont typeface="Arial" panose="020B0604020202020204" pitchFamily="34" charset="0"/>
                <a:buNone/>
              </a:pPr>
              <a:r>
                <a:rPr lang="en-US" altLang="zh-CN" b="1">
                  <a:solidFill>
                    <a:schemeClr val="bg1"/>
                  </a:solidFill>
                </a:rPr>
                <a:t>console.log(typeof Person.prototype);	// </a:t>
              </a:r>
              <a:r>
                <a:rPr lang="zh-CN" altLang="en-US" b="1">
                  <a:solidFill>
                    <a:schemeClr val="bg1"/>
                  </a:solidFill>
                </a:rPr>
                <a:t>输出结果：</a:t>
              </a:r>
              <a:r>
                <a:rPr lang="en-US" altLang="zh-CN" b="1">
                  <a:solidFill>
                    <a:schemeClr val="bg1"/>
                  </a:solidFill>
                </a:rPr>
                <a:t>object</a:t>
              </a:r>
            </a:p>
          </p:txBody>
        </p:sp>
      </p:grpSp>
      <p:sp>
        <p:nvSpPr>
          <p:cNvPr id="2" name="矩形 1">
            <a:extLst>
              <a:ext uri="{FF2B5EF4-FFF2-40B4-BE49-F238E27FC236}">
                <a16:creationId xmlns:a16="http://schemas.microsoft.com/office/drawing/2014/main" id="{1ACB6371-0B73-47D5-8594-E802E223B75A}"/>
              </a:ext>
            </a:extLst>
          </p:cNvPr>
          <p:cNvSpPr>
            <a:spLocks noChangeArrowheads="1"/>
          </p:cNvSpPr>
          <p:nvPr/>
        </p:nvSpPr>
        <p:spPr bwMode="auto">
          <a:xfrm>
            <a:off x="1423988" y="3833354"/>
            <a:ext cx="7397750" cy="1285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buFont typeface="Wingdings" panose="05000000000000000000" pitchFamily="2" charset="2"/>
              <a:buChar char="Ø"/>
            </a:pPr>
            <a:r>
              <a:rPr lang="en-US" altLang="zh-CN"/>
              <a:t>Person</a:t>
            </a:r>
            <a:r>
              <a:rPr lang="zh-CN" altLang="zh-CN"/>
              <a:t>函数的</a:t>
            </a:r>
            <a:r>
              <a:rPr lang="en-US" altLang="zh-CN"/>
              <a:t>prototype</a:t>
            </a:r>
            <a:r>
              <a:rPr lang="zh-CN" altLang="zh-CN"/>
              <a:t>属性指向的对象，就是</a:t>
            </a:r>
            <a:r>
              <a:rPr lang="en-US" altLang="zh-CN"/>
              <a:t>Person</a:t>
            </a:r>
            <a:r>
              <a:rPr lang="zh-CN" altLang="zh-CN"/>
              <a:t>的原型对象。</a:t>
            </a:r>
            <a:endParaRPr lang="en-US" altLang="zh-CN"/>
          </a:p>
          <a:p>
            <a:pPr>
              <a:lnSpc>
                <a:spcPct val="150000"/>
              </a:lnSpc>
              <a:buFont typeface="Wingdings" panose="05000000000000000000" pitchFamily="2" charset="2"/>
              <a:buChar char="Ø"/>
            </a:pPr>
            <a:r>
              <a:rPr lang="zh-CN" altLang="zh-CN"/>
              <a:t>在利用构造函数创建对象时，每个对象都默认与这个原型对象连接，连接后就可以访问到原型对象中的属性和方法。</a:t>
            </a:r>
            <a:endParaRPr lang="zh-CN" altLang="en-US"/>
          </a:p>
        </p:txBody>
      </p:sp>
      <p:sp>
        <p:nvSpPr>
          <p:cNvPr id="3" name="灯片编号占位符 2">
            <a:extLst>
              <a:ext uri="{FF2B5EF4-FFF2-40B4-BE49-F238E27FC236}">
                <a16:creationId xmlns:a16="http://schemas.microsoft.com/office/drawing/2014/main" id="{A1E94E76-152E-4EE6-BA4A-6AD379D244DD}"/>
              </a:ext>
            </a:extLst>
          </p:cNvPr>
          <p:cNvSpPr>
            <a:spLocks noGrp="1"/>
          </p:cNvSpPr>
          <p:nvPr>
            <p:ph type="sldNum" sz="quarter" idx="4"/>
          </p:nvPr>
        </p:nvSpPr>
        <p:spPr/>
        <p:txBody>
          <a:bodyPr/>
          <a:lstStyle/>
          <a:p>
            <a:pPr>
              <a:defRPr/>
            </a:pPr>
            <a:fld id="{E6CA0B37-C609-418D-973E-5FE272E0CA7A}" type="slidenum">
              <a:rPr lang="zh-CN" altLang="en-US" smtClean="0"/>
              <a:pPr>
                <a:defRPr/>
              </a:pPr>
              <a:t>61</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wipe(left)">
                                      <p:cBhvr>
                                        <p:cTn id="7" dur="500"/>
                                        <p:tgtEl>
                                          <p:spTgt spid="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p:tgtEl>
                                          <p:spTgt spid="5"/>
                                        </p:tgtEl>
                                        <p:attrNameLst>
                                          <p:attrName>ppt_x</p:attrName>
                                        </p:attrNameLst>
                                      </p:cBhvr>
                                      <p:tavLst>
                                        <p:tav tm="0">
                                          <p:val>
                                            <p:strVal val="#ppt_x+#ppt_w*1.125000"/>
                                          </p:val>
                                        </p:tav>
                                        <p:tav tm="100000">
                                          <p:val>
                                            <p:strVal val="#ppt_x"/>
                                          </p:val>
                                        </p:tav>
                                      </p:tavLst>
                                    </p:anim>
                                    <p:animEffect transition="in" filter="wipe(left)">
                                      <p:cBhvr>
                                        <p:cTn id="13" dur="500"/>
                                        <p:tgtEl>
                                          <p:spTgt spid="5"/>
                                        </p:tgtEl>
                                      </p:cBhvr>
                                    </p:animEffect>
                                  </p:childTnLst>
                                </p:cTn>
                              </p:par>
                              <p:par>
                                <p:cTn id="14" presetID="12" presetClass="entr" presetSubtype="8"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p:tgtEl>
                                          <p:spTgt spid="2"/>
                                        </p:tgtEl>
                                        <p:attrNameLst>
                                          <p:attrName>ppt_x</p:attrName>
                                        </p:attrNameLst>
                                      </p:cBhvr>
                                      <p:tavLst>
                                        <p:tav tm="0">
                                          <p:val>
                                            <p:strVal val="#ppt_x-#ppt_w*1.125000"/>
                                          </p:val>
                                        </p:tav>
                                        <p:tav tm="100000">
                                          <p:val>
                                            <p:strVal val="#ppt_x"/>
                                          </p:val>
                                        </p:tav>
                                      </p:tavLst>
                                    </p:anim>
                                    <p:animEffect transition="in" filter="wipe(right)">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P spid="2"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zh-CN" dirty="0"/>
              <a:t>每个函数都有一个</a:t>
            </a:r>
            <a:r>
              <a:rPr lang="en-US" altLang="zh-CN" dirty="0"/>
              <a:t>prototype</a:t>
            </a:r>
            <a:r>
              <a:rPr lang="zh-CN" altLang="zh-CN" dirty="0"/>
              <a:t>属性，这个属性是一个指针，指向一个对象</a:t>
            </a:r>
            <a:endParaRPr lang="en-US" altLang="zh-CN" dirty="0"/>
          </a:p>
          <a:p>
            <a:r>
              <a:rPr lang="en-US" altLang="zh-CN" dirty="0"/>
              <a:t>prototype</a:t>
            </a:r>
            <a:r>
              <a:rPr lang="zh-CN" altLang="zh-CN" dirty="0"/>
              <a:t>就是通过调用构造函数而创建的那个对象实例的原型对象</a:t>
            </a:r>
            <a:endParaRPr lang="zh-CN" altLang="en-US" dirty="0"/>
          </a:p>
        </p:txBody>
      </p:sp>
      <p:sp>
        <p:nvSpPr>
          <p:cNvPr id="2" name="标题 1"/>
          <p:cNvSpPr>
            <a:spLocks noGrp="1"/>
          </p:cNvSpPr>
          <p:nvPr>
            <p:ph type="ctrTitle"/>
          </p:nvPr>
        </p:nvSpPr>
        <p:spPr/>
        <p:txBody>
          <a:bodyPr/>
          <a:lstStyle/>
          <a:p>
            <a:r>
              <a:rPr lang="zh-CN" altLang="en-US" dirty="0"/>
              <a:t>原型对象</a:t>
            </a:r>
            <a:r>
              <a:rPr lang="en-US" altLang="zh-CN" dirty="0"/>
              <a:t>2-1</a:t>
            </a:r>
            <a:endParaRPr lang="zh-CN" altLang="en-US" dirty="0"/>
          </a:p>
        </p:txBody>
      </p:sp>
      <p:sp>
        <p:nvSpPr>
          <p:cNvPr id="5" name="AutoShape 4"/>
          <p:cNvSpPr>
            <a:spLocks noChangeArrowheads="1"/>
          </p:cNvSpPr>
          <p:nvPr/>
        </p:nvSpPr>
        <p:spPr bwMode="auto">
          <a:xfrm>
            <a:off x="2378652" y="2331763"/>
            <a:ext cx="7560840" cy="3585238"/>
          </a:xfrm>
          <a:prstGeom prst="roundRect">
            <a:avLst>
              <a:gd name="adj" fmla="val 2711"/>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marL="87313" lvl="1" defTabSz="723900">
              <a:buClr>
                <a:schemeClr val="folHlink"/>
              </a:buClr>
              <a:buSzPct val="60000"/>
              <a:tabLst>
                <a:tab pos="87313" algn="l"/>
              </a:tabLst>
              <a:defRPr/>
            </a:pPr>
            <a:r>
              <a:rPr lang="en-US" altLang="zh-CN" b="1" dirty="0">
                <a:solidFill>
                  <a:schemeClr val="accent5">
                    <a:lumMod val="10000"/>
                  </a:schemeClr>
                </a:solidFill>
              </a:rPr>
              <a:t> function Dog(){</a:t>
            </a:r>
          </a:p>
          <a:p>
            <a:pPr marL="87313" lvl="1" defTabSz="723900">
              <a:buClr>
                <a:schemeClr val="folHlink"/>
              </a:buClr>
              <a:buSzPct val="60000"/>
              <a:tabLst>
                <a:tab pos="87313" algn="l"/>
              </a:tabLst>
              <a:defRPr/>
            </a:pPr>
            <a:r>
              <a:rPr lang="en-US" altLang="zh-CN" b="1" dirty="0">
                <a:solidFill>
                  <a:schemeClr val="accent5">
                    <a:lumMod val="10000"/>
                  </a:schemeClr>
                </a:solidFill>
              </a:rPr>
              <a:t>    }</a:t>
            </a:r>
          </a:p>
          <a:p>
            <a:pPr marL="87313" lvl="1" defTabSz="723900">
              <a:buClr>
                <a:schemeClr val="folHlink"/>
              </a:buClr>
              <a:buSzPct val="60000"/>
              <a:tabLst>
                <a:tab pos="87313" algn="l"/>
              </a:tabLst>
              <a:defRPr/>
            </a:pPr>
            <a:r>
              <a:rPr lang="en-US" altLang="zh-CN" b="1" dirty="0">
                <a:solidFill>
                  <a:schemeClr val="accent5">
                    <a:lumMod val="10000"/>
                  </a:schemeClr>
                </a:solidFill>
              </a:rPr>
              <a:t>    Dog.prototype.name="</a:t>
            </a:r>
            <a:r>
              <a:rPr lang="zh-CN" altLang="en-US" b="1" dirty="0">
                <a:solidFill>
                  <a:schemeClr val="accent5">
                    <a:lumMod val="10000"/>
                  </a:schemeClr>
                </a:solidFill>
              </a:rPr>
              <a:t>中华田园犬</a:t>
            </a:r>
            <a:r>
              <a:rPr lang="en-US" altLang="zh-CN" b="1" dirty="0">
                <a:solidFill>
                  <a:schemeClr val="accent5">
                    <a:lumMod val="10000"/>
                  </a:schemeClr>
                </a:solidFill>
              </a:rPr>
              <a:t>";</a:t>
            </a:r>
          </a:p>
          <a:p>
            <a:pPr marL="87313" lvl="1" defTabSz="723900">
              <a:buClr>
                <a:schemeClr val="folHlink"/>
              </a:buClr>
              <a:buSzPct val="60000"/>
              <a:tabLst>
                <a:tab pos="87313" algn="l"/>
              </a:tabLst>
              <a:defRPr/>
            </a:pPr>
            <a:r>
              <a:rPr lang="en-US" altLang="zh-CN" b="1" dirty="0">
                <a:solidFill>
                  <a:schemeClr val="accent5">
                    <a:lumMod val="10000"/>
                  </a:schemeClr>
                </a:solidFill>
              </a:rPr>
              <a:t>    </a:t>
            </a:r>
            <a:r>
              <a:rPr lang="en-US" altLang="zh-CN" b="1" dirty="0" err="1">
                <a:solidFill>
                  <a:schemeClr val="accent5">
                    <a:lumMod val="10000"/>
                  </a:schemeClr>
                </a:solidFill>
              </a:rPr>
              <a:t>Dog.prototype.genera</a:t>
            </a:r>
            <a:r>
              <a:rPr lang="en-US" altLang="zh-CN" b="1" dirty="0">
                <a:solidFill>
                  <a:schemeClr val="accent5">
                    <a:lumMod val="10000"/>
                  </a:schemeClr>
                </a:solidFill>
              </a:rPr>
              <a:t>="</a:t>
            </a:r>
            <a:r>
              <a:rPr lang="zh-CN" altLang="en-US" b="1" dirty="0">
                <a:solidFill>
                  <a:schemeClr val="accent5">
                    <a:lumMod val="10000"/>
                  </a:schemeClr>
                </a:solidFill>
              </a:rPr>
              <a:t>犬科 犬属</a:t>
            </a:r>
            <a:r>
              <a:rPr lang="en-US" altLang="zh-CN" b="1" dirty="0">
                <a:solidFill>
                  <a:schemeClr val="accent5">
                    <a:lumMod val="10000"/>
                  </a:schemeClr>
                </a:solidFill>
              </a:rPr>
              <a:t>";</a:t>
            </a:r>
          </a:p>
          <a:p>
            <a:pPr marL="87313" lvl="1" defTabSz="723900">
              <a:buClr>
                <a:schemeClr val="folHlink"/>
              </a:buClr>
              <a:buSzPct val="60000"/>
              <a:tabLst>
                <a:tab pos="87313" algn="l"/>
              </a:tabLst>
              <a:defRPr/>
            </a:pPr>
            <a:r>
              <a:rPr lang="en-US" altLang="zh-CN" b="1" dirty="0">
                <a:solidFill>
                  <a:schemeClr val="accent5">
                    <a:lumMod val="10000"/>
                  </a:schemeClr>
                </a:solidFill>
              </a:rPr>
              <a:t>    </a:t>
            </a:r>
            <a:r>
              <a:rPr lang="en-US" altLang="zh-CN" b="1" dirty="0" err="1">
                <a:solidFill>
                  <a:schemeClr val="accent5">
                    <a:lumMod val="10000"/>
                  </a:schemeClr>
                </a:solidFill>
              </a:rPr>
              <a:t>Dog.prototype.area</a:t>
            </a:r>
            <a:r>
              <a:rPr lang="en-US" altLang="zh-CN" b="1" dirty="0">
                <a:solidFill>
                  <a:schemeClr val="accent5">
                    <a:lumMod val="10000"/>
                  </a:schemeClr>
                </a:solidFill>
              </a:rPr>
              <a:t>="</a:t>
            </a:r>
            <a:r>
              <a:rPr lang="zh-CN" altLang="en-US" b="1" dirty="0">
                <a:solidFill>
                  <a:schemeClr val="accent5">
                    <a:lumMod val="10000"/>
                  </a:schemeClr>
                </a:solidFill>
              </a:rPr>
              <a:t>中国各地，亚洲周边等地</a:t>
            </a:r>
            <a:r>
              <a:rPr lang="en-US" altLang="zh-CN" b="1" dirty="0">
                <a:solidFill>
                  <a:schemeClr val="accent5">
                    <a:lumMod val="10000"/>
                  </a:schemeClr>
                </a:solidFill>
              </a:rPr>
              <a:t>";</a:t>
            </a:r>
          </a:p>
          <a:p>
            <a:pPr marL="87313" lvl="1" defTabSz="723900">
              <a:buClr>
                <a:schemeClr val="folHlink"/>
              </a:buClr>
              <a:buSzPct val="60000"/>
              <a:tabLst>
                <a:tab pos="87313" algn="l"/>
              </a:tabLst>
              <a:defRPr/>
            </a:pPr>
            <a:r>
              <a:rPr lang="en-US" altLang="zh-CN" b="1" dirty="0">
                <a:solidFill>
                  <a:schemeClr val="accent5">
                    <a:lumMod val="10000"/>
                  </a:schemeClr>
                </a:solidFill>
              </a:rPr>
              <a:t>    </a:t>
            </a:r>
            <a:r>
              <a:rPr lang="en-US" altLang="zh-CN" b="1" dirty="0" err="1">
                <a:solidFill>
                  <a:schemeClr val="accent5">
                    <a:lumMod val="10000"/>
                  </a:schemeClr>
                </a:solidFill>
              </a:rPr>
              <a:t>Dog.prototype.uses</a:t>
            </a:r>
            <a:r>
              <a:rPr lang="en-US" altLang="zh-CN" b="1" dirty="0">
                <a:solidFill>
                  <a:schemeClr val="accent5">
                    <a:lumMod val="10000"/>
                  </a:schemeClr>
                </a:solidFill>
              </a:rPr>
              <a:t>="</a:t>
            </a:r>
            <a:r>
              <a:rPr lang="zh-CN" altLang="en-US" b="1" dirty="0">
                <a:solidFill>
                  <a:schemeClr val="accent5">
                    <a:lumMod val="10000"/>
                  </a:schemeClr>
                </a:solidFill>
              </a:rPr>
              <a:t>家犬、伴侣犬等</a:t>
            </a:r>
            <a:r>
              <a:rPr lang="en-US" altLang="zh-CN" b="1" dirty="0">
                <a:solidFill>
                  <a:schemeClr val="accent5">
                    <a:lumMod val="10000"/>
                  </a:schemeClr>
                </a:solidFill>
              </a:rPr>
              <a:t>";</a:t>
            </a:r>
          </a:p>
          <a:p>
            <a:pPr marL="87313" lvl="1" defTabSz="723900">
              <a:buClr>
                <a:schemeClr val="folHlink"/>
              </a:buClr>
              <a:buSzPct val="60000"/>
              <a:tabLst>
                <a:tab pos="87313" algn="l"/>
              </a:tabLst>
              <a:defRPr/>
            </a:pPr>
            <a:r>
              <a:rPr lang="en-US" altLang="zh-CN" b="1" dirty="0">
                <a:solidFill>
                  <a:schemeClr val="accent5">
                    <a:lumMod val="10000"/>
                  </a:schemeClr>
                </a:solidFill>
              </a:rPr>
              <a:t>    </a:t>
            </a:r>
            <a:r>
              <a:rPr lang="en-US" altLang="zh-CN" b="1" dirty="0" err="1">
                <a:solidFill>
                  <a:schemeClr val="accent5">
                    <a:lumMod val="10000"/>
                  </a:schemeClr>
                </a:solidFill>
              </a:rPr>
              <a:t>Dog.prototype.showName</a:t>
            </a:r>
            <a:r>
              <a:rPr lang="en-US" altLang="zh-CN" b="1" dirty="0">
                <a:solidFill>
                  <a:schemeClr val="accent5">
                    <a:lumMod val="10000"/>
                  </a:schemeClr>
                </a:solidFill>
              </a:rPr>
              <a:t>=function() {</a:t>
            </a:r>
          </a:p>
          <a:p>
            <a:pPr marL="87313" lvl="1" defTabSz="723900">
              <a:buClr>
                <a:schemeClr val="folHlink"/>
              </a:buClr>
              <a:buSzPct val="60000"/>
              <a:tabLst>
                <a:tab pos="87313" algn="l"/>
              </a:tabLst>
              <a:defRPr/>
            </a:pPr>
            <a:r>
              <a:rPr lang="en-US" altLang="zh-CN" b="1" dirty="0">
                <a:solidFill>
                  <a:schemeClr val="accent5">
                    <a:lumMod val="10000"/>
                  </a:schemeClr>
                </a:solidFill>
              </a:rPr>
              <a:t>        alert(this.name);</a:t>
            </a:r>
          </a:p>
          <a:p>
            <a:pPr marL="87313" lvl="1" defTabSz="723900">
              <a:buClr>
                <a:schemeClr val="folHlink"/>
              </a:buClr>
              <a:buSzPct val="60000"/>
              <a:tabLst>
                <a:tab pos="87313" algn="l"/>
              </a:tabLst>
              <a:defRPr/>
            </a:pPr>
            <a:r>
              <a:rPr lang="en-US" altLang="zh-CN" b="1" dirty="0">
                <a:solidFill>
                  <a:schemeClr val="accent5">
                    <a:lumMod val="10000"/>
                  </a:schemeClr>
                </a:solidFill>
              </a:rPr>
              <a:t>    }</a:t>
            </a:r>
          </a:p>
          <a:p>
            <a:pPr marL="87313" lvl="1" defTabSz="723900">
              <a:buClr>
                <a:schemeClr val="folHlink"/>
              </a:buClr>
              <a:buSzPct val="60000"/>
              <a:tabLst>
                <a:tab pos="87313" algn="l"/>
              </a:tabLst>
              <a:defRPr/>
            </a:pPr>
            <a:r>
              <a:rPr lang="en-US" altLang="zh-CN" b="1" dirty="0">
                <a:solidFill>
                  <a:schemeClr val="accent5">
                    <a:lumMod val="10000"/>
                  </a:schemeClr>
                </a:solidFill>
              </a:rPr>
              <a:t>    var dog1=new Dog();</a:t>
            </a:r>
          </a:p>
          <a:p>
            <a:pPr marL="87313" lvl="1" defTabSz="723900">
              <a:buClr>
                <a:schemeClr val="folHlink"/>
              </a:buClr>
              <a:buSzPct val="60000"/>
              <a:tabLst>
                <a:tab pos="87313" algn="l"/>
              </a:tabLst>
              <a:defRPr/>
            </a:pPr>
            <a:r>
              <a:rPr lang="en-US" altLang="zh-CN" b="1" dirty="0">
                <a:solidFill>
                  <a:schemeClr val="accent5">
                    <a:lumMod val="10000"/>
                  </a:schemeClr>
                </a:solidFill>
              </a:rPr>
              <a:t>    dog1.showName();</a:t>
            </a:r>
          </a:p>
          <a:p>
            <a:pPr marL="87313" lvl="1" defTabSz="723900">
              <a:buClr>
                <a:schemeClr val="folHlink"/>
              </a:buClr>
              <a:buSzPct val="60000"/>
              <a:tabLst>
                <a:tab pos="87313" algn="l"/>
              </a:tabLst>
              <a:defRPr/>
            </a:pPr>
            <a:r>
              <a:rPr lang="en-US" altLang="zh-CN" b="1" dirty="0">
                <a:solidFill>
                  <a:schemeClr val="accent5">
                    <a:lumMod val="10000"/>
                  </a:schemeClr>
                </a:solidFill>
              </a:rPr>
              <a:t>    var dog2=new Dog();</a:t>
            </a:r>
          </a:p>
          <a:p>
            <a:pPr marL="87313" lvl="1" defTabSz="723900">
              <a:buClr>
                <a:schemeClr val="folHlink"/>
              </a:buClr>
              <a:buSzPct val="60000"/>
              <a:tabLst>
                <a:tab pos="87313" algn="l"/>
              </a:tabLst>
              <a:defRPr/>
            </a:pPr>
            <a:r>
              <a:rPr lang="en-US" altLang="zh-CN" b="1" dirty="0">
                <a:solidFill>
                  <a:schemeClr val="accent5">
                    <a:lumMod val="10000"/>
                  </a:schemeClr>
                </a:solidFill>
              </a:rPr>
              <a:t>    dog2.showName();</a:t>
            </a:r>
          </a:p>
          <a:p>
            <a:pPr marL="87313" lvl="1" defTabSz="723900">
              <a:buClr>
                <a:schemeClr val="folHlink"/>
              </a:buClr>
              <a:buSzPct val="60000"/>
              <a:tabLst>
                <a:tab pos="87313" algn="l"/>
              </a:tabLst>
              <a:defRPr/>
            </a:pPr>
            <a:r>
              <a:rPr lang="en-US" altLang="zh-CN" b="1" dirty="0">
                <a:solidFill>
                  <a:schemeClr val="accent5">
                    <a:lumMod val="10000"/>
                  </a:schemeClr>
                </a:solidFill>
              </a:rPr>
              <a:t>    alert(dog1.showName==dog2.showName);</a:t>
            </a:r>
          </a:p>
        </p:txBody>
      </p:sp>
      <p:grpSp>
        <p:nvGrpSpPr>
          <p:cNvPr id="6" name="组合 14"/>
          <p:cNvGrpSpPr>
            <a:grpSpLocks/>
          </p:cNvGrpSpPr>
          <p:nvPr/>
        </p:nvGrpSpPr>
        <p:grpSpPr bwMode="auto">
          <a:xfrm>
            <a:off x="3810001" y="6143626"/>
            <a:ext cx="4099007" cy="428625"/>
            <a:chOff x="3143240" y="5143512"/>
            <a:chExt cx="5072134" cy="428628"/>
          </a:xfrm>
        </p:grpSpPr>
        <p:sp>
          <p:nvSpPr>
            <p:cNvPr id="7" name="圆角矩形 6"/>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8" name="圆角矩形 7"/>
            <p:cNvSpPr/>
            <p:nvPr/>
          </p:nvSpPr>
          <p:spPr bwMode="auto">
            <a:xfrm>
              <a:off x="3714744" y="5143512"/>
              <a:ext cx="4500630"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9" name="Picture 8" descr="说话气泡n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p:nvSpPr>
          <p:spPr bwMode="auto">
            <a:xfrm>
              <a:off x="4578982" y="5187962"/>
              <a:ext cx="2942023" cy="338556"/>
            </a:xfrm>
            <a:prstGeom prst="rect">
              <a:avLst/>
            </a:prstGeom>
            <a:noFill/>
            <a:effectLst/>
          </p:spPr>
          <p:txBody>
            <a:bodyPr wrap="none">
              <a:spAutoFit/>
            </a:bodyPr>
            <a:lstStyle/>
            <a:p>
              <a:pPr algn="ctr">
                <a:defRPr/>
              </a:pPr>
              <a:r>
                <a:rPr lang="zh-CN" altLang="en-US" b="1" spc="300" dirty="0">
                  <a:solidFill>
                    <a:srgbClr val="FBFFFE"/>
                  </a:solidFill>
                  <a:latin typeface="微软雅黑" pitchFamily="34" charset="-122"/>
                  <a:ea typeface="微软雅黑" pitchFamily="34" charset="-122"/>
                </a:rPr>
                <a:t>演示示例：原型对象</a:t>
              </a:r>
            </a:p>
          </p:txBody>
        </p:sp>
      </p:grpSp>
      <p:grpSp>
        <p:nvGrpSpPr>
          <p:cNvPr id="11" name="组合 70"/>
          <p:cNvGrpSpPr>
            <a:grpSpLocks/>
          </p:cNvGrpSpPr>
          <p:nvPr/>
        </p:nvGrpSpPr>
        <p:grpSpPr bwMode="auto">
          <a:xfrm>
            <a:off x="1194347" y="2097170"/>
            <a:ext cx="1000125" cy="414337"/>
            <a:chOff x="1000100" y="2528843"/>
            <a:chExt cx="1000132" cy="414475"/>
          </a:xfrm>
        </p:grpSpPr>
        <p:pic>
          <p:nvPicPr>
            <p:cNvPr id="12" name="Picture 8" descr="E:\设计支持\模板设计\sl.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0100" y="2528843"/>
              <a:ext cx="446984" cy="4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p:nvSpPr>
          <p:spPr>
            <a:xfrm>
              <a:off x="1300140" y="2536783"/>
              <a:ext cx="700092" cy="398596"/>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示例</a:t>
              </a:r>
            </a:p>
          </p:txBody>
        </p:sp>
      </p:grpSp>
      <p:sp>
        <p:nvSpPr>
          <p:cNvPr id="14" name="灯片编号占位符 13">
            <a:extLst>
              <a:ext uri="{FF2B5EF4-FFF2-40B4-BE49-F238E27FC236}">
                <a16:creationId xmlns:a16="http://schemas.microsoft.com/office/drawing/2014/main" id="{DEB117F9-F992-404D-89BC-D313B905C770}"/>
              </a:ext>
            </a:extLst>
          </p:cNvPr>
          <p:cNvSpPr>
            <a:spLocks noGrp="1"/>
          </p:cNvSpPr>
          <p:nvPr>
            <p:ph type="sldNum" sz="quarter" idx="4"/>
          </p:nvPr>
        </p:nvSpPr>
        <p:spPr/>
        <p:txBody>
          <a:bodyPr/>
          <a:lstStyle/>
          <a:p>
            <a:pPr>
              <a:defRPr/>
            </a:pPr>
            <a:fld id="{E6CA0B37-C609-418D-973E-5FE272E0CA7A}" type="slidenum">
              <a:rPr lang="zh-CN" altLang="en-US" smtClean="0"/>
              <a:pPr>
                <a:defRPr/>
              </a:pPr>
              <a:t>62</a:t>
            </a:fld>
            <a:endParaRPr lang="zh-CN" altLang="en-US"/>
          </a:p>
        </p:txBody>
      </p:sp>
    </p:spTree>
    <p:extLst>
      <p:ext uri="{BB962C8B-B14F-4D97-AF65-F5344CB8AC3E}">
        <p14:creationId xmlns:p14="http://schemas.microsoft.com/office/powerpoint/2010/main" val="3186282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原型对象</a:t>
            </a:r>
            <a:r>
              <a:rPr lang="en-US" altLang="zh-CN" dirty="0"/>
              <a:t>2-2</a:t>
            </a:r>
            <a:endParaRPr lang="zh-CN" altLang="en-US" dirty="0"/>
          </a:p>
        </p:txBody>
      </p:sp>
      <p:sp>
        <p:nvSpPr>
          <p:cNvPr id="10" name="灯片编号占位符 9">
            <a:extLst>
              <a:ext uri="{FF2B5EF4-FFF2-40B4-BE49-F238E27FC236}">
                <a16:creationId xmlns:a16="http://schemas.microsoft.com/office/drawing/2014/main" id="{4949643C-8FAC-4EEF-992F-76C8E6D6F9E7}"/>
              </a:ext>
            </a:extLst>
          </p:cNvPr>
          <p:cNvSpPr>
            <a:spLocks noGrp="1"/>
          </p:cNvSpPr>
          <p:nvPr>
            <p:ph type="sldNum" sz="quarter" idx="4"/>
          </p:nvPr>
        </p:nvSpPr>
        <p:spPr/>
        <p:txBody>
          <a:bodyPr/>
          <a:lstStyle/>
          <a:p>
            <a:pPr>
              <a:defRPr/>
            </a:pPr>
            <a:fld id="{E6CA0B37-C609-418D-973E-5FE272E0CA7A}" type="slidenum">
              <a:rPr lang="zh-CN" altLang="en-US" smtClean="0"/>
              <a:pPr>
                <a:defRPr/>
              </a:pPr>
              <a:t>63</a:t>
            </a:fld>
            <a:endParaRPr lang="zh-CN" altLang="en-US"/>
          </a:p>
        </p:txBody>
      </p:sp>
      <p:grpSp>
        <p:nvGrpSpPr>
          <p:cNvPr id="6" name="组合 70"/>
          <p:cNvGrpSpPr>
            <a:grpSpLocks/>
          </p:cNvGrpSpPr>
          <p:nvPr/>
        </p:nvGrpSpPr>
        <p:grpSpPr bwMode="auto">
          <a:xfrm>
            <a:off x="1086702" y="854423"/>
            <a:ext cx="1000125" cy="414337"/>
            <a:chOff x="1000100" y="2528843"/>
            <a:chExt cx="1000132" cy="414475"/>
          </a:xfrm>
        </p:grpSpPr>
        <p:pic>
          <p:nvPicPr>
            <p:cNvPr id="7" name="Picture 8" descr="E:\设计支持\模板设计\s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0100" y="2528843"/>
              <a:ext cx="446984" cy="4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1300139" y="2536783"/>
              <a:ext cx="700093" cy="398596"/>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示例</a:t>
              </a:r>
            </a:p>
          </p:txBody>
        </p:sp>
      </p:grpSp>
      <p:sp>
        <p:nvSpPr>
          <p:cNvPr id="9" name="AutoShape 4"/>
          <p:cNvSpPr>
            <a:spLocks noChangeArrowheads="1"/>
          </p:cNvSpPr>
          <p:nvPr/>
        </p:nvSpPr>
        <p:spPr bwMode="auto">
          <a:xfrm>
            <a:off x="938454" y="1475615"/>
            <a:ext cx="4536401" cy="4320480"/>
          </a:xfrm>
          <a:prstGeom prst="roundRect">
            <a:avLst>
              <a:gd name="adj" fmla="val 2711"/>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marL="87313" lvl="1" defTabSz="723900">
              <a:buClr>
                <a:schemeClr val="folHlink"/>
              </a:buClr>
              <a:buSzPct val="60000"/>
              <a:tabLst>
                <a:tab pos="87313" algn="l"/>
              </a:tabLst>
              <a:defRPr/>
            </a:pPr>
            <a:r>
              <a:rPr lang="en-US" altLang="zh-CN" sz="1800" b="1" dirty="0">
                <a:solidFill>
                  <a:schemeClr val="accent5">
                    <a:lumMod val="10000"/>
                  </a:schemeClr>
                </a:solidFill>
              </a:rPr>
              <a:t> function Dog(){</a:t>
            </a:r>
          </a:p>
          <a:p>
            <a:pPr marL="87313" lvl="1" defTabSz="723900">
              <a:buClr>
                <a:schemeClr val="folHlink"/>
              </a:buClr>
              <a:buSzPct val="60000"/>
              <a:tabLst>
                <a:tab pos="87313" algn="l"/>
              </a:tabLst>
              <a:defRPr/>
            </a:pPr>
            <a:r>
              <a:rPr lang="en-US" altLang="zh-CN" sz="1800" b="1" dirty="0">
                <a:solidFill>
                  <a:schemeClr val="accent5">
                    <a:lumMod val="10000"/>
                  </a:schemeClr>
                </a:solidFill>
              </a:rPr>
              <a:t>    }</a:t>
            </a:r>
          </a:p>
          <a:p>
            <a:pPr marL="87313" lvl="1" defTabSz="723900">
              <a:buClr>
                <a:schemeClr val="folHlink"/>
              </a:buClr>
              <a:buSzPct val="60000"/>
              <a:tabLst>
                <a:tab pos="87313" algn="l"/>
              </a:tabLst>
              <a:defRPr/>
            </a:pPr>
            <a:r>
              <a:rPr lang="en-US" altLang="zh-CN" sz="1800" b="1" dirty="0">
                <a:solidFill>
                  <a:schemeClr val="accent5">
                    <a:lumMod val="10000"/>
                  </a:schemeClr>
                </a:solidFill>
              </a:rPr>
              <a:t>    Dog.prototype.name="</a:t>
            </a:r>
            <a:r>
              <a:rPr lang="zh-CN" altLang="en-US" sz="1800" b="1" dirty="0">
                <a:solidFill>
                  <a:schemeClr val="accent5">
                    <a:lumMod val="10000"/>
                  </a:schemeClr>
                </a:solidFill>
              </a:rPr>
              <a:t>中华田园犬</a:t>
            </a:r>
            <a:r>
              <a:rPr lang="en-US" altLang="zh-CN" sz="1800" b="1" dirty="0">
                <a:solidFill>
                  <a:schemeClr val="accent5">
                    <a:lumMod val="10000"/>
                  </a:schemeClr>
                </a:solidFill>
              </a:rPr>
              <a:t>";</a:t>
            </a:r>
          </a:p>
          <a:p>
            <a:pPr marL="87313" lvl="1" defTabSz="723900">
              <a:buClr>
                <a:schemeClr val="folHlink"/>
              </a:buClr>
              <a:buSzPct val="60000"/>
              <a:tabLst>
                <a:tab pos="87313" algn="l"/>
              </a:tabLst>
              <a:defRPr/>
            </a:pPr>
            <a:r>
              <a:rPr lang="en-US" altLang="zh-CN" sz="1800" b="1" dirty="0">
                <a:solidFill>
                  <a:schemeClr val="accent5">
                    <a:lumMod val="10000"/>
                  </a:schemeClr>
                </a:solidFill>
              </a:rPr>
              <a:t>    </a:t>
            </a:r>
            <a:r>
              <a:rPr lang="en-US" altLang="zh-CN" sz="1800" b="1" dirty="0" err="1">
                <a:solidFill>
                  <a:schemeClr val="accent5">
                    <a:lumMod val="10000"/>
                  </a:schemeClr>
                </a:solidFill>
              </a:rPr>
              <a:t>Dog.prototype.genera</a:t>
            </a:r>
            <a:r>
              <a:rPr lang="en-US" altLang="zh-CN" sz="1800" b="1" dirty="0">
                <a:solidFill>
                  <a:schemeClr val="accent5">
                    <a:lumMod val="10000"/>
                  </a:schemeClr>
                </a:solidFill>
              </a:rPr>
              <a:t>="</a:t>
            </a:r>
            <a:r>
              <a:rPr lang="zh-CN" altLang="en-US" sz="1800" b="1" dirty="0">
                <a:solidFill>
                  <a:schemeClr val="accent5">
                    <a:lumMod val="10000"/>
                  </a:schemeClr>
                </a:solidFill>
              </a:rPr>
              <a:t>犬科 犬属</a:t>
            </a:r>
            <a:r>
              <a:rPr lang="en-US" altLang="zh-CN" sz="1800" b="1" dirty="0">
                <a:solidFill>
                  <a:schemeClr val="accent5">
                    <a:lumMod val="10000"/>
                  </a:schemeClr>
                </a:solidFill>
              </a:rPr>
              <a:t>";</a:t>
            </a:r>
          </a:p>
          <a:p>
            <a:pPr marL="87313" lvl="1" defTabSz="723900">
              <a:buClr>
                <a:schemeClr val="folHlink"/>
              </a:buClr>
              <a:buSzPct val="60000"/>
              <a:tabLst>
                <a:tab pos="87313" algn="l"/>
              </a:tabLst>
              <a:defRPr/>
            </a:pPr>
            <a:r>
              <a:rPr lang="en-US" altLang="zh-CN" sz="1800" b="1" dirty="0">
                <a:solidFill>
                  <a:schemeClr val="accent5">
                    <a:lumMod val="10000"/>
                  </a:schemeClr>
                </a:solidFill>
              </a:rPr>
              <a:t>    </a:t>
            </a:r>
            <a:r>
              <a:rPr lang="en-US" altLang="zh-CN" sz="1800" b="1" dirty="0" err="1">
                <a:solidFill>
                  <a:schemeClr val="accent5">
                    <a:lumMod val="10000"/>
                  </a:schemeClr>
                </a:solidFill>
              </a:rPr>
              <a:t>Dog.prototype.area</a:t>
            </a:r>
            <a:r>
              <a:rPr lang="en-US" altLang="zh-CN" sz="1800" b="1" dirty="0">
                <a:solidFill>
                  <a:schemeClr val="accent5">
                    <a:lumMod val="10000"/>
                  </a:schemeClr>
                </a:solidFill>
              </a:rPr>
              <a:t>="</a:t>
            </a:r>
            <a:r>
              <a:rPr lang="zh-CN" altLang="en-US" sz="1800" b="1" dirty="0">
                <a:solidFill>
                  <a:schemeClr val="accent5">
                    <a:lumMod val="10000"/>
                  </a:schemeClr>
                </a:solidFill>
              </a:rPr>
              <a:t>中国各地，亚洲周边等地</a:t>
            </a:r>
            <a:r>
              <a:rPr lang="en-US" altLang="zh-CN" sz="1800" b="1" dirty="0">
                <a:solidFill>
                  <a:schemeClr val="accent5">
                    <a:lumMod val="10000"/>
                  </a:schemeClr>
                </a:solidFill>
              </a:rPr>
              <a:t>";</a:t>
            </a:r>
          </a:p>
          <a:p>
            <a:pPr marL="87313" lvl="1" defTabSz="723900">
              <a:buClr>
                <a:schemeClr val="folHlink"/>
              </a:buClr>
              <a:buSzPct val="60000"/>
              <a:tabLst>
                <a:tab pos="87313" algn="l"/>
              </a:tabLst>
              <a:defRPr/>
            </a:pPr>
            <a:r>
              <a:rPr lang="en-US" altLang="zh-CN" sz="1800" b="1" dirty="0">
                <a:solidFill>
                  <a:schemeClr val="accent5">
                    <a:lumMod val="10000"/>
                  </a:schemeClr>
                </a:solidFill>
              </a:rPr>
              <a:t>    </a:t>
            </a:r>
            <a:r>
              <a:rPr lang="en-US" altLang="zh-CN" sz="1800" b="1" dirty="0" err="1">
                <a:solidFill>
                  <a:schemeClr val="accent5">
                    <a:lumMod val="10000"/>
                  </a:schemeClr>
                </a:solidFill>
              </a:rPr>
              <a:t>Dog.prototype.uses</a:t>
            </a:r>
            <a:r>
              <a:rPr lang="en-US" altLang="zh-CN" sz="1800" b="1" dirty="0">
                <a:solidFill>
                  <a:schemeClr val="accent5">
                    <a:lumMod val="10000"/>
                  </a:schemeClr>
                </a:solidFill>
              </a:rPr>
              <a:t>="</a:t>
            </a:r>
            <a:r>
              <a:rPr lang="zh-CN" altLang="en-US" sz="1800" b="1" dirty="0">
                <a:solidFill>
                  <a:schemeClr val="accent5">
                    <a:lumMod val="10000"/>
                  </a:schemeClr>
                </a:solidFill>
              </a:rPr>
              <a:t>家犬、伴侣犬 等</a:t>
            </a:r>
            <a:r>
              <a:rPr lang="en-US" altLang="zh-CN" sz="1800" b="1" dirty="0">
                <a:solidFill>
                  <a:schemeClr val="accent5">
                    <a:lumMod val="10000"/>
                  </a:schemeClr>
                </a:solidFill>
              </a:rPr>
              <a:t>";</a:t>
            </a:r>
          </a:p>
          <a:p>
            <a:pPr marL="87313" lvl="1" defTabSz="723900">
              <a:buClr>
                <a:schemeClr val="folHlink"/>
              </a:buClr>
              <a:buSzPct val="60000"/>
              <a:tabLst>
                <a:tab pos="87313" algn="l"/>
              </a:tabLst>
              <a:defRPr/>
            </a:pPr>
            <a:r>
              <a:rPr lang="en-US" altLang="zh-CN" sz="1800" b="1" dirty="0">
                <a:solidFill>
                  <a:schemeClr val="accent5">
                    <a:lumMod val="10000"/>
                  </a:schemeClr>
                </a:solidFill>
              </a:rPr>
              <a:t>    </a:t>
            </a:r>
            <a:r>
              <a:rPr lang="en-US" altLang="zh-CN" sz="1800" b="1" dirty="0" err="1">
                <a:solidFill>
                  <a:schemeClr val="accent5">
                    <a:lumMod val="10000"/>
                  </a:schemeClr>
                </a:solidFill>
              </a:rPr>
              <a:t>Dog.prototype.showName</a:t>
            </a:r>
            <a:r>
              <a:rPr lang="en-US" altLang="zh-CN" sz="1800" b="1" dirty="0">
                <a:solidFill>
                  <a:schemeClr val="accent5">
                    <a:lumMod val="10000"/>
                  </a:schemeClr>
                </a:solidFill>
              </a:rPr>
              <a:t>=function() {</a:t>
            </a:r>
          </a:p>
          <a:p>
            <a:pPr marL="87313" lvl="1" defTabSz="723900">
              <a:buClr>
                <a:schemeClr val="folHlink"/>
              </a:buClr>
              <a:buSzPct val="60000"/>
              <a:tabLst>
                <a:tab pos="87313" algn="l"/>
              </a:tabLst>
              <a:defRPr/>
            </a:pPr>
            <a:r>
              <a:rPr lang="en-US" altLang="zh-CN" sz="1800" b="1" dirty="0">
                <a:solidFill>
                  <a:schemeClr val="accent5">
                    <a:lumMod val="10000"/>
                  </a:schemeClr>
                </a:solidFill>
              </a:rPr>
              <a:t>        alert(this.name);</a:t>
            </a:r>
          </a:p>
          <a:p>
            <a:pPr marL="87313" lvl="1" defTabSz="723900">
              <a:buClr>
                <a:schemeClr val="folHlink"/>
              </a:buClr>
              <a:buSzPct val="60000"/>
              <a:tabLst>
                <a:tab pos="87313" algn="l"/>
              </a:tabLst>
              <a:defRPr/>
            </a:pPr>
            <a:r>
              <a:rPr lang="en-US" altLang="zh-CN" sz="1800" b="1" dirty="0">
                <a:solidFill>
                  <a:schemeClr val="accent5">
                    <a:lumMod val="10000"/>
                  </a:schemeClr>
                </a:solidFill>
              </a:rPr>
              <a:t>    }</a:t>
            </a:r>
          </a:p>
          <a:p>
            <a:pPr marL="87313" lvl="1" defTabSz="723900">
              <a:buClr>
                <a:schemeClr val="folHlink"/>
              </a:buClr>
              <a:buSzPct val="60000"/>
              <a:tabLst>
                <a:tab pos="87313" algn="l"/>
              </a:tabLst>
              <a:defRPr/>
            </a:pPr>
            <a:r>
              <a:rPr lang="en-US" altLang="zh-CN" sz="1800" b="1" dirty="0">
                <a:solidFill>
                  <a:schemeClr val="accent5">
                    <a:lumMod val="10000"/>
                  </a:schemeClr>
                </a:solidFill>
              </a:rPr>
              <a:t>    var dog1=new Dog();</a:t>
            </a:r>
          </a:p>
          <a:p>
            <a:pPr marL="87313" lvl="1" defTabSz="723900">
              <a:buClr>
                <a:schemeClr val="folHlink"/>
              </a:buClr>
              <a:buSzPct val="60000"/>
              <a:tabLst>
                <a:tab pos="87313" algn="l"/>
              </a:tabLst>
              <a:defRPr/>
            </a:pPr>
            <a:r>
              <a:rPr lang="en-US" altLang="zh-CN" sz="1800" b="1" dirty="0">
                <a:solidFill>
                  <a:schemeClr val="accent5">
                    <a:lumMod val="10000"/>
                  </a:schemeClr>
                </a:solidFill>
              </a:rPr>
              <a:t>    var dog2=new Dog();</a:t>
            </a:r>
          </a:p>
          <a:p>
            <a:pPr marL="87313" lvl="1" defTabSz="723900">
              <a:buClr>
                <a:schemeClr val="folHlink"/>
              </a:buClr>
              <a:buSzPct val="60000"/>
              <a:tabLst>
                <a:tab pos="87313" algn="l"/>
              </a:tabLst>
              <a:defRPr/>
            </a:pPr>
            <a:r>
              <a:rPr lang="en-US" altLang="zh-CN" sz="1800" b="1" dirty="0">
                <a:solidFill>
                  <a:schemeClr val="accent5">
                    <a:lumMod val="10000"/>
                  </a:schemeClr>
                </a:solidFill>
              </a:rPr>
              <a:t>    dog1.name="</a:t>
            </a:r>
            <a:r>
              <a:rPr lang="zh-CN" altLang="en-US" sz="1800" b="1" dirty="0">
                <a:solidFill>
                  <a:schemeClr val="accent5">
                    <a:lumMod val="10000"/>
                  </a:schemeClr>
                </a:solidFill>
              </a:rPr>
              <a:t>贵宾犬</a:t>
            </a:r>
            <a:r>
              <a:rPr lang="en-US" altLang="zh-CN" sz="1800" b="1" dirty="0">
                <a:solidFill>
                  <a:schemeClr val="accent5">
                    <a:lumMod val="10000"/>
                  </a:schemeClr>
                </a:solidFill>
              </a:rPr>
              <a:t>";</a:t>
            </a:r>
          </a:p>
          <a:p>
            <a:pPr marL="87313" lvl="1" defTabSz="723900">
              <a:buClr>
                <a:schemeClr val="folHlink"/>
              </a:buClr>
              <a:buSzPct val="60000"/>
              <a:tabLst>
                <a:tab pos="87313" algn="l"/>
              </a:tabLst>
              <a:defRPr/>
            </a:pPr>
            <a:r>
              <a:rPr lang="en-US" altLang="zh-CN" sz="1800" b="1" dirty="0">
                <a:solidFill>
                  <a:schemeClr val="accent5">
                    <a:lumMod val="10000"/>
                  </a:schemeClr>
                </a:solidFill>
              </a:rPr>
              <a:t>    alert(dog1.name);</a:t>
            </a:r>
          </a:p>
          <a:p>
            <a:pPr marL="87313" lvl="1" defTabSz="723900">
              <a:buClr>
                <a:schemeClr val="folHlink"/>
              </a:buClr>
              <a:buSzPct val="60000"/>
              <a:tabLst>
                <a:tab pos="87313" algn="l"/>
              </a:tabLst>
              <a:defRPr/>
            </a:pPr>
            <a:r>
              <a:rPr lang="en-US" altLang="zh-CN" sz="1800" b="1" dirty="0">
                <a:solidFill>
                  <a:schemeClr val="accent5">
                    <a:lumMod val="10000"/>
                  </a:schemeClr>
                </a:solidFill>
              </a:rPr>
              <a:t>    alert(dog2.name);</a:t>
            </a:r>
          </a:p>
        </p:txBody>
      </p:sp>
      <p:pic>
        <p:nvPicPr>
          <p:cNvPr id="11" name="图片 10">
            <a:extLst>
              <a:ext uri="{FF2B5EF4-FFF2-40B4-BE49-F238E27FC236}">
                <a16:creationId xmlns:a16="http://schemas.microsoft.com/office/drawing/2014/main" id="{CB8692A9-90AC-4D7D-BC10-0343DFD7D360}"/>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16380" y="1739657"/>
            <a:ext cx="6501729" cy="4056438"/>
          </a:xfrm>
          <a:prstGeom prst="rect">
            <a:avLst/>
          </a:prstGeom>
          <a:noFill/>
          <a:ln>
            <a:noFill/>
          </a:ln>
        </p:spPr>
      </p:pic>
    </p:spTree>
    <p:extLst>
      <p:ext uri="{BB962C8B-B14F-4D97-AF65-F5344CB8AC3E}">
        <p14:creationId xmlns:p14="http://schemas.microsoft.com/office/powerpoint/2010/main" val="886603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pPr>
              <a:defRPr/>
            </a:pPr>
            <a:r>
              <a:rPr lang="zh-CN" altLang="en-US" dirty="0"/>
              <a:t>练习：创建</a:t>
            </a:r>
            <a:r>
              <a:rPr lang="en-US" altLang="zh-CN" dirty="0"/>
              <a:t>Person</a:t>
            </a:r>
            <a:r>
              <a:rPr lang="zh-CN" altLang="en-US" dirty="0"/>
              <a:t>构造函数</a:t>
            </a:r>
            <a:endParaRPr dirty="0"/>
          </a:p>
        </p:txBody>
      </p:sp>
      <p:sp>
        <p:nvSpPr>
          <p:cNvPr id="10243" name="内容占位符 2"/>
          <p:cNvSpPr>
            <a:spLocks noGrp="1"/>
          </p:cNvSpPr>
          <p:nvPr>
            <p:ph idx="1"/>
          </p:nvPr>
        </p:nvSpPr>
        <p:spPr>
          <a:xfrm>
            <a:off x="4751852" y="1357745"/>
            <a:ext cx="7112357" cy="5086202"/>
          </a:xfrm>
        </p:spPr>
        <p:txBody>
          <a:bodyPr/>
          <a:lstStyle/>
          <a:p>
            <a:pPr>
              <a:lnSpc>
                <a:spcPct val="150000"/>
              </a:lnSpc>
              <a:defRPr/>
            </a:pPr>
            <a:r>
              <a:rPr lang="zh-CN" altLang="en-US" dirty="0"/>
              <a:t>需求说明</a:t>
            </a:r>
            <a:endParaRPr lang="en-US" altLang="zh-CN" dirty="0"/>
          </a:p>
          <a:p>
            <a:pPr lvl="1">
              <a:lnSpc>
                <a:spcPct val="150000"/>
              </a:lnSpc>
              <a:defRPr/>
            </a:pPr>
            <a:r>
              <a:rPr lang="zh-CN" altLang="en-US" dirty="0"/>
              <a:t>使用构造函数和原型对象的方式完成练习</a:t>
            </a:r>
            <a:r>
              <a:rPr lang="en-US" altLang="zh-CN" dirty="0"/>
              <a:t>1</a:t>
            </a:r>
            <a:endParaRPr lang="zh-CN" altLang="en-US" dirty="0"/>
          </a:p>
          <a:p>
            <a:pPr lvl="1">
              <a:lnSpc>
                <a:spcPct val="150000"/>
              </a:lnSpc>
              <a:defRPr/>
            </a:pPr>
            <a:r>
              <a:rPr lang="zh-CN" altLang="en-US" dirty="0"/>
              <a:t>使用构造函数创建</a:t>
            </a:r>
            <a:r>
              <a:rPr lang="en-US" altLang="zh-CN" dirty="0"/>
              <a:t>Person</a:t>
            </a:r>
            <a:r>
              <a:rPr lang="zh-CN" altLang="en-US" dirty="0"/>
              <a:t>函数</a:t>
            </a:r>
          </a:p>
          <a:p>
            <a:pPr lvl="1">
              <a:lnSpc>
                <a:spcPct val="150000"/>
              </a:lnSpc>
              <a:defRPr/>
            </a:pPr>
            <a:r>
              <a:rPr lang="zh-CN" altLang="en-US" dirty="0"/>
              <a:t>使用原型对象的方法添加属性和方法</a:t>
            </a:r>
          </a:p>
          <a:p>
            <a:pPr lvl="1">
              <a:lnSpc>
                <a:spcPct val="150000"/>
              </a:lnSpc>
              <a:defRPr/>
            </a:pPr>
            <a:r>
              <a:rPr lang="zh-CN" altLang="en-US" dirty="0"/>
              <a:t>在页面中显示原型对象的属性值</a:t>
            </a:r>
          </a:p>
        </p:txBody>
      </p:sp>
      <p:sp>
        <p:nvSpPr>
          <p:cNvPr id="4" name="灯片编号占位符 3">
            <a:extLst>
              <a:ext uri="{FF2B5EF4-FFF2-40B4-BE49-F238E27FC236}">
                <a16:creationId xmlns:a16="http://schemas.microsoft.com/office/drawing/2014/main" id="{ACED775D-41D9-4A9B-B4D2-CEF196B18E8F}"/>
              </a:ext>
            </a:extLst>
          </p:cNvPr>
          <p:cNvSpPr>
            <a:spLocks noGrp="1"/>
          </p:cNvSpPr>
          <p:nvPr>
            <p:ph type="sldNum" sz="quarter" idx="4"/>
          </p:nvPr>
        </p:nvSpPr>
        <p:spPr/>
        <p:txBody>
          <a:bodyPr/>
          <a:lstStyle/>
          <a:p>
            <a:pPr>
              <a:defRPr/>
            </a:pPr>
            <a:fld id="{E6CA0B37-C609-418D-973E-5FE272E0CA7A}" type="slidenum">
              <a:rPr lang="zh-CN" altLang="en-US" smtClean="0"/>
              <a:pPr>
                <a:defRPr/>
              </a:pPr>
              <a:t>64</a:t>
            </a:fld>
            <a:endParaRPr lang="zh-CN" altLang="en-US"/>
          </a:p>
        </p:txBody>
      </p:sp>
      <p:grpSp>
        <p:nvGrpSpPr>
          <p:cNvPr id="31749" name="组合 8"/>
          <p:cNvGrpSpPr>
            <a:grpSpLocks/>
          </p:cNvGrpSpPr>
          <p:nvPr/>
        </p:nvGrpSpPr>
        <p:grpSpPr bwMode="auto">
          <a:xfrm>
            <a:off x="4751852" y="1049021"/>
            <a:ext cx="1039523" cy="406400"/>
            <a:chOff x="3786182" y="1192962"/>
            <a:chExt cx="1039531" cy="406350"/>
          </a:xfrm>
        </p:grpSpPr>
        <p:sp>
          <p:nvSpPr>
            <p:cNvPr id="10" name="TextBox 9"/>
            <p:cNvSpPr txBox="1"/>
            <p:nvPr/>
          </p:nvSpPr>
          <p:spPr>
            <a:xfrm>
              <a:off x="4125621" y="1199311"/>
              <a:ext cx="700092" cy="400001"/>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练习</a:t>
              </a:r>
            </a:p>
          </p:txBody>
        </p:sp>
        <p:pic>
          <p:nvPicPr>
            <p:cNvPr id="31758" name="Picture 2" descr="E:\设计支持\模板设计\Y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6182" y="1192962"/>
              <a:ext cx="414476" cy="40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 name="组合 19"/>
          <p:cNvGrpSpPr>
            <a:grpSpLocks/>
          </p:cNvGrpSpPr>
          <p:nvPr/>
        </p:nvGrpSpPr>
        <p:grpSpPr bwMode="auto">
          <a:xfrm>
            <a:off x="6650667" y="5927726"/>
            <a:ext cx="2786062" cy="428625"/>
            <a:chOff x="3714744" y="5143512"/>
            <a:chExt cx="2786082" cy="428628"/>
          </a:xfrm>
        </p:grpSpPr>
        <p:sp>
          <p:nvSpPr>
            <p:cNvPr id="14" name="圆角矩形 13"/>
            <p:cNvSpPr/>
            <p:nvPr/>
          </p:nvSpPr>
          <p:spPr bwMode="auto">
            <a:xfrm>
              <a:off x="3714744"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9" name="TextBox 18"/>
            <p:cNvSpPr txBox="1"/>
            <p:nvPr/>
          </p:nvSpPr>
          <p:spPr bwMode="auto">
            <a:xfrm>
              <a:off x="3962396" y="5187962"/>
              <a:ext cx="2220928" cy="338139"/>
            </a:xfrm>
            <a:prstGeom prst="rect">
              <a:avLst/>
            </a:prstGeom>
            <a:noFill/>
            <a:effectLst/>
          </p:spPr>
          <p:txBody>
            <a:bodyPr wrap="none">
              <a:spAutoFit/>
            </a:bodyPr>
            <a:lstStyle/>
            <a:p>
              <a:pPr algn="ctr">
                <a:defRPr/>
              </a:pPr>
              <a:r>
                <a:rPr lang="zh-CN" altLang="en-US" b="1" spc="300" dirty="0">
                  <a:solidFill>
                    <a:srgbClr val="FBFFFE"/>
                  </a:solidFill>
                  <a:latin typeface="微软雅黑" pitchFamily="34" charset="-122"/>
                  <a:ea typeface="微软雅黑" pitchFamily="34" charset="-122"/>
                </a:rPr>
                <a:t>完成时间：</a:t>
              </a:r>
              <a:r>
                <a:rPr lang="en-US" altLang="zh-CN" b="1" spc="300" dirty="0">
                  <a:solidFill>
                    <a:srgbClr val="FBFFFE"/>
                  </a:solidFill>
                  <a:latin typeface="微软雅黑" pitchFamily="34" charset="-122"/>
                  <a:ea typeface="微软雅黑" pitchFamily="34" charset="-122"/>
                </a:rPr>
                <a:t>10</a:t>
              </a:r>
              <a:r>
                <a:rPr lang="zh-CN" altLang="en-US" b="1" spc="300" dirty="0">
                  <a:solidFill>
                    <a:srgbClr val="FBFFFE"/>
                  </a:solidFill>
                  <a:latin typeface="微软雅黑" pitchFamily="34" charset="-122"/>
                  <a:ea typeface="微软雅黑" pitchFamily="34" charset="-122"/>
                </a:rPr>
                <a:t>分钟</a:t>
              </a:r>
            </a:p>
          </p:txBody>
        </p:sp>
      </p:grpSp>
    </p:spTree>
    <p:extLst>
      <p:ext uri="{BB962C8B-B14F-4D97-AF65-F5344CB8AC3E}">
        <p14:creationId xmlns:p14="http://schemas.microsoft.com/office/powerpoint/2010/main" val="723823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内容占位符 2"/>
          <p:cNvSpPr>
            <a:spLocks noGrp="1"/>
          </p:cNvSpPr>
          <p:nvPr>
            <p:ph idx="1"/>
          </p:nvPr>
        </p:nvSpPr>
        <p:spPr/>
        <p:txBody>
          <a:bodyPr/>
          <a:lstStyle/>
          <a:p>
            <a:pPr>
              <a:defRPr/>
            </a:pPr>
            <a:r>
              <a:rPr lang="zh-CN" altLang="en-US"/>
              <a:t>常见问题及解决办法</a:t>
            </a:r>
            <a:endParaRPr lang="en-US" altLang="zh-CN"/>
          </a:p>
          <a:p>
            <a:pPr>
              <a:defRPr/>
            </a:pPr>
            <a:r>
              <a:rPr lang="zh-CN" altLang="en-US"/>
              <a:t>代码规范问题</a:t>
            </a:r>
          </a:p>
          <a:p>
            <a:pPr>
              <a:defRPr/>
            </a:pPr>
            <a:r>
              <a:rPr lang="zh-CN" altLang="en-US"/>
              <a:t>调试技巧</a:t>
            </a:r>
            <a:endParaRPr lang="en-US" altLang="zh-CN"/>
          </a:p>
          <a:p>
            <a:pPr>
              <a:defRPr/>
            </a:pPr>
            <a:endParaRPr lang="zh-CN" altLang="en-US"/>
          </a:p>
          <a:p>
            <a:pPr>
              <a:defRPr/>
            </a:pPr>
            <a:endParaRPr lang="zh-CN" altLang="en-US" dirty="0"/>
          </a:p>
        </p:txBody>
      </p:sp>
      <p:sp>
        <p:nvSpPr>
          <p:cNvPr id="67587" name="Rectangle 2"/>
          <p:cNvSpPr>
            <a:spLocks noGrp="1" noChangeArrowheads="1"/>
          </p:cNvSpPr>
          <p:nvPr>
            <p:ph type="ctrTitle"/>
          </p:nvPr>
        </p:nvSpPr>
        <p:spPr/>
        <p:txBody>
          <a:bodyPr/>
          <a:lstStyle/>
          <a:p>
            <a:pPr>
              <a:defRPr/>
            </a:pPr>
            <a:r>
              <a:t>共性问题集中讲解</a:t>
            </a:r>
          </a:p>
        </p:txBody>
      </p:sp>
      <p:grpSp>
        <p:nvGrpSpPr>
          <p:cNvPr id="32773" name="组合 29"/>
          <p:cNvGrpSpPr>
            <a:grpSpLocks/>
          </p:cNvGrpSpPr>
          <p:nvPr/>
        </p:nvGrpSpPr>
        <p:grpSpPr bwMode="auto">
          <a:xfrm>
            <a:off x="3381376" y="3214689"/>
            <a:ext cx="5929313" cy="2058987"/>
            <a:chOff x="1857356" y="3214688"/>
            <a:chExt cx="5929353" cy="2058988"/>
          </a:xfrm>
        </p:grpSpPr>
        <p:sp>
          <p:nvSpPr>
            <p:cNvPr id="29" name="等腰三角形 28"/>
            <p:cNvSpPr/>
            <p:nvPr/>
          </p:nvSpPr>
          <p:spPr bwMode="auto">
            <a:xfrm>
              <a:off x="1857356" y="3714750"/>
              <a:ext cx="1143008" cy="857250"/>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32775" name="组合 7"/>
            <p:cNvGrpSpPr>
              <a:grpSpLocks/>
            </p:cNvGrpSpPr>
            <p:nvPr/>
          </p:nvGrpSpPr>
          <p:grpSpPr bwMode="auto">
            <a:xfrm>
              <a:off x="1923997" y="3214688"/>
              <a:ext cx="5862712" cy="2058988"/>
              <a:chOff x="2066281" y="2227264"/>
              <a:chExt cx="5862790" cy="2059017"/>
            </a:xfrm>
          </p:grpSpPr>
          <p:grpSp>
            <p:nvGrpSpPr>
              <p:cNvPr id="32776" name="组合 19"/>
              <p:cNvGrpSpPr>
                <a:grpSpLocks/>
              </p:cNvGrpSpPr>
              <p:nvPr/>
            </p:nvGrpSpPr>
            <p:grpSpPr bwMode="auto">
              <a:xfrm>
                <a:off x="2066281" y="2227264"/>
                <a:ext cx="5862790" cy="2059017"/>
                <a:chOff x="2066262" y="2227167"/>
                <a:chExt cx="5862829" cy="2059103"/>
              </a:xfrm>
            </p:grpSpPr>
            <p:sp>
              <p:nvSpPr>
                <p:cNvPr id="15" name="等腰三角形 5"/>
                <p:cNvSpPr/>
                <p:nvPr/>
              </p:nvSpPr>
              <p:spPr>
                <a:xfrm>
                  <a:off x="7214697" y="3370231"/>
                  <a:ext cx="714394" cy="655674"/>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32781" name="组合 17"/>
                <p:cNvGrpSpPr>
                  <a:grpSpLocks/>
                </p:cNvGrpSpPr>
                <p:nvPr/>
              </p:nvGrpSpPr>
              <p:grpSpPr bwMode="auto">
                <a:xfrm>
                  <a:off x="2066262" y="2227167"/>
                  <a:ext cx="5148421" cy="2059103"/>
                  <a:chOff x="2066262" y="2084291"/>
                  <a:chExt cx="5148421" cy="2059103"/>
                </a:xfrm>
              </p:grpSpPr>
              <p:sp>
                <p:nvSpPr>
                  <p:cNvPr id="17" name="等腰三角形 16"/>
                  <p:cNvSpPr/>
                  <p:nvPr/>
                </p:nvSpPr>
                <p:spPr>
                  <a:xfrm rot="5400000">
                    <a:off x="4035640" y="3702840"/>
                    <a:ext cx="214325" cy="142879"/>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等腰三角形 9"/>
                  <p:cNvSpPr/>
                  <p:nvPr/>
                </p:nvSpPr>
                <p:spPr>
                  <a:xfrm rot="18000000">
                    <a:off x="2044066" y="2458965"/>
                    <a:ext cx="341331" cy="296871"/>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Text Box 13"/>
                  <p:cNvSpPr txBox="1">
                    <a:spLocks noChangeArrowheads="1"/>
                  </p:cNvSpPr>
                  <p:nvPr/>
                </p:nvSpPr>
                <p:spPr bwMode="auto">
                  <a:xfrm>
                    <a:off x="2501283" y="2928889"/>
                    <a:ext cx="4713414" cy="658849"/>
                  </a:xfrm>
                  <a:prstGeom prst="rect">
                    <a:avLst/>
                  </a:prstGeom>
                  <a:solidFill>
                    <a:schemeClr val="accent1">
                      <a:lumMod val="20000"/>
                      <a:lumOff val="80000"/>
                    </a:schemeClr>
                  </a:solidFill>
                  <a:ln w="9525" algn="ctr">
                    <a:noFill/>
                    <a:miter lim="800000"/>
                    <a:headEnd/>
                    <a:tailEnd/>
                  </a:ln>
                  <a:effectLst/>
                </p:spPr>
                <p:txBody>
                  <a:bodyPr tIns="118800">
                    <a:spAutoFit/>
                  </a:bodyPr>
                  <a:lstStyle/>
                  <a:p>
                    <a:pPr algn="ctr" eaLnBrk="0" fontAlgn="auto" hangingPunct="0">
                      <a:spcAft>
                        <a:spcPts val="0"/>
                      </a:spcAft>
                      <a:defRPr/>
                    </a:pPr>
                    <a:r>
                      <a:rPr lang="zh-CN" altLang="en-US" sz="3200" b="1" kern="0" spc="300" dirty="0">
                        <a:solidFill>
                          <a:schemeClr val="tx2">
                            <a:lumMod val="50000"/>
                          </a:schemeClr>
                        </a:solidFill>
                        <a:latin typeface="微软雅黑" pitchFamily="34" charset="-122"/>
                        <a:ea typeface="微软雅黑" pitchFamily="34" charset="-122"/>
                      </a:rPr>
                      <a:t>共性问题集中讲解   </a:t>
                    </a:r>
                    <a:endParaRPr lang="en-US" altLang="zh-CN" sz="3200" b="1" kern="0" spc="300" dirty="0">
                      <a:solidFill>
                        <a:schemeClr val="tx2">
                          <a:lumMod val="50000"/>
                        </a:schemeClr>
                      </a:solidFill>
                      <a:latin typeface="微软雅黑" pitchFamily="34" charset="-122"/>
                      <a:ea typeface="微软雅黑" pitchFamily="34" charset="-122"/>
                    </a:endParaRPr>
                  </a:p>
                </p:txBody>
              </p:sp>
              <p:sp>
                <p:nvSpPr>
                  <p:cNvPr id="20" name="等腰三角形 19"/>
                  <p:cNvSpPr/>
                  <p:nvPr/>
                </p:nvSpPr>
                <p:spPr>
                  <a:xfrm>
                    <a:off x="5714469" y="2370057"/>
                    <a:ext cx="500076" cy="404835"/>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等腰三角形 20"/>
                  <p:cNvSpPr/>
                  <p:nvPr/>
                </p:nvSpPr>
                <p:spPr>
                  <a:xfrm>
                    <a:off x="5285832" y="2084291"/>
                    <a:ext cx="714394" cy="571532"/>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等腰三角形 21"/>
                  <p:cNvSpPr/>
                  <p:nvPr/>
                </p:nvSpPr>
                <p:spPr>
                  <a:xfrm rot="5400000">
                    <a:off x="3849101" y="3849694"/>
                    <a:ext cx="333394" cy="254007"/>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a:xfrm rot="5400000">
                    <a:off x="5928783" y="3571866"/>
                    <a:ext cx="285766" cy="285758"/>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32777" name="组合 23"/>
              <p:cNvGrpSpPr>
                <a:grpSpLocks/>
              </p:cNvGrpSpPr>
              <p:nvPr/>
            </p:nvGrpSpPr>
            <p:grpSpPr bwMode="auto">
              <a:xfrm>
                <a:off x="7162740" y="3441725"/>
                <a:ext cx="480576" cy="357184"/>
                <a:chOff x="1566148" y="4958569"/>
                <a:chExt cx="1108844" cy="824139"/>
              </a:xfrm>
            </p:grpSpPr>
            <p:sp>
              <p:nvSpPr>
                <p:cNvPr id="13" name="任意多边形 12"/>
                <p:cNvSpPr/>
                <p:nvPr/>
              </p:nvSpPr>
              <p:spPr bwMode="auto">
                <a:xfrm>
                  <a:off x="1565117" y="4958555"/>
                  <a:ext cx="534791"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 fmla="*/ 0 w 2500312"/>
                    <a:gd name="connsiteY0" fmla="*/ 1857375 h 1866444"/>
                    <a:gd name="connsiteX1" fmla="*/ 1165495 w 2500312"/>
                    <a:gd name="connsiteY1" fmla="*/ 0 h 1866444"/>
                    <a:gd name="connsiteX2" fmla="*/ 2500312 w 2500312"/>
                    <a:gd name="connsiteY2" fmla="*/ 1857375 h 1866444"/>
                    <a:gd name="connsiteX3" fmla="*/ 1205329 w 2500312"/>
                    <a:gd name="connsiteY3" fmla="*/ 1866444 h 1866444"/>
                    <a:gd name="connsiteX4" fmla="*/ 0 w 2500312"/>
                    <a:gd name="connsiteY4" fmla="*/ 1857375 h 1866444"/>
                    <a:gd name="connsiteX0" fmla="*/ 0 w 1214396"/>
                    <a:gd name="connsiteY0" fmla="*/ 1857375 h 1866444"/>
                    <a:gd name="connsiteX1" fmla="*/ 1165495 w 1214396"/>
                    <a:gd name="connsiteY1" fmla="*/ 0 h 1866444"/>
                    <a:gd name="connsiteX2" fmla="*/ 1214396 w 1214396"/>
                    <a:gd name="connsiteY2" fmla="*/ 1857375 h 1866444"/>
                    <a:gd name="connsiteX3" fmla="*/ 1205329 w 1214396"/>
                    <a:gd name="connsiteY3" fmla="*/ 1866444 h 1866444"/>
                    <a:gd name="connsiteX4" fmla="*/ 0 w 1214396"/>
                    <a:gd name="connsiteY4" fmla="*/ 1857375 h 186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4396" h="1866444">
                      <a:moveTo>
                        <a:pt x="0" y="1857375"/>
                      </a:moveTo>
                      <a:lnTo>
                        <a:pt x="1165495" y="0"/>
                      </a:lnTo>
                      <a:lnTo>
                        <a:pt x="1214396" y="1857375"/>
                      </a:lnTo>
                      <a:lnTo>
                        <a:pt x="1205329" y="1866444"/>
                      </a:lnTo>
                      <a:lnTo>
                        <a:pt x="0" y="1857375"/>
                      </a:lnTo>
                      <a:close/>
                    </a:path>
                  </a:pathLst>
                </a:custGeom>
                <a:solidFill>
                  <a:srgbClr val="0E9CDE"/>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任意多边形 13"/>
                <p:cNvSpPr/>
                <p:nvPr/>
              </p:nvSpPr>
              <p:spPr bwMode="auto">
                <a:xfrm>
                  <a:off x="2085256" y="4958555"/>
                  <a:ext cx="589736"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 fmla="*/ 0 w 2500312"/>
                    <a:gd name="connsiteY0" fmla="*/ 1857375 h 1866444"/>
                    <a:gd name="connsiteX1" fmla="*/ 1165495 w 2500312"/>
                    <a:gd name="connsiteY1" fmla="*/ 0 h 1866444"/>
                    <a:gd name="connsiteX2" fmla="*/ 2500312 w 2500312"/>
                    <a:gd name="connsiteY2" fmla="*/ 1857375 h 1866444"/>
                    <a:gd name="connsiteX3" fmla="*/ 1205329 w 2500312"/>
                    <a:gd name="connsiteY3" fmla="*/ 1866444 h 1866444"/>
                    <a:gd name="connsiteX4" fmla="*/ 0 w 2500312"/>
                    <a:gd name="connsiteY4" fmla="*/ 1857375 h 1866444"/>
                    <a:gd name="connsiteX0" fmla="*/ 0 w 1214396"/>
                    <a:gd name="connsiteY0" fmla="*/ 1857375 h 1866444"/>
                    <a:gd name="connsiteX1" fmla="*/ 1165495 w 1214396"/>
                    <a:gd name="connsiteY1" fmla="*/ 0 h 1866444"/>
                    <a:gd name="connsiteX2" fmla="*/ 1214396 w 1214396"/>
                    <a:gd name="connsiteY2" fmla="*/ 1857375 h 1866444"/>
                    <a:gd name="connsiteX3" fmla="*/ 1205329 w 1214396"/>
                    <a:gd name="connsiteY3" fmla="*/ 1866444 h 1866444"/>
                    <a:gd name="connsiteX4" fmla="*/ 0 w 1214396"/>
                    <a:gd name="connsiteY4" fmla="*/ 1857375 h 1866444"/>
                    <a:gd name="connsiteX0" fmla="*/ 691861 w 691861"/>
                    <a:gd name="connsiteY0" fmla="*/ 1857375 h 1866444"/>
                    <a:gd name="connsiteX1" fmla="*/ 0 w 691861"/>
                    <a:gd name="connsiteY1" fmla="*/ 0 h 1866444"/>
                    <a:gd name="connsiteX2" fmla="*/ 48901 w 691861"/>
                    <a:gd name="connsiteY2" fmla="*/ 1857375 h 1866444"/>
                    <a:gd name="connsiteX3" fmla="*/ 39834 w 691861"/>
                    <a:gd name="connsiteY3" fmla="*/ 1866444 h 1866444"/>
                    <a:gd name="connsiteX4" fmla="*/ 691861 w 691861"/>
                    <a:gd name="connsiteY4" fmla="*/ 1857375 h 1866444"/>
                    <a:gd name="connsiteX0" fmla="*/ 1049019 w 1049019"/>
                    <a:gd name="connsiteY0" fmla="*/ 1857375 h 1866444"/>
                    <a:gd name="connsiteX1" fmla="*/ 0 w 1049019"/>
                    <a:gd name="connsiteY1" fmla="*/ 0 h 1866444"/>
                    <a:gd name="connsiteX2" fmla="*/ 48901 w 1049019"/>
                    <a:gd name="connsiteY2" fmla="*/ 1857375 h 1866444"/>
                    <a:gd name="connsiteX3" fmla="*/ 39834 w 1049019"/>
                    <a:gd name="connsiteY3" fmla="*/ 1866444 h 1866444"/>
                    <a:gd name="connsiteX4" fmla="*/ 1049019 w 1049019"/>
                    <a:gd name="connsiteY4" fmla="*/ 1857375 h 1866444"/>
                    <a:gd name="connsiteX0" fmla="*/ 1334739 w 1334739"/>
                    <a:gd name="connsiteY0" fmla="*/ 1857375 h 1866444"/>
                    <a:gd name="connsiteX1" fmla="*/ 0 w 1334739"/>
                    <a:gd name="connsiteY1" fmla="*/ 0 h 1866444"/>
                    <a:gd name="connsiteX2" fmla="*/ 48901 w 1334739"/>
                    <a:gd name="connsiteY2" fmla="*/ 1857375 h 1866444"/>
                    <a:gd name="connsiteX3" fmla="*/ 39834 w 1334739"/>
                    <a:gd name="connsiteY3" fmla="*/ 1866444 h 1866444"/>
                    <a:gd name="connsiteX4" fmla="*/ 1334739 w 1334739"/>
                    <a:gd name="connsiteY4" fmla="*/ 1857375 h 186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4739" h="1866444">
                      <a:moveTo>
                        <a:pt x="1334739" y="1857375"/>
                      </a:moveTo>
                      <a:lnTo>
                        <a:pt x="0" y="0"/>
                      </a:lnTo>
                      <a:lnTo>
                        <a:pt x="48901" y="1857375"/>
                      </a:lnTo>
                      <a:lnTo>
                        <a:pt x="39834" y="1866444"/>
                      </a:lnTo>
                      <a:lnTo>
                        <a:pt x="1334739" y="1857375"/>
                      </a:lnTo>
                      <a:close/>
                    </a:path>
                  </a:pathLst>
                </a:custGeom>
                <a:solidFill>
                  <a:srgbClr val="0C83B8"/>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sp>
        <p:nvSpPr>
          <p:cNvPr id="3" name="灯片编号占位符 2">
            <a:extLst>
              <a:ext uri="{FF2B5EF4-FFF2-40B4-BE49-F238E27FC236}">
                <a16:creationId xmlns:a16="http://schemas.microsoft.com/office/drawing/2014/main" id="{0CE98610-F3FC-4678-945B-371390A114E4}"/>
              </a:ext>
            </a:extLst>
          </p:cNvPr>
          <p:cNvSpPr>
            <a:spLocks noGrp="1"/>
          </p:cNvSpPr>
          <p:nvPr>
            <p:ph type="sldNum" sz="quarter" idx="4"/>
          </p:nvPr>
        </p:nvSpPr>
        <p:spPr/>
        <p:txBody>
          <a:bodyPr/>
          <a:lstStyle/>
          <a:p>
            <a:pPr>
              <a:defRPr/>
            </a:pPr>
            <a:fld id="{E6CA0B37-C609-418D-973E-5FE272E0CA7A}" type="slidenum">
              <a:rPr lang="zh-CN" altLang="en-US" smtClean="0"/>
              <a:pPr>
                <a:defRPr/>
              </a:pPr>
              <a:t>65</a:t>
            </a:fld>
            <a:endParaRPr lang="zh-CN" altLang="en-US"/>
          </a:p>
        </p:txBody>
      </p:sp>
    </p:spTree>
    <p:extLst>
      <p:ext uri="{BB962C8B-B14F-4D97-AF65-F5344CB8AC3E}">
        <p14:creationId xmlns:p14="http://schemas.microsoft.com/office/powerpoint/2010/main" val="343639650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31FCEC-5573-4E9A-B1C5-7DE732127E46}"/>
              </a:ext>
            </a:extLst>
          </p:cNvPr>
          <p:cNvSpPr>
            <a:spLocks noGrp="1"/>
          </p:cNvSpPr>
          <p:nvPr>
            <p:ph type="ctrTitle"/>
          </p:nvPr>
        </p:nvSpPr>
        <p:spPr/>
        <p:txBody>
          <a:bodyPr/>
          <a:lstStyle/>
          <a:p>
            <a:r>
              <a:rPr lang="zh-CN" altLang="en-US" dirty="0"/>
              <a:t>第四部分</a:t>
            </a:r>
          </a:p>
        </p:txBody>
      </p:sp>
      <p:sp>
        <p:nvSpPr>
          <p:cNvPr id="3" name="副标题 2">
            <a:extLst>
              <a:ext uri="{FF2B5EF4-FFF2-40B4-BE49-F238E27FC236}">
                <a16:creationId xmlns:a16="http://schemas.microsoft.com/office/drawing/2014/main" id="{5250D9B9-E6AD-4512-BD05-9387857A61A6}"/>
              </a:ext>
            </a:extLst>
          </p:cNvPr>
          <p:cNvSpPr>
            <a:spLocks noGrp="1"/>
          </p:cNvSpPr>
          <p:nvPr>
            <p:ph type="subTitle" idx="1"/>
          </p:nvPr>
        </p:nvSpPr>
        <p:spPr/>
        <p:txBody>
          <a:bodyPr/>
          <a:lstStyle/>
          <a:p>
            <a:r>
              <a:rPr lang="zh-CN" altLang="en-US" dirty="0"/>
              <a:t>继承</a:t>
            </a:r>
          </a:p>
        </p:txBody>
      </p:sp>
    </p:spTree>
    <p:extLst>
      <p:ext uri="{BB962C8B-B14F-4D97-AF65-F5344CB8AC3E}">
        <p14:creationId xmlns:p14="http://schemas.microsoft.com/office/powerpoint/2010/main" val="265273760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标题 1">
            <a:extLst>
              <a:ext uri="{FF2B5EF4-FFF2-40B4-BE49-F238E27FC236}">
                <a16:creationId xmlns:a16="http://schemas.microsoft.com/office/drawing/2014/main" id="{4AFAF5DE-0B9B-4451-9AA4-EB797EC4161C}"/>
              </a:ext>
            </a:extLst>
          </p:cNvPr>
          <p:cNvSpPr>
            <a:spLocks noGrp="1"/>
          </p:cNvSpPr>
          <p:nvPr>
            <p:ph type="ctr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pPr algn="l"/>
            <a:r>
              <a:rPr lang="zh-CN" altLang="en-US" dirty="0"/>
              <a:t>继承</a:t>
            </a:r>
          </a:p>
        </p:txBody>
      </p:sp>
      <p:sp>
        <p:nvSpPr>
          <p:cNvPr id="19" name="矩形 13">
            <a:extLst>
              <a:ext uri="{FF2B5EF4-FFF2-40B4-BE49-F238E27FC236}">
                <a16:creationId xmlns:a16="http://schemas.microsoft.com/office/drawing/2014/main" id="{68B602D5-B717-4587-B83C-E9A21B85E60E}"/>
              </a:ext>
            </a:extLst>
          </p:cNvPr>
          <p:cNvSpPr>
            <a:spLocks noChangeArrowheads="1"/>
          </p:cNvSpPr>
          <p:nvPr/>
        </p:nvSpPr>
        <p:spPr bwMode="auto">
          <a:xfrm>
            <a:off x="1082386" y="1051829"/>
            <a:ext cx="10205085" cy="998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200000"/>
              </a:lnSpc>
              <a:buFont typeface="Wingdings" panose="05000000000000000000" pitchFamily="2" charset="2"/>
              <a:buChar char="p"/>
            </a:pPr>
            <a:r>
              <a:rPr lang="zh-CN" altLang="en-US" dirty="0"/>
              <a:t>在现实生活中，继承一般指的是子女继承父辈的财产。</a:t>
            </a:r>
            <a:endParaRPr lang="en-US" altLang="zh-CN" dirty="0"/>
          </a:p>
          <a:p>
            <a:pPr>
              <a:lnSpc>
                <a:spcPct val="200000"/>
              </a:lnSpc>
              <a:buFont typeface="Wingdings" panose="05000000000000000000" pitchFamily="2" charset="2"/>
              <a:buChar char="p"/>
            </a:pPr>
            <a:r>
              <a:rPr lang="zh-CN" altLang="en-US" dirty="0"/>
              <a:t>在</a:t>
            </a:r>
            <a:r>
              <a:rPr lang="en-US" altLang="zh-CN" dirty="0"/>
              <a:t>JavaScript</a:t>
            </a:r>
            <a:r>
              <a:rPr lang="zh-CN" altLang="en-US" dirty="0"/>
              <a:t>中，继承是在已有对象的基础上进行扩展，增加一些新的功能，得到一个新的对象。</a:t>
            </a:r>
            <a:endParaRPr lang="en-US" altLang="zh-CN" dirty="0"/>
          </a:p>
        </p:txBody>
      </p:sp>
      <p:sp>
        <p:nvSpPr>
          <p:cNvPr id="2" name="灯片编号占位符 1">
            <a:extLst>
              <a:ext uri="{FF2B5EF4-FFF2-40B4-BE49-F238E27FC236}">
                <a16:creationId xmlns:a16="http://schemas.microsoft.com/office/drawing/2014/main" id="{C3F28055-62E4-4200-BA66-919FC69C6D80}"/>
              </a:ext>
            </a:extLst>
          </p:cNvPr>
          <p:cNvSpPr>
            <a:spLocks noGrp="1"/>
          </p:cNvSpPr>
          <p:nvPr>
            <p:ph type="sldNum" sz="quarter" idx="4"/>
          </p:nvPr>
        </p:nvSpPr>
        <p:spPr/>
        <p:txBody>
          <a:bodyPr/>
          <a:lstStyle/>
          <a:p>
            <a:pPr>
              <a:defRPr/>
            </a:pPr>
            <a:fld id="{E6CA0B37-C609-418D-973E-5FE272E0CA7A}" type="slidenum">
              <a:rPr lang="zh-CN" altLang="en-US" smtClean="0"/>
              <a:pPr>
                <a:defRPr/>
              </a:pPr>
              <a:t>67</a:t>
            </a:fld>
            <a:endParaRPr lang="zh-CN" altLang="en-US"/>
          </a:p>
        </p:txBody>
      </p:sp>
      <p:sp>
        <p:nvSpPr>
          <p:cNvPr id="6" name="矩形 13">
            <a:extLst>
              <a:ext uri="{FF2B5EF4-FFF2-40B4-BE49-F238E27FC236}">
                <a16:creationId xmlns:a16="http://schemas.microsoft.com/office/drawing/2014/main" id="{04906902-0E2D-4B07-81AC-62467FFF75B9}"/>
              </a:ext>
            </a:extLst>
          </p:cNvPr>
          <p:cNvSpPr>
            <a:spLocks noChangeArrowheads="1"/>
          </p:cNvSpPr>
          <p:nvPr/>
        </p:nvSpPr>
        <p:spPr bwMode="auto">
          <a:xfrm>
            <a:off x="1082386" y="2226818"/>
            <a:ext cx="8407400" cy="557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200000"/>
              </a:lnSpc>
              <a:buFont typeface="Wingdings" panose="05000000000000000000" pitchFamily="2" charset="2"/>
              <a:buChar char="p"/>
            </a:pPr>
            <a:r>
              <a:rPr lang="zh-CN" altLang="en-US"/>
              <a:t>在</a:t>
            </a:r>
            <a:r>
              <a:rPr lang="en-US" altLang="zh-CN"/>
              <a:t>JavaScript</a:t>
            </a:r>
            <a:r>
              <a:rPr lang="zh-CN" altLang="en-US"/>
              <a:t>中，提供了四种实现继承的方式。</a:t>
            </a:r>
            <a:endParaRPr lang="en-US" altLang="zh-CN"/>
          </a:p>
        </p:txBody>
      </p:sp>
      <p:grpSp>
        <p:nvGrpSpPr>
          <p:cNvPr id="7" name="组合 6">
            <a:extLst>
              <a:ext uri="{FF2B5EF4-FFF2-40B4-BE49-F238E27FC236}">
                <a16:creationId xmlns:a16="http://schemas.microsoft.com/office/drawing/2014/main" id="{D7ED7B82-1F39-4736-AFC1-F24C64337B59}"/>
              </a:ext>
            </a:extLst>
          </p:cNvPr>
          <p:cNvGrpSpPr>
            <a:grpSpLocks/>
          </p:cNvGrpSpPr>
          <p:nvPr/>
        </p:nvGrpSpPr>
        <p:grpSpPr bwMode="auto">
          <a:xfrm>
            <a:off x="3573175" y="4528693"/>
            <a:ext cx="1933575" cy="1725612"/>
            <a:chOff x="3556000" y="1397000"/>
            <a:chExt cx="2032000" cy="2032000"/>
          </a:xfrm>
        </p:grpSpPr>
        <p:sp>
          <p:nvSpPr>
            <p:cNvPr id="8" name="任意多边形 19">
              <a:extLst>
                <a:ext uri="{FF2B5EF4-FFF2-40B4-BE49-F238E27FC236}">
                  <a16:creationId xmlns:a16="http://schemas.microsoft.com/office/drawing/2014/main" id="{51C5EC7A-CE6E-4BC3-8D3D-5785B3DC06F4}"/>
                </a:ext>
              </a:extLst>
            </p:cNvPr>
            <p:cNvSpPr/>
            <p:nvPr/>
          </p:nvSpPr>
          <p:spPr>
            <a:xfrm>
              <a:off x="3556000" y="1397000"/>
              <a:ext cx="2032000" cy="2032000"/>
            </a:xfrm>
            <a:custGeom>
              <a:avLst/>
              <a:gdLst>
                <a:gd name="connsiteX0" fmla="*/ 0 w 2032000"/>
                <a:gd name="connsiteY0" fmla="*/ 2032000 h 2032000"/>
                <a:gd name="connsiteX1" fmla="*/ 1016000 w 2032000"/>
                <a:gd name="connsiteY1" fmla="*/ 0 h 2032000"/>
                <a:gd name="connsiteX2" fmla="*/ 2032000 w 2032000"/>
                <a:gd name="connsiteY2" fmla="*/ 2032000 h 2032000"/>
                <a:gd name="connsiteX3" fmla="*/ 0 w 2032000"/>
                <a:gd name="connsiteY3" fmla="*/ 2032000 h 2032000"/>
              </a:gdLst>
              <a:ahLst/>
              <a:cxnLst>
                <a:cxn ang="0">
                  <a:pos x="connsiteX0" y="connsiteY0"/>
                </a:cxn>
                <a:cxn ang="0">
                  <a:pos x="connsiteX1" y="connsiteY1"/>
                </a:cxn>
                <a:cxn ang="0">
                  <a:pos x="connsiteX2" y="connsiteY2"/>
                </a:cxn>
                <a:cxn ang="0">
                  <a:pos x="connsiteX3" y="connsiteY3"/>
                </a:cxn>
              </a:cxnLst>
              <a:rect l="l" t="t" r="r" b="b"/>
              <a:pathLst>
                <a:path w="2032000" h="2032000">
                  <a:moveTo>
                    <a:pt x="0" y="2032000"/>
                  </a:moveTo>
                  <a:lnTo>
                    <a:pt x="1016000" y="0"/>
                  </a:lnTo>
                  <a:lnTo>
                    <a:pt x="2032000" y="2032000"/>
                  </a:lnTo>
                  <a:lnTo>
                    <a:pt x="0" y="2032000"/>
                  </a:lnTo>
                  <a:close/>
                </a:path>
              </a:pathLst>
            </a:custGeom>
            <a:solidFill>
              <a:srgbClr val="00B0F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610870" tIns="1118870" rIns="610870" bIns="102870" spcCol="1270" anchor="ctr"/>
            <a:lstStyle/>
            <a:p>
              <a:pPr algn="ctr" defTabSz="1200150">
                <a:lnSpc>
                  <a:spcPct val="90000"/>
                </a:lnSpc>
                <a:spcAft>
                  <a:spcPct val="35000"/>
                </a:spcAft>
                <a:defRPr/>
              </a:pPr>
              <a:endParaRPr lang="zh-CN" altLang="en-US" sz="2700"/>
            </a:p>
          </p:txBody>
        </p:sp>
        <p:sp>
          <p:nvSpPr>
            <p:cNvPr id="9" name="矩形 20">
              <a:extLst>
                <a:ext uri="{FF2B5EF4-FFF2-40B4-BE49-F238E27FC236}">
                  <a16:creationId xmlns:a16="http://schemas.microsoft.com/office/drawing/2014/main" id="{9F919EFF-7CB3-4C21-AA00-E9026A84D172}"/>
                </a:ext>
              </a:extLst>
            </p:cNvPr>
            <p:cNvSpPr>
              <a:spLocks noChangeArrowheads="1"/>
            </p:cNvSpPr>
            <p:nvPr/>
          </p:nvSpPr>
          <p:spPr bwMode="auto">
            <a:xfrm>
              <a:off x="3817409" y="2244847"/>
              <a:ext cx="1509180" cy="1014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b="1">
                  <a:solidFill>
                    <a:schemeClr val="bg1"/>
                  </a:solidFill>
                </a:rPr>
                <a:t>利用</a:t>
              </a:r>
              <a:endParaRPr lang="en-US" altLang="zh-CN" b="1">
                <a:solidFill>
                  <a:schemeClr val="bg1"/>
                </a:solidFill>
              </a:endParaRPr>
            </a:p>
            <a:p>
              <a:pPr algn="ctr"/>
              <a:r>
                <a:rPr lang="en-US" altLang="zh-CN" sz="1400" b="1">
                  <a:solidFill>
                    <a:schemeClr val="bg1"/>
                  </a:solidFill>
                </a:rPr>
                <a:t>Object.create()</a:t>
              </a:r>
            </a:p>
            <a:p>
              <a:pPr algn="ctr"/>
              <a:r>
                <a:rPr lang="zh-CN" altLang="en-US" b="1">
                  <a:solidFill>
                    <a:schemeClr val="bg1"/>
                  </a:solidFill>
                </a:rPr>
                <a:t>实现继承</a:t>
              </a:r>
              <a:endParaRPr lang="zh-CN" altLang="zh-CN" b="1">
                <a:solidFill>
                  <a:schemeClr val="bg1"/>
                </a:solidFill>
              </a:endParaRPr>
            </a:p>
          </p:txBody>
        </p:sp>
      </p:grpSp>
      <p:grpSp>
        <p:nvGrpSpPr>
          <p:cNvPr id="10" name="组合 9">
            <a:extLst>
              <a:ext uri="{FF2B5EF4-FFF2-40B4-BE49-F238E27FC236}">
                <a16:creationId xmlns:a16="http://schemas.microsoft.com/office/drawing/2014/main" id="{6B37F9FE-421E-48EB-AF37-A5700B3FB3C3}"/>
              </a:ext>
            </a:extLst>
          </p:cNvPr>
          <p:cNvGrpSpPr/>
          <p:nvPr/>
        </p:nvGrpSpPr>
        <p:grpSpPr>
          <a:xfrm>
            <a:off x="5554586" y="4552342"/>
            <a:ext cx="1933893" cy="1725048"/>
            <a:chOff x="4572000" y="3429000"/>
            <a:chExt cx="2032000" cy="2032000"/>
          </a:xfrm>
          <a:solidFill>
            <a:srgbClr val="3BCCFF"/>
          </a:solidFill>
        </p:grpSpPr>
        <p:sp>
          <p:nvSpPr>
            <p:cNvPr id="11" name="任意多边形 22">
              <a:extLst>
                <a:ext uri="{FF2B5EF4-FFF2-40B4-BE49-F238E27FC236}">
                  <a16:creationId xmlns:a16="http://schemas.microsoft.com/office/drawing/2014/main" id="{8390FE93-E570-49BC-AF2A-CE91F8363795}"/>
                </a:ext>
              </a:extLst>
            </p:cNvPr>
            <p:cNvSpPr/>
            <p:nvPr/>
          </p:nvSpPr>
          <p:spPr>
            <a:xfrm>
              <a:off x="4572000" y="3429000"/>
              <a:ext cx="2032000" cy="2032000"/>
            </a:xfrm>
            <a:custGeom>
              <a:avLst/>
              <a:gdLst>
                <a:gd name="connsiteX0" fmla="*/ 0 w 2032000"/>
                <a:gd name="connsiteY0" fmla="*/ 2032000 h 2032000"/>
                <a:gd name="connsiteX1" fmla="*/ 1016000 w 2032000"/>
                <a:gd name="connsiteY1" fmla="*/ 0 h 2032000"/>
                <a:gd name="connsiteX2" fmla="*/ 2032000 w 2032000"/>
                <a:gd name="connsiteY2" fmla="*/ 2032000 h 2032000"/>
                <a:gd name="connsiteX3" fmla="*/ 0 w 2032000"/>
                <a:gd name="connsiteY3" fmla="*/ 2032000 h 2032000"/>
              </a:gdLst>
              <a:ahLst/>
              <a:cxnLst>
                <a:cxn ang="0">
                  <a:pos x="connsiteX0" y="connsiteY0"/>
                </a:cxn>
                <a:cxn ang="0">
                  <a:pos x="connsiteX1" y="connsiteY1"/>
                </a:cxn>
                <a:cxn ang="0">
                  <a:pos x="connsiteX2" y="connsiteY2"/>
                </a:cxn>
                <a:cxn ang="0">
                  <a:pos x="connsiteX3" y="connsiteY3"/>
                </a:cxn>
              </a:cxnLst>
              <a:rect l="l" t="t" r="r" b="b"/>
              <a:pathLst>
                <a:path w="2032000" h="2032000">
                  <a:moveTo>
                    <a:pt x="0" y="2032000"/>
                  </a:moveTo>
                  <a:lnTo>
                    <a:pt x="1016000" y="0"/>
                  </a:lnTo>
                  <a:lnTo>
                    <a:pt x="2032000" y="2032000"/>
                  </a:lnTo>
                  <a:lnTo>
                    <a:pt x="0" y="2032000"/>
                  </a:lnTo>
                  <a:close/>
                </a:path>
              </a:pathLst>
            </a:custGeom>
            <a:solidFill>
              <a:srgbClr val="00B0F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610870" tIns="1118870" rIns="610870" bIns="102870" spcCol="1270" anchor="ctr"/>
            <a:lstStyle/>
            <a:p>
              <a:pPr algn="ctr" defTabSz="1200150">
                <a:lnSpc>
                  <a:spcPct val="90000"/>
                </a:lnSpc>
                <a:spcAft>
                  <a:spcPct val="35000"/>
                </a:spcAft>
                <a:defRPr/>
              </a:pPr>
              <a:endParaRPr lang="zh-CN" altLang="en-US" sz="2700"/>
            </a:p>
          </p:txBody>
        </p:sp>
        <p:sp>
          <p:nvSpPr>
            <p:cNvPr id="12" name="矩形 11">
              <a:extLst>
                <a:ext uri="{FF2B5EF4-FFF2-40B4-BE49-F238E27FC236}">
                  <a16:creationId xmlns:a16="http://schemas.microsoft.com/office/drawing/2014/main" id="{76ADF57C-C0EC-4DA8-9552-C901C3A02544}"/>
                </a:ext>
              </a:extLst>
            </p:cNvPr>
            <p:cNvSpPr/>
            <p:nvPr/>
          </p:nvSpPr>
          <p:spPr>
            <a:xfrm>
              <a:off x="5028086" y="4532706"/>
              <a:ext cx="1170943" cy="435050"/>
            </a:xfrm>
            <a:prstGeom prst="rect">
              <a:avLst/>
            </a:prstGeom>
            <a:noFill/>
          </p:spPr>
          <p:txBody>
            <a:bodyPr wrap="none">
              <a:spAutoFit/>
            </a:bodyPr>
            <a:lstStyle/>
            <a:p>
              <a:pPr algn="ctr">
                <a:defRPr/>
              </a:pPr>
              <a:r>
                <a:rPr lang="zh-CN" altLang="en-US" b="1" dirty="0">
                  <a:solidFill>
                    <a:schemeClr val="bg1"/>
                  </a:solidFill>
                </a:rPr>
                <a:t>混入继承</a:t>
              </a:r>
              <a:endParaRPr lang="en-US" altLang="zh-CN" b="1" dirty="0">
                <a:solidFill>
                  <a:schemeClr val="bg1"/>
                </a:solidFill>
              </a:endParaRPr>
            </a:p>
          </p:txBody>
        </p:sp>
      </p:grpSp>
      <p:grpSp>
        <p:nvGrpSpPr>
          <p:cNvPr id="13" name="组合 12">
            <a:extLst>
              <a:ext uri="{FF2B5EF4-FFF2-40B4-BE49-F238E27FC236}">
                <a16:creationId xmlns:a16="http://schemas.microsoft.com/office/drawing/2014/main" id="{1DCD2009-8438-4AC1-8A20-1062BFF5E242}"/>
              </a:ext>
            </a:extLst>
          </p:cNvPr>
          <p:cNvGrpSpPr>
            <a:grpSpLocks/>
          </p:cNvGrpSpPr>
          <p:nvPr/>
        </p:nvGrpSpPr>
        <p:grpSpPr bwMode="auto">
          <a:xfrm>
            <a:off x="4552662" y="2795144"/>
            <a:ext cx="1933575" cy="1724025"/>
            <a:chOff x="2540000" y="3429000"/>
            <a:chExt cx="2032000" cy="2032000"/>
          </a:xfrm>
        </p:grpSpPr>
        <p:sp>
          <p:nvSpPr>
            <p:cNvPr id="14" name="任意多边形 25">
              <a:extLst>
                <a:ext uri="{FF2B5EF4-FFF2-40B4-BE49-F238E27FC236}">
                  <a16:creationId xmlns:a16="http://schemas.microsoft.com/office/drawing/2014/main" id="{0EF32DFD-7FCC-419C-9191-43AA644F3BEC}"/>
                </a:ext>
              </a:extLst>
            </p:cNvPr>
            <p:cNvSpPr/>
            <p:nvPr/>
          </p:nvSpPr>
          <p:spPr>
            <a:xfrm>
              <a:off x="2540000" y="3429000"/>
              <a:ext cx="2032000" cy="2032000"/>
            </a:xfrm>
            <a:custGeom>
              <a:avLst/>
              <a:gdLst>
                <a:gd name="connsiteX0" fmla="*/ 0 w 2032000"/>
                <a:gd name="connsiteY0" fmla="*/ 2032000 h 2032000"/>
                <a:gd name="connsiteX1" fmla="*/ 1016000 w 2032000"/>
                <a:gd name="connsiteY1" fmla="*/ 0 h 2032000"/>
                <a:gd name="connsiteX2" fmla="*/ 2032000 w 2032000"/>
                <a:gd name="connsiteY2" fmla="*/ 2032000 h 2032000"/>
                <a:gd name="connsiteX3" fmla="*/ 0 w 2032000"/>
                <a:gd name="connsiteY3" fmla="*/ 2032000 h 2032000"/>
              </a:gdLst>
              <a:ahLst/>
              <a:cxnLst>
                <a:cxn ang="0">
                  <a:pos x="connsiteX0" y="connsiteY0"/>
                </a:cxn>
                <a:cxn ang="0">
                  <a:pos x="connsiteX1" y="connsiteY1"/>
                </a:cxn>
                <a:cxn ang="0">
                  <a:pos x="connsiteX2" y="connsiteY2"/>
                </a:cxn>
                <a:cxn ang="0">
                  <a:pos x="connsiteX3" y="connsiteY3"/>
                </a:cxn>
              </a:cxnLst>
              <a:rect l="l" t="t" r="r" b="b"/>
              <a:pathLst>
                <a:path w="2032000" h="2032000">
                  <a:moveTo>
                    <a:pt x="0" y="2032000"/>
                  </a:moveTo>
                  <a:lnTo>
                    <a:pt x="1016000" y="0"/>
                  </a:lnTo>
                  <a:lnTo>
                    <a:pt x="2032000" y="2032000"/>
                  </a:lnTo>
                  <a:lnTo>
                    <a:pt x="0" y="2032000"/>
                  </a:lnTo>
                  <a:close/>
                </a:path>
              </a:pathLst>
            </a:custGeom>
            <a:solidFill>
              <a:srgbClr val="92D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610870" tIns="1118870" rIns="610870" bIns="102870" spcCol="1270" anchor="ctr"/>
            <a:lstStyle/>
            <a:p>
              <a:pPr algn="ctr" defTabSz="1200150">
                <a:lnSpc>
                  <a:spcPct val="90000"/>
                </a:lnSpc>
                <a:spcAft>
                  <a:spcPct val="35000"/>
                </a:spcAft>
                <a:defRPr/>
              </a:pPr>
              <a:endParaRPr lang="zh-CN" altLang="en-US" sz="2700"/>
            </a:p>
          </p:txBody>
        </p:sp>
        <p:sp>
          <p:nvSpPr>
            <p:cNvPr id="15" name="矩形 26">
              <a:extLst>
                <a:ext uri="{FF2B5EF4-FFF2-40B4-BE49-F238E27FC236}">
                  <a16:creationId xmlns:a16="http://schemas.microsoft.com/office/drawing/2014/main" id="{AEAE14A1-3596-491A-87CD-3ED637A89CD0}"/>
                </a:ext>
              </a:extLst>
            </p:cNvPr>
            <p:cNvSpPr>
              <a:spLocks noChangeArrowheads="1"/>
            </p:cNvSpPr>
            <p:nvPr/>
          </p:nvSpPr>
          <p:spPr bwMode="auto">
            <a:xfrm>
              <a:off x="2982524" y="4311150"/>
              <a:ext cx="1170701" cy="1088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b="1">
                  <a:solidFill>
                    <a:schemeClr val="bg1"/>
                  </a:solidFill>
                </a:rPr>
                <a:t>利用原型</a:t>
              </a:r>
              <a:endParaRPr lang="en-US" altLang="zh-CN" b="1">
                <a:solidFill>
                  <a:schemeClr val="bg1"/>
                </a:solidFill>
              </a:endParaRPr>
            </a:p>
            <a:p>
              <a:pPr algn="ctr"/>
              <a:r>
                <a:rPr lang="zh-CN" altLang="en-US" b="1">
                  <a:solidFill>
                    <a:schemeClr val="bg1"/>
                  </a:solidFill>
                </a:rPr>
                <a:t>对象实现</a:t>
              </a:r>
              <a:endParaRPr lang="en-US" altLang="zh-CN" b="1">
                <a:solidFill>
                  <a:schemeClr val="bg1"/>
                </a:solidFill>
              </a:endParaRPr>
            </a:p>
            <a:p>
              <a:pPr algn="ctr"/>
              <a:r>
                <a:rPr lang="zh-CN" altLang="en-US" b="1">
                  <a:solidFill>
                    <a:schemeClr val="bg1"/>
                  </a:solidFill>
                </a:rPr>
                <a:t>继承</a:t>
              </a:r>
              <a:endParaRPr lang="zh-CN" altLang="zh-CN" b="1">
                <a:solidFill>
                  <a:schemeClr val="bg1"/>
                </a:solidFill>
              </a:endParaRPr>
            </a:p>
          </p:txBody>
        </p:sp>
      </p:grpSp>
      <p:grpSp>
        <p:nvGrpSpPr>
          <p:cNvPr id="16" name="组合 15">
            <a:extLst>
              <a:ext uri="{FF2B5EF4-FFF2-40B4-BE49-F238E27FC236}">
                <a16:creationId xmlns:a16="http://schemas.microsoft.com/office/drawing/2014/main" id="{97F572B5-CB39-4583-BE9C-FCDE73F988DE}"/>
              </a:ext>
            </a:extLst>
          </p:cNvPr>
          <p:cNvGrpSpPr>
            <a:grpSpLocks/>
          </p:cNvGrpSpPr>
          <p:nvPr/>
        </p:nvGrpSpPr>
        <p:grpSpPr bwMode="auto">
          <a:xfrm>
            <a:off x="4563775" y="4536631"/>
            <a:ext cx="1933575" cy="1725613"/>
            <a:chOff x="3556000" y="3428999"/>
            <a:chExt cx="2032001" cy="2032001"/>
          </a:xfrm>
        </p:grpSpPr>
        <p:sp>
          <p:nvSpPr>
            <p:cNvPr id="17" name="任意多边形 28">
              <a:extLst>
                <a:ext uri="{FF2B5EF4-FFF2-40B4-BE49-F238E27FC236}">
                  <a16:creationId xmlns:a16="http://schemas.microsoft.com/office/drawing/2014/main" id="{4917DF88-2CA6-4122-A811-C0ED6FC1E49C}"/>
                </a:ext>
              </a:extLst>
            </p:cNvPr>
            <p:cNvSpPr/>
            <p:nvPr/>
          </p:nvSpPr>
          <p:spPr>
            <a:xfrm>
              <a:off x="3556000" y="3428999"/>
              <a:ext cx="2032001" cy="2032001"/>
            </a:xfrm>
            <a:custGeom>
              <a:avLst/>
              <a:gdLst>
                <a:gd name="connsiteX0" fmla="*/ 0 w 2032000"/>
                <a:gd name="connsiteY0" fmla="*/ 2032000 h 2032000"/>
                <a:gd name="connsiteX1" fmla="*/ 1016000 w 2032000"/>
                <a:gd name="connsiteY1" fmla="*/ 0 h 2032000"/>
                <a:gd name="connsiteX2" fmla="*/ 2032000 w 2032000"/>
                <a:gd name="connsiteY2" fmla="*/ 2032000 h 2032000"/>
                <a:gd name="connsiteX3" fmla="*/ 0 w 2032000"/>
                <a:gd name="connsiteY3" fmla="*/ 2032000 h 2032000"/>
              </a:gdLst>
              <a:ahLst/>
              <a:cxnLst>
                <a:cxn ang="0">
                  <a:pos x="connsiteX0" y="connsiteY0"/>
                </a:cxn>
                <a:cxn ang="0">
                  <a:pos x="connsiteX1" y="connsiteY1"/>
                </a:cxn>
                <a:cxn ang="0">
                  <a:pos x="connsiteX2" y="connsiteY2"/>
                </a:cxn>
                <a:cxn ang="0">
                  <a:pos x="connsiteX3" y="connsiteY3"/>
                </a:cxn>
              </a:cxnLst>
              <a:rect l="l" t="t" r="r" b="b"/>
              <a:pathLst>
                <a:path w="2032000" h="2032000">
                  <a:moveTo>
                    <a:pt x="2032000" y="0"/>
                  </a:moveTo>
                  <a:lnTo>
                    <a:pt x="1016000" y="2032000"/>
                  </a:lnTo>
                  <a:lnTo>
                    <a:pt x="0" y="0"/>
                  </a:lnTo>
                  <a:lnTo>
                    <a:pt x="2032000" y="0"/>
                  </a:lnTo>
                  <a:close/>
                </a:path>
              </a:pathLst>
            </a:custGeom>
            <a:solidFill>
              <a:srgbClr val="FA4C7E"/>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610870" tIns="102871" rIns="610870" bIns="1118870" spcCol="1270" anchor="ctr"/>
            <a:lstStyle/>
            <a:p>
              <a:pPr algn="ctr" defTabSz="1200150">
                <a:lnSpc>
                  <a:spcPct val="90000"/>
                </a:lnSpc>
                <a:spcAft>
                  <a:spcPct val="35000"/>
                </a:spcAft>
                <a:defRPr/>
              </a:pPr>
              <a:endParaRPr lang="zh-CN" altLang="en-US" sz="2700"/>
            </a:p>
          </p:txBody>
        </p:sp>
        <p:sp>
          <p:nvSpPr>
            <p:cNvPr id="20" name="矩形 23">
              <a:extLst>
                <a:ext uri="{FF2B5EF4-FFF2-40B4-BE49-F238E27FC236}">
                  <a16:creationId xmlns:a16="http://schemas.microsoft.com/office/drawing/2014/main" id="{0726681C-4E17-4175-85FE-803647F933C5}"/>
                </a:ext>
              </a:extLst>
            </p:cNvPr>
            <p:cNvSpPr>
              <a:spLocks noChangeArrowheads="1"/>
            </p:cNvSpPr>
            <p:nvPr/>
          </p:nvSpPr>
          <p:spPr bwMode="auto">
            <a:xfrm>
              <a:off x="3729999" y="3649607"/>
              <a:ext cx="1659055" cy="760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b="1">
                  <a:solidFill>
                    <a:schemeClr val="bg1"/>
                  </a:solidFill>
                </a:rPr>
                <a:t>替换原型对象</a:t>
              </a:r>
              <a:endParaRPr lang="en-US" altLang="zh-CN" b="1">
                <a:solidFill>
                  <a:schemeClr val="bg1"/>
                </a:solidFill>
              </a:endParaRPr>
            </a:p>
            <a:p>
              <a:pPr algn="ctr"/>
              <a:r>
                <a:rPr lang="zh-CN" altLang="en-US" b="1">
                  <a:solidFill>
                    <a:schemeClr val="bg1"/>
                  </a:solidFill>
                </a:rPr>
                <a:t>实现继承</a:t>
              </a:r>
              <a:endParaRPr lang="zh-CN" altLang="zh-CN" b="1">
                <a:solidFill>
                  <a:schemeClr val="bg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wipe(left)">
                                      <p:cBhvr>
                                        <p:cTn id="7" dur="500"/>
                                        <p:tgtEl>
                                          <p:spTgt spid="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
                                            <p:txEl>
                                              <p:pRg st="1" end="1"/>
                                            </p:txEl>
                                          </p:spTgt>
                                        </p:tgtEl>
                                        <p:attrNameLst>
                                          <p:attrName>style.visibility</p:attrName>
                                        </p:attrNameLst>
                                      </p:cBhvr>
                                      <p:to>
                                        <p:strVal val="visible"/>
                                      </p:to>
                                    </p:set>
                                    <p:animEffect transition="in" filter="wipe(left)">
                                      <p:cBhvr>
                                        <p:cTn id="12" dur="500"/>
                                        <p:tgtEl>
                                          <p:spTgt spid="19">
                                            <p:txEl>
                                              <p:pRg st="1" end="1"/>
                                            </p:txEl>
                                          </p:spTgt>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Effect transition="in" filter="wipe(left)">
                                      <p:cBhvr>
                                        <p:cTn id="16" dur="500"/>
                                        <p:tgtEl>
                                          <p:spTgt spid="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p:tgtEl>
                                          <p:spTgt spid="13"/>
                                        </p:tgtEl>
                                        <p:attrNameLst>
                                          <p:attrName>ppt_y</p:attrName>
                                        </p:attrNameLst>
                                      </p:cBhvr>
                                      <p:tavLst>
                                        <p:tav tm="0">
                                          <p:val>
                                            <p:strVal val="#ppt_y+#ppt_h*1.125000"/>
                                          </p:val>
                                        </p:tav>
                                        <p:tav tm="100000">
                                          <p:val>
                                            <p:strVal val="#ppt_y"/>
                                          </p:val>
                                        </p:tav>
                                      </p:tavLst>
                                    </p:anim>
                                    <p:animEffect transition="in" filter="wipe(up)">
                                      <p:cBhvr>
                                        <p:cTn id="22" dur="500"/>
                                        <p:tgtEl>
                                          <p:spTgt spid="13"/>
                                        </p:tgtEl>
                                      </p:cBhvr>
                                    </p:animEffect>
                                  </p:childTnLst>
                                </p:cTn>
                              </p:par>
                            </p:childTnLst>
                          </p:cTn>
                        </p:par>
                        <p:par>
                          <p:cTn id="23" fill="hold">
                            <p:stCondLst>
                              <p:cond delay="500"/>
                            </p:stCondLst>
                            <p:childTnLst>
                              <p:par>
                                <p:cTn id="24" presetID="12" presetClass="entr" presetSubtype="1" fill="hold" nodeType="afterEffect">
                                  <p:stCondLst>
                                    <p:cond delay="0"/>
                                  </p:stCondLst>
                                  <p:childTnLst>
                                    <p:set>
                                      <p:cBhvr>
                                        <p:cTn id="25" dur="1" fill="hold">
                                          <p:stCondLst>
                                            <p:cond delay="0"/>
                                          </p:stCondLst>
                                        </p:cTn>
                                        <p:tgtEl>
                                          <p:spTgt spid="16"/>
                                        </p:tgtEl>
                                        <p:attrNameLst>
                                          <p:attrName>style.visibility</p:attrName>
                                        </p:attrNameLst>
                                      </p:cBhvr>
                                      <p:to>
                                        <p:strVal val="visible"/>
                                      </p:to>
                                    </p:set>
                                    <p:anim calcmode="lin" valueType="num">
                                      <p:cBhvr additive="base">
                                        <p:cTn id="26" dur="500"/>
                                        <p:tgtEl>
                                          <p:spTgt spid="16"/>
                                        </p:tgtEl>
                                        <p:attrNameLst>
                                          <p:attrName>ppt_y</p:attrName>
                                        </p:attrNameLst>
                                      </p:cBhvr>
                                      <p:tavLst>
                                        <p:tav tm="0">
                                          <p:val>
                                            <p:strVal val="#ppt_y-#ppt_h*1.125000"/>
                                          </p:val>
                                        </p:tav>
                                        <p:tav tm="100000">
                                          <p:val>
                                            <p:strVal val="#ppt_y"/>
                                          </p:val>
                                        </p:tav>
                                      </p:tavLst>
                                    </p:anim>
                                    <p:animEffect transition="in" filter="wipe(down)">
                                      <p:cBhvr>
                                        <p:cTn id="27" dur="500"/>
                                        <p:tgtEl>
                                          <p:spTgt spid="16"/>
                                        </p:tgtEl>
                                      </p:cBhvr>
                                    </p:animEffect>
                                  </p:childTnLst>
                                </p:cTn>
                              </p:par>
                            </p:childTnLst>
                          </p:cTn>
                        </p:par>
                        <p:par>
                          <p:cTn id="28" fill="hold">
                            <p:stCondLst>
                              <p:cond delay="1000"/>
                            </p:stCondLst>
                            <p:childTnLst>
                              <p:par>
                                <p:cTn id="29" presetID="12" presetClass="entr" presetSubtype="4" fill="hold" nodeType="after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p:tgtEl>
                                          <p:spTgt spid="7"/>
                                        </p:tgtEl>
                                        <p:attrNameLst>
                                          <p:attrName>ppt_y</p:attrName>
                                        </p:attrNameLst>
                                      </p:cBhvr>
                                      <p:tavLst>
                                        <p:tav tm="0">
                                          <p:val>
                                            <p:strVal val="#ppt_y+#ppt_h*1.125000"/>
                                          </p:val>
                                        </p:tav>
                                        <p:tav tm="100000">
                                          <p:val>
                                            <p:strVal val="#ppt_y"/>
                                          </p:val>
                                        </p:tav>
                                      </p:tavLst>
                                    </p:anim>
                                    <p:animEffect transition="in" filter="wipe(up)">
                                      <p:cBhvr>
                                        <p:cTn id="32" dur="500"/>
                                        <p:tgtEl>
                                          <p:spTgt spid="7"/>
                                        </p:tgtEl>
                                      </p:cBhvr>
                                    </p:animEffect>
                                  </p:childTnLst>
                                </p:cTn>
                              </p:par>
                            </p:childTnLst>
                          </p:cTn>
                        </p:par>
                        <p:par>
                          <p:cTn id="33" fill="hold">
                            <p:stCondLst>
                              <p:cond delay="1500"/>
                            </p:stCondLst>
                            <p:childTnLst>
                              <p:par>
                                <p:cTn id="34" presetID="12" presetClass="entr" presetSubtype="4" fill="hold" nodeType="after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additive="base">
                                        <p:cTn id="36" dur="500"/>
                                        <p:tgtEl>
                                          <p:spTgt spid="10"/>
                                        </p:tgtEl>
                                        <p:attrNameLst>
                                          <p:attrName>ppt_y</p:attrName>
                                        </p:attrNameLst>
                                      </p:cBhvr>
                                      <p:tavLst>
                                        <p:tav tm="0">
                                          <p:val>
                                            <p:strVal val="#ppt_y+#ppt_h*1.125000"/>
                                          </p:val>
                                        </p:tav>
                                        <p:tav tm="100000">
                                          <p:val>
                                            <p:strVal val="#ppt_y"/>
                                          </p:val>
                                        </p:tav>
                                      </p:tavLst>
                                    </p:anim>
                                    <p:animEffect transition="in" filter="wipe(up)">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P spid="6"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标题 1">
            <a:extLst>
              <a:ext uri="{FF2B5EF4-FFF2-40B4-BE49-F238E27FC236}">
                <a16:creationId xmlns:a16="http://schemas.microsoft.com/office/drawing/2014/main" id="{F9C961E8-F085-4792-A618-D4CBCE48F705}"/>
              </a:ext>
            </a:extLst>
          </p:cNvPr>
          <p:cNvSpPr>
            <a:spLocks noGrp="1"/>
          </p:cNvSpPr>
          <p:nvPr>
            <p:ph type="ctr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pPr algn="l"/>
            <a:r>
              <a:rPr lang="zh-CN" altLang="en-US" dirty="0"/>
              <a:t>继承</a:t>
            </a:r>
          </a:p>
        </p:txBody>
      </p:sp>
      <p:sp>
        <p:nvSpPr>
          <p:cNvPr id="18" name="矩形 38">
            <a:extLst>
              <a:ext uri="{FF2B5EF4-FFF2-40B4-BE49-F238E27FC236}">
                <a16:creationId xmlns:a16="http://schemas.microsoft.com/office/drawing/2014/main" id="{E4ED20A1-2585-4CBA-AA08-CCF06469832C}"/>
              </a:ext>
            </a:extLst>
          </p:cNvPr>
          <p:cNvSpPr>
            <a:spLocks noChangeArrowheads="1"/>
          </p:cNvSpPr>
          <p:nvPr/>
        </p:nvSpPr>
        <p:spPr bwMode="auto">
          <a:xfrm>
            <a:off x="1774826" y="1273175"/>
            <a:ext cx="8429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zh-CN" altLang="en-US" sz="2000" b="1" dirty="0">
                <a:solidFill>
                  <a:schemeClr val="tx1">
                    <a:lumMod val="50000"/>
                    <a:lumOff val="50000"/>
                  </a:schemeClr>
                </a:solidFill>
                <a:latin typeface="微软雅黑" pitchFamily="34" charset="-122"/>
                <a:ea typeface="微软雅黑" pitchFamily="34" charset="-122"/>
              </a:rPr>
              <a:t>继承</a:t>
            </a:r>
            <a:r>
              <a:rPr lang="en-US" altLang="zh-CN" sz="2000" b="1" dirty="0">
                <a:solidFill>
                  <a:schemeClr val="tx1">
                    <a:lumMod val="50000"/>
                    <a:lumOff val="50000"/>
                  </a:schemeClr>
                </a:solidFill>
                <a:latin typeface="微软雅黑" pitchFamily="34" charset="-122"/>
                <a:ea typeface="微软雅黑" pitchFamily="34" charset="-122"/>
              </a:rPr>
              <a:t>——</a:t>
            </a:r>
            <a:r>
              <a:rPr lang="zh-CN" altLang="en-US" sz="2000" b="1" dirty="0">
                <a:solidFill>
                  <a:schemeClr val="tx1">
                    <a:lumMod val="50000"/>
                    <a:lumOff val="50000"/>
                  </a:schemeClr>
                </a:solidFill>
                <a:latin typeface="微软雅黑" pitchFamily="34" charset="-122"/>
                <a:ea typeface="微软雅黑" pitchFamily="34" charset="-122"/>
              </a:rPr>
              <a:t>利用原型对象实现继承</a:t>
            </a:r>
            <a:endParaRPr lang="en-US" altLang="zh-CN" sz="2000" b="1" dirty="0">
              <a:solidFill>
                <a:schemeClr val="tx1">
                  <a:lumMod val="50000"/>
                  <a:lumOff val="50000"/>
                </a:schemeClr>
              </a:solidFill>
              <a:latin typeface="微软雅黑" pitchFamily="34" charset="-122"/>
              <a:ea typeface="微软雅黑" pitchFamily="34" charset="-122"/>
            </a:endParaRPr>
          </a:p>
        </p:txBody>
      </p:sp>
      <p:grpSp>
        <p:nvGrpSpPr>
          <p:cNvPr id="31" name="组合 9">
            <a:extLst>
              <a:ext uri="{FF2B5EF4-FFF2-40B4-BE49-F238E27FC236}">
                <a16:creationId xmlns:a16="http://schemas.microsoft.com/office/drawing/2014/main" id="{C5A6BFB3-028B-413A-B699-45426178BE47}"/>
              </a:ext>
            </a:extLst>
          </p:cNvPr>
          <p:cNvGrpSpPr>
            <a:grpSpLocks/>
          </p:cNvGrpSpPr>
          <p:nvPr/>
        </p:nvGrpSpPr>
        <p:grpSpPr bwMode="auto">
          <a:xfrm>
            <a:off x="1773238" y="2300289"/>
            <a:ext cx="4845050" cy="2674937"/>
            <a:chOff x="1288722" y="3622357"/>
            <a:chExt cx="342314" cy="845866"/>
          </a:xfrm>
        </p:grpSpPr>
        <p:sp>
          <p:nvSpPr>
            <p:cNvPr id="101385" name="矩形 10">
              <a:extLst>
                <a:ext uri="{FF2B5EF4-FFF2-40B4-BE49-F238E27FC236}">
                  <a16:creationId xmlns:a16="http://schemas.microsoft.com/office/drawing/2014/main" id="{A977AB2A-629A-4AFF-A99D-15D500AD7CFD}"/>
                </a:ext>
              </a:extLst>
            </p:cNvPr>
            <p:cNvSpPr>
              <a:spLocks noChangeArrowheads="1"/>
            </p:cNvSpPr>
            <p:nvPr/>
          </p:nvSpPr>
          <p:spPr bwMode="auto">
            <a:xfrm>
              <a:off x="1288722" y="3622357"/>
              <a:ext cx="342314" cy="845866"/>
            </a:xfrm>
            <a:prstGeom prst="rect">
              <a:avLst/>
            </a:prstGeom>
            <a:solidFill>
              <a:srgbClr val="003F75"/>
            </a:solidFill>
            <a:ln>
              <a:noFill/>
            </a:ln>
            <a:extLst>
              <a:ext uri="{91240B29-F687-4F45-9708-019B960494DF}">
                <a14:hiddenLine xmlns:a14="http://schemas.microsoft.com/office/drawing/2010/main" w="12700" algn="ctr">
                  <a:solidFill>
                    <a:srgbClr val="000000"/>
                  </a:solidFill>
                  <a:prstDash val="sysDot"/>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101386" name="矩形 11">
              <a:extLst>
                <a:ext uri="{FF2B5EF4-FFF2-40B4-BE49-F238E27FC236}">
                  <a16:creationId xmlns:a16="http://schemas.microsoft.com/office/drawing/2014/main" id="{5B23C90D-8010-404A-A6B2-30123B84EBD8}"/>
                </a:ext>
              </a:extLst>
            </p:cNvPr>
            <p:cNvSpPr>
              <a:spLocks noChangeArrowheads="1"/>
            </p:cNvSpPr>
            <p:nvPr/>
          </p:nvSpPr>
          <p:spPr bwMode="auto">
            <a:xfrm>
              <a:off x="1296631" y="3626112"/>
              <a:ext cx="331888" cy="817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prstDash val="sysDot"/>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buFont typeface="Arial" panose="020B0604020202020204" pitchFamily="34" charset="0"/>
                <a:buNone/>
              </a:pPr>
              <a:r>
                <a:rPr lang="en-US" altLang="zh-CN" b="1">
                  <a:solidFill>
                    <a:schemeClr val="bg1"/>
                  </a:solidFill>
                </a:rPr>
                <a:t>function Person(name) {</a:t>
              </a:r>
            </a:p>
            <a:p>
              <a:pPr eaLnBrk="1" hangingPunct="1">
                <a:lnSpc>
                  <a:spcPct val="150000"/>
                </a:lnSpc>
                <a:buFont typeface="Arial" panose="020B0604020202020204" pitchFamily="34" charset="0"/>
                <a:buNone/>
              </a:pPr>
              <a:r>
                <a:rPr lang="en-US" altLang="zh-CN" b="1">
                  <a:solidFill>
                    <a:schemeClr val="bg1"/>
                  </a:solidFill>
                </a:rPr>
                <a:t>  this.name = name;</a:t>
              </a:r>
            </a:p>
            <a:p>
              <a:pPr eaLnBrk="1" hangingPunct="1">
                <a:lnSpc>
                  <a:spcPct val="150000"/>
                </a:lnSpc>
                <a:buFont typeface="Arial" panose="020B0604020202020204" pitchFamily="34" charset="0"/>
                <a:buNone/>
              </a:pPr>
              <a:r>
                <a:rPr lang="en-US" altLang="zh-CN" b="1">
                  <a:solidFill>
                    <a:schemeClr val="bg1"/>
                  </a:solidFill>
                </a:rPr>
                <a:t>}</a:t>
              </a:r>
            </a:p>
            <a:p>
              <a:pPr eaLnBrk="1" hangingPunct="1">
                <a:lnSpc>
                  <a:spcPct val="150000"/>
                </a:lnSpc>
                <a:buFont typeface="Arial" panose="020B0604020202020204" pitchFamily="34" charset="0"/>
                <a:buNone/>
              </a:pPr>
              <a:r>
                <a:rPr lang="en-US" altLang="zh-CN" b="1">
                  <a:solidFill>
                    <a:schemeClr val="bg1"/>
                  </a:solidFill>
                </a:rPr>
                <a:t>Person.prototype.sayHello = function () {</a:t>
              </a:r>
            </a:p>
            <a:p>
              <a:pPr eaLnBrk="1" hangingPunct="1">
                <a:lnSpc>
                  <a:spcPct val="150000"/>
                </a:lnSpc>
                <a:buFont typeface="Arial" panose="020B0604020202020204" pitchFamily="34" charset="0"/>
                <a:buNone/>
              </a:pPr>
              <a:r>
                <a:rPr lang="en-US" altLang="zh-CN" b="1">
                  <a:solidFill>
                    <a:schemeClr val="bg1"/>
                  </a:solidFill>
                </a:rPr>
                <a:t>  console.log('</a:t>
              </a:r>
              <a:r>
                <a:rPr lang="zh-CN" altLang="en-US" b="1">
                  <a:solidFill>
                    <a:schemeClr val="bg1"/>
                  </a:solidFill>
                </a:rPr>
                <a:t>你好，我是</a:t>
              </a:r>
              <a:r>
                <a:rPr lang="en-US" altLang="zh-CN" b="1">
                  <a:solidFill>
                    <a:schemeClr val="bg1"/>
                  </a:solidFill>
                </a:rPr>
                <a:t>' + this.name);</a:t>
              </a:r>
            </a:p>
            <a:p>
              <a:pPr eaLnBrk="1" hangingPunct="1">
                <a:lnSpc>
                  <a:spcPct val="150000"/>
                </a:lnSpc>
                <a:buFont typeface="Arial" panose="020B0604020202020204" pitchFamily="34" charset="0"/>
                <a:buNone/>
              </a:pPr>
              <a:r>
                <a:rPr lang="en-US" altLang="zh-CN" b="1">
                  <a:solidFill>
                    <a:schemeClr val="bg1"/>
                  </a:solidFill>
                </a:rPr>
                <a:t>}</a:t>
              </a:r>
            </a:p>
          </p:txBody>
        </p:sp>
      </p:grpSp>
      <p:grpSp>
        <p:nvGrpSpPr>
          <p:cNvPr id="34" name="组合 9">
            <a:extLst>
              <a:ext uri="{FF2B5EF4-FFF2-40B4-BE49-F238E27FC236}">
                <a16:creationId xmlns:a16="http://schemas.microsoft.com/office/drawing/2014/main" id="{62170F9C-2715-441A-B3E5-9BDA58016FDA}"/>
              </a:ext>
            </a:extLst>
          </p:cNvPr>
          <p:cNvGrpSpPr>
            <a:grpSpLocks/>
          </p:cNvGrpSpPr>
          <p:nvPr/>
        </p:nvGrpSpPr>
        <p:grpSpPr bwMode="auto">
          <a:xfrm>
            <a:off x="6735763" y="2300289"/>
            <a:ext cx="3778250" cy="2674937"/>
            <a:chOff x="1288722" y="3622357"/>
            <a:chExt cx="266944" cy="845866"/>
          </a:xfrm>
        </p:grpSpPr>
        <p:sp>
          <p:nvSpPr>
            <p:cNvPr id="101383" name="矩形 10">
              <a:extLst>
                <a:ext uri="{FF2B5EF4-FFF2-40B4-BE49-F238E27FC236}">
                  <a16:creationId xmlns:a16="http://schemas.microsoft.com/office/drawing/2014/main" id="{20B8C7A8-3D5E-40B7-9AF4-3D6CE47A59BA}"/>
                </a:ext>
              </a:extLst>
            </p:cNvPr>
            <p:cNvSpPr>
              <a:spLocks noChangeArrowheads="1"/>
            </p:cNvSpPr>
            <p:nvPr/>
          </p:nvSpPr>
          <p:spPr bwMode="auto">
            <a:xfrm>
              <a:off x="1288722" y="3622357"/>
              <a:ext cx="256876" cy="845866"/>
            </a:xfrm>
            <a:prstGeom prst="rect">
              <a:avLst/>
            </a:prstGeom>
            <a:solidFill>
              <a:srgbClr val="003F75"/>
            </a:solidFill>
            <a:ln>
              <a:noFill/>
            </a:ln>
            <a:extLst>
              <a:ext uri="{91240B29-F687-4F45-9708-019B960494DF}">
                <a14:hiddenLine xmlns:a14="http://schemas.microsoft.com/office/drawing/2010/main" w="12700" algn="ctr">
                  <a:solidFill>
                    <a:srgbClr val="000000"/>
                  </a:solidFill>
                  <a:prstDash val="sysDot"/>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101384" name="矩形 11">
              <a:extLst>
                <a:ext uri="{FF2B5EF4-FFF2-40B4-BE49-F238E27FC236}">
                  <a16:creationId xmlns:a16="http://schemas.microsoft.com/office/drawing/2014/main" id="{FA0B8824-483D-4CA3-8947-E91D88DDC701}"/>
                </a:ext>
              </a:extLst>
            </p:cNvPr>
            <p:cNvSpPr>
              <a:spLocks noChangeArrowheads="1"/>
            </p:cNvSpPr>
            <p:nvPr/>
          </p:nvSpPr>
          <p:spPr bwMode="auto">
            <a:xfrm>
              <a:off x="1296631" y="3626112"/>
              <a:ext cx="259035" cy="817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prstDash val="sysDot"/>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buFont typeface="Arial" panose="020B0604020202020204" pitchFamily="34" charset="0"/>
                <a:buNone/>
              </a:pPr>
              <a:r>
                <a:rPr lang="en-US" altLang="zh-CN" b="1">
                  <a:solidFill>
                    <a:schemeClr val="bg1"/>
                  </a:solidFill>
                </a:rPr>
                <a:t>var p1 = new Person('Jim');</a:t>
              </a:r>
            </a:p>
            <a:p>
              <a:pPr eaLnBrk="1" hangingPunct="1">
                <a:lnSpc>
                  <a:spcPct val="150000"/>
                </a:lnSpc>
                <a:buFont typeface="Arial" panose="020B0604020202020204" pitchFamily="34" charset="0"/>
                <a:buNone/>
              </a:pPr>
              <a:r>
                <a:rPr lang="en-US" altLang="zh-CN" b="1">
                  <a:solidFill>
                    <a:schemeClr val="bg1"/>
                  </a:solidFill>
                </a:rPr>
                <a:t>var p2 = new Person('Tom');</a:t>
              </a:r>
            </a:p>
            <a:p>
              <a:pPr eaLnBrk="1" hangingPunct="1">
                <a:lnSpc>
                  <a:spcPct val="150000"/>
                </a:lnSpc>
              </a:pPr>
              <a:r>
                <a:rPr lang="en-US" altLang="zh-CN" b="1">
                  <a:solidFill>
                    <a:schemeClr val="bg1"/>
                  </a:solidFill>
                </a:rPr>
                <a:t>// </a:t>
              </a:r>
              <a:r>
                <a:rPr lang="zh-CN" altLang="en-US" b="1">
                  <a:solidFill>
                    <a:schemeClr val="bg1"/>
                  </a:solidFill>
                </a:rPr>
                <a:t>输出结果：你好，我是</a:t>
              </a:r>
              <a:r>
                <a:rPr lang="en-US" altLang="zh-CN" b="1">
                  <a:solidFill>
                    <a:schemeClr val="bg1"/>
                  </a:solidFill>
                </a:rPr>
                <a:t>Jim</a:t>
              </a:r>
            </a:p>
            <a:p>
              <a:pPr eaLnBrk="1" hangingPunct="1">
                <a:lnSpc>
                  <a:spcPct val="150000"/>
                </a:lnSpc>
                <a:buFont typeface="Arial" panose="020B0604020202020204" pitchFamily="34" charset="0"/>
                <a:buNone/>
              </a:pPr>
              <a:r>
                <a:rPr lang="en-US" altLang="zh-CN" b="1">
                  <a:solidFill>
                    <a:schemeClr val="bg1"/>
                  </a:solidFill>
                </a:rPr>
                <a:t>p1.sayHello();</a:t>
              </a:r>
            </a:p>
            <a:p>
              <a:pPr eaLnBrk="1" hangingPunct="1">
                <a:lnSpc>
                  <a:spcPct val="150000"/>
                </a:lnSpc>
              </a:pPr>
              <a:r>
                <a:rPr lang="en-US" altLang="zh-CN" b="1">
                  <a:solidFill>
                    <a:schemeClr val="bg1"/>
                  </a:solidFill>
                </a:rPr>
                <a:t>();// </a:t>
              </a:r>
              <a:r>
                <a:rPr lang="zh-CN" altLang="en-US" b="1">
                  <a:solidFill>
                    <a:schemeClr val="bg1"/>
                  </a:solidFill>
                </a:rPr>
                <a:t>输出结果：你好，我是 </a:t>
              </a:r>
              <a:r>
                <a:rPr lang="en-US" altLang="zh-CN" b="1">
                  <a:solidFill>
                    <a:schemeClr val="bg1"/>
                  </a:solidFill>
                </a:rPr>
                <a:t>Tom</a:t>
              </a:r>
            </a:p>
            <a:p>
              <a:pPr eaLnBrk="1" hangingPunct="1">
                <a:lnSpc>
                  <a:spcPct val="150000"/>
                </a:lnSpc>
                <a:buFont typeface="Arial" panose="020B0604020202020204" pitchFamily="34" charset="0"/>
                <a:buNone/>
              </a:pPr>
              <a:r>
                <a:rPr lang="en-US" altLang="zh-CN" b="1">
                  <a:solidFill>
                    <a:schemeClr val="bg1"/>
                  </a:solidFill>
                </a:rPr>
                <a:t>p2.sayHello</a:t>
              </a:r>
            </a:p>
          </p:txBody>
        </p:sp>
      </p:grpSp>
      <p:sp>
        <p:nvSpPr>
          <p:cNvPr id="37" name="矩形 36">
            <a:extLst>
              <a:ext uri="{FF2B5EF4-FFF2-40B4-BE49-F238E27FC236}">
                <a16:creationId xmlns:a16="http://schemas.microsoft.com/office/drawing/2014/main" id="{581DE97C-64FA-4994-88AF-AFDA43751CB4}"/>
              </a:ext>
            </a:extLst>
          </p:cNvPr>
          <p:cNvSpPr>
            <a:spLocks noChangeArrowheads="1"/>
          </p:cNvSpPr>
          <p:nvPr/>
        </p:nvSpPr>
        <p:spPr bwMode="auto">
          <a:xfrm>
            <a:off x="1909763" y="3581401"/>
            <a:ext cx="3022600" cy="442913"/>
          </a:xfrm>
          <a:prstGeom prst="rect">
            <a:avLst/>
          </a:prstGeom>
          <a:noFill/>
          <a:ln>
            <a:solidFill>
              <a:srgbClr val="FFFF00"/>
            </a:solidFill>
            <a:prstDash val="sysDot"/>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defRPr/>
            </a:pPr>
            <a:endParaRPr lang="zh-CN" altLang="en-US"/>
          </a:p>
        </p:txBody>
      </p:sp>
      <p:sp>
        <p:nvSpPr>
          <p:cNvPr id="2" name="灯片编号占位符 1">
            <a:extLst>
              <a:ext uri="{FF2B5EF4-FFF2-40B4-BE49-F238E27FC236}">
                <a16:creationId xmlns:a16="http://schemas.microsoft.com/office/drawing/2014/main" id="{100F27A0-3911-40C1-ABDB-060E2013B5E4}"/>
              </a:ext>
            </a:extLst>
          </p:cNvPr>
          <p:cNvSpPr>
            <a:spLocks noGrp="1"/>
          </p:cNvSpPr>
          <p:nvPr>
            <p:ph type="sldNum" sz="quarter" idx="4"/>
          </p:nvPr>
        </p:nvSpPr>
        <p:spPr/>
        <p:txBody>
          <a:bodyPr/>
          <a:lstStyle/>
          <a:p>
            <a:pPr>
              <a:defRPr/>
            </a:pPr>
            <a:fld id="{E6CA0B37-C609-418D-973E-5FE272E0CA7A}" type="slidenum">
              <a:rPr lang="zh-CN" altLang="en-US" smtClean="0"/>
              <a:pPr>
                <a:defRPr/>
              </a:pPr>
              <a:t>68</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p:tgtEl>
                                          <p:spTgt spid="18"/>
                                        </p:tgtEl>
                                        <p:attrNameLst>
                                          <p:attrName>ppt_x</p:attrName>
                                        </p:attrNameLst>
                                      </p:cBhvr>
                                      <p:tavLst>
                                        <p:tav tm="0">
                                          <p:val>
                                            <p:strVal val="#ppt_x-#ppt_w*1.125000"/>
                                          </p:val>
                                        </p:tav>
                                        <p:tav tm="100000">
                                          <p:val>
                                            <p:strVal val="#ppt_x"/>
                                          </p:val>
                                        </p:tav>
                                      </p:tavLst>
                                    </p:anim>
                                    <p:animEffect transition="in" filter="wipe(right)">
                                      <p:cBhvr>
                                        <p:cTn id="8" dur="500"/>
                                        <p:tgtEl>
                                          <p:spTgt spid="18"/>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2" fill="hold" nodeType="clickEffect">
                                  <p:stCondLst>
                                    <p:cond delay="0"/>
                                  </p:stCondLst>
                                  <p:childTnLst>
                                    <p:set>
                                      <p:cBhvr>
                                        <p:cTn id="12" dur="1" fill="hold">
                                          <p:stCondLst>
                                            <p:cond delay="0"/>
                                          </p:stCondLst>
                                        </p:cTn>
                                        <p:tgtEl>
                                          <p:spTgt spid="31"/>
                                        </p:tgtEl>
                                        <p:attrNameLst>
                                          <p:attrName>style.visibility</p:attrName>
                                        </p:attrNameLst>
                                      </p:cBhvr>
                                      <p:to>
                                        <p:strVal val="visible"/>
                                      </p:to>
                                    </p:set>
                                    <p:anim calcmode="lin" valueType="num">
                                      <p:cBhvr additive="base">
                                        <p:cTn id="13" dur="500"/>
                                        <p:tgtEl>
                                          <p:spTgt spid="31"/>
                                        </p:tgtEl>
                                        <p:attrNameLst>
                                          <p:attrName>ppt_x</p:attrName>
                                        </p:attrNameLst>
                                      </p:cBhvr>
                                      <p:tavLst>
                                        <p:tav tm="0">
                                          <p:val>
                                            <p:strVal val="#ppt_x+#ppt_w*1.125000"/>
                                          </p:val>
                                        </p:tav>
                                        <p:tav tm="100000">
                                          <p:val>
                                            <p:strVal val="#ppt_x"/>
                                          </p:val>
                                        </p:tav>
                                      </p:tavLst>
                                    </p:anim>
                                    <p:animEffect transition="in" filter="wipe(left)">
                                      <p:cBhvr>
                                        <p:cTn id="14" dur="500"/>
                                        <p:tgtEl>
                                          <p:spTgt spid="31"/>
                                        </p:tgtEl>
                                      </p:cBhvr>
                                    </p:animEffect>
                                  </p:childTnLst>
                                </p:cTn>
                              </p:par>
                              <p:par>
                                <p:cTn id="15" presetID="12" presetClass="entr" presetSubtype="8" fill="hold" nodeType="withEffect">
                                  <p:stCondLst>
                                    <p:cond delay="0"/>
                                  </p:stCondLst>
                                  <p:childTnLst>
                                    <p:set>
                                      <p:cBhvr>
                                        <p:cTn id="16" dur="1" fill="hold">
                                          <p:stCondLst>
                                            <p:cond delay="0"/>
                                          </p:stCondLst>
                                        </p:cTn>
                                        <p:tgtEl>
                                          <p:spTgt spid="34"/>
                                        </p:tgtEl>
                                        <p:attrNameLst>
                                          <p:attrName>style.visibility</p:attrName>
                                        </p:attrNameLst>
                                      </p:cBhvr>
                                      <p:to>
                                        <p:strVal val="visible"/>
                                      </p:to>
                                    </p:set>
                                    <p:anim calcmode="lin" valueType="num">
                                      <p:cBhvr additive="base">
                                        <p:cTn id="17" dur="500"/>
                                        <p:tgtEl>
                                          <p:spTgt spid="34"/>
                                        </p:tgtEl>
                                        <p:attrNameLst>
                                          <p:attrName>ppt_x</p:attrName>
                                        </p:attrNameLst>
                                      </p:cBhvr>
                                      <p:tavLst>
                                        <p:tav tm="0">
                                          <p:val>
                                            <p:strVal val="#ppt_x-#ppt_w*1.125000"/>
                                          </p:val>
                                        </p:tav>
                                        <p:tav tm="100000">
                                          <p:val>
                                            <p:strVal val="#ppt_x"/>
                                          </p:val>
                                        </p:tav>
                                      </p:tavLst>
                                    </p:anim>
                                    <p:animEffect transition="in" filter="wipe(right)">
                                      <p:cBhvr>
                                        <p:cTn id="18" dur="500"/>
                                        <p:tgtEl>
                                          <p:spTgt spid="3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1" presetClass="entr" presetSubtype="2" fill="hold" grpId="0" nodeType="click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wheel(2)">
                                      <p:cBhvr>
                                        <p:cTn id="23"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7"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标题 1">
            <a:extLst>
              <a:ext uri="{FF2B5EF4-FFF2-40B4-BE49-F238E27FC236}">
                <a16:creationId xmlns:a16="http://schemas.microsoft.com/office/drawing/2014/main" id="{DF1AD4B2-DD58-42EC-BF7D-DFCC025F31F0}"/>
              </a:ext>
            </a:extLst>
          </p:cNvPr>
          <p:cNvSpPr>
            <a:spLocks noGrp="1"/>
          </p:cNvSpPr>
          <p:nvPr>
            <p:ph type="ctr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pPr algn="l"/>
            <a:r>
              <a:rPr lang="zh-CN" altLang="en-US" dirty="0"/>
              <a:t>继承</a:t>
            </a:r>
          </a:p>
        </p:txBody>
      </p:sp>
      <p:sp>
        <p:nvSpPr>
          <p:cNvPr id="18" name="矩形 38">
            <a:extLst>
              <a:ext uri="{FF2B5EF4-FFF2-40B4-BE49-F238E27FC236}">
                <a16:creationId xmlns:a16="http://schemas.microsoft.com/office/drawing/2014/main" id="{4BBE38D7-3CD3-47AC-8971-BD20C5443880}"/>
              </a:ext>
            </a:extLst>
          </p:cNvPr>
          <p:cNvSpPr>
            <a:spLocks noChangeArrowheads="1"/>
          </p:cNvSpPr>
          <p:nvPr/>
        </p:nvSpPr>
        <p:spPr bwMode="auto">
          <a:xfrm>
            <a:off x="1774826" y="1273175"/>
            <a:ext cx="8429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zh-CN" altLang="en-US" sz="2000" b="1" dirty="0">
                <a:solidFill>
                  <a:schemeClr val="tx1">
                    <a:lumMod val="50000"/>
                    <a:lumOff val="50000"/>
                  </a:schemeClr>
                </a:solidFill>
                <a:latin typeface="微软雅黑" pitchFamily="34" charset="-122"/>
                <a:ea typeface="微软雅黑" pitchFamily="34" charset="-122"/>
              </a:rPr>
              <a:t>继承</a:t>
            </a:r>
            <a:r>
              <a:rPr lang="en-US" altLang="zh-CN" sz="2000" b="1" dirty="0">
                <a:solidFill>
                  <a:schemeClr val="tx1">
                    <a:lumMod val="50000"/>
                    <a:lumOff val="50000"/>
                  </a:schemeClr>
                </a:solidFill>
                <a:latin typeface="微软雅黑" pitchFamily="34" charset="-122"/>
                <a:ea typeface="微软雅黑" pitchFamily="34" charset="-122"/>
              </a:rPr>
              <a:t>——</a:t>
            </a:r>
            <a:r>
              <a:rPr lang="zh-CN" altLang="en-US" sz="2000" b="1" dirty="0">
                <a:solidFill>
                  <a:schemeClr val="tx1">
                    <a:lumMod val="50000"/>
                    <a:lumOff val="50000"/>
                  </a:schemeClr>
                </a:solidFill>
                <a:latin typeface="微软雅黑" pitchFamily="34" charset="-122"/>
                <a:ea typeface="微软雅黑" pitchFamily="34" charset="-122"/>
              </a:rPr>
              <a:t>替换原型对象实现继承</a:t>
            </a:r>
            <a:endParaRPr lang="en-US" altLang="zh-CN" sz="2000" b="1" dirty="0">
              <a:solidFill>
                <a:schemeClr val="tx1">
                  <a:lumMod val="50000"/>
                  <a:lumOff val="50000"/>
                </a:schemeClr>
              </a:solidFill>
              <a:latin typeface="微软雅黑" pitchFamily="34" charset="-122"/>
              <a:ea typeface="微软雅黑" pitchFamily="34" charset="-122"/>
            </a:endParaRPr>
          </a:p>
        </p:txBody>
      </p:sp>
      <p:grpSp>
        <p:nvGrpSpPr>
          <p:cNvPr id="31" name="组合 9">
            <a:extLst>
              <a:ext uri="{FF2B5EF4-FFF2-40B4-BE49-F238E27FC236}">
                <a16:creationId xmlns:a16="http://schemas.microsoft.com/office/drawing/2014/main" id="{24A38F4E-BC7D-45A6-BCD7-CC273F5C357A}"/>
              </a:ext>
            </a:extLst>
          </p:cNvPr>
          <p:cNvGrpSpPr>
            <a:grpSpLocks/>
          </p:cNvGrpSpPr>
          <p:nvPr/>
        </p:nvGrpSpPr>
        <p:grpSpPr bwMode="auto">
          <a:xfrm>
            <a:off x="1773238" y="2300288"/>
            <a:ext cx="4216400" cy="3530600"/>
            <a:chOff x="1288722" y="3622357"/>
            <a:chExt cx="346674" cy="1116202"/>
          </a:xfrm>
        </p:grpSpPr>
        <p:sp>
          <p:nvSpPr>
            <p:cNvPr id="102407" name="矩形 10">
              <a:extLst>
                <a:ext uri="{FF2B5EF4-FFF2-40B4-BE49-F238E27FC236}">
                  <a16:creationId xmlns:a16="http://schemas.microsoft.com/office/drawing/2014/main" id="{2C543CB5-D709-4AD0-9EAB-A84612FA7B58}"/>
                </a:ext>
              </a:extLst>
            </p:cNvPr>
            <p:cNvSpPr>
              <a:spLocks noChangeArrowheads="1"/>
            </p:cNvSpPr>
            <p:nvPr/>
          </p:nvSpPr>
          <p:spPr bwMode="auto">
            <a:xfrm>
              <a:off x="1288722" y="3622357"/>
              <a:ext cx="346674" cy="1116202"/>
            </a:xfrm>
            <a:prstGeom prst="rect">
              <a:avLst/>
            </a:prstGeom>
            <a:solidFill>
              <a:srgbClr val="003F75"/>
            </a:solidFill>
            <a:ln>
              <a:noFill/>
            </a:ln>
            <a:extLst>
              <a:ext uri="{91240B29-F687-4F45-9708-019B960494DF}">
                <a14:hiddenLine xmlns:a14="http://schemas.microsoft.com/office/drawing/2010/main" w="12700" algn="ctr">
                  <a:solidFill>
                    <a:srgbClr val="000000"/>
                  </a:solidFill>
                  <a:prstDash val="sysDot"/>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102408" name="矩形 11">
              <a:extLst>
                <a:ext uri="{FF2B5EF4-FFF2-40B4-BE49-F238E27FC236}">
                  <a16:creationId xmlns:a16="http://schemas.microsoft.com/office/drawing/2014/main" id="{396CCBE7-6740-47E1-A431-5245B3359202}"/>
                </a:ext>
              </a:extLst>
            </p:cNvPr>
            <p:cNvSpPr>
              <a:spLocks noChangeArrowheads="1"/>
            </p:cNvSpPr>
            <p:nvPr/>
          </p:nvSpPr>
          <p:spPr bwMode="auto">
            <a:xfrm>
              <a:off x="1296631" y="3626112"/>
              <a:ext cx="331888" cy="817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prstDash val="sysDot"/>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buFont typeface="Arial" panose="020B0604020202020204" pitchFamily="34" charset="0"/>
                <a:buNone/>
              </a:pPr>
              <a:r>
                <a:rPr lang="en-US" altLang="zh-CN" b="1">
                  <a:solidFill>
                    <a:schemeClr val="bg1"/>
                  </a:solidFill>
                </a:rPr>
                <a:t>function Person() {}</a:t>
              </a:r>
            </a:p>
            <a:p>
              <a:pPr eaLnBrk="1" hangingPunct="1">
                <a:lnSpc>
                  <a:spcPct val="150000"/>
                </a:lnSpc>
                <a:buFont typeface="Arial" panose="020B0604020202020204" pitchFamily="34" charset="0"/>
                <a:buNone/>
              </a:pPr>
              <a:r>
                <a:rPr lang="en-US" altLang="zh-CN" b="1">
                  <a:solidFill>
                    <a:schemeClr val="bg1"/>
                  </a:solidFill>
                </a:rPr>
                <a:t>Person.prototype = {</a:t>
              </a:r>
            </a:p>
            <a:p>
              <a:pPr eaLnBrk="1" hangingPunct="1">
                <a:lnSpc>
                  <a:spcPct val="150000"/>
                </a:lnSpc>
                <a:buFont typeface="Arial" panose="020B0604020202020204" pitchFamily="34" charset="0"/>
                <a:buNone/>
              </a:pPr>
              <a:r>
                <a:rPr lang="en-US" altLang="zh-CN" b="1">
                  <a:solidFill>
                    <a:schemeClr val="bg1"/>
                  </a:solidFill>
                </a:rPr>
                <a:t>  sayHello: function () {</a:t>
              </a:r>
            </a:p>
            <a:p>
              <a:pPr eaLnBrk="1" hangingPunct="1">
                <a:lnSpc>
                  <a:spcPct val="150000"/>
                </a:lnSpc>
                <a:buFont typeface="Arial" panose="020B0604020202020204" pitchFamily="34" charset="0"/>
                <a:buNone/>
              </a:pPr>
              <a:r>
                <a:rPr lang="en-US" altLang="zh-CN" b="1">
                  <a:solidFill>
                    <a:schemeClr val="bg1"/>
                  </a:solidFill>
                </a:rPr>
                <a:t>    console.log('</a:t>
              </a:r>
              <a:r>
                <a:rPr lang="zh-CN" altLang="en-US" b="1">
                  <a:solidFill>
                    <a:schemeClr val="bg1"/>
                  </a:solidFill>
                </a:rPr>
                <a:t>你好，我是新对象</a:t>
              </a:r>
              <a:r>
                <a:rPr lang="en-US" altLang="zh-CN" b="1">
                  <a:solidFill>
                    <a:schemeClr val="bg1"/>
                  </a:solidFill>
                </a:rPr>
                <a:t>');</a:t>
              </a:r>
            </a:p>
            <a:p>
              <a:pPr eaLnBrk="1" hangingPunct="1">
                <a:lnSpc>
                  <a:spcPct val="150000"/>
                </a:lnSpc>
                <a:buFont typeface="Arial" panose="020B0604020202020204" pitchFamily="34" charset="0"/>
                <a:buNone/>
              </a:pPr>
              <a:r>
                <a:rPr lang="en-US" altLang="zh-CN" b="1">
                  <a:solidFill>
                    <a:schemeClr val="bg1"/>
                  </a:solidFill>
                </a:rPr>
                <a:t>  }</a:t>
              </a:r>
            </a:p>
            <a:p>
              <a:pPr eaLnBrk="1" hangingPunct="1">
                <a:lnSpc>
                  <a:spcPct val="150000"/>
                </a:lnSpc>
                <a:buFont typeface="Arial" panose="020B0604020202020204" pitchFamily="34" charset="0"/>
                <a:buNone/>
              </a:pPr>
              <a:r>
                <a:rPr lang="en-US" altLang="zh-CN" b="1">
                  <a:solidFill>
                    <a:schemeClr val="bg1"/>
                  </a:solidFill>
                </a:rPr>
                <a:t>}</a:t>
              </a:r>
            </a:p>
            <a:p>
              <a:pPr eaLnBrk="1" hangingPunct="1">
                <a:lnSpc>
                  <a:spcPct val="150000"/>
                </a:lnSpc>
                <a:buFont typeface="Arial" panose="020B0604020202020204" pitchFamily="34" charset="0"/>
                <a:buNone/>
              </a:pPr>
              <a:r>
                <a:rPr lang="en-US" altLang="zh-CN" b="1">
                  <a:solidFill>
                    <a:schemeClr val="bg1"/>
                  </a:solidFill>
                </a:rPr>
                <a:t>var p = new Person();</a:t>
              </a:r>
            </a:p>
            <a:p>
              <a:pPr eaLnBrk="1" hangingPunct="1">
                <a:lnSpc>
                  <a:spcPct val="150000"/>
                </a:lnSpc>
                <a:buFont typeface="Arial" panose="020B0604020202020204" pitchFamily="34" charset="0"/>
                <a:buNone/>
              </a:pPr>
              <a:r>
                <a:rPr lang="en-US" altLang="zh-CN" b="1">
                  <a:solidFill>
                    <a:schemeClr val="bg1"/>
                  </a:solidFill>
                </a:rPr>
                <a:t>p.sayHello();</a:t>
              </a:r>
            </a:p>
          </p:txBody>
        </p:sp>
      </p:grpSp>
      <p:sp>
        <p:nvSpPr>
          <p:cNvPr id="10" name="矩形 9">
            <a:extLst>
              <a:ext uri="{FF2B5EF4-FFF2-40B4-BE49-F238E27FC236}">
                <a16:creationId xmlns:a16="http://schemas.microsoft.com/office/drawing/2014/main" id="{EE187CB9-73CB-42EC-B1AA-5D87E154A960}"/>
              </a:ext>
            </a:extLst>
          </p:cNvPr>
          <p:cNvSpPr>
            <a:spLocks noChangeArrowheads="1"/>
          </p:cNvSpPr>
          <p:nvPr/>
        </p:nvSpPr>
        <p:spPr bwMode="auto">
          <a:xfrm>
            <a:off x="1905001" y="2771776"/>
            <a:ext cx="2017713" cy="442913"/>
          </a:xfrm>
          <a:prstGeom prst="rect">
            <a:avLst/>
          </a:prstGeom>
          <a:noFill/>
          <a:ln>
            <a:solidFill>
              <a:srgbClr val="FFFF00"/>
            </a:solidFill>
            <a:prstDash val="sysDot"/>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defRPr/>
            </a:pPr>
            <a:endParaRPr lang="zh-CN" altLang="en-US"/>
          </a:p>
        </p:txBody>
      </p:sp>
      <p:sp>
        <p:nvSpPr>
          <p:cNvPr id="2" name="矩形 1">
            <a:extLst>
              <a:ext uri="{FF2B5EF4-FFF2-40B4-BE49-F238E27FC236}">
                <a16:creationId xmlns:a16="http://schemas.microsoft.com/office/drawing/2014/main" id="{ADD119AD-DB66-4823-A2E2-BB80500F35D8}"/>
              </a:ext>
            </a:extLst>
          </p:cNvPr>
          <p:cNvSpPr>
            <a:spLocks noChangeArrowheads="1"/>
          </p:cNvSpPr>
          <p:nvPr/>
        </p:nvSpPr>
        <p:spPr bwMode="auto">
          <a:xfrm>
            <a:off x="6096001" y="2325689"/>
            <a:ext cx="3895725"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200000"/>
              </a:lnSpc>
            </a:pPr>
            <a:r>
              <a:rPr lang="zh-CN" altLang="en-US" b="1" u="sng">
                <a:solidFill>
                  <a:srgbClr val="0070C0"/>
                </a:solidFill>
              </a:rPr>
              <a:t>注意</a:t>
            </a:r>
            <a:r>
              <a:rPr lang="zh-CN" altLang="en-US"/>
              <a:t>：</a:t>
            </a:r>
            <a:endParaRPr lang="en-US" altLang="zh-CN"/>
          </a:p>
          <a:p>
            <a:pPr>
              <a:lnSpc>
                <a:spcPct val="200000"/>
              </a:lnSpc>
            </a:pPr>
            <a:r>
              <a:rPr lang="zh-CN" altLang="zh-CN"/>
              <a:t>在基于构造函数创建对象时，代码应写在替换原型对象之后，否则创建的对象仍然会继承原来的原型对象。</a:t>
            </a:r>
            <a:endParaRPr lang="zh-CN" altLang="en-US"/>
          </a:p>
        </p:txBody>
      </p:sp>
      <p:sp>
        <p:nvSpPr>
          <p:cNvPr id="3" name="灯片编号占位符 2">
            <a:extLst>
              <a:ext uri="{FF2B5EF4-FFF2-40B4-BE49-F238E27FC236}">
                <a16:creationId xmlns:a16="http://schemas.microsoft.com/office/drawing/2014/main" id="{596C4D43-8FBD-4E01-AAE1-CCDB1BFCAC5A}"/>
              </a:ext>
            </a:extLst>
          </p:cNvPr>
          <p:cNvSpPr>
            <a:spLocks noGrp="1"/>
          </p:cNvSpPr>
          <p:nvPr>
            <p:ph type="sldNum" sz="quarter" idx="4"/>
          </p:nvPr>
        </p:nvSpPr>
        <p:spPr/>
        <p:txBody>
          <a:bodyPr/>
          <a:lstStyle/>
          <a:p>
            <a:pPr>
              <a:defRPr/>
            </a:pPr>
            <a:fld id="{E6CA0B37-C609-418D-973E-5FE272E0CA7A}" type="slidenum">
              <a:rPr lang="zh-CN" altLang="en-US" smtClean="0"/>
              <a:pPr>
                <a:defRPr/>
              </a:pPr>
              <a:t>69</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p:tgtEl>
                                          <p:spTgt spid="18"/>
                                        </p:tgtEl>
                                        <p:attrNameLst>
                                          <p:attrName>ppt_x</p:attrName>
                                        </p:attrNameLst>
                                      </p:cBhvr>
                                      <p:tavLst>
                                        <p:tav tm="0">
                                          <p:val>
                                            <p:strVal val="#ppt_x-#ppt_w*1.125000"/>
                                          </p:val>
                                        </p:tav>
                                        <p:tav tm="100000">
                                          <p:val>
                                            <p:strVal val="#ppt_x"/>
                                          </p:val>
                                        </p:tav>
                                      </p:tavLst>
                                    </p:anim>
                                    <p:animEffect transition="in" filter="wipe(right)">
                                      <p:cBhvr>
                                        <p:cTn id="8" dur="500"/>
                                        <p:tgtEl>
                                          <p:spTgt spid="18"/>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2" fill="hold" nodeType="clickEffect">
                                  <p:stCondLst>
                                    <p:cond delay="0"/>
                                  </p:stCondLst>
                                  <p:childTnLst>
                                    <p:set>
                                      <p:cBhvr>
                                        <p:cTn id="12" dur="1" fill="hold">
                                          <p:stCondLst>
                                            <p:cond delay="0"/>
                                          </p:stCondLst>
                                        </p:cTn>
                                        <p:tgtEl>
                                          <p:spTgt spid="31"/>
                                        </p:tgtEl>
                                        <p:attrNameLst>
                                          <p:attrName>style.visibility</p:attrName>
                                        </p:attrNameLst>
                                      </p:cBhvr>
                                      <p:to>
                                        <p:strVal val="visible"/>
                                      </p:to>
                                    </p:set>
                                    <p:anim calcmode="lin" valueType="num">
                                      <p:cBhvr additive="base">
                                        <p:cTn id="13" dur="500"/>
                                        <p:tgtEl>
                                          <p:spTgt spid="31"/>
                                        </p:tgtEl>
                                        <p:attrNameLst>
                                          <p:attrName>ppt_x</p:attrName>
                                        </p:attrNameLst>
                                      </p:cBhvr>
                                      <p:tavLst>
                                        <p:tav tm="0">
                                          <p:val>
                                            <p:strVal val="#ppt_x+#ppt_w*1.125000"/>
                                          </p:val>
                                        </p:tav>
                                        <p:tav tm="100000">
                                          <p:val>
                                            <p:strVal val="#ppt_x"/>
                                          </p:val>
                                        </p:tav>
                                      </p:tavLst>
                                    </p:anim>
                                    <p:animEffect transition="in" filter="wipe(left)">
                                      <p:cBhvr>
                                        <p:cTn id="14" dur="500"/>
                                        <p:tgtEl>
                                          <p:spTgt spid="31"/>
                                        </p:tgtEl>
                                      </p:cBhvr>
                                    </p:animEffect>
                                  </p:childTnLst>
                                </p:cTn>
                              </p:par>
                              <p:par>
                                <p:cTn id="15" presetID="12" presetClass="entr" presetSubtype="8"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p:tgtEl>
                                          <p:spTgt spid="2"/>
                                        </p:tgtEl>
                                        <p:attrNameLst>
                                          <p:attrName>ppt_x</p:attrName>
                                        </p:attrNameLst>
                                      </p:cBhvr>
                                      <p:tavLst>
                                        <p:tav tm="0">
                                          <p:val>
                                            <p:strVal val="#ppt_x-#ppt_w*1.125000"/>
                                          </p:val>
                                        </p:tav>
                                        <p:tav tm="100000">
                                          <p:val>
                                            <p:strVal val="#ppt_x"/>
                                          </p:val>
                                        </p:tav>
                                      </p:tavLst>
                                    </p:anim>
                                    <p:animEffect transition="in" filter="wipe(right)">
                                      <p:cBhvr>
                                        <p:cTn id="18" dur="500"/>
                                        <p:tgtEl>
                                          <p:spTgt spid="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1" presetClass="entr" presetSubtype="2"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heel(2)">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0" grpId="0" animBg="1"/>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a:extLst>
              <a:ext uri="{FF2B5EF4-FFF2-40B4-BE49-F238E27FC236}">
                <a16:creationId xmlns:a16="http://schemas.microsoft.com/office/drawing/2014/main" id="{4D59A42F-3076-49B8-B631-16E9240C433D}"/>
              </a:ext>
            </a:extLst>
          </p:cNvPr>
          <p:cNvSpPr>
            <a:spLocks noGrp="1"/>
          </p:cNvSpPr>
          <p:nvPr>
            <p:ph type="ctrTitle"/>
          </p:nvPr>
        </p:nvSpPr>
        <p:spPr/>
        <p:txBody>
          <a:bodyPr/>
          <a:lstStyle/>
          <a:p>
            <a:r>
              <a:rPr lang="zh-CN" altLang="en-US" dirty="0"/>
              <a:t>面向过程与面向对象</a:t>
            </a:r>
            <a:endParaRPr lang="en-US" altLang="zh-CN" dirty="0"/>
          </a:p>
        </p:txBody>
      </p:sp>
      <p:sp>
        <p:nvSpPr>
          <p:cNvPr id="2" name="灯片编号占位符 1">
            <a:extLst>
              <a:ext uri="{FF2B5EF4-FFF2-40B4-BE49-F238E27FC236}">
                <a16:creationId xmlns:a16="http://schemas.microsoft.com/office/drawing/2014/main" id="{1F542139-0810-468E-9268-EBF74CE8850E}"/>
              </a:ext>
            </a:extLst>
          </p:cNvPr>
          <p:cNvSpPr>
            <a:spLocks noGrp="1"/>
          </p:cNvSpPr>
          <p:nvPr>
            <p:ph type="sldNum" sz="quarter" idx="4"/>
          </p:nvPr>
        </p:nvSpPr>
        <p:spPr/>
        <p:txBody>
          <a:bodyPr/>
          <a:lstStyle/>
          <a:p>
            <a:fld id="{E6CA0B37-C609-418D-973E-5FE272E0CA7A}" type="slidenum">
              <a:rPr lang="zh-CN" altLang="en-US" smtClean="0"/>
              <a:pPr/>
              <a:t>7</a:t>
            </a:fld>
            <a:endParaRPr lang="zh-CN" altLang="en-US"/>
          </a:p>
        </p:txBody>
      </p:sp>
      <p:sp>
        <p:nvSpPr>
          <p:cNvPr id="7" name="矩形 13">
            <a:extLst>
              <a:ext uri="{FF2B5EF4-FFF2-40B4-BE49-F238E27FC236}">
                <a16:creationId xmlns:a16="http://schemas.microsoft.com/office/drawing/2014/main" id="{C313DE2B-7E47-4B57-A042-D6F32FDE91CE}"/>
              </a:ext>
            </a:extLst>
          </p:cNvPr>
          <p:cNvSpPr>
            <a:spLocks noChangeArrowheads="1"/>
          </p:cNvSpPr>
          <p:nvPr/>
        </p:nvSpPr>
        <p:spPr bwMode="auto">
          <a:xfrm>
            <a:off x="1202460" y="1227427"/>
            <a:ext cx="9964304" cy="1983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200000"/>
              </a:lnSpc>
              <a:defRPr/>
            </a:pPr>
            <a:r>
              <a:rPr lang="zh-CN" altLang="en-US" b="1" u="sng" dirty="0">
                <a:solidFill>
                  <a:srgbClr val="0070C0"/>
                </a:solidFill>
              </a:rPr>
              <a:t>以完成一件事来说明什么是面向过程与面向对象。</a:t>
            </a:r>
            <a:endParaRPr lang="en-US" altLang="zh-CN" dirty="0"/>
          </a:p>
          <a:p>
            <a:pPr marL="285750" indent="-285750">
              <a:lnSpc>
                <a:spcPct val="200000"/>
              </a:lnSpc>
              <a:buFont typeface="Wingdings" panose="05000000000000000000" pitchFamily="2" charset="2"/>
              <a:buChar char="p"/>
              <a:defRPr/>
            </a:pPr>
            <a:r>
              <a:rPr lang="zh-CN" altLang="en-US" b="1" u="sng" dirty="0">
                <a:solidFill>
                  <a:srgbClr val="0070C0"/>
                </a:solidFill>
              </a:rPr>
              <a:t>面向过程的解决办法</a:t>
            </a:r>
            <a:r>
              <a:rPr lang="zh-CN" altLang="en-US" dirty="0"/>
              <a:t>：注重的是具体的步骤，只有按照步骤一步一步的执行，才能够完成这件事情。</a:t>
            </a:r>
            <a:endParaRPr lang="en-US" altLang="zh-CN" dirty="0"/>
          </a:p>
          <a:p>
            <a:pPr marL="342900" indent="-342900">
              <a:lnSpc>
                <a:spcPct val="200000"/>
              </a:lnSpc>
              <a:buFont typeface="Wingdings" panose="05000000000000000000" pitchFamily="2" charset="2"/>
              <a:buChar char="p"/>
              <a:defRPr/>
            </a:pPr>
            <a:r>
              <a:rPr lang="zh-CN" altLang="en-US" b="1" u="sng" dirty="0">
                <a:solidFill>
                  <a:srgbClr val="0070C0"/>
                </a:solidFill>
              </a:rPr>
              <a:t>面向对象的解决办法</a:t>
            </a:r>
            <a:r>
              <a:rPr lang="zh-CN" altLang="en-US" dirty="0"/>
              <a:t>：</a:t>
            </a:r>
            <a:r>
              <a:rPr lang="zh-CN" altLang="zh-CN" dirty="0"/>
              <a:t>注重的是一个个对象，这些对象各司其职，我们只要发号施令，即可指挥这些对象帮我们完成任务</a:t>
            </a:r>
            <a:r>
              <a:rPr lang="zh-CN" altLang="en-US" dirty="0"/>
              <a:t>。</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11266"/>
                                        </p:tgtEl>
                                      </p:cBhvr>
                                    </p:animEffect>
                                    <p:animScale>
                                      <p:cBhvr>
                                        <p:cTn id="7" dur="250" autoRev="1" fill="hold"/>
                                        <p:tgtEl>
                                          <p:spTgt spid="11266"/>
                                        </p:tgtEl>
                                      </p:cBhvr>
                                      <p:by x="105000" y="105000"/>
                                    </p:animScale>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left)">
                                      <p:cBhvr>
                                        <p:cTn id="12" dur="500"/>
                                        <p:tgtEl>
                                          <p:spTgt spid="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wipe(left)">
                                      <p:cBhvr>
                                        <p:cTn id="17" dur="500"/>
                                        <p:tgtEl>
                                          <p:spTgt spid="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wipe(left)">
                                      <p:cBhvr>
                                        <p:cTn id="22"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p:bldP spid="7"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标题 1">
            <a:extLst>
              <a:ext uri="{FF2B5EF4-FFF2-40B4-BE49-F238E27FC236}">
                <a16:creationId xmlns:a16="http://schemas.microsoft.com/office/drawing/2014/main" id="{D2457D60-4011-44CE-AF16-13217B25E0C0}"/>
              </a:ext>
            </a:extLst>
          </p:cNvPr>
          <p:cNvSpPr>
            <a:spLocks noGrp="1"/>
          </p:cNvSpPr>
          <p:nvPr>
            <p:ph type="ctr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pPr algn="l"/>
            <a:r>
              <a:rPr lang="zh-CN" altLang="en-US" dirty="0"/>
              <a:t>继承</a:t>
            </a:r>
          </a:p>
        </p:txBody>
      </p:sp>
      <p:sp>
        <p:nvSpPr>
          <p:cNvPr id="18" name="矩形 38">
            <a:extLst>
              <a:ext uri="{FF2B5EF4-FFF2-40B4-BE49-F238E27FC236}">
                <a16:creationId xmlns:a16="http://schemas.microsoft.com/office/drawing/2014/main" id="{A681AB7E-12BC-4C33-A11B-5FE6EC3C701A}"/>
              </a:ext>
            </a:extLst>
          </p:cNvPr>
          <p:cNvSpPr>
            <a:spLocks noChangeArrowheads="1"/>
          </p:cNvSpPr>
          <p:nvPr/>
        </p:nvSpPr>
        <p:spPr bwMode="auto">
          <a:xfrm>
            <a:off x="1774826" y="1273175"/>
            <a:ext cx="8429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zh-CN" altLang="en-US" sz="2000" b="1" dirty="0">
                <a:solidFill>
                  <a:schemeClr val="tx1">
                    <a:lumMod val="50000"/>
                    <a:lumOff val="50000"/>
                  </a:schemeClr>
                </a:solidFill>
                <a:latin typeface="微软雅黑" pitchFamily="34" charset="-122"/>
                <a:ea typeface="微软雅黑" pitchFamily="34" charset="-122"/>
              </a:rPr>
              <a:t>利用</a:t>
            </a:r>
            <a:r>
              <a:rPr lang="en-US" altLang="zh-CN" sz="2000" b="1" dirty="0" err="1">
                <a:solidFill>
                  <a:schemeClr val="tx1">
                    <a:lumMod val="50000"/>
                    <a:lumOff val="50000"/>
                  </a:schemeClr>
                </a:solidFill>
                <a:latin typeface="微软雅黑" pitchFamily="34" charset="-122"/>
                <a:ea typeface="微软雅黑" pitchFamily="34" charset="-122"/>
              </a:rPr>
              <a:t>Object.create</a:t>
            </a:r>
            <a:r>
              <a:rPr lang="en-US" altLang="zh-CN" sz="2000" b="1" dirty="0">
                <a:solidFill>
                  <a:schemeClr val="tx1">
                    <a:lumMod val="50000"/>
                    <a:lumOff val="50000"/>
                  </a:schemeClr>
                </a:solidFill>
                <a:latin typeface="微软雅黑" pitchFamily="34" charset="-122"/>
                <a:ea typeface="微软雅黑" pitchFamily="34" charset="-122"/>
              </a:rPr>
              <a:t>()</a:t>
            </a:r>
            <a:r>
              <a:rPr lang="zh-CN" altLang="en-US" sz="2000" b="1" dirty="0">
                <a:solidFill>
                  <a:schemeClr val="tx1">
                    <a:lumMod val="50000"/>
                    <a:lumOff val="50000"/>
                  </a:schemeClr>
                </a:solidFill>
                <a:latin typeface="微软雅黑" pitchFamily="34" charset="-122"/>
                <a:ea typeface="微软雅黑" pitchFamily="34" charset="-122"/>
              </a:rPr>
              <a:t>实现继承</a:t>
            </a:r>
            <a:endParaRPr lang="en-US" altLang="zh-CN" sz="2000" b="1" dirty="0">
              <a:solidFill>
                <a:schemeClr val="tx1">
                  <a:lumMod val="50000"/>
                  <a:lumOff val="50000"/>
                </a:schemeClr>
              </a:solidFill>
              <a:latin typeface="微软雅黑" pitchFamily="34" charset="-122"/>
              <a:ea typeface="微软雅黑" pitchFamily="34" charset="-122"/>
            </a:endParaRPr>
          </a:p>
        </p:txBody>
      </p:sp>
      <p:grpSp>
        <p:nvGrpSpPr>
          <p:cNvPr id="31" name="组合 9">
            <a:extLst>
              <a:ext uri="{FF2B5EF4-FFF2-40B4-BE49-F238E27FC236}">
                <a16:creationId xmlns:a16="http://schemas.microsoft.com/office/drawing/2014/main" id="{DBD3D7E0-0E49-480C-BB33-2AA3584EE3AC}"/>
              </a:ext>
            </a:extLst>
          </p:cNvPr>
          <p:cNvGrpSpPr>
            <a:grpSpLocks/>
          </p:cNvGrpSpPr>
          <p:nvPr/>
        </p:nvGrpSpPr>
        <p:grpSpPr bwMode="auto">
          <a:xfrm>
            <a:off x="3270251" y="2024064"/>
            <a:ext cx="5889625" cy="2841625"/>
            <a:chOff x="1288722" y="3622357"/>
            <a:chExt cx="263727" cy="898434"/>
          </a:xfrm>
        </p:grpSpPr>
        <p:sp>
          <p:nvSpPr>
            <p:cNvPr id="103431" name="矩形 10">
              <a:extLst>
                <a:ext uri="{FF2B5EF4-FFF2-40B4-BE49-F238E27FC236}">
                  <a16:creationId xmlns:a16="http://schemas.microsoft.com/office/drawing/2014/main" id="{DD6A1AF1-82F0-45AD-8AD5-C53353750ECC}"/>
                </a:ext>
              </a:extLst>
            </p:cNvPr>
            <p:cNvSpPr>
              <a:spLocks noChangeArrowheads="1"/>
            </p:cNvSpPr>
            <p:nvPr/>
          </p:nvSpPr>
          <p:spPr bwMode="auto">
            <a:xfrm>
              <a:off x="1288722" y="3622357"/>
              <a:ext cx="263727" cy="898434"/>
            </a:xfrm>
            <a:prstGeom prst="rect">
              <a:avLst/>
            </a:prstGeom>
            <a:solidFill>
              <a:srgbClr val="003F75"/>
            </a:solidFill>
            <a:ln>
              <a:noFill/>
            </a:ln>
            <a:extLst>
              <a:ext uri="{91240B29-F687-4F45-9708-019B960494DF}">
                <a14:hiddenLine xmlns:a14="http://schemas.microsoft.com/office/drawing/2010/main" w="12700" algn="ctr">
                  <a:solidFill>
                    <a:srgbClr val="000000"/>
                  </a:solidFill>
                  <a:prstDash val="sysDot"/>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103432" name="矩形 11">
              <a:extLst>
                <a:ext uri="{FF2B5EF4-FFF2-40B4-BE49-F238E27FC236}">
                  <a16:creationId xmlns:a16="http://schemas.microsoft.com/office/drawing/2014/main" id="{33F79BAD-DCC9-433B-BF4F-D535A6678177}"/>
                </a:ext>
              </a:extLst>
            </p:cNvPr>
            <p:cNvSpPr>
              <a:spLocks noChangeArrowheads="1"/>
            </p:cNvSpPr>
            <p:nvPr/>
          </p:nvSpPr>
          <p:spPr bwMode="auto">
            <a:xfrm>
              <a:off x="1296631" y="3626112"/>
              <a:ext cx="255818" cy="894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prstDash val="sysDot"/>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buFont typeface="Arial" panose="020B0604020202020204" pitchFamily="34" charset="0"/>
                <a:buNone/>
              </a:pPr>
              <a:r>
                <a:rPr lang="en-US" altLang="zh-CN" b="1">
                  <a:solidFill>
                    <a:schemeClr val="bg1"/>
                  </a:solidFill>
                </a:rPr>
                <a:t>var obj = {</a:t>
              </a:r>
            </a:p>
            <a:p>
              <a:pPr eaLnBrk="1" hangingPunct="1">
                <a:lnSpc>
                  <a:spcPct val="150000"/>
                </a:lnSpc>
                <a:buFont typeface="Arial" panose="020B0604020202020204" pitchFamily="34" charset="0"/>
                <a:buNone/>
              </a:pPr>
              <a:r>
                <a:rPr lang="en-US" altLang="zh-CN" b="1">
                  <a:solidFill>
                    <a:schemeClr val="bg1"/>
                  </a:solidFill>
                </a:rPr>
                <a:t>  sayHello: function(){</a:t>
              </a:r>
            </a:p>
            <a:p>
              <a:pPr eaLnBrk="1" hangingPunct="1">
                <a:lnSpc>
                  <a:spcPct val="150000"/>
                </a:lnSpc>
                <a:buFont typeface="Arial" panose="020B0604020202020204" pitchFamily="34" charset="0"/>
                <a:buNone/>
              </a:pPr>
              <a:r>
                <a:rPr lang="en-US" altLang="zh-CN" b="1">
                  <a:solidFill>
                    <a:schemeClr val="bg1"/>
                  </a:solidFill>
                </a:rPr>
                <a:t>    console.log('</a:t>
              </a:r>
              <a:r>
                <a:rPr lang="zh-CN" altLang="en-US" b="1">
                  <a:solidFill>
                    <a:schemeClr val="bg1"/>
                  </a:solidFill>
                </a:rPr>
                <a:t>我是一个带有</a:t>
              </a:r>
              <a:r>
                <a:rPr lang="en-US" altLang="zh-CN" b="1">
                  <a:solidFill>
                    <a:schemeClr val="bg1"/>
                  </a:solidFill>
                </a:rPr>
                <a:t>sayHello</a:t>
              </a:r>
              <a:r>
                <a:rPr lang="zh-CN" altLang="en-US" b="1">
                  <a:solidFill>
                    <a:schemeClr val="bg1"/>
                  </a:solidFill>
                </a:rPr>
                <a:t>方法的对象</a:t>
              </a:r>
              <a:r>
                <a:rPr lang="en-US" altLang="zh-CN" b="1">
                  <a:solidFill>
                    <a:schemeClr val="bg1"/>
                  </a:solidFill>
                </a:rPr>
                <a:t>');</a:t>
              </a:r>
            </a:p>
            <a:p>
              <a:pPr eaLnBrk="1" hangingPunct="1">
                <a:lnSpc>
                  <a:spcPct val="150000"/>
                </a:lnSpc>
                <a:buFont typeface="Arial" panose="020B0604020202020204" pitchFamily="34" charset="0"/>
                <a:buNone/>
              </a:pPr>
              <a:r>
                <a:rPr lang="en-US" altLang="zh-CN" b="1">
                  <a:solidFill>
                    <a:schemeClr val="bg1"/>
                  </a:solidFill>
                </a:rPr>
                <a:t>  }</a:t>
              </a:r>
            </a:p>
            <a:p>
              <a:pPr eaLnBrk="1" hangingPunct="1">
                <a:lnSpc>
                  <a:spcPct val="150000"/>
                </a:lnSpc>
                <a:buFont typeface="Arial" panose="020B0604020202020204" pitchFamily="34" charset="0"/>
                <a:buNone/>
              </a:pPr>
              <a:r>
                <a:rPr lang="en-US" altLang="zh-CN" b="1">
                  <a:solidFill>
                    <a:schemeClr val="bg1"/>
                  </a:solidFill>
                </a:rPr>
                <a:t>};</a:t>
              </a:r>
            </a:p>
            <a:p>
              <a:pPr eaLnBrk="1" hangingPunct="1">
                <a:lnSpc>
                  <a:spcPct val="150000"/>
                </a:lnSpc>
                <a:buFont typeface="Arial" panose="020B0604020202020204" pitchFamily="34" charset="0"/>
                <a:buNone/>
              </a:pPr>
              <a:r>
                <a:rPr lang="en-US" altLang="zh-CN" b="1">
                  <a:solidFill>
                    <a:schemeClr val="bg1"/>
                  </a:solidFill>
                </a:rPr>
                <a:t>var newObj = Object.create(obj);</a:t>
              </a:r>
            </a:p>
          </p:txBody>
        </p:sp>
      </p:grpSp>
      <p:sp>
        <p:nvSpPr>
          <p:cNvPr id="10" name="矩形 9">
            <a:extLst>
              <a:ext uri="{FF2B5EF4-FFF2-40B4-BE49-F238E27FC236}">
                <a16:creationId xmlns:a16="http://schemas.microsoft.com/office/drawing/2014/main" id="{7D46F0EC-50F6-47D7-8BD9-4777339181BF}"/>
              </a:ext>
            </a:extLst>
          </p:cNvPr>
          <p:cNvSpPr>
            <a:spLocks noChangeArrowheads="1"/>
          </p:cNvSpPr>
          <p:nvPr/>
        </p:nvSpPr>
        <p:spPr bwMode="auto">
          <a:xfrm flipV="1">
            <a:off x="3351214" y="4129088"/>
            <a:ext cx="4135437" cy="487362"/>
          </a:xfrm>
          <a:prstGeom prst="rect">
            <a:avLst/>
          </a:prstGeom>
          <a:noFill/>
          <a:ln>
            <a:solidFill>
              <a:srgbClr val="FFFF00"/>
            </a:solidFill>
            <a:prstDash val="sysDot"/>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defRPr/>
            </a:pPr>
            <a:endParaRPr lang="zh-CN" altLang="en-US"/>
          </a:p>
        </p:txBody>
      </p:sp>
      <p:sp>
        <p:nvSpPr>
          <p:cNvPr id="11" name="TextBox 5">
            <a:extLst>
              <a:ext uri="{FF2B5EF4-FFF2-40B4-BE49-F238E27FC236}">
                <a16:creationId xmlns:a16="http://schemas.microsoft.com/office/drawing/2014/main" id="{6BB22064-D25E-4A3D-AE92-D49CC572BF99}"/>
              </a:ext>
            </a:extLst>
          </p:cNvPr>
          <p:cNvSpPr txBox="1">
            <a:spLocks noChangeArrowheads="1"/>
          </p:cNvSpPr>
          <p:nvPr/>
        </p:nvSpPr>
        <p:spPr bwMode="auto">
          <a:xfrm>
            <a:off x="3351214" y="5087939"/>
            <a:ext cx="31591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将</a:t>
            </a:r>
            <a:r>
              <a:rPr lang="en-US" altLang="zh-CN"/>
              <a:t>obj</a:t>
            </a:r>
            <a:r>
              <a:rPr lang="zh-CN" altLang="en-US"/>
              <a:t>作为</a:t>
            </a:r>
            <a:r>
              <a:rPr lang="en-US" altLang="zh-CN"/>
              <a:t>newObj</a:t>
            </a:r>
            <a:r>
              <a:rPr lang="zh-CN" altLang="en-US"/>
              <a:t>对象的原型</a:t>
            </a:r>
          </a:p>
        </p:txBody>
      </p:sp>
      <p:sp>
        <p:nvSpPr>
          <p:cNvPr id="2" name="灯片编号占位符 1">
            <a:extLst>
              <a:ext uri="{FF2B5EF4-FFF2-40B4-BE49-F238E27FC236}">
                <a16:creationId xmlns:a16="http://schemas.microsoft.com/office/drawing/2014/main" id="{C9BC5F32-C016-4C2D-B404-378A27746933}"/>
              </a:ext>
            </a:extLst>
          </p:cNvPr>
          <p:cNvSpPr>
            <a:spLocks noGrp="1"/>
          </p:cNvSpPr>
          <p:nvPr>
            <p:ph type="sldNum" sz="quarter" idx="4"/>
          </p:nvPr>
        </p:nvSpPr>
        <p:spPr/>
        <p:txBody>
          <a:bodyPr/>
          <a:lstStyle/>
          <a:p>
            <a:pPr>
              <a:defRPr/>
            </a:pPr>
            <a:fld id="{E6CA0B37-C609-418D-973E-5FE272E0CA7A}" type="slidenum">
              <a:rPr lang="zh-CN" altLang="en-US" smtClean="0"/>
              <a:pPr>
                <a:defRPr/>
              </a:pPr>
              <a:t>70</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p:tgtEl>
                                          <p:spTgt spid="18"/>
                                        </p:tgtEl>
                                        <p:attrNameLst>
                                          <p:attrName>ppt_x</p:attrName>
                                        </p:attrNameLst>
                                      </p:cBhvr>
                                      <p:tavLst>
                                        <p:tav tm="0">
                                          <p:val>
                                            <p:strVal val="#ppt_x-#ppt_w*1.125000"/>
                                          </p:val>
                                        </p:tav>
                                        <p:tav tm="100000">
                                          <p:val>
                                            <p:strVal val="#ppt_x"/>
                                          </p:val>
                                        </p:tav>
                                      </p:tavLst>
                                    </p:anim>
                                    <p:animEffect transition="in" filter="wipe(right)">
                                      <p:cBhvr>
                                        <p:cTn id="8" dur="500"/>
                                        <p:tgtEl>
                                          <p:spTgt spid="18"/>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2" fill="hold" nodeType="clickEffect">
                                  <p:stCondLst>
                                    <p:cond delay="0"/>
                                  </p:stCondLst>
                                  <p:childTnLst>
                                    <p:set>
                                      <p:cBhvr>
                                        <p:cTn id="12" dur="1" fill="hold">
                                          <p:stCondLst>
                                            <p:cond delay="0"/>
                                          </p:stCondLst>
                                        </p:cTn>
                                        <p:tgtEl>
                                          <p:spTgt spid="31"/>
                                        </p:tgtEl>
                                        <p:attrNameLst>
                                          <p:attrName>style.visibility</p:attrName>
                                        </p:attrNameLst>
                                      </p:cBhvr>
                                      <p:to>
                                        <p:strVal val="visible"/>
                                      </p:to>
                                    </p:set>
                                    <p:anim calcmode="lin" valueType="num">
                                      <p:cBhvr additive="base">
                                        <p:cTn id="13" dur="500"/>
                                        <p:tgtEl>
                                          <p:spTgt spid="31"/>
                                        </p:tgtEl>
                                        <p:attrNameLst>
                                          <p:attrName>ppt_x</p:attrName>
                                        </p:attrNameLst>
                                      </p:cBhvr>
                                      <p:tavLst>
                                        <p:tav tm="0">
                                          <p:val>
                                            <p:strVal val="#ppt_x+#ppt_w*1.125000"/>
                                          </p:val>
                                        </p:tav>
                                        <p:tav tm="100000">
                                          <p:val>
                                            <p:strVal val="#ppt_x"/>
                                          </p:val>
                                        </p:tav>
                                      </p:tavLst>
                                    </p:anim>
                                    <p:animEffect transition="in" filter="wipe(left)">
                                      <p:cBhvr>
                                        <p:cTn id="14" dur="500"/>
                                        <p:tgtEl>
                                          <p:spTgt spid="31"/>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1" presetClass="entr" presetSubtype="2"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heel(2)">
                                      <p:cBhvr>
                                        <p:cTn id="19" dur="500"/>
                                        <p:tgtEl>
                                          <p:spTgt spid="10"/>
                                        </p:tgtEl>
                                      </p:cBhvr>
                                    </p:animEffect>
                                  </p:childTnLst>
                                </p:cTn>
                              </p:par>
                            </p:childTnLst>
                          </p:cTn>
                        </p:par>
                        <p:par>
                          <p:cTn id="20" fill="hold" nodeType="afterGroup">
                            <p:stCondLst>
                              <p:cond delay="500"/>
                            </p:stCondLst>
                            <p:childTnLst>
                              <p:par>
                                <p:cTn id="21" presetID="14" presetClass="entr" presetSubtype="10"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randombar(horizontal)">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0" grpId="0" animBg="1"/>
      <p:bldP spid="11"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标题 1">
            <a:extLst>
              <a:ext uri="{FF2B5EF4-FFF2-40B4-BE49-F238E27FC236}">
                <a16:creationId xmlns:a16="http://schemas.microsoft.com/office/drawing/2014/main" id="{D483FDC2-D225-418F-81F9-90C4BDFE3FBB}"/>
              </a:ext>
            </a:extLst>
          </p:cNvPr>
          <p:cNvSpPr>
            <a:spLocks noGrp="1"/>
          </p:cNvSpPr>
          <p:nvPr>
            <p:ph type="ctr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pPr algn="l"/>
            <a:r>
              <a:rPr lang="zh-CN" altLang="en-US" dirty="0"/>
              <a:t>继承</a:t>
            </a:r>
          </a:p>
        </p:txBody>
      </p:sp>
      <p:sp>
        <p:nvSpPr>
          <p:cNvPr id="18" name="矩形 38">
            <a:extLst>
              <a:ext uri="{FF2B5EF4-FFF2-40B4-BE49-F238E27FC236}">
                <a16:creationId xmlns:a16="http://schemas.microsoft.com/office/drawing/2014/main" id="{8E098D6D-7DAD-4F89-9F65-F41612C8AD41}"/>
              </a:ext>
            </a:extLst>
          </p:cNvPr>
          <p:cNvSpPr>
            <a:spLocks noChangeArrowheads="1"/>
          </p:cNvSpPr>
          <p:nvPr/>
        </p:nvSpPr>
        <p:spPr bwMode="auto">
          <a:xfrm>
            <a:off x="1774826" y="1273175"/>
            <a:ext cx="8429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zh-CN" altLang="en-US" sz="2000" b="1" dirty="0">
                <a:solidFill>
                  <a:schemeClr val="tx1">
                    <a:lumMod val="50000"/>
                    <a:lumOff val="50000"/>
                  </a:schemeClr>
                </a:solidFill>
                <a:latin typeface="微软雅黑" pitchFamily="34" charset="-122"/>
                <a:ea typeface="微软雅黑" pitchFamily="34" charset="-122"/>
              </a:rPr>
              <a:t>继承</a:t>
            </a:r>
            <a:r>
              <a:rPr lang="en-US" altLang="zh-CN" sz="2000" b="1" dirty="0">
                <a:solidFill>
                  <a:schemeClr val="tx1">
                    <a:lumMod val="50000"/>
                    <a:lumOff val="50000"/>
                  </a:schemeClr>
                </a:solidFill>
                <a:latin typeface="微软雅黑" pitchFamily="34" charset="-122"/>
                <a:ea typeface="微软雅黑" pitchFamily="34" charset="-122"/>
              </a:rPr>
              <a:t>——</a:t>
            </a:r>
            <a:r>
              <a:rPr lang="zh-CN" altLang="en-US" sz="2000" b="1" dirty="0">
                <a:solidFill>
                  <a:schemeClr val="tx1">
                    <a:lumMod val="50000"/>
                    <a:lumOff val="50000"/>
                  </a:schemeClr>
                </a:solidFill>
                <a:latin typeface="微软雅黑" pitchFamily="34" charset="-122"/>
                <a:ea typeface="微软雅黑" pitchFamily="34" charset="-122"/>
              </a:rPr>
              <a:t>混入继承</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9" name="矩形 13">
            <a:extLst>
              <a:ext uri="{FF2B5EF4-FFF2-40B4-BE49-F238E27FC236}">
                <a16:creationId xmlns:a16="http://schemas.microsoft.com/office/drawing/2014/main" id="{F6236B77-02F2-45ED-8C67-0B6D166A059A}"/>
              </a:ext>
            </a:extLst>
          </p:cNvPr>
          <p:cNvSpPr>
            <a:spLocks noChangeArrowheads="1"/>
          </p:cNvSpPr>
          <p:nvPr/>
        </p:nvSpPr>
        <p:spPr bwMode="auto">
          <a:xfrm>
            <a:off x="1885950" y="1947863"/>
            <a:ext cx="8407400" cy="1111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200000"/>
              </a:lnSpc>
              <a:buFont typeface="Wingdings" panose="05000000000000000000" pitchFamily="2" charset="2"/>
              <a:buChar char="p"/>
            </a:pPr>
            <a:r>
              <a:rPr lang="zh-CN" altLang="en-US"/>
              <a:t>混入就是将一个对象的成员加入到另一个对象中，实现对象功能的扩展。</a:t>
            </a:r>
            <a:endParaRPr lang="en-US" altLang="zh-CN"/>
          </a:p>
          <a:p>
            <a:pPr>
              <a:lnSpc>
                <a:spcPct val="200000"/>
              </a:lnSpc>
              <a:buFont typeface="Wingdings" panose="05000000000000000000" pitchFamily="2" charset="2"/>
              <a:buChar char="p"/>
            </a:pPr>
            <a:r>
              <a:rPr lang="zh-CN" altLang="en-US"/>
              <a:t>实现混入继承最简单的方法就是将一个对象的成员赋值给另一个对象。</a:t>
            </a:r>
            <a:endParaRPr lang="en-US" altLang="zh-CN"/>
          </a:p>
        </p:txBody>
      </p:sp>
      <p:grpSp>
        <p:nvGrpSpPr>
          <p:cNvPr id="12" name="组合 9">
            <a:extLst>
              <a:ext uri="{FF2B5EF4-FFF2-40B4-BE49-F238E27FC236}">
                <a16:creationId xmlns:a16="http://schemas.microsoft.com/office/drawing/2014/main" id="{F350C6AA-71BE-4448-B4FB-987F7A7FC300}"/>
              </a:ext>
            </a:extLst>
          </p:cNvPr>
          <p:cNvGrpSpPr>
            <a:grpSpLocks/>
          </p:cNvGrpSpPr>
          <p:nvPr/>
        </p:nvGrpSpPr>
        <p:grpSpPr bwMode="auto">
          <a:xfrm>
            <a:off x="3140076" y="3468689"/>
            <a:ext cx="5889625" cy="1946275"/>
            <a:chOff x="1288722" y="3622357"/>
            <a:chExt cx="263727" cy="615371"/>
          </a:xfrm>
        </p:grpSpPr>
        <p:sp>
          <p:nvSpPr>
            <p:cNvPr id="104455" name="矩形 10">
              <a:extLst>
                <a:ext uri="{FF2B5EF4-FFF2-40B4-BE49-F238E27FC236}">
                  <a16:creationId xmlns:a16="http://schemas.microsoft.com/office/drawing/2014/main" id="{C87547C0-CE64-43EC-B1E6-BF418BEA7FA7}"/>
                </a:ext>
              </a:extLst>
            </p:cNvPr>
            <p:cNvSpPr>
              <a:spLocks noChangeArrowheads="1"/>
            </p:cNvSpPr>
            <p:nvPr/>
          </p:nvSpPr>
          <p:spPr bwMode="auto">
            <a:xfrm>
              <a:off x="1288722" y="3622357"/>
              <a:ext cx="263727" cy="615371"/>
            </a:xfrm>
            <a:prstGeom prst="rect">
              <a:avLst/>
            </a:prstGeom>
            <a:solidFill>
              <a:srgbClr val="003F75"/>
            </a:solidFill>
            <a:ln>
              <a:noFill/>
            </a:ln>
            <a:extLst>
              <a:ext uri="{91240B29-F687-4F45-9708-019B960494DF}">
                <a14:hiddenLine xmlns:a14="http://schemas.microsoft.com/office/drawing/2010/main" w="12700" algn="ctr">
                  <a:solidFill>
                    <a:srgbClr val="000000"/>
                  </a:solidFill>
                  <a:prstDash val="sysDot"/>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104456" name="矩形 11">
              <a:extLst>
                <a:ext uri="{FF2B5EF4-FFF2-40B4-BE49-F238E27FC236}">
                  <a16:creationId xmlns:a16="http://schemas.microsoft.com/office/drawing/2014/main" id="{90479A2C-041A-44D3-A5F7-631A450EF5A4}"/>
                </a:ext>
              </a:extLst>
            </p:cNvPr>
            <p:cNvSpPr>
              <a:spLocks noChangeArrowheads="1"/>
            </p:cNvSpPr>
            <p:nvPr/>
          </p:nvSpPr>
          <p:spPr bwMode="auto">
            <a:xfrm>
              <a:off x="1296631" y="3626112"/>
              <a:ext cx="255818" cy="581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prstDash val="sysDot"/>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buFont typeface="Arial" panose="020B0604020202020204" pitchFamily="34" charset="0"/>
                <a:buNone/>
              </a:pPr>
              <a:r>
                <a:rPr lang="en-US" altLang="zh-CN" b="1">
                  <a:solidFill>
                    <a:schemeClr val="bg1"/>
                  </a:solidFill>
                </a:rPr>
                <a:t>var o1 = {};</a:t>
              </a:r>
            </a:p>
            <a:p>
              <a:pPr eaLnBrk="1" hangingPunct="1">
                <a:lnSpc>
                  <a:spcPct val="150000"/>
                </a:lnSpc>
                <a:buFont typeface="Arial" panose="020B0604020202020204" pitchFamily="34" charset="0"/>
                <a:buNone/>
              </a:pPr>
              <a:r>
                <a:rPr lang="en-US" altLang="zh-CN" b="1">
                  <a:solidFill>
                    <a:schemeClr val="bg1"/>
                  </a:solidFill>
                </a:rPr>
                <a:t>var o2 = {name: 'Jim'};</a:t>
              </a:r>
            </a:p>
            <a:p>
              <a:pPr eaLnBrk="1" hangingPunct="1">
                <a:lnSpc>
                  <a:spcPct val="150000"/>
                </a:lnSpc>
                <a:buFont typeface="Arial" panose="020B0604020202020204" pitchFamily="34" charset="0"/>
                <a:buNone/>
              </a:pPr>
              <a:r>
                <a:rPr lang="en-US" altLang="zh-CN" b="1">
                  <a:solidFill>
                    <a:schemeClr val="bg1"/>
                  </a:solidFill>
                </a:rPr>
                <a:t>o1.name = o2.name;	// o1</a:t>
              </a:r>
              <a:r>
                <a:rPr lang="zh-CN" altLang="en-US" b="1">
                  <a:solidFill>
                    <a:schemeClr val="bg1"/>
                  </a:solidFill>
                </a:rPr>
                <a:t>继承</a:t>
              </a:r>
              <a:r>
                <a:rPr lang="en-US" altLang="zh-CN" b="1">
                  <a:solidFill>
                    <a:schemeClr val="bg1"/>
                  </a:solidFill>
                </a:rPr>
                <a:t>o2</a:t>
              </a:r>
              <a:r>
                <a:rPr lang="zh-CN" altLang="en-US" b="1">
                  <a:solidFill>
                    <a:schemeClr val="bg1"/>
                  </a:solidFill>
                </a:rPr>
                <a:t>的</a:t>
              </a:r>
              <a:r>
                <a:rPr lang="en-US" altLang="zh-CN" b="1">
                  <a:solidFill>
                    <a:schemeClr val="bg1"/>
                  </a:solidFill>
                </a:rPr>
                <a:t>name</a:t>
              </a:r>
              <a:r>
                <a:rPr lang="zh-CN" altLang="en-US" b="1">
                  <a:solidFill>
                    <a:schemeClr val="bg1"/>
                  </a:solidFill>
                </a:rPr>
                <a:t>属性</a:t>
              </a:r>
            </a:p>
            <a:p>
              <a:pPr eaLnBrk="1" hangingPunct="1">
                <a:lnSpc>
                  <a:spcPct val="150000"/>
                </a:lnSpc>
                <a:buFont typeface="Arial" panose="020B0604020202020204" pitchFamily="34" charset="0"/>
                <a:buNone/>
              </a:pPr>
              <a:r>
                <a:rPr lang="en-US" altLang="zh-CN" b="1">
                  <a:solidFill>
                    <a:schemeClr val="bg1"/>
                  </a:solidFill>
                </a:rPr>
                <a:t>console.log(o1.name);	// </a:t>
              </a:r>
              <a:r>
                <a:rPr lang="zh-CN" altLang="en-US" b="1">
                  <a:solidFill>
                    <a:schemeClr val="bg1"/>
                  </a:solidFill>
                </a:rPr>
                <a:t>输出结果：</a:t>
              </a:r>
              <a:r>
                <a:rPr lang="en-US" altLang="zh-CN" b="1">
                  <a:solidFill>
                    <a:schemeClr val="bg1"/>
                  </a:solidFill>
                </a:rPr>
                <a:t>Jim</a:t>
              </a:r>
            </a:p>
          </p:txBody>
        </p:sp>
      </p:grpSp>
      <p:sp>
        <p:nvSpPr>
          <p:cNvPr id="15" name="圆角矩形 14">
            <a:extLst>
              <a:ext uri="{FF2B5EF4-FFF2-40B4-BE49-F238E27FC236}">
                <a16:creationId xmlns:a16="http://schemas.microsoft.com/office/drawing/2014/main" id="{19B96E61-8318-4E0C-9018-17BA285E88AA}"/>
              </a:ext>
            </a:extLst>
          </p:cNvPr>
          <p:cNvSpPr/>
          <p:nvPr/>
        </p:nvSpPr>
        <p:spPr>
          <a:xfrm>
            <a:off x="7112001" y="3205163"/>
            <a:ext cx="1228725" cy="550862"/>
          </a:xfrm>
          <a:prstGeom prst="roundRect">
            <a:avLst/>
          </a:prstGeom>
          <a:solidFill>
            <a:srgbClr val="FBFBFB"/>
          </a:solidFill>
          <a:ln w="12700">
            <a:solidFill>
              <a:srgbClr val="00B4E9"/>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tx1"/>
                </a:solidFill>
              </a:rPr>
              <a:t>方式一</a:t>
            </a:r>
          </a:p>
        </p:txBody>
      </p:sp>
      <p:sp>
        <p:nvSpPr>
          <p:cNvPr id="2" name="灯片编号占位符 1">
            <a:extLst>
              <a:ext uri="{FF2B5EF4-FFF2-40B4-BE49-F238E27FC236}">
                <a16:creationId xmlns:a16="http://schemas.microsoft.com/office/drawing/2014/main" id="{50C32316-AEFC-4208-9C5C-F7654A8CCE35}"/>
              </a:ext>
            </a:extLst>
          </p:cNvPr>
          <p:cNvSpPr>
            <a:spLocks noGrp="1"/>
          </p:cNvSpPr>
          <p:nvPr>
            <p:ph type="sldNum" sz="quarter" idx="4"/>
          </p:nvPr>
        </p:nvSpPr>
        <p:spPr/>
        <p:txBody>
          <a:bodyPr/>
          <a:lstStyle/>
          <a:p>
            <a:pPr>
              <a:defRPr/>
            </a:pPr>
            <a:fld id="{E6CA0B37-C609-418D-973E-5FE272E0CA7A}" type="slidenum">
              <a:rPr lang="zh-CN" altLang="en-US" smtClean="0"/>
              <a:pPr>
                <a:defRPr/>
              </a:pPr>
              <a:t>71</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p:tgtEl>
                                          <p:spTgt spid="18"/>
                                        </p:tgtEl>
                                        <p:attrNameLst>
                                          <p:attrName>ppt_x</p:attrName>
                                        </p:attrNameLst>
                                      </p:cBhvr>
                                      <p:tavLst>
                                        <p:tav tm="0">
                                          <p:val>
                                            <p:strVal val="#ppt_x-#ppt_w*1.125000"/>
                                          </p:val>
                                        </p:tav>
                                        <p:tav tm="100000">
                                          <p:val>
                                            <p:strVal val="#ppt_x"/>
                                          </p:val>
                                        </p:tav>
                                      </p:tavLst>
                                    </p:anim>
                                    <p:animEffect transition="in" filter="wipe(right)">
                                      <p:cBhvr>
                                        <p:cTn id="8" dur="500"/>
                                        <p:tgtEl>
                                          <p:spTgt spid="18"/>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Effect transition="in" filter="wipe(left)">
                                      <p:cBhvr>
                                        <p:cTn id="13" dur="500"/>
                                        <p:tgtEl>
                                          <p:spTgt spid="9">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9">
                                            <p:txEl>
                                              <p:pRg st="1" end="1"/>
                                            </p:txEl>
                                          </p:spTgt>
                                        </p:tgtEl>
                                        <p:attrNameLst>
                                          <p:attrName>style.visibility</p:attrName>
                                        </p:attrNameLst>
                                      </p:cBhvr>
                                      <p:to>
                                        <p:strVal val="visible"/>
                                      </p:to>
                                    </p:set>
                                    <p:animEffect transition="in" filter="wipe(left)">
                                      <p:cBhvr>
                                        <p:cTn id="18" dur="500"/>
                                        <p:tgtEl>
                                          <p:spTgt spid="9">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2" presetClass="entr" presetSubtype="2"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p:tgtEl>
                                          <p:spTgt spid="12"/>
                                        </p:tgtEl>
                                        <p:attrNameLst>
                                          <p:attrName>ppt_x</p:attrName>
                                        </p:attrNameLst>
                                      </p:cBhvr>
                                      <p:tavLst>
                                        <p:tav tm="0">
                                          <p:val>
                                            <p:strVal val="#ppt_x+#ppt_w*1.125000"/>
                                          </p:val>
                                        </p:tav>
                                        <p:tav tm="100000">
                                          <p:val>
                                            <p:strVal val="#ppt_x"/>
                                          </p:val>
                                        </p:tav>
                                      </p:tavLst>
                                    </p:anim>
                                    <p:animEffect transition="in" filter="wipe(left)">
                                      <p:cBhvr>
                                        <p:cTn id="24" dur="500"/>
                                        <p:tgtEl>
                                          <p:spTgt spid="12"/>
                                        </p:tgtEl>
                                      </p:cBhvr>
                                    </p:animEffect>
                                  </p:childTnLst>
                                </p:cTn>
                              </p:par>
                            </p:childTnLst>
                          </p:cTn>
                        </p:par>
                        <p:par>
                          <p:cTn id="25" fill="hold" nodeType="afterGroup">
                            <p:stCondLst>
                              <p:cond delay="500"/>
                            </p:stCondLst>
                            <p:childTnLst>
                              <p:par>
                                <p:cTn id="26" presetID="12" presetClass="entr" presetSubtype="8" fill="hold" grpId="0" nodeType="after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additive="base">
                                        <p:cTn id="28" dur="500"/>
                                        <p:tgtEl>
                                          <p:spTgt spid="15"/>
                                        </p:tgtEl>
                                        <p:attrNameLst>
                                          <p:attrName>ppt_x</p:attrName>
                                        </p:attrNameLst>
                                      </p:cBhvr>
                                      <p:tavLst>
                                        <p:tav tm="0">
                                          <p:val>
                                            <p:strVal val="#ppt_x-#ppt_w*1.125000"/>
                                          </p:val>
                                        </p:tav>
                                        <p:tav tm="100000">
                                          <p:val>
                                            <p:strVal val="#ppt_x"/>
                                          </p:val>
                                        </p:tav>
                                      </p:tavLst>
                                    </p:anim>
                                    <p:animEffect transition="in" filter="wipe(right)">
                                      <p:cBhvr>
                                        <p:cTn id="2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9" grpId="0" build="p"/>
      <p:bldP spid="15"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标题 1">
            <a:extLst>
              <a:ext uri="{FF2B5EF4-FFF2-40B4-BE49-F238E27FC236}">
                <a16:creationId xmlns:a16="http://schemas.microsoft.com/office/drawing/2014/main" id="{3A2B8C47-8FED-4C45-ADBA-CB7089C4CCDF}"/>
              </a:ext>
            </a:extLst>
          </p:cNvPr>
          <p:cNvSpPr>
            <a:spLocks noGrp="1"/>
          </p:cNvSpPr>
          <p:nvPr>
            <p:ph type="ctr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pPr algn="l"/>
            <a:r>
              <a:rPr lang="zh-CN" altLang="en-US" dirty="0"/>
              <a:t>继承</a:t>
            </a:r>
          </a:p>
        </p:txBody>
      </p:sp>
      <p:sp>
        <p:nvSpPr>
          <p:cNvPr id="18" name="矩形 38">
            <a:extLst>
              <a:ext uri="{FF2B5EF4-FFF2-40B4-BE49-F238E27FC236}">
                <a16:creationId xmlns:a16="http://schemas.microsoft.com/office/drawing/2014/main" id="{AADD4944-C212-46FD-BE6C-4D6B08513768}"/>
              </a:ext>
            </a:extLst>
          </p:cNvPr>
          <p:cNvSpPr>
            <a:spLocks noChangeArrowheads="1"/>
          </p:cNvSpPr>
          <p:nvPr/>
        </p:nvSpPr>
        <p:spPr bwMode="auto">
          <a:xfrm>
            <a:off x="1774826" y="1273175"/>
            <a:ext cx="8429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zh-CN" altLang="en-US" sz="2000" b="1" dirty="0">
                <a:solidFill>
                  <a:schemeClr val="tx1">
                    <a:lumMod val="50000"/>
                    <a:lumOff val="50000"/>
                  </a:schemeClr>
                </a:solidFill>
                <a:latin typeface="微软雅黑" pitchFamily="34" charset="-122"/>
                <a:ea typeface="微软雅黑" pitchFamily="34" charset="-122"/>
              </a:rPr>
              <a:t>继承</a:t>
            </a:r>
            <a:r>
              <a:rPr lang="en-US" altLang="zh-CN" sz="2000" b="1" dirty="0">
                <a:solidFill>
                  <a:schemeClr val="tx1">
                    <a:lumMod val="50000"/>
                    <a:lumOff val="50000"/>
                  </a:schemeClr>
                </a:solidFill>
                <a:latin typeface="微软雅黑" pitchFamily="34" charset="-122"/>
                <a:ea typeface="微软雅黑" pitchFamily="34" charset="-122"/>
              </a:rPr>
              <a:t>——</a:t>
            </a:r>
            <a:r>
              <a:rPr lang="zh-CN" altLang="en-US" sz="2000" b="1" dirty="0">
                <a:solidFill>
                  <a:schemeClr val="tx1">
                    <a:lumMod val="50000"/>
                    <a:lumOff val="50000"/>
                  </a:schemeClr>
                </a:solidFill>
                <a:latin typeface="微软雅黑" pitchFamily="34" charset="-122"/>
                <a:ea typeface="微软雅黑" pitchFamily="34" charset="-122"/>
              </a:rPr>
              <a:t>混入继承</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9" name="矩形 13">
            <a:extLst>
              <a:ext uri="{FF2B5EF4-FFF2-40B4-BE49-F238E27FC236}">
                <a16:creationId xmlns:a16="http://schemas.microsoft.com/office/drawing/2014/main" id="{46FCB10A-BBBE-4203-9080-A0EA34815EE0}"/>
              </a:ext>
            </a:extLst>
          </p:cNvPr>
          <p:cNvSpPr>
            <a:spLocks noChangeArrowheads="1"/>
          </p:cNvSpPr>
          <p:nvPr/>
        </p:nvSpPr>
        <p:spPr bwMode="auto">
          <a:xfrm>
            <a:off x="1885950" y="1947864"/>
            <a:ext cx="8407400" cy="1665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200000"/>
              </a:lnSpc>
            </a:pPr>
            <a:r>
              <a:rPr lang="zh-CN" altLang="en-US" b="1" u="sng">
                <a:solidFill>
                  <a:srgbClr val="0070C0"/>
                </a:solidFill>
              </a:rPr>
              <a:t>问题</a:t>
            </a:r>
            <a:r>
              <a:rPr lang="zh-CN" altLang="en-US"/>
              <a:t>：当对象的成员比较多时，如果为每个成员都进行赋值操作，会非常麻烦。</a:t>
            </a:r>
            <a:endParaRPr lang="en-US" altLang="zh-CN"/>
          </a:p>
          <a:p>
            <a:pPr>
              <a:lnSpc>
                <a:spcPct val="200000"/>
              </a:lnSpc>
            </a:pPr>
            <a:r>
              <a:rPr lang="zh-CN" altLang="en-US" b="1" u="sng">
                <a:solidFill>
                  <a:srgbClr val="0070C0"/>
                </a:solidFill>
              </a:rPr>
              <a:t>答案</a:t>
            </a:r>
            <a:r>
              <a:rPr lang="zh-CN" altLang="en-US"/>
              <a:t>：</a:t>
            </a:r>
            <a:r>
              <a:rPr lang="zh-CN" altLang="zh-CN"/>
              <a:t>编写一个函数专门实现对象成员的赋值，函数通常命名为</a:t>
            </a:r>
            <a:r>
              <a:rPr lang="en-US" altLang="zh-CN"/>
              <a:t>mix</a:t>
            </a:r>
            <a:r>
              <a:rPr lang="zh-CN" altLang="zh-CN"/>
              <a:t>（混合）或</a:t>
            </a:r>
            <a:r>
              <a:rPr lang="en-US" altLang="zh-CN"/>
              <a:t>extend</a:t>
            </a:r>
            <a:r>
              <a:rPr lang="zh-CN" altLang="zh-CN"/>
              <a:t>（扩展） </a:t>
            </a:r>
            <a:r>
              <a:rPr lang="zh-CN" altLang="en-US"/>
              <a:t>。</a:t>
            </a:r>
            <a:endParaRPr lang="en-US" altLang="zh-CN"/>
          </a:p>
        </p:txBody>
      </p:sp>
      <p:grpSp>
        <p:nvGrpSpPr>
          <p:cNvPr id="12" name="组合 9">
            <a:extLst>
              <a:ext uri="{FF2B5EF4-FFF2-40B4-BE49-F238E27FC236}">
                <a16:creationId xmlns:a16="http://schemas.microsoft.com/office/drawing/2014/main" id="{E855CCD7-C3CD-44E5-87B6-B3A2E2EB9C34}"/>
              </a:ext>
            </a:extLst>
          </p:cNvPr>
          <p:cNvGrpSpPr>
            <a:grpSpLocks/>
          </p:cNvGrpSpPr>
          <p:nvPr/>
        </p:nvGrpSpPr>
        <p:grpSpPr bwMode="auto">
          <a:xfrm>
            <a:off x="2297113" y="3778251"/>
            <a:ext cx="3194050" cy="2195513"/>
            <a:chOff x="1288722" y="3622357"/>
            <a:chExt cx="263727" cy="694222"/>
          </a:xfrm>
        </p:grpSpPr>
        <p:sp>
          <p:nvSpPr>
            <p:cNvPr id="105482" name="矩形 10">
              <a:extLst>
                <a:ext uri="{FF2B5EF4-FFF2-40B4-BE49-F238E27FC236}">
                  <a16:creationId xmlns:a16="http://schemas.microsoft.com/office/drawing/2014/main" id="{7D812209-F7E0-4B1C-BE68-3BC466583AA9}"/>
                </a:ext>
              </a:extLst>
            </p:cNvPr>
            <p:cNvSpPr>
              <a:spLocks noChangeArrowheads="1"/>
            </p:cNvSpPr>
            <p:nvPr/>
          </p:nvSpPr>
          <p:spPr bwMode="auto">
            <a:xfrm>
              <a:off x="1288722" y="3622357"/>
              <a:ext cx="263727" cy="694222"/>
            </a:xfrm>
            <a:prstGeom prst="rect">
              <a:avLst/>
            </a:prstGeom>
            <a:solidFill>
              <a:srgbClr val="003F75"/>
            </a:solidFill>
            <a:ln>
              <a:noFill/>
            </a:ln>
            <a:extLst>
              <a:ext uri="{91240B29-F687-4F45-9708-019B960494DF}">
                <a14:hiddenLine xmlns:a14="http://schemas.microsoft.com/office/drawing/2010/main" w="12700" algn="ctr">
                  <a:solidFill>
                    <a:srgbClr val="000000"/>
                  </a:solidFill>
                  <a:prstDash val="sysDot"/>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105483" name="矩形 11">
              <a:extLst>
                <a:ext uri="{FF2B5EF4-FFF2-40B4-BE49-F238E27FC236}">
                  <a16:creationId xmlns:a16="http://schemas.microsoft.com/office/drawing/2014/main" id="{98BAB082-C1A6-421B-AAF5-8D211950D02B}"/>
                </a:ext>
              </a:extLst>
            </p:cNvPr>
            <p:cNvSpPr>
              <a:spLocks noChangeArrowheads="1"/>
            </p:cNvSpPr>
            <p:nvPr/>
          </p:nvSpPr>
          <p:spPr bwMode="auto">
            <a:xfrm>
              <a:off x="1296631" y="3626112"/>
              <a:ext cx="255818" cy="690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prstDash val="sysDot"/>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buFont typeface="Arial" panose="020B0604020202020204" pitchFamily="34" charset="0"/>
                <a:buNone/>
              </a:pPr>
              <a:r>
                <a:rPr lang="pt-BR" altLang="zh-CN" b="1">
                  <a:solidFill>
                    <a:schemeClr val="bg1"/>
                  </a:solidFill>
                </a:rPr>
                <a:t>function extend(o1, o2) {</a:t>
              </a:r>
            </a:p>
            <a:p>
              <a:pPr eaLnBrk="1" hangingPunct="1">
                <a:lnSpc>
                  <a:spcPct val="150000"/>
                </a:lnSpc>
                <a:buFont typeface="Arial" panose="020B0604020202020204" pitchFamily="34" charset="0"/>
                <a:buNone/>
              </a:pPr>
              <a:r>
                <a:rPr lang="pt-BR" altLang="zh-CN" b="1">
                  <a:solidFill>
                    <a:schemeClr val="bg1"/>
                  </a:solidFill>
                </a:rPr>
                <a:t>  for (var k in o2) {</a:t>
              </a:r>
            </a:p>
            <a:p>
              <a:pPr eaLnBrk="1" hangingPunct="1">
                <a:lnSpc>
                  <a:spcPct val="150000"/>
                </a:lnSpc>
                <a:buFont typeface="Arial" panose="020B0604020202020204" pitchFamily="34" charset="0"/>
                <a:buNone/>
              </a:pPr>
              <a:r>
                <a:rPr lang="pt-BR" altLang="zh-CN" b="1">
                  <a:solidFill>
                    <a:schemeClr val="bg1"/>
                  </a:solidFill>
                </a:rPr>
                <a:t>    o1[k] = o2[k];</a:t>
              </a:r>
            </a:p>
            <a:p>
              <a:pPr eaLnBrk="1" hangingPunct="1">
                <a:lnSpc>
                  <a:spcPct val="150000"/>
                </a:lnSpc>
                <a:buFont typeface="Arial" panose="020B0604020202020204" pitchFamily="34" charset="0"/>
                <a:buNone/>
              </a:pPr>
              <a:r>
                <a:rPr lang="pt-BR" altLang="zh-CN" b="1">
                  <a:solidFill>
                    <a:schemeClr val="bg1"/>
                  </a:solidFill>
                </a:rPr>
                <a:t>  }</a:t>
              </a:r>
            </a:p>
            <a:p>
              <a:pPr eaLnBrk="1" hangingPunct="1">
                <a:lnSpc>
                  <a:spcPct val="150000"/>
                </a:lnSpc>
                <a:buFont typeface="Arial" panose="020B0604020202020204" pitchFamily="34" charset="0"/>
                <a:buNone/>
              </a:pPr>
              <a:r>
                <a:rPr lang="pt-BR" altLang="zh-CN" b="1">
                  <a:solidFill>
                    <a:schemeClr val="bg1"/>
                  </a:solidFill>
                </a:rPr>
                <a:t>}</a:t>
              </a:r>
            </a:p>
          </p:txBody>
        </p:sp>
      </p:grpSp>
      <p:grpSp>
        <p:nvGrpSpPr>
          <p:cNvPr id="10" name="组合 9">
            <a:extLst>
              <a:ext uri="{FF2B5EF4-FFF2-40B4-BE49-F238E27FC236}">
                <a16:creationId xmlns:a16="http://schemas.microsoft.com/office/drawing/2014/main" id="{94657C62-7E1C-4EAA-8B5F-A90F2926E0F1}"/>
              </a:ext>
            </a:extLst>
          </p:cNvPr>
          <p:cNvGrpSpPr>
            <a:grpSpLocks/>
          </p:cNvGrpSpPr>
          <p:nvPr/>
        </p:nvGrpSpPr>
        <p:grpSpPr bwMode="auto">
          <a:xfrm>
            <a:off x="5643563" y="3789363"/>
            <a:ext cx="4252912" cy="2195512"/>
            <a:chOff x="1288722" y="3622357"/>
            <a:chExt cx="263727" cy="694222"/>
          </a:xfrm>
        </p:grpSpPr>
        <p:sp>
          <p:nvSpPr>
            <p:cNvPr id="105480" name="矩形 10">
              <a:extLst>
                <a:ext uri="{FF2B5EF4-FFF2-40B4-BE49-F238E27FC236}">
                  <a16:creationId xmlns:a16="http://schemas.microsoft.com/office/drawing/2014/main" id="{4AC12F97-4167-42AB-94EB-9FC34DE8C1C8}"/>
                </a:ext>
              </a:extLst>
            </p:cNvPr>
            <p:cNvSpPr>
              <a:spLocks noChangeArrowheads="1"/>
            </p:cNvSpPr>
            <p:nvPr/>
          </p:nvSpPr>
          <p:spPr bwMode="auto">
            <a:xfrm>
              <a:off x="1288722" y="3622357"/>
              <a:ext cx="263727" cy="694222"/>
            </a:xfrm>
            <a:prstGeom prst="rect">
              <a:avLst/>
            </a:prstGeom>
            <a:solidFill>
              <a:srgbClr val="003F75"/>
            </a:solidFill>
            <a:ln>
              <a:noFill/>
            </a:ln>
            <a:extLst>
              <a:ext uri="{91240B29-F687-4F45-9708-019B960494DF}">
                <a14:hiddenLine xmlns:a14="http://schemas.microsoft.com/office/drawing/2010/main" w="12700" algn="ctr">
                  <a:solidFill>
                    <a:srgbClr val="000000"/>
                  </a:solidFill>
                  <a:prstDash val="sysDot"/>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105481" name="矩形 11">
              <a:extLst>
                <a:ext uri="{FF2B5EF4-FFF2-40B4-BE49-F238E27FC236}">
                  <a16:creationId xmlns:a16="http://schemas.microsoft.com/office/drawing/2014/main" id="{259B12A5-116D-4553-83A0-20DEE65735A6}"/>
                </a:ext>
              </a:extLst>
            </p:cNvPr>
            <p:cNvSpPr>
              <a:spLocks noChangeArrowheads="1"/>
            </p:cNvSpPr>
            <p:nvPr/>
          </p:nvSpPr>
          <p:spPr bwMode="auto">
            <a:xfrm>
              <a:off x="1296631" y="3626112"/>
              <a:ext cx="255818" cy="690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prstDash val="sysDot"/>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buFont typeface="Arial" panose="020B0604020202020204" pitchFamily="34" charset="0"/>
                <a:buNone/>
              </a:pPr>
              <a:r>
                <a:rPr lang="pt-BR" altLang="zh-CN" b="1">
                  <a:solidFill>
                    <a:schemeClr val="bg1"/>
                  </a:solidFill>
                </a:rPr>
                <a:t>var o1 = {name: 'Jim'};</a:t>
              </a:r>
            </a:p>
            <a:p>
              <a:pPr eaLnBrk="1" hangingPunct="1">
                <a:lnSpc>
                  <a:spcPct val="150000"/>
                </a:lnSpc>
                <a:buFont typeface="Arial" panose="020B0604020202020204" pitchFamily="34" charset="0"/>
                <a:buNone/>
              </a:pPr>
              <a:r>
                <a:rPr lang="pt-BR" altLang="zh-CN" b="1">
                  <a:solidFill>
                    <a:schemeClr val="bg1"/>
                  </a:solidFill>
                </a:rPr>
                <a:t>var o2 = {age: 16, gender: 'male'};</a:t>
              </a:r>
            </a:p>
            <a:p>
              <a:pPr eaLnBrk="1" hangingPunct="1">
                <a:lnSpc>
                  <a:spcPct val="150000"/>
                </a:lnSpc>
                <a:buFont typeface="Arial" panose="020B0604020202020204" pitchFamily="34" charset="0"/>
                <a:buNone/>
              </a:pPr>
              <a:r>
                <a:rPr lang="pt-BR" altLang="zh-CN" b="1">
                  <a:solidFill>
                    <a:schemeClr val="bg1"/>
                  </a:solidFill>
                </a:rPr>
                <a:t>extend(o1, o2);</a:t>
              </a:r>
            </a:p>
            <a:p>
              <a:pPr eaLnBrk="1" hangingPunct="1">
                <a:lnSpc>
                  <a:spcPct val="150000"/>
                </a:lnSpc>
                <a:buFont typeface="Arial" panose="020B0604020202020204" pitchFamily="34" charset="0"/>
                <a:buNone/>
              </a:pPr>
              <a:r>
                <a:rPr lang="pt-BR" altLang="zh-CN" b="1">
                  <a:solidFill>
                    <a:schemeClr val="bg1"/>
                  </a:solidFill>
                </a:rPr>
                <a:t>console.log(o1.name);</a:t>
              </a:r>
            </a:p>
            <a:p>
              <a:pPr eaLnBrk="1" hangingPunct="1">
                <a:lnSpc>
                  <a:spcPct val="150000"/>
                </a:lnSpc>
                <a:buFont typeface="Arial" panose="020B0604020202020204" pitchFamily="34" charset="0"/>
                <a:buNone/>
              </a:pPr>
              <a:r>
                <a:rPr lang="pt-BR" altLang="zh-CN" b="1">
                  <a:solidFill>
                    <a:schemeClr val="bg1"/>
                  </a:solidFill>
                </a:rPr>
                <a:t>console.log(o1.age);</a:t>
              </a:r>
            </a:p>
          </p:txBody>
        </p:sp>
      </p:grpSp>
      <p:sp>
        <p:nvSpPr>
          <p:cNvPr id="15" name="圆角矩形 14">
            <a:extLst>
              <a:ext uri="{FF2B5EF4-FFF2-40B4-BE49-F238E27FC236}">
                <a16:creationId xmlns:a16="http://schemas.microsoft.com/office/drawing/2014/main" id="{71D0D542-87AD-4AF7-BF02-393CC09D0BEC}"/>
              </a:ext>
            </a:extLst>
          </p:cNvPr>
          <p:cNvSpPr/>
          <p:nvPr/>
        </p:nvSpPr>
        <p:spPr>
          <a:xfrm>
            <a:off x="5029201" y="3367088"/>
            <a:ext cx="1228725" cy="552450"/>
          </a:xfrm>
          <a:prstGeom prst="roundRect">
            <a:avLst/>
          </a:prstGeom>
          <a:solidFill>
            <a:srgbClr val="FBFBFB"/>
          </a:solidFill>
          <a:ln w="12700">
            <a:solidFill>
              <a:srgbClr val="00B4E9"/>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tx1"/>
                </a:solidFill>
              </a:rPr>
              <a:t>方式二</a:t>
            </a:r>
          </a:p>
        </p:txBody>
      </p:sp>
      <p:sp>
        <p:nvSpPr>
          <p:cNvPr id="2" name="灯片编号占位符 1">
            <a:extLst>
              <a:ext uri="{FF2B5EF4-FFF2-40B4-BE49-F238E27FC236}">
                <a16:creationId xmlns:a16="http://schemas.microsoft.com/office/drawing/2014/main" id="{C7D2B4C7-7C43-4C85-8565-4F0EB12CFA31}"/>
              </a:ext>
            </a:extLst>
          </p:cNvPr>
          <p:cNvSpPr>
            <a:spLocks noGrp="1"/>
          </p:cNvSpPr>
          <p:nvPr>
            <p:ph type="sldNum" sz="quarter" idx="4"/>
          </p:nvPr>
        </p:nvSpPr>
        <p:spPr/>
        <p:txBody>
          <a:bodyPr/>
          <a:lstStyle/>
          <a:p>
            <a:pPr>
              <a:defRPr/>
            </a:pPr>
            <a:fld id="{E6CA0B37-C609-418D-973E-5FE272E0CA7A}" type="slidenum">
              <a:rPr lang="zh-CN" altLang="en-US" smtClean="0"/>
              <a:pPr>
                <a:defRPr/>
              </a:pPr>
              <a:t>72</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500"/>
                                        <p:tgtEl>
                                          <p:spTgt spid="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wipe(left)">
                                      <p:cBhvr>
                                        <p:cTn id="12" dur="500"/>
                                        <p:tgtEl>
                                          <p:spTgt spid="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2"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p:tgtEl>
                                          <p:spTgt spid="12"/>
                                        </p:tgtEl>
                                        <p:attrNameLst>
                                          <p:attrName>ppt_x</p:attrName>
                                        </p:attrNameLst>
                                      </p:cBhvr>
                                      <p:tavLst>
                                        <p:tav tm="0">
                                          <p:val>
                                            <p:strVal val="#ppt_x+#ppt_w*1.125000"/>
                                          </p:val>
                                        </p:tav>
                                        <p:tav tm="100000">
                                          <p:val>
                                            <p:strVal val="#ppt_x"/>
                                          </p:val>
                                        </p:tav>
                                      </p:tavLst>
                                    </p:anim>
                                    <p:animEffect transition="in" filter="wipe(left)">
                                      <p:cBhvr>
                                        <p:cTn id="18" dur="500"/>
                                        <p:tgtEl>
                                          <p:spTgt spid="12"/>
                                        </p:tgtEl>
                                      </p:cBhvr>
                                    </p:animEffect>
                                  </p:childTnLst>
                                </p:cTn>
                              </p:par>
                              <p:par>
                                <p:cTn id="19" presetID="12" presetClass="entr" presetSubtype="8"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p:tgtEl>
                                          <p:spTgt spid="10"/>
                                        </p:tgtEl>
                                        <p:attrNameLst>
                                          <p:attrName>ppt_x</p:attrName>
                                        </p:attrNameLst>
                                      </p:cBhvr>
                                      <p:tavLst>
                                        <p:tav tm="0">
                                          <p:val>
                                            <p:strVal val="#ppt_x-#ppt_w*1.125000"/>
                                          </p:val>
                                        </p:tav>
                                        <p:tav tm="100000">
                                          <p:val>
                                            <p:strVal val="#ppt_x"/>
                                          </p:val>
                                        </p:tav>
                                      </p:tavLst>
                                    </p:anim>
                                    <p:animEffect transition="in" filter="wipe(right)">
                                      <p:cBhvr>
                                        <p:cTn id="22" dur="500"/>
                                        <p:tgtEl>
                                          <p:spTgt spid="10"/>
                                        </p:tgtEl>
                                      </p:cBhvr>
                                    </p:animEffect>
                                  </p:childTnLst>
                                </p:cTn>
                              </p:par>
                            </p:childTnLst>
                          </p:cTn>
                        </p:par>
                        <p:par>
                          <p:cTn id="23" fill="hold" nodeType="afterGroup">
                            <p:stCondLst>
                              <p:cond delay="500"/>
                            </p:stCondLst>
                            <p:childTnLst>
                              <p:par>
                                <p:cTn id="24" presetID="12" presetClass="entr" presetSubtype="4" fill="hold" grpId="0" nodeType="afterEffect">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cBhvr additive="base">
                                        <p:cTn id="26" dur="500"/>
                                        <p:tgtEl>
                                          <p:spTgt spid="15"/>
                                        </p:tgtEl>
                                        <p:attrNameLst>
                                          <p:attrName>ppt_y</p:attrName>
                                        </p:attrNameLst>
                                      </p:cBhvr>
                                      <p:tavLst>
                                        <p:tav tm="0">
                                          <p:val>
                                            <p:strVal val="#ppt_y+#ppt_h*1.125000"/>
                                          </p:val>
                                        </p:tav>
                                        <p:tav tm="100000">
                                          <p:val>
                                            <p:strVal val="#ppt_y"/>
                                          </p:val>
                                        </p:tav>
                                      </p:tavLst>
                                    </p:anim>
                                    <p:animEffect transition="in" filter="wipe(up)">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5"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标题 1">
            <a:extLst>
              <a:ext uri="{FF2B5EF4-FFF2-40B4-BE49-F238E27FC236}">
                <a16:creationId xmlns:a16="http://schemas.microsoft.com/office/drawing/2014/main" id="{6C1ED404-A788-49CD-938F-8CABE581F9A0}"/>
              </a:ext>
            </a:extLst>
          </p:cNvPr>
          <p:cNvSpPr>
            <a:spLocks noGrp="1"/>
          </p:cNvSpPr>
          <p:nvPr>
            <p:ph type="ctr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pPr algn="l"/>
            <a:r>
              <a:rPr lang="zh-CN" altLang="en-US" dirty="0"/>
              <a:t>继承</a:t>
            </a:r>
          </a:p>
        </p:txBody>
      </p:sp>
      <p:sp>
        <p:nvSpPr>
          <p:cNvPr id="18" name="矩形 38">
            <a:extLst>
              <a:ext uri="{FF2B5EF4-FFF2-40B4-BE49-F238E27FC236}">
                <a16:creationId xmlns:a16="http://schemas.microsoft.com/office/drawing/2014/main" id="{9AF3B4FA-CA35-4723-BA84-36C59D137C6F}"/>
              </a:ext>
            </a:extLst>
          </p:cNvPr>
          <p:cNvSpPr>
            <a:spLocks noChangeArrowheads="1"/>
          </p:cNvSpPr>
          <p:nvPr/>
        </p:nvSpPr>
        <p:spPr bwMode="auto">
          <a:xfrm>
            <a:off x="1774826" y="1273175"/>
            <a:ext cx="8429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zh-CN" altLang="en-US" sz="2000" b="1" dirty="0">
                <a:solidFill>
                  <a:schemeClr val="tx1">
                    <a:lumMod val="50000"/>
                    <a:lumOff val="50000"/>
                  </a:schemeClr>
                </a:solidFill>
                <a:latin typeface="微软雅黑" pitchFamily="34" charset="-122"/>
                <a:ea typeface="微软雅黑" pitchFamily="34" charset="-122"/>
              </a:rPr>
              <a:t>继承</a:t>
            </a:r>
            <a:r>
              <a:rPr lang="en-US" altLang="zh-CN" sz="2000" b="1" dirty="0">
                <a:solidFill>
                  <a:schemeClr val="tx1">
                    <a:lumMod val="50000"/>
                    <a:lumOff val="50000"/>
                  </a:schemeClr>
                </a:solidFill>
                <a:latin typeface="微软雅黑" pitchFamily="34" charset="-122"/>
                <a:ea typeface="微软雅黑" pitchFamily="34" charset="-122"/>
              </a:rPr>
              <a:t>——</a:t>
            </a:r>
            <a:r>
              <a:rPr lang="zh-CN" altLang="en-US" sz="2000" b="1" dirty="0">
                <a:solidFill>
                  <a:schemeClr val="tx1">
                    <a:lumMod val="50000"/>
                    <a:lumOff val="50000"/>
                  </a:schemeClr>
                </a:solidFill>
                <a:latin typeface="微软雅黑" pitchFamily="34" charset="-122"/>
                <a:ea typeface="微软雅黑" pitchFamily="34" charset="-122"/>
              </a:rPr>
              <a:t>混入继承</a:t>
            </a:r>
            <a:endParaRPr lang="en-US" altLang="zh-CN" sz="2000" b="1" dirty="0">
              <a:solidFill>
                <a:schemeClr val="tx1">
                  <a:lumMod val="50000"/>
                  <a:lumOff val="50000"/>
                </a:schemeClr>
              </a:solidFill>
              <a:latin typeface="微软雅黑" pitchFamily="34" charset="-122"/>
              <a:ea typeface="微软雅黑" pitchFamily="34" charset="-122"/>
            </a:endParaRPr>
          </a:p>
        </p:txBody>
      </p:sp>
      <p:grpSp>
        <p:nvGrpSpPr>
          <p:cNvPr id="106500" name="组合 7">
            <a:extLst>
              <a:ext uri="{FF2B5EF4-FFF2-40B4-BE49-F238E27FC236}">
                <a16:creationId xmlns:a16="http://schemas.microsoft.com/office/drawing/2014/main" id="{DCCD84D5-0783-4251-8169-7955A00EF5DB}"/>
              </a:ext>
            </a:extLst>
          </p:cNvPr>
          <p:cNvGrpSpPr>
            <a:grpSpLocks/>
          </p:cNvGrpSpPr>
          <p:nvPr/>
        </p:nvGrpSpPr>
        <p:grpSpPr bwMode="auto">
          <a:xfrm>
            <a:off x="1925639" y="2493964"/>
            <a:ext cx="8302625" cy="2160587"/>
            <a:chOff x="415635" y="2398807"/>
            <a:chExt cx="7920000" cy="2160000"/>
          </a:xfrm>
        </p:grpSpPr>
        <p:sp>
          <p:nvSpPr>
            <p:cNvPr id="19" name="矩形 18">
              <a:extLst>
                <a:ext uri="{FF2B5EF4-FFF2-40B4-BE49-F238E27FC236}">
                  <a16:creationId xmlns:a16="http://schemas.microsoft.com/office/drawing/2014/main" id="{C9367393-A870-4D66-A221-B72D96C70A48}"/>
                </a:ext>
              </a:extLst>
            </p:cNvPr>
            <p:cNvSpPr/>
            <p:nvPr/>
          </p:nvSpPr>
          <p:spPr>
            <a:xfrm>
              <a:off x="415635" y="2398807"/>
              <a:ext cx="7920000" cy="2160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 name="矩形 19">
              <a:extLst>
                <a:ext uri="{FF2B5EF4-FFF2-40B4-BE49-F238E27FC236}">
                  <a16:creationId xmlns:a16="http://schemas.microsoft.com/office/drawing/2014/main" id="{8A936695-143C-49F3-878C-DC29EF4A6734}"/>
                </a:ext>
              </a:extLst>
            </p:cNvPr>
            <p:cNvSpPr/>
            <p:nvPr/>
          </p:nvSpPr>
          <p:spPr>
            <a:xfrm>
              <a:off x="467123" y="2460702"/>
              <a:ext cx="7812481" cy="203462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106501" name="组合 15">
            <a:extLst>
              <a:ext uri="{FF2B5EF4-FFF2-40B4-BE49-F238E27FC236}">
                <a16:creationId xmlns:a16="http://schemas.microsoft.com/office/drawing/2014/main" id="{B09DB990-A737-41B5-A4D4-4FCF9B6DAFBF}"/>
              </a:ext>
            </a:extLst>
          </p:cNvPr>
          <p:cNvGrpSpPr>
            <a:grpSpLocks/>
          </p:cNvGrpSpPr>
          <p:nvPr/>
        </p:nvGrpSpPr>
        <p:grpSpPr bwMode="auto">
          <a:xfrm>
            <a:off x="9105901" y="2114551"/>
            <a:ext cx="1235075" cy="866775"/>
            <a:chOff x="7623958" y="2018805"/>
            <a:chExt cx="1235034" cy="866899"/>
          </a:xfrm>
        </p:grpSpPr>
        <p:sp>
          <p:nvSpPr>
            <p:cNvPr id="22" name="泪滴形 21">
              <a:extLst>
                <a:ext uri="{FF2B5EF4-FFF2-40B4-BE49-F238E27FC236}">
                  <a16:creationId xmlns:a16="http://schemas.microsoft.com/office/drawing/2014/main" id="{1FEF941F-88B0-4138-A433-0C846E596E8A}"/>
                </a:ext>
              </a:extLst>
            </p:cNvPr>
            <p:cNvSpPr/>
            <p:nvPr/>
          </p:nvSpPr>
          <p:spPr>
            <a:xfrm>
              <a:off x="7623958" y="2018805"/>
              <a:ext cx="1235034" cy="866899"/>
            </a:xfrm>
            <a:prstGeom prst="teardrop">
              <a:avLst/>
            </a:prstGeom>
            <a:solidFill>
              <a:srgbClr val="C00000"/>
            </a:solidFill>
            <a:ln w="571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6504" name="矩形 17">
              <a:extLst>
                <a:ext uri="{FF2B5EF4-FFF2-40B4-BE49-F238E27FC236}">
                  <a16:creationId xmlns:a16="http://schemas.microsoft.com/office/drawing/2014/main" id="{FC7FC9BE-C67A-4550-9280-82D8E21BF4FD}"/>
                </a:ext>
              </a:extLst>
            </p:cNvPr>
            <p:cNvSpPr>
              <a:spLocks noChangeArrowheads="1"/>
            </p:cNvSpPr>
            <p:nvPr/>
          </p:nvSpPr>
          <p:spPr bwMode="auto">
            <a:xfrm>
              <a:off x="7800681" y="2137197"/>
              <a:ext cx="90601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a:solidFill>
                    <a:schemeClr val="bg1"/>
                  </a:solidFill>
                  <a:latin typeface="黑体" panose="02010609060101010101" pitchFamily="49" charset="-122"/>
                  <a:ea typeface="黑体" panose="02010609060101010101" pitchFamily="49" charset="-122"/>
                </a:rPr>
                <a:t>注意</a:t>
              </a:r>
            </a:p>
          </p:txBody>
        </p:sp>
      </p:grpSp>
      <p:sp>
        <p:nvSpPr>
          <p:cNvPr id="106502" name="矩形 18">
            <a:extLst>
              <a:ext uri="{FF2B5EF4-FFF2-40B4-BE49-F238E27FC236}">
                <a16:creationId xmlns:a16="http://schemas.microsoft.com/office/drawing/2014/main" id="{4A3DC5A8-0665-4FB3-8CAD-77BCDC4D1482}"/>
              </a:ext>
            </a:extLst>
          </p:cNvPr>
          <p:cNvSpPr>
            <a:spLocks noChangeArrowheads="1"/>
          </p:cNvSpPr>
          <p:nvPr/>
        </p:nvSpPr>
        <p:spPr bwMode="auto">
          <a:xfrm>
            <a:off x="2149475" y="2947988"/>
            <a:ext cx="8134350" cy="111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200000"/>
              </a:lnSpc>
            </a:pPr>
            <a:r>
              <a:rPr lang="zh-CN" altLang="en-US"/>
              <a:t>混入式继承和原型继承还可以组合在一起使用，实现以对象的方式传递参数，或以对象的方式扩展原型对象的成员。</a:t>
            </a:r>
          </a:p>
        </p:txBody>
      </p:sp>
      <p:sp>
        <p:nvSpPr>
          <p:cNvPr id="2" name="灯片编号占位符 1">
            <a:extLst>
              <a:ext uri="{FF2B5EF4-FFF2-40B4-BE49-F238E27FC236}">
                <a16:creationId xmlns:a16="http://schemas.microsoft.com/office/drawing/2014/main" id="{E3833639-07A0-40B8-AD1E-7C1AD2B2D2B4}"/>
              </a:ext>
            </a:extLst>
          </p:cNvPr>
          <p:cNvSpPr>
            <a:spLocks noGrp="1"/>
          </p:cNvSpPr>
          <p:nvPr>
            <p:ph type="sldNum" sz="quarter" idx="4"/>
          </p:nvPr>
        </p:nvSpPr>
        <p:spPr/>
        <p:txBody>
          <a:bodyPr/>
          <a:lstStyle/>
          <a:p>
            <a:pPr>
              <a:defRPr/>
            </a:pPr>
            <a:fld id="{E6CA0B37-C609-418D-973E-5FE272E0CA7A}" type="slidenum">
              <a:rPr lang="zh-CN" altLang="en-US" smtClean="0"/>
              <a:pPr>
                <a:defRPr/>
              </a:pPr>
              <a:t>73</a:t>
            </a:fld>
            <a:endParaRPr lang="zh-CN" altLang="en-US"/>
          </a:p>
        </p:txBody>
      </p:sp>
    </p:spTree>
  </p:cSld>
  <p:clrMapOvr>
    <a:masterClrMapping/>
  </p:clrMapOvr>
  <p:transition spd="slow">
    <p:circl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标题 1">
            <a:extLst>
              <a:ext uri="{FF2B5EF4-FFF2-40B4-BE49-F238E27FC236}">
                <a16:creationId xmlns:a16="http://schemas.microsoft.com/office/drawing/2014/main" id="{0ECCF61D-C86B-40E1-8663-DB229B59A9B6}"/>
              </a:ext>
            </a:extLst>
          </p:cNvPr>
          <p:cNvSpPr>
            <a:spLocks noGrp="1"/>
          </p:cNvSpPr>
          <p:nvPr>
            <p:ph type="ctrTitle"/>
          </p:nvPr>
        </p:nvSpPr>
        <p:spPr/>
        <p:txBody>
          <a:bodyPr/>
          <a:lstStyle/>
          <a:p>
            <a:r>
              <a:rPr lang="zh-CN" altLang="en-US" dirty="0"/>
              <a:t>静态成员</a:t>
            </a:r>
            <a:endParaRPr lang="en-US" altLang="zh-CN" dirty="0"/>
          </a:p>
        </p:txBody>
      </p:sp>
      <p:sp>
        <p:nvSpPr>
          <p:cNvPr id="2" name="灯片编号占位符 1">
            <a:extLst>
              <a:ext uri="{FF2B5EF4-FFF2-40B4-BE49-F238E27FC236}">
                <a16:creationId xmlns:a16="http://schemas.microsoft.com/office/drawing/2014/main" id="{88F99727-1010-433F-877C-5A8C76B74CA7}"/>
              </a:ext>
            </a:extLst>
          </p:cNvPr>
          <p:cNvSpPr>
            <a:spLocks noGrp="1"/>
          </p:cNvSpPr>
          <p:nvPr>
            <p:ph type="sldNum" sz="quarter" idx="4"/>
          </p:nvPr>
        </p:nvSpPr>
        <p:spPr/>
        <p:txBody>
          <a:bodyPr/>
          <a:lstStyle/>
          <a:p>
            <a:fld id="{E6CA0B37-C609-418D-973E-5FE272E0CA7A}" type="slidenum">
              <a:rPr lang="zh-CN" altLang="en-US" smtClean="0"/>
              <a:pPr/>
              <a:t>74</a:t>
            </a:fld>
            <a:endParaRPr lang="zh-CN" altLang="en-US"/>
          </a:p>
        </p:txBody>
      </p:sp>
      <p:sp>
        <p:nvSpPr>
          <p:cNvPr id="19" name="矩形 13">
            <a:extLst>
              <a:ext uri="{FF2B5EF4-FFF2-40B4-BE49-F238E27FC236}">
                <a16:creationId xmlns:a16="http://schemas.microsoft.com/office/drawing/2014/main" id="{F8C47D64-AC6C-4F72-83F8-6B05DACD88CC}"/>
              </a:ext>
            </a:extLst>
          </p:cNvPr>
          <p:cNvSpPr>
            <a:spLocks noChangeArrowheads="1"/>
          </p:cNvSpPr>
          <p:nvPr/>
        </p:nvSpPr>
        <p:spPr bwMode="auto">
          <a:xfrm>
            <a:off x="1451841" y="1061173"/>
            <a:ext cx="8407400" cy="1111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200000"/>
              </a:lnSpc>
            </a:pPr>
            <a:r>
              <a:rPr lang="zh-CN" altLang="en-US" b="1" u="sng" dirty="0">
                <a:solidFill>
                  <a:srgbClr val="0070C0"/>
                </a:solidFill>
              </a:rPr>
              <a:t>静态成员</a:t>
            </a:r>
            <a:r>
              <a:rPr lang="zh-CN" altLang="en-US" dirty="0"/>
              <a:t>：指由构造函数所使用的成员。</a:t>
            </a:r>
            <a:endParaRPr lang="en-US" altLang="zh-CN" dirty="0"/>
          </a:p>
          <a:p>
            <a:pPr>
              <a:lnSpc>
                <a:spcPct val="200000"/>
              </a:lnSpc>
            </a:pPr>
            <a:r>
              <a:rPr lang="zh-CN" altLang="en-US" b="1" u="sng" dirty="0">
                <a:solidFill>
                  <a:srgbClr val="0070C0"/>
                </a:solidFill>
              </a:rPr>
              <a:t>实例成员</a:t>
            </a:r>
            <a:r>
              <a:rPr lang="zh-CN" altLang="en-US" dirty="0"/>
              <a:t>：指由构造函数创建的对象所使用的成员。</a:t>
            </a:r>
            <a:endParaRPr lang="en-US" altLang="zh-CN" dirty="0"/>
          </a:p>
        </p:txBody>
      </p:sp>
      <p:grpSp>
        <p:nvGrpSpPr>
          <p:cNvPr id="8" name="组合 7">
            <a:extLst>
              <a:ext uri="{FF2B5EF4-FFF2-40B4-BE49-F238E27FC236}">
                <a16:creationId xmlns:a16="http://schemas.microsoft.com/office/drawing/2014/main" id="{CA8ED7B3-444E-4F07-8035-74A8D7DD8C0C}"/>
              </a:ext>
            </a:extLst>
          </p:cNvPr>
          <p:cNvGrpSpPr>
            <a:grpSpLocks/>
          </p:cNvGrpSpPr>
          <p:nvPr/>
        </p:nvGrpSpPr>
        <p:grpSpPr bwMode="auto">
          <a:xfrm>
            <a:off x="2212975" y="2320059"/>
            <a:ext cx="3571875" cy="3267941"/>
            <a:chOff x="1582738" y="2146679"/>
            <a:chExt cx="2431124" cy="3050697"/>
          </a:xfrm>
        </p:grpSpPr>
        <p:sp>
          <p:nvSpPr>
            <p:cNvPr id="9" name="矩形 3">
              <a:extLst>
                <a:ext uri="{FF2B5EF4-FFF2-40B4-BE49-F238E27FC236}">
                  <a16:creationId xmlns:a16="http://schemas.microsoft.com/office/drawing/2014/main" id="{D84C33A5-D55D-47D9-86F8-7C5710EF553C}"/>
                </a:ext>
              </a:extLst>
            </p:cNvPr>
            <p:cNvSpPr>
              <a:spLocks noChangeArrowheads="1"/>
            </p:cNvSpPr>
            <p:nvPr/>
          </p:nvSpPr>
          <p:spPr bwMode="auto">
            <a:xfrm>
              <a:off x="1582738" y="2146679"/>
              <a:ext cx="2431123" cy="3050697"/>
            </a:xfrm>
            <a:prstGeom prst="rect">
              <a:avLst/>
            </a:prstGeom>
            <a:solidFill>
              <a:srgbClr val="003F75"/>
            </a:solidFill>
            <a:ln>
              <a:noFill/>
            </a:ln>
            <a:extLst>
              <a:ext uri="{91240B29-F687-4F45-9708-019B960494DF}">
                <a14:hiddenLine xmlns:a14="http://schemas.microsoft.com/office/drawing/2010/main" w="12700" algn="ctr">
                  <a:solidFill>
                    <a:srgbClr val="000000"/>
                  </a:solidFill>
                  <a:prstDash val="sysDot"/>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10" name="矩形 5">
              <a:extLst>
                <a:ext uri="{FF2B5EF4-FFF2-40B4-BE49-F238E27FC236}">
                  <a16:creationId xmlns:a16="http://schemas.microsoft.com/office/drawing/2014/main" id="{4F74E9D1-F35E-42D5-98A2-F893F7015351}"/>
                </a:ext>
              </a:extLst>
            </p:cNvPr>
            <p:cNvSpPr>
              <a:spLocks noChangeArrowheads="1"/>
            </p:cNvSpPr>
            <p:nvPr/>
          </p:nvSpPr>
          <p:spPr bwMode="auto">
            <a:xfrm>
              <a:off x="1687515" y="2168525"/>
              <a:ext cx="2326347" cy="2943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5000"/>
                </a:lnSpc>
              </a:pPr>
              <a:r>
                <a:rPr lang="en-US" altLang="zh-CN" b="1">
                  <a:solidFill>
                    <a:schemeClr val="bg1"/>
                  </a:solidFill>
                </a:rPr>
                <a:t>// </a:t>
              </a:r>
              <a:r>
                <a:rPr lang="zh-CN" altLang="en-US" b="1">
                  <a:solidFill>
                    <a:schemeClr val="bg1"/>
                  </a:solidFill>
                </a:rPr>
                <a:t>实例成员</a:t>
              </a:r>
              <a:endParaRPr lang="en-US" altLang="zh-CN" b="1">
                <a:solidFill>
                  <a:schemeClr val="bg1"/>
                </a:solidFill>
              </a:endParaRPr>
            </a:p>
            <a:p>
              <a:pPr>
                <a:lnSpc>
                  <a:spcPct val="125000"/>
                </a:lnSpc>
              </a:pPr>
              <a:r>
                <a:rPr lang="en-US" altLang="zh-CN" b="1">
                  <a:solidFill>
                    <a:schemeClr val="bg1"/>
                  </a:solidFill>
                </a:rPr>
                <a:t>function Person(name) {</a:t>
              </a:r>
            </a:p>
            <a:p>
              <a:pPr>
                <a:lnSpc>
                  <a:spcPct val="125000"/>
                </a:lnSpc>
              </a:pPr>
              <a:r>
                <a:rPr lang="en-US" altLang="zh-CN" b="1">
                  <a:solidFill>
                    <a:schemeClr val="bg1"/>
                  </a:solidFill>
                </a:rPr>
                <a:t>  this.name = name;</a:t>
              </a:r>
            </a:p>
            <a:p>
              <a:pPr>
                <a:lnSpc>
                  <a:spcPct val="125000"/>
                </a:lnSpc>
              </a:pPr>
              <a:r>
                <a:rPr lang="en-US" altLang="zh-CN" b="1">
                  <a:solidFill>
                    <a:schemeClr val="bg1"/>
                  </a:solidFill>
                </a:rPr>
                <a:t>  this.sayHello =  function() {</a:t>
              </a:r>
            </a:p>
            <a:p>
              <a:pPr>
                <a:lnSpc>
                  <a:spcPct val="125000"/>
                </a:lnSpc>
              </a:pPr>
              <a:r>
                <a:rPr lang="en-US" altLang="zh-CN" b="1">
                  <a:solidFill>
                    <a:schemeClr val="bg1"/>
                  </a:solidFill>
                </a:rPr>
                <a:t>    console.log(this.name);</a:t>
              </a:r>
            </a:p>
            <a:p>
              <a:pPr>
                <a:lnSpc>
                  <a:spcPct val="125000"/>
                </a:lnSpc>
              </a:pPr>
              <a:r>
                <a:rPr lang="en-US" altLang="zh-CN" b="1">
                  <a:solidFill>
                    <a:schemeClr val="bg1"/>
                  </a:solidFill>
                </a:rPr>
                <a:t>  };</a:t>
              </a:r>
            </a:p>
            <a:p>
              <a:pPr>
                <a:lnSpc>
                  <a:spcPct val="125000"/>
                </a:lnSpc>
              </a:pPr>
              <a:r>
                <a:rPr lang="en-US" altLang="zh-CN" b="1">
                  <a:solidFill>
                    <a:schemeClr val="bg1"/>
                  </a:solidFill>
                </a:rPr>
                <a:t>}</a:t>
              </a:r>
            </a:p>
            <a:p>
              <a:pPr>
                <a:lnSpc>
                  <a:spcPct val="125000"/>
                </a:lnSpc>
              </a:pPr>
              <a:r>
                <a:rPr lang="en-US" altLang="zh-CN" b="1">
                  <a:solidFill>
                    <a:schemeClr val="bg1"/>
                  </a:solidFill>
                </a:rPr>
                <a:t>var p = new Person('Tom');</a:t>
              </a:r>
            </a:p>
            <a:p>
              <a:pPr>
                <a:lnSpc>
                  <a:spcPct val="125000"/>
                </a:lnSpc>
              </a:pPr>
              <a:r>
                <a:rPr lang="en-US" altLang="zh-CN" b="1">
                  <a:solidFill>
                    <a:schemeClr val="bg1"/>
                  </a:solidFill>
                </a:rPr>
                <a:t>console.log(p.name);</a:t>
              </a:r>
            </a:p>
            <a:p>
              <a:pPr>
                <a:lnSpc>
                  <a:spcPct val="125000"/>
                </a:lnSpc>
              </a:pPr>
              <a:r>
                <a:rPr lang="en-US" altLang="zh-CN" b="1">
                  <a:solidFill>
                    <a:schemeClr val="bg1"/>
                  </a:solidFill>
                </a:rPr>
                <a:t>p.sayHello();	</a:t>
              </a:r>
            </a:p>
          </p:txBody>
        </p:sp>
      </p:grpSp>
      <p:grpSp>
        <p:nvGrpSpPr>
          <p:cNvPr id="11" name="组合 10">
            <a:extLst>
              <a:ext uri="{FF2B5EF4-FFF2-40B4-BE49-F238E27FC236}">
                <a16:creationId xmlns:a16="http://schemas.microsoft.com/office/drawing/2014/main" id="{12F98186-06DA-4ED6-A0CA-B5A266E943F2}"/>
              </a:ext>
            </a:extLst>
          </p:cNvPr>
          <p:cNvGrpSpPr>
            <a:grpSpLocks/>
          </p:cNvGrpSpPr>
          <p:nvPr/>
        </p:nvGrpSpPr>
        <p:grpSpPr bwMode="auto">
          <a:xfrm>
            <a:off x="6096000" y="2320059"/>
            <a:ext cx="3998913" cy="3267941"/>
            <a:chOff x="5133975" y="1970088"/>
            <a:chExt cx="2571369" cy="3481387"/>
          </a:xfrm>
        </p:grpSpPr>
        <p:sp>
          <p:nvSpPr>
            <p:cNvPr id="12" name="矩形 12">
              <a:extLst>
                <a:ext uri="{FF2B5EF4-FFF2-40B4-BE49-F238E27FC236}">
                  <a16:creationId xmlns:a16="http://schemas.microsoft.com/office/drawing/2014/main" id="{8AED0F4A-D9FE-4A9C-8E70-C3625EA8C004}"/>
                </a:ext>
              </a:extLst>
            </p:cNvPr>
            <p:cNvSpPr>
              <a:spLocks noChangeArrowheads="1"/>
            </p:cNvSpPr>
            <p:nvPr/>
          </p:nvSpPr>
          <p:spPr bwMode="auto">
            <a:xfrm>
              <a:off x="5133975" y="1970088"/>
              <a:ext cx="2571369" cy="3481387"/>
            </a:xfrm>
            <a:prstGeom prst="rect">
              <a:avLst/>
            </a:prstGeom>
            <a:solidFill>
              <a:srgbClr val="003F75"/>
            </a:solidFill>
            <a:ln>
              <a:noFill/>
            </a:ln>
            <a:extLst>
              <a:ext uri="{91240B29-F687-4F45-9708-019B960494DF}">
                <a14:hiddenLine xmlns:a14="http://schemas.microsoft.com/office/drawing/2010/main" w="12700" algn="ctr">
                  <a:solidFill>
                    <a:srgbClr val="000000"/>
                  </a:solidFill>
                  <a:prstDash val="sysDot"/>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13" name="矩形 14">
              <a:extLst>
                <a:ext uri="{FF2B5EF4-FFF2-40B4-BE49-F238E27FC236}">
                  <a16:creationId xmlns:a16="http://schemas.microsoft.com/office/drawing/2014/main" id="{EDAB589D-948A-4BB0-9865-75C5264A45AA}"/>
                </a:ext>
              </a:extLst>
            </p:cNvPr>
            <p:cNvSpPr>
              <a:spLocks noChangeArrowheads="1"/>
            </p:cNvSpPr>
            <p:nvPr/>
          </p:nvSpPr>
          <p:spPr bwMode="auto">
            <a:xfrm>
              <a:off x="5219955" y="1991324"/>
              <a:ext cx="2485388" cy="270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5000"/>
                </a:lnSpc>
              </a:pPr>
              <a:r>
                <a:rPr lang="pt-BR" altLang="zh-CN" b="1">
                  <a:solidFill>
                    <a:schemeClr val="bg1"/>
                  </a:solidFill>
                </a:rPr>
                <a:t>// </a:t>
              </a:r>
              <a:r>
                <a:rPr lang="zh-CN" altLang="en-US" b="1">
                  <a:solidFill>
                    <a:schemeClr val="bg1"/>
                  </a:solidFill>
                </a:rPr>
                <a:t>静态成员</a:t>
              </a:r>
              <a:endParaRPr lang="pt-BR" altLang="zh-CN" b="1">
                <a:solidFill>
                  <a:schemeClr val="bg1"/>
                </a:solidFill>
              </a:endParaRPr>
            </a:p>
            <a:p>
              <a:pPr>
                <a:lnSpc>
                  <a:spcPct val="125000"/>
                </a:lnSpc>
              </a:pPr>
              <a:r>
                <a:rPr lang="en-US" altLang="zh-CN" b="1">
                  <a:solidFill>
                    <a:schemeClr val="bg1"/>
                  </a:solidFill>
                </a:rPr>
                <a:t>function Person(){}</a:t>
              </a:r>
              <a:endParaRPr lang="pt-BR" altLang="zh-CN" b="1">
                <a:solidFill>
                  <a:schemeClr val="bg1"/>
                </a:solidFill>
              </a:endParaRPr>
            </a:p>
            <a:p>
              <a:pPr>
                <a:lnSpc>
                  <a:spcPct val="125000"/>
                </a:lnSpc>
              </a:pPr>
              <a:r>
                <a:rPr lang="pt-BR" altLang="zh-CN" b="1">
                  <a:solidFill>
                    <a:schemeClr val="bg1"/>
                  </a:solidFill>
                </a:rPr>
                <a:t>Person.age = 123;</a:t>
              </a:r>
            </a:p>
            <a:p>
              <a:pPr>
                <a:lnSpc>
                  <a:spcPct val="125000"/>
                </a:lnSpc>
              </a:pPr>
              <a:r>
                <a:rPr lang="pt-BR" altLang="zh-CN" b="1">
                  <a:solidFill>
                    <a:schemeClr val="bg1"/>
                  </a:solidFill>
                </a:rPr>
                <a:t>Person.sayGood = function() {</a:t>
              </a:r>
            </a:p>
            <a:p>
              <a:pPr>
                <a:lnSpc>
                  <a:spcPct val="125000"/>
                </a:lnSpc>
              </a:pPr>
              <a:r>
                <a:rPr lang="pt-BR" altLang="zh-CN" b="1">
                  <a:solidFill>
                    <a:schemeClr val="bg1"/>
                  </a:solidFill>
                </a:rPr>
                <a:t>  console.log(this.age);</a:t>
              </a:r>
            </a:p>
            <a:p>
              <a:pPr>
                <a:lnSpc>
                  <a:spcPct val="125000"/>
                </a:lnSpc>
              </a:pPr>
              <a:r>
                <a:rPr lang="pt-BR" altLang="zh-CN" b="1">
                  <a:solidFill>
                    <a:schemeClr val="bg1"/>
                  </a:solidFill>
                </a:rPr>
                <a:t>};</a:t>
              </a:r>
            </a:p>
            <a:p>
              <a:pPr>
                <a:lnSpc>
                  <a:spcPct val="125000"/>
                </a:lnSpc>
              </a:pPr>
              <a:r>
                <a:rPr lang="pt-BR" altLang="zh-CN" b="1">
                  <a:solidFill>
                    <a:schemeClr val="bg1"/>
                  </a:solidFill>
                </a:rPr>
                <a:t>console.log(Person.age);</a:t>
              </a:r>
            </a:p>
            <a:p>
              <a:pPr>
                <a:lnSpc>
                  <a:spcPct val="125000"/>
                </a:lnSpc>
              </a:pPr>
              <a:r>
                <a:rPr lang="pt-BR" altLang="zh-CN" b="1">
                  <a:solidFill>
                    <a:schemeClr val="bg1"/>
                  </a:solidFill>
                </a:rPr>
                <a:t>Person.sayGood();</a:t>
              </a:r>
            </a:p>
          </p:txBody>
        </p:sp>
      </p:grpSp>
      <p:sp>
        <p:nvSpPr>
          <p:cNvPr id="14" name="矩形 13">
            <a:extLst>
              <a:ext uri="{FF2B5EF4-FFF2-40B4-BE49-F238E27FC236}">
                <a16:creationId xmlns:a16="http://schemas.microsoft.com/office/drawing/2014/main" id="{F03DEE10-BECC-4013-AF34-2C9313875BEB}"/>
              </a:ext>
            </a:extLst>
          </p:cNvPr>
          <p:cNvSpPr>
            <a:spLocks noChangeArrowheads="1"/>
          </p:cNvSpPr>
          <p:nvPr/>
        </p:nvSpPr>
        <p:spPr bwMode="auto">
          <a:xfrm flipV="1">
            <a:off x="2468563" y="3131272"/>
            <a:ext cx="3125787" cy="1327150"/>
          </a:xfrm>
          <a:prstGeom prst="rect">
            <a:avLst/>
          </a:prstGeom>
          <a:noFill/>
          <a:ln>
            <a:solidFill>
              <a:srgbClr val="FFFF00"/>
            </a:solidFill>
            <a:prstDash val="sysDot"/>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defRPr/>
            </a:pPr>
            <a:endParaRPr lang="zh-CN" altLang="en-US"/>
          </a:p>
        </p:txBody>
      </p:sp>
      <p:sp>
        <p:nvSpPr>
          <p:cNvPr id="15" name="矩形 14">
            <a:extLst>
              <a:ext uri="{FF2B5EF4-FFF2-40B4-BE49-F238E27FC236}">
                <a16:creationId xmlns:a16="http://schemas.microsoft.com/office/drawing/2014/main" id="{4776A981-79E6-4C0A-A455-F548DDDAA412}"/>
              </a:ext>
            </a:extLst>
          </p:cNvPr>
          <p:cNvSpPr>
            <a:spLocks noChangeArrowheads="1"/>
          </p:cNvSpPr>
          <p:nvPr/>
        </p:nvSpPr>
        <p:spPr bwMode="auto">
          <a:xfrm flipV="1">
            <a:off x="6230937" y="3131272"/>
            <a:ext cx="3554412" cy="1327150"/>
          </a:xfrm>
          <a:prstGeom prst="rect">
            <a:avLst/>
          </a:prstGeom>
          <a:noFill/>
          <a:ln>
            <a:solidFill>
              <a:srgbClr val="FFFF00"/>
            </a:solidFill>
            <a:prstDash val="sysDot"/>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defRPr/>
            </a:pPr>
            <a:endParaRPr lang="zh-CN" altLang="en-US"/>
          </a:p>
        </p:txBody>
      </p:sp>
      <p:sp>
        <p:nvSpPr>
          <p:cNvPr id="16" name="椭圆 15">
            <a:extLst>
              <a:ext uri="{FF2B5EF4-FFF2-40B4-BE49-F238E27FC236}">
                <a16:creationId xmlns:a16="http://schemas.microsoft.com/office/drawing/2014/main" id="{F83AB669-358D-44CA-AEF9-0AE44A9A0656}"/>
              </a:ext>
            </a:extLst>
          </p:cNvPr>
          <p:cNvSpPr>
            <a:spLocks noChangeArrowheads="1"/>
          </p:cNvSpPr>
          <p:nvPr/>
        </p:nvSpPr>
        <p:spPr bwMode="auto">
          <a:xfrm>
            <a:off x="5414963" y="3621809"/>
            <a:ext cx="962025" cy="539750"/>
          </a:xfrm>
          <a:prstGeom prst="ellipse">
            <a:avLst/>
          </a:prstGeom>
          <a:solidFill>
            <a:srgbClr val="FBFBFB"/>
          </a:solidFill>
          <a:ln w="12700">
            <a:solidFill>
              <a:srgbClr val="00B4E9"/>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dirty="0">
                <a:solidFill>
                  <a:schemeClr val="tx1"/>
                </a:solidFill>
              </a:rPr>
              <a:t>对比</a:t>
            </a:r>
          </a:p>
        </p:txBody>
      </p:sp>
      <p:sp>
        <p:nvSpPr>
          <p:cNvPr id="17" name="矩形 13">
            <a:extLst>
              <a:ext uri="{FF2B5EF4-FFF2-40B4-BE49-F238E27FC236}">
                <a16:creationId xmlns:a16="http://schemas.microsoft.com/office/drawing/2014/main" id="{C54F9752-EBA0-4E2E-9B9C-236BB9EC69E8}"/>
              </a:ext>
            </a:extLst>
          </p:cNvPr>
          <p:cNvSpPr>
            <a:spLocks noChangeArrowheads="1"/>
          </p:cNvSpPr>
          <p:nvPr/>
        </p:nvSpPr>
        <p:spPr bwMode="auto">
          <a:xfrm>
            <a:off x="1334605" y="5607556"/>
            <a:ext cx="9656668" cy="998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200000"/>
              </a:lnSpc>
            </a:pPr>
            <a:r>
              <a:rPr lang="zh-CN" altLang="en-US" dirty="0"/>
              <a:t>实际开发中，对于不需要创建对象即可访问的成员，推荐将其保存为静态成员。</a:t>
            </a:r>
            <a:endParaRPr lang="en-US" altLang="zh-CN" dirty="0"/>
          </a:p>
          <a:p>
            <a:pPr>
              <a:lnSpc>
                <a:spcPct val="200000"/>
              </a:lnSpc>
            </a:pPr>
            <a:r>
              <a:rPr lang="zh-CN" altLang="en-US" b="1" u="sng" dirty="0">
                <a:solidFill>
                  <a:srgbClr val="0070C0"/>
                </a:solidFill>
              </a:rPr>
              <a:t>举例：</a:t>
            </a:r>
            <a:r>
              <a:rPr lang="zh-CN" altLang="en-US" dirty="0"/>
              <a:t>构造函数的</a:t>
            </a:r>
            <a:r>
              <a:rPr lang="en-US" altLang="zh-CN" dirty="0"/>
              <a:t>prototype</a:t>
            </a:r>
            <a:r>
              <a:rPr lang="zh-CN" altLang="en-US" dirty="0"/>
              <a:t>属性就是一个静态成员，可以在所有实例对象中共享数据。</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wipe(left)">
                                      <p:cBhvr>
                                        <p:cTn id="7" dur="500"/>
                                        <p:tgtEl>
                                          <p:spTgt spid="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
                                            <p:txEl>
                                              <p:pRg st="1" end="1"/>
                                            </p:txEl>
                                          </p:spTgt>
                                        </p:tgtEl>
                                        <p:attrNameLst>
                                          <p:attrName>style.visibility</p:attrName>
                                        </p:attrNameLst>
                                      </p:cBhvr>
                                      <p:to>
                                        <p:strVal val="visible"/>
                                      </p:to>
                                    </p:set>
                                    <p:animEffect transition="in" filter="wipe(left)">
                                      <p:cBhvr>
                                        <p:cTn id="12" dur="500"/>
                                        <p:tgtEl>
                                          <p:spTgt spid="19">
                                            <p:txEl>
                                              <p:pRg st="1" end="1"/>
                                            </p:txEl>
                                          </p:spTgt>
                                        </p:tgtEl>
                                      </p:cBhvr>
                                    </p:animEffect>
                                  </p:childTnLst>
                                </p:cTn>
                              </p:par>
                            </p:childTnLst>
                          </p:cTn>
                        </p:par>
                        <p:par>
                          <p:cTn id="13" fill="hold">
                            <p:stCondLst>
                              <p:cond delay="500"/>
                            </p:stCondLst>
                            <p:childTnLst>
                              <p:par>
                                <p:cTn id="14" presetID="2" presetClass="entr" presetSubtype="2"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1+#ppt_w/2"/>
                                          </p:val>
                                        </p:tav>
                                        <p:tav tm="100000">
                                          <p:val>
                                            <p:strVal val="#ppt_x"/>
                                          </p:val>
                                        </p:tav>
                                      </p:tavLst>
                                    </p:anim>
                                    <p:anim calcmode="lin" valueType="num">
                                      <p:cBhvr additive="base">
                                        <p:cTn id="17" dur="500" fill="hold"/>
                                        <p:tgtEl>
                                          <p:spTgt spid="8"/>
                                        </p:tgtEl>
                                        <p:attrNameLst>
                                          <p:attrName>ppt_y</p:attrName>
                                        </p:attrNameLst>
                                      </p:cBhvr>
                                      <p:tavLst>
                                        <p:tav tm="0">
                                          <p:val>
                                            <p:strVal val="#ppt_y"/>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0-#ppt_w/2"/>
                                          </p:val>
                                        </p:tav>
                                        <p:tav tm="100000">
                                          <p:val>
                                            <p:strVal val="#ppt_x"/>
                                          </p:val>
                                        </p:tav>
                                      </p:tavLst>
                                    </p:anim>
                                    <p:anim calcmode="lin" valueType="num">
                                      <p:cBhvr additive="base">
                                        <p:cTn id="21" dur="500" fill="hold"/>
                                        <p:tgtEl>
                                          <p:spTgt spid="11"/>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10" presetClass="entr" presetSubtype="0"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21" presetClass="entr" presetSubtype="2"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heel(2)">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21" presetClass="entr" presetSubtype="2"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heel(2)">
                                      <p:cBhvr>
                                        <p:cTn id="35" dur="500"/>
                                        <p:tgtEl>
                                          <p:spTgt spid="15"/>
                                        </p:tgtEl>
                                      </p:cBhvr>
                                    </p:animEffect>
                                  </p:childTnLst>
                                </p:cTn>
                              </p:par>
                            </p:childTnLst>
                          </p:cTn>
                        </p:par>
                        <p:par>
                          <p:cTn id="36" fill="hold">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17">
                                            <p:txEl>
                                              <p:pRg st="0" end="0"/>
                                            </p:txEl>
                                          </p:spTgt>
                                        </p:tgtEl>
                                        <p:attrNameLst>
                                          <p:attrName>style.visibility</p:attrName>
                                        </p:attrNameLst>
                                      </p:cBhvr>
                                      <p:to>
                                        <p:strVal val="visible"/>
                                      </p:to>
                                    </p:set>
                                    <p:animEffect transition="in" filter="wipe(left)">
                                      <p:cBhvr>
                                        <p:cTn id="39" dur="500"/>
                                        <p:tgtEl>
                                          <p:spTgt spid="17">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7">
                                            <p:txEl>
                                              <p:pRg st="1" end="1"/>
                                            </p:txEl>
                                          </p:spTgt>
                                        </p:tgtEl>
                                        <p:attrNameLst>
                                          <p:attrName>style.visibility</p:attrName>
                                        </p:attrNameLst>
                                      </p:cBhvr>
                                      <p:to>
                                        <p:strVal val="visible"/>
                                      </p:to>
                                    </p:set>
                                    <p:animEffect transition="in" filter="wipe(left)">
                                      <p:cBhvr>
                                        <p:cTn id="44" dur="500"/>
                                        <p:tgtEl>
                                          <p:spTgt spid="1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P spid="14" grpId="0" animBg="1"/>
      <p:bldP spid="15" grpId="0" animBg="1"/>
      <p:bldP spid="16" grpId="0" animBg="1"/>
      <p:bldP spid="17"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标题 1">
            <a:extLst>
              <a:ext uri="{FF2B5EF4-FFF2-40B4-BE49-F238E27FC236}">
                <a16:creationId xmlns:a16="http://schemas.microsoft.com/office/drawing/2014/main" id="{62D5AB86-8CEF-4894-8772-D5D45EFF4A5A}"/>
              </a:ext>
            </a:extLst>
          </p:cNvPr>
          <p:cNvSpPr>
            <a:spLocks noGrp="1"/>
          </p:cNvSpPr>
          <p:nvPr>
            <p:ph type="ctrTitle"/>
          </p:nvPr>
        </p:nvSpPr>
        <p:spPr/>
        <p:txBody>
          <a:bodyPr/>
          <a:lstStyle/>
          <a:p>
            <a:r>
              <a:rPr lang="zh-CN" altLang="en-US" dirty="0"/>
              <a:t>属性搜索原则</a:t>
            </a:r>
            <a:endParaRPr lang="en-US" altLang="zh-CN" dirty="0"/>
          </a:p>
        </p:txBody>
      </p:sp>
      <p:sp>
        <p:nvSpPr>
          <p:cNvPr id="2" name="灯片编号占位符 1">
            <a:extLst>
              <a:ext uri="{FF2B5EF4-FFF2-40B4-BE49-F238E27FC236}">
                <a16:creationId xmlns:a16="http://schemas.microsoft.com/office/drawing/2014/main" id="{D9B7F6D1-B281-4D24-A1E5-AEDDBC56B829}"/>
              </a:ext>
            </a:extLst>
          </p:cNvPr>
          <p:cNvSpPr>
            <a:spLocks noGrp="1"/>
          </p:cNvSpPr>
          <p:nvPr>
            <p:ph type="sldNum" sz="quarter" idx="4"/>
          </p:nvPr>
        </p:nvSpPr>
        <p:spPr/>
        <p:txBody>
          <a:bodyPr/>
          <a:lstStyle/>
          <a:p>
            <a:fld id="{E6CA0B37-C609-418D-973E-5FE272E0CA7A}" type="slidenum">
              <a:rPr lang="zh-CN" altLang="en-US" smtClean="0"/>
              <a:pPr/>
              <a:t>75</a:t>
            </a:fld>
            <a:endParaRPr lang="zh-CN" altLang="en-US"/>
          </a:p>
        </p:txBody>
      </p:sp>
      <p:sp>
        <p:nvSpPr>
          <p:cNvPr id="18" name="矩形 38">
            <a:extLst>
              <a:ext uri="{FF2B5EF4-FFF2-40B4-BE49-F238E27FC236}">
                <a16:creationId xmlns:a16="http://schemas.microsoft.com/office/drawing/2014/main" id="{81834D99-6DE5-4249-A76E-439D4F991669}"/>
              </a:ext>
            </a:extLst>
          </p:cNvPr>
          <p:cNvSpPr>
            <a:spLocks noChangeArrowheads="1"/>
          </p:cNvSpPr>
          <p:nvPr/>
        </p:nvSpPr>
        <p:spPr bwMode="auto">
          <a:xfrm>
            <a:off x="1774826" y="1273175"/>
            <a:ext cx="8429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zh-CN" altLang="en-US" sz="2000" b="1" dirty="0">
                <a:solidFill>
                  <a:schemeClr val="tx1">
                    <a:lumMod val="50000"/>
                    <a:lumOff val="50000"/>
                  </a:schemeClr>
                </a:solidFill>
                <a:latin typeface="微软雅黑" pitchFamily="34" charset="-122"/>
                <a:ea typeface="微软雅黑" pitchFamily="34" charset="-122"/>
              </a:rPr>
              <a:t>属性搜索原则</a:t>
            </a:r>
            <a:endParaRPr lang="en-US" altLang="zh-CN" sz="2000" b="1" dirty="0">
              <a:solidFill>
                <a:schemeClr val="tx1">
                  <a:lumMod val="50000"/>
                  <a:lumOff val="50000"/>
                </a:schemeClr>
              </a:solidFill>
              <a:latin typeface="微软雅黑" pitchFamily="34" charset="-122"/>
              <a:ea typeface="微软雅黑" pitchFamily="34" charset="-122"/>
            </a:endParaRPr>
          </a:p>
        </p:txBody>
      </p:sp>
      <p:grpSp>
        <p:nvGrpSpPr>
          <p:cNvPr id="4" name="组合 3">
            <a:extLst>
              <a:ext uri="{FF2B5EF4-FFF2-40B4-BE49-F238E27FC236}">
                <a16:creationId xmlns:a16="http://schemas.microsoft.com/office/drawing/2014/main" id="{0FE6A5FE-52E0-4A8E-9394-AB774E4D6C39}"/>
              </a:ext>
            </a:extLst>
          </p:cNvPr>
          <p:cNvGrpSpPr>
            <a:grpSpLocks/>
          </p:cNvGrpSpPr>
          <p:nvPr/>
        </p:nvGrpSpPr>
        <p:grpSpPr bwMode="auto">
          <a:xfrm>
            <a:off x="4513264" y="2103438"/>
            <a:ext cx="1908175" cy="538162"/>
            <a:chOff x="4465637" y="4721765"/>
            <a:chExt cx="1908176" cy="539004"/>
          </a:xfrm>
        </p:grpSpPr>
        <p:sp>
          <p:nvSpPr>
            <p:cNvPr id="110638" name="矩形 1">
              <a:extLst>
                <a:ext uri="{FF2B5EF4-FFF2-40B4-BE49-F238E27FC236}">
                  <a16:creationId xmlns:a16="http://schemas.microsoft.com/office/drawing/2014/main" id="{46FF76CA-14C4-4EB8-BDC6-863752281608}"/>
                </a:ext>
              </a:extLst>
            </p:cNvPr>
            <p:cNvSpPr>
              <a:spLocks noChangeArrowheads="1"/>
            </p:cNvSpPr>
            <p:nvPr/>
          </p:nvSpPr>
          <p:spPr bwMode="auto">
            <a:xfrm>
              <a:off x="4465637" y="4721765"/>
              <a:ext cx="1908176" cy="539004"/>
            </a:xfrm>
            <a:prstGeom prst="rect">
              <a:avLst/>
            </a:prstGeom>
            <a:solidFill>
              <a:srgbClr val="92D050"/>
            </a:solidFill>
            <a:ln>
              <a:noFill/>
            </a:ln>
            <a:extLst>
              <a:ext uri="{91240B29-F687-4F45-9708-019B960494DF}">
                <a14:hiddenLine xmlns:a14="http://schemas.microsoft.com/office/drawing/2010/main" w="12700" algn="ctr">
                  <a:solidFill>
                    <a:srgbClr val="000000"/>
                  </a:solidFill>
                  <a:prstDash val="dash"/>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sp>
          <p:nvSpPr>
            <p:cNvPr id="110639" name="TextBox 2">
              <a:extLst>
                <a:ext uri="{FF2B5EF4-FFF2-40B4-BE49-F238E27FC236}">
                  <a16:creationId xmlns:a16="http://schemas.microsoft.com/office/drawing/2014/main" id="{8116A934-4D1A-4B03-BAA1-7E7D9A0C47FC}"/>
                </a:ext>
              </a:extLst>
            </p:cNvPr>
            <p:cNvSpPr txBox="1">
              <a:spLocks noChangeArrowheads="1"/>
            </p:cNvSpPr>
            <p:nvPr/>
          </p:nvSpPr>
          <p:spPr bwMode="auto">
            <a:xfrm>
              <a:off x="4576644" y="4794726"/>
              <a:ext cx="16749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a:t>当前对象</a:t>
              </a:r>
              <a:r>
                <a:rPr lang="en-US" altLang="zh-CN"/>
                <a:t>A</a:t>
              </a:r>
              <a:endParaRPr lang="zh-CN" altLang="en-US"/>
            </a:p>
          </p:txBody>
        </p:sp>
      </p:grpSp>
      <p:grpSp>
        <p:nvGrpSpPr>
          <p:cNvPr id="10" name="组合 9">
            <a:extLst>
              <a:ext uri="{FF2B5EF4-FFF2-40B4-BE49-F238E27FC236}">
                <a16:creationId xmlns:a16="http://schemas.microsoft.com/office/drawing/2014/main" id="{2C07AB3C-EC09-458A-AFED-268D1DC04833}"/>
              </a:ext>
            </a:extLst>
          </p:cNvPr>
          <p:cNvGrpSpPr>
            <a:grpSpLocks/>
          </p:cNvGrpSpPr>
          <p:nvPr/>
        </p:nvGrpSpPr>
        <p:grpSpPr bwMode="auto">
          <a:xfrm>
            <a:off x="4513264" y="2778125"/>
            <a:ext cx="1908175" cy="539750"/>
            <a:chOff x="4465637" y="4721765"/>
            <a:chExt cx="1908177" cy="539004"/>
          </a:xfrm>
        </p:grpSpPr>
        <p:sp>
          <p:nvSpPr>
            <p:cNvPr id="110636" name="矩形 10">
              <a:extLst>
                <a:ext uri="{FF2B5EF4-FFF2-40B4-BE49-F238E27FC236}">
                  <a16:creationId xmlns:a16="http://schemas.microsoft.com/office/drawing/2014/main" id="{0470B7E0-1775-4AFB-84D7-0817AFFFF3D4}"/>
                </a:ext>
              </a:extLst>
            </p:cNvPr>
            <p:cNvSpPr>
              <a:spLocks noChangeArrowheads="1"/>
            </p:cNvSpPr>
            <p:nvPr/>
          </p:nvSpPr>
          <p:spPr bwMode="auto">
            <a:xfrm>
              <a:off x="4465637" y="4721765"/>
              <a:ext cx="1908177" cy="539004"/>
            </a:xfrm>
            <a:prstGeom prst="rect">
              <a:avLst/>
            </a:prstGeom>
            <a:solidFill>
              <a:srgbClr val="92D050"/>
            </a:solidFill>
            <a:ln>
              <a:noFill/>
            </a:ln>
            <a:extLst>
              <a:ext uri="{91240B29-F687-4F45-9708-019B960494DF}">
                <a14:hiddenLine xmlns:a14="http://schemas.microsoft.com/office/drawing/2010/main" w="12700" algn="ctr">
                  <a:solidFill>
                    <a:srgbClr val="000000"/>
                  </a:solidFill>
                  <a:prstDash val="dash"/>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sp>
          <p:nvSpPr>
            <p:cNvPr id="110637" name="TextBox 11">
              <a:extLst>
                <a:ext uri="{FF2B5EF4-FFF2-40B4-BE49-F238E27FC236}">
                  <a16:creationId xmlns:a16="http://schemas.microsoft.com/office/drawing/2014/main" id="{A1837BCE-6500-4628-BE09-C6F97E12E750}"/>
                </a:ext>
              </a:extLst>
            </p:cNvPr>
            <p:cNvSpPr txBox="1">
              <a:spLocks noChangeArrowheads="1"/>
            </p:cNvSpPr>
            <p:nvPr/>
          </p:nvSpPr>
          <p:spPr bwMode="auto">
            <a:xfrm>
              <a:off x="4576645" y="4794726"/>
              <a:ext cx="16466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A</a:t>
              </a:r>
              <a:r>
                <a:rPr lang="zh-CN" altLang="en-US"/>
                <a:t>的原型对象</a:t>
              </a:r>
              <a:r>
                <a:rPr lang="en-US" altLang="zh-CN"/>
                <a:t>B</a:t>
              </a:r>
              <a:endParaRPr lang="zh-CN" altLang="en-US"/>
            </a:p>
          </p:txBody>
        </p:sp>
      </p:grpSp>
      <p:grpSp>
        <p:nvGrpSpPr>
          <p:cNvPr id="13" name="组合 12">
            <a:extLst>
              <a:ext uri="{FF2B5EF4-FFF2-40B4-BE49-F238E27FC236}">
                <a16:creationId xmlns:a16="http://schemas.microsoft.com/office/drawing/2014/main" id="{2B5AF07D-178D-4D97-BC92-1BBAA58957E7}"/>
              </a:ext>
            </a:extLst>
          </p:cNvPr>
          <p:cNvGrpSpPr>
            <a:grpSpLocks/>
          </p:cNvGrpSpPr>
          <p:nvPr/>
        </p:nvGrpSpPr>
        <p:grpSpPr bwMode="auto">
          <a:xfrm>
            <a:off x="4529138" y="3476626"/>
            <a:ext cx="1892300" cy="538163"/>
            <a:chOff x="4465637" y="4721765"/>
            <a:chExt cx="1892634" cy="539004"/>
          </a:xfrm>
        </p:grpSpPr>
        <p:sp>
          <p:nvSpPr>
            <p:cNvPr id="110634" name="矩形 13">
              <a:extLst>
                <a:ext uri="{FF2B5EF4-FFF2-40B4-BE49-F238E27FC236}">
                  <a16:creationId xmlns:a16="http://schemas.microsoft.com/office/drawing/2014/main" id="{3AA5A543-C90E-4C69-BC10-4349B5C6B47A}"/>
                </a:ext>
              </a:extLst>
            </p:cNvPr>
            <p:cNvSpPr>
              <a:spLocks noChangeArrowheads="1"/>
            </p:cNvSpPr>
            <p:nvPr/>
          </p:nvSpPr>
          <p:spPr bwMode="auto">
            <a:xfrm>
              <a:off x="4465637" y="4721765"/>
              <a:ext cx="1892634" cy="539004"/>
            </a:xfrm>
            <a:prstGeom prst="rect">
              <a:avLst/>
            </a:prstGeom>
            <a:solidFill>
              <a:srgbClr val="92D050"/>
            </a:solidFill>
            <a:ln>
              <a:noFill/>
            </a:ln>
            <a:extLst>
              <a:ext uri="{91240B29-F687-4F45-9708-019B960494DF}">
                <a14:hiddenLine xmlns:a14="http://schemas.microsoft.com/office/drawing/2010/main" w="12700" algn="ctr">
                  <a:solidFill>
                    <a:srgbClr val="000000"/>
                  </a:solidFill>
                  <a:prstDash val="dash"/>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sp>
          <p:nvSpPr>
            <p:cNvPr id="110635" name="TextBox 14">
              <a:extLst>
                <a:ext uri="{FF2B5EF4-FFF2-40B4-BE49-F238E27FC236}">
                  <a16:creationId xmlns:a16="http://schemas.microsoft.com/office/drawing/2014/main" id="{6C65701D-58A7-43B1-960F-ACBBBFA921EA}"/>
                </a:ext>
              </a:extLst>
            </p:cNvPr>
            <p:cNvSpPr txBox="1">
              <a:spLocks noChangeArrowheads="1"/>
            </p:cNvSpPr>
            <p:nvPr/>
          </p:nvSpPr>
          <p:spPr bwMode="auto">
            <a:xfrm>
              <a:off x="4576645" y="4794726"/>
              <a:ext cx="165942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B</a:t>
              </a:r>
              <a:r>
                <a:rPr lang="zh-CN" altLang="en-US"/>
                <a:t>的原型对象</a:t>
              </a:r>
              <a:r>
                <a:rPr lang="en-US" altLang="zh-CN"/>
                <a:t>C</a:t>
              </a:r>
              <a:endParaRPr lang="zh-CN" altLang="en-US"/>
            </a:p>
          </p:txBody>
        </p:sp>
      </p:grpSp>
      <p:grpSp>
        <p:nvGrpSpPr>
          <p:cNvPr id="16" name="组合 15">
            <a:extLst>
              <a:ext uri="{FF2B5EF4-FFF2-40B4-BE49-F238E27FC236}">
                <a16:creationId xmlns:a16="http://schemas.microsoft.com/office/drawing/2014/main" id="{A6F27738-8336-474C-AD15-72D1BB241764}"/>
              </a:ext>
            </a:extLst>
          </p:cNvPr>
          <p:cNvGrpSpPr>
            <a:grpSpLocks/>
          </p:cNvGrpSpPr>
          <p:nvPr/>
        </p:nvGrpSpPr>
        <p:grpSpPr bwMode="auto">
          <a:xfrm>
            <a:off x="4529138" y="4191000"/>
            <a:ext cx="1892300" cy="539750"/>
            <a:chOff x="4465637" y="4721765"/>
            <a:chExt cx="1892634" cy="539004"/>
          </a:xfrm>
        </p:grpSpPr>
        <p:sp>
          <p:nvSpPr>
            <p:cNvPr id="110632" name="矩形 16">
              <a:extLst>
                <a:ext uri="{FF2B5EF4-FFF2-40B4-BE49-F238E27FC236}">
                  <a16:creationId xmlns:a16="http://schemas.microsoft.com/office/drawing/2014/main" id="{33461CD5-8C04-4241-A832-33F47C61A4A7}"/>
                </a:ext>
              </a:extLst>
            </p:cNvPr>
            <p:cNvSpPr>
              <a:spLocks noChangeArrowheads="1"/>
            </p:cNvSpPr>
            <p:nvPr/>
          </p:nvSpPr>
          <p:spPr bwMode="auto">
            <a:xfrm>
              <a:off x="4465637" y="4721765"/>
              <a:ext cx="1892634" cy="539004"/>
            </a:xfrm>
            <a:prstGeom prst="rect">
              <a:avLst/>
            </a:prstGeom>
            <a:solidFill>
              <a:srgbClr val="92D050"/>
            </a:solidFill>
            <a:ln>
              <a:noFill/>
            </a:ln>
            <a:extLst>
              <a:ext uri="{91240B29-F687-4F45-9708-019B960494DF}">
                <a14:hiddenLine xmlns:a14="http://schemas.microsoft.com/office/drawing/2010/main" w="12700" algn="ctr">
                  <a:solidFill>
                    <a:srgbClr val="000000"/>
                  </a:solidFill>
                  <a:prstDash val="dash"/>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sp>
          <p:nvSpPr>
            <p:cNvPr id="110633" name="TextBox 19">
              <a:extLst>
                <a:ext uri="{FF2B5EF4-FFF2-40B4-BE49-F238E27FC236}">
                  <a16:creationId xmlns:a16="http://schemas.microsoft.com/office/drawing/2014/main" id="{F5AFE698-28C8-4E94-8D72-757ECE7C26AF}"/>
                </a:ext>
              </a:extLst>
            </p:cNvPr>
            <p:cNvSpPr txBox="1">
              <a:spLocks noChangeArrowheads="1"/>
            </p:cNvSpPr>
            <p:nvPr/>
          </p:nvSpPr>
          <p:spPr bwMode="auto">
            <a:xfrm>
              <a:off x="4576645" y="4794726"/>
              <a:ext cx="16310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a:t>……</a:t>
              </a:r>
              <a:endParaRPr lang="zh-CN" altLang="en-US"/>
            </a:p>
          </p:txBody>
        </p:sp>
      </p:grpSp>
      <p:cxnSp>
        <p:nvCxnSpPr>
          <p:cNvPr id="8" name="直接箭头连接符 7">
            <a:extLst>
              <a:ext uri="{FF2B5EF4-FFF2-40B4-BE49-F238E27FC236}">
                <a16:creationId xmlns:a16="http://schemas.microsoft.com/office/drawing/2014/main" id="{D4240C07-3A20-4FAE-AD52-E2CED362C835}"/>
              </a:ext>
            </a:extLst>
          </p:cNvPr>
          <p:cNvCxnSpPr>
            <a:cxnSpLocks noChangeShapeType="1"/>
            <a:stCxn id="22" idx="2"/>
            <a:endCxn id="110638" idx="0"/>
          </p:cNvCxnSpPr>
          <p:nvPr/>
        </p:nvCxnSpPr>
        <p:spPr bwMode="auto">
          <a:xfrm>
            <a:off x="5464176" y="1793876"/>
            <a:ext cx="3175" cy="309563"/>
          </a:xfrm>
          <a:prstGeom prst="straightConnector1">
            <a:avLst/>
          </a:prstGeom>
          <a:noFill/>
          <a:ln w="19050" algn="ctr">
            <a:solidFill>
              <a:srgbClr val="3BCCFF"/>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20">
            <a:extLst>
              <a:ext uri="{FF2B5EF4-FFF2-40B4-BE49-F238E27FC236}">
                <a16:creationId xmlns:a16="http://schemas.microsoft.com/office/drawing/2014/main" id="{6197FEBA-AE47-4C1D-AB28-CC2A0851A0E7}"/>
              </a:ext>
            </a:extLst>
          </p:cNvPr>
          <p:cNvCxnSpPr>
            <a:cxnSpLocks noChangeShapeType="1"/>
          </p:cNvCxnSpPr>
          <p:nvPr/>
        </p:nvCxnSpPr>
        <p:spPr bwMode="auto">
          <a:xfrm>
            <a:off x="5449888" y="2509838"/>
            <a:ext cx="6350" cy="292100"/>
          </a:xfrm>
          <a:prstGeom prst="straightConnector1">
            <a:avLst/>
          </a:prstGeom>
          <a:noFill/>
          <a:ln w="19050" algn="ctr">
            <a:solidFill>
              <a:srgbClr val="3BCCFF"/>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箭头连接符 22">
            <a:extLst>
              <a:ext uri="{FF2B5EF4-FFF2-40B4-BE49-F238E27FC236}">
                <a16:creationId xmlns:a16="http://schemas.microsoft.com/office/drawing/2014/main" id="{84E743F6-C28F-4260-87A5-38A6904E39C7}"/>
              </a:ext>
            </a:extLst>
          </p:cNvPr>
          <p:cNvCxnSpPr>
            <a:cxnSpLocks noChangeShapeType="1"/>
          </p:cNvCxnSpPr>
          <p:nvPr/>
        </p:nvCxnSpPr>
        <p:spPr bwMode="auto">
          <a:xfrm>
            <a:off x="5448300" y="3208338"/>
            <a:ext cx="6350" cy="292100"/>
          </a:xfrm>
          <a:prstGeom prst="straightConnector1">
            <a:avLst/>
          </a:prstGeom>
          <a:noFill/>
          <a:ln w="19050" algn="ctr">
            <a:solidFill>
              <a:srgbClr val="3BCCFF"/>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箭头连接符 23">
            <a:extLst>
              <a:ext uri="{FF2B5EF4-FFF2-40B4-BE49-F238E27FC236}">
                <a16:creationId xmlns:a16="http://schemas.microsoft.com/office/drawing/2014/main" id="{A91C8BF6-4682-4225-82BF-729FD7273155}"/>
              </a:ext>
            </a:extLst>
          </p:cNvPr>
          <p:cNvCxnSpPr>
            <a:cxnSpLocks noChangeShapeType="1"/>
          </p:cNvCxnSpPr>
          <p:nvPr/>
        </p:nvCxnSpPr>
        <p:spPr bwMode="auto">
          <a:xfrm>
            <a:off x="5457825" y="3919538"/>
            <a:ext cx="6350" cy="292100"/>
          </a:xfrm>
          <a:prstGeom prst="straightConnector1">
            <a:avLst/>
          </a:prstGeom>
          <a:noFill/>
          <a:ln w="19050" algn="ctr">
            <a:solidFill>
              <a:srgbClr val="3BCCFF"/>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5" name="组合 24">
            <a:extLst>
              <a:ext uri="{FF2B5EF4-FFF2-40B4-BE49-F238E27FC236}">
                <a16:creationId xmlns:a16="http://schemas.microsoft.com/office/drawing/2014/main" id="{34971F95-625D-48EE-A5F8-3A8873F704E0}"/>
              </a:ext>
            </a:extLst>
          </p:cNvPr>
          <p:cNvGrpSpPr>
            <a:grpSpLocks/>
          </p:cNvGrpSpPr>
          <p:nvPr/>
        </p:nvGrpSpPr>
        <p:grpSpPr bwMode="auto">
          <a:xfrm>
            <a:off x="4532313" y="4902201"/>
            <a:ext cx="1892300" cy="538163"/>
            <a:chOff x="4465637" y="4721765"/>
            <a:chExt cx="1892634" cy="539004"/>
          </a:xfrm>
        </p:grpSpPr>
        <p:sp>
          <p:nvSpPr>
            <p:cNvPr id="110630" name="矩形 25">
              <a:extLst>
                <a:ext uri="{FF2B5EF4-FFF2-40B4-BE49-F238E27FC236}">
                  <a16:creationId xmlns:a16="http://schemas.microsoft.com/office/drawing/2014/main" id="{6BC80A67-1B00-4D4F-9473-E11A173EACE0}"/>
                </a:ext>
              </a:extLst>
            </p:cNvPr>
            <p:cNvSpPr>
              <a:spLocks noChangeArrowheads="1"/>
            </p:cNvSpPr>
            <p:nvPr/>
          </p:nvSpPr>
          <p:spPr bwMode="auto">
            <a:xfrm>
              <a:off x="4465637" y="4721765"/>
              <a:ext cx="1892634" cy="539004"/>
            </a:xfrm>
            <a:prstGeom prst="rect">
              <a:avLst/>
            </a:prstGeom>
            <a:solidFill>
              <a:srgbClr val="92D050"/>
            </a:solidFill>
            <a:ln>
              <a:noFill/>
            </a:ln>
            <a:extLst>
              <a:ext uri="{91240B29-F687-4F45-9708-019B960494DF}">
                <a14:hiddenLine xmlns:a14="http://schemas.microsoft.com/office/drawing/2010/main" w="12700" algn="ctr">
                  <a:solidFill>
                    <a:srgbClr val="000000"/>
                  </a:solidFill>
                  <a:prstDash val="dash"/>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p>
          </p:txBody>
        </p:sp>
        <p:sp>
          <p:nvSpPr>
            <p:cNvPr id="110631" name="TextBox 26">
              <a:extLst>
                <a:ext uri="{FF2B5EF4-FFF2-40B4-BE49-F238E27FC236}">
                  <a16:creationId xmlns:a16="http://schemas.microsoft.com/office/drawing/2014/main" id="{68640D21-BF16-4535-8E76-8804E257B529}"/>
                </a:ext>
              </a:extLst>
            </p:cNvPr>
            <p:cNvSpPr txBox="1">
              <a:spLocks noChangeArrowheads="1"/>
            </p:cNvSpPr>
            <p:nvPr/>
          </p:nvSpPr>
          <p:spPr bwMode="auto">
            <a:xfrm>
              <a:off x="4576645" y="4794726"/>
              <a:ext cx="16310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a:t>最后</a:t>
              </a:r>
            </a:p>
          </p:txBody>
        </p:sp>
      </p:grpSp>
      <p:cxnSp>
        <p:nvCxnSpPr>
          <p:cNvPr id="28" name="直接箭头连接符 27">
            <a:extLst>
              <a:ext uri="{FF2B5EF4-FFF2-40B4-BE49-F238E27FC236}">
                <a16:creationId xmlns:a16="http://schemas.microsoft.com/office/drawing/2014/main" id="{6CDDF1AC-C94D-4433-A109-E60F23E3D50F}"/>
              </a:ext>
            </a:extLst>
          </p:cNvPr>
          <p:cNvCxnSpPr>
            <a:cxnSpLocks noChangeShapeType="1"/>
          </p:cNvCxnSpPr>
          <p:nvPr/>
        </p:nvCxnSpPr>
        <p:spPr bwMode="auto">
          <a:xfrm>
            <a:off x="5432425" y="4633913"/>
            <a:ext cx="6350" cy="292100"/>
          </a:xfrm>
          <a:prstGeom prst="straightConnector1">
            <a:avLst/>
          </a:prstGeom>
          <a:noFill/>
          <a:ln w="19050" algn="ctr">
            <a:solidFill>
              <a:srgbClr val="3BCCFF"/>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TextBox 21">
            <a:extLst>
              <a:ext uri="{FF2B5EF4-FFF2-40B4-BE49-F238E27FC236}">
                <a16:creationId xmlns:a16="http://schemas.microsoft.com/office/drawing/2014/main" id="{D58466CF-BCD7-4CF2-9B17-851F05B9B690}"/>
              </a:ext>
            </a:extLst>
          </p:cNvPr>
          <p:cNvSpPr txBox="1">
            <a:spLocks noChangeArrowheads="1"/>
          </p:cNvSpPr>
          <p:nvPr/>
        </p:nvSpPr>
        <p:spPr bwMode="auto">
          <a:xfrm>
            <a:off x="4564064" y="1423989"/>
            <a:ext cx="18002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对象访问某属性</a:t>
            </a:r>
          </a:p>
        </p:txBody>
      </p:sp>
      <p:sp>
        <p:nvSpPr>
          <p:cNvPr id="36" name="TextBox 35">
            <a:extLst>
              <a:ext uri="{FF2B5EF4-FFF2-40B4-BE49-F238E27FC236}">
                <a16:creationId xmlns:a16="http://schemas.microsoft.com/office/drawing/2014/main" id="{5B904A0C-D14E-4832-B255-93BF146DFAF3}"/>
              </a:ext>
            </a:extLst>
          </p:cNvPr>
          <p:cNvSpPr txBox="1">
            <a:spLocks noChangeArrowheads="1"/>
          </p:cNvSpPr>
          <p:nvPr/>
        </p:nvSpPr>
        <p:spPr bwMode="auto">
          <a:xfrm>
            <a:off x="7748588" y="2644775"/>
            <a:ext cx="1579278" cy="1665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200000"/>
              </a:lnSpc>
            </a:pPr>
            <a:r>
              <a:rPr lang="zh-CN" altLang="en-US" b="1" u="sng">
                <a:solidFill>
                  <a:srgbClr val="0070C0"/>
                </a:solidFill>
              </a:rPr>
              <a:t>符号含义参考</a:t>
            </a:r>
            <a:endParaRPr lang="en-US" altLang="zh-CN" b="1" u="sng">
              <a:solidFill>
                <a:srgbClr val="0070C0"/>
              </a:solidFill>
            </a:endParaRPr>
          </a:p>
          <a:p>
            <a:pPr>
              <a:lnSpc>
                <a:spcPct val="200000"/>
              </a:lnSpc>
            </a:pPr>
            <a:r>
              <a:rPr lang="en-US" altLang="zh-CN"/>
              <a:t>N</a:t>
            </a:r>
            <a:r>
              <a:rPr lang="zh-CN" altLang="en-US"/>
              <a:t>：没有找到</a:t>
            </a:r>
            <a:endParaRPr lang="en-US" altLang="zh-CN"/>
          </a:p>
          <a:p>
            <a:pPr>
              <a:lnSpc>
                <a:spcPct val="200000"/>
              </a:lnSpc>
            </a:pPr>
            <a:r>
              <a:rPr lang="en-US" altLang="zh-CN"/>
              <a:t>Y</a:t>
            </a:r>
            <a:r>
              <a:rPr lang="zh-CN" altLang="en-US"/>
              <a:t>：找到</a:t>
            </a:r>
          </a:p>
        </p:txBody>
      </p:sp>
      <p:sp>
        <p:nvSpPr>
          <p:cNvPr id="35" name="矩形 34">
            <a:extLst>
              <a:ext uri="{FF2B5EF4-FFF2-40B4-BE49-F238E27FC236}">
                <a16:creationId xmlns:a16="http://schemas.microsoft.com/office/drawing/2014/main" id="{F385889B-B728-42E4-80F8-C281D42DA8DF}"/>
              </a:ext>
            </a:extLst>
          </p:cNvPr>
          <p:cNvSpPr>
            <a:spLocks noChangeArrowheads="1"/>
          </p:cNvSpPr>
          <p:nvPr/>
        </p:nvSpPr>
        <p:spPr bwMode="auto">
          <a:xfrm>
            <a:off x="5092700" y="2471738"/>
            <a:ext cx="3508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N</a:t>
            </a:r>
            <a:endParaRPr lang="zh-CN" altLang="en-US"/>
          </a:p>
        </p:txBody>
      </p:sp>
      <p:sp>
        <p:nvSpPr>
          <p:cNvPr id="38" name="矩形 37">
            <a:extLst>
              <a:ext uri="{FF2B5EF4-FFF2-40B4-BE49-F238E27FC236}">
                <a16:creationId xmlns:a16="http://schemas.microsoft.com/office/drawing/2014/main" id="{C5768C03-EF73-4757-AE5F-9592FF8080A0}"/>
              </a:ext>
            </a:extLst>
          </p:cNvPr>
          <p:cNvSpPr>
            <a:spLocks noChangeArrowheads="1"/>
          </p:cNvSpPr>
          <p:nvPr/>
        </p:nvSpPr>
        <p:spPr bwMode="auto">
          <a:xfrm>
            <a:off x="5078414" y="3170238"/>
            <a:ext cx="3524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N</a:t>
            </a:r>
            <a:endParaRPr lang="zh-CN" altLang="en-US"/>
          </a:p>
        </p:txBody>
      </p:sp>
      <p:sp>
        <p:nvSpPr>
          <p:cNvPr id="39" name="矩形 38">
            <a:extLst>
              <a:ext uri="{FF2B5EF4-FFF2-40B4-BE49-F238E27FC236}">
                <a16:creationId xmlns:a16="http://schemas.microsoft.com/office/drawing/2014/main" id="{09277B98-02B7-4AC7-B083-F984A2601037}"/>
              </a:ext>
            </a:extLst>
          </p:cNvPr>
          <p:cNvSpPr>
            <a:spLocks noChangeArrowheads="1"/>
          </p:cNvSpPr>
          <p:nvPr/>
        </p:nvSpPr>
        <p:spPr bwMode="auto">
          <a:xfrm>
            <a:off x="5091114" y="3830638"/>
            <a:ext cx="3508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N</a:t>
            </a:r>
            <a:endParaRPr lang="zh-CN" altLang="en-US"/>
          </a:p>
        </p:txBody>
      </p:sp>
      <p:sp>
        <p:nvSpPr>
          <p:cNvPr id="40" name="矩形 39">
            <a:extLst>
              <a:ext uri="{FF2B5EF4-FFF2-40B4-BE49-F238E27FC236}">
                <a16:creationId xmlns:a16="http://schemas.microsoft.com/office/drawing/2014/main" id="{6149FB4C-42D7-4E84-8B2A-DC3649E1D58D}"/>
              </a:ext>
            </a:extLst>
          </p:cNvPr>
          <p:cNvSpPr>
            <a:spLocks noChangeArrowheads="1"/>
          </p:cNvSpPr>
          <p:nvPr/>
        </p:nvSpPr>
        <p:spPr bwMode="auto">
          <a:xfrm>
            <a:off x="5078414" y="4605339"/>
            <a:ext cx="352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N</a:t>
            </a:r>
            <a:endParaRPr lang="zh-CN" altLang="en-US"/>
          </a:p>
        </p:txBody>
      </p:sp>
      <p:cxnSp>
        <p:nvCxnSpPr>
          <p:cNvPr id="44" name="直接箭头连接符 43">
            <a:extLst>
              <a:ext uri="{FF2B5EF4-FFF2-40B4-BE49-F238E27FC236}">
                <a16:creationId xmlns:a16="http://schemas.microsoft.com/office/drawing/2014/main" id="{48DB42DD-56B2-4A9A-A53A-D34652570C52}"/>
              </a:ext>
            </a:extLst>
          </p:cNvPr>
          <p:cNvCxnSpPr>
            <a:cxnSpLocks noChangeShapeType="1"/>
            <a:stCxn id="110638" idx="2"/>
          </p:cNvCxnSpPr>
          <p:nvPr/>
        </p:nvCxnSpPr>
        <p:spPr bwMode="auto">
          <a:xfrm>
            <a:off x="5467351" y="2641600"/>
            <a:ext cx="2024063" cy="0"/>
          </a:xfrm>
          <a:prstGeom prst="straightConnector1">
            <a:avLst/>
          </a:prstGeom>
          <a:noFill/>
          <a:ln w="12700" algn="ctr">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直接箭头连接符 45">
            <a:extLst>
              <a:ext uri="{FF2B5EF4-FFF2-40B4-BE49-F238E27FC236}">
                <a16:creationId xmlns:a16="http://schemas.microsoft.com/office/drawing/2014/main" id="{5DD8E152-59F7-4553-AF33-4218096F38ED}"/>
              </a:ext>
            </a:extLst>
          </p:cNvPr>
          <p:cNvCxnSpPr>
            <a:cxnSpLocks noChangeShapeType="1"/>
          </p:cNvCxnSpPr>
          <p:nvPr/>
        </p:nvCxnSpPr>
        <p:spPr bwMode="auto">
          <a:xfrm>
            <a:off x="5429251" y="3317875"/>
            <a:ext cx="2062163" cy="0"/>
          </a:xfrm>
          <a:prstGeom prst="straightConnector1">
            <a:avLst/>
          </a:prstGeom>
          <a:noFill/>
          <a:ln w="12700" algn="ctr">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直接箭头连接符 46">
            <a:extLst>
              <a:ext uri="{FF2B5EF4-FFF2-40B4-BE49-F238E27FC236}">
                <a16:creationId xmlns:a16="http://schemas.microsoft.com/office/drawing/2014/main" id="{9BF72731-65FB-42BD-AE97-27FC15D8205B}"/>
              </a:ext>
            </a:extLst>
          </p:cNvPr>
          <p:cNvCxnSpPr>
            <a:cxnSpLocks noChangeShapeType="1"/>
          </p:cNvCxnSpPr>
          <p:nvPr/>
        </p:nvCxnSpPr>
        <p:spPr bwMode="auto">
          <a:xfrm>
            <a:off x="5451476" y="4014788"/>
            <a:ext cx="2060575" cy="0"/>
          </a:xfrm>
          <a:prstGeom prst="straightConnector1">
            <a:avLst/>
          </a:prstGeom>
          <a:noFill/>
          <a:ln w="12700" algn="ctr">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直接箭头连接符 47">
            <a:extLst>
              <a:ext uri="{FF2B5EF4-FFF2-40B4-BE49-F238E27FC236}">
                <a16:creationId xmlns:a16="http://schemas.microsoft.com/office/drawing/2014/main" id="{1DC9FF24-AD3A-4DF1-9C21-86DB145AA7DD}"/>
              </a:ext>
            </a:extLst>
          </p:cNvPr>
          <p:cNvCxnSpPr>
            <a:cxnSpLocks noChangeShapeType="1"/>
          </p:cNvCxnSpPr>
          <p:nvPr/>
        </p:nvCxnSpPr>
        <p:spPr bwMode="auto">
          <a:xfrm>
            <a:off x="5437189" y="4716463"/>
            <a:ext cx="2060575" cy="0"/>
          </a:xfrm>
          <a:prstGeom prst="straightConnector1">
            <a:avLst/>
          </a:prstGeom>
          <a:noFill/>
          <a:ln w="12700" algn="ctr">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直接箭头连接符 49">
            <a:extLst>
              <a:ext uri="{FF2B5EF4-FFF2-40B4-BE49-F238E27FC236}">
                <a16:creationId xmlns:a16="http://schemas.microsoft.com/office/drawing/2014/main" id="{CB2182D1-AAD4-4484-BEFC-0773AA9D068C}"/>
              </a:ext>
            </a:extLst>
          </p:cNvPr>
          <p:cNvCxnSpPr>
            <a:cxnSpLocks noChangeShapeType="1"/>
          </p:cNvCxnSpPr>
          <p:nvPr/>
        </p:nvCxnSpPr>
        <p:spPr bwMode="auto">
          <a:xfrm>
            <a:off x="5435601" y="5559425"/>
            <a:ext cx="2060575" cy="0"/>
          </a:xfrm>
          <a:prstGeom prst="straightConnector1">
            <a:avLst/>
          </a:prstGeom>
          <a:noFill/>
          <a:ln w="19050" algn="ctr">
            <a:solidFill>
              <a:srgbClr val="3BCCFF"/>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5" name="矩形 54">
            <a:extLst>
              <a:ext uri="{FF2B5EF4-FFF2-40B4-BE49-F238E27FC236}">
                <a16:creationId xmlns:a16="http://schemas.microsoft.com/office/drawing/2014/main" id="{954C09A2-9BB6-4B69-B398-E42502BE6F18}"/>
              </a:ext>
            </a:extLst>
          </p:cNvPr>
          <p:cNvSpPr>
            <a:spLocks noChangeArrowheads="1"/>
          </p:cNvSpPr>
          <p:nvPr/>
        </p:nvSpPr>
        <p:spPr bwMode="auto">
          <a:xfrm>
            <a:off x="6413500" y="2274889"/>
            <a:ext cx="3381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Y</a:t>
            </a:r>
            <a:endParaRPr lang="zh-CN" altLang="en-US"/>
          </a:p>
        </p:txBody>
      </p:sp>
      <p:sp>
        <p:nvSpPr>
          <p:cNvPr id="57" name="矩形 56">
            <a:extLst>
              <a:ext uri="{FF2B5EF4-FFF2-40B4-BE49-F238E27FC236}">
                <a16:creationId xmlns:a16="http://schemas.microsoft.com/office/drawing/2014/main" id="{C421485B-2DE6-4DE2-BD8C-A1674C8CAC5C}"/>
              </a:ext>
            </a:extLst>
          </p:cNvPr>
          <p:cNvSpPr>
            <a:spLocks noChangeArrowheads="1"/>
          </p:cNvSpPr>
          <p:nvPr/>
        </p:nvSpPr>
        <p:spPr bwMode="auto">
          <a:xfrm>
            <a:off x="6411914" y="2949575"/>
            <a:ext cx="3381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Y</a:t>
            </a:r>
            <a:endParaRPr lang="zh-CN" altLang="en-US"/>
          </a:p>
        </p:txBody>
      </p:sp>
      <p:sp>
        <p:nvSpPr>
          <p:cNvPr id="58" name="矩形 57">
            <a:extLst>
              <a:ext uri="{FF2B5EF4-FFF2-40B4-BE49-F238E27FC236}">
                <a16:creationId xmlns:a16="http://schemas.microsoft.com/office/drawing/2014/main" id="{C3B1B5C5-9FA2-4B43-99FE-016312E0EE82}"/>
              </a:ext>
            </a:extLst>
          </p:cNvPr>
          <p:cNvSpPr>
            <a:spLocks noChangeArrowheads="1"/>
          </p:cNvSpPr>
          <p:nvPr/>
        </p:nvSpPr>
        <p:spPr bwMode="auto">
          <a:xfrm>
            <a:off x="6423025" y="3649664"/>
            <a:ext cx="3381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Y</a:t>
            </a:r>
            <a:endParaRPr lang="zh-CN" altLang="en-US"/>
          </a:p>
        </p:txBody>
      </p:sp>
      <p:sp>
        <p:nvSpPr>
          <p:cNvPr id="59" name="矩形 58">
            <a:extLst>
              <a:ext uri="{FF2B5EF4-FFF2-40B4-BE49-F238E27FC236}">
                <a16:creationId xmlns:a16="http://schemas.microsoft.com/office/drawing/2014/main" id="{EBB51112-5955-491D-BBB0-FD31374F9E36}"/>
              </a:ext>
            </a:extLst>
          </p:cNvPr>
          <p:cNvSpPr>
            <a:spLocks noChangeArrowheads="1"/>
          </p:cNvSpPr>
          <p:nvPr/>
        </p:nvSpPr>
        <p:spPr bwMode="auto">
          <a:xfrm>
            <a:off x="6408739" y="4343400"/>
            <a:ext cx="3381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Y</a:t>
            </a:r>
            <a:endParaRPr lang="zh-CN" altLang="en-US"/>
          </a:p>
        </p:txBody>
      </p:sp>
      <p:cxnSp>
        <p:nvCxnSpPr>
          <p:cNvPr id="62" name="直接箭头连接符 61">
            <a:extLst>
              <a:ext uri="{FF2B5EF4-FFF2-40B4-BE49-F238E27FC236}">
                <a16:creationId xmlns:a16="http://schemas.microsoft.com/office/drawing/2014/main" id="{ACDCAB0B-88B2-465A-ADCC-4C1B542B3607}"/>
              </a:ext>
            </a:extLst>
          </p:cNvPr>
          <p:cNvCxnSpPr/>
          <p:nvPr/>
        </p:nvCxnSpPr>
        <p:spPr bwMode="auto">
          <a:xfrm flipV="1">
            <a:off x="4019550" y="2103438"/>
            <a:ext cx="0" cy="3357562"/>
          </a:xfrm>
          <a:prstGeom prst="straightConnector1">
            <a:avLst/>
          </a:prstGeom>
          <a:noFill/>
          <a:ln w="57150">
            <a:solidFill>
              <a:srgbClr val="3BCCFF"/>
            </a:solidFill>
            <a:prstDash val="solid"/>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65" name="TextBox 64">
            <a:extLst>
              <a:ext uri="{FF2B5EF4-FFF2-40B4-BE49-F238E27FC236}">
                <a16:creationId xmlns:a16="http://schemas.microsoft.com/office/drawing/2014/main" id="{F257027D-3B36-495C-A8E8-9F7B7F18524C}"/>
              </a:ext>
            </a:extLst>
          </p:cNvPr>
          <p:cNvSpPr txBox="1">
            <a:spLocks noChangeArrowheads="1"/>
          </p:cNvSpPr>
          <p:nvPr/>
        </p:nvSpPr>
        <p:spPr bwMode="auto">
          <a:xfrm>
            <a:off x="3578226" y="2797175"/>
            <a:ext cx="309563"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属性搜索顺序</a:t>
            </a:r>
          </a:p>
        </p:txBody>
      </p:sp>
      <p:grpSp>
        <p:nvGrpSpPr>
          <p:cNvPr id="11270" name="组合 11269">
            <a:extLst>
              <a:ext uri="{FF2B5EF4-FFF2-40B4-BE49-F238E27FC236}">
                <a16:creationId xmlns:a16="http://schemas.microsoft.com/office/drawing/2014/main" id="{92D1ADC7-9457-425C-9106-76B5447BCFCB}"/>
              </a:ext>
            </a:extLst>
          </p:cNvPr>
          <p:cNvGrpSpPr>
            <a:grpSpLocks/>
          </p:cNvGrpSpPr>
          <p:nvPr/>
        </p:nvGrpSpPr>
        <p:grpSpPr bwMode="auto">
          <a:xfrm>
            <a:off x="6221413" y="1608139"/>
            <a:ext cx="1270000" cy="3951287"/>
            <a:chOff x="4697648" y="1608822"/>
            <a:chExt cx="1269861" cy="3950484"/>
          </a:xfrm>
        </p:grpSpPr>
        <p:cxnSp>
          <p:nvCxnSpPr>
            <p:cNvPr id="110628" name="直接连接符 50">
              <a:extLst>
                <a:ext uri="{FF2B5EF4-FFF2-40B4-BE49-F238E27FC236}">
                  <a16:creationId xmlns:a16="http://schemas.microsoft.com/office/drawing/2014/main" id="{99003ED3-FD59-4264-984C-094FD87B4154}"/>
                </a:ext>
              </a:extLst>
            </p:cNvPr>
            <p:cNvCxnSpPr>
              <a:cxnSpLocks noChangeShapeType="1"/>
            </p:cNvCxnSpPr>
            <p:nvPr/>
          </p:nvCxnSpPr>
          <p:spPr bwMode="auto">
            <a:xfrm>
              <a:off x="5967509" y="1608822"/>
              <a:ext cx="0" cy="3950484"/>
            </a:xfrm>
            <a:prstGeom prst="line">
              <a:avLst/>
            </a:prstGeom>
            <a:noFill/>
            <a:ln w="12700" algn="ctr">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0629" name="直接箭头连接符 11268">
              <a:extLst>
                <a:ext uri="{FF2B5EF4-FFF2-40B4-BE49-F238E27FC236}">
                  <a16:creationId xmlns:a16="http://schemas.microsoft.com/office/drawing/2014/main" id="{5A0E3A05-DEDD-446B-B1FE-7D1F107D2207}"/>
                </a:ext>
              </a:extLst>
            </p:cNvPr>
            <p:cNvCxnSpPr>
              <a:cxnSpLocks noChangeShapeType="1"/>
            </p:cNvCxnSpPr>
            <p:nvPr/>
          </p:nvCxnSpPr>
          <p:spPr bwMode="auto">
            <a:xfrm flipH="1">
              <a:off x="4697648" y="1608822"/>
              <a:ext cx="1269861" cy="0"/>
            </a:xfrm>
            <a:prstGeom prst="straightConnector1">
              <a:avLst/>
            </a:prstGeom>
            <a:noFill/>
            <a:ln w="12700" algn="ctr">
              <a:solidFill>
                <a:srgbClr val="FF0000"/>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72" name="矩形 71">
            <a:extLst>
              <a:ext uri="{FF2B5EF4-FFF2-40B4-BE49-F238E27FC236}">
                <a16:creationId xmlns:a16="http://schemas.microsoft.com/office/drawing/2014/main" id="{4D9CDCB8-12FE-49DF-B60A-5A21896A3A6A}"/>
              </a:ext>
            </a:extLst>
          </p:cNvPr>
          <p:cNvSpPr>
            <a:spLocks noChangeArrowheads="1"/>
          </p:cNvSpPr>
          <p:nvPr/>
        </p:nvSpPr>
        <p:spPr bwMode="auto">
          <a:xfrm>
            <a:off x="7488239" y="5311775"/>
            <a:ext cx="16589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返回</a:t>
            </a:r>
            <a:r>
              <a:rPr lang="en-US" altLang="zh-CN"/>
              <a:t>undefined</a:t>
            </a:r>
            <a:endParaRPr lang="zh-CN" altLang="en-US"/>
          </a:p>
        </p:txBody>
      </p:sp>
      <p:cxnSp>
        <p:nvCxnSpPr>
          <p:cNvPr id="73" name="直接箭头连接符 72">
            <a:extLst>
              <a:ext uri="{FF2B5EF4-FFF2-40B4-BE49-F238E27FC236}">
                <a16:creationId xmlns:a16="http://schemas.microsoft.com/office/drawing/2014/main" id="{D1FAB0BB-B86D-4062-9C0F-75646EF4D99B}"/>
              </a:ext>
            </a:extLst>
          </p:cNvPr>
          <p:cNvCxnSpPr>
            <a:cxnSpLocks noChangeShapeType="1"/>
          </p:cNvCxnSpPr>
          <p:nvPr/>
        </p:nvCxnSpPr>
        <p:spPr bwMode="auto">
          <a:xfrm>
            <a:off x="5422900" y="5294313"/>
            <a:ext cx="6350" cy="292100"/>
          </a:xfrm>
          <a:prstGeom prst="straightConnector1">
            <a:avLst/>
          </a:prstGeom>
          <a:noFill/>
          <a:ln w="19050" algn="ctr">
            <a:solidFill>
              <a:srgbClr val="3BCCFF"/>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4" name="矩形 73">
            <a:extLst>
              <a:ext uri="{FF2B5EF4-FFF2-40B4-BE49-F238E27FC236}">
                <a16:creationId xmlns:a16="http://schemas.microsoft.com/office/drawing/2014/main" id="{63968C38-F455-42E8-94AD-E971CE82869A}"/>
              </a:ext>
            </a:extLst>
          </p:cNvPr>
          <p:cNvSpPr>
            <a:spLocks noChangeArrowheads="1"/>
          </p:cNvSpPr>
          <p:nvPr/>
        </p:nvSpPr>
        <p:spPr bwMode="auto">
          <a:xfrm>
            <a:off x="6421439" y="5167314"/>
            <a:ext cx="352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N</a:t>
            </a:r>
            <a:endParaRPr lang="zh-CN" altLang="en-US"/>
          </a:p>
        </p:txBody>
      </p:sp>
      <p:sp>
        <p:nvSpPr>
          <p:cNvPr id="76" name="矩形 75">
            <a:extLst>
              <a:ext uri="{FF2B5EF4-FFF2-40B4-BE49-F238E27FC236}">
                <a16:creationId xmlns:a16="http://schemas.microsoft.com/office/drawing/2014/main" id="{A7188023-D580-4BF9-ACF6-78BCAA58A1A4}"/>
              </a:ext>
            </a:extLst>
          </p:cNvPr>
          <p:cNvSpPr>
            <a:spLocks noChangeArrowheads="1"/>
          </p:cNvSpPr>
          <p:nvPr/>
        </p:nvSpPr>
        <p:spPr bwMode="auto">
          <a:xfrm>
            <a:off x="7512051" y="1579563"/>
            <a:ext cx="1108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返回属性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p:tgtEl>
                                          <p:spTgt spid="18"/>
                                        </p:tgtEl>
                                        <p:attrNameLst>
                                          <p:attrName>ppt_x</p:attrName>
                                        </p:attrNameLst>
                                      </p:cBhvr>
                                      <p:tavLst>
                                        <p:tav tm="0">
                                          <p:val>
                                            <p:strVal val="#ppt_x-#ppt_w*1.125000"/>
                                          </p:val>
                                        </p:tav>
                                        <p:tav tm="100000">
                                          <p:val>
                                            <p:strVal val="#ppt_x"/>
                                          </p:val>
                                        </p:tav>
                                      </p:tavLst>
                                    </p:anim>
                                    <p:animEffect transition="in" filter="wipe(right)">
                                      <p:cBhvr>
                                        <p:cTn id="8" dur="500"/>
                                        <p:tgtEl>
                                          <p:spTgt spid="18"/>
                                        </p:tgtEl>
                                      </p:cBhvr>
                                    </p:animEffect>
                                  </p:childTnLst>
                                </p:cTn>
                              </p:par>
                            </p:childTnLst>
                          </p:cTn>
                        </p:par>
                        <p:par>
                          <p:cTn id="9" fill="hold" nodeType="afterGroup">
                            <p:stCondLst>
                              <p:cond delay="500"/>
                            </p:stCondLst>
                            <p:childTnLst>
                              <p:par>
                                <p:cTn id="10" presetID="12" presetClass="entr" presetSubtype="2" fill="hold" grpId="0" nodeType="afterEffect">
                                  <p:stCondLst>
                                    <p:cond delay="0"/>
                                  </p:stCondLst>
                                  <p:childTnLst>
                                    <p:set>
                                      <p:cBhvr>
                                        <p:cTn id="11" dur="1" fill="hold">
                                          <p:stCondLst>
                                            <p:cond delay="0"/>
                                          </p:stCondLst>
                                        </p:cTn>
                                        <p:tgtEl>
                                          <p:spTgt spid="36"/>
                                        </p:tgtEl>
                                        <p:attrNameLst>
                                          <p:attrName>style.visibility</p:attrName>
                                        </p:attrNameLst>
                                      </p:cBhvr>
                                      <p:to>
                                        <p:strVal val="visible"/>
                                      </p:to>
                                    </p:set>
                                    <p:anim calcmode="lin" valueType="num">
                                      <p:cBhvr additive="base">
                                        <p:cTn id="12" dur="500"/>
                                        <p:tgtEl>
                                          <p:spTgt spid="36"/>
                                        </p:tgtEl>
                                        <p:attrNameLst>
                                          <p:attrName>ppt_x</p:attrName>
                                        </p:attrNameLst>
                                      </p:cBhvr>
                                      <p:tavLst>
                                        <p:tav tm="0">
                                          <p:val>
                                            <p:strVal val="#ppt_x+#ppt_w*1.125000"/>
                                          </p:val>
                                        </p:tav>
                                        <p:tav tm="100000">
                                          <p:val>
                                            <p:strVal val="#ppt_x"/>
                                          </p:val>
                                        </p:tav>
                                      </p:tavLst>
                                    </p:anim>
                                    <p:animEffect transition="in" filter="wipe(left)">
                                      <p:cBhvr>
                                        <p:cTn id="13" dur="500"/>
                                        <p:tgtEl>
                                          <p:spTgt spid="3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up)">
                                      <p:cBhvr>
                                        <p:cTn id="23" dur="500"/>
                                        <p:tgtEl>
                                          <p:spTgt spid="8"/>
                                        </p:tgtEl>
                                      </p:cBhvr>
                                    </p:animEffect>
                                  </p:childTnLst>
                                </p:cTn>
                              </p:par>
                            </p:childTnLst>
                          </p:cTn>
                        </p:par>
                        <p:par>
                          <p:cTn id="24" fill="hold" nodeType="afterGroup">
                            <p:stCondLst>
                              <p:cond delay="500"/>
                            </p:stCondLst>
                            <p:childTnLst>
                              <p:par>
                                <p:cTn id="25" presetID="10" presetClass="entr" presetSubtype="0"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up)">
                                      <p:cBhvr>
                                        <p:cTn id="32" dur="500"/>
                                        <p:tgtEl>
                                          <p:spTgt spid="21"/>
                                        </p:tgtEl>
                                      </p:cBhvr>
                                    </p:animEffect>
                                  </p:childTnLst>
                                </p:cTn>
                              </p:par>
                            </p:childTnLst>
                          </p:cTn>
                        </p:par>
                        <p:par>
                          <p:cTn id="33" fill="hold" nodeType="afterGroup">
                            <p:stCondLst>
                              <p:cond delay="500"/>
                            </p:stCondLst>
                            <p:childTnLst>
                              <p:par>
                                <p:cTn id="34" presetID="22" presetClass="entr" presetSubtype="8" fill="hold" nodeType="afterEffect">
                                  <p:stCondLst>
                                    <p:cond delay="0"/>
                                  </p:stCondLst>
                                  <p:childTnLst>
                                    <p:set>
                                      <p:cBhvr>
                                        <p:cTn id="35" dur="1" fill="hold">
                                          <p:stCondLst>
                                            <p:cond delay="0"/>
                                          </p:stCondLst>
                                        </p:cTn>
                                        <p:tgtEl>
                                          <p:spTgt spid="44"/>
                                        </p:tgtEl>
                                        <p:attrNameLst>
                                          <p:attrName>style.visibility</p:attrName>
                                        </p:attrNameLst>
                                      </p:cBhvr>
                                      <p:to>
                                        <p:strVal val="visible"/>
                                      </p:to>
                                    </p:set>
                                    <p:animEffect transition="in" filter="wipe(left)">
                                      <p:cBhvr>
                                        <p:cTn id="36" dur="500"/>
                                        <p:tgtEl>
                                          <p:spTgt spid="4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5"/>
                                        </p:tgtEl>
                                        <p:attrNameLst>
                                          <p:attrName>style.visibility</p:attrName>
                                        </p:attrNameLst>
                                      </p:cBhvr>
                                      <p:to>
                                        <p:strVal val="visible"/>
                                      </p:to>
                                    </p:set>
                                    <p:animEffect transition="in" filter="fade">
                                      <p:cBhvr>
                                        <p:cTn id="39" dur="500"/>
                                        <p:tgtEl>
                                          <p:spTgt spid="55"/>
                                        </p:tgtEl>
                                      </p:cBhvr>
                                    </p:animEffect>
                                  </p:childTnLst>
                                </p:cTn>
                              </p:par>
                            </p:childTnLst>
                          </p:cTn>
                        </p:par>
                        <p:par>
                          <p:cTn id="40" fill="hold" nodeType="afterGroup">
                            <p:stCondLst>
                              <p:cond delay="1000"/>
                            </p:stCondLst>
                            <p:childTnLst>
                              <p:par>
                                <p:cTn id="41" presetID="22" presetClass="entr" presetSubtype="4" fill="hold" nodeType="afterEffect">
                                  <p:stCondLst>
                                    <p:cond delay="0"/>
                                  </p:stCondLst>
                                  <p:childTnLst>
                                    <p:set>
                                      <p:cBhvr>
                                        <p:cTn id="42" dur="1" fill="hold">
                                          <p:stCondLst>
                                            <p:cond delay="0"/>
                                          </p:stCondLst>
                                        </p:cTn>
                                        <p:tgtEl>
                                          <p:spTgt spid="11270"/>
                                        </p:tgtEl>
                                        <p:attrNameLst>
                                          <p:attrName>style.visibility</p:attrName>
                                        </p:attrNameLst>
                                      </p:cBhvr>
                                      <p:to>
                                        <p:strVal val="visible"/>
                                      </p:to>
                                    </p:set>
                                    <p:animEffect transition="in" filter="wipe(down)">
                                      <p:cBhvr>
                                        <p:cTn id="43" dur="500"/>
                                        <p:tgtEl>
                                          <p:spTgt spid="1127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76"/>
                                        </p:tgtEl>
                                        <p:attrNameLst>
                                          <p:attrName>style.visibility</p:attrName>
                                        </p:attrNameLst>
                                      </p:cBhvr>
                                      <p:to>
                                        <p:strVal val="visible"/>
                                      </p:to>
                                    </p:set>
                                    <p:animEffect transition="in" filter="fade">
                                      <p:cBhvr>
                                        <p:cTn id="46" dur="500"/>
                                        <p:tgtEl>
                                          <p:spTgt spid="76"/>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5"/>
                                        </p:tgtEl>
                                        <p:attrNameLst>
                                          <p:attrName>style.visibility</p:attrName>
                                        </p:attrNameLst>
                                      </p:cBhvr>
                                      <p:to>
                                        <p:strVal val="visible"/>
                                      </p:to>
                                    </p:set>
                                    <p:animEffect transition="in" filter="fade">
                                      <p:cBhvr>
                                        <p:cTn id="51" dur="500"/>
                                        <p:tgtEl>
                                          <p:spTgt spid="35"/>
                                        </p:tgtEl>
                                      </p:cBhvr>
                                    </p:animEffect>
                                  </p:childTnLst>
                                </p:cTn>
                              </p:par>
                              <p:par>
                                <p:cTn id="52" presetID="10" presetClass="entr" presetSubtype="0" fill="hold" nodeType="withEffect">
                                  <p:stCondLst>
                                    <p:cond delay="250"/>
                                  </p:stCondLst>
                                  <p:childTnLst>
                                    <p:set>
                                      <p:cBhvr>
                                        <p:cTn id="53" dur="1" fill="hold">
                                          <p:stCondLst>
                                            <p:cond delay="0"/>
                                          </p:stCondLst>
                                        </p:cTn>
                                        <p:tgtEl>
                                          <p:spTgt spid="10"/>
                                        </p:tgtEl>
                                        <p:attrNameLst>
                                          <p:attrName>style.visibility</p:attrName>
                                        </p:attrNameLst>
                                      </p:cBhvr>
                                      <p:to>
                                        <p:strVal val="visible"/>
                                      </p:to>
                                    </p:set>
                                    <p:animEffect transition="in" filter="fade">
                                      <p:cBhvr>
                                        <p:cTn id="54" dur="500"/>
                                        <p:tgtEl>
                                          <p:spTgt spid="10"/>
                                        </p:tgtEl>
                                      </p:cBhvr>
                                    </p:animEffect>
                                  </p:childTnLst>
                                </p:cTn>
                              </p:par>
                            </p:childTnLst>
                          </p:cTn>
                        </p:par>
                        <p:par>
                          <p:cTn id="55" fill="hold" nodeType="afterGroup">
                            <p:stCondLst>
                              <p:cond delay="750"/>
                            </p:stCondLst>
                            <p:childTnLst>
                              <p:par>
                                <p:cTn id="56" presetID="22" presetClass="entr" presetSubtype="1" fill="hold" nodeType="after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wipe(up)">
                                      <p:cBhvr>
                                        <p:cTn id="58" dur="500"/>
                                        <p:tgtEl>
                                          <p:spTgt spid="23"/>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nodeType="clickEffect">
                                  <p:stCondLst>
                                    <p:cond delay="0"/>
                                  </p:stCondLst>
                                  <p:childTnLst>
                                    <p:set>
                                      <p:cBhvr>
                                        <p:cTn id="62" dur="1" fill="hold">
                                          <p:stCondLst>
                                            <p:cond delay="0"/>
                                          </p:stCondLst>
                                        </p:cTn>
                                        <p:tgtEl>
                                          <p:spTgt spid="46"/>
                                        </p:tgtEl>
                                        <p:attrNameLst>
                                          <p:attrName>style.visibility</p:attrName>
                                        </p:attrNameLst>
                                      </p:cBhvr>
                                      <p:to>
                                        <p:strVal val="visible"/>
                                      </p:to>
                                    </p:set>
                                    <p:animEffect transition="in" filter="wipe(left)">
                                      <p:cBhvr>
                                        <p:cTn id="63" dur="500"/>
                                        <p:tgtEl>
                                          <p:spTgt spid="46"/>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57"/>
                                        </p:tgtEl>
                                        <p:attrNameLst>
                                          <p:attrName>style.visibility</p:attrName>
                                        </p:attrNameLst>
                                      </p:cBhvr>
                                      <p:to>
                                        <p:strVal val="visible"/>
                                      </p:to>
                                    </p:set>
                                    <p:animEffect transition="in" filter="fade">
                                      <p:cBhvr>
                                        <p:cTn id="66" dur="500"/>
                                        <p:tgtEl>
                                          <p:spTgt spid="57"/>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38"/>
                                        </p:tgtEl>
                                        <p:attrNameLst>
                                          <p:attrName>style.visibility</p:attrName>
                                        </p:attrNameLst>
                                      </p:cBhvr>
                                      <p:to>
                                        <p:strVal val="visible"/>
                                      </p:to>
                                    </p:set>
                                    <p:animEffect transition="in" filter="fade">
                                      <p:cBhvr>
                                        <p:cTn id="71" dur="500"/>
                                        <p:tgtEl>
                                          <p:spTgt spid="38"/>
                                        </p:tgtEl>
                                      </p:cBhvr>
                                    </p:animEffect>
                                  </p:childTnLst>
                                </p:cTn>
                              </p:par>
                              <p:par>
                                <p:cTn id="72" presetID="10" presetClass="entr" presetSubtype="0" fill="hold" nodeType="withEffect">
                                  <p:stCondLst>
                                    <p:cond delay="250"/>
                                  </p:stCondLst>
                                  <p:childTnLst>
                                    <p:set>
                                      <p:cBhvr>
                                        <p:cTn id="73" dur="1" fill="hold">
                                          <p:stCondLst>
                                            <p:cond delay="0"/>
                                          </p:stCondLst>
                                        </p:cTn>
                                        <p:tgtEl>
                                          <p:spTgt spid="13"/>
                                        </p:tgtEl>
                                        <p:attrNameLst>
                                          <p:attrName>style.visibility</p:attrName>
                                        </p:attrNameLst>
                                      </p:cBhvr>
                                      <p:to>
                                        <p:strVal val="visible"/>
                                      </p:to>
                                    </p:set>
                                    <p:animEffect transition="in" filter="fade">
                                      <p:cBhvr>
                                        <p:cTn id="74" dur="500"/>
                                        <p:tgtEl>
                                          <p:spTgt spid="13"/>
                                        </p:tgtEl>
                                      </p:cBhvr>
                                    </p:animEffect>
                                  </p:childTnLst>
                                </p:cTn>
                              </p:par>
                            </p:childTnLst>
                          </p:cTn>
                        </p:par>
                        <p:par>
                          <p:cTn id="75" fill="hold" nodeType="afterGroup">
                            <p:stCondLst>
                              <p:cond delay="750"/>
                            </p:stCondLst>
                            <p:childTnLst>
                              <p:par>
                                <p:cTn id="76" presetID="22" presetClass="entr" presetSubtype="1" fill="hold" nodeType="afterEffect">
                                  <p:stCondLst>
                                    <p:cond delay="0"/>
                                  </p:stCondLst>
                                  <p:childTnLst>
                                    <p:set>
                                      <p:cBhvr>
                                        <p:cTn id="77" dur="1" fill="hold">
                                          <p:stCondLst>
                                            <p:cond delay="0"/>
                                          </p:stCondLst>
                                        </p:cTn>
                                        <p:tgtEl>
                                          <p:spTgt spid="24"/>
                                        </p:tgtEl>
                                        <p:attrNameLst>
                                          <p:attrName>style.visibility</p:attrName>
                                        </p:attrNameLst>
                                      </p:cBhvr>
                                      <p:to>
                                        <p:strVal val="visible"/>
                                      </p:to>
                                    </p:set>
                                    <p:animEffect transition="in" filter="wipe(up)">
                                      <p:cBhvr>
                                        <p:cTn id="78" dur="500"/>
                                        <p:tgtEl>
                                          <p:spTgt spid="24"/>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8" fill="hold" nodeType="clickEffect">
                                  <p:stCondLst>
                                    <p:cond delay="0"/>
                                  </p:stCondLst>
                                  <p:childTnLst>
                                    <p:set>
                                      <p:cBhvr>
                                        <p:cTn id="82" dur="1" fill="hold">
                                          <p:stCondLst>
                                            <p:cond delay="0"/>
                                          </p:stCondLst>
                                        </p:cTn>
                                        <p:tgtEl>
                                          <p:spTgt spid="47"/>
                                        </p:tgtEl>
                                        <p:attrNameLst>
                                          <p:attrName>style.visibility</p:attrName>
                                        </p:attrNameLst>
                                      </p:cBhvr>
                                      <p:to>
                                        <p:strVal val="visible"/>
                                      </p:to>
                                    </p:set>
                                    <p:animEffect transition="in" filter="wipe(left)">
                                      <p:cBhvr>
                                        <p:cTn id="83" dur="500"/>
                                        <p:tgtEl>
                                          <p:spTgt spid="47"/>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58"/>
                                        </p:tgtEl>
                                        <p:attrNameLst>
                                          <p:attrName>style.visibility</p:attrName>
                                        </p:attrNameLst>
                                      </p:cBhvr>
                                      <p:to>
                                        <p:strVal val="visible"/>
                                      </p:to>
                                    </p:set>
                                    <p:animEffect transition="in" filter="fade">
                                      <p:cBhvr>
                                        <p:cTn id="86" dur="500"/>
                                        <p:tgtEl>
                                          <p:spTgt spid="58"/>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39"/>
                                        </p:tgtEl>
                                        <p:attrNameLst>
                                          <p:attrName>style.visibility</p:attrName>
                                        </p:attrNameLst>
                                      </p:cBhvr>
                                      <p:to>
                                        <p:strVal val="visible"/>
                                      </p:to>
                                    </p:set>
                                    <p:animEffect transition="in" filter="fade">
                                      <p:cBhvr>
                                        <p:cTn id="91" dur="500"/>
                                        <p:tgtEl>
                                          <p:spTgt spid="39"/>
                                        </p:tgtEl>
                                      </p:cBhvr>
                                    </p:animEffect>
                                  </p:childTnLst>
                                </p:cTn>
                              </p:par>
                              <p:par>
                                <p:cTn id="92" presetID="10" presetClass="entr" presetSubtype="0" fill="hold" nodeType="withEffect">
                                  <p:stCondLst>
                                    <p:cond delay="250"/>
                                  </p:stCondLst>
                                  <p:childTnLst>
                                    <p:set>
                                      <p:cBhvr>
                                        <p:cTn id="93" dur="1" fill="hold">
                                          <p:stCondLst>
                                            <p:cond delay="0"/>
                                          </p:stCondLst>
                                        </p:cTn>
                                        <p:tgtEl>
                                          <p:spTgt spid="16"/>
                                        </p:tgtEl>
                                        <p:attrNameLst>
                                          <p:attrName>style.visibility</p:attrName>
                                        </p:attrNameLst>
                                      </p:cBhvr>
                                      <p:to>
                                        <p:strVal val="visible"/>
                                      </p:to>
                                    </p:set>
                                    <p:animEffect transition="in" filter="fade">
                                      <p:cBhvr>
                                        <p:cTn id="94" dur="500"/>
                                        <p:tgtEl>
                                          <p:spTgt spid="16"/>
                                        </p:tgtEl>
                                      </p:cBhvr>
                                    </p:animEffect>
                                  </p:childTnLst>
                                </p:cTn>
                              </p:par>
                            </p:childTnLst>
                          </p:cTn>
                        </p:par>
                        <p:par>
                          <p:cTn id="95" fill="hold" nodeType="afterGroup">
                            <p:stCondLst>
                              <p:cond delay="750"/>
                            </p:stCondLst>
                            <p:childTnLst>
                              <p:par>
                                <p:cTn id="96" presetID="22" presetClass="entr" presetSubtype="1" fill="hold" nodeType="afterEffect">
                                  <p:stCondLst>
                                    <p:cond delay="0"/>
                                  </p:stCondLst>
                                  <p:childTnLst>
                                    <p:set>
                                      <p:cBhvr>
                                        <p:cTn id="97" dur="1" fill="hold">
                                          <p:stCondLst>
                                            <p:cond delay="0"/>
                                          </p:stCondLst>
                                        </p:cTn>
                                        <p:tgtEl>
                                          <p:spTgt spid="28"/>
                                        </p:tgtEl>
                                        <p:attrNameLst>
                                          <p:attrName>style.visibility</p:attrName>
                                        </p:attrNameLst>
                                      </p:cBhvr>
                                      <p:to>
                                        <p:strVal val="visible"/>
                                      </p:to>
                                    </p:set>
                                    <p:animEffect transition="in" filter="wipe(up)">
                                      <p:cBhvr>
                                        <p:cTn id="98" dur="500"/>
                                        <p:tgtEl>
                                          <p:spTgt spid="28"/>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22" presetClass="entr" presetSubtype="8" fill="hold" nodeType="clickEffect">
                                  <p:stCondLst>
                                    <p:cond delay="0"/>
                                  </p:stCondLst>
                                  <p:childTnLst>
                                    <p:set>
                                      <p:cBhvr>
                                        <p:cTn id="102" dur="1" fill="hold">
                                          <p:stCondLst>
                                            <p:cond delay="0"/>
                                          </p:stCondLst>
                                        </p:cTn>
                                        <p:tgtEl>
                                          <p:spTgt spid="48"/>
                                        </p:tgtEl>
                                        <p:attrNameLst>
                                          <p:attrName>style.visibility</p:attrName>
                                        </p:attrNameLst>
                                      </p:cBhvr>
                                      <p:to>
                                        <p:strVal val="visible"/>
                                      </p:to>
                                    </p:set>
                                    <p:animEffect transition="in" filter="wipe(left)">
                                      <p:cBhvr>
                                        <p:cTn id="103" dur="500"/>
                                        <p:tgtEl>
                                          <p:spTgt spid="48"/>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59"/>
                                        </p:tgtEl>
                                        <p:attrNameLst>
                                          <p:attrName>style.visibility</p:attrName>
                                        </p:attrNameLst>
                                      </p:cBhvr>
                                      <p:to>
                                        <p:strVal val="visible"/>
                                      </p:to>
                                    </p:set>
                                    <p:animEffect transition="in" filter="fade">
                                      <p:cBhvr>
                                        <p:cTn id="106" dur="500"/>
                                        <p:tgtEl>
                                          <p:spTgt spid="59"/>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40"/>
                                        </p:tgtEl>
                                        <p:attrNameLst>
                                          <p:attrName>style.visibility</p:attrName>
                                        </p:attrNameLst>
                                      </p:cBhvr>
                                      <p:to>
                                        <p:strVal val="visible"/>
                                      </p:to>
                                    </p:set>
                                    <p:animEffect transition="in" filter="fade">
                                      <p:cBhvr>
                                        <p:cTn id="111" dur="500"/>
                                        <p:tgtEl>
                                          <p:spTgt spid="40"/>
                                        </p:tgtEl>
                                      </p:cBhvr>
                                    </p:animEffect>
                                  </p:childTnLst>
                                </p:cTn>
                              </p:par>
                              <p:par>
                                <p:cTn id="112" presetID="10" presetClass="entr" presetSubtype="0" fill="hold" nodeType="withEffect">
                                  <p:stCondLst>
                                    <p:cond delay="250"/>
                                  </p:stCondLst>
                                  <p:childTnLst>
                                    <p:set>
                                      <p:cBhvr>
                                        <p:cTn id="113" dur="1" fill="hold">
                                          <p:stCondLst>
                                            <p:cond delay="0"/>
                                          </p:stCondLst>
                                        </p:cTn>
                                        <p:tgtEl>
                                          <p:spTgt spid="25"/>
                                        </p:tgtEl>
                                        <p:attrNameLst>
                                          <p:attrName>style.visibility</p:attrName>
                                        </p:attrNameLst>
                                      </p:cBhvr>
                                      <p:to>
                                        <p:strVal val="visible"/>
                                      </p:to>
                                    </p:set>
                                    <p:animEffect transition="in" filter="fade">
                                      <p:cBhvr>
                                        <p:cTn id="114" dur="500"/>
                                        <p:tgtEl>
                                          <p:spTgt spid="25"/>
                                        </p:tgtEl>
                                      </p:cBhvr>
                                    </p:animEffect>
                                  </p:childTnLst>
                                </p:cTn>
                              </p:par>
                            </p:childTnLst>
                          </p:cTn>
                        </p:par>
                        <p:par>
                          <p:cTn id="115" fill="hold" nodeType="afterGroup">
                            <p:stCondLst>
                              <p:cond delay="750"/>
                            </p:stCondLst>
                            <p:childTnLst>
                              <p:par>
                                <p:cTn id="116" presetID="22" presetClass="entr" presetSubtype="1" fill="hold" nodeType="afterEffect">
                                  <p:stCondLst>
                                    <p:cond delay="0"/>
                                  </p:stCondLst>
                                  <p:childTnLst>
                                    <p:set>
                                      <p:cBhvr>
                                        <p:cTn id="117" dur="1" fill="hold">
                                          <p:stCondLst>
                                            <p:cond delay="0"/>
                                          </p:stCondLst>
                                        </p:cTn>
                                        <p:tgtEl>
                                          <p:spTgt spid="73"/>
                                        </p:tgtEl>
                                        <p:attrNameLst>
                                          <p:attrName>style.visibility</p:attrName>
                                        </p:attrNameLst>
                                      </p:cBhvr>
                                      <p:to>
                                        <p:strVal val="visible"/>
                                      </p:to>
                                    </p:set>
                                    <p:animEffect transition="in" filter="wipe(up)">
                                      <p:cBhvr>
                                        <p:cTn id="118" dur="500"/>
                                        <p:tgtEl>
                                          <p:spTgt spid="73"/>
                                        </p:tgtEl>
                                      </p:cBhvr>
                                    </p:animEffec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22" presetClass="entr" presetSubtype="8" fill="hold" nodeType="clickEffect">
                                  <p:stCondLst>
                                    <p:cond delay="0"/>
                                  </p:stCondLst>
                                  <p:childTnLst>
                                    <p:set>
                                      <p:cBhvr>
                                        <p:cTn id="122" dur="1" fill="hold">
                                          <p:stCondLst>
                                            <p:cond delay="0"/>
                                          </p:stCondLst>
                                        </p:cTn>
                                        <p:tgtEl>
                                          <p:spTgt spid="50"/>
                                        </p:tgtEl>
                                        <p:attrNameLst>
                                          <p:attrName>style.visibility</p:attrName>
                                        </p:attrNameLst>
                                      </p:cBhvr>
                                      <p:to>
                                        <p:strVal val="visible"/>
                                      </p:to>
                                    </p:set>
                                    <p:animEffect transition="in" filter="wipe(left)">
                                      <p:cBhvr>
                                        <p:cTn id="123" dur="500"/>
                                        <p:tgtEl>
                                          <p:spTgt spid="50"/>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74"/>
                                        </p:tgtEl>
                                        <p:attrNameLst>
                                          <p:attrName>style.visibility</p:attrName>
                                        </p:attrNameLst>
                                      </p:cBhvr>
                                      <p:to>
                                        <p:strVal val="visible"/>
                                      </p:to>
                                    </p:set>
                                    <p:animEffect transition="in" filter="fade">
                                      <p:cBhvr>
                                        <p:cTn id="126" dur="500"/>
                                        <p:tgtEl>
                                          <p:spTgt spid="74"/>
                                        </p:tgtEl>
                                      </p:cBhvr>
                                    </p:animEffect>
                                  </p:childTnLst>
                                </p:cTn>
                              </p:par>
                            </p:childTnLst>
                          </p:cTn>
                        </p:par>
                        <p:par>
                          <p:cTn id="127" fill="hold" nodeType="afterGroup">
                            <p:stCondLst>
                              <p:cond delay="500"/>
                            </p:stCondLst>
                            <p:childTnLst>
                              <p:par>
                                <p:cTn id="128" presetID="10" presetClass="entr" presetSubtype="0" fill="hold" grpId="0" nodeType="afterEffect">
                                  <p:stCondLst>
                                    <p:cond delay="0"/>
                                  </p:stCondLst>
                                  <p:childTnLst>
                                    <p:set>
                                      <p:cBhvr>
                                        <p:cTn id="129" dur="1" fill="hold">
                                          <p:stCondLst>
                                            <p:cond delay="0"/>
                                          </p:stCondLst>
                                        </p:cTn>
                                        <p:tgtEl>
                                          <p:spTgt spid="72"/>
                                        </p:tgtEl>
                                        <p:attrNameLst>
                                          <p:attrName>style.visibility</p:attrName>
                                        </p:attrNameLst>
                                      </p:cBhvr>
                                      <p:to>
                                        <p:strVal val="visible"/>
                                      </p:to>
                                    </p:set>
                                    <p:animEffect transition="in" filter="fade">
                                      <p:cBhvr>
                                        <p:cTn id="130" dur="500"/>
                                        <p:tgtEl>
                                          <p:spTgt spid="72"/>
                                        </p:tgtEl>
                                      </p:cBhvr>
                                    </p:animEffect>
                                  </p:childTnLst>
                                </p:cTn>
                              </p:par>
                            </p:childTnLst>
                          </p:cTn>
                        </p:par>
                        <p:par>
                          <p:cTn id="131" fill="hold" nodeType="afterGroup">
                            <p:stCondLst>
                              <p:cond delay="1000"/>
                            </p:stCondLst>
                            <p:childTnLst>
                              <p:par>
                                <p:cTn id="132" presetID="22" presetClass="entr" presetSubtype="1" fill="hold" nodeType="afterEffect">
                                  <p:stCondLst>
                                    <p:cond delay="0"/>
                                  </p:stCondLst>
                                  <p:childTnLst>
                                    <p:set>
                                      <p:cBhvr>
                                        <p:cTn id="133" dur="1" fill="hold">
                                          <p:stCondLst>
                                            <p:cond delay="0"/>
                                          </p:stCondLst>
                                        </p:cTn>
                                        <p:tgtEl>
                                          <p:spTgt spid="62"/>
                                        </p:tgtEl>
                                        <p:attrNameLst>
                                          <p:attrName>style.visibility</p:attrName>
                                        </p:attrNameLst>
                                      </p:cBhvr>
                                      <p:to>
                                        <p:strVal val="visible"/>
                                      </p:to>
                                    </p:set>
                                    <p:animEffect transition="in" filter="wipe(up)">
                                      <p:cBhvr>
                                        <p:cTn id="134" dur="500"/>
                                        <p:tgtEl>
                                          <p:spTgt spid="62"/>
                                        </p:tgtEl>
                                      </p:cBhvr>
                                    </p:animEffect>
                                  </p:childTnLst>
                                </p:cTn>
                              </p:par>
                            </p:childTnLst>
                          </p:cTn>
                        </p:par>
                        <p:par>
                          <p:cTn id="135" fill="hold" nodeType="afterGroup">
                            <p:stCondLst>
                              <p:cond delay="1500"/>
                            </p:stCondLst>
                            <p:childTnLst>
                              <p:par>
                                <p:cTn id="136" presetID="10" presetClass="entr" presetSubtype="0" fill="hold" grpId="0" nodeType="afterEffect">
                                  <p:stCondLst>
                                    <p:cond delay="0"/>
                                  </p:stCondLst>
                                  <p:childTnLst>
                                    <p:set>
                                      <p:cBhvr>
                                        <p:cTn id="137" dur="1" fill="hold">
                                          <p:stCondLst>
                                            <p:cond delay="0"/>
                                          </p:stCondLst>
                                        </p:cTn>
                                        <p:tgtEl>
                                          <p:spTgt spid="65"/>
                                        </p:tgtEl>
                                        <p:attrNameLst>
                                          <p:attrName>style.visibility</p:attrName>
                                        </p:attrNameLst>
                                      </p:cBhvr>
                                      <p:to>
                                        <p:strVal val="visible"/>
                                      </p:to>
                                    </p:set>
                                    <p:animEffect transition="in" filter="fade">
                                      <p:cBhvr>
                                        <p:cTn id="138"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2" grpId="0"/>
      <p:bldP spid="36" grpId="0"/>
      <p:bldP spid="35" grpId="0"/>
      <p:bldP spid="38" grpId="0"/>
      <p:bldP spid="39" grpId="0"/>
      <p:bldP spid="40" grpId="0"/>
      <p:bldP spid="55" grpId="0"/>
      <p:bldP spid="57" grpId="0"/>
      <p:bldP spid="58" grpId="0"/>
      <p:bldP spid="59" grpId="0"/>
      <p:bldP spid="65" grpId="0"/>
      <p:bldP spid="72" grpId="0"/>
      <p:bldP spid="74" grpId="0"/>
      <p:bldP spid="76"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标题 1">
            <a:extLst>
              <a:ext uri="{FF2B5EF4-FFF2-40B4-BE49-F238E27FC236}">
                <a16:creationId xmlns:a16="http://schemas.microsoft.com/office/drawing/2014/main" id="{A0B9FBA2-D631-472A-AEA2-18DC5323F187}"/>
              </a:ext>
            </a:extLst>
          </p:cNvPr>
          <p:cNvSpPr>
            <a:spLocks noGrp="1"/>
          </p:cNvSpPr>
          <p:nvPr>
            <p:ph type="ctr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pPr algn="l"/>
            <a:r>
              <a:rPr lang="zh-CN" altLang="en-US" dirty="0"/>
              <a:t>属性搜索原则</a:t>
            </a:r>
          </a:p>
        </p:txBody>
      </p:sp>
      <p:sp>
        <p:nvSpPr>
          <p:cNvPr id="18" name="矩形 38">
            <a:extLst>
              <a:ext uri="{FF2B5EF4-FFF2-40B4-BE49-F238E27FC236}">
                <a16:creationId xmlns:a16="http://schemas.microsoft.com/office/drawing/2014/main" id="{A31C9DEC-DA0B-463B-9741-020C58C2E71C}"/>
              </a:ext>
            </a:extLst>
          </p:cNvPr>
          <p:cNvSpPr>
            <a:spLocks noChangeArrowheads="1"/>
          </p:cNvSpPr>
          <p:nvPr/>
        </p:nvSpPr>
        <p:spPr bwMode="auto">
          <a:xfrm>
            <a:off x="1774826" y="1273175"/>
            <a:ext cx="8429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zh-CN" altLang="en-US" sz="2000" b="1" dirty="0">
                <a:solidFill>
                  <a:schemeClr val="tx1">
                    <a:lumMod val="50000"/>
                    <a:lumOff val="50000"/>
                  </a:schemeClr>
                </a:solidFill>
                <a:latin typeface="微软雅黑" pitchFamily="34" charset="-122"/>
                <a:ea typeface="微软雅黑" pitchFamily="34" charset="-122"/>
              </a:rPr>
              <a:t>属性搜索原则</a:t>
            </a:r>
            <a:endParaRPr lang="en-US" altLang="zh-CN" sz="2000" b="1" dirty="0">
              <a:solidFill>
                <a:schemeClr val="tx1">
                  <a:lumMod val="50000"/>
                  <a:lumOff val="50000"/>
                </a:schemeClr>
              </a:solidFill>
              <a:latin typeface="微软雅黑" pitchFamily="34" charset="-122"/>
              <a:ea typeface="微软雅黑" pitchFamily="34" charset="-122"/>
            </a:endParaRPr>
          </a:p>
        </p:txBody>
      </p:sp>
      <p:grpSp>
        <p:nvGrpSpPr>
          <p:cNvPr id="111620" name="组合 7">
            <a:extLst>
              <a:ext uri="{FF2B5EF4-FFF2-40B4-BE49-F238E27FC236}">
                <a16:creationId xmlns:a16="http://schemas.microsoft.com/office/drawing/2014/main" id="{A340BDE3-36BB-4C99-92C4-2A7869EEA6C9}"/>
              </a:ext>
            </a:extLst>
          </p:cNvPr>
          <p:cNvGrpSpPr>
            <a:grpSpLocks/>
          </p:cNvGrpSpPr>
          <p:nvPr/>
        </p:nvGrpSpPr>
        <p:grpSpPr bwMode="auto">
          <a:xfrm>
            <a:off x="1925639" y="2493964"/>
            <a:ext cx="8302625" cy="2160587"/>
            <a:chOff x="415635" y="2398807"/>
            <a:chExt cx="7920000" cy="2160000"/>
          </a:xfrm>
        </p:grpSpPr>
        <p:sp>
          <p:nvSpPr>
            <p:cNvPr id="52" name="矩形 51">
              <a:extLst>
                <a:ext uri="{FF2B5EF4-FFF2-40B4-BE49-F238E27FC236}">
                  <a16:creationId xmlns:a16="http://schemas.microsoft.com/office/drawing/2014/main" id="{15FA2BF6-E54E-46A3-B789-AF819FE7203C}"/>
                </a:ext>
              </a:extLst>
            </p:cNvPr>
            <p:cNvSpPr/>
            <p:nvPr/>
          </p:nvSpPr>
          <p:spPr>
            <a:xfrm>
              <a:off x="415635" y="2398807"/>
              <a:ext cx="7920000" cy="2160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3" name="矩形 52">
              <a:extLst>
                <a:ext uri="{FF2B5EF4-FFF2-40B4-BE49-F238E27FC236}">
                  <a16:creationId xmlns:a16="http://schemas.microsoft.com/office/drawing/2014/main" id="{5DC41623-E1C1-4F85-9578-7BBD4774B870}"/>
                </a:ext>
              </a:extLst>
            </p:cNvPr>
            <p:cNvSpPr/>
            <p:nvPr/>
          </p:nvSpPr>
          <p:spPr>
            <a:xfrm>
              <a:off x="467123" y="2460702"/>
              <a:ext cx="7812481" cy="203462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111621" name="组合 15">
            <a:extLst>
              <a:ext uri="{FF2B5EF4-FFF2-40B4-BE49-F238E27FC236}">
                <a16:creationId xmlns:a16="http://schemas.microsoft.com/office/drawing/2014/main" id="{66FC99AB-8605-4589-B162-A594415358E4}"/>
              </a:ext>
            </a:extLst>
          </p:cNvPr>
          <p:cNvGrpSpPr>
            <a:grpSpLocks/>
          </p:cNvGrpSpPr>
          <p:nvPr/>
        </p:nvGrpSpPr>
        <p:grpSpPr bwMode="auto">
          <a:xfrm>
            <a:off x="9105901" y="2114551"/>
            <a:ext cx="1235075" cy="866775"/>
            <a:chOff x="7623958" y="2018805"/>
            <a:chExt cx="1235034" cy="866899"/>
          </a:xfrm>
        </p:grpSpPr>
        <p:sp>
          <p:nvSpPr>
            <p:cNvPr id="56" name="泪滴形 55">
              <a:extLst>
                <a:ext uri="{FF2B5EF4-FFF2-40B4-BE49-F238E27FC236}">
                  <a16:creationId xmlns:a16="http://schemas.microsoft.com/office/drawing/2014/main" id="{A8362DC1-FB09-4F49-AE50-D009036D9DEE}"/>
                </a:ext>
              </a:extLst>
            </p:cNvPr>
            <p:cNvSpPr/>
            <p:nvPr/>
          </p:nvSpPr>
          <p:spPr>
            <a:xfrm>
              <a:off x="7623958" y="2018805"/>
              <a:ext cx="1235034" cy="866899"/>
            </a:xfrm>
            <a:prstGeom prst="teardrop">
              <a:avLst/>
            </a:prstGeom>
            <a:solidFill>
              <a:srgbClr val="C00000"/>
            </a:solidFill>
            <a:ln w="571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1624" name="矩形 17">
              <a:extLst>
                <a:ext uri="{FF2B5EF4-FFF2-40B4-BE49-F238E27FC236}">
                  <a16:creationId xmlns:a16="http://schemas.microsoft.com/office/drawing/2014/main" id="{A642AC3F-7E1C-41A6-9FB5-9633F93B6010}"/>
                </a:ext>
              </a:extLst>
            </p:cNvPr>
            <p:cNvSpPr>
              <a:spLocks noChangeArrowheads="1"/>
            </p:cNvSpPr>
            <p:nvPr/>
          </p:nvSpPr>
          <p:spPr bwMode="auto">
            <a:xfrm>
              <a:off x="7800681" y="2137197"/>
              <a:ext cx="90601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a:solidFill>
                    <a:schemeClr val="bg1"/>
                  </a:solidFill>
                  <a:latin typeface="黑体" panose="02010609060101010101" pitchFamily="49" charset="-122"/>
                  <a:ea typeface="黑体" panose="02010609060101010101" pitchFamily="49" charset="-122"/>
                </a:rPr>
                <a:t>注意</a:t>
              </a:r>
            </a:p>
          </p:txBody>
        </p:sp>
      </p:grpSp>
      <p:sp>
        <p:nvSpPr>
          <p:cNvPr id="111622" name="矩形 18">
            <a:extLst>
              <a:ext uri="{FF2B5EF4-FFF2-40B4-BE49-F238E27FC236}">
                <a16:creationId xmlns:a16="http://schemas.microsoft.com/office/drawing/2014/main" id="{697A20B0-298C-494C-BB0B-52350DC59A8D}"/>
              </a:ext>
            </a:extLst>
          </p:cNvPr>
          <p:cNvSpPr>
            <a:spLocks noChangeArrowheads="1"/>
          </p:cNvSpPr>
          <p:nvPr/>
        </p:nvSpPr>
        <p:spPr bwMode="auto">
          <a:xfrm>
            <a:off x="2149475" y="2947988"/>
            <a:ext cx="8134350" cy="1111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200000"/>
              </a:lnSpc>
            </a:pPr>
            <a:r>
              <a:rPr lang="zh-CN" altLang="en-US"/>
              <a:t>属性搜索原则只对属性的访问操作有效，对于属性的添加或修改操作，都是在当前对象中进行的。</a:t>
            </a:r>
          </a:p>
        </p:txBody>
      </p:sp>
      <p:sp>
        <p:nvSpPr>
          <p:cNvPr id="2" name="灯片编号占位符 1">
            <a:extLst>
              <a:ext uri="{FF2B5EF4-FFF2-40B4-BE49-F238E27FC236}">
                <a16:creationId xmlns:a16="http://schemas.microsoft.com/office/drawing/2014/main" id="{1CA23D16-349B-4635-AEC7-BC7236B6AF48}"/>
              </a:ext>
            </a:extLst>
          </p:cNvPr>
          <p:cNvSpPr>
            <a:spLocks noGrp="1"/>
          </p:cNvSpPr>
          <p:nvPr>
            <p:ph type="sldNum" sz="quarter" idx="4"/>
          </p:nvPr>
        </p:nvSpPr>
        <p:spPr/>
        <p:txBody>
          <a:bodyPr/>
          <a:lstStyle/>
          <a:p>
            <a:pPr>
              <a:defRPr/>
            </a:pPr>
            <a:fld id="{E6CA0B37-C609-418D-973E-5FE272E0CA7A}" type="slidenum">
              <a:rPr lang="zh-CN" altLang="en-US" smtClean="0"/>
              <a:pPr>
                <a:defRPr/>
              </a:pPr>
              <a:t>76</a:t>
            </a:fld>
            <a:endParaRPr lang="zh-CN" altLang="en-US"/>
          </a:p>
        </p:txBody>
      </p:sp>
    </p:spTree>
  </p:cSld>
  <p:clrMapOvr>
    <a:masterClrMapping/>
  </p:clrMapOvr>
  <p:transition spd="slow">
    <p:circl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标题 1">
            <a:extLst>
              <a:ext uri="{FF2B5EF4-FFF2-40B4-BE49-F238E27FC236}">
                <a16:creationId xmlns:a16="http://schemas.microsoft.com/office/drawing/2014/main" id="{1371F3ED-F016-43B7-9586-A78F00256C01}"/>
              </a:ext>
            </a:extLst>
          </p:cNvPr>
          <p:cNvSpPr>
            <a:spLocks noGrp="1"/>
          </p:cNvSpPr>
          <p:nvPr>
            <p:ph type="ctrTitle"/>
          </p:nvPr>
        </p:nvSpPr>
        <p:spPr/>
        <p:txBody>
          <a:bodyPr/>
          <a:lstStyle/>
          <a:p>
            <a:r>
              <a:rPr lang="zh-CN" altLang="en-US" dirty="0"/>
              <a:t>原型链</a:t>
            </a:r>
            <a:endParaRPr lang="en-US" altLang="zh-CN" dirty="0"/>
          </a:p>
        </p:txBody>
      </p:sp>
      <p:sp>
        <p:nvSpPr>
          <p:cNvPr id="2" name="灯片编号占位符 1">
            <a:extLst>
              <a:ext uri="{FF2B5EF4-FFF2-40B4-BE49-F238E27FC236}">
                <a16:creationId xmlns:a16="http://schemas.microsoft.com/office/drawing/2014/main" id="{E43E1E2B-F7A4-4CB0-A5EE-33F83104FDC0}"/>
              </a:ext>
            </a:extLst>
          </p:cNvPr>
          <p:cNvSpPr>
            <a:spLocks noGrp="1"/>
          </p:cNvSpPr>
          <p:nvPr>
            <p:ph type="sldNum" sz="quarter" idx="4"/>
          </p:nvPr>
        </p:nvSpPr>
        <p:spPr/>
        <p:txBody>
          <a:bodyPr/>
          <a:lstStyle/>
          <a:p>
            <a:fld id="{E6CA0B37-C609-418D-973E-5FE272E0CA7A}" type="slidenum">
              <a:rPr lang="zh-CN" altLang="en-US" smtClean="0"/>
              <a:pPr/>
              <a:t>77</a:t>
            </a:fld>
            <a:endParaRPr lang="zh-CN" altLang="en-US"/>
          </a:p>
        </p:txBody>
      </p:sp>
      <p:sp>
        <p:nvSpPr>
          <p:cNvPr id="19" name="矩形 13">
            <a:extLst>
              <a:ext uri="{FF2B5EF4-FFF2-40B4-BE49-F238E27FC236}">
                <a16:creationId xmlns:a16="http://schemas.microsoft.com/office/drawing/2014/main" id="{E96287FE-A8DF-444C-8B49-F8DD356ADC92}"/>
              </a:ext>
            </a:extLst>
          </p:cNvPr>
          <p:cNvSpPr>
            <a:spLocks noChangeArrowheads="1"/>
          </p:cNvSpPr>
          <p:nvPr/>
        </p:nvSpPr>
        <p:spPr bwMode="auto">
          <a:xfrm>
            <a:off x="1137804" y="1190481"/>
            <a:ext cx="10149668" cy="506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200000"/>
              </a:lnSpc>
            </a:pPr>
            <a:r>
              <a:rPr lang="zh-CN" altLang="en-US" b="1" u="sng" dirty="0">
                <a:solidFill>
                  <a:srgbClr val="0070C0"/>
                </a:solidFill>
              </a:rPr>
              <a:t>概念</a:t>
            </a:r>
            <a:r>
              <a:rPr lang="zh-CN" altLang="en-US" dirty="0"/>
              <a:t>：在</a:t>
            </a:r>
            <a:r>
              <a:rPr lang="en-US" altLang="zh-CN" dirty="0"/>
              <a:t>JavaScript</a:t>
            </a:r>
            <a:r>
              <a:rPr lang="zh-CN" altLang="en-US" dirty="0"/>
              <a:t>中，对象有原型对象，原型对象也有原型对象，这就形成了一个链式结构，简称原型链。</a:t>
            </a:r>
            <a:endParaRPr lang="en-US" altLang="zh-CN" dirty="0"/>
          </a:p>
        </p:txBody>
      </p:sp>
      <p:sp>
        <p:nvSpPr>
          <p:cNvPr id="8" name="矩形 13">
            <a:extLst>
              <a:ext uri="{FF2B5EF4-FFF2-40B4-BE49-F238E27FC236}">
                <a16:creationId xmlns:a16="http://schemas.microsoft.com/office/drawing/2014/main" id="{DD94A687-1FB8-4D2B-BA21-A658F105D38C}"/>
              </a:ext>
            </a:extLst>
          </p:cNvPr>
          <p:cNvSpPr>
            <a:spLocks noChangeArrowheads="1"/>
          </p:cNvSpPr>
          <p:nvPr/>
        </p:nvSpPr>
        <p:spPr bwMode="auto">
          <a:xfrm>
            <a:off x="1581922" y="1942403"/>
            <a:ext cx="8407400" cy="557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200000"/>
              </a:lnSpc>
            </a:pPr>
            <a:r>
              <a:rPr lang="zh-CN" altLang="en-US"/>
              <a:t>下面对原型链进行分析和讲解，以便理解</a:t>
            </a:r>
            <a:r>
              <a:rPr lang="en-US" altLang="zh-CN"/>
              <a:t>JavaScript</a:t>
            </a:r>
            <a:r>
              <a:rPr lang="zh-CN" altLang="en-US"/>
              <a:t>复杂的对象继承机制。</a:t>
            </a:r>
            <a:endParaRPr lang="en-US" altLang="zh-CN"/>
          </a:p>
        </p:txBody>
      </p:sp>
      <p:grpSp>
        <p:nvGrpSpPr>
          <p:cNvPr id="9" name="组合 8">
            <a:extLst>
              <a:ext uri="{FF2B5EF4-FFF2-40B4-BE49-F238E27FC236}">
                <a16:creationId xmlns:a16="http://schemas.microsoft.com/office/drawing/2014/main" id="{B7A0D73B-E7F9-48CC-A691-2A6C15387920}"/>
              </a:ext>
            </a:extLst>
          </p:cNvPr>
          <p:cNvGrpSpPr>
            <a:grpSpLocks/>
          </p:cNvGrpSpPr>
          <p:nvPr/>
        </p:nvGrpSpPr>
        <p:grpSpPr bwMode="auto">
          <a:xfrm>
            <a:off x="3972697" y="2494853"/>
            <a:ext cx="2032000" cy="2032000"/>
            <a:chOff x="3556000" y="1397000"/>
            <a:chExt cx="2032000" cy="2032000"/>
          </a:xfrm>
        </p:grpSpPr>
        <p:sp>
          <p:nvSpPr>
            <p:cNvPr id="10" name="任意多边形 5">
              <a:extLst>
                <a:ext uri="{FF2B5EF4-FFF2-40B4-BE49-F238E27FC236}">
                  <a16:creationId xmlns:a16="http://schemas.microsoft.com/office/drawing/2014/main" id="{FADE7F01-82EF-4040-AC28-C2D005B7B245}"/>
                </a:ext>
              </a:extLst>
            </p:cNvPr>
            <p:cNvSpPr/>
            <p:nvPr/>
          </p:nvSpPr>
          <p:spPr>
            <a:xfrm>
              <a:off x="3556000" y="1397000"/>
              <a:ext cx="2032000" cy="2032000"/>
            </a:xfrm>
            <a:custGeom>
              <a:avLst/>
              <a:gdLst>
                <a:gd name="connsiteX0" fmla="*/ 0 w 2032000"/>
                <a:gd name="connsiteY0" fmla="*/ 2032000 h 2032000"/>
                <a:gd name="connsiteX1" fmla="*/ 1016000 w 2032000"/>
                <a:gd name="connsiteY1" fmla="*/ 0 h 2032000"/>
                <a:gd name="connsiteX2" fmla="*/ 2032000 w 2032000"/>
                <a:gd name="connsiteY2" fmla="*/ 2032000 h 2032000"/>
                <a:gd name="connsiteX3" fmla="*/ 0 w 2032000"/>
                <a:gd name="connsiteY3" fmla="*/ 2032000 h 2032000"/>
              </a:gdLst>
              <a:ahLst/>
              <a:cxnLst>
                <a:cxn ang="0">
                  <a:pos x="connsiteX0" y="connsiteY0"/>
                </a:cxn>
                <a:cxn ang="0">
                  <a:pos x="connsiteX1" y="connsiteY1"/>
                </a:cxn>
                <a:cxn ang="0">
                  <a:pos x="connsiteX2" y="connsiteY2"/>
                </a:cxn>
                <a:cxn ang="0">
                  <a:pos x="connsiteX3" y="connsiteY3"/>
                </a:cxn>
              </a:cxnLst>
              <a:rect l="l" t="t" r="r" b="b"/>
              <a:pathLst>
                <a:path w="2032000" h="2032000">
                  <a:moveTo>
                    <a:pt x="0" y="2032000"/>
                  </a:moveTo>
                  <a:lnTo>
                    <a:pt x="1016000" y="0"/>
                  </a:lnTo>
                  <a:lnTo>
                    <a:pt x="2032000" y="2032000"/>
                  </a:lnTo>
                  <a:lnTo>
                    <a:pt x="0" y="2032000"/>
                  </a:lnTo>
                  <a:close/>
                </a:path>
              </a:pathLst>
            </a:custGeom>
            <a:solidFill>
              <a:srgbClr val="00B0F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610870" tIns="1118870" rIns="610870" bIns="102870" spcCol="1270" anchor="ctr"/>
            <a:lstStyle/>
            <a:p>
              <a:pPr algn="ctr" defTabSz="1200150">
                <a:lnSpc>
                  <a:spcPct val="90000"/>
                </a:lnSpc>
                <a:spcAft>
                  <a:spcPct val="35000"/>
                </a:spcAft>
                <a:defRPr/>
              </a:pPr>
              <a:endParaRPr lang="zh-CN" altLang="en-US" sz="2700"/>
            </a:p>
          </p:txBody>
        </p:sp>
        <p:sp>
          <p:nvSpPr>
            <p:cNvPr id="11" name="矩形 20">
              <a:extLst>
                <a:ext uri="{FF2B5EF4-FFF2-40B4-BE49-F238E27FC236}">
                  <a16:creationId xmlns:a16="http://schemas.microsoft.com/office/drawing/2014/main" id="{202968EF-6C15-403D-A384-D94EAF348F47}"/>
                </a:ext>
              </a:extLst>
            </p:cNvPr>
            <p:cNvSpPr>
              <a:spLocks noChangeArrowheads="1"/>
            </p:cNvSpPr>
            <p:nvPr/>
          </p:nvSpPr>
          <p:spPr bwMode="auto">
            <a:xfrm>
              <a:off x="4014797" y="2244846"/>
              <a:ext cx="11144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b="1">
                  <a:solidFill>
                    <a:schemeClr val="bg1"/>
                  </a:solidFill>
                </a:rPr>
                <a:t>对象的</a:t>
              </a:r>
              <a:endParaRPr lang="en-US" altLang="zh-CN" b="1">
                <a:solidFill>
                  <a:schemeClr val="bg1"/>
                </a:solidFill>
              </a:endParaRPr>
            </a:p>
            <a:p>
              <a:pPr algn="ctr"/>
              <a:r>
                <a:rPr lang="zh-CN" altLang="en-US" b="1">
                  <a:solidFill>
                    <a:schemeClr val="bg1"/>
                  </a:solidFill>
                </a:rPr>
                <a:t>构造函数</a:t>
              </a:r>
              <a:endParaRPr lang="zh-CN" altLang="zh-CN" b="1">
                <a:solidFill>
                  <a:schemeClr val="bg1"/>
                </a:solidFill>
              </a:endParaRPr>
            </a:p>
          </p:txBody>
        </p:sp>
      </p:grpSp>
      <p:grpSp>
        <p:nvGrpSpPr>
          <p:cNvPr id="12" name="组合 11">
            <a:extLst>
              <a:ext uri="{FF2B5EF4-FFF2-40B4-BE49-F238E27FC236}">
                <a16:creationId xmlns:a16="http://schemas.microsoft.com/office/drawing/2014/main" id="{E2055C20-BC2F-4E93-BC6A-699E97AD6BA4}"/>
              </a:ext>
            </a:extLst>
          </p:cNvPr>
          <p:cNvGrpSpPr>
            <a:grpSpLocks/>
          </p:cNvGrpSpPr>
          <p:nvPr/>
        </p:nvGrpSpPr>
        <p:grpSpPr bwMode="auto">
          <a:xfrm>
            <a:off x="3972697" y="4526853"/>
            <a:ext cx="2032000" cy="2032000"/>
            <a:chOff x="3556000" y="3428999"/>
            <a:chExt cx="2032001" cy="2032001"/>
          </a:xfrm>
        </p:grpSpPr>
        <p:sp>
          <p:nvSpPr>
            <p:cNvPr id="13" name="任意多边形 8">
              <a:extLst>
                <a:ext uri="{FF2B5EF4-FFF2-40B4-BE49-F238E27FC236}">
                  <a16:creationId xmlns:a16="http://schemas.microsoft.com/office/drawing/2014/main" id="{64EA8F81-FB25-4ABB-84E1-CA425130989C}"/>
                </a:ext>
              </a:extLst>
            </p:cNvPr>
            <p:cNvSpPr/>
            <p:nvPr/>
          </p:nvSpPr>
          <p:spPr>
            <a:xfrm>
              <a:off x="3556000" y="3428999"/>
              <a:ext cx="2032001" cy="2032001"/>
            </a:xfrm>
            <a:custGeom>
              <a:avLst/>
              <a:gdLst>
                <a:gd name="connsiteX0" fmla="*/ 0 w 2032000"/>
                <a:gd name="connsiteY0" fmla="*/ 2032000 h 2032000"/>
                <a:gd name="connsiteX1" fmla="*/ 1016000 w 2032000"/>
                <a:gd name="connsiteY1" fmla="*/ 0 h 2032000"/>
                <a:gd name="connsiteX2" fmla="*/ 2032000 w 2032000"/>
                <a:gd name="connsiteY2" fmla="*/ 2032000 h 2032000"/>
                <a:gd name="connsiteX3" fmla="*/ 0 w 2032000"/>
                <a:gd name="connsiteY3" fmla="*/ 2032000 h 2032000"/>
              </a:gdLst>
              <a:ahLst/>
              <a:cxnLst>
                <a:cxn ang="0">
                  <a:pos x="connsiteX0" y="connsiteY0"/>
                </a:cxn>
                <a:cxn ang="0">
                  <a:pos x="connsiteX1" y="connsiteY1"/>
                </a:cxn>
                <a:cxn ang="0">
                  <a:pos x="connsiteX2" y="connsiteY2"/>
                </a:cxn>
                <a:cxn ang="0">
                  <a:pos x="connsiteX3" y="connsiteY3"/>
                </a:cxn>
              </a:cxnLst>
              <a:rect l="l" t="t" r="r" b="b"/>
              <a:pathLst>
                <a:path w="2032000" h="2032000">
                  <a:moveTo>
                    <a:pt x="2032000" y="0"/>
                  </a:moveTo>
                  <a:lnTo>
                    <a:pt x="1016000" y="2032000"/>
                  </a:lnTo>
                  <a:lnTo>
                    <a:pt x="0" y="0"/>
                  </a:lnTo>
                  <a:lnTo>
                    <a:pt x="2032000" y="0"/>
                  </a:lnTo>
                  <a:close/>
                </a:path>
              </a:pathLst>
            </a:custGeom>
            <a:solidFill>
              <a:srgbClr val="FA4C7E"/>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610870" tIns="102871" rIns="610870" bIns="1118870" spcCol="1270" anchor="ctr"/>
            <a:lstStyle/>
            <a:p>
              <a:pPr algn="ctr" defTabSz="1200150">
                <a:lnSpc>
                  <a:spcPct val="90000"/>
                </a:lnSpc>
                <a:spcAft>
                  <a:spcPct val="35000"/>
                </a:spcAft>
                <a:defRPr/>
              </a:pPr>
              <a:endParaRPr lang="zh-CN" altLang="en-US" sz="2700"/>
            </a:p>
          </p:txBody>
        </p:sp>
        <p:sp>
          <p:nvSpPr>
            <p:cNvPr id="14" name="矩形 23">
              <a:extLst>
                <a:ext uri="{FF2B5EF4-FFF2-40B4-BE49-F238E27FC236}">
                  <a16:creationId xmlns:a16="http://schemas.microsoft.com/office/drawing/2014/main" id="{30FB46B5-1304-47FC-B3C9-6AC9A3EE1674}"/>
                </a:ext>
              </a:extLst>
            </p:cNvPr>
            <p:cNvSpPr>
              <a:spLocks noChangeArrowheads="1"/>
            </p:cNvSpPr>
            <p:nvPr/>
          </p:nvSpPr>
          <p:spPr bwMode="auto">
            <a:xfrm>
              <a:off x="4014795" y="3624350"/>
              <a:ext cx="111440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b="1">
                  <a:solidFill>
                    <a:schemeClr val="bg1"/>
                  </a:solidFill>
                </a:rPr>
                <a:t>函数的</a:t>
              </a:r>
              <a:endParaRPr lang="en-US" altLang="zh-CN" b="1">
                <a:solidFill>
                  <a:schemeClr val="bg1"/>
                </a:solidFill>
              </a:endParaRPr>
            </a:p>
            <a:p>
              <a:pPr algn="ctr"/>
              <a:r>
                <a:rPr lang="zh-CN" altLang="en-US" b="1">
                  <a:solidFill>
                    <a:schemeClr val="bg1"/>
                  </a:solidFill>
                </a:rPr>
                <a:t>构造函数</a:t>
              </a:r>
              <a:endParaRPr lang="zh-CN" altLang="zh-CN" b="1">
                <a:solidFill>
                  <a:schemeClr val="bg1"/>
                </a:solidFill>
              </a:endParaRPr>
            </a:p>
          </p:txBody>
        </p:sp>
      </p:grpSp>
      <p:grpSp>
        <p:nvGrpSpPr>
          <p:cNvPr id="15" name="组合 14">
            <a:extLst>
              <a:ext uri="{FF2B5EF4-FFF2-40B4-BE49-F238E27FC236}">
                <a16:creationId xmlns:a16="http://schemas.microsoft.com/office/drawing/2014/main" id="{F1CD02AB-72BF-43A2-8659-2647D10EBCC9}"/>
              </a:ext>
            </a:extLst>
          </p:cNvPr>
          <p:cNvGrpSpPr>
            <a:grpSpLocks/>
          </p:cNvGrpSpPr>
          <p:nvPr/>
        </p:nvGrpSpPr>
        <p:grpSpPr bwMode="auto">
          <a:xfrm>
            <a:off x="5010922" y="4526853"/>
            <a:ext cx="2032000" cy="2032000"/>
            <a:chOff x="2540000" y="3429000"/>
            <a:chExt cx="2032000" cy="2032000"/>
          </a:xfrm>
        </p:grpSpPr>
        <p:sp>
          <p:nvSpPr>
            <p:cNvPr id="16" name="任意多边形 11">
              <a:extLst>
                <a:ext uri="{FF2B5EF4-FFF2-40B4-BE49-F238E27FC236}">
                  <a16:creationId xmlns:a16="http://schemas.microsoft.com/office/drawing/2014/main" id="{DDD08021-F968-47E9-8F1E-65F28DC148FA}"/>
                </a:ext>
              </a:extLst>
            </p:cNvPr>
            <p:cNvSpPr/>
            <p:nvPr/>
          </p:nvSpPr>
          <p:spPr>
            <a:xfrm>
              <a:off x="2540000" y="3429000"/>
              <a:ext cx="2032000" cy="2032000"/>
            </a:xfrm>
            <a:custGeom>
              <a:avLst/>
              <a:gdLst>
                <a:gd name="connsiteX0" fmla="*/ 0 w 2032000"/>
                <a:gd name="connsiteY0" fmla="*/ 2032000 h 2032000"/>
                <a:gd name="connsiteX1" fmla="*/ 1016000 w 2032000"/>
                <a:gd name="connsiteY1" fmla="*/ 0 h 2032000"/>
                <a:gd name="connsiteX2" fmla="*/ 2032000 w 2032000"/>
                <a:gd name="connsiteY2" fmla="*/ 2032000 h 2032000"/>
                <a:gd name="connsiteX3" fmla="*/ 0 w 2032000"/>
                <a:gd name="connsiteY3" fmla="*/ 2032000 h 2032000"/>
              </a:gdLst>
              <a:ahLst/>
              <a:cxnLst>
                <a:cxn ang="0">
                  <a:pos x="connsiteX0" y="connsiteY0"/>
                </a:cxn>
                <a:cxn ang="0">
                  <a:pos x="connsiteX1" y="connsiteY1"/>
                </a:cxn>
                <a:cxn ang="0">
                  <a:pos x="connsiteX2" y="connsiteY2"/>
                </a:cxn>
                <a:cxn ang="0">
                  <a:pos x="connsiteX3" y="connsiteY3"/>
                </a:cxn>
              </a:cxnLst>
              <a:rect l="l" t="t" r="r" b="b"/>
              <a:pathLst>
                <a:path w="2032000" h="2032000">
                  <a:moveTo>
                    <a:pt x="0" y="2032000"/>
                  </a:moveTo>
                  <a:lnTo>
                    <a:pt x="1016000" y="0"/>
                  </a:lnTo>
                  <a:lnTo>
                    <a:pt x="2032000" y="2032000"/>
                  </a:lnTo>
                  <a:lnTo>
                    <a:pt x="0" y="2032000"/>
                  </a:lnTo>
                  <a:close/>
                </a:path>
              </a:pathLst>
            </a:custGeom>
            <a:solidFill>
              <a:srgbClr val="92D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610870" tIns="1118870" rIns="610870" bIns="102870" spcCol="1270" anchor="ctr"/>
            <a:lstStyle/>
            <a:p>
              <a:pPr algn="ctr" defTabSz="1200150">
                <a:lnSpc>
                  <a:spcPct val="90000"/>
                </a:lnSpc>
                <a:spcAft>
                  <a:spcPct val="35000"/>
                </a:spcAft>
                <a:defRPr/>
              </a:pPr>
              <a:endParaRPr lang="zh-CN" altLang="en-US" sz="2700"/>
            </a:p>
          </p:txBody>
        </p:sp>
        <p:sp>
          <p:nvSpPr>
            <p:cNvPr id="17" name="矩形 26">
              <a:extLst>
                <a:ext uri="{FF2B5EF4-FFF2-40B4-BE49-F238E27FC236}">
                  <a16:creationId xmlns:a16="http://schemas.microsoft.com/office/drawing/2014/main" id="{F269F0BC-75A0-4CDF-803A-58FA1AB8EBF7}"/>
                </a:ext>
              </a:extLst>
            </p:cNvPr>
            <p:cNvSpPr>
              <a:spLocks noChangeArrowheads="1"/>
            </p:cNvSpPr>
            <p:nvPr/>
          </p:nvSpPr>
          <p:spPr bwMode="auto">
            <a:xfrm>
              <a:off x="3010672" y="4311149"/>
              <a:ext cx="11144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b="1">
                  <a:solidFill>
                    <a:schemeClr val="bg1"/>
                  </a:solidFill>
                </a:rPr>
                <a:t>原型链的</a:t>
              </a:r>
              <a:endParaRPr lang="en-US" altLang="zh-CN" b="1">
                <a:solidFill>
                  <a:schemeClr val="bg1"/>
                </a:solidFill>
              </a:endParaRPr>
            </a:p>
            <a:p>
              <a:pPr algn="ctr"/>
              <a:r>
                <a:rPr lang="zh-CN" altLang="en-US" b="1">
                  <a:solidFill>
                    <a:schemeClr val="bg1"/>
                  </a:solidFill>
                </a:rPr>
                <a:t>结构</a:t>
              </a:r>
              <a:endParaRPr lang="zh-CN" altLang="zh-CN" b="1">
                <a:solidFill>
                  <a:schemeClr val="bg1"/>
                </a:solidFill>
              </a:endParaRPr>
            </a:p>
          </p:txBody>
        </p:sp>
      </p:grpSp>
      <p:grpSp>
        <p:nvGrpSpPr>
          <p:cNvPr id="20" name="组合 19">
            <a:extLst>
              <a:ext uri="{FF2B5EF4-FFF2-40B4-BE49-F238E27FC236}">
                <a16:creationId xmlns:a16="http://schemas.microsoft.com/office/drawing/2014/main" id="{163AE8B5-0C53-426B-B16B-73F2C96E303E}"/>
              </a:ext>
            </a:extLst>
          </p:cNvPr>
          <p:cNvGrpSpPr/>
          <p:nvPr/>
        </p:nvGrpSpPr>
        <p:grpSpPr>
          <a:xfrm>
            <a:off x="5992724" y="2498248"/>
            <a:ext cx="2032000" cy="2032000"/>
            <a:chOff x="4572000" y="3429000"/>
            <a:chExt cx="2032000" cy="2032000"/>
          </a:xfrm>
          <a:solidFill>
            <a:srgbClr val="3BCCFF"/>
          </a:solidFill>
        </p:grpSpPr>
        <p:sp>
          <p:nvSpPr>
            <p:cNvPr id="21" name="任意多边形 14">
              <a:extLst>
                <a:ext uri="{FF2B5EF4-FFF2-40B4-BE49-F238E27FC236}">
                  <a16:creationId xmlns:a16="http://schemas.microsoft.com/office/drawing/2014/main" id="{C0917560-9A62-4447-8CDE-89C8854F9220}"/>
                </a:ext>
              </a:extLst>
            </p:cNvPr>
            <p:cNvSpPr/>
            <p:nvPr/>
          </p:nvSpPr>
          <p:spPr>
            <a:xfrm>
              <a:off x="4572000" y="3429000"/>
              <a:ext cx="2032000" cy="2032000"/>
            </a:xfrm>
            <a:custGeom>
              <a:avLst/>
              <a:gdLst>
                <a:gd name="connsiteX0" fmla="*/ 0 w 2032000"/>
                <a:gd name="connsiteY0" fmla="*/ 2032000 h 2032000"/>
                <a:gd name="connsiteX1" fmla="*/ 1016000 w 2032000"/>
                <a:gd name="connsiteY1" fmla="*/ 0 h 2032000"/>
                <a:gd name="connsiteX2" fmla="*/ 2032000 w 2032000"/>
                <a:gd name="connsiteY2" fmla="*/ 2032000 h 2032000"/>
                <a:gd name="connsiteX3" fmla="*/ 0 w 2032000"/>
                <a:gd name="connsiteY3" fmla="*/ 2032000 h 2032000"/>
              </a:gdLst>
              <a:ahLst/>
              <a:cxnLst>
                <a:cxn ang="0">
                  <a:pos x="connsiteX0" y="connsiteY0"/>
                </a:cxn>
                <a:cxn ang="0">
                  <a:pos x="connsiteX1" y="connsiteY1"/>
                </a:cxn>
                <a:cxn ang="0">
                  <a:pos x="connsiteX2" y="connsiteY2"/>
                </a:cxn>
                <a:cxn ang="0">
                  <a:pos x="connsiteX3" y="connsiteY3"/>
                </a:cxn>
              </a:cxnLst>
              <a:rect l="l" t="t" r="r" b="b"/>
              <a:pathLst>
                <a:path w="2032000" h="2032000">
                  <a:moveTo>
                    <a:pt x="0" y="2032000"/>
                  </a:moveTo>
                  <a:lnTo>
                    <a:pt x="1016000" y="0"/>
                  </a:lnTo>
                  <a:lnTo>
                    <a:pt x="2032000" y="2032000"/>
                  </a:lnTo>
                  <a:lnTo>
                    <a:pt x="0" y="2032000"/>
                  </a:lnTo>
                  <a:close/>
                </a:path>
              </a:pathLst>
            </a:custGeom>
            <a:solidFill>
              <a:srgbClr val="00B0F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610870" tIns="1118870" rIns="610870" bIns="102870" spcCol="1270" anchor="ctr"/>
            <a:lstStyle/>
            <a:p>
              <a:pPr algn="ctr" defTabSz="1200150">
                <a:lnSpc>
                  <a:spcPct val="90000"/>
                </a:lnSpc>
                <a:spcAft>
                  <a:spcPct val="35000"/>
                </a:spcAft>
                <a:defRPr/>
              </a:pPr>
              <a:endParaRPr lang="zh-CN" altLang="en-US" sz="2700"/>
            </a:p>
          </p:txBody>
        </p:sp>
        <p:sp>
          <p:nvSpPr>
            <p:cNvPr id="22" name="矩形 21">
              <a:extLst>
                <a:ext uri="{FF2B5EF4-FFF2-40B4-BE49-F238E27FC236}">
                  <a16:creationId xmlns:a16="http://schemas.microsoft.com/office/drawing/2014/main" id="{E57C188B-9BEE-4D21-ABD6-3FF94B1D83A1}"/>
                </a:ext>
              </a:extLst>
            </p:cNvPr>
            <p:cNvSpPr/>
            <p:nvPr/>
          </p:nvSpPr>
          <p:spPr>
            <a:xfrm>
              <a:off x="5018922" y="4336874"/>
              <a:ext cx="1114408" cy="646331"/>
            </a:xfrm>
            <a:prstGeom prst="rect">
              <a:avLst/>
            </a:prstGeom>
            <a:noFill/>
          </p:spPr>
          <p:txBody>
            <a:bodyPr wrap="none">
              <a:spAutoFit/>
            </a:bodyPr>
            <a:lstStyle/>
            <a:p>
              <a:pPr algn="ctr">
                <a:defRPr/>
              </a:pPr>
              <a:r>
                <a:rPr lang="zh-CN" altLang="en-US" b="1" dirty="0">
                  <a:solidFill>
                    <a:schemeClr val="bg1"/>
                  </a:solidFill>
                </a:rPr>
                <a:t>对象的</a:t>
              </a:r>
              <a:endParaRPr lang="en-US" altLang="zh-CN" b="1" dirty="0">
                <a:solidFill>
                  <a:schemeClr val="bg1"/>
                </a:solidFill>
              </a:endParaRPr>
            </a:p>
            <a:p>
              <a:pPr algn="ctr">
                <a:defRPr/>
              </a:pPr>
              <a:r>
                <a:rPr lang="zh-CN" altLang="en-US" b="1" dirty="0">
                  <a:solidFill>
                    <a:schemeClr val="bg1"/>
                  </a:solidFill>
                </a:rPr>
                <a:t>原型对象</a:t>
              </a:r>
              <a:endParaRPr lang="en-US" altLang="zh-CN" b="1" dirty="0">
                <a:solidFill>
                  <a:schemeClr val="bg1"/>
                </a:solidFill>
              </a:endParaRPr>
            </a:p>
          </p:txBody>
        </p:sp>
      </p:grpSp>
      <p:grpSp>
        <p:nvGrpSpPr>
          <p:cNvPr id="23" name="组合 22">
            <a:extLst>
              <a:ext uri="{FF2B5EF4-FFF2-40B4-BE49-F238E27FC236}">
                <a16:creationId xmlns:a16="http://schemas.microsoft.com/office/drawing/2014/main" id="{97559B5E-333C-4861-AD8F-0310CE5DA16E}"/>
              </a:ext>
            </a:extLst>
          </p:cNvPr>
          <p:cNvGrpSpPr>
            <a:grpSpLocks/>
          </p:cNvGrpSpPr>
          <p:nvPr/>
        </p:nvGrpSpPr>
        <p:grpSpPr bwMode="auto">
          <a:xfrm>
            <a:off x="6023747" y="4533203"/>
            <a:ext cx="2032000" cy="2032000"/>
            <a:chOff x="3556000" y="3428999"/>
            <a:chExt cx="2032001" cy="2032001"/>
          </a:xfrm>
        </p:grpSpPr>
        <p:sp>
          <p:nvSpPr>
            <p:cNvPr id="24" name="任意多边形 19">
              <a:extLst>
                <a:ext uri="{FF2B5EF4-FFF2-40B4-BE49-F238E27FC236}">
                  <a16:creationId xmlns:a16="http://schemas.microsoft.com/office/drawing/2014/main" id="{BA49EB2A-61DE-4E64-96BA-45E4FAF4B5E3}"/>
                </a:ext>
              </a:extLst>
            </p:cNvPr>
            <p:cNvSpPr/>
            <p:nvPr/>
          </p:nvSpPr>
          <p:spPr>
            <a:xfrm>
              <a:off x="3556000" y="3428999"/>
              <a:ext cx="2032001" cy="2032001"/>
            </a:xfrm>
            <a:custGeom>
              <a:avLst/>
              <a:gdLst>
                <a:gd name="connsiteX0" fmla="*/ 0 w 2032000"/>
                <a:gd name="connsiteY0" fmla="*/ 2032000 h 2032000"/>
                <a:gd name="connsiteX1" fmla="*/ 1016000 w 2032000"/>
                <a:gd name="connsiteY1" fmla="*/ 0 h 2032000"/>
                <a:gd name="connsiteX2" fmla="*/ 2032000 w 2032000"/>
                <a:gd name="connsiteY2" fmla="*/ 2032000 h 2032000"/>
                <a:gd name="connsiteX3" fmla="*/ 0 w 2032000"/>
                <a:gd name="connsiteY3" fmla="*/ 2032000 h 2032000"/>
              </a:gdLst>
              <a:ahLst/>
              <a:cxnLst>
                <a:cxn ang="0">
                  <a:pos x="connsiteX0" y="connsiteY0"/>
                </a:cxn>
                <a:cxn ang="0">
                  <a:pos x="connsiteX1" y="connsiteY1"/>
                </a:cxn>
                <a:cxn ang="0">
                  <a:pos x="connsiteX2" y="connsiteY2"/>
                </a:cxn>
                <a:cxn ang="0">
                  <a:pos x="connsiteX3" y="connsiteY3"/>
                </a:cxn>
              </a:cxnLst>
              <a:rect l="l" t="t" r="r" b="b"/>
              <a:pathLst>
                <a:path w="2032000" h="2032000">
                  <a:moveTo>
                    <a:pt x="2032000" y="0"/>
                  </a:moveTo>
                  <a:lnTo>
                    <a:pt x="1016000" y="2032000"/>
                  </a:lnTo>
                  <a:lnTo>
                    <a:pt x="0" y="0"/>
                  </a:lnTo>
                  <a:lnTo>
                    <a:pt x="2032000" y="0"/>
                  </a:lnTo>
                  <a:close/>
                </a:path>
              </a:pathLst>
            </a:custGeom>
            <a:solidFill>
              <a:srgbClr val="FA4C7E"/>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610870" tIns="102871" rIns="610870" bIns="1118870" spcCol="1270" anchor="ctr"/>
            <a:lstStyle/>
            <a:p>
              <a:pPr algn="ctr" defTabSz="1200150">
                <a:lnSpc>
                  <a:spcPct val="90000"/>
                </a:lnSpc>
                <a:spcAft>
                  <a:spcPct val="35000"/>
                </a:spcAft>
                <a:defRPr/>
              </a:pPr>
              <a:endParaRPr lang="zh-CN" altLang="en-US" sz="2700"/>
            </a:p>
          </p:txBody>
        </p:sp>
        <p:sp>
          <p:nvSpPr>
            <p:cNvPr id="25" name="矩形 32">
              <a:extLst>
                <a:ext uri="{FF2B5EF4-FFF2-40B4-BE49-F238E27FC236}">
                  <a16:creationId xmlns:a16="http://schemas.microsoft.com/office/drawing/2014/main" id="{70B5A8A3-EAC4-44D3-AC13-56747EEDB129}"/>
                </a:ext>
              </a:extLst>
            </p:cNvPr>
            <p:cNvSpPr>
              <a:spLocks noChangeArrowheads="1"/>
            </p:cNvSpPr>
            <p:nvPr/>
          </p:nvSpPr>
          <p:spPr bwMode="auto">
            <a:xfrm>
              <a:off x="3898577" y="3624350"/>
              <a:ext cx="134684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b="1">
                  <a:solidFill>
                    <a:schemeClr val="bg1"/>
                  </a:solidFill>
                </a:rPr>
                <a:t>原型对象的</a:t>
              </a:r>
              <a:endParaRPr lang="en-US" altLang="zh-CN" b="1">
                <a:solidFill>
                  <a:schemeClr val="bg1"/>
                </a:solidFill>
              </a:endParaRPr>
            </a:p>
            <a:p>
              <a:pPr algn="ctr"/>
              <a:r>
                <a:rPr lang="zh-CN" altLang="en-US" b="1">
                  <a:solidFill>
                    <a:schemeClr val="bg1"/>
                  </a:solidFill>
                </a:rPr>
                <a:t>原型对象</a:t>
              </a:r>
              <a:endParaRPr lang="zh-CN" altLang="zh-CN" b="1">
                <a:solidFill>
                  <a:schemeClr val="bg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wipe(left)">
                                      <p:cBhvr>
                                        <p:cTn id="7" dur="500"/>
                                        <p:tgtEl>
                                          <p:spTgt spid="19">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wipe(left)">
                                      <p:cBhvr>
                                        <p:cTn id="11" dur="500"/>
                                        <p:tgtEl>
                                          <p:spTgt spid="8">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8"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p:tgtEl>
                                          <p:spTgt spid="9"/>
                                        </p:tgtEl>
                                        <p:attrNameLst>
                                          <p:attrName>ppt_x</p:attrName>
                                        </p:attrNameLst>
                                      </p:cBhvr>
                                      <p:tavLst>
                                        <p:tav tm="0">
                                          <p:val>
                                            <p:strVal val="#ppt_x-#ppt_w*1.125000"/>
                                          </p:val>
                                        </p:tav>
                                        <p:tav tm="100000">
                                          <p:val>
                                            <p:strVal val="#ppt_x"/>
                                          </p:val>
                                        </p:tav>
                                      </p:tavLst>
                                    </p:anim>
                                    <p:animEffect transition="in" filter="wipe(right)">
                                      <p:cBhvr>
                                        <p:cTn id="17" dur="500"/>
                                        <p:tgtEl>
                                          <p:spTgt spid="9"/>
                                        </p:tgtEl>
                                      </p:cBhvr>
                                    </p:animEffect>
                                  </p:childTnLst>
                                </p:cTn>
                              </p:par>
                              <p:par>
                                <p:cTn id="18" presetID="12" presetClass="entr" presetSubtype="2" fill="hold" nodeType="withEffect">
                                  <p:stCondLst>
                                    <p:cond delay="0"/>
                                  </p:stCondLst>
                                  <p:childTnLst>
                                    <p:set>
                                      <p:cBhvr>
                                        <p:cTn id="19" dur="1" fill="hold">
                                          <p:stCondLst>
                                            <p:cond delay="0"/>
                                          </p:stCondLst>
                                        </p:cTn>
                                        <p:tgtEl>
                                          <p:spTgt spid="20"/>
                                        </p:tgtEl>
                                        <p:attrNameLst>
                                          <p:attrName>style.visibility</p:attrName>
                                        </p:attrNameLst>
                                      </p:cBhvr>
                                      <p:to>
                                        <p:strVal val="visible"/>
                                      </p:to>
                                    </p:set>
                                    <p:anim calcmode="lin" valueType="num">
                                      <p:cBhvr additive="base">
                                        <p:cTn id="20" dur="500"/>
                                        <p:tgtEl>
                                          <p:spTgt spid="20"/>
                                        </p:tgtEl>
                                        <p:attrNameLst>
                                          <p:attrName>ppt_x</p:attrName>
                                        </p:attrNameLst>
                                      </p:cBhvr>
                                      <p:tavLst>
                                        <p:tav tm="0">
                                          <p:val>
                                            <p:strVal val="#ppt_x+#ppt_w*1.125000"/>
                                          </p:val>
                                        </p:tav>
                                        <p:tav tm="100000">
                                          <p:val>
                                            <p:strVal val="#ppt_x"/>
                                          </p:val>
                                        </p:tav>
                                      </p:tavLst>
                                    </p:anim>
                                    <p:animEffect transition="in" filter="wipe(left)">
                                      <p:cBhvr>
                                        <p:cTn id="21" dur="500"/>
                                        <p:tgtEl>
                                          <p:spTgt spid="20"/>
                                        </p:tgtEl>
                                      </p:cBhvr>
                                    </p:animEffect>
                                  </p:childTnLst>
                                </p:cTn>
                              </p:par>
                            </p:childTnLst>
                          </p:cTn>
                        </p:par>
                        <p:par>
                          <p:cTn id="22" fill="hold">
                            <p:stCondLst>
                              <p:cond delay="500"/>
                            </p:stCondLst>
                            <p:childTnLst>
                              <p:par>
                                <p:cTn id="23" presetID="12" presetClass="entr" presetSubtype="8" fill="hold" nodeType="after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p:tgtEl>
                                          <p:spTgt spid="12"/>
                                        </p:tgtEl>
                                        <p:attrNameLst>
                                          <p:attrName>ppt_x</p:attrName>
                                        </p:attrNameLst>
                                      </p:cBhvr>
                                      <p:tavLst>
                                        <p:tav tm="0">
                                          <p:val>
                                            <p:strVal val="#ppt_x-#ppt_w*1.125000"/>
                                          </p:val>
                                        </p:tav>
                                        <p:tav tm="100000">
                                          <p:val>
                                            <p:strVal val="#ppt_x"/>
                                          </p:val>
                                        </p:tav>
                                      </p:tavLst>
                                    </p:anim>
                                    <p:animEffect transition="in" filter="wipe(right)">
                                      <p:cBhvr>
                                        <p:cTn id="26" dur="500"/>
                                        <p:tgtEl>
                                          <p:spTgt spid="12"/>
                                        </p:tgtEl>
                                      </p:cBhvr>
                                    </p:animEffect>
                                  </p:childTnLst>
                                </p:cTn>
                              </p:par>
                              <p:par>
                                <p:cTn id="27" presetID="12" presetClass="entr" presetSubtype="2" fill="hold" nodeType="withEffect">
                                  <p:stCondLst>
                                    <p:cond delay="0"/>
                                  </p:stCondLst>
                                  <p:childTnLst>
                                    <p:set>
                                      <p:cBhvr>
                                        <p:cTn id="28" dur="1" fill="hold">
                                          <p:stCondLst>
                                            <p:cond delay="0"/>
                                          </p:stCondLst>
                                        </p:cTn>
                                        <p:tgtEl>
                                          <p:spTgt spid="23"/>
                                        </p:tgtEl>
                                        <p:attrNameLst>
                                          <p:attrName>style.visibility</p:attrName>
                                        </p:attrNameLst>
                                      </p:cBhvr>
                                      <p:to>
                                        <p:strVal val="visible"/>
                                      </p:to>
                                    </p:set>
                                    <p:anim calcmode="lin" valueType="num">
                                      <p:cBhvr additive="base">
                                        <p:cTn id="29" dur="500"/>
                                        <p:tgtEl>
                                          <p:spTgt spid="23"/>
                                        </p:tgtEl>
                                        <p:attrNameLst>
                                          <p:attrName>ppt_x</p:attrName>
                                        </p:attrNameLst>
                                      </p:cBhvr>
                                      <p:tavLst>
                                        <p:tav tm="0">
                                          <p:val>
                                            <p:strVal val="#ppt_x+#ppt_w*1.125000"/>
                                          </p:val>
                                        </p:tav>
                                        <p:tav tm="100000">
                                          <p:val>
                                            <p:strVal val="#ppt_x"/>
                                          </p:val>
                                        </p:tav>
                                      </p:tavLst>
                                    </p:anim>
                                    <p:animEffect transition="in" filter="wipe(left)">
                                      <p:cBhvr>
                                        <p:cTn id="30" dur="500"/>
                                        <p:tgtEl>
                                          <p:spTgt spid="23"/>
                                        </p:tgtEl>
                                      </p:cBhvr>
                                    </p:animEffect>
                                  </p:childTnLst>
                                </p:cTn>
                              </p:par>
                            </p:childTnLst>
                          </p:cTn>
                        </p:par>
                        <p:par>
                          <p:cTn id="31" fill="hold">
                            <p:stCondLst>
                              <p:cond delay="1000"/>
                            </p:stCondLst>
                            <p:childTnLst>
                              <p:par>
                                <p:cTn id="32" presetID="12" presetClass="entr" presetSubtype="4" fill="hold" nodeType="afterEffect">
                                  <p:stCondLst>
                                    <p:cond delay="0"/>
                                  </p:stCondLst>
                                  <p:childTnLst>
                                    <p:set>
                                      <p:cBhvr>
                                        <p:cTn id="33" dur="1" fill="hold">
                                          <p:stCondLst>
                                            <p:cond delay="0"/>
                                          </p:stCondLst>
                                        </p:cTn>
                                        <p:tgtEl>
                                          <p:spTgt spid="15"/>
                                        </p:tgtEl>
                                        <p:attrNameLst>
                                          <p:attrName>style.visibility</p:attrName>
                                        </p:attrNameLst>
                                      </p:cBhvr>
                                      <p:to>
                                        <p:strVal val="visible"/>
                                      </p:to>
                                    </p:set>
                                    <p:anim calcmode="lin" valueType="num">
                                      <p:cBhvr additive="base">
                                        <p:cTn id="34" dur="500"/>
                                        <p:tgtEl>
                                          <p:spTgt spid="15"/>
                                        </p:tgtEl>
                                        <p:attrNameLst>
                                          <p:attrName>ppt_y</p:attrName>
                                        </p:attrNameLst>
                                      </p:cBhvr>
                                      <p:tavLst>
                                        <p:tav tm="0">
                                          <p:val>
                                            <p:strVal val="#ppt_y+#ppt_h*1.125000"/>
                                          </p:val>
                                        </p:tav>
                                        <p:tav tm="100000">
                                          <p:val>
                                            <p:strVal val="#ppt_y"/>
                                          </p:val>
                                        </p:tav>
                                      </p:tavLst>
                                    </p:anim>
                                    <p:animEffect transition="in" filter="wipe(up)">
                                      <p:cBhvr>
                                        <p:cTn id="3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P spid="8"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标题 1">
            <a:extLst>
              <a:ext uri="{FF2B5EF4-FFF2-40B4-BE49-F238E27FC236}">
                <a16:creationId xmlns:a16="http://schemas.microsoft.com/office/drawing/2014/main" id="{6AF4AEAE-97D5-4F93-BC4E-F3F49D9BE52A}"/>
              </a:ext>
            </a:extLst>
          </p:cNvPr>
          <p:cNvSpPr>
            <a:spLocks noGrp="1"/>
          </p:cNvSpPr>
          <p:nvPr>
            <p:ph type="ctr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pPr algn="l"/>
            <a:r>
              <a:rPr lang="zh-CN" altLang="en-US" dirty="0"/>
              <a:t>原型链</a:t>
            </a:r>
          </a:p>
        </p:txBody>
      </p:sp>
      <p:sp>
        <p:nvSpPr>
          <p:cNvPr id="18" name="矩形 38">
            <a:extLst>
              <a:ext uri="{FF2B5EF4-FFF2-40B4-BE49-F238E27FC236}">
                <a16:creationId xmlns:a16="http://schemas.microsoft.com/office/drawing/2014/main" id="{6C3245D4-8F5F-409A-8EC5-794B60C87BD6}"/>
              </a:ext>
            </a:extLst>
          </p:cNvPr>
          <p:cNvSpPr>
            <a:spLocks noChangeArrowheads="1"/>
          </p:cNvSpPr>
          <p:nvPr/>
        </p:nvSpPr>
        <p:spPr bwMode="auto">
          <a:xfrm>
            <a:off x="1774826" y="1273175"/>
            <a:ext cx="8429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zh-CN" altLang="en-US" sz="2000" b="1" dirty="0">
                <a:solidFill>
                  <a:schemeClr val="tx1">
                    <a:lumMod val="50000"/>
                    <a:lumOff val="50000"/>
                  </a:schemeClr>
                </a:solidFill>
                <a:latin typeface="微软雅黑" pitchFamily="34" charset="-122"/>
                <a:ea typeface="微软雅黑" pitchFamily="34" charset="-122"/>
              </a:rPr>
              <a:t>原型链</a:t>
            </a:r>
            <a:r>
              <a:rPr lang="en-US" altLang="zh-CN" sz="2000" b="1" dirty="0">
                <a:solidFill>
                  <a:schemeClr val="tx1">
                    <a:lumMod val="50000"/>
                    <a:lumOff val="50000"/>
                  </a:schemeClr>
                </a:solidFill>
                <a:latin typeface="微软雅黑" pitchFamily="34" charset="-122"/>
                <a:ea typeface="微软雅黑" pitchFamily="34" charset="-122"/>
              </a:rPr>
              <a:t>——</a:t>
            </a:r>
            <a:r>
              <a:rPr lang="zh-CN" altLang="en-US" sz="2000" b="1" dirty="0">
                <a:solidFill>
                  <a:schemeClr val="tx1">
                    <a:lumMod val="50000"/>
                    <a:lumOff val="50000"/>
                  </a:schemeClr>
                </a:solidFill>
                <a:latin typeface="微软雅黑" pitchFamily="34" charset="-122"/>
                <a:ea typeface="微软雅黑" pitchFamily="34" charset="-122"/>
              </a:rPr>
              <a:t>对象的构造函数</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19" name="矩形 13">
            <a:extLst>
              <a:ext uri="{FF2B5EF4-FFF2-40B4-BE49-F238E27FC236}">
                <a16:creationId xmlns:a16="http://schemas.microsoft.com/office/drawing/2014/main" id="{339F7E9B-BB6E-4C10-B874-31F207C93E2F}"/>
              </a:ext>
            </a:extLst>
          </p:cNvPr>
          <p:cNvSpPr>
            <a:spLocks noChangeArrowheads="1"/>
          </p:cNvSpPr>
          <p:nvPr/>
        </p:nvSpPr>
        <p:spPr bwMode="auto">
          <a:xfrm>
            <a:off x="1885950" y="1947863"/>
            <a:ext cx="8407400" cy="557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200000"/>
              </a:lnSpc>
            </a:pPr>
            <a:r>
              <a:rPr lang="zh-CN" altLang="en-US"/>
              <a:t>在原型对象中，存在一个</a:t>
            </a:r>
            <a:r>
              <a:rPr lang="en-US" altLang="zh-CN"/>
              <a:t>constructor</a:t>
            </a:r>
            <a:r>
              <a:rPr lang="zh-CN" altLang="en-US"/>
              <a:t>属性，指向该对象的构造函数。</a:t>
            </a:r>
            <a:endParaRPr lang="en-US" altLang="zh-CN"/>
          </a:p>
        </p:txBody>
      </p:sp>
      <p:grpSp>
        <p:nvGrpSpPr>
          <p:cNvPr id="22" name="组合 21">
            <a:extLst>
              <a:ext uri="{FF2B5EF4-FFF2-40B4-BE49-F238E27FC236}">
                <a16:creationId xmlns:a16="http://schemas.microsoft.com/office/drawing/2014/main" id="{A2D1B309-6CC5-48AB-8BA5-DA5C5CD17F67}"/>
              </a:ext>
            </a:extLst>
          </p:cNvPr>
          <p:cNvGrpSpPr>
            <a:grpSpLocks/>
          </p:cNvGrpSpPr>
          <p:nvPr/>
        </p:nvGrpSpPr>
        <p:grpSpPr bwMode="auto">
          <a:xfrm>
            <a:off x="3071814" y="2932114"/>
            <a:ext cx="5634037" cy="974725"/>
            <a:chOff x="1582738" y="2146679"/>
            <a:chExt cx="2431124" cy="807012"/>
          </a:xfrm>
        </p:grpSpPr>
        <p:sp>
          <p:nvSpPr>
            <p:cNvPr id="114700" name="矩形 3">
              <a:extLst>
                <a:ext uri="{FF2B5EF4-FFF2-40B4-BE49-F238E27FC236}">
                  <a16:creationId xmlns:a16="http://schemas.microsoft.com/office/drawing/2014/main" id="{B004A64E-539C-4B00-A6D6-5A412CEC27A4}"/>
                </a:ext>
              </a:extLst>
            </p:cNvPr>
            <p:cNvSpPr>
              <a:spLocks noChangeArrowheads="1"/>
            </p:cNvSpPr>
            <p:nvPr/>
          </p:nvSpPr>
          <p:spPr bwMode="auto">
            <a:xfrm>
              <a:off x="1582738" y="2146679"/>
              <a:ext cx="2431123" cy="807012"/>
            </a:xfrm>
            <a:prstGeom prst="rect">
              <a:avLst/>
            </a:prstGeom>
            <a:solidFill>
              <a:srgbClr val="003F75"/>
            </a:solidFill>
            <a:ln>
              <a:noFill/>
            </a:ln>
            <a:extLst>
              <a:ext uri="{91240B29-F687-4F45-9708-019B960494DF}">
                <a14:hiddenLine xmlns:a14="http://schemas.microsoft.com/office/drawing/2010/main" w="12700" algn="ctr">
                  <a:solidFill>
                    <a:srgbClr val="000000"/>
                  </a:solidFill>
                  <a:prstDash val="sysDot"/>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114701" name="矩形 5">
              <a:extLst>
                <a:ext uri="{FF2B5EF4-FFF2-40B4-BE49-F238E27FC236}">
                  <a16:creationId xmlns:a16="http://schemas.microsoft.com/office/drawing/2014/main" id="{3AC8949D-9EA8-4A25-BDDA-9A65538EA8BD}"/>
                </a:ext>
              </a:extLst>
            </p:cNvPr>
            <p:cNvSpPr>
              <a:spLocks noChangeArrowheads="1"/>
            </p:cNvSpPr>
            <p:nvPr/>
          </p:nvSpPr>
          <p:spPr bwMode="auto">
            <a:xfrm>
              <a:off x="1687515" y="2168525"/>
              <a:ext cx="2326347" cy="621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5000"/>
                </a:lnSpc>
              </a:pPr>
              <a:r>
                <a:rPr lang="en-US" altLang="zh-CN" b="1">
                  <a:solidFill>
                    <a:schemeClr val="bg1"/>
                  </a:solidFill>
                </a:rPr>
                <a:t>function Person() {}</a:t>
              </a:r>
            </a:p>
            <a:p>
              <a:pPr>
                <a:lnSpc>
                  <a:spcPct val="125000"/>
                </a:lnSpc>
              </a:pPr>
              <a:r>
                <a:rPr lang="en-US" altLang="zh-CN" b="1">
                  <a:solidFill>
                    <a:schemeClr val="bg1"/>
                  </a:solidFill>
                </a:rPr>
                <a:t>Person.prototype.constructor === Person;</a:t>
              </a:r>
            </a:p>
          </p:txBody>
        </p:sp>
      </p:grpSp>
      <p:grpSp>
        <p:nvGrpSpPr>
          <p:cNvPr id="25" name="组合 24">
            <a:extLst>
              <a:ext uri="{FF2B5EF4-FFF2-40B4-BE49-F238E27FC236}">
                <a16:creationId xmlns:a16="http://schemas.microsoft.com/office/drawing/2014/main" id="{F79A777F-AE6C-4B5A-8857-7BB147249B7B}"/>
              </a:ext>
            </a:extLst>
          </p:cNvPr>
          <p:cNvGrpSpPr>
            <a:grpSpLocks/>
          </p:cNvGrpSpPr>
          <p:nvPr/>
        </p:nvGrpSpPr>
        <p:grpSpPr bwMode="auto">
          <a:xfrm>
            <a:off x="3071814" y="4214813"/>
            <a:ext cx="5634037" cy="963612"/>
            <a:chOff x="5133975" y="1970088"/>
            <a:chExt cx="2571369" cy="909725"/>
          </a:xfrm>
        </p:grpSpPr>
        <p:sp>
          <p:nvSpPr>
            <p:cNvPr id="114698" name="矩形 12">
              <a:extLst>
                <a:ext uri="{FF2B5EF4-FFF2-40B4-BE49-F238E27FC236}">
                  <a16:creationId xmlns:a16="http://schemas.microsoft.com/office/drawing/2014/main" id="{3394BA61-11DD-4E6D-9F30-E01A2A2734D9}"/>
                </a:ext>
              </a:extLst>
            </p:cNvPr>
            <p:cNvSpPr>
              <a:spLocks noChangeArrowheads="1"/>
            </p:cNvSpPr>
            <p:nvPr/>
          </p:nvSpPr>
          <p:spPr bwMode="auto">
            <a:xfrm>
              <a:off x="5133975" y="1970088"/>
              <a:ext cx="2571369" cy="909725"/>
            </a:xfrm>
            <a:prstGeom prst="rect">
              <a:avLst/>
            </a:prstGeom>
            <a:solidFill>
              <a:srgbClr val="003F75"/>
            </a:solidFill>
            <a:ln>
              <a:noFill/>
            </a:ln>
            <a:extLst>
              <a:ext uri="{91240B29-F687-4F45-9708-019B960494DF}">
                <a14:hiddenLine xmlns:a14="http://schemas.microsoft.com/office/drawing/2010/main" w="12700" algn="ctr">
                  <a:solidFill>
                    <a:srgbClr val="000000"/>
                  </a:solidFill>
                  <a:prstDash val="sysDot"/>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114699" name="矩形 14">
              <a:extLst>
                <a:ext uri="{FF2B5EF4-FFF2-40B4-BE49-F238E27FC236}">
                  <a16:creationId xmlns:a16="http://schemas.microsoft.com/office/drawing/2014/main" id="{8D1E36BF-31C2-4B20-B3E2-001600D87030}"/>
                </a:ext>
              </a:extLst>
            </p:cNvPr>
            <p:cNvSpPr>
              <a:spLocks noChangeArrowheads="1"/>
            </p:cNvSpPr>
            <p:nvPr/>
          </p:nvSpPr>
          <p:spPr bwMode="auto">
            <a:xfrm>
              <a:off x="5219955" y="1991324"/>
              <a:ext cx="2485388" cy="708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5000"/>
                </a:lnSpc>
              </a:pPr>
              <a:r>
                <a:rPr lang="pt-BR" altLang="zh-CN" b="1">
                  <a:solidFill>
                    <a:schemeClr val="bg1"/>
                  </a:solidFill>
                </a:rPr>
                <a:t>function Person() {}</a:t>
              </a:r>
            </a:p>
            <a:p>
              <a:pPr>
                <a:lnSpc>
                  <a:spcPct val="125000"/>
                </a:lnSpc>
              </a:pPr>
              <a:r>
                <a:rPr lang="pt-BR" altLang="zh-CN" b="1">
                  <a:solidFill>
                    <a:schemeClr val="bg1"/>
                  </a:solidFill>
                </a:rPr>
                <a:t>new Person().constructor === Person;</a:t>
              </a:r>
            </a:p>
          </p:txBody>
        </p:sp>
      </p:grpSp>
      <p:sp>
        <p:nvSpPr>
          <p:cNvPr id="28" name="圆角矩形 27">
            <a:extLst>
              <a:ext uri="{FF2B5EF4-FFF2-40B4-BE49-F238E27FC236}">
                <a16:creationId xmlns:a16="http://schemas.microsoft.com/office/drawing/2014/main" id="{4DC4C86F-111C-41BF-B85C-2462D09F7AFB}"/>
              </a:ext>
            </a:extLst>
          </p:cNvPr>
          <p:cNvSpPr/>
          <p:nvPr/>
        </p:nvSpPr>
        <p:spPr>
          <a:xfrm>
            <a:off x="8331201" y="3452814"/>
            <a:ext cx="614363" cy="1190625"/>
          </a:xfrm>
          <a:prstGeom prst="roundRect">
            <a:avLst/>
          </a:prstGeom>
          <a:solidFill>
            <a:srgbClr val="FBFBFB"/>
          </a:solidFill>
          <a:ln w="12700">
            <a:solidFill>
              <a:srgbClr val="00B4E9"/>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tx1"/>
                </a:solidFill>
              </a:rPr>
              <a:t>示例</a:t>
            </a:r>
          </a:p>
        </p:txBody>
      </p:sp>
      <p:sp>
        <p:nvSpPr>
          <p:cNvPr id="29" name="矩形 28">
            <a:extLst>
              <a:ext uri="{FF2B5EF4-FFF2-40B4-BE49-F238E27FC236}">
                <a16:creationId xmlns:a16="http://schemas.microsoft.com/office/drawing/2014/main" id="{2C43DAB3-02AC-45B9-AA57-A42E8C69A05B}"/>
              </a:ext>
            </a:extLst>
          </p:cNvPr>
          <p:cNvSpPr>
            <a:spLocks noChangeArrowheads="1"/>
          </p:cNvSpPr>
          <p:nvPr/>
        </p:nvSpPr>
        <p:spPr bwMode="auto">
          <a:xfrm flipV="1">
            <a:off x="3357564" y="3365500"/>
            <a:ext cx="3367087" cy="401638"/>
          </a:xfrm>
          <a:prstGeom prst="rect">
            <a:avLst/>
          </a:prstGeom>
          <a:noFill/>
          <a:ln>
            <a:solidFill>
              <a:srgbClr val="FFFF00"/>
            </a:solidFill>
            <a:prstDash val="sysDot"/>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defRPr/>
            </a:pPr>
            <a:endParaRPr lang="zh-CN" altLang="en-US"/>
          </a:p>
        </p:txBody>
      </p:sp>
      <p:sp>
        <p:nvSpPr>
          <p:cNvPr id="30" name="矩形 29">
            <a:extLst>
              <a:ext uri="{FF2B5EF4-FFF2-40B4-BE49-F238E27FC236}">
                <a16:creationId xmlns:a16="http://schemas.microsoft.com/office/drawing/2014/main" id="{976D3EFB-82D3-4CED-9016-B5D2E27C88DD}"/>
              </a:ext>
            </a:extLst>
          </p:cNvPr>
          <p:cNvSpPr>
            <a:spLocks noChangeArrowheads="1"/>
          </p:cNvSpPr>
          <p:nvPr/>
        </p:nvSpPr>
        <p:spPr bwMode="auto">
          <a:xfrm flipV="1">
            <a:off x="3346450" y="4641851"/>
            <a:ext cx="2832100" cy="392113"/>
          </a:xfrm>
          <a:prstGeom prst="rect">
            <a:avLst/>
          </a:prstGeom>
          <a:noFill/>
          <a:ln>
            <a:solidFill>
              <a:srgbClr val="FFFF00"/>
            </a:solidFill>
            <a:prstDash val="sysDot"/>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defRPr/>
            </a:pPr>
            <a:endParaRPr lang="zh-CN" altLang="en-US"/>
          </a:p>
        </p:txBody>
      </p:sp>
      <p:sp>
        <p:nvSpPr>
          <p:cNvPr id="2" name="灯片编号占位符 1">
            <a:extLst>
              <a:ext uri="{FF2B5EF4-FFF2-40B4-BE49-F238E27FC236}">
                <a16:creationId xmlns:a16="http://schemas.microsoft.com/office/drawing/2014/main" id="{1EBBE811-C4BC-4ADB-8831-7D86EAB1282C}"/>
              </a:ext>
            </a:extLst>
          </p:cNvPr>
          <p:cNvSpPr>
            <a:spLocks noGrp="1"/>
          </p:cNvSpPr>
          <p:nvPr>
            <p:ph type="sldNum" sz="quarter" idx="4"/>
          </p:nvPr>
        </p:nvSpPr>
        <p:spPr/>
        <p:txBody>
          <a:bodyPr/>
          <a:lstStyle/>
          <a:p>
            <a:pPr>
              <a:defRPr/>
            </a:pPr>
            <a:fld id="{E6CA0B37-C609-418D-973E-5FE272E0CA7A}" type="slidenum">
              <a:rPr lang="zh-CN" altLang="en-US" smtClean="0"/>
              <a:pPr>
                <a:defRPr/>
              </a:pPr>
              <a:t>78</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p:tgtEl>
                                          <p:spTgt spid="18"/>
                                        </p:tgtEl>
                                        <p:attrNameLst>
                                          <p:attrName>ppt_x</p:attrName>
                                        </p:attrNameLst>
                                      </p:cBhvr>
                                      <p:tavLst>
                                        <p:tav tm="0">
                                          <p:val>
                                            <p:strVal val="#ppt_x-#ppt_w*1.125000"/>
                                          </p:val>
                                        </p:tav>
                                        <p:tav tm="100000">
                                          <p:val>
                                            <p:strVal val="#ppt_x"/>
                                          </p:val>
                                        </p:tav>
                                      </p:tavLst>
                                    </p:anim>
                                    <p:animEffect transition="in" filter="wipe(right)">
                                      <p:cBhvr>
                                        <p:cTn id="8" dur="500"/>
                                        <p:tgtEl>
                                          <p:spTgt spid="18"/>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9">
                                            <p:txEl>
                                              <p:pRg st="0" end="0"/>
                                            </p:txEl>
                                          </p:spTgt>
                                        </p:tgtEl>
                                        <p:attrNameLst>
                                          <p:attrName>style.visibility</p:attrName>
                                        </p:attrNameLst>
                                      </p:cBhvr>
                                      <p:to>
                                        <p:strVal val="visible"/>
                                      </p:to>
                                    </p:set>
                                    <p:animEffect transition="in" filter="wipe(left)">
                                      <p:cBhvr>
                                        <p:cTn id="13" dur="500"/>
                                        <p:tgtEl>
                                          <p:spTgt spid="19">
                                            <p:txEl>
                                              <p:pRg st="0" end="0"/>
                                            </p:txEl>
                                          </p:spTgt>
                                        </p:tgtEl>
                                      </p:cBhvr>
                                    </p:animEffect>
                                  </p:childTnLst>
                                </p:cTn>
                              </p:par>
                            </p:childTnLst>
                          </p:cTn>
                        </p:par>
                        <p:par>
                          <p:cTn id="14" fill="hold" nodeType="afterGroup">
                            <p:stCondLst>
                              <p:cond delay="500"/>
                            </p:stCondLst>
                            <p:childTnLst>
                              <p:par>
                                <p:cTn id="15" presetID="2" presetClass="entr" presetSubtype="2" fill="hold" nodeType="after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additive="base">
                                        <p:cTn id="17" dur="500" fill="hold"/>
                                        <p:tgtEl>
                                          <p:spTgt spid="22"/>
                                        </p:tgtEl>
                                        <p:attrNameLst>
                                          <p:attrName>ppt_x</p:attrName>
                                        </p:attrNameLst>
                                      </p:cBhvr>
                                      <p:tavLst>
                                        <p:tav tm="0">
                                          <p:val>
                                            <p:strVal val="1+#ppt_w/2"/>
                                          </p:val>
                                        </p:tav>
                                        <p:tav tm="100000">
                                          <p:val>
                                            <p:strVal val="#ppt_x"/>
                                          </p:val>
                                        </p:tav>
                                      </p:tavLst>
                                    </p:anim>
                                    <p:anim calcmode="lin" valueType="num">
                                      <p:cBhvr additive="base">
                                        <p:cTn id="18" dur="500" fill="hold"/>
                                        <p:tgtEl>
                                          <p:spTgt spid="22"/>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additive="base">
                                        <p:cTn id="21" dur="500" fill="hold"/>
                                        <p:tgtEl>
                                          <p:spTgt spid="25"/>
                                        </p:tgtEl>
                                        <p:attrNameLst>
                                          <p:attrName>ppt_x</p:attrName>
                                        </p:attrNameLst>
                                      </p:cBhvr>
                                      <p:tavLst>
                                        <p:tav tm="0">
                                          <p:val>
                                            <p:strVal val="0-#ppt_w/2"/>
                                          </p:val>
                                        </p:tav>
                                        <p:tav tm="100000">
                                          <p:val>
                                            <p:strVal val="#ppt_x"/>
                                          </p:val>
                                        </p:tav>
                                      </p:tavLst>
                                    </p:anim>
                                    <p:anim calcmode="lin" valueType="num">
                                      <p:cBhvr additive="base">
                                        <p:cTn id="22" dur="500" fill="hold"/>
                                        <p:tgtEl>
                                          <p:spTgt spid="25"/>
                                        </p:tgtEl>
                                        <p:attrNameLst>
                                          <p:attrName>ppt_y</p:attrName>
                                        </p:attrNameLst>
                                      </p:cBhvr>
                                      <p:tavLst>
                                        <p:tav tm="0">
                                          <p:val>
                                            <p:strVal val="#ppt_y"/>
                                          </p:val>
                                        </p:tav>
                                        <p:tav tm="100000">
                                          <p:val>
                                            <p:strVal val="#ppt_y"/>
                                          </p:val>
                                        </p:tav>
                                      </p:tavLst>
                                    </p:anim>
                                  </p:childTnLst>
                                </p:cTn>
                              </p:par>
                            </p:childTnLst>
                          </p:cTn>
                        </p:par>
                        <p:par>
                          <p:cTn id="23" fill="hold" nodeType="afterGroup">
                            <p:stCondLst>
                              <p:cond delay="1000"/>
                            </p:stCondLst>
                            <p:childTnLst>
                              <p:par>
                                <p:cTn id="24" presetID="12" presetClass="entr" presetSubtype="2" fill="hold" grpId="0" nodeType="afterEffect">
                                  <p:stCondLst>
                                    <p:cond delay="0"/>
                                  </p:stCondLst>
                                  <p:childTnLst>
                                    <p:set>
                                      <p:cBhvr>
                                        <p:cTn id="25" dur="1" fill="hold">
                                          <p:stCondLst>
                                            <p:cond delay="0"/>
                                          </p:stCondLst>
                                        </p:cTn>
                                        <p:tgtEl>
                                          <p:spTgt spid="28"/>
                                        </p:tgtEl>
                                        <p:attrNameLst>
                                          <p:attrName>style.visibility</p:attrName>
                                        </p:attrNameLst>
                                      </p:cBhvr>
                                      <p:to>
                                        <p:strVal val="visible"/>
                                      </p:to>
                                    </p:set>
                                    <p:anim calcmode="lin" valueType="num">
                                      <p:cBhvr additive="base">
                                        <p:cTn id="26" dur="500"/>
                                        <p:tgtEl>
                                          <p:spTgt spid="28"/>
                                        </p:tgtEl>
                                        <p:attrNameLst>
                                          <p:attrName>ppt_x</p:attrName>
                                        </p:attrNameLst>
                                      </p:cBhvr>
                                      <p:tavLst>
                                        <p:tav tm="0">
                                          <p:val>
                                            <p:strVal val="#ppt_x+#ppt_w*1.125000"/>
                                          </p:val>
                                        </p:tav>
                                        <p:tav tm="100000">
                                          <p:val>
                                            <p:strVal val="#ppt_x"/>
                                          </p:val>
                                        </p:tav>
                                      </p:tavLst>
                                    </p:anim>
                                    <p:animEffect transition="in" filter="wipe(left)">
                                      <p:cBhvr>
                                        <p:cTn id="27" dur="500"/>
                                        <p:tgtEl>
                                          <p:spTgt spid="2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1" presetClass="entr" presetSubtype="2" fill="hold" grpId="0" nodeType="click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wheel(2)">
                                      <p:cBhvr>
                                        <p:cTn id="32" dur="500"/>
                                        <p:tgtEl>
                                          <p:spTgt spid="29"/>
                                        </p:tgtEl>
                                      </p:cBhvr>
                                    </p:animEffect>
                                  </p:childTnLst>
                                </p:cTn>
                              </p:par>
                              <p:par>
                                <p:cTn id="33" presetID="21" presetClass="entr" presetSubtype="2"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wheel(2)">
                                      <p:cBhvr>
                                        <p:cTn id="3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build="p"/>
      <p:bldP spid="28" grpId="0" animBg="1"/>
      <p:bldP spid="29" grpId="0" animBg="1"/>
      <p:bldP spid="30"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标题 1">
            <a:extLst>
              <a:ext uri="{FF2B5EF4-FFF2-40B4-BE49-F238E27FC236}">
                <a16:creationId xmlns:a16="http://schemas.microsoft.com/office/drawing/2014/main" id="{2C0367F4-E997-4DDD-BD36-6CE34120BA3F}"/>
              </a:ext>
            </a:extLst>
          </p:cNvPr>
          <p:cNvSpPr>
            <a:spLocks noGrp="1"/>
          </p:cNvSpPr>
          <p:nvPr>
            <p:ph type="ctr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pPr algn="l"/>
            <a:r>
              <a:rPr lang="zh-CN" altLang="en-US" dirty="0"/>
              <a:t>原型链</a:t>
            </a:r>
          </a:p>
        </p:txBody>
      </p:sp>
      <p:sp>
        <p:nvSpPr>
          <p:cNvPr id="18" name="矩形 38">
            <a:extLst>
              <a:ext uri="{FF2B5EF4-FFF2-40B4-BE49-F238E27FC236}">
                <a16:creationId xmlns:a16="http://schemas.microsoft.com/office/drawing/2014/main" id="{0AA4AB8A-F54E-44C9-AAEF-7DD10E47A256}"/>
              </a:ext>
            </a:extLst>
          </p:cNvPr>
          <p:cNvSpPr>
            <a:spLocks noChangeArrowheads="1"/>
          </p:cNvSpPr>
          <p:nvPr/>
        </p:nvSpPr>
        <p:spPr bwMode="auto">
          <a:xfrm>
            <a:off x="1774826" y="1273175"/>
            <a:ext cx="8429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zh-CN" altLang="en-US" sz="2000" b="1" dirty="0">
                <a:solidFill>
                  <a:schemeClr val="tx1">
                    <a:lumMod val="50000"/>
                    <a:lumOff val="50000"/>
                  </a:schemeClr>
                </a:solidFill>
                <a:latin typeface="微软雅黑" pitchFamily="34" charset="-122"/>
                <a:ea typeface="微软雅黑" pitchFamily="34" charset="-122"/>
              </a:rPr>
              <a:t>原型链</a:t>
            </a:r>
            <a:r>
              <a:rPr lang="en-US" altLang="zh-CN" sz="2000" b="1" dirty="0">
                <a:solidFill>
                  <a:schemeClr val="tx1">
                    <a:lumMod val="50000"/>
                    <a:lumOff val="50000"/>
                  </a:schemeClr>
                </a:solidFill>
                <a:latin typeface="微软雅黑" pitchFamily="34" charset="-122"/>
                <a:ea typeface="微软雅黑" pitchFamily="34" charset="-122"/>
              </a:rPr>
              <a:t>——</a:t>
            </a:r>
            <a:r>
              <a:rPr lang="zh-CN" altLang="en-US" sz="2000" b="1" dirty="0">
                <a:solidFill>
                  <a:schemeClr val="tx1">
                    <a:lumMod val="50000"/>
                    <a:lumOff val="50000"/>
                  </a:schemeClr>
                </a:solidFill>
                <a:latin typeface="微软雅黑" pitchFamily="34" charset="-122"/>
                <a:ea typeface="微软雅黑" pitchFamily="34" charset="-122"/>
              </a:rPr>
              <a:t>对象的原型对象</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19" name="矩形 13">
            <a:extLst>
              <a:ext uri="{FF2B5EF4-FFF2-40B4-BE49-F238E27FC236}">
                <a16:creationId xmlns:a16="http://schemas.microsoft.com/office/drawing/2014/main" id="{DF173AE6-938A-4BF1-9902-7AD5DC140222}"/>
              </a:ext>
            </a:extLst>
          </p:cNvPr>
          <p:cNvSpPr>
            <a:spLocks noChangeArrowheads="1"/>
          </p:cNvSpPr>
          <p:nvPr/>
        </p:nvSpPr>
        <p:spPr bwMode="auto">
          <a:xfrm>
            <a:off x="1885950" y="1947864"/>
            <a:ext cx="8407400" cy="1665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200000"/>
              </a:lnSpc>
              <a:buFont typeface="Wingdings" panose="05000000000000000000" pitchFamily="2" charset="2"/>
              <a:buChar char="p"/>
            </a:pPr>
            <a:r>
              <a:rPr lang="zh-CN" altLang="en-US"/>
              <a:t>对象可以通过</a:t>
            </a:r>
            <a:r>
              <a:rPr lang="en-US" altLang="zh-CN"/>
              <a:t>constructor</a:t>
            </a:r>
            <a:r>
              <a:rPr lang="zh-CN" altLang="en-US"/>
              <a:t>属性访问构造函数。</a:t>
            </a:r>
            <a:endParaRPr lang="en-US" altLang="zh-CN"/>
          </a:p>
          <a:p>
            <a:pPr>
              <a:lnSpc>
                <a:spcPct val="200000"/>
              </a:lnSpc>
              <a:buFont typeface="Wingdings" panose="05000000000000000000" pitchFamily="2" charset="2"/>
              <a:buChar char="p"/>
            </a:pPr>
            <a:r>
              <a:rPr lang="zh-CN" altLang="en-US"/>
              <a:t>构造函数可以通过</a:t>
            </a:r>
            <a:r>
              <a:rPr lang="en-US" altLang="zh-CN"/>
              <a:t>prototype</a:t>
            </a:r>
            <a:r>
              <a:rPr lang="zh-CN" altLang="en-US"/>
              <a:t>属性访问原型对象。</a:t>
            </a:r>
            <a:endParaRPr lang="en-US" altLang="zh-CN"/>
          </a:p>
          <a:p>
            <a:pPr>
              <a:lnSpc>
                <a:spcPct val="200000"/>
              </a:lnSpc>
              <a:buFont typeface="Wingdings" panose="05000000000000000000" pitchFamily="2" charset="2"/>
              <a:buChar char="p"/>
            </a:pPr>
            <a:r>
              <a:rPr lang="zh-CN" altLang="en-US"/>
              <a:t>因此，</a:t>
            </a:r>
            <a:r>
              <a:rPr lang="zh-CN" altLang="zh-CN"/>
              <a:t>对象</a:t>
            </a:r>
            <a:r>
              <a:rPr lang="en-US" altLang="zh-CN"/>
              <a:t>.constructor.prototype</a:t>
            </a:r>
            <a:r>
              <a:rPr lang="zh-CN" altLang="en-US"/>
              <a:t>即可访问对象的原型对象。</a:t>
            </a:r>
            <a:endParaRPr lang="en-US" altLang="zh-CN"/>
          </a:p>
        </p:txBody>
      </p:sp>
      <p:grpSp>
        <p:nvGrpSpPr>
          <p:cNvPr id="22" name="组合 21">
            <a:extLst>
              <a:ext uri="{FF2B5EF4-FFF2-40B4-BE49-F238E27FC236}">
                <a16:creationId xmlns:a16="http://schemas.microsoft.com/office/drawing/2014/main" id="{C88F5F6B-1733-4172-92D1-CC33CA879066}"/>
              </a:ext>
            </a:extLst>
          </p:cNvPr>
          <p:cNvGrpSpPr>
            <a:grpSpLocks/>
          </p:cNvGrpSpPr>
          <p:nvPr/>
        </p:nvGrpSpPr>
        <p:grpSpPr bwMode="auto">
          <a:xfrm>
            <a:off x="2422526" y="4262437"/>
            <a:ext cx="7134225" cy="975105"/>
            <a:chOff x="1582738" y="2146679"/>
            <a:chExt cx="2431124" cy="807012"/>
          </a:xfrm>
        </p:grpSpPr>
        <p:sp>
          <p:nvSpPr>
            <p:cNvPr id="115721" name="矩形 3">
              <a:extLst>
                <a:ext uri="{FF2B5EF4-FFF2-40B4-BE49-F238E27FC236}">
                  <a16:creationId xmlns:a16="http://schemas.microsoft.com/office/drawing/2014/main" id="{1DCC0D6D-DA0A-4A14-A885-D6AB5F2B3407}"/>
                </a:ext>
              </a:extLst>
            </p:cNvPr>
            <p:cNvSpPr>
              <a:spLocks noChangeArrowheads="1"/>
            </p:cNvSpPr>
            <p:nvPr/>
          </p:nvSpPr>
          <p:spPr bwMode="auto">
            <a:xfrm>
              <a:off x="1582738" y="2146679"/>
              <a:ext cx="2431123" cy="807012"/>
            </a:xfrm>
            <a:prstGeom prst="rect">
              <a:avLst/>
            </a:prstGeom>
            <a:solidFill>
              <a:srgbClr val="003F75"/>
            </a:solidFill>
            <a:ln>
              <a:noFill/>
            </a:ln>
            <a:extLst>
              <a:ext uri="{91240B29-F687-4F45-9708-019B960494DF}">
                <a14:hiddenLine xmlns:a14="http://schemas.microsoft.com/office/drawing/2010/main" w="12700" algn="ctr">
                  <a:solidFill>
                    <a:srgbClr val="000000"/>
                  </a:solidFill>
                  <a:prstDash val="sysDot"/>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115722" name="矩形 5">
              <a:extLst>
                <a:ext uri="{FF2B5EF4-FFF2-40B4-BE49-F238E27FC236}">
                  <a16:creationId xmlns:a16="http://schemas.microsoft.com/office/drawing/2014/main" id="{B509D85E-5FFB-47AE-9CF6-1D3071EF9F80}"/>
                </a:ext>
              </a:extLst>
            </p:cNvPr>
            <p:cNvSpPr>
              <a:spLocks noChangeArrowheads="1"/>
            </p:cNvSpPr>
            <p:nvPr/>
          </p:nvSpPr>
          <p:spPr bwMode="auto">
            <a:xfrm>
              <a:off x="1687515" y="2168525"/>
              <a:ext cx="2326347" cy="62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5000"/>
                </a:lnSpc>
              </a:pPr>
              <a:r>
                <a:rPr lang="en-US" altLang="zh-CN" b="1">
                  <a:solidFill>
                    <a:schemeClr val="bg1"/>
                  </a:solidFill>
                </a:rPr>
                <a:t>function Person() {}</a:t>
              </a:r>
            </a:p>
            <a:p>
              <a:pPr>
                <a:lnSpc>
                  <a:spcPct val="125000"/>
                </a:lnSpc>
              </a:pPr>
              <a:r>
                <a:rPr lang="en-US" altLang="zh-CN" b="1">
                  <a:solidFill>
                    <a:schemeClr val="bg1"/>
                  </a:solidFill>
                </a:rPr>
                <a:t>new Person().constructor.prototype === Person.prototype;</a:t>
              </a:r>
            </a:p>
          </p:txBody>
        </p:sp>
      </p:grpSp>
      <p:sp>
        <p:nvSpPr>
          <p:cNvPr id="28" name="圆角矩形 27">
            <a:extLst>
              <a:ext uri="{FF2B5EF4-FFF2-40B4-BE49-F238E27FC236}">
                <a16:creationId xmlns:a16="http://schemas.microsoft.com/office/drawing/2014/main" id="{6905FB49-8F58-4389-A515-304404F23E32}"/>
              </a:ext>
            </a:extLst>
          </p:cNvPr>
          <p:cNvSpPr/>
          <p:nvPr/>
        </p:nvSpPr>
        <p:spPr>
          <a:xfrm>
            <a:off x="7642225" y="3933826"/>
            <a:ext cx="1316038" cy="595313"/>
          </a:xfrm>
          <a:prstGeom prst="roundRect">
            <a:avLst/>
          </a:prstGeom>
          <a:solidFill>
            <a:srgbClr val="FBFBFB"/>
          </a:solidFill>
          <a:ln w="12700">
            <a:solidFill>
              <a:srgbClr val="00B4E9"/>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tx1"/>
                </a:solidFill>
              </a:rPr>
              <a:t>示例</a:t>
            </a:r>
          </a:p>
        </p:txBody>
      </p:sp>
      <p:sp>
        <p:nvSpPr>
          <p:cNvPr id="29" name="矩形 28">
            <a:extLst>
              <a:ext uri="{FF2B5EF4-FFF2-40B4-BE49-F238E27FC236}">
                <a16:creationId xmlns:a16="http://schemas.microsoft.com/office/drawing/2014/main" id="{0BF52656-E4E8-4E7F-9DD6-2185F354C849}"/>
              </a:ext>
            </a:extLst>
          </p:cNvPr>
          <p:cNvSpPr>
            <a:spLocks noChangeArrowheads="1"/>
          </p:cNvSpPr>
          <p:nvPr/>
        </p:nvSpPr>
        <p:spPr bwMode="auto">
          <a:xfrm flipV="1">
            <a:off x="2730501" y="4675189"/>
            <a:ext cx="4017963" cy="401637"/>
          </a:xfrm>
          <a:prstGeom prst="rect">
            <a:avLst/>
          </a:prstGeom>
          <a:noFill/>
          <a:ln>
            <a:solidFill>
              <a:srgbClr val="FFFF00"/>
            </a:solidFill>
            <a:prstDash val="sysDot"/>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defRPr/>
            </a:pPr>
            <a:endParaRPr lang="zh-CN" altLang="en-US"/>
          </a:p>
        </p:txBody>
      </p:sp>
      <p:sp>
        <p:nvSpPr>
          <p:cNvPr id="14" name="矩形 13">
            <a:extLst>
              <a:ext uri="{FF2B5EF4-FFF2-40B4-BE49-F238E27FC236}">
                <a16:creationId xmlns:a16="http://schemas.microsoft.com/office/drawing/2014/main" id="{3670CA65-E20B-4DBD-A688-1361D1843E8F}"/>
              </a:ext>
            </a:extLst>
          </p:cNvPr>
          <p:cNvSpPr>
            <a:spLocks noChangeArrowheads="1"/>
          </p:cNvSpPr>
          <p:nvPr/>
        </p:nvSpPr>
        <p:spPr bwMode="auto">
          <a:xfrm flipV="1">
            <a:off x="7192963" y="4675189"/>
            <a:ext cx="2157412" cy="401637"/>
          </a:xfrm>
          <a:prstGeom prst="rect">
            <a:avLst/>
          </a:prstGeom>
          <a:noFill/>
          <a:ln>
            <a:solidFill>
              <a:srgbClr val="FFFF00"/>
            </a:solidFill>
            <a:prstDash val="sysDot"/>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defRPr/>
            </a:pPr>
            <a:endParaRPr lang="zh-CN" altLang="en-US"/>
          </a:p>
        </p:txBody>
      </p:sp>
      <p:sp>
        <p:nvSpPr>
          <p:cNvPr id="2" name="灯片编号占位符 1">
            <a:extLst>
              <a:ext uri="{FF2B5EF4-FFF2-40B4-BE49-F238E27FC236}">
                <a16:creationId xmlns:a16="http://schemas.microsoft.com/office/drawing/2014/main" id="{866CB46B-B6E6-40BC-BE7B-616D41706209}"/>
              </a:ext>
            </a:extLst>
          </p:cNvPr>
          <p:cNvSpPr>
            <a:spLocks noGrp="1"/>
          </p:cNvSpPr>
          <p:nvPr>
            <p:ph type="sldNum" sz="quarter" idx="4"/>
          </p:nvPr>
        </p:nvSpPr>
        <p:spPr/>
        <p:txBody>
          <a:bodyPr/>
          <a:lstStyle/>
          <a:p>
            <a:pPr>
              <a:defRPr/>
            </a:pPr>
            <a:fld id="{E6CA0B37-C609-418D-973E-5FE272E0CA7A}" type="slidenum">
              <a:rPr lang="zh-CN" altLang="en-US" smtClean="0"/>
              <a:pPr>
                <a:defRPr/>
              </a:pPr>
              <a:t>79</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p:tgtEl>
                                          <p:spTgt spid="18"/>
                                        </p:tgtEl>
                                        <p:attrNameLst>
                                          <p:attrName>ppt_x</p:attrName>
                                        </p:attrNameLst>
                                      </p:cBhvr>
                                      <p:tavLst>
                                        <p:tav tm="0">
                                          <p:val>
                                            <p:strVal val="#ppt_x-#ppt_w*1.125000"/>
                                          </p:val>
                                        </p:tav>
                                        <p:tav tm="100000">
                                          <p:val>
                                            <p:strVal val="#ppt_x"/>
                                          </p:val>
                                        </p:tav>
                                      </p:tavLst>
                                    </p:anim>
                                    <p:animEffect transition="in" filter="wipe(right)">
                                      <p:cBhvr>
                                        <p:cTn id="8" dur="500"/>
                                        <p:tgtEl>
                                          <p:spTgt spid="18"/>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9">
                                            <p:txEl>
                                              <p:pRg st="0" end="0"/>
                                            </p:txEl>
                                          </p:spTgt>
                                        </p:tgtEl>
                                        <p:attrNameLst>
                                          <p:attrName>style.visibility</p:attrName>
                                        </p:attrNameLst>
                                      </p:cBhvr>
                                      <p:to>
                                        <p:strVal val="visible"/>
                                      </p:to>
                                    </p:set>
                                    <p:animEffect transition="in" filter="wipe(left)">
                                      <p:cBhvr>
                                        <p:cTn id="13" dur="500"/>
                                        <p:tgtEl>
                                          <p:spTgt spid="19">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9">
                                            <p:txEl>
                                              <p:pRg st="1" end="1"/>
                                            </p:txEl>
                                          </p:spTgt>
                                        </p:tgtEl>
                                        <p:attrNameLst>
                                          <p:attrName>style.visibility</p:attrName>
                                        </p:attrNameLst>
                                      </p:cBhvr>
                                      <p:to>
                                        <p:strVal val="visible"/>
                                      </p:to>
                                    </p:set>
                                    <p:animEffect transition="in" filter="wipe(left)">
                                      <p:cBhvr>
                                        <p:cTn id="18" dur="500"/>
                                        <p:tgtEl>
                                          <p:spTgt spid="19">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9">
                                            <p:txEl>
                                              <p:pRg st="2" end="2"/>
                                            </p:txEl>
                                          </p:spTgt>
                                        </p:tgtEl>
                                        <p:attrNameLst>
                                          <p:attrName>style.visibility</p:attrName>
                                        </p:attrNameLst>
                                      </p:cBhvr>
                                      <p:to>
                                        <p:strVal val="visible"/>
                                      </p:to>
                                    </p:set>
                                    <p:animEffect transition="in" filter="wipe(left)">
                                      <p:cBhvr>
                                        <p:cTn id="23" dur="500"/>
                                        <p:tgtEl>
                                          <p:spTgt spid="19">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2" fill="hold" nodeType="clickEffect">
                                  <p:stCondLst>
                                    <p:cond delay="0"/>
                                  </p:stCondLst>
                                  <p:childTnLst>
                                    <p:set>
                                      <p:cBhvr>
                                        <p:cTn id="27" dur="1" fill="hold">
                                          <p:stCondLst>
                                            <p:cond delay="0"/>
                                          </p:stCondLst>
                                        </p:cTn>
                                        <p:tgtEl>
                                          <p:spTgt spid="22"/>
                                        </p:tgtEl>
                                        <p:attrNameLst>
                                          <p:attrName>style.visibility</p:attrName>
                                        </p:attrNameLst>
                                      </p:cBhvr>
                                      <p:to>
                                        <p:strVal val="visible"/>
                                      </p:to>
                                    </p:set>
                                    <p:anim calcmode="lin" valueType="num">
                                      <p:cBhvr additive="base">
                                        <p:cTn id="28" dur="500" fill="hold"/>
                                        <p:tgtEl>
                                          <p:spTgt spid="22"/>
                                        </p:tgtEl>
                                        <p:attrNameLst>
                                          <p:attrName>ppt_x</p:attrName>
                                        </p:attrNameLst>
                                      </p:cBhvr>
                                      <p:tavLst>
                                        <p:tav tm="0">
                                          <p:val>
                                            <p:strVal val="1+#ppt_w/2"/>
                                          </p:val>
                                        </p:tav>
                                        <p:tav tm="100000">
                                          <p:val>
                                            <p:strVal val="#ppt_x"/>
                                          </p:val>
                                        </p:tav>
                                      </p:tavLst>
                                    </p:anim>
                                    <p:anim calcmode="lin" valueType="num">
                                      <p:cBhvr additive="base">
                                        <p:cTn id="29" dur="500" fill="hold"/>
                                        <p:tgtEl>
                                          <p:spTgt spid="22"/>
                                        </p:tgtEl>
                                        <p:attrNameLst>
                                          <p:attrName>ppt_y</p:attrName>
                                        </p:attrNameLst>
                                      </p:cBhvr>
                                      <p:tavLst>
                                        <p:tav tm="0">
                                          <p:val>
                                            <p:strVal val="#ppt_y"/>
                                          </p:val>
                                        </p:tav>
                                        <p:tav tm="100000">
                                          <p:val>
                                            <p:strVal val="#ppt_y"/>
                                          </p:val>
                                        </p:tav>
                                      </p:tavLst>
                                    </p:anim>
                                  </p:childTnLst>
                                </p:cTn>
                              </p:par>
                            </p:childTnLst>
                          </p:cTn>
                        </p:par>
                        <p:par>
                          <p:cTn id="30" fill="hold" nodeType="afterGroup">
                            <p:stCondLst>
                              <p:cond delay="500"/>
                            </p:stCondLst>
                            <p:childTnLst>
                              <p:par>
                                <p:cTn id="31" presetID="12" presetClass="entr" presetSubtype="4" fill="hold" grpId="0" nodeType="afterEffect">
                                  <p:stCondLst>
                                    <p:cond delay="0"/>
                                  </p:stCondLst>
                                  <p:childTnLst>
                                    <p:set>
                                      <p:cBhvr>
                                        <p:cTn id="32" dur="1" fill="hold">
                                          <p:stCondLst>
                                            <p:cond delay="0"/>
                                          </p:stCondLst>
                                        </p:cTn>
                                        <p:tgtEl>
                                          <p:spTgt spid="28"/>
                                        </p:tgtEl>
                                        <p:attrNameLst>
                                          <p:attrName>style.visibility</p:attrName>
                                        </p:attrNameLst>
                                      </p:cBhvr>
                                      <p:to>
                                        <p:strVal val="visible"/>
                                      </p:to>
                                    </p:set>
                                    <p:anim calcmode="lin" valueType="num">
                                      <p:cBhvr additive="base">
                                        <p:cTn id="33" dur="500"/>
                                        <p:tgtEl>
                                          <p:spTgt spid="28"/>
                                        </p:tgtEl>
                                        <p:attrNameLst>
                                          <p:attrName>ppt_y</p:attrName>
                                        </p:attrNameLst>
                                      </p:cBhvr>
                                      <p:tavLst>
                                        <p:tav tm="0">
                                          <p:val>
                                            <p:strVal val="#ppt_y+#ppt_h*1.125000"/>
                                          </p:val>
                                        </p:tav>
                                        <p:tav tm="100000">
                                          <p:val>
                                            <p:strVal val="#ppt_y"/>
                                          </p:val>
                                        </p:tav>
                                      </p:tavLst>
                                    </p:anim>
                                    <p:animEffect transition="in" filter="wipe(up)">
                                      <p:cBhvr>
                                        <p:cTn id="34" dur="500"/>
                                        <p:tgtEl>
                                          <p:spTgt spid="28"/>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1" presetClass="entr" presetSubtype="2" fill="hold" grpId="0" nodeType="click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wheel(2)">
                                      <p:cBhvr>
                                        <p:cTn id="39" dur="500"/>
                                        <p:tgtEl>
                                          <p:spTgt spid="29"/>
                                        </p:tgtEl>
                                      </p:cBhvr>
                                    </p:animEffect>
                                  </p:childTnLst>
                                </p:cTn>
                              </p:par>
                              <p:par>
                                <p:cTn id="40" presetID="21" presetClass="entr" presetSubtype="2"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heel(2)">
                                      <p:cBhvr>
                                        <p:cTn id="4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build="p"/>
      <p:bldP spid="28" grpId="0" animBg="1"/>
      <p:bldP spid="29" grpId="0" animBg="1"/>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a:extLst>
              <a:ext uri="{FF2B5EF4-FFF2-40B4-BE49-F238E27FC236}">
                <a16:creationId xmlns:a16="http://schemas.microsoft.com/office/drawing/2014/main" id="{B6DBE8E0-B67D-4A93-A447-E9B3E89B2003}"/>
              </a:ext>
            </a:extLst>
          </p:cNvPr>
          <p:cNvSpPr>
            <a:spLocks noGrp="1"/>
          </p:cNvSpPr>
          <p:nvPr>
            <p:ph type="ctr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pPr algn="l"/>
            <a:r>
              <a:rPr lang="zh-CN" altLang="en-US" dirty="0"/>
              <a:t>面向对象概述</a:t>
            </a:r>
          </a:p>
        </p:txBody>
      </p:sp>
      <p:sp>
        <p:nvSpPr>
          <p:cNvPr id="6" name="矩形 38">
            <a:extLst>
              <a:ext uri="{FF2B5EF4-FFF2-40B4-BE49-F238E27FC236}">
                <a16:creationId xmlns:a16="http://schemas.microsoft.com/office/drawing/2014/main" id="{74632F53-AEF5-47DE-A1BE-E0366AB1017F}"/>
              </a:ext>
            </a:extLst>
          </p:cNvPr>
          <p:cNvSpPr>
            <a:spLocks noChangeArrowheads="1"/>
          </p:cNvSpPr>
          <p:nvPr/>
        </p:nvSpPr>
        <p:spPr bwMode="auto">
          <a:xfrm>
            <a:off x="1774826" y="1273175"/>
            <a:ext cx="8429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zh-CN" altLang="en-US" sz="2000" b="1" dirty="0">
                <a:solidFill>
                  <a:schemeClr val="tx1">
                    <a:lumMod val="50000"/>
                    <a:lumOff val="50000"/>
                  </a:schemeClr>
                </a:solidFill>
                <a:latin typeface="微软雅黑" pitchFamily="34" charset="-122"/>
                <a:ea typeface="微软雅黑" pitchFamily="34" charset="-122"/>
              </a:rPr>
              <a:t>面向过程与面向对象</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15364" name="Rectangle 2">
            <a:extLst>
              <a:ext uri="{FF2B5EF4-FFF2-40B4-BE49-F238E27FC236}">
                <a16:creationId xmlns:a16="http://schemas.microsoft.com/office/drawing/2014/main" id="{8CC799B7-1ADB-4907-B36A-84736F02DC84}"/>
              </a:ext>
            </a:extLst>
          </p:cNvPr>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graphicFrame>
        <p:nvGraphicFramePr>
          <p:cNvPr id="3" name="对象 2">
            <a:extLst>
              <a:ext uri="{FF2B5EF4-FFF2-40B4-BE49-F238E27FC236}">
                <a16:creationId xmlns:a16="http://schemas.microsoft.com/office/drawing/2014/main" id="{5CFDF409-1C17-43DF-AF71-1E77D77D3D68}"/>
              </a:ext>
            </a:extLst>
          </p:cNvPr>
          <p:cNvGraphicFramePr>
            <a:graphicFrameLocks noChangeAspect="1"/>
          </p:cNvGraphicFramePr>
          <p:nvPr/>
        </p:nvGraphicFramePr>
        <p:xfrm>
          <a:off x="2130426" y="1839913"/>
          <a:ext cx="7978775" cy="4254500"/>
        </p:xfrm>
        <a:graphic>
          <a:graphicData uri="http://schemas.openxmlformats.org/presentationml/2006/ole">
            <mc:AlternateContent xmlns:mc="http://schemas.openxmlformats.org/markup-compatibility/2006">
              <mc:Choice xmlns:v="urn:schemas-microsoft-com:vml" Requires="v">
                <p:oleObj spid="_x0000_s1043" name="Visio" r:id="rId3" imgW="5147010" imgH="2732687" progId="Visio.Drawing.11">
                  <p:embed/>
                </p:oleObj>
              </mc:Choice>
              <mc:Fallback>
                <p:oleObj name="Visio" r:id="rId3" imgW="5147010" imgH="2732687" progId="Visio.Drawing.11">
                  <p:embed/>
                  <p:pic>
                    <p:nvPicPr>
                      <p:cNvPr id="3" name="对象 2">
                        <a:extLst>
                          <a:ext uri="{FF2B5EF4-FFF2-40B4-BE49-F238E27FC236}">
                            <a16:creationId xmlns:a16="http://schemas.microsoft.com/office/drawing/2014/main" id="{5CFDF409-1C17-43DF-AF71-1E77D77D3D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0426" y="1839913"/>
                        <a:ext cx="7978775" cy="425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灯片编号占位符 1">
            <a:extLst>
              <a:ext uri="{FF2B5EF4-FFF2-40B4-BE49-F238E27FC236}">
                <a16:creationId xmlns:a16="http://schemas.microsoft.com/office/drawing/2014/main" id="{CAFBF9F2-B628-42A6-86C7-A33B0E151BF0}"/>
              </a:ext>
            </a:extLst>
          </p:cNvPr>
          <p:cNvSpPr>
            <a:spLocks noGrp="1"/>
          </p:cNvSpPr>
          <p:nvPr>
            <p:ph type="sldNum" sz="quarter" idx="4"/>
          </p:nvPr>
        </p:nvSpPr>
        <p:spPr/>
        <p:txBody>
          <a:bodyPr/>
          <a:lstStyle/>
          <a:p>
            <a:pPr>
              <a:defRPr/>
            </a:pPr>
            <a:fld id="{E6CA0B37-C609-418D-973E-5FE272E0CA7A}" type="slidenum">
              <a:rPr lang="zh-CN" altLang="en-US" smtClean="0"/>
              <a:pPr>
                <a:defRPr/>
              </a:pPr>
              <a:t>8</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 presetClass="entr" presetSubtype="32"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ou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标题 1">
            <a:extLst>
              <a:ext uri="{FF2B5EF4-FFF2-40B4-BE49-F238E27FC236}">
                <a16:creationId xmlns:a16="http://schemas.microsoft.com/office/drawing/2014/main" id="{BFD90C0E-C669-44DE-B91C-10D49FFFE18C}"/>
              </a:ext>
            </a:extLst>
          </p:cNvPr>
          <p:cNvSpPr>
            <a:spLocks noGrp="1"/>
          </p:cNvSpPr>
          <p:nvPr>
            <p:ph type="ctr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pPr algn="l"/>
            <a:r>
              <a:rPr lang="zh-CN" altLang="en-US" dirty="0"/>
              <a:t>原型链</a:t>
            </a:r>
          </a:p>
        </p:txBody>
      </p:sp>
      <p:sp>
        <p:nvSpPr>
          <p:cNvPr id="18" name="矩形 38">
            <a:extLst>
              <a:ext uri="{FF2B5EF4-FFF2-40B4-BE49-F238E27FC236}">
                <a16:creationId xmlns:a16="http://schemas.microsoft.com/office/drawing/2014/main" id="{78DC40CF-45E1-4274-944C-A26E0E347F6E}"/>
              </a:ext>
            </a:extLst>
          </p:cNvPr>
          <p:cNvSpPr>
            <a:spLocks noChangeArrowheads="1"/>
          </p:cNvSpPr>
          <p:nvPr/>
        </p:nvSpPr>
        <p:spPr bwMode="auto">
          <a:xfrm>
            <a:off x="1774826" y="1273175"/>
            <a:ext cx="8429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zh-CN" altLang="en-US" sz="2000" b="1" dirty="0">
                <a:solidFill>
                  <a:schemeClr val="tx1">
                    <a:lumMod val="50000"/>
                    <a:lumOff val="50000"/>
                  </a:schemeClr>
                </a:solidFill>
                <a:latin typeface="微软雅黑" pitchFamily="34" charset="-122"/>
                <a:ea typeface="微软雅黑" pitchFamily="34" charset="-122"/>
              </a:rPr>
              <a:t>原型链</a:t>
            </a:r>
            <a:r>
              <a:rPr lang="en-US" altLang="zh-CN" sz="2000" b="1" dirty="0">
                <a:solidFill>
                  <a:schemeClr val="tx1">
                    <a:lumMod val="50000"/>
                    <a:lumOff val="50000"/>
                  </a:schemeClr>
                </a:solidFill>
                <a:latin typeface="微软雅黑" pitchFamily="34" charset="-122"/>
                <a:ea typeface="微软雅黑" pitchFamily="34" charset="-122"/>
              </a:rPr>
              <a:t>——</a:t>
            </a:r>
            <a:r>
              <a:rPr lang="zh-CN" altLang="en-US" sz="2000" b="1" dirty="0">
                <a:solidFill>
                  <a:schemeClr val="tx1">
                    <a:lumMod val="50000"/>
                    <a:lumOff val="50000"/>
                  </a:schemeClr>
                </a:solidFill>
                <a:latin typeface="微软雅黑" pitchFamily="34" charset="-122"/>
                <a:ea typeface="微软雅黑" pitchFamily="34" charset="-122"/>
              </a:rPr>
              <a:t>函数的构造函数</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19" name="矩形 13">
            <a:extLst>
              <a:ext uri="{FF2B5EF4-FFF2-40B4-BE49-F238E27FC236}">
                <a16:creationId xmlns:a16="http://schemas.microsoft.com/office/drawing/2014/main" id="{789765EB-7E50-496C-94F4-85333816E89F}"/>
              </a:ext>
            </a:extLst>
          </p:cNvPr>
          <p:cNvSpPr>
            <a:spLocks noChangeArrowheads="1"/>
          </p:cNvSpPr>
          <p:nvPr/>
        </p:nvSpPr>
        <p:spPr bwMode="auto">
          <a:xfrm>
            <a:off x="1885950" y="1947863"/>
            <a:ext cx="8407400" cy="55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200000"/>
              </a:lnSpc>
              <a:buFont typeface="Wingdings" panose="05000000000000000000" pitchFamily="2" charset="2"/>
              <a:buChar char="p"/>
            </a:pPr>
            <a:r>
              <a:rPr lang="zh-CN" altLang="en-US"/>
              <a:t>由于函数本质上就是对象，所以函数也有构造函数。</a:t>
            </a:r>
            <a:endParaRPr lang="en-US" altLang="zh-CN"/>
          </a:p>
        </p:txBody>
      </p:sp>
      <p:grpSp>
        <p:nvGrpSpPr>
          <p:cNvPr id="11" name="组合 10">
            <a:extLst>
              <a:ext uri="{FF2B5EF4-FFF2-40B4-BE49-F238E27FC236}">
                <a16:creationId xmlns:a16="http://schemas.microsoft.com/office/drawing/2014/main" id="{A2F98D68-2743-4581-9C60-7429BA0D2BC7}"/>
              </a:ext>
            </a:extLst>
          </p:cNvPr>
          <p:cNvGrpSpPr>
            <a:grpSpLocks/>
          </p:cNvGrpSpPr>
          <p:nvPr/>
        </p:nvGrpSpPr>
        <p:grpSpPr bwMode="auto">
          <a:xfrm>
            <a:off x="2605088" y="2801938"/>
            <a:ext cx="6894512" cy="3016250"/>
            <a:chOff x="1582738" y="2146679"/>
            <a:chExt cx="1809577" cy="665928"/>
          </a:xfrm>
        </p:grpSpPr>
        <p:sp>
          <p:nvSpPr>
            <p:cNvPr id="116743" name="矩形 3">
              <a:extLst>
                <a:ext uri="{FF2B5EF4-FFF2-40B4-BE49-F238E27FC236}">
                  <a16:creationId xmlns:a16="http://schemas.microsoft.com/office/drawing/2014/main" id="{8AF67F04-B877-4E75-AACC-37DCC0C7AEE6}"/>
                </a:ext>
              </a:extLst>
            </p:cNvPr>
            <p:cNvSpPr>
              <a:spLocks noChangeArrowheads="1"/>
            </p:cNvSpPr>
            <p:nvPr/>
          </p:nvSpPr>
          <p:spPr bwMode="auto">
            <a:xfrm>
              <a:off x="1582738" y="2146679"/>
              <a:ext cx="1809577" cy="665928"/>
            </a:xfrm>
            <a:prstGeom prst="rect">
              <a:avLst/>
            </a:prstGeom>
            <a:solidFill>
              <a:srgbClr val="003F75"/>
            </a:solidFill>
            <a:ln>
              <a:noFill/>
            </a:ln>
            <a:extLst>
              <a:ext uri="{91240B29-F687-4F45-9708-019B960494DF}">
                <a14:hiddenLine xmlns:a14="http://schemas.microsoft.com/office/drawing/2010/main" w="12700" algn="ctr">
                  <a:solidFill>
                    <a:srgbClr val="000000"/>
                  </a:solidFill>
                  <a:prstDash val="sysDot"/>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116744" name="矩形 5">
              <a:extLst>
                <a:ext uri="{FF2B5EF4-FFF2-40B4-BE49-F238E27FC236}">
                  <a16:creationId xmlns:a16="http://schemas.microsoft.com/office/drawing/2014/main" id="{B552D287-82D4-44A7-852F-2B4A2F63C3B0}"/>
                </a:ext>
              </a:extLst>
            </p:cNvPr>
            <p:cNvSpPr>
              <a:spLocks noChangeArrowheads="1"/>
            </p:cNvSpPr>
            <p:nvPr/>
          </p:nvSpPr>
          <p:spPr bwMode="auto">
            <a:xfrm>
              <a:off x="1603356" y="2158041"/>
              <a:ext cx="1788959" cy="631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5000"/>
                </a:lnSpc>
              </a:pPr>
              <a:r>
                <a:rPr lang="en-US" altLang="zh-CN" b="1">
                  <a:solidFill>
                    <a:schemeClr val="bg1"/>
                  </a:solidFill>
                </a:rPr>
                <a:t>function Person() {}</a:t>
              </a:r>
            </a:p>
            <a:p>
              <a:pPr>
                <a:lnSpc>
                  <a:spcPct val="125000"/>
                </a:lnSpc>
              </a:pPr>
              <a:r>
                <a:rPr lang="en-US" altLang="zh-CN" b="1">
                  <a:solidFill>
                    <a:schemeClr val="bg1"/>
                  </a:solidFill>
                </a:rPr>
                <a:t>// </a:t>
              </a:r>
              <a:r>
                <a:rPr lang="zh-CN" altLang="en-US" b="1">
                  <a:solidFill>
                    <a:schemeClr val="bg1"/>
                  </a:solidFill>
                </a:rPr>
                <a:t>返回结果：</a:t>
              </a:r>
              <a:r>
                <a:rPr lang="en-US" altLang="zh-CN" b="1">
                  <a:solidFill>
                    <a:schemeClr val="bg1"/>
                  </a:solidFill>
                </a:rPr>
                <a:t>function Function() { [native code] }</a:t>
              </a:r>
            </a:p>
            <a:p>
              <a:pPr>
                <a:lnSpc>
                  <a:spcPct val="125000"/>
                </a:lnSpc>
              </a:pPr>
              <a:r>
                <a:rPr lang="en-US" altLang="zh-CN" b="1">
                  <a:solidFill>
                    <a:schemeClr val="bg1"/>
                  </a:solidFill>
                </a:rPr>
                <a:t>Person.constructor.toString();</a:t>
              </a:r>
            </a:p>
            <a:p>
              <a:pPr>
                <a:lnSpc>
                  <a:spcPct val="125000"/>
                </a:lnSpc>
              </a:pPr>
              <a:r>
                <a:rPr lang="en-US" altLang="zh-CN" b="1">
                  <a:solidFill>
                    <a:schemeClr val="bg1"/>
                  </a:solidFill>
                </a:rPr>
                <a:t> Person.constructor === Function;	// </a:t>
              </a:r>
              <a:r>
                <a:rPr lang="zh-CN" altLang="en-US" b="1">
                  <a:solidFill>
                    <a:schemeClr val="bg1"/>
                  </a:solidFill>
                </a:rPr>
                <a:t>返回结果：</a:t>
              </a:r>
              <a:r>
                <a:rPr lang="en-US" altLang="zh-CN" b="1">
                  <a:solidFill>
                    <a:schemeClr val="bg1"/>
                  </a:solidFill>
                </a:rPr>
                <a:t>true</a:t>
              </a:r>
            </a:p>
            <a:p>
              <a:pPr>
                <a:lnSpc>
                  <a:spcPct val="125000"/>
                </a:lnSpc>
              </a:pPr>
              <a:r>
                <a:rPr lang="en-US" altLang="zh-CN" b="1">
                  <a:solidFill>
                    <a:schemeClr val="bg1"/>
                  </a:solidFill>
                </a:rPr>
                <a:t>String.constructor === Function;		// </a:t>
              </a:r>
              <a:r>
                <a:rPr lang="zh-CN" altLang="en-US" b="1">
                  <a:solidFill>
                    <a:schemeClr val="bg1"/>
                  </a:solidFill>
                </a:rPr>
                <a:t>返回结果：</a:t>
              </a:r>
              <a:r>
                <a:rPr lang="en-US" altLang="zh-CN" b="1">
                  <a:solidFill>
                    <a:schemeClr val="bg1"/>
                  </a:solidFill>
                </a:rPr>
                <a:t>true</a:t>
              </a:r>
            </a:p>
            <a:p>
              <a:pPr>
                <a:lnSpc>
                  <a:spcPct val="125000"/>
                </a:lnSpc>
              </a:pPr>
              <a:r>
                <a:rPr lang="en-US" altLang="zh-CN" b="1">
                  <a:solidFill>
                    <a:schemeClr val="bg1"/>
                  </a:solidFill>
                </a:rPr>
                <a:t>Number.constructor === Function;	// </a:t>
              </a:r>
              <a:r>
                <a:rPr lang="zh-CN" altLang="en-US" b="1">
                  <a:solidFill>
                    <a:schemeClr val="bg1"/>
                  </a:solidFill>
                </a:rPr>
                <a:t>返回结果：</a:t>
              </a:r>
              <a:r>
                <a:rPr lang="en-US" altLang="zh-CN" b="1">
                  <a:solidFill>
                    <a:schemeClr val="bg1"/>
                  </a:solidFill>
                </a:rPr>
                <a:t>true</a:t>
              </a:r>
            </a:p>
            <a:p>
              <a:pPr>
                <a:lnSpc>
                  <a:spcPct val="125000"/>
                </a:lnSpc>
              </a:pPr>
              <a:r>
                <a:rPr lang="en-US" altLang="zh-CN" b="1">
                  <a:solidFill>
                    <a:schemeClr val="bg1"/>
                  </a:solidFill>
                </a:rPr>
                <a:t>Object.constructor === Function;		// </a:t>
              </a:r>
              <a:r>
                <a:rPr lang="zh-CN" altLang="en-US" b="1">
                  <a:solidFill>
                    <a:schemeClr val="bg1"/>
                  </a:solidFill>
                </a:rPr>
                <a:t>返回结果：</a:t>
              </a:r>
              <a:r>
                <a:rPr lang="en-US" altLang="zh-CN" b="1">
                  <a:solidFill>
                    <a:schemeClr val="bg1"/>
                  </a:solidFill>
                </a:rPr>
                <a:t>true</a:t>
              </a:r>
            </a:p>
            <a:p>
              <a:pPr>
                <a:lnSpc>
                  <a:spcPct val="125000"/>
                </a:lnSpc>
              </a:pPr>
              <a:r>
                <a:rPr lang="en-US" altLang="zh-CN" b="1">
                  <a:solidFill>
                    <a:schemeClr val="bg1"/>
                  </a:solidFill>
                </a:rPr>
                <a:t>Function.constructor === Function;	// </a:t>
              </a:r>
              <a:r>
                <a:rPr lang="zh-CN" altLang="en-US" b="1">
                  <a:solidFill>
                    <a:schemeClr val="bg1"/>
                  </a:solidFill>
                </a:rPr>
                <a:t>返回结果：</a:t>
              </a:r>
              <a:r>
                <a:rPr lang="en-US" altLang="zh-CN" b="1">
                  <a:solidFill>
                    <a:schemeClr val="bg1"/>
                  </a:solidFill>
                </a:rPr>
                <a:t>true</a:t>
              </a:r>
            </a:p>
          </p:txBody>
        </p:sp>
      </p:grpSp>
      <p:sp>
        <p:nvSpPr>
          <p:cNvPr id="15" name="圆角矩形 14">
            <a:extLst>
              <a:ext uri="{FF2B5EF4-FFF2-40B4-BE49-F238E27FC236}">
                <a16:creationId xmlns:a16="http://schemas.microsoft.com/office/drawing/2014/main" id="{8B7B49A7-B66F-47AA-8F95-EDD69918A2A0}"/>
              </a:ext>
            </a:extLst>
          </p:cNvPr>
          <p:cNvSpPr/>
          <p:nvPr/>
        </p:nvSpPr>
        <p:spPr>
          <a:xfrm>
            <a:off x="7796214" y="2505076"/>
            <a:ext cx="1316037" cy="595313"/>
          </a:xfrm>
          <a:prstGeom prst="roundRect">
            <a:avLst/>
          </a:prstGeom>
          <a:solidFill>
            <a:srgbClr val="FBFBFB"/>
          </a:solidFill>
          <a:ln w="12700">
            <a:solidFill>
              <a:srgbClr val="00B4E9"/>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tx1"/>
                </a:solidFill>
              </a:rPr>
              <a:t>示例</a:t>
            </a:r>
          </a:p>
        </p:txBody>
      </p:sp>
      <p:sp>
        <p:nvSpPr>
          <p:cNvPr id="2" name="灯片编号占位符 1">
            <a:extLst>
              <a:ext uri="{FF2B5EF4-FFF2-40B4-BE49-F238E27FC236}">
                <a16:creationId xmlns:a16="http://schemas.microsoft.com/office/drawing/2014/main" id="{BB4CD806-6900-4AA6-B650-05DBA025668B}"/>
              </a:ext>
            </a:extLst>
          </p:cNvPr>
          <p:cNvSpPr>
            <a:spLocks noGrp="1"/>
          </p:cNvSpPr>
          <p:nvPr>
            <p:ph type="sldNum" sz="quarter" idx="4"/>
          </p:nvPr>
        </p:nvSpPr>
        <p:spPr/>
        <p:txBody>
          <a:bodyPr/>
          <a:lstStyle/>
          <a:p>
            <a:pPr>
              <a:defRPr/>
            </a:pPr>
            <a:fld id="{E6CA0B37-C609-418D-973E-5FE272E0CA7A}" type="slidenum">
              <a:rPr lang="zh-CN" altLang="en-US" smtClean="0"/>
              <a:pPr>
                <a:defRPr/>
              </a:pPr>
              <a:t>80</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p:tgtEl>
                                          <p:spTgt spid="18"/>
                                        </p:tgtEl>
                                        <p:attrNameLst>
                                          <p:attrName>ppt_x</p:attrName>
                                        </p:attrNameLst>
                                      </p:cBhvr>
                                      <p:tavLst>
                                        <p:tav tm="0">
                                          <p:val>
                                            <p:strVal val="#ppt_x-#ppt_w*1.125000"/>
                                          </p:val>
                                        </p:tav>
                                        <p:tav tm="100000">
                                          <p:val>
                                            <p:strVal val="#ppt_x"/>
                                          </p:val>
                                        </p:tav>
                                      </p:tavLst>
                                    </p:anim>
                                    <p:animEffect transition="in" filter="wipe(right)">
                                      <p:cBhvr>
                                        <p:cTn id="8" dur="500"/>
                                        <p:tgtEl>
                                          <p:spTgt spid="18"/>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9">
                                            <p:txEl>
                                              <p:pRg st="0" end="0"/>
                                            </p:txEl>
                                          </p:spTgt>
                                        </p:tgtEl>
                                        <p:attrNameLst>
                                          <p:attrName>style.visibility</p:attrName>
                                        </p:attrNameLst>
                                      </p:cBhvr>
                                      <p:to>
                                        <p:strVal val="visible"/>
                                      </p:to>
                                    </p:set>
                                    <p:animEffect transition="in" filter="wipe(left)">
                                      <p:cBhvr>
                                        <p:cTn id="13" dur="500"/>
                                        <p:tgtEl>
                                          <p:spTgt spid="19">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1+#ppt_w/2"/>
                                          </p:val>
                                        </p:tav>
                                        <p:tav tm="100000">
                                          <p:val>
                                            <p:strVal val="#ppt_x"/>
                                          </p:val>
                                        </p:tav>
                                      </p:tavLst>
                                    </p:anim>
                                    <p:anim calcmode="lin" valueType="num">
                                      <p:cBhvr additive="base">
                                        <p:cTn id="19" dur="500" fill="hold"/>
                                        <p:tgtEl>
                                          <p:spTgt spid="11"/>
                                        </p:tgtEl>
                                        <p:attrNameLst>
                                          <p:attrName>ppt_y</p:attrName>
                                        </p:attrNameLst>
                                      </p:cBhvr>
                                      <p:tavLst>
                                        <p:tav tm="0">
                                          <p:val>
                                            <p:strVal val="#ppt_y"/>
                                          </p:val>
                                        </p:tav>
                                        <p:tav tm="100000">
                                          <p:val>
                                            <p:strVal val="#ppt_y"/>
                                          </p:val>
                                        </p:tav>
                                      </p:tavLst>
                                    </p:anim>
                                  </p:childTnLst>
                                </p:cTn>
                              </p:par>
                            </p:childTnLst>
                          </p:cTn>
                        </p:par>
                        <p:par>
                          <p:cTn id="20" fill="hold" nodeType="afterGroup">
                            <p:stCondLst>
                              <p:cond delay="500"/>
                            </p:stCondLst>
                            <p:childTnLst>
                              <p:par>
                                <p:cTn id="21" presetID="12" presetClass="entr" presetSubtype="4"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500"/>
                                        <p:tgtEl>
                                          <p:spTgt spid="15"/>
                                        </p:tgtEl>
                                        <p:attrNameLst>
                                          <p:attrName>ppt_y</p:attrName>
                                        </p:attrNameLst>
                                      </p:cBhvr>
                                      <p:tavLst>
                                        <p:tav tm="0">
                                          <p:val>
                                            <p:strVal val="#ppt_y+#ppt_h*1.125000"/>
                                          </p:val>
                                        </p:tav>
                                        <p:tav tm="100000">
                                          <p:val>
                                            <p:strVal val="#ppt_y"/>
                                          </p:val>
                                        </p:tav>
                                      </p:tavLst>
                                    </p:anim>
                                    <p:animEffect transition="in" filter="wipe(up)">
                                      <p:cBhvr>
                                        <p:cTn id="2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build="p"/>
      <p:bldP spid="15"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标题 1">
            <a:extLst>
              <a:ext uri="{FF2B5EF4-FFF2-40B4-BE49-F238E27FC236}">
                <a16:creationId xmlns:a16="http://schemas.microsoft.com/office/drawing/2014/main" id="{C537A69F-873A-4A74-A64C-FEBE96C9A37F}"/>
              </a:ext>
            </a:extLst>
          </p:cNvPr>
          <p:cNvSpPr>
            <a:spLocks noGrp="1"/>
          </p:cNvSpPr>
          <p:nvPr>
            <p:ph type="ctr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pPr algn="l"/>
            <a:r>
              <a:rPr lang="zh-CN" altLang="en-US" dirty="0"/>
              <a:t>原型链</a:t>
            </a:r>
          </a:p>
        </p:txBody>
      </p:sp>
      <p:sp>
        <p:nvSpPr>
          <p:cNvPr id="18" name="矩形 38">
            <a:extLst>
              <a:ext uri="{FF2B5EF4-FFF2-40B4-BE49-F238E27FC236}">
                <a16:creationId xmlns:a16="http://schemas.microsoft.com/office/drawing/2014/main" id="{198A05CF-3491-4B73-83B5-5DE977E99615}"/>
              </a:ext>
            </a:extLst>
          </p:cNvPr>
          <p:cNvSpPr>
            <a:spLocks noChangeArrowheads="1"/>
          </p:cNvSpPr>
          <p:nvPr/>
        </p:nvSpPr>
        <p:spPr bwMode="auto">
          <a:xfrm>
            <a:off x="1774826" y="1273175"/>
            <a:ext cx="8429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zh-CN" altLang="en-US" sz="2000" b="1" dirty="0">
                <a:solidFill>
                  <a:schemeClr val="tx1">
                    <a:lumMod val="50000"/>
                    <a:lumOff val="50000"/>
                  </a:schemeClr>
                </a:solidFill>
                <a:latin typeface="微软雅黑" pitchFamily="34" charset="-122"/>
                <a:ea typeface="微软雅黑" pitchFamily="34" charset="-122"/>
              </a:rPr>
              <a:t>原型链</a:t>
            </a:r>
            <a:r>
              <a:rPr lang="en-US" altLang="zh-CN" sz="2000" b="1" dirty="0">
                <a:solidFill>
                  <a:schemeClr val="tx1">
                    <a:lumMod val="50000"/>
                    <a:lumOff val="50000"/>
                  </a:schemeClr>
                </a:solidFill>
                <a:latin typeface="微软雅黑" pitchFamily="34" charset="-122"/>
                <a:ea typeface="微软雅黑" pitchFamily="34" charset="-122"/>
              </a:rPr>
              <a:t>——</a:t>
            </a:r>
            <a:r>
              <a:rPr lang="zh-CN" altLang="en-US" sz="2000" b="1" dirty="0">
                <a:solidFill>
                  <a:schemeClr val="tx1">
                    <a:lumMod val="50000"/>
                    <a:lumOff val="50000"/>
                  </a:schemeClr>
                </a:solidFill>
                <a:latin typeface="微软雅黑" pitchFamily="34" charset="-122"/>
                <a:ea typeface="微软雅黑" pitchFamily="34" charset="-122"/>
              </a:rPr>
              <a:t>函数的构造函数</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19" name="矩形 13">
            <a:extLst>
              <a:ext uri="{FF2B5EF4-FFF2-40B4-BE49-F238E27FC236}">
                <a16:creationId xmlns:a16="http://schemas.microsoft.com/office/drawing/2014/main" id="{D67582AA-1C50-4A22-99A5-CA4FA3E8C0E2}"/>
              </a:ext>
            </a:extLst>
          </p:cNvPr>
          <p:cNvSpPr>
            <a:spLocks noChangeArrowheads="1"/>
          </p:cNvSpPr>
          <p:nvPr/>
        </p:nvSpPr>
        <p:spPr bwMode="auto">
          <a:xfrm>
            <a:off x="1885950" y="1947864"/>
            <a:ext cx="84074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200000"/>
              </a:lnSpc>
              <a:defRPr/>
            </a:pPr>
            <a:r>
              <a:rPr lang="zh-CN" altLang="en-US" b="1" u="sng" dirty="0">
                <a:solidFill>
                  <a:srgbClr val="0070C0"/>
                </a:solidFill>
              </a:rPr>
              <a:t>总结</a:t>
            </a:r>
            <a:r>
              <a:rPr lang="zh-CN" altLang="en-US" dirty="0"/>
              <a:t>：</a:t>
            </a:r>
            <a:endParaRPr lang="en-US" altLang="zh-CN" dirty="0"/>
          </a:p>
          <a:p>
            <a:pPr marL="285750" indent="-285750">
              <a:lnSpc>
                <a:spcPct val="200000"/>
              </a:lnSpc>
              <a:buFont typeface="Wingdings" panose="05000000000000000000" pitchFamily="2" charset="2"/>
              <a:buChar char="Ø"/>
              <a:defRPr/>
            </a:pPr>
            <a:r>
              <a:rPr lang="zh-CN" altLang="en-US" dirty="0"/>
              <a:t>在</a:t>
            </a:r>
            <a:r>
              <a:rPr lang="en-US" altLang="zh-CN" dirty="0"/>
              <a:t>JavaScript</a:t>
            </a:r>
            <a:r>
              <a:rPr lang="zh-CN" altLang="en-US" dirty="0"/>
              <a:t>中，自定义函数以及</a:t>
            </a:r>
            <a:r>
              <a:rPr lang="en-US" altLang="zh-CN" dirty="0"/>
              <a:t>String</a:t>
            </a:r>
            <a:r>
              <a:rPr lang="zh-CN" altLang="en-US" dirty="0"/>
              <a:t>、</a:t>
            </a:r>
            <a:r>
              <a:rPr lang="en-US" altLang="zh-CN" dirty="0"/>
              <a:t>Number</a:t>
            </a:r>
            <a:r>
              <a:rPr lang="zh-CN" altLang="en-US" dirty="0"/>
              <a:t>、</a:t>
            </a:r>
            <a:r>
              <a:rPr lang="en-US" altLang="zh-CN" dirty="0"/>
              <a:t>Object</a:t>
            </a:r>
            <a:r>
              <a:rPr lang="zh-CN" altLang="en-US" dirty="0"/>
              <a:t>等内置构造函数的构造函数都是</a:t>
            </a:r>
            <a:r>
              <a:rPr lang="en-US" altLang="zh-CN" dirty="0"/>
              <a:t>Function</a:t>
            </a:r>
            <a:r>
              <a:rPr lang="zh-CN" altLang="en-US" dirty="0"/>
              <a:t>函数。</a:t>
            </a:r>
            <a:endParaRPr lang="en-US" altLang="zh-CN" dirty="0"/>
          </a:p>
          <a:p>
            <a:pPr marL="285750" indent="-285750">
              <a:lnSpc>
                <a:spcPct val="200000"/>
              </a:lnSpc>
              <a:buFont typeface="Wingdings" panose="05000000000000000000" pitchFamily="2" charset="2"/>
              <a:buChar char="Ø"/>
              <a:defRPr/>
            </a:pPr>
            <a:r>
              <a:rPr lang="en-US" altLang="zh-CN" dirty="0"/>
              <a:t>Function</a:t>
            </a:r>
            <a:r>
              <a:rPr lang="zh-CN" altLang="en-US" dirty="0"/>
              <a:t>函数的构造函数是</a:t>
            </a:r>
            <a:r>
              <a:rPr lang="en-US" altLang="zh-CN" dirty="0"/>
              <a:t>Function</a:t>
            </a:r>
            <a:r>
              <a:rPr lang="zh-CN" altLang="en-US" dirty="0"/>
              <a:t>自身。</a:t>
            </a:r>
            <a:endParaRPr lang="en-US" altLang="zh-CN" dirty="0"/>
          </a:p>
        </p:txBody>
      </p:sp>
      <p:sp>
        <p:nvSpPr>
          <p:cNvPr id="2" name="灯片编号占位符 1">
            <a:extLst>
              <a:ext uri="{FF2B5EF4-FFF2-40B4-BE49-F238E27FC236}">
                <a16:creationId xmlns:a16="http://schemas.microsoft.com/office/drawing/2014/main" id="{8B180DE3-5F98-4934-B4D0-07FC57BD4E1D}"/>
              </a:ext>
            </a:extLst>
          </p:cNvPr>
          <p:cNvSpPr>
            <a:spLocks noGrp="1"/>
          </p:cNvSpPr>
          <p:nvPr>
            <p:ph type="sldNum" sz="quarter" idx="4"/>
          </p:nvPr>
        </p:nvSpPr>
        <p:spPr/>
        <p:txBody>
          <a:bodyPr/>
          <a:lstStyle/>
          <a:p>
            <a:pPr>
              <a:defRPr/>
            </a:pPr>
            <a:fld id="{E6CA0B37-C609-418D-973E-5FE272E0CA7A}" type="slidenum">
              <a:rPr lang="zh-CN" altLang="en-US" smtClean="0"/>
              <a:pPr>
                <a:defRPr/>
              </a:pPr>
              <a:t>81</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wipe(left)">
                                      <p:cBhvr>
                                        <p:cTn id="7" dur="500"/>
                                        <p:tgtEl>
                                          <p:spTgt spid="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
                                            <p:txEl>
                                              <p:pRg st="1" end="1"/>
                                            </p:txEl>
                                          </p:spTgt>
                                        </p:tgtEl>
                                        <p:attrNameLst>
                                          <p:attrName>style.visibility</p:attrName>
                                        </p:attrNameLst>
                                      </p:cBhvr>
                                      <p:to>
                                        <p:strVal val="visible"/>
                                      </p:to>
                                    </p:set>
                                    <p:animEffect transition="in" filter="wipe(left)">
                                      <p:cBhvr>
                                        <p:cTn id="12" dur="500"/>
                                        <p:tgtEl>
                                          <p:spTgt spid="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
                                            <p:txEl>
                                              <p:pRg st="2" end="2"/>
                                            </p:txEl>
                                          </p:spTgt>
                                        </p:tgtEl>
                                        <p:attrNameLst>
                                          <p:attrName>style.visibility</p:attrName>
                                        </p:attrNameLst>
                                      </p:cBhvr>
                                      <p:to>
                                        <p:strVal val="visible"/>
                                      </p:to>
                                    </p:set>
                                    <p:animEffect transition="in" filter="wipe(left)">
                                      <p:cBhvr>
                                        <p:cTn id="17" dur="500"/>
                                        <p:tgtEl>
                                          <p:spTgt spid="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标题 1">
            <a:extLst>
              <a:ext uri="{FF2B5EF4-FFF2-40B4-BE49-F238E27FC236}">
                <a16:creationId xmlns:a16="http://schemas.microsoft.com/office/drawing/2014/main" id="{586C0DB7-C935-47B5-A353-F526414F934B}"/>
              </a:ext>
            </a:extLst>
          </p:cNvPr>
          <p:cNvSpPr>
            <a:spLocks noGrp="1"/>
          </p:cNvSpPr>
          <p:nvPr>
            <p:ph type="ctr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pPr algn="l"/>
            <a:r>
              <a:rPr lang="zh-CN" altLang="en-US" dirty="0"/>
              <a:t>原型链</a:t>
            </a:r>
          </a:p>
        </p:txBody>
      </p:sp>
      <p:sp>
        <p:nvSpPr>
          <p:cNvPr id="18" name="矩形 38">
            <a:extLst>
              <a:ext uri="{FF2B5EF4-FFF2-40B4-BE49-F238E27FC236}">
                <a16:creationId xmlns:a16="http://schemas.microsoft.com/office/drawing/2014/main" id="{E5D5B7FE-D952-4F3F-8181-7F4C546602B5}"/>
              </a:ext>
            </a:extLst>
          </p:cNvPr>
          <p:cNvSpPr>
            <a:spLocks noChangeArrowheads="1"/>
          </p:cNvSpPr>
          <p:nvPr/>
        </p:nvSpPr>
        <p:spPr bwMode="auto">
          <a:xfrm>
            <a:off x="1774826" y="1273175"/>
            <a:ext cx="8429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zh-CN" altLang="en-US" sz="2000" b="1" dirty="0">
                <a:solidFill>
                  <a:schemeClr val="tx1">
                    <a:lumMod val="50000"/>
                    <a:lumOff val="50000"/>
                  </a:schemeClr>
                </a:solidFill>
                <a:latin typeface="微软雅黑" pitchFamily="34" charset="-122"/>
                <a:ea typeface="微软雅黑" pitchFamily="34" charset="-122"/>
              </a:rPr>
              <a:t>原型链</a:t>
            </a:r>
            <a:r>
              <a:rPr lang="en-US" altLang="zh-CN" sz="2000" b="1" dirty="0">
                <a:solidFill>
                  <a:schemeClr val="tx1">
                    <a:lumMod val="50000"/>
                    <a:lumOff val="50000"/>
                  </a:schemeClr>
                </a:solidFill>
                <a:latin typeface="微软雅黑" pitchFamily="34" charset="-122"/>
                <a:ea typeface="微软雅黑" pitchFamily="34" charset="-122"/>
              </a:rPr>
              <a:t>——</a:t>
            </a:r>
            <a:r>
              <a:rPr lang="zh-CN" altLang="en-US" sz="2000" b="1" dirty="0">
                <a:solidFill>
                  <a:schemeClr val="tx1">
                    <a:lumMod val="50000"/>
                    <a:lumOff val="50000"/>
                  </a:schemeClr>
                </a:solidFill>
                <a:latin typeface="微软雅黑" pitchFamily="34" charset="-122"/>
                <a:ea typeface="微软雅黑" pitchFamily="34" charset="-122"/>
              </a:rPr>
              <a:t>函数的构造函数</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5" name="圆角矩形 4">
            <a:extLst>
              <a:ext uri="{FF2B5EF4-FFF2-40B4-BE49-F238E27FC236}">
                <a16:creationId xmlns:a16="http://schemas.microsoft.com/office/drawing/2014/main" id="{A354902B-8B0D-4827-9A99-6064D45720EA}"/>
              </a:ext>
            </a:extLst>
          </p:cNvPr>
          <p:cNvSpPr/>
          <p:nvPr/>
        </p:nvSpPr>
        <p:spPr>
          <a:xfrm>
            <a:off x="4802188" y="2144714"/>
            <a:ext cx="2305050" cy="719137"/>
          </a:xfrm>
          <a:prstGeom prst="roundRect">
            <a:avLst/>
          </a:prstGeom>
          <a:solidFill>
            <a:srgbClr val="FBFBFB"/>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118789" name="组合 17">
            <a:extLst>
              <a:ext uri="{FF2B5EF4-FFF2-40B4-BE49-F238E27FC236}">
                <a16:creationId xmlns:a16="http://schemas.microsoft.com/office/drawing/2014/main" id="{D0E77BC5-D18E-4433-92FB-A507004DA09B}"/>
              </a:ext>
            </a:extLst>
          </p:cNvPr>
          <p:cNvGrpSpPr>
            <a:grpSpLocks/>
          </p:cNvGrpSpPr>
          <p:nvPr/>
        </p:nvGrpSpPr>
        <p:grpSpPr bwMode="auto">
          <a:xfrm>
            <a:off x="2365375" y="2576513"/>
            <a:ext cx="7475538" cy="2292350"/>
            <a:chOff x="971600" y="1988840"/>
            <a:chExt cx="7200728" cy="2160240"/>
          </a:xfrm>
        </p:grpSpPr>
        <p:sp>
          <p:nvSpPr>
            <p:cNvPr id="7" name="流程图: 过程 6">
              <a:extLst>
                <a:ext uri="{FF2B5EF4-FFF2-40B4-BE49-F238E27FC236}">
                  <a16:creationId xmlns:a16="http://schemas.microsoft.com/office/drawing/2014/main" id="{7EABBAB2-376C-4DEA-AFDD-26A99CD4F8EF}"/>
                </a:ext>
              </a:extLst>
            </p:cNvPr>
            <p:cNvSpPr/>
            <p:nvPr/>
          </p:nvSpPr>
          <p:spPr>
            <a:xfrm>
              <a:off x="971600" y="1988840"/>
              <a:ext cx="7200728" cy="2160240"/>
            </a:xfrm>
            <a:prstGeom prst="flowChartProces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流程图: 可选过程 7">
              <a:extLst>
                <a:ext uri="{FF2B5EF4-FFF2-40B4-BE49-F238E27FC236}">
                  <a16:creationId xmlns:a16="http://schemas.microsoft.com/office/drawing/2014/main" id="{570415F8-2C2F-4A23-87DF-C75C4CD930D3}"/>
                </a:ext>
              </a:extLst>
            </p:cNvPr>
            <p:cNvSpPr/>
            <p:nvPr/>
          </p:nvSpPr>
          <p:spPr>
            <a:xfrm>
              <a:off x="971600" y="1988840"/>
              <a:ext cx="7200728" cy="2160240"/>
            </a:xfrm>
            <a:prstGeom prst="flowChartAlternateProcess">
              <a:avLst/>
            </a:prstGeom>
            <a:solidFill>
              <a:srgbClr val="FBFBFB"/>
            </a:solid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118790" name="组合 20">
            <a:extLst>
              <a:ext uri="{FF2B5EF4-FFF2-40B4-BE49-F238E27FC236}">
                <a16:creationId xmlns:a16="http://schemas.microsoft.com/office/drawing/2014/main" id="{7372383C-0360-4104-A765-7332A0D94C3D}"/>
              </a:ext>
            </a:extLst>
          </p:cNvPr>
          <p:cNvGrpSpPr>
            <a:grpSpLocks/>
          </p:cNvGrpSpPr>
          <p:nvPr/>
        </p:nvGrpSpPr>
        <p:grpSpPr bwMode="auto">
          <a:xfrm>
            <a:off x="4802188" y="2071689"/>
            <a:ext cx="2316162" cy="504825"/>
            <a:chOff x="3408211" y="1484784"/>
            <a:chExt cx="2315917" cy="504056"/>
          </a:xfrm>
        </p:grpSpPr>
        <p:sp>
          <p:nvSpPr>
            <p:cNvPr id="10" name="椭圆 9">
              <a:extLst>
                <a:ext uri="{FF2B5EF4-FFF2-40B4-BE49-F238E27FC236}">
                  <a16:creationId xmlns:a16="http://schemas.microsoft.com/office/drawing/2014/main" id="{1FC77E3D-8C84-432F-9397-25A9B2F832FB}"/>
                </a:ext>
              </a:extLst>
            </p:cNvPr>
            <p:cNvSpPr/>
            <p:nvPr/>
          </p:nvSpPr>
          <p:spPr>
            <a:xfrm>
              <a:off x="3408211" y="1484784"/>
              <a:ext cx="144447" cy="144242"/>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椭圆 10">
              <a:extLst>
                <a:ext uri="{FF2B5EF4-FFF2-40B4-BE49-F238E27FC236}">
                  <a16:creationId xmlns:a16="http://schemas.microsoft.com/office/drawing/2014/main" id="{BC23729B-E3C3-4A3B-8B73-8CBAF3F9C91E}"/>
                </a:ext>
              </a:extLst>
            </p:cNvPr>
            <p:cNvSpPr/>
            <p:nvPr/>
          </p:nvSpPr>
          <p:spPr>
            <a:xfrm>
              <a:off x="5579681" y="1484784"/>
              <a:ext cx="144447" cy="144242"/>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TextBox 11">
              <a:extLst>
                <a:ext uri="{FF2B5EF4-FFF2-40B4-BE49-F238E27FC236}">
                  <a16:creationId xmlns:a16="http://schemas.microsoft.com/office/drawing/2014/main" id="{06187E0B-902E-4126-847E-841CD5041389}"/>
                </a:ext>
              </a:extLst>
            </p:cNvPr>
            <p:cNvSpPr txBox="1"/>
            <p:nvPr/>
          </p:nvSpPr>
          <p:spPr>
            <a:xfrm>
              <a:off x="3874887" y="1589399"/>
              <a:ext cx="1371455" cy="399441"/>
            </a:xfrm>
            <a:prstGeom prst="rect">
              <a:avLst/>
            </a:prstGeom>
            <a:noFill/>
          </p:spPr>
          <p:txBody>
            <a:bodyPr wrap="none">
              <a:spAutoFit/>
            </a:bodyPr>
            <a:lstStyle/>
            <a:p>
              <a:pPr>
                <a:defRPr/>
              </a:pPr>
              <a:r>
                <a:rPr lang="zh-CN" altLang="en-US" sz="2000" b="1" spc="300" dirty="0">
                  <a:solidFill>
                    <a:srgbClr val="C00000"/>
                  </a:solidFill>
                  <a:latin typeface="黑体" panose="02010609060101010101" pitchFamily="49" charset="-122"/>
                  <a:ea typeface="黑体" panose="02010609060101010101" pitchFamily="49" charset="-122"/>
                </a:rPr>
                <a:t>值得一提</a:t>
              </a:r>
            </a:p>
          </p:txBody>
        </p:sp>
      </p:grpSp>
      <p:sp>
        <p:nvSpPr>
          <p:cNvPr id="118791" name="矩形 1">
            <a:extLst>
              <a:ext uri="{FF2B5EF4-FFF2-40B4-BE49-F238E27FC236}">
                <a16:creationId xmlns:a16="http://schemas.microsoft.com/office/drawing/2014/main" id="{2E365BB6-3BD1-44A7-AA9E-6AA06CEEE2AD}"/>
              </a:ext>
            </a:extLst>
          </p:cNvPr>
          <p:cNvSpPr>
            <a:spLocks noChangeArrowheads="1"/>
          </p:cNvSpPr>
          <p:nvPr/>
        </p:nvSpPr>
        <p:spPr bwMode="auto">
          <a:xfrm>
            <a:off x="2473326" y="2776539"/>
            <a:ext cx="7470775" cy="1665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200000"/>
              </a:lnSpc>
            </a:pPr>
            <a:r>
              <a:rPr lang="zh-CN" altLang="en-US"/>
              <a:t>用户还可以通过实例化</a:t>
            </a:r>
            <a:r>
              <a:rPr lang="en-US" altLang="zh-CN"/>
              <a:t>Function</a:t>
            </a:r>
            <a:r>
              <a:rPr lang="zh-CN" altLang="en-US"/>
              <a:t>构造函数的方式来创建函数。该构造函数的参数数量是不固定的，最后一个参数表示用字符串保存的新创建函数的函数体，前面的参数（数量不固定）表示新创建函数的参数名称。</a:t>
            </a:r>
            <a:endParaRPr lang="zh-CN" altLang="zh-CN"/>
          </a:p>
        </p:txBody>
      </p:sp>
      <p:sp>
        <p:nvSpPr>
          <p:cNvPr id="2" name="灯片编号占位符 1">
            <a:extLst>
              <a:ext uri="{FF2B5EF4-FFF2-40B4-BE49-F238E27FC236}">
                <a16:creationId xmlns:a16="http://schemas.microsoft.com/office/drawing/2014/main" id="{2D2FDBCC-BE60-4F7F-ABD6-88107828D63D}"/>
              </a:ext>
            </a:extLst>
          </p:cNvPr>
          <p:cNvSpPr>
            <a:spLocks noGrp="1"/>
          </p:cNvSpPr>
          <p:nvPr>
            <p:ph type="sldNum" sz="quarter" idx="4"/>
          </p:nvPr>
        </p:nvSpPr>
        <p:spPr/>
        <p:txBody>
          <a:bodyPr/>
          <a:lstStyle/>
          <a:p>
            <a:pPr>
              <a:defRPr/>
            </a:pPr>
            <a:fld id="{E6CA0B37-C609-418D-973E-5FE272E0CA7A}" type="slidenum">
              <a:rPr lang="zh-CN" altLang="en-US" smtClean="0"/>
              <a:pPr>
                <a:defRPr/>
              </a:pPr>
              <a:t>82</a:t>
            </a:fld>
            <a:endParaRPr lang="zh-CN" altLang="en-US"/>
          </a:p>
        </p:txBody>
      </p:sp>
    </p:spTree>
  </p:cSld>
  <p:clrMapOvr>
    <a:masterClrMapping/>
  </p:clrMapOvr>
  <p:transition spd="slow">
    <p:circl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标题 1">
            <a:extLst>
              <a:ext uri="{FF2B5EF4-FFF2-40B4-BE49-F238E27FC236}">
                <a16:creationId xmlns:a16="http://schemas.microsoft.com/office/drawing/2014/main" id="{B8703212-1DFC-4C49-B394-658C3C7C8382}"/>
              </a:ext>
            </a:extLst>
          </p:cNvPr>
          <p:cNvSpPr>
            <a:spLocks noGrp="1"/>
          </p:cNvSpPr>
          <p:nvPr>
            <p:ph type="ctr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pPr algn="l"/>
            <a:r>
              <a:rPr lang="zh-CN" altLang="en-US" dirty="0"/>
              <a:t>原型链</a:t>
            </a:r>
          </a:p>
        </p:txBody>
      </p:sp>
      <p:sp>
        <p:nvSpPr>
          <p:cNvPr id="18" name="矩形 38">
            <a:extLst>
              <a:ext uri="{FF2B5EF4-FFF2-40B4-BE49-F238E27FC236}">
                <a16:creationId xmlns:a16="http://schemas.microsoft.com/office/drawing/2014/main" id="{5543C03E-E864-4550-AAAD-400D5B6B01F4}"/>
              </a:ext>
            </a:extLst>
          </p:cNvPr>
          <p:cNvSpPr>
            <a:spLocks noChangeArrowheads="1"/>
          </p:cNvSpPr>
          <p:nvPr/>
        </p:nvSpPr>
        <p:spPr bwMode="auto">
          <a:xfrm>
            <a:off x="1774826" y="1273175"/>
            <a:ext cx="8429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zh-CN" altLang="en-US" sz="2000" b="1" dirty="0">
                <a:solidFill>
                  <a:schemeClr val="tx1">
                    <a:lumMod val="50000"/>
                    <a:lumOff val="50000"/>
                  </a:schemeClr>
                </a:solidFill>
                <a:latin typeface="微软雅黑" pitchFamily="34" charset="-122"/>
                <a:ea typeface="微软雅黑" pitchFamily="34" charset="-122"/>
              </a:rPr>
              <a:t>原型链</a:t>
            </a:r>
            <a:r>
              <a:rPr lang="en-US" altLang="zh-CN" sz="2000" b="1" dirty="0">
                <a:solidFill>
                  <a:schemeClr val="tx1">
                    <a:lumMod val="50000"/>
                    <a:lumOff val="50000"/>
                  </a:schemeClr>
                </a:solidFill>
                <a:latin typeface="微软雅黑" pitchFamily="34" charset="-122"/>
                <a:ea typeface="微软雅黑" pitchFamily="34" charset="-122"/>
              </a:rPr>
              <a:t>——</a:t>
            </a:r>
            <a:r>
              <a:rPr lang="zh-CN" altLang="en-US" sz="2000" b="1" dirty="0">
                <a:solidFill>
                  <a:schemeClr val="tx1">
                    <a:lumMod val="50000"/>
                    <a:lumOff val="50000"/>
                  </a:schemeClr>
                </a:solidFill>
                <a:latin typeface="微软雅黑" pitchFamily="34" charset="-122"/>
                <a:ea typeface="微软雅黑" pitchFamily="34" charset="-122"/>
              </a:rPr>
              <a:t>函数的构造函数</a:t>
            </a:r>
            <a:endParaRPr lang="en-US" altLang="zh-CN" sz="2000" b="1" dirty="0">
              <a:solidFill>
                <a:schemeClr val="tx1">
                  <a:lumMod val="50000"/>
                  <a:lumOff val="50000"/>
                </a:schemeClr>
              </a:solidFill>
              <a:latin typeface="微软雅黑" pitchFamily="34" charset="-122"/>
              <a:ea typeface="微软雅黑" pitchFamily="34" charset="-122"/>
            </a:endParaRPr>
          </a:p>
        </p:txBody>
      </p:sp>
      <p:grpSp>
        <p:nvGrpSpPr>
          <p:cNvPr id="5" name="组合 4">
            <a:extLst>
              <a:ext uri="{FF2B5EF4-FFF2-40B4-BE49-F238E27FC236}">
                <a16:creationId xmlns:a16="http://schemas.microsoft.com/office/drawing/2014/main" id="{E56CD050-38E8-4395-AC3D-3629D6C6BB1B}"/>
              </a:ext>
            </a:extLst>
          </p:cNvPr>
          <p:cNvGrpSpPr>
            <a:grpSpLocks/>
          </p:cNvGrpSpPr>
          <p:nvPr/>
        </p:nvGrpSpPr>
        <p:grpSpPr bwMode="auto">
          <a:xfrm>
            <a:off x="2473326" y="2184401"/>
            <a:ext cx="6894513" cy="1319213"/>
            <a:chOff x="1582738" y="2146679"/>
            <a:chExt cx="1809577" cy="291064"/>
          </a:xfrm>
        </p:grpSpPr>
        <p:sp>
          <p:nvSpPr>
            <p:cNvPr id="119818" name="矩形 3">
              <a:extLst>
                <a:ext uri="{FF2B5EF4-FFF2-40B4-BE49-F238E27FC236}">
                  <a16:creationId xmlns:a16="http://schemas.microsoft.com/office/drawing/2014/main" id="{FD84CEF8-2CE4-4A67-B4B9-4739D480E285}"/>
                </a:ext>
              </a:extLst>
            </p:cNvPr>
            <p:cNvSpPr>
              <a:spLocks noChangeArrowheads="1"/>
            </p:cNvSpPr>
            <p:nvPr/>
          </p:nvSpPr>
          <p:spPr bwMode="auto">
            <a:xfrm>
              <a:off x="1582738" y="2146679"/>
              <a:ext cx="1809577" cy="291064"/>
            </a:xfrm>
            <a:prstGeom prst="rect">
              <a:avLst/>
            </a:prstGeom>
            <a:solidFill>
              <a:srgbClr val="003F75"/>
            </a:solidFill>
            <a:ln>
              <a:noFill/>
            </a:ln>
            <a:extLst>
              <a:ext uri="{91240B29-F687-4F45-9708-019B960494DF}">
                <a14:hiddenLine xmlns:a14="http://schemas.microsoft.com/office/drawing/2010/main" w="12700" algn="ctr">
                  <a:solidFill>
                    <a:srgbClr val="000000"/>
                  </a:solidFill>
                  <a:prstDash val="sysDot"/>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119819" name="矩形 5">
              <a:extLst>
                <a:ext uri="{FF2B5EF4-FFF2-40B4-BE49-F238E27FC236}">
                  <a16:creationId xmlns:a16="http://schemas.microsoft.com/office/drawing/2014/main" id="{24F2DFF3-660D-49E1-8E8C-6199AC4DA96D}"/>
                </a:ext>
              </a:extLst>
            </p:cNvPr>
            <p:cNvSpPr>
              <a:spLocks noChangeArrowheads="1"/>
            </p:cNvSpPr>
            <p:nvPr/>
          </p:nvSpPr>
          <p:spPr bwMode="auto">
            <a:xfrm>
              <a:off x="1603356" y="2158041"/>
              <a:ext cx="1788959" cy="241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5000"/>
                </a:lnSpc>
              </a:pPr>
              <a:r>
                <a:rPr lang="en-US" altLang="zh-CN" b="1">
                  <a:solidFill>
                    <a:schemeClr val="bg1"/>
                  </a:solidFill>
                </a:rPr>
                <a:t>// new Function('</a:t>
              </a:r>
              <a:r>
                <a:rPr lang="zh-CN" altLang="en-US" b="1">
                  <a:solidFill>
                    <a:schemeClr val="bg1"/>
                  </a:solidFill>
                </a:rPr>
                <a:t>参数</a:t>
              </a:r>
              <a:r>
                <a:rPr lang="en-US" altLang="zh-CN" b="1">
                  <a:solidFill>
                    <a:schemeClr val="bg1"/>
                  </a:solidFill>
                </a:rPr>
                <a:t>1', '</a:t>
              </a:r>
              <a:r>
                <a:rPr lang="zh-CN" altLang="en-US" b="1">
                  <a:solidFill>
                    <a:schemeClr val="bg1"/>
                  </a:solidFill>
                </a:rPr>
                <a:t>参数</a:t>
              </a:r>
              <a:r>
                <a:rPr lang="en-US" altLang="zh-CN" b="1">
                  <a:solidFill>
                    <a:schemeClr val="bg1"/>
                  </a:solidFill>
                </a:rPr>
                <a:t>2', …… '</a:t>
              </a:r>
              <a:r>
                <a:rPr lang="zh-CN" altLang="en-US" b="1">
                  <a:solidFill>
                    <a:schemeClr val="bg1"/>
                  </a:solidFill>
                </a:rPr>
                <a:t>参数</a:t>
              </a:r>
              <a:r>
                <a:rPr lang="en-US" altLang="zh-CN" b="1">
                  <a:solidFill>
                    <a:schemeClr val="bg1"/>
                  </a:solidFill>
                </a:rPr>
                <a:t>N', '</a:t>
              </a:r>
              <a:r>
                <a:rPr lang="zh-CN" altLang="en-US" b="1">
                  <a:solidFill>
                    <a:schemeClr val="bg1"/>
                  </a:solidFill>
                </a:rPr>
                <a:t>函数体</a:t>
              </a:r>
              <a:r>
                <a:rPr lang="en-US" altLang="zh-CN" b="1">
                  <a:solidFill>
                    <a:schemeClr val="bg1"/>
                  </a:solidFill>
                </a:rPr>
                <a:t>');</a:t>
              </a:r>
            </a:p>
            <a:p>
              <a:pPr>
                <a:lnSpc>
                  <a:spcPct val="125000"/>
                </a:lnSpc>
              </a:pPr>
              <a:r>
                <a:rPr lang="en-US" altLang="zh-CN" b="1">
                  <a:solidFill>
                    <a:schemeClr val="bg1"/>
                  </a:solidFill>
                </a:rPr>
                <a:t>var func = new Function('a', 'b', 'return a + b;');</a:t>
              </a:r>
            </a:p>
            <a:p>
              <a:pPr>
                <a:lnSpc>
                  <a:spcPct val="125000"/>
                </a:lnSpc>
              </a:pPr>
              <a:r>
                <a:rPr lang="en-US" altLang="zh-CN" b="1">
                  <a:solidFill>
                    <a:schemeClr val="bg1"/>
                  </a:solidFill>
                </a:rPr>
                <a:t>console.log(func(100, 200));		// </a:t>
              </a:r>
              <a:r>
                <a:rPr lang="zh-CN" altLang="en-US" b="1">
                  <a:solidFill>
                    <a:schemeClr val="bg1"/>
                  </a:solidFill>
                </a:rPr>
                <a:t>输出结果：</a:t>
              </a:r>
              <a:r>
                <a:rPr lang="en-US" altLang="zh-CN" b="1">
                  <a:solidFill>
                    <a:schemeClr val="bg1"/>
                  </a:solidFill>
                </a:rPr>
                <a:t>300</a:t>
              </a:r>
            </a:p>
          </p:txBody>
        </p:sp>
      </p:grpSp>
      <p:sp>
        <p:nvSpPr>
          <p:cNvPr id="8" name="圆角矩形 7">
            <a:extLst>
              <a:ext uri="{FF2B5EF4-FFF2-40B4-BE49-F238E27FC236}">
                <a16:creationId xmlns:a16="http://schemas.microsoft.com/office/drawing/2014/main" id="{92B3F6A7-68F6-4785-94BA-E4DF83A4AE33}"/>
              </a:ext>
            </a:extLst>
          </p:cNvPr>
          <p:cNvSpPr/>
          <p:nvPr/>
        </p:nvSpPr>
        <p:spPr>
          <a:xfrm>
            <a:off x="8567738" y="2247901"/>
            <a:ext cx="1554162" cy="595313"/>
          </a:xfrm>
          <a:prstGeom prst="roundRect">
            <a:avLst/>
          </a:prstGeom>
          <a:solidFill>
            <a:srgbClr val="FBFBFB"/>
          </a:solidFill>
          <a:ln w="12700">
            <a:solidFill>
              <a:srgbClr val="00B4E9"/>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tx1"/>
                </a:solidFill>
              </a:rPr>
              <a:t>① 创建函数</a:t>
            </a:r>
          </a:p>
        </p:txBody>
      </p:sp>
      <p:grpSp>
        <p:nvGrpSpPr>
          <p:cNvPr id="9" name="组合 8">
            <a:extLst>
              <a:ext uri="{FF2B5EF4-FFF2-40B4-BE49-F238E27FC236}">
                <a16:creationId xmlns:a16="http://schemas.microsoft.com/office/drawing/2014/main" id="{AA67A032-E71E-4DEE-91C3-C104A9EAA505}"/>
              </a:ext>
            </a:extLst>
          </p:cNvPr>
          <p:cNvGrpSpPr>
            <a:grpSpLocks/>
          </p:cNvGrpSpPr>
          <p:nvPr/>
        </p:nvGrpSpPr>
        <p:grpSpPr bwMode="auto">
          <a:xfrm>
            <a:off x="3994150" y="3721101"/>
            <a:ext cx="3671888" cy="1984375"/>
            <a:chOff x="1582738" y="2146679"/>
            <a:chExt cx="1839321" cy="438301"/>
          </a:xfrm>
        </p:grpSpPr>
        <p:sp>
          <p:nvSpPr>
            <p:cNvPr id="119816" name="矩形 3">
              <a:extLst>
                <a:ext uri="{FF2B5EF4-FFF2-40B4-BE49-F238E27FC236}">
                  <a16:creationId xmlns:a16="http://schemas.microsoft.com/office/drawing/2014/main" id="{7C9BE3F1-A4CA-4EF7-A14F-2883CBC0FA6D}"/>
                </a:ext>
              </a:extLst>
            </p:cNvPr>
            <p:cNvSpPr>
              <a:spLocks noChangeArrowheads="1"/>
            </p:cNvSpPr>
            <p:nvPr/>
          </p:nvSpPr>
          <p:spPr bwMode="auto">
            <a:xfrm>
              <a:off x="1582738" y="2146679"/>
              <a:ext cx="1809577" cy="438301"/>
            </a:xfrm>
            <a:prstGeom prst="rect">
              <a:avLst/>
            </a:prstGeom>
            <a:solidFill>
              <a:srgbClr val="003F75"/>
            </a:solidFill>
            <a:ln>
              <a:noFill/>
            </a:ln>
            <a:extLst>
              <a:ext uri="{91240B29-F687-4F45-9708-019B960494DF}">
                <a14:hiddenLine xmlns:a14="http://schemas.microsoft.com/office/drawing/2010/main" w="12700" algn="ctr">
                  <a:solidFill>
                    <a:srgbClr val="000000"/>
                  </a:solidFill>
                  <a:prstDash val="sysDot"/>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119817" name="矩形 5">
              <a:extLst>
                <a:ext uri="{FF2B5EF4-FFF2-40B4-BE49-F238E27FC236}">
                  <a16:creationId xmlns:a16="http://schemas.microsoft.com/office/drawing/2014/main" id="{E8BB03C0-0BE6-40C5-AFCA-F1F292F542D8}"/>
                </a:ext>
              </a:extLst>
            </p:cNvPr>
            <p:cNvSpPr>
              <a:spLocks noChangeArrowheads="1"/>
            </p:cNvSpPr>
            <p:nvPr/>
          </p:nvSpPr>
          <p:spPr bwMode="auto">
            <a:xfrm>
              <a:off x="1633100" y="2158041"/>
              <a:ext cx="1788959" cy="402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5000"/>
                </a:lnSpc>
              </a:pPr>
              <a:r>
                <a:rPr lang="en-US" altLang="zh-CN" b="1">
                  <a:solidFill>
                    <a:schemeClr val="bg1"/>
                  </a:solidFill>
                </a:rPr>
                <a:t>func(100, 200);</a:t>
              </a:r>
            </a:p>
            <a:p>
              <a:pPr>
                <a:lnSpc>
                  <a:spcPct val="125000"/>
                </a:lnSpc>
              </a:pPr>
              <a:r>
                <a:rPr lang="en-US" altLang="zh-CN" b="1">
                  <a:solidFill>
                    <a:schemeClr val="bg1"/>
                  </a:solidFill>
                </a:rPr>
                <a:t>// </a:t>
              </a:r>
              <a:r>
                <a:rPr lang="zh-CN" altLang="en-US" b="1">
                  <a:solidFill>
                    <a:schemeClr val="bg1"/>
                  </a:solidFill>
                </a:rPr>
                <a:t>相当于</a:t>
              </a:r>
              <a:endParaRPr lang="en-US" altLang="zh-CN" b="1">
                <a:solidFill>
                  <a:schemeClr val="bg1"/>
                </a:solidFill>
              </a:endParaRPr>
            </a:p>
            <a:p>
              <a:pPr>
                <a:lnSpc>
                  <a:spcPct val="125000"/>
                </a:lnSpc>
              </a:pPr>
              <a:r>
                <a:rPr lang="en-US" altLang="zh-CN" b="1">
                  <a:solidFill>
                    <a:schemeClr val="bg1"/>
                  </a:solidFill>
                </a:rPr>
                <a:t>var func = function(a, b) {</a:t>
              </a:r>
            </a:p>
            <a:p>
              <a:pPr>
                <a:lnSpc>
                  <a:spcPct val="125000"/>
                </a:lnSpc>
              </a:pPr>
              <a:r>
                <a:rPr lang="en-US" altLang="zh-CN" b="1">
                  <a:solidFill>
                    <a:schemeClr val="bg1"/>
                  </a:solidFill>
                </a:rPr>
                <a:t>  return a + b;</a:t>
              </a:r>
            </a:p>
            <a:p>
              <a:pPr>
                <a:lnSpc>
                  <a:spcPct val="125000"/>
                </a:lnSpc>
              </a:pPr>
              <a:r>
                <a:rPr lang="en-US" altLang="zh-CN" b="1">
                  <a:solidFill>
                    <a:schemeClr val="bg1"/>
                  </a:solidFill>
                </a:rPr>
                <a:t>}</a:t>
              </a:r>
            </a:p>
          </p:txBody>
        </p:sp>
      </p:grpSp>
      <p:sp>
        <p:nvSpPr>
          <p:cNvPr id="12" name="圆角矩形 11">
            <a:extLst>
              <a:ext uri="{FF2B5EF4-FFF2-40B4-BE49-F238E27FC236}">
                <a16:creationId xmlns:a16="http://schemas.microsoft.com/office/drawing/2014/main" id="{9CF13E56-995C-432D-8F7D-EEFCF89D6E87}"/>
              </a:ext>
            </a:extLst>
          </p:cNvPr>
          <p:cNvSpPr/>
          <p:nvPr/>
        </p:nvSpPr>
        <p:spPr>
          <a:xfrm>
            <a:off x="6662739" y="3784601"/>
            <a:ext cx="1628775" cy="595313"/>
          </a:xfrm>
          <a:prstGeom prst="roundRect">
            <a:avLst/>
          </a:prstGeom>
          <a:solidFill>
            <a:srgbClr val="FBFBFB"/>
          </a:solidFill>
          <a:ln w="12700">
            <a:solidFill>
              <a:srgbClr val="00B4E9"/>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tx1"/>
                </a:solidFill>
              </a:rPr>
              <a:t>② 调用函数</a:t>
            </a:r>
          </a:p>
        </p:txBody>
      </p:sp>
      <p:sp>
        <p:nvSpPr>
          <p:cNvPr id="2" name="灯片编号占位符 1">
            <a:extLst>
              <a:ext uri="{FF2B5EF4-FFF2-40B4-BE49-F238E27FC236}">
                <a16:creationId xmlns:a16="http://schemas.microsoft.com/office/drawing/2014/main" id="{EC71F053-369D-4D66-9605-02C7B58CA077}"/>
              </a:ext>
            </a:extLst>
          </p:cNvPr>
          <p:cNvSpPr>
            <a:spLocks noGrp="1"/>
          </p:cNvSpPr>
          <p:nvPr>
            <p:ph type="sldNum" sz="quarter" idx="4"/>
          </p:nvPr>
        </p:nvSpPr>
        <p:spPr/>
        <p:txBody>
          <a:bodyPr/>
          <a:lstStyle/>
          <a:p>
            <a:pPr>
              <a:defRPr/>
            </a:pPr>
            <a:fld id="{E6CA0B37-C609-418D-973E-5FE272E0CA7A}" type="slidenum">
              <a:rPr lang="zh-CN" altLang="en-US" smtClean="0"/>
              <a:pPr>
                <a:defRPr/>
              </a:pPr>
              <a:t>83</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p:tgtEl>
                                          <p:spTgt spid="8"/>
                                        </p:tgtEl>
                                        <p:attrNameLst>
                                          <p:attrName>ppt_x</p:attrName>
                                        </p:attrNameLst>
                                      </p:cBhvr>
                                      <p:tavLst>
                                        <p:tav tm="0">
                                          <p:val>
                                            <p:strVal val="#ppt_x-#ppt_w*1.125000"/>
                                          </p:val>
                                        </p:tav>
                                        <p:tav tm="100000">
                                          <p:val>
                                            <p:strVal val="#ppt_x"/>
                                          </p:val>
                                        </p:tav>
                                      </p:tavLst>
                                    </p:anim>
                                    <p:animEffect transition="in" filter="wipe(right)">
                                      <p:cBhvr>
                                        <p:cTn id="13" dur="500"/>
                                        <p:tgtEl>
                                          <p:spTgt spid="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1+#ppt_w/2"/>
                                          </p:val>
                                        </p:tav>
                                        <p:tav tm="100000">
                                          <p:val>
                                            <p:strVal val="#ppt_x"/>
                                          </p:val>
                                        </p:tav>
                                      </p:tavLst>
                                    </p:anim>
                                    <p:anim calcmode="lin" valueType="num">
                                      <p:cBhvr additive="base">
                                        <p:cTn id="19" dur="500" fill="hold"/>
                                        <p:tgtEl>
                                          <p:spTgt spid="9"/>
                                        </p:tgtEl>
                                        <p:attrNameLst>
                                          <p:attrName>ppt_y</p:attrName>
                                        </p:attrNameLst>
                                      </p:cBhvr>
                                      <p:tavLst>
                                        <p:tav tm="0">
                                          <p:val>
                                            <p:strVal val="#ppt_y"/>
                                          </p:val>
                                        </p:tav>
                                        <p:tav tm="100000">
                                          <p:val>
                                            <p:strVal val="#ppt_y"/>
                                          </p:val>
                                        </p:tav>
                                      </p:tavLst>
                                    </p:anim>
                                  </p:childTnLst>
                                </p:cTn>
                              </p:par>
                            </p:childTnLst>
                          </p:cTn>
                        </p:par>
                        <p:par>
                          <p:cTn id="20" fill="hold" nodeType="afterGroup">
                            <p:stCondLst>
                              <p:cond delay="500"/>
                            </p:stCondLst>
                            <p:childTnLst>
                              <p:par>
                                <p:cTn id="21" presetID="12" presetClass="entr" presetSubtype="8"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p:tgtEl>
                                          <p:spTgt spid="12"/>
                                        </p:tgtEl>
                                        <p:attrNameLst>
                                          <p:attrName>ppt_x</p:attrName>
                                        </p:attrNameLst>
                                      </p:cBhvr>
                                      <p:tavLst>
                                        <p:tav tm="0">
                                          <p:val>
                                            <p:strVal val="#ppt_x-#ppt_w*1.125000"/>
                                          </p:val>
                                        </p:tav>
                                        <p:tav tm="100000">
                                          <p:val>
                                            <p:strVal val="#ppt_x"/>
                                          </p:val>
                                        </p:tav>
                                      </p:tavLst>
                                    </p:anim>
                                    <p:animEffect transition="in" filter="wipe(right)">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标题 1">
            <a:extLst>
              <a:ext uri="{FF2B5EF4-FFF2-40B4-BE49-F238E27FC236}">
                <a16:creationId xmlns:a16="http://schemas.microsoft.com/office/drawing/2014/main" id="{C6FB4AC0-44ED-499F-8EAE-9318814422E6}"/>
              </a:ext>
            </a:extLst>
          </p:cNvPr>
          <p:cNvSpPr>
            <a:spLocks noGrp="1"/>
          </p:cNvSpPr>
          <p:nvPr>
            <p:ph type="ctr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pPr algn="l"/>
            <a:r>
              <a:rPr lang="zh-CN" altLang="en-US" dirty="0"/>
              <a:t>原型链</a:t>
            </a:r>
          </a:p>
        </p:txBody>
      </p:sp>
      <p:sp>
        <p:nvSpPr>
          <p:cNvPr id="18" name="矩形 38">
            <a:extLst>
              <a:ext uri="{FF2B5EF4-FFF2-40B4-BE49-F238E27FC236}">
                <a16:creationId xmlns:a16="http://schemas.microsoft.com/office/drawing/2014/main" id="{6B401661-A998-4E7B-94D7-2234CB20C5DE}"/>
              </a:ext>
            </a:extLst>
          </p:cNvPr>
          <p:cNvSpPr>
            <a:spLocks noChangeArrowheads="1"/>
          </p:cNvSpPr>
          <p:nvPr/>
        </p:nvSpPr>
        <p:spPr bwMode="auto">
          <a:xfrm>
            <a:off x="1774826" y="1273175"/>
            <a:ext cx="8429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zh-CN" altLang="en-US" sz="2000" b="1" dirty="0">
                <a:solidFill>
                  <a:schemeClr val="tx1">
                    <a:lumMod val="50000"/>
                    <a:lumOff val="50000"/>
                  </a:schemeClr>
                </a:solidFill>
                <a:latin typeface="微软雅黑" pitchFamily="34" charset="-122"/>
                <a:ea typeface="微软雅黑" pitchFamily="34" charset="-122"/>
              </a:rPr>
              <a:t>原型链</a:t>
            </a:r>
            <a:r>
              <a:rPr lang="en-US" altLang="zh-CN" sz="2000" b="1" dirty="0">
                <a:solidFill>
                  <a:schemeClr val="tx1">
                    <a:lumMod val="50000"/>
                    <a:lumOff val="50000"/>
                  </a:schemeClr>
                </a:solidFill>
                <a:latin typeface="微软雅黑" pitchFamily="34" charset="-122"/>
                <a:ea typeface="微软雅黑" pitchFamily="34" charset="-122"/>
              </a:rPr>
              <a:t>——</a:t>
            </a:r>
            <a:r>
              <a:rPr lang="zh-CN" altLang="en-US" sz="2000" b="1" dirty="0">
                <a:solidFill>
                  <a:schemeClr val="tx1">
                    <a:lumMod val="50000"/>
                    <a:lumOff val="50000"/>
                  </a:schemeClr>
                </a:solidFill>
                <a:latin typeface="微软雅黑" pitchFamily="34" charset="-122"/>
                <a:ea typeface="微软雅黑" pitchFamily="34" charset="-122"/>
              </a:rPr>
              <a:t>原型对象的原型对象</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19" name="矩形 13">
            <a:extLst>
              <a:ext uri="{FF2B5EF4-FFF2-40B4-BE49-F238E27FC236}">
                <a16:creationId xmlns:a16="http://schemas.microsoft.com/office/drawing/2014/main" id="{24413E9B-DC22-49F3-B425-E4C7AAA101C6}"/>
              </a:ext>
            </a:extLst>
          </p:cNvPr>
          <p:cNvSpPr>
            <a:spLocks noChangeArrowheads="1"/>
          </p:cNvSpPr>
          <p:nvPr/>
        </p:nvSpPr>
        <p:spPr bwMode="auto">
          <a:xfrm>
            <a:off x="1885950" y="1947864"/>
            <a:ext cx="84074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200000"/>
              </a:lnSpc>
            </a:pPr>
            <a:r>
              <a:rPr lang="zh-CN" altLang="en-US" b="1" u="sng">
                <a:solidFill>
                  <a:srgbClr val="0070C0"/>
                </a:solidFill>
              </a:rPr>
              <a:t>已知</a:t>
            </a:r>
            <a:r>
              <a:rPr lang="en-US" altLang="zh-CN" b="1" u="sng">
                <a:solidFill>
                  <a:srgbClr val="0070C0"/>
                </a:solidFill>
              </a:rPr>
              <a:t>1</a:t>
            </a:r>
            <a:r>
              <a:rPr lang="zh-CN" altLang="en-US"/>
              <a:t>：</a:t>
            </a:r>
            <a:r>
              <a:rPr lang="zh-CN" altLang="zh-CN"/>
              <a:t>对象</a:t>
            </a:r>
            <a:r>
              <a:rPr lang="en-US" altLang="zh-CN"/>
              <a:t>.constructor.prototype</a:t>
            </a:r>
            <a:r>
              <a:rPr lang="zh-CN" altLang="en-US"/>
              <a:t>，可</a:t>
            </a:r>
            <a:r>
              <a:rPr lang="zh-CN" altLang="zh-CN"/>
              <a:t>访问对象的原型对象</a:t>
            </a:r>
            <a:r>
              <a:rPr lang="zh-CN" altLang="en-US"/>
              <a:t>。</a:t>
            </a:r>
            <a:endParaRPr lang="en-US" altLang="zh-CN"/>
          </a:p>
          <a:p>
            <a:pPr>
              <a:lnSpc>
                <a:spcPct val="200000"/>
              </a:lnSpc>
            </a:pPr>
            <a:r>
              <a:rPr lang="zh-CN" altLang="en-US" b="1" u="sng">
                <a:solidFill>
                  <a:srgbClr val="0070C0"/>
                </a:solidFill>
              </a:rPr>
              <a:t>已知</a:t>
            </a:r>
            <a:r>
              <a:rPr lang="en-US" altLang="zh-CN" b="1" u="sng">
                <a:solidFill>
                  <a:srgbClr val="0070C0"/>
                </a:solidFill>
              </a:rPr>
              <a:t>2</a:t>
            </a:r>
            <a:r>
              <a:rPr lang="zh-CN" altLang="en-US"/>
              <a:t>：</a:t>
            </a:r>
            <a:r>
              <a:rPr lang="zh-CN" altLang="zh-CN"/>
              <a:t>构造函数的</a:t>
            </a:r>
            <a:r>
              <a:rPr lang="en-US" altLang="zh-CN"/>
              <a:t>prototype</a:t>
            </a:r>
            <a:r>
              <a:rPr lang="zh-CN" altLang="zh-CN"/>
              <a:t>属性指向原型对象</a:t>
            </a:r>
            <a:r>
              <a:rPr lang="zh-CN" altLang="en-US"/>
              <a:t>，原型对象的</a:t>
            </a:r>
            <a:r>
              <a:rPr lang="en-US" altLang="zh-CN"/>
              <a:t>constructor</a:t>
            </a:r>
            <a:r>
              <a:rPr lang="zh-CN" altLang="en-US"/>
              <a:t>属性又指回了构造函数，这就构成了一个循环。</a:t>
            </a:r>
            <a:endParaRPr lang="en-US" altLang="zh-CN"/>
          </a:p>
          <a:p>
            <a:pPr>
              <a:lnSpc>
                <a:spcPct val="200000"/>
              </a:lnSpc>
            </a:pPr>
            <a:r>
              <a:rPr lang="zh-CN" altLang="en-US" b="1" u="sng">
                <a:solidFill>
                  <a:srgbClr val="0070C0"/>
                </a:solidFill>
              </a:rPr>
              <a:t>结论</a:t>
            </a:r>
            <a:r>
              <a:rPr lang="zh-CN" altLang="en-US"/>
              <a:t>：</a:t>
            </a:r>
            <a:r>
              <a:rPr lang="zh-CN" altLang="zh-CN"/>
              <a:t>通过这种方式无法访问到原型对象的原型对象</a:t>
            </a:r>
            <a:r>
              <a:rPr lang="zh-CN" altLang="en-US"/>
              <a:t>。</a:t>
            </a:r>
            <a:endParaRPr lang="en-US" altLang="zh-CN"/>
          </a:p>
        </p:txBody>
      </p:sp>
      <p:sp>
        <p:nvSpPr>
          <p:cNvPr id="2" name="灯片编号占位符 1">
            <a:extLst>
              <a:ext uri="{FF2B5EF4-FFF2-40B4-BE49-F238E27FC236}">
                <a16:creationId xmlns:a16="http://schemas.microsoft.com/office/drawing/2014/main" id="{EFC5F9AA-5F41-4575-8E86-481EBE3972D2}"/>
              </a:ext>
            </a:extLst>
          </p:cNvPr>
          <p:cNvSpPr>
            <a:spLocks noGrp="1"/>
          </p:cNvSpPr>
          <p:nvPr>
            <p:ph type="sldNum" sz="quarter" idx="4"/>
          </p:nvPr>
        </p:nvSpPr>
        <p:spPr/>
        <p:txBody>
          <a:bodyPr/>
          <a:lstStyle/>
          <a:p>
            <a:pPr>
              <a:defRPr/>
            </a:pPr>
            <a:fld id="{E6CA0B37-C609-418D-973E-5FE272E0CA7A}" type="slidenum">
              <a:rPr lang="zh-CN" altLang="en-US" smtClean="0"/>
              <a:pPr>
                <a:defRPr/>
              </a:pPr>
              <a:t>84</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p:tgtEl>
                                          <p:spTgt spid="18"/>
                                        </p:tgtEl>
                                        <p:attrNameLst>
                                          <p:attrName>ppt_x</p:attrName>
                                        </p:attrNameLst>
                                      </p:cBhvr>
                                      <p:tavLst>
                                        <p:tav tm="0">
                                          <p:val>
                                            <p:strVal val="#ppt_x-#ppt_w*1.125000"/>
                                          </p:val>
                                        </p:tav>
                                        <p:tav tm="100000">
                                          <p:val>
                                            <p:strVal val="#ppt_x"/>
                                          </p:val>
                                        </p:tav>
                                      </p:tavLst>
                                    </p:anim>
                                    <p:animEffect transition="in" filter="wipe(right)">
                                      <p:cBhvr>
                                        <p:cTn id="8" dur="500"/>
                                        <p:tgtEl>
                                          <p:spTgt spid="18"/>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9">
                                            <p:txEl>
                                              <p:pRg st="0" end="0"/>
                                            </p:txEl>
                                          </p:spTgt>
                                        </p:tgtEl>
                                        <p:attrNameLst>
                                          <p:attrName>style.visibility</p:attrName>
                                        </p:attrNameLst>
                                      </p:cBhvr>
                                      <p:to>
                                        <p:strVal val="visible"/>
                                      </p:to>
                                    </p:set>
                                    <p:animEffect transition="in" filter="wipe(left)">
                                      <p:cBhvr>
                                        <p:cTn id="13" dur="500"/>
                                        <p:tgtEl>
                                          <p:spTgt spid="19">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9">
                                            <p:txEl>
                                              <p:pRg st="1" end="1"/>
                                            </p:txEl>
                                          </p:spTgt>
                                        </p:tgtEl>
                                        <p:attrNameLst>
                                          <p:attrName>style.visibility</p:attrName>
                                        </p:attrNameLst>
                                      </p:cBhvr>
                                      <p:to>
                                        <p:strVal val="visible"/>
                                      </p:to>
                                    </p:set>
                                    <p:animEffect transition="in" filter="wipe(left)">
                                      <p:cBhvr>
                                        <p:cTn id="18" dur="500"/>
                                        <p:tgtEl>
                                          <p:spTgt spid="19">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9">
                                            <p:txEl>
                                              <p:pRg st="2" end="2"/>
                                            </p:txEl>
                                          </p:spTgt>
                                        </p:tgtEl>
                                        <p:attrNameLst>
                                          <p:attrName>style.visibility</p:attrName>
                                        </p:attrNameLst>
                                      </p:cBhvr>
                                      <p:to>
                                        <p:strVal val="visible"/>
                                      </p:to>
                                    </p:set>
                                    <p:animEffect transition="in" filter="wipe(left)">
                                      <p:cBhvr>
                                        <p:cTn id="23" dur="500"/>
                                        <p:tgtEl>
                                          <p:spTgt spid="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标题 1">
            <a:extLst>
              <a:ext uri="{FF2B5EF4-FFF2-40B4-BE49-F238E27FC236}">
                <a16:creationId xmlns:a16="http://schemas.microsoft.com/office/drawing/2014/main" id="{01A70361-7D1D-42D6-AF04-C97473661369}"/>
              </a:ext>
            </a:extLst>
          </p:cNvPr>
          <p:cNvSpPr>
            <a:spLocks noGrp="1"/>
          </p:cNvSpPr>
          <p:nvPr>
            <p:ph type="ctr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pPr algn="l"/>
            <a:r>
              <a:rPr lang="zh-CN" altLang="en-US" dirty="0"/>
              <a:t>原型链</a:t>
            </a:r>
          </a:p>
        </p:txBody>
      </p:sp>
      <p:sp>
        <p:nvSpPr>
          <p:cNvPr id="18" name="矩形 38">
            <a:extLst>
              <a:ext uri="{FF2B5EF4-FFF2-40B4-BE49-F238E27FC236}">
                <a16:creationId xmlns:a16="http://schemas.microsoft.com/office/drawing/2014/main" id="{C553A9F0-A833-4888-A72D-E35882EB13F1}"/>
              </a:ext>
            </a:extLst>
          </p:cNvPr>
          <p:cNvSpPr>
            <a:spLocks noChangeArrowheads="1"/>
          </p:cNvSpPr>
          <p:nvPr/>
        </p:nvSpPr>
        <p:spPr bwMode="auto">
          <a:xfrm>
            <a:off x="1774826" y="1273175"/>
            <a:ext cx="8429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zh-CN" altLang="en-US" sz="2000" b="1" dirty="0">
                <a:solidFill>
                  <a:schemeClr val="tx1">
                    <a:lumMod val="50000"/>
                    <a:lumOff val="50000"/>
                  </a:schemeClr>
                </a:solidFill>
                <a:latin typeface="微软雅黑" pitchFamily="34" charset="-122"/>
                <a:ea typeface="微软雅黑" pitchFamily="34" charset="-122"/>
              </a:rPr>
              <a:t>原型链</a:t>
            </a:r>
            <a:r>
              <a:rPr lang="en-US" altLang="zh-CN" sz="2000" b="1" dirty="0">
                <a:solidFill>
                  <a:schemeClr val="tx1">
                    <a:lumMod val="50000"/>
                    <a:lumOff val="50000"/>
                  </a:schemeClr>
                </a:solidFill>
                <a:latin typeface="微软雅黑" pitchFamily="34" charset="-122"/>
                <a:ea typeface="微软雅黑" pitchFamily="34" charset="-122"/>
              </a:rPr>
              <a:t>——</a:t>
            </a:r>
            <a:r>
              <a:rPr lang="zh-CN" altLang="en-US" sz="2000" b="1" dirty="0">
                <a:solidFill>
                  <a:schemeClr val="tx1">
                    <a:lumMod val="50000"/>
                    <a:lumOff val="50000"/>
                  </a:schemeClr>
                </a:solidFill>
                <a:latin typeface="微软雅黑" pitchFamily="34" charset="-122"/>
                <a:ea typeface="微软雅黑" pitchFamily="34" charset="-122"/>
              </a:rPr>
              <a:t>原型对象的原型对象</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19" name="矩形 13">
            <a:extLst>
              <a:ext uri="{FF2B5EF4-FFF2-40B4-BE49-F238E27FC236}">
                <a16:creationId xmlns:a16="http://schemas.microsoft.com/office/drawing/2014/main" id="{1E2D30C7-E62E-4F4D-A126-68018B0726F8}"/>
              </a:ext>
            </a:extLst>
          </p:cNvPr>
          <p:cNvSpPr>
            <a:spLocks noChangeArrowheads="1"/>
          </p:cNvSpPr>
          <p:nvPr/>
        </p:nvSpPr>
        <p:spPr bwMode="auto">
          <a:xfrm>
            <a:off x="1885950" y="1947864"/>
            <a:ext cx="84074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200000"/>
              </a:lnSpc>
              <a:defRPr/>
            </a:pPr>
            <a:r>
              <a:rPr lang="zh-CN" altLang="en-US" b="1" u="sng" dirty="0">
                <a:solidFill>
                  <a:srgbClr val="0070C0"/>
                </a:solidFill>
              </a:rPr>
              <a:t>解决办法</a:t>
            </a:r>
            <a:r>
              <a:rPr lang="zh-CN" altLang="en-US" dirty="0"/>
              <a:t>：浏览器为对象增加了一个新的属性</a:t>
            </a:r>
            <a:r>
              <a:rPr lang="en-US" altLang="zh-CN" dirty="0"/>
              <a:t>__proto__</a:t>
            </a:r>
            <a:r>
              <a:rPr lang="zh-CN" altLang="en-US" dirty="0"/>
              <a:t>，方法查看对象的原型。</a:t>
            </a:r>
            <a:endParaRPr lang="en-US" altLang="zh-CN" dirty="0"/>
          </a:p>
          <a:p>
            <a:pPr marL="285750" indent="-285750">
              <a:lnSpc>
                <a:spcPct val="200000"/>
              </a:lnSpc>
              <a:buFont typeface="Wingdings" panose="05000000000000000000" pitchFamily="2" charset="2"/>
              <a:buChar char="p"/>
              <a:defRPr/>
            </a:pPr>
            <a:r>
              <a:rPr lang="zh-CN" altLang="en-US" b="1" u="sng" dirty="0">
                <a:solidFill>
                  <a:srgbClr val="0070C0"/>
                </a:solidFill>
              </a:rPr>
              <a:t>适用范围</a:t>
            </a:r>
            <a:r>
              <a:rPr lang="zh-CN" altLang="en-US" dirty="0"/>
              <a:t>：</a:t>
            </a:r>
            <a:r>
              <a:rPr lang="zh-CN" altLang="zh-CN" dirty="0"/>
              <a:t>一些新版的浏览器</a:t>
            </a:r>
            <a:r>
              <a:rPr lang="zh-CN" altLang="en-US" dirty="0"/>
              <a:t>，如</a:t>
            </a:r>
            <a:r>
              <a:rPr lang="zh-CN" altLang="zh-CN" dirty="0"/>
              <a:t>火狐、</a:t>
            </a:r>
            <a:r>
              <a:rPr lang="en-US" altLang="zh-CN" dirty="0"/>
              <a:t>Chrome</a:t>
            </a:r>
            <a:r>
              <a:rPr lang="zh-CN" altLang="zh-CN" dirty="0"/>
              <a:t>等</a:t>
            </a:r>
            <a:r>
              <a:rPr lang="zh-CN" altLang="en-US" dirty="0"/>
              <a:t>。</a:t>
            </a:r>
            <a:endParaRPr lang="en-US" altLang="zh-CN" dirty="0"/>
          </a:p>
          <a:p>
            <a:pPr marL="285750" indent="-285750">
              <a:lnSpc>
                <a:spcPct val="200000"/>
              </a:lnSpc>
              <a:buFont typeface="Wingdings" panose="05000000000000000000" pitchFamily="2" charset="2"/>
              <a:buChar char="p"/>
              <a:defRPr/>
            </a:pPr>
            <a:r>
              <a:rPr lang="zh-CN" altLang="en-US" b="1" u="sng" dirty="0">
                <a:solidFill>
                  <a:srgbClr val="0070C0"/>
                </a:solidFill>
              </a:rPr>
              <a:t>属性特点</a:t>
            </a:r>
            <a:r>
              <a:rPr lang="zh-CN" altLang="en-US" dirty="0"/>
              <a:t>：由于其不是</a:t>
            </a:r>
            <a:r>
              <a:rPr lang="en-US" altLang="zh-CN" dirty="0"/>
              <a:t>JavaScript</a:t>
            </a:r>
            <a:r>
              <a:rPr lang="zh-CN" altLang="en-US" dirty="0"/>
              <a:t>原有属性，因此前后加两个下划线进行区分。</a:t>
            </a:r>
            <a:endParaRPr lang="en-US" altLang="zh-CN" dirty="0"/>
          </a:p>
          <a:p>
            <a:pPr marL="285750" indent="-285750">
              <a:lnSpc>
                <a:spcPct val="200000"/>
              </a:lnSpc>
              <a:buFont typeface="Wingdings" panose="05000000000000000000" pitchFamily="2" charset="2"/>
              <a:buChar char="p"/>
              <a:defRPr/>
            </a:pPr>
            <a:r>
              <a:rPr lang="zh-CN" altLang="en-US" b="1" u="sng" dirty="0">
                <a:solidFill>
                  <a:srgbClr val="0070C0"/>
                </a:solidFill>
              </a:rPr>
              <a:t>查看位置</a:t>
            </a:r>
            <a:r>
              <a:rPr lang="zh-CN" altLang="en-US" dirty="0"/>
              <a:t>：</a:t>
            </a:r>
            <a:r>
              <a:rPr lang="zh-CN" altLang="zh-CN" dirty="0"/>
              <a:t>在开发人员工具中方便地查看对象的原型</a:t>
            </a:r>
            <a:r>
              <a:rPr lang="zh-CN" altLang="en-US" dirty="0"/>
              <a:t>。</a:t>
            </a:r>
            <a:endParaRPr lang="en-US" altLang="zh-CN" dirty="0"/>
          </a:p>
        </p:txBody>
      </p:sp>
      <p:sp>
        <p:nvSpPr>
          <p:cNvPr id="2" name="灯片编号占位符 1">
            <a:extLst>
              <a:ext uri="{FF2B5EF4-FFF2-40B4-BE49-F238E27FC236}">
                <a16:creationId xmlns:a16="http://schemas.microsoft.com/office/drawing/2014/main" id="{8E8D02D7-17E1-4584-B297-C73BB8747894}"/>
              </a:ext>
            </a:extLst>
          </p:cNvPr>
          <p:cNvSpPr>
            <a:spLocks noGrp="1"/>
          </p:cNvSpPr>
          <p:nvPr>
            <p:ph type="sldNum" sz="quarter" idx="4"/>
          </p:nvPr>
        </p:nvSpPr>
        <p:spPr/>
        <p:txBody>
          <a:bodyPr/>
          <a:lstStyle/>
          <a:p>
            <a:pPr>
              <a:defRPr/>
            </a:pPr>
            <a:fld id="{E6CA0B37-C609-418D-973E-5FE272E0CA7A}" type="slidenum">
              <a:rPr lang="zh-CN" altLang="en-US" smtClean="0"/>
              <a:pPr>
                <a:defRPr/>
              </a:pPr>
              <a:t>85</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wipe(left)">
                                      <p:cBhvr>
                                        <p:cTn id="7" dur="500"/>
                                        <p:tgtEl>
                                          <p:spTgt spid="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
                                            <p:txEl>
                                              <p:pRg st="1" end="1"/>
                                            </p:txEl>
                                          </p:spTgt>
                                        </p:tgtEl>
                                        <p:attrNameLst>
                                          <p:attrName>style.visibility</p:attrName>
                                        </p:attrNameLst>
                                      </p:cBhvr>
                                      <p:to>
                                        <p:strVal val="visible"/>
                                      </p:to>
                                    </p:set>
                                    <p:animEffect transition="in" filter="wipe(left)">
                                      <p:cBhvr>
                                        <p:cTn id="12" dur="500"/>
                                        <p:tgtEl>
                                          <p:spTgt spid="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
                                            <p:txEl>
                                              <p:pRg st="2" end="2"/>
                                            </p:txEl>
                                          </p:spTgt>
                                        </p:tgtEl>
                                        <p:attrNameLst>
                                          <p:attrName>style.visibility</p:attrName>
                                        </p:attrNameLst>
                                      </p:cBhvr>
                                      <p:to>
                                        <p:strVal val="visible"/>
                                      </p:to>
                                    </p:set>
                                    <p:animEffect transition="in" filter="wipe(left)">
                                      <p:cBhvr>
                                        <p:cTn id="17" dur="500"/>
                                        <p:tgtEl>
                                          <p:spTgt spid="1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
                                            <p:txEl>
                                              <p:pRg st="3" end="3"/>
                                            </p:txEl>
                                          </p:spTgt>
                                        </p:tgtEl>
                                        <p:attrNameLst>
                                          <p:attrName>style.visibility</p:attrName>
                                        </p:attrNameLst>
                                      </p:cBhvr>
                                      <p:to>
                                        <p:strVal val="visible"/>
                                      </p:to>
                                    </p:set>
                                    <p:animEffect transition="in" filter="wipe(left)">
                                      <p:cBhvr>
                                        <p:cTn id="22" dur="500"/>
                                        <p:tgtEl>
                                          <p:spTgt spid="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标题 1">
            <a:extLst>
              <a:ext uri="{FF2B5EF4-FFF2-40B4-BE49-F238E27FC236}">
                <a16:creationId xmlns:a16="http://schemas.microsoft.com/office/drawing/2014/main" id="{D3963EEC-5DF3-421E-BBA8-8A1E714F98C8}"/>
              </a:ext>
            </a:extLst>
          </p:cNvPr>
          <p:cNvSpPr>
            <a:spLocks noGrp="1"/>
          </p:cNvSpPr>
          <p:nvPr>
            <p:ph type="ctr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pPr algn="l"/>
            <a:r>
              <a:rPr lang="zh-CN" altLang="en-US" dirty="0"/>
              <a:t>原型链</a:t>
            </a:r>
          </a:p>
        </p:txBody>
      </p:sp>
      <p:sp>
        <p:nvSpPr>
          <p:cNvPr id="18" name="矩形 38">
            <a:extLst>
              <a:ext uri="{FF2B5EF4-FFF2-40B4-BE49-F238E27FC236}">
                <a16:creationId xmlns:a16="http://schemas.microsoft.com/office/drawing/2014/main" id="{F8D7416C-4EC1-489B-A10B-593685F88CDD}"/>
              </a:ext>
            </a:extLst>
          </p:cNvPr>
          <p:cNvSpPr>
            <a:spLocks noChangeArrowheads="1"/>
          </p:cNvSpPr>
          <p:nvPr/>
        </p:nvSpPr>
        <p:spPr bwMode="auto">
          <a:xfrm>
            <a:off x="1774826" y="1273175"/>
            <a:ext cx="8429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zh-CN" altLang="en-US" sz="2000" b="1" dirty="0">
                <a:solidFill>
                  <a:schemeClr val="tx1">
                    <a:lumMod val="50000"/>
                    <a:lumOff val="50000"/>
                  </a:schemeClr>
                </a:solidFill>
                <a:latin typeface="微软雅黑" pitchFamily="34" charset="-122"/>
                <a:ea typeface="微软雅黑" pitchFamily="34" charset="-122"/>
              </a:rPr>
              <a:t>原型链</a:t>
            </a:r>
            <a:r>
              <a:rPr lang="en-US" altLang="zh-CN" sz="2000" b="1" dirty="0">
                <a:solidFill>
                  <a:schemeClr val="tx1">
                    <a:lumMod val="50000"/>
                    <a:lumOff val="50000"/>
                  </a:schemeClr>
                </a:solidFill>
                <a:latin typeface="微软雅黑" pitchFamily="34" charset="-122"/>
                <a:ea typeface="微软雅黑" pitchFamily="34" charset="-122"/>
              </a:rPr>
              <a:t>——</a:t>
            </a:r>
            <a:r>
              <a:rPr lang="zh-CN" altLang="en-US" sz="2000" b="1" dirty="0">
                <a:solidFill>
                  <a:schemeClr val="tx1">
                    <a:lumMod val="50000"/>
                    <a:lumOff val="50000"/>
                  </a:schemeClr>
                </a:solidFill>
                <a:latin typeface="微软雅黑" pitchFamily="34" charset="-122"/>
                <a:ea typeface="微软雅黑" pitchFamily="34" charset="-122"/>
              </a:rPr>
              <a:t>原型对象的原型对象</a:t>
            </a:r>
            <a:endParaRPr lang="en-US" altLang="zh-CN" sz="2000" b="1" dirty="0">
              <a:solidFill>
                <a:schemeClr val="tx1">
                  <a:lumMod val="50000"/>
                  <a:lumOff val="50000"/>
                </a:schemeClr>
              </a:solidFill>
              <a:latin typeface="微软雅黑" pitchFamily="34" charset="-122"/>
              <a:ea typeface="微软雅黑" pitchFamily="34" charset="-122"/>
            </a:endParaRPr>
          </a:p>
        </p:txBody>
      </p:sp>
      <p:grpSp>
        <p:nvGrpSpPr>
          <p:cNvPr id="5" name="组合 4">
            <a:extLst>
              <a:ext uri="{FF2B5EF4-FFF2-40B4-BE49-F238E27FC236}">
                <a16:creationId xmlns:a16="http://schemas.microsoft.com/office/drawing/2014/main" id="{C988609E-C15C-479C-A7D8-E974FFA232E6}"/>
              </a:ext>
            </a:extLst>
          </p:cNvPr>
          <p:cNvGrpSpPr>
            <a:grpSpLocks/>
          </p:cNvGrpSpPr>
          <p:nvPr/>
        </p:nvGrpSpPr>
        <p:grpSpPr bwMode="auto">
          <a:xfrm>
            <a:off x="2128839" y="3171825"/>
            <a:ext cx="3671887" cy="992188"/>
            <a:chOff x="1582738" y="2146679"/>
            <a:chExt cx="1839321" cy="219151"/>
          </a:xfrm>
        </p:grpSpPr>
        <p:sp>
          <p:nvSpPr>
            <p:cNvPr id="122886" name="矩形 3">
              <a:extLst>
                <a:ext uri="{FF2B5EF4-FFF2-40B4-BE49-F238E27FC236}">
                  <a16:creationId xmlns:a16="http://schemas.microsoft.com/office/drawing/2014/main" id="{6ACDF7A6-5BD4-4216-8BB3-F27A532FD503}"/>
                </a:ext>
              </a:extLst>
            </p:cNvPr>
            <p:cNvSpPr>
              <a:spLocks noChangeArrowheads="1"/>
            </p:cNvSpPr>
            <p:nvPr/>
          </p:nvSpPr>
          <p:spPr bwMode="auto">
            <a:xfrm>
              <a:off x="1582738" y="2146679"/>
              <a:ext cx="1809577" cy="219151"/>
            </a:xfrm>
            <a:prstGeom prst="rect">
              <a:avLst/>
            </a:prstGeom>
            <a:solidFill>
              <a:srgbClr val="003F75"/>
            </a:solidFill>
            <a:ln>
              <a:noFill/>
            </a:ln>
            <a:extLst>
              <a:ext uri="{91240B29-F687-4F45-9708-019B960494DF}">
                <a14:hiddenLine xmlns:a14="http://schemas.microsoft.com/office/drawing/2010/main" w="12700" algn="ctr">
                  <a:solidFill>
                    <a:srgbClr val="000000"/>
                  </a:solidFill>
                  <a:prstDash val="sysDot"/>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122887" name="矩形 5">
              <a:extLst>
                <a:ext uri="{FF2B5EF4-FFF2-40B4-BE49-F238E27FC236}">
                  <a16:creationId xmlns:a16="http://schemas.microsoft.com/office/drawing/2014/main" id="{DD5B89EB-404E-4488-88DA-8B63ECC97DDA}"/>
                </a:ext>
              </a:extLst>
            </p:cNvPr>
            <p:cNvSpPr>
              <a:spLocks noChangeArrowheads="1"/>
            </p:cNvSpPr>
            <p:nvPr/>
          </p:nvSpPr>
          <p:spPr bwMode="auto">
            <a:xfrm>
              <a:off x="1633100" y="2158041"/>
              <a:ext cx="1788959" cy="165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5000"/>
                </a:lnSpc>
              </a:pPr>
              <a:r>
                <a:rPr lang="en-US" altLang="zh-CN" b="1">
                  <a:solidFill>
                    <a:schemeClr val="bg1"/>
                  </a:solidFill>
                </a:rPr>
                <a:t>function Person() {}</a:t>
              </a:r>
            </a:p>
            <a:p>
              <a:pPr>
                <a:lnSpc>
                  <a:spcPct val="125000"/>
                </a:lnSpc>
              </a:pPr>
              <a:r>
                <a:rPr lang="en-US" altLang="zh-CN" b="1">
                  <a:solidFill>
                    <a:schemeClr val="bg1"/>
                  </a:solidFill>
                </a:rPr>
                <a:t>Person.prototype.__proto__;</a:t>
              </a:r>
            </a:p>
          </p:txBody>
        </p:sp>
      </p:grpSp>
      <p:pic>
        <p:nvPicPr>
          <p:cNvPr id="124930" name="图片 1">
            <a:extLst>
              <a:ext uri="{FF2B5EF4-FFF2-40B4-BE49-F238E27FC236}">
                <a16:creationId xmlns:a16="http://schemas.microsoft.com/office/drawing/2014/main" id="{AE5D454C-8B66-4FDC-B43A-735A5BAFD6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8200" y="2297113"/>
            <a:ext cx="428625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4C004520-897A-46E2-8C28-D17C8E1A3253}"/>
              </a:ext>
            </a:extLst>
          </p:cNvPr>
          <p:cNvSpPr>
            <a:spLocks noGrp="1"/>
          </p:cNvSpPr>
          <p:nvPr>
            <p:ph type="sldNum" sz="quarter" idx="4"/>
          </p:nvPr>
        </p:nvSpPr>
        <p:spPr/>
        <p:txBody>
          <a:bodyPr/>
          <a:lstStyle/>
          <a:p>
            <a:pPr>
              <a:defRPr/>
            </a:pPr>
            <a:fld id="{E6CA0B37-C609-418D-973E-5FE272E0CA7A}" type="slidenum">
              <a:rPr lang="zh-CN" altLang="en-US" smtClean="0"/>
              <a:pPr>
                <a:defRPr/>
              </a:pPr>
              <a:t>86</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24930"/>
                                        </p:tgtEl>
                                        <p:attrNameLst>
                                          <p:attrName>style.visibility</p:attrName>
                                        </p:attrNameLst>
                                      </p:cBhvr>
                                      <p:to>
                                        <p:strVal val="visible"/>
                                      </p:to>
                                    </p:set>
                                    <p:anim calcmode="lin" valueType="num">
                                      <p:cBhvr additive="base">
                                        <p:cTn id="11" dur="500" fill="hold"/>
                                        <p:tgtEl>
                                          <p:spTgt spid="124930"/>
                                        </p:tgtEl>
                                        <p:attrNameLst>
                                          <p:attrName>ppt_x</p:attrName>
                                        </p:attrNameLst>
                                      </p:cBhvr>
                                      <p:tavLst>
                                        <p:tav tm="0">
                                          <p:val>
                                            <p:strVal val="0-#ppt_w/2"/>
                                          </p:val>
                                        </p:tav>
                                        <p:tav tm="100000">
                                          <p:val>
                                            <p:strVal val="#ppt_x"/>
                                          </p:val>
                                        </p:tav>
                                      </p:tavLst>
                                    </p:anim>
                                    <p:anim calcmode="lin" valueType="num">
                                      <p:cBhvr additive="base">
                                        <p:cTn id="12" dur="500" fill="hold"/>
                                        <p:tgtEl>
                                          <p:spTgt spid="1249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标题 1">
            <a:extLst>
              <a:ext uri="{FF2B5EF4-FFF2-40B4-BE49-F238E27FC236}">
                <a16:creationId xmlns:a16="http://schemas.microsoft.com/office/drawing/2014/main" id="{2E5EC51D-3B57-4818-90E6-9C30FE2753E2}"/>
              </a:ext>
            </a:extLst>
          </p:cNvPr>
          <p:cNvSpPr>
            <a:spLocks noGrp="1"/>
          </p:cNvSpPr>
          <p:nvPr>
            <p:ph type="ctr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pPr algn="l"/>
            <a:r>
              <a:rPr lang="zh-CN" altLang="en-US" dirty="0"/>
              <a:t>原型链</a:t>
            </a:r>
          </a:p>
        </p:txBody>
      </p:sp>
      <p:sp>
        <p:nvSpPr>
          <p:cNvPr id="18" name="矩形 38">
            <a:extLst>
              <a:ext uri="{FF2B5EF4-FFF2-40B4-BE49-F238E27FC236}">
                <a16:creationId xmlns:a16="http://schemas.microsoft.com/office/drawing/2014/main" id="{3DD3A141-0432-406F-BAFC-A5243EFCCDA2}"/>
              </a:ext>
            </a:extLst>
          </p:cNvPr>
          <p:cNvSpPr>
            <a:spLocks noChangeArrowheads="1"/>
          </p:cNvSpPr>
          <p:nvPr/>
        </p:nvSpPr>
        <p:spPr bwMode="auto">
          <a:xfrm>
            <a:off x="1774826" y="1273175"/>
            <a:ext cx="8429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zh-CN" altLang="en-US" sz="2000" b="1" dirty="0">
                <a:solidFill>
                  <a:schemeClr val="tx1">
                    <a:lumMod val="50000"/>
                    <a:lumOff val="50000"/>
                  </a:schemeClr>
                </a:solidFill>
                <a:latin typeface="微软雅黑" pitchFamily="34" charset="-122"/>
                <a:ea typeface="微软雅黑" pitchFamily="34" charset="-122"/>
              </a:rPr>
              <a:t>原型链</a:t>
            </a:r>
            <a:r>
              <a:rPr lang="en-US" altLang="zh-CN" sz="2000" b="1" dirty="0">
                <a:solidFill>
                  <a:schemeClr val="tx1">
                    <a:lumMod val="50000"/>
                    <a:lumOff val="50000"/>
                  </a:schemeClr>
                </a:solidFill>
                <a:latin typeface="微软雅黑" pitchFamily="34" charset="-122"/>
                <a:ea typeface="微软雅黑" pitchFamily="34" charset="-122"/>
              </a:rPr>
              <a:t>——</a:t>
            </a:r>
            <a:r>
              <a:rPr lang="zh-CN" altLang="en-US" sz="2000" b="1" dirty="0">
                <a:solidFill>
                  <a:schemeClr val="tx1">
                    <a:lumMod val="50000"/>
                    <a:lumOff val="50000"/>
                  </a:schemeClr>
                </a:solidFill>
                <a:latin typeface="微软雅黑" pitchFamily="34" charset="-122"/>
                <a:ea typeface="微软雅黑" pitchFamily="34" charset="-122"/>
              </a:rPr>
              <a:t>原型对象的原型对象</a:t>
            </a:r>
            <a:endParaRPr lang="en-US" altLang="zh-CN" sz="2000" b="1" dirty="0">
              <a:solidFill>
                <a:schemeClr val="tx1">
                  <a:lumMod val="50000"/>
                  <a:lumOff val="50000"/>
                </a:schemeClr>
              </a:solidFill>
              <a:latin typeface="微软雅黑" pitchFamily="34" charset="-122"/>
              <a:ea typeface="微软雅黑" pitchFamily="34" charset="-122"/>
            </a:endParaRPr>
          </a:p>
        </p:txBody>
      </p:sp>
      <p:grpSp>
        <p:nvGrpSpPr>
          <p:cNvPr id="5" name="组合 4">
            <a:extLst>
              <a:ext uri="{FF2B5EF4-FFF2-40B4-BE49-F238E27FC236}">
                <a16:creationId xmlns:a16="http://schemas.microsoft.com/office/drawing/2014/main" id="{62550060-5783-4F8B-BD85-33FE90559CFA}"/>
              </a:ext>
            </a:extLst>
          </p:cNvPr>
          <p:cNvGrpSpPr>
            <a:grpSpLocks/>
          </p:cNvGrpSpPr>
          <p:nvPr/>
        </p:nvGrpSpPr>
        <p:grpSpPr bwMode="auto">
          <a:xfrm>
            <a:off x="2211388" y="2316164"/>
            <a:ext cx="7897812" cy="1768475"/>
            <a:chOff x="1582738" y="2151010"/>
            <a:chExt cx="1780428" cy="129065"/>
          </a:xfrm>
        </p:grpSpPr>
        <p:sp>
          <p:nvSpPr>
            <p:cNvPr id="123910" name="矩形 3">
              <a:extLst>
                <a:ext uri="{FF2B5EF4-FFF2-40B4-BE49-F238E27FC236}">
                  <a16:creationId xmlns:a16="http://schemas.microsoft.com/office/drawing/2014/main" id="{5F4443D2-59AE-40D4-8EA2-15D1F4527A05}"/>
                </a:ext>
              </a:extLst>
            </p:cNvPr>
            <p:cNvSpPr>
              <a:spLocks noChangeArrowheads="1"/>
            </p:cNvSpPr>
            <p:nvPr/>
          </p:nvSpPr>
          <p:spPr bwMode="auto">
            <a:xfrm>
              <a:off x="1582738" y="2151010"/>
              <a:ext cx="1780428" cy="129065"/>
            </a:xfrm>
            <a:prstGeom prst="rect">
              <a:avLst/>
            </a:prstGeom>
            <a:solidFill>
              <a:srgbClr val="003F75"/>
            </a:solidFill>
            <a:ln>
              <a:noFill/>
            </a:ln>
            <a:extLst>
              <a:ext uri="{91240B29-F687-4F45-9708-019B960494DF}">
                <a14:hiddenLine xmlns:a14="http://schemas.microsoft.com/office/drawing/2010/main" w="12700" algn="ctr">
                  <a:solidFill>
                    <a:srgbClr val="000000"/>
                  </a:solidFill>
                  <a:prstDash val="sysDot"/>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123911" name="矩形 5">
              <a:extLst>
                <a:ext uri="{FF2B5EF4-FFF2-40B4-BE49-F238E27FC236}">
                  <a16:creationId xmlns:a16="http://schemas.microsoft.com/office/drawing/2014/main" id="{2C19210C-515C-4199-B3FF-D1B0F4E08D92}"/>
                </a:ext>
              </a:extLst>
            </p:cNvPr>
            <p:cNvSpPr>
              <a:spLocks noChangeArrowheads="1"/>
            </p:cNvSpPr>
            <p:nvPr/>
          </p:nvSpPr>
          <p:spPr bwMode="auto">
            <a:xfrm>
              <a:off x="1633100" y="2158041"/>
              <a:ext cx="1730066" cy="107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5000"/>
                </a:lnSpc>
              </a:pPr>
              <a:r>
                <a:rPr lang="en-US" altLang="zh-CN" b="1">
                  <a:solidFill>
                    <a:schemeClr val="bg1"/>
                  </a:solidFill>
                </a:rPr>
                <a:t>function Person() {}</a:t>
              </a:r>
            </a:p>
            <a:p>
              <a:pPr>
                <a:lnSpc>
                  <a:spcPct val="125000"/>
                </a:lnSpc>
              </a:pPr>
              <a:r>
                <a:rPr lang="en-US" altLang="zh-CN" b="1">
                  <a:solidFill>
                    <a:schemeClr val="bg1"/>
                  </a:solidFill>
                </a:rPr>
                <a:t>Person.prototype.__proto__ === Object.prototype;	// </a:t>
              </a:r>
              <a:r>
                <a:rPr lang="zh-CN" altLang="en-US" b="1">
                  <a:solidFill>
                    <a:schemeClr val="bg1"/>
                  </a:solidFill>
                </a:rPr>
                <a:t>返回结果：</a:t>
              </a:r>
              <a:r>
                <a:rPr lang="en-US" altLang="zh-CN" b="1">
                  <a:solidFill>
                    <a:schemeClr val="bg1"/>
                  </a:solidFill>
                </a:rPr>
                <a:t>true</a:t>
              </a:r>
            </a:p>
            <a:p>
              <a:pPr>
                <a:lnSpc>
                  <a:spcPct val="125000"/>
                </a:lnSpc>
              </a:pPr>
              <a:r>
                <a:rPr lang="en-US" altLang="zh-CN" b="1">
                  <a:solidFill>
                    <a:schemeClr val="bg1"/>
                  </a:solidFill>
                </a:rPr>
                <a:t>Object.prototype.__proto__;			// </a:t>
              </a:r>
              <a:r>
                <a:rPr lang="zh-CN" altLang="en-US" b="1">
                  <a:solidFill>
                    <a:schemeClr val="bg1"/>
                  </a:solidFill>
                </a:rPr>
                <a:t>返回结果：</a:t>
              </a:r>
              <a:r>
                <a:rPr lang="en-US" altLang="zh-CN" b="1">
                  <a:solidFill>
                    <a:schemeClr val="bg1"/>
                  </a:solidFill>
                </a:rPr>
                <a:t>null</a:t>
              </a:r>
            </a:p>
            <a:p>
              <a:pPr>
                <a:lnSpc>
                  <a:spcPct val="125000"/>
                </a:lnSpc>
              </a:pPr>
              <a:r>
                <a:rPr lang="en-US" altLang="zh-CN" b="1">
                  <a:solidFill>
                    <a:schemeClr val="bg1"/>
                  </a:solidFill>
                </a:rPr>
                <a:t>Object.__proto__ === Function.prototype;		// </a:t>
              </a:r>
              <a:r>
                <a:rPr lang="zh-CN" altLang="en-US" b="1">
                  <a:solidFill>
                    <a:schemeClr val="bg1"/>
                  </a:solidFill>
                </a:rPr>
                <a:t>返回结果：</a:t>
              </a:r>
              <a:r>
                <a:rPr lang="en-US" altLang="zh-CN" b="1">
                  <a:solidFill>
                    <a:schemeClr val="bg1"/>
                  </a:solidFill>
                </a:rPr>
                <a:t>true</a:t>
              </a:r>
            </a:p>
          </p:txBody>
        </p:sp>
      </p:grpSp>
      <p:sp>
        <p:nvSpPr>
          <p:cNvPr id="8" name="矩形 7">
            <a:extLst>
              <a:ext uri="{FF2B5EF4-FFF2-40B4-BE49-F238E27FC236}">
                <a16:creationId xmlns:a16="http://schemas.microsoft.com/office/drawing/2014/main" id="{39EC3AAA-4FF1-4D0E-B027-950289FE4120}"/>
              </a:ext>
            </a:extLst>
          </p:cNvPr>
          <p:cNvSpPr>
            <a:spLocks noChangeArrowheads="1"/>
          </p:cNvSpPr>
          <p:nvPr/>
        </p:nvSpPr>
        <p:spPr bwMode="auto">
          <a:xfrm>
            <a:off x="2211388" y="4240213"/>
            <a:ext cx="8170862" cy="1285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buFont typeface="Wingdings" panose="05000000000000000000" pitchFamily="2" charset="2"/>
              <a:buChar char="Ø"/>
            </a:pPr>
            <a:r>
              <a:rPr lang="zh-CN" altLang="en-US"/>
              <a:t>构造函数</a:t>
            </a:r>
            <a:r>
              <a:rPr lang="en-US" altLang="zh-CN"/>
              <a:t>Person</a:t>
            </a:r>
            <a:r>
              <a:rPr lang="zh-CN" altLang="en-US"/>
              <a:t>的原型对象</a:t>
            </a:r>
            <a:r>
              <a:rPr lang="zh-CN" altLang="zh-CN"/>
              <a:t>的</a:t>
            </a:r>
            <a:r>
              <a:rPr lang="zh-CN" altLang="en-US"/>
              <a:t>原型</a:t>
            </a:r>
            <a:r>
              <a:rPr lang="zh-CN" altLang="zh-CN"/>
              <a:t>对象，</a:t>
            </a:r>
            <a:r>
              <a:rPr lang="zh-CN" altLang="en-US"/>
              <a:t>是构造函数</a:t>
            </a:r>
            <a:r>
              <a:rPr lang="en-US" altLang="zh-CN"/>
              <a:t>Object</a:t>
            </a:r>
            <a:r>
              <a:rPr lang="zh-CN" altLang="en-US"/>
              <a:t>的原型对象</a:t>
            </a:r>
            <a:r>
              <a:rPr lang="zh-CN" altLang="zh-CN"/>
              <a:t>。</a:t>
            </a:r>
            <a:endParaRPr lang="en-US" altLang="zh-CN"/>
          </a:p>
          <a:p>
            <a:pPr>
              <a:lnSpc>
                <a:spcPct val="150000"/>
              </a:lnSpc>
              <a:buFont typeface="Wingdings" panose="05000000000000000000" pitchFamily="2" charset="2"/>
              <a:buChar char="Ø"/>
            </a:pPr>
            <a:r>
              <a:rPr lang="zh-CN" altLang="en-US"/>
              <a:t>构造函数</a:t>
            </a:r>
            <a:r>
              <a:rPr lang="en-US" altLang="zh-CN"/>
              <a:t>Object</a:t>
            </a:r>
            <a:r>
              <a:rPr lang="zh-CN" altLang="en-US"/>
              <a:t>的原型对象的原型对象是</a:t>
            </a:r>
            <a:r>
              <a:rPr lang="en-US" altLang="zh-CN"/>
              <a:t>null</a:t>
            </a:r>
            <a:r>
              <a:rPr lang="zh-CN" altLang="zh-CN"/>
              <a:t>。</a:t>
            </a:r>
            <a:endParaRPr lang="en-US" altLang="zh-CN"/>
          </a:p>
          <a:p>
            <a:pPr>
              <a:lnSpc>
                <a:spcPct val="150000"/>
              </a:lnSpc>
              <a:buFont typeface="Wingdings" panose="05000000000000000000" pitchFamily="2" charset="2"/>
              <a:buChar char="Ø"/>
            </a:pPr>
            <a:r>
              <a:rPr lang="zh-CN" altLang="en-US"/>
              <a:t>构造函数</a:t>
            </a:r>
            <a:r>
              <a:rPr lang="en-US" altLang="zh-CN"/>
              <a:t>Object</a:t>
            </a:r>
            <a:r>
              <a:rPr lang="zh-CN" altLang="en-US"/>
              <a:t>的原型对象是构造函数</a:t>
            </a:r>
            <a:r>
              <a:rPr lang="en-US" altLang="zh-CN"/>
              <a:t>Function</a:t>
            </a:r>
            <a:r>
              <a:rPr lang="zh-CN" altLang="en-US"/>
              <a:t>的原型对象。</a:t>
            </a:r>
          </a:p>
        </p:txBody>
      </p:sp>
      <p:sp>
        <p:nvSpPr>
          <p:cNvPr id="2" name="灯片编号占位符 1">
            <a:extLst>
              <a:ext uri="{FF2B5EF4-FFF2-40B4-BE49-F238E27FC236}">
                <a16:creationId xmlns:a16="http://schemas.microsoft.com/office/drawing/2014/main" id="{7FC9343B-82E1-4704-B1BE-DD82EA72B5D8}"/>
              </a:ext>
            </a:extLst>
          </p:cNvPr>
          <p:cNvSpPr>
            <a:spLocks noGrp="1"/>
          </p:cNvSpPr>
          <p:nvPr>
            <p:ph type="sldNum" sz="quarter" idx="4"/>
          </p:nvPr>
        </p:nvSpPr>
        <p:spPr/>
        <p:txBody>
          <a:bodyPr/>
          <a:lstStyle/>
          <a:p>
            <a:pPr>
              <a:defRPr/>
            </a:pPr>
            <a:fld id="{E6CA0B37-C609-418D-973E-5FE272E0CA7A}" type="slidenum">
              <a:rPr lang="zh-CN" altLang="en-US" smtClean="0"/>
              <a:pPr>
                <a:defRPr/>
              </a:pPr>
              <a:t>87</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1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p:tgtEl>
                                          <p:spTgt spid="8"/>
                                        </p:tgtEl>
                                        <p:attrNameLst>
                                          <p:attrName>ppt_x</p:attrName>
                                        </p:attrNameLst>
                                      </p:cBhvr>
                                      <p:tavLst>
                                        <p:tav tm="0">
                                          <p:val>
                                            <p:strVal val="#ppt_x-#ppt_w*1.125000"/>
                                          </p:val>
                                        </p:tav>
                                        <p:tav tm="100000">
                                          <p:val>
                                            <p:strVal val="#ppt_x"/>
                                          </p:val>
                                        </p:tav>
                                      </p:tavLst>
                                    </p:anim>
                                    <p:animEffect transition="in" filter="wipe(right)">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标题 1">
            <a:extLst>
              <a:ext uri="{FF2B5EF4-FFF2-40B4-BE49-F238E27FC236}">
                <a16:creationId xmlns:a16="http://schemas.microsoft.com/office/drawing/2014/main" id="{3B22F411-6209-4179-82CC-F04679ACE4BC}"/>
              </a:ext>
            </a:extLst>
          </p:cNvPr>
          <p:cNvSpPr>
            <a:spLocks noGrp="1"/>
          </p:cNvSpPr>
          <p:nvPr>
            <p:ph type="ctr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pPr algn="l"/>
            <a:r>
              <a:rPr lang="zh-CN" altLang="en-US" dirty="0"/>
              <a:t>原型链</a:t>
            </a:r>
          </a:p>
        </p:txBody>
      </p:sp>
      <p:sp>
        <p:nvSpPr>
          <p:cNvPr id="18" name="矩形 38">
            <a:extLst>
              <a:ext uri="{FF2B5EF4-FFF2-40B4-BE49-F238E27FC236}">
                <a16:creationId xmlns:a16="http://schemas.microsoft.com/office/drawing/2014/main" id="{9EBA4A86-7075-4C0E-80C8-B63B1BBAE7D0}"/>
              </a:ext>
            </a:extLst>
          </p:cNvPr>
          <p:cNvSpPr>
            <a:spLocks noChangeArrowheads="1"/>
          </p:cNvSpPr>
          <p:nvPr/>
        </p:nvSpPr>
        <p:spPr bwMode="auto">
          <a:xfrm>
            <a:off x="1774826" y="1273175"/>
            <a:ext cx="8429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zh-CN" altLang="en-US" sz="2000" b="1" dirty="0">
                <a:solidFill>
                  <a:schemeClr val="tx1">
                    <a:lumMod val="50000"/>
                    <a:lumOff val="50000"/>
                  </a:schemeClr>
                </a:solidFill>
                <a:latin typeface="微软雅黑" pitchFamily="34" charset="-122"/>
                <a:ea typeface="微软雅黑" pitchFamily="34" charset="-122"/>
              </a:rPr>
              <a:t>原型链</a:t>
            </a:r>
            <a:r>
              <a:rPr lang="en-US" altLang="zh-CN" sz="2000" b="1" dirty="0">
                <a:solidFill>
                  <a:schemeClr val="tx1">
                    <a:lumMod val="50000"/>
                    <a:lumOff val="50000"/>
                  </a:schemeClr>
                </a:solidFill>
                <a:latin typeface="微软雅黑" pitchFamily="34" charset="-122"/>
                <a:ea typeface="微软雅黑" pitchFamily="34" charset="-122"/>
              </a:rPr>
              <a:t>——</a:t>
            </a:r>
            <a:r>
              <a:rPr lang="zh-CN" altLang="en-US" sz="2000" b="1" dirty="0">
                <a:solidFill>
                  <a:schemeClr val="tx1">
                    <a:lumMod val="50000"/>
                    <a:lumOff val="50000"/>
                  </a:schemeClr>
                </a:solidFill>
                <a:latin typeface="微软雅黑" pitchFamily="34" charset="-122"/>
                <a:ea typeface="微软雅黑" pitchFamily="34" charset="-122"/>
              </a:rPr>
              <a:t>原型链的结构</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9" name="矩形 13">
            <a:extLst>
              <a:ext uri="{FF2B5EF4-FFF2-40B4-BE49-F238E27FC236}">
                <a16:creationId xmlns:a16="http://schemas.microsoft.com/office/drawing/2014/main" id="{CEC0B7CD-4BED-4906-B721-2C2C9F6EDB32}"/>
              </a:ext>
            </a:extLst>
          </p:cNvPr>
          <p:cNvSpPr>
            <a:spLocks noChangeArrowheads="1"/>
          </p:cNvSpPr>
          <p:nvPr/>
        </p:nvSpPr>
        <p:spPr bwMode="auto">
          <a:xfrm>
            <a:off x="1885950" y="1947864"/>
            <a:ext cx="84074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200000"/>
              </a:lnSpc>
              <a:buFont typeface="Wingdings" panose="05000000000000000000" pitchFamily="2" charset="2"/>
              <a:buChar char="p"/>
            </a:pPr>
            <a:r>
              <a:rPr lang="zh-CN" altLang="en-US"/>
              <a:t>自定义函数，以及</a:t>
            </a:r>
            <a:r>
              <a:rPr lang="en-US" altLang="zh-CN"/>
              <a:t>Object</a:t>
            </a:r>
            <a:r>
              <a:rPr lang="zh-CN" altLang="en-US"/>
              <a:t>、</a:t>
            </a:r>
            <a:r>
              <a:rPr lang="en-US" altLang="zh-CN"/>
              <a:t>String</a:t>
            </a:r>
            <a:r>
              <a:rPr lang="zh-CN" altLang="en-US"/>
              <a:t>、</a:t>
            </a:r>
            <a:r>
              <a:rPr lang="en-US" altLang="zh-CN"/>
              <a:t>Number</a:t>
            </a:r>
            <a:r>
              <a:rPr lang="zh-CN" altLang="en-US"/>
              <a:t>等内置函数，都是由</a:t>
            </a:r>
            <a:r>
              <a:rPr lang="en-US" altLang="zh-CN"/>
              <a:t>Function</a:t>
            </a:r>
            <a:r>
              <a:rPr lang="zh-CN" altLang="en-US"/>
              <a:t>函数创建的，</a:t>
            </a:r>
            <a:r>
              <a:rPr lang="en-US" altLang="zh-CN"/>
              <a:t>Function</a:t>
            </a:r>
            <a:r>
              <a:rPr lang="zh-CN" altLang="en-US"/>
              <a:t>函数是由</a:t>
            </a:r>
            <a:r>
              <a:rPr lang="en-US" altLang="zh-CN"/>
              <a:t>Function</a:t>
            </a:r>
            <a:r>
              <a:rPr lang="zh-CN" altLang="en-US"/>
              <a:t>函数自身创建的。</a:t>
            </a:r>
          </a:p>
          <a:p>
            <a:pPr>
              <a:lnSpc>
                <a:spcPct val="200000"/>
              </a:lnSpc>
              <a:buFont typeface="Wingdings" panose="05000000000000000000" pitchFamily="2" charset="2"/>
              <a:buChar char="p"/>
            </a:pPr>
            <a:r>
              <a:rPr lang="zh-CN" altLang="en-US"/>
              <a:t>每个构造函数都有一个原型对象，构造函数通过</a:t>
            </a:r>
            <a:r>
              <a:rPr lang="en-US" altLang="zh-CN"/>
              <a:t>prototype</a:t>
            </a:r>
            <a:r>
              <a:rPr lang="zh-CN" altLang="en-US"/>
              <a:t>属性指向原型对象，原型对象通过</a:t>
            </a:r>
            <a:r>
              <a:rPr lang="en-US" altLang="zh-CN"/>
              <a:t>constructor</a:t>
            </a:r>
            <a:r>
              <a:rPr lang="zh-CN" altLang="en-US"/>
              <a:t>属性指向构造函数。</a:t>
            </a:r>
          </a:p>
          <a:p>
            <a:pPr>
              <a:lnSpc>
                <a:spcPct val="200000"/>
              </a:lnSpc>
              <a:buFont typeface="Wingdings" panose="05000000000000000000" pitchFamily="2" charset="2"/>
              <a:buChar char="p"/>
            </a:pPr>
            <a:r>
              <a:rPr lang="zh-CN" altLang="en-US"/>
              <a:t>由构造函数创建的实例对象，继承自构造函数的原型对象。通过实例对象的</a:t>
            </a:r>
            <a:r>
              <a:rPr lang="en-US" altLang="zh-CN"/>
              <a:t>__proto__</a:t>
            </a:r>
            <a:r>
              <a:rPr lang="zh-CN" altLang="en-US"/>
              <a:t>属性可以直接访问原型对象。</a:t>
            </a:r>
          </a:p>
          <a:p>
            <a:pPr>
              <a:lnSpc>
                <a:spcPct val="200000"/>
              </a:lnSpc>
              <a:buFont typeface="Wingdings" panose="05000000000000000000" pitchFamily="2" charset="2"/>
              <a:buChar char="p"/>
            </a:pPr>
            <a:r>
              <a:rPr lang="zh-CN" altLang="en-US"/>
              <a:t>构造函数的原型对象，继承自</a:t>
            </a:r>
            <a:r>
              <a:rPr lang="en-US" altLang="zh-CN"/>
              <a:t>Object</a:t>
            </a:r>
            <a:r>
              <a:rPr lang="zh-CN" altLang="en-US"/>
              <a:t>的原型对象，而</a:t>
            </a:r>
            <a:r>
              <a:rPr lang="en-US" altLang="zh-CN"/>
              <a:t>Object</a:t>
            </a:r>
            <a:r>
              <a:rPr lang="zh-CN" altLang="en-US"/>
              <a:t>的原型对象的</a:t>
            </a:r>
            <a:r>
              <a:rPr lang="en-US" altLang="zh-CN"/>
              <a:t>__proto__</a:t>
            </a:r>
            <a:r>
              <a:rPr lang="zh-CN" altLang="en-US"/>
              <a:t>属性为</a:t>
            </a:r>
            <a:r>
              <a:rPr lang="en-US" altLang="zh-CN"/>
              <a:t>null</a:t>
            </a:r>
            <a:r>
              <a:rPr lang="zh-CN" altLang="en-US"/>
              <a:t>。</a:t>
            </a:r>
          </a:p>
        </p:txBody>
      </p:sp>
      <p:sp>
        <p:nvSpPr>
          <p:cNvPr id="2" name="灯片编号占位符 1">
            <a:extLst>
              <a:ext uri="{FF2B5EF4-FFF2-40B4-BE49-F238E27FC236}">
                <a16:creationId xmlns:a16="http://schemas.microsoft.com/office/drawing/2014/main" id="{5B1F2958-DCB0-47E3-8C29-A35C358B50E0}"/>
              </a:ext>
            </a:extLst>
          </p:cNvPr>
          <p:cNvSpPr>
            <a:spLocks noGrp="1"/>
          </p:cNvSpPr>
          <p:nvPr>
            <p:ph type="sldNum" sz="quarter" idx="4"/>
          </p:nvPr>
        </p:nvSpPr>
        <p:spPr/>
        <p:txBody>
          <a:bodyPr/>
          <a:lstStyle/>
          <a:p>
            <a:pPr>
              <a:defRPr/>
            </a:pPr>
            <a:fld id="{E6CA0B37-C609-418D-973E-5FE272E0CA7A}" type="slidenum">
              <a:rPr lang="zh-CN" altLang="en-US" smtClean="0"/>
              <a:pPr>
                <a:defRPr/>
              </a:pPr>
              <a:t>88</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p:tgtEl>
                                          <p:spTgt spid="18"/>
                                        </p:tgtEl>
                                        <p:attrNameLst>
                                          <p:attrName>ppt_x</p:attrName>
                                        </p:attrNameLst>
                                      </p:cBhvr>
                                      <p:tavLst>
                                        <p:tav tm="0">
                                          <p:val>
                                            <p:strVal val="#ppt_x-#ppt_w*1.125000"/>
                                          </p:val>
                                        </p:tav>
                                        <p:tav tm="100000">
                                          <p:val>
                                            <p:strVal val="#ppt_x"/>
                                          </p:val>
                                        </p:tav>
                                      </p:tavLst>
                                    </p:anim>
                                    <p:animEffect transition="in" filter="wipe(right)">
                                      <p:cBhvr>
                                        <p:cTn id="8" dur="500"/>
                                        <p:tgtEl>
                                          <p:spTgt spid="18"/>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Effect transition="in" filter="wipe(left)">
                                      <p:cBhvr>
                                        <p:cTn id="13" dur="500"/>
                                        <p:tgtEl>
                                          <p:spTgt spid="9">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9">
                                            <p:txEl>
                                              <p:pRg st="1" end="1"/>
                                            </p:txEl>
                                          </p:spTgt>
                                        </p:tgtEl>
                                        <p:attrNameLst>
                                          <p:attrName>style.visibility</p:attrName>
                                        </p:attrNameLst>
                                      </p:cBhvr>
                                      <p:to>
                                        <p:strVal val="visible"/>
                                      </p:to>
                                    </p:set>
                                    <p:animEffect transition="in" filter="wipe(left)">
                                      <p:cBhvr>
                                        <p:cTn id="18" dur="500"/>
                                        <p:tgtEl>
                                          <p:spTgt spid="9">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9">
                                            <p:txEl>
                                              <p:pRg st="2" end="2"/>
                                            </p:txEl>
                                          </p:spTgt>
                                        </p:tgtEl>
                                        <p:attrNameLst>
                                          <p:attrName>style.visibility</p:attrName>
                                        </p:attrNameLst>
                                      </p:cBhvr>
                                      <p:to>
                                        <p:strVal val="visible"/>
                                      </p:to>
                                    </p:set>
                                    <p:animEffect transition="in" filter="wipe(left)">
                                      <p:cBhvr>
                                        <p:cTn id="23" dur="500"/>
                                        <p:tgtEl>
                                          <p:spTgt spid="9">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9">
                                            <p:txEl>
                                              <p:pRg st="3" end="3"/>
                                            </p:txEl>
                                          </p:spTgt>
                                        </p:tgtEl>
                                        <p:attrNameLst>
                                          <p:attrName>style.visibility</p:attrName>
                                        </p:attrNameLst>
                                      </p:cBhvr>
                                      <p:to>
                                        <p:strVal val="visible"/>
                                      </p:to>
                                    </p:set>
                                    <p:animEffect transition="in" filter="wipe(left)">
                                      <p:cBhvr>
                                        <p:cTn id="28"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9"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标题 1">
            <a:extLst>
              <a:ext uri="{FF2B5EF4-FFF2-40B4-BE49-F238E27FC236}">
                <a16:creationId xmlns:a16="http://schemas.microsoft.com/office/drawing/2014/main" id="{555441F0-0D54-4A34-83D9-1A8CB08FFD26}"/>
              </a:ext>
            </a:extLst>
          </p:cNvPr>
          <p:cNvSpPr>
            <a:spLocks noGrp="1"/>
          </p:cNvSpPr>
          <p:nvPr>
            <p:ph type="ctr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pPr algn="l"/>
            <a:r>
              <a:rPr lang="zh-CN" altLang="en-US" dirty="0"/>
              <a:t>原型链</a:t>
            </a:r>
          </a:p>
        </p:txBody>
      </p:sp>
      <p:sp>
        <p:nvSpPr>
          <p:cNvPr id="18" name="矩形 38">
            <a:extLst>
              <a:ext uri="{FF2B5EF4-FFF2-40B4-BE49-F238E27FC236}">
                <a16:creationId xmlns:a16="http://schemas.microsoft.com/office/drawing/2014/main" id="{AA68D033-F9AF-4362-8091-6197EA00EB90}"/>
              </a:ext>
            </a:extLst>
          </p:cNvPr>
          <p:cNvSpPr>
            <a:spLocks noChangeArrowheads="1"/>
          </p:cNvSpPr>
          <p:nvPr/>
        </p:nvSpPr>
        <p:spPr bwMode="auto">
          <a:xfrm>
            <a:off x="1774826" y="1273175"/>
            <a:ext cx="8429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buFont typeface="+mj-lt"/>
              <a:buAutoNum type="arabicPeriod" startAt="5"/>
              <a:defRPr/>
            </a:pPr>
            <a:r>
              <a:rPr lang="zh-CN" altLang="en-US" sz="2000" b="1" dirty="0">
                <a:solidFill>
                  <a:schemeClr val="tx1">
                    <a:lumMod val="50000"/>
                    <a:lumOff val="50000"/>
                  </a:schemeClr>
                </a:solidFill>
                <a:latin typeface="微软雅黑" pitchFamily="34" charset="-122"/>
                <a:ea typeface="微软雅黑" pitchFamily="34" charset="-122"/>
              </a:rPr>
              <a:t>原型链</a:t>
            </a:r>
            <a:r>
              <a:rPr lang="en-US" altLang="zh-CN" sz="2000" b="1" dirty="0">
                <a:solidFill>
                  <a:schemeClr val="tx1">
                    <a:lumMod val="50000"/>
                    <a:lumOff val="50000"/>
                  </a:schemeClr>
                </a:solidFill>
                <a:latin typeface="微软雅黑" pitchFamily="34" charset="-122"/>
                <a:ea typeface="微软雅黑" pitchFamily="34" charset="-122"/>
              </a:rPr>
              <a:t>——</a:t>
            </a:r>
            <a:r>
              <a:rPr lang="zh-CN" altLang="en-US" sz="2000" b="1" dirty="0">
                <a:solidFill>
                  <a:schemeClr val="tx1">
                    <a:lumMod val="50000"/>
                    <a:lumOff val="50000"/>
                  </a:schemeClr>
                </a:solidFill>
                <a:latin typeface="微软雅黑" pitchFamily="34" charset="-122"/>
                <a:ea typeface="微软雅黑" pitchFamily="34" charset="-122"/>
              </a:rPr>
              <a:t>原型链的结构</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125956" name="Rectangle 2">
            <a:extLst>
              <a:ext uri="{FF2B5EF4-FFF2-40B4-BE49-F238E27FC236}">
                <a16:creationId xmlns:a16="http://schemas.microsoft.com/office/drawing/2014/main" id="{61314E2C-6E55-4214-B8A2-445EC97181D8}"/>
              </a:ext>
            </a:extLst>
          </p:cNvPr>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graphicFrame>
        <p:nvGraphicFramePr>
          <p:cNvPr id="3" name="对象 2">
            <a:extLst>
              <a:ext uri="{FF2B5EF4-FFF2-40B4-BE49-F238E27FC236}">
                <a16:creationId xmlns:a16="http://schemas.microsoft.com/office/drawing/2014/main" id="{534BC924-B133-497C-A259-0495CA844616}"/>
              </a:ext>
            </a:extLst>
          </p:cNvPr>
          <p:cNvGraphicFramePr>
            <a:graphicFrameLocks noChangeAspect="1"/>
          </p:cNvGraphicFramePr>
          <p:nvPr/>
        </p:nvGraphicFramePr>
        <p:xfrm>
          <a:off x="3035300" y="1817689"/>
          <a:ext cx="6121400" cy="4364037"/>
        </p:xfrm>
        <a:graphic>
          <a:graphicData uri="http://schemas.openxmlformats.org/presentationml/2006/ole">
            <mc:AlternateContent xmlns:mc="http://schemas.openxmlformats.org/markup-compatibility/2006">
              <mc:Choice xmlns:v="urn:schemas-microsoft-com:vml" Requires="v">
                <p:oleObj spid="_x0000_s3080" name="Visio" r:id="rId3" imgW="5461560" imgH="3883504" progId="Visio.Drawing.11">
                  <p:embed/>
                </p:oleObj>
              </mc:Choice>
              <mc:Fallback>
                <p:oleObj name="Visio" r:id="rId3" imgW="5461560" imgH="3883504" progId="Visio.Drawing.11">
                  <p:embed/>
                  <p:pic>
                    <p:nvPicPr>
                      <p:cNvPr id="3" name="对象 2">
                        <a:extLst>
                          <a:ext uri="{FF2B5EF4-FFF2-40B4-BE49-F238E27FC236}">
                            <a16:creationId xmlns:a16="http://schemas.microsoft.com/office/drawing/2014/main" id="{534BC924-B133-497C-A259-0495CA8446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35300" y="1817689"/>
                        <a:ext cx="6121400" cy="436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灯片编号占位符 1">
            <a:extLst>
              <a:ext uri="{FF2B5EF4-FFF2-40B4-BE49-F238E27FC236}">
                <a16:creationId xmlns:a16="http://schemas.microsoft.com/office/drawing/2014/main" id="{DB59E8B5-C3F4-47FC-B48D-DD052FDCCE10}"/>
              </a:ext>
            </a:extLst>
          </p:cNvPr>
          <p:cNvSpPr>
            <a:spLocks noGrp="1"/>
          </p:cNvSpPr>
          <p:nvPr>
            <p:ph type="sldNum" sz="quarter" idx="4"/>
          </p:nvPr>
        </p:nvSpPr>
        <p:spPr/>
        <p:txBody>
          <a:bodyPr/>
          <a:lstStyle/>
          <a:p>
            <a:pPr>
              <a:defRPr/>
            </a:pPr>
            <a:fld id="{E6CA0B37-C609-418D-973E-5FE272E0CA7A}" type="slidenum">
              <a:rPr lang="zh-CN" altLang="en-US" smtClean="0"/>
              <a:pPr>
                <a:defRPr/>
              </a:pPr>
              <a:t>89</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 presetClass="entr" presetSubtype="32"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ou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a:extLst>
              <a:ext uri="{FF2B5EF4-FFF2-40B4-BE49-F238E27FC236}">
                <a16:creationId xmlns:a16="http://schemas.microsoft.com/office/drawing/2014/main" id="{286A7F9E-7689-4094-875C-A22B733A6BA9}"/>
              </a:ext>
            </a:extLst>
          </p:cNvPr>
          <p:cNvSpPr>
            <a:spLocks noGrp="1"/>
          </p:cNvSpPr>
          <p:nvPr>
            <p:ph type="ctrTitle"/>
          </p:nvPr>
        </p:nvSpPr>
        <p:spPr/>
        <p:txBody>
          <a:bodyPr/>
          <a:lstStyle/>
          <a:p>
            <a:r>
              <a:rPr lang="zh-CN" altLang="en-US" dirty="0"/>
              <a:t>面向对象概述</a:t>
            </a:r>
          </a:p>
        </p:txBody>
      </p:sp>
      <p:sp>
        <p:nvSpPr>
          <p:cNvPr id="2" name="灯片编号占位符 1">
            <a:extLst>
              <a:ext uri="{FF2B5EF4-FFF2-40B4-BE49-F238E27FC236}">
                <a16:creationId xmlns:a16="http://schemas.microsoft.com/office/drawing/2014/main" id="{5F57737D-DF73-40A4-B5A4-83E5A9C45188}"/>
              </a:ext>
            </a:extLst>
          </p:cNvPr>
          <p:cNvSpPr>
            <a:spLocks noGrp="1"/>
          </p:cNvSpPr>
          <p:nvPr>
            <p:ph type="sldNum" sz="quarter" idx="4"/>
          </p:nvPr>
        </p:nvSpPr>
        <p:spPr/>
        <p:txBody>
          <a:bodyPr/>
          <a:lstStyle/>
          <a:p>
            <a:fld id="{E6CA0B37-C609-418D-973E-5FE272E0CA7A}" type="slidenum">
              <a:rPr lang="zh-CN" altLang="en-US" smtClean="0"/>
              <a:pPr/>
              <a:t>9</a:t>
            </a:fld>
            <a:endParaRPr lang="zh-CN" altLang="en-US"/>
          </a:p>
        </p:txBody>
      </p:sp>
      <p:sp>
        <p:nvSpPr>
          <p:cNvPr id="6" name="矩形 38">
            <a:extLst>
              <a:ext uri="{FF2B5EF4-FFF2-40B4-BE49-F238E27FC236}">
                <a16:creationId xmlns:a16="http://schemas.microsoft.com/office/drawing/2014/main" id="{291B7289-36BE-4826-827E-97E9F08DDB78}"/>
              </a:ext>
            </a:extLst>
          </p:cNvPr>
          <p:cNvSpPr>
            <a:spLocks noChangeArrowheads="1"/>
          </p:cNvSpPr>
          <p:nvPr/>
        </p:nvSpPr>
        <p:spPr bwMode="auto">
          <a:xfrm>
            <a:off x="1774826" y="1273175"/>
            <a:ext cx="8429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zh-CN" altLang="en-US" sz="2000" b="1" dirty="0">
                <a:solidFill>
                  <a:schemeClr val="tx1">
                    <a:lumMod val="50000"/>
                    <a:lumOff val="50000"/>
                  </a:schemeClr>
                </a:solidFill>
                <a:latin typeface="微软雅黑" pitchFamily="34" charset="-122"/>
                <a:ea typeface="微软雅黑" pitchFamily="34" charset="-122"/>
              </a:rPr>
              <a:t>面向过程与面向对象</a:t>
            </a:r>
            <a:endParaRPr lang="en-US" altLang="zh-CN" sz="2000" b="1" dirty="0">
              <a:solidFill>
                <a:schemeClr val="tx1">
                  <a:lumMod val="50000"/>
                  <a:lumOff val="50000"/>
                </a:schemeClr>
              </a:solidFill>
              <a:latin typeface="微软雅黑" pitchFamily="34" charset="-122"/>
              <a:ea typeface="微软雅黑" pitchFamily="34" charset="-122"/>
            </a:endParaRPr>
          </a:p>
        </p:txBody>
      </p:sp>
      <p:sp>
        <p:nvSpPr>
          <p:cNvPr id="16388" name="Rectangle 2">
            <a:extLst>
              <a:ext uri="{FF2B5EF4-FFF2-40B4-BE49-F238E27FC236}">
                <a16:creationId xmlns:a16="http://schemas.microsoft.com/office/drawing/2014/main" id="{B03BED39-73AF-4502-9599-4BFF6C25C298}"/>
              </a:ext>
            </a:extLst>
          </p:cNvPr>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7" name="矩形 13">
            <a:extLst>
              <a:ext uri="{FF2B5EF4-FFF2-40B4-BE49-F238E27FC236}">
                <a16:creationId xmlns:a16="http://schemas.microsoft.com/office/drawing/2014/main" id="{BDB8D463-DE4A-4DA7-86F6-1B64D81B02BA}"/>
              </a:ext>
            </a:extLst>
          </p:cNvPr>
          <p:cNvSpPr>
            <a:spLocks noChangeArrowheads="1"/>
          </p:cNvSpPr>
          <p:nvPr/>
        </p:nvSpPr>
        <p:spPr bwMode="auto">
          <a:xfrm>
            <a:off x="1885950" y="1947864"/>
            <a:ext cx="84074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200000"/>
              </a:lnSpc>
              <a:defRPr/>
            </a:pPr>
            <a:r>
              <a:rPr lang="zh-CN" altLang="en-US" b="1" u="sng" dirty="0">
                <a:solidFill>
                  <a:srgbClr val="0070C0"/>
                </a:solidFill>
              </a:rPr>
              <a:t>总结：</a:t>
            </a:r>
            <a:endParaRPr lang="en-US" altLang="zh-CN" dirty="0"/>
          </a:p>
          <a:p>
            <a:pPr marL="285750" indent="-285750">
              <a:lnSpc>
                <a:spcPct val="200000"/>
              </a:lnSpc>
              <a:buFont typeface="Wingdings" panose="05000000000000000000" pitchFamily="2" charset="2"/>
              <a:buChar char="p"/>
              <a:defRPr/>
            </a:pPr>
            <a:r>
              <a:rPr lang="zh-CN" altLang="en-US" dirty="0"/>
              <a:t>对于面向过程思想，我们扮演的是执行者，凡事都要靠自己完成。</a:t>
            </a:r>
            <a:endParaRPr lang="en-US" altLang="zh-CN" dirty="0"/>
          </a:p>
          <a:p>
            <a:pPr marL="342900" indent="-342900">
              <a:lnSpc>
                <a:spcPct val="200000"/>
              </a:lnSpc>
              <a:buFont typeface="Wingdings" panose="05000000000000000000" pitchFamily="2" charset="2"/>
              <a:buChar char="p"/>
              <a:defRPr/>
            </a:pPr>
            <a:r>
              <a:rPr lang="zh-CN" altLang="en-US" dirty="0"/>
              <a:t>对于面向对象思想，我们扮演的是指挥官，只要找到相应的对象，让它们帮我们做具体的事情即可。</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left)">
                                      <p:cBhvr>
                                        <p:cTn id="12" dur="500"/>
                                        <p:tgtEl>
                                          <p:spTgt spid="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left)">
                                      <p:cBhvr>
                                        <p:cTn id="1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标题 1">
            <a:extLst>
              <a:ext uri="{FF2B5EF4-FFF2-40B4-BE49-F238E27FC236}">
                <a16:creationId xmlns:a16="http://schemas.microsoft.com/office/drawing/2014/main" id="{5D6CFED9-57C4-477B-B175-FA3C68A808F6}"/>
              </a:ext>
            </a:extLst>
          </p:cNvPr>
          <p:cNvSpPr>
            <a:spLocks noGrp="1"/>
          </p:cNvSpPr>
          <p:nvPr>
            <p:ph type="ctr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pPr algn="l"/>
            <a:r>
              <a:rPr lang="zh-CN" altLang="en-US" dirty="0"/>
              <a:t>原型链</a:t>
            </a:r>
          </a:p>
        </p:txBody>
      </p:sp>
      <p:sp>
        <p:nvSpPr>
          <p:cNvPr id="126979" name="Rectangle 2">
            <a:extLst>
              <a:ext uri="{FF2B5EF4-FFF2-40B4-BE49-F238E27FC236}">
                <a16:creationId xmlns:a16="http://schemas.microsoft.com/office/drawing/2014/main" id="{A324CBE9-05B1-43AE-BFE7-A0310F8F3223}"/>
              </a:ext>
            </a:extLst>
          </p:cNvPr>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grpSp>
        <p:nvGrpSpPr>
          <p:cNvPr id="4" name="组合 3">
            <a:extLst>
              <a:ext uri="{FF2B5EF4-FFF2-40B4-BE49-F238E27FC236}">
                <a16:creationId xmlns:a16="http://schemas.microsoft.com/office/drawing/2014/main" id="{7932A115-8A21-44A1-AD51-8F28D4082854}"/>
              </a:ext>
            </a:extLst>
          </p:cNvPr>
          <p:cNvGrpSpPr>
            <a:grpSpLocks/>
          </p:cNvGrpSpPr>
          <p:nvPr/>
        </p:nvGrpSpPr>
        <p:grpSpPr bwMode="auto">
          <a:xfrm>
            <a:off x="1895476" y="1273175"/>
            <a:ext cx="2232025" cy="503238"/>
            <a:chOff x="6444208" y="1011134"/>
            <a:chExt cx="2232248" cy="504056"/>
          </a:xfrm>
        </p:grpSpPr>
        <p:grpSp>
          <p:nvGrpSpPr>
            <p:cNvPr id="126982" name="组合 11">
              <a:extLst>
                <a:ext uri="{FF2B5EF4-FFF2-40B4-BE49-F238E27FC236}">
                  <a16:creationId xmlns:a16="http://schemas.microsoft.com/office/drawing/2014/main" id="{736C9FE2-5BFE-4329-B945-FE6BB91D6E16}"/>
                </a:ext>
              </a:extLst>
            </p:cNvPr>
            <p:cNvGrpSpPr>
              <a:grpSpLocks/>
            </p:cNvGrpSpPr>
            <p:nvPr/>
          </p:nvGrpSpPr>
          <p:grpSpPr bwMode="auto">
            <a:xfrm>
              <a:off x="6444208" y="1011134"/>
              <a:ext cx="2232248" cy="504056"/>
              <a:chOff x="1547664" y="2780928"/>
              <a:chExt cx="2232248" cy="504056"/>
            </a:xfrm>
          </p:grpSpPr>
          <p:sp>
            <p:nvSpPr>
              <p:cNvPr id="7" name="椭圆 6">
                <a:extLst>
                  <a:ext uri="{FF2B5EF4-FFF2-40B4-BE49-F238E27FC236}">
                    <a16:creationId xmlns:a16="http://schemas.microsoft.com/office/drawing/2014/main" id="{DF1FAF1F-4CCE-43DB-8F3D-6313F9AD7406}"/>
                  </a:ext>
                </a:extLst>
              </p:cNvPr>
              <p:cNvSpPr/>
              <p:nvPr/>
            </p:nvSpPr>
            <p:spPr>
              <a:xfrm>
                <a:off x="1547664" y="2780928"/>
                <a:ext cx="503288" cy="504056"/>
              </a:xfrm>
              <a:prstGeom prst="ellipse">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chemeClr val="bg1"/>
                    </a:solidFill>
                    <a:latin typeface="黑体" panose="02010609060101010101" pitchFamily="49" charset="-122"/>
                    <a:ea typeface="黑体" panose="02010609060101010101" pitchFamily="49" charset="-122"/>
                  </a:rPr>
                  <a:t>脚</a:t>
                </a:r>
              </a:p>
            </p:txBody>
          </p:sp>
          <p:sp>
            <p:nvSpPr>
              <p:cNvPr id="8" name="椭圆 7">
                <a:extLst>
                  <a:ext uri="{FF2B5EF4-FFF2-40B4-BE49-F238E27FC236}">
                    <a16:creationId xmlns:a16="http://schemas.microsoft.com/office/drawing/2014/main" id="{4CD2D8DC-6CB3-42AF-B156-DF0B13FAD81E}"/>
                  </a:ext>
                </a:extLst>
              </p:cNvPr>
              <p:cNvSpPr/>
              <p:nvPr/>
            </p:nvSpPr>
            <p:spPr>
              <a:xfrm>
                <a:off x="2123985" y="2780928"/>
                <a:ext cx="503287" cy="504056"/>
              </a:xfrm>
              <a:prstGeom prst="ellipse">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chemeClr val="bg1"/>
                    </a:solidFill>
                    <a:latin typeface="黑体" panose="02010609060101010101" pitchFamily="49" charset="-122"/>
                    <a:ea typeface="黑体" panose="02010609060101010101" pitchFamily="49" charset="-122"/>
                  </a:rPr>
                  <a:t>下</a:t>
                </a:r>
              </a:p>
            </p:txBody>
          </p:sp>
          <p:sp>
            <p:nvSpPr>
              <p:cNvPr id="9" name="椭圆 8">
                <a:extLst>
                  <a:ext uri="{FF2B5EF4-FFF2-40B4-BE49-F238E27FC236}">
                    <a16:creationId xmlns:a16="http://schemas.microsoft.com/office/drawing/2014/main" id="{AEB89AF5-C0E0-474D-B40A-DC8E69511B02}"/>
                  </a:ext>
                </a:extLst>
              </p:cNvPr>
              <p:cNvSpPr/>
              <p:nvPr/>
            </p:nvSpPr>
            <p:spPr>
              <a:xfrm>
                <a:off x="2700304" y="2780928"/>
                <a:ext cx="503288" cy="504056"/>
              </a:xfrm>
              <a:prstGeom prst="ellipse">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chemeClr val="bg1"/>
                    </a:solidFill>
                    <a:latin typeface="黑体" panose="02010609060101010101" pitchFamily="49" charset="-122"/>
                    <a:ea typeface="黑体" panose="02010609060101010101" pitchFamily="49" charset="-122"/>
                  </a:rPr>
                  <a:t>留</a:t>
                </a:r>
              </a:p>
            </p:txBody>
          </p:sp>
          <p:sp>
            <p:nvSpPr>
              <p:cNvPr id="10" name="椭圆 9">
                <a:extLst>
                  <a:ext uri="{FF2B5EF4-FFF2-40B4-BE49-F238E27FC236}">
                    <a16:creationId xmlns:a16="http://schemas.microsoft.com/office/drawing/2014/main" id="{9BD35A61-ED32-46A2-BA87-96A5BF888FBF}"/>
                  </a:ext>
                </a:extLst>
              </p:cNvPr>
              <p:cNvSpPr/>
              <p:nvPr/>
            </p:nvSpPr>
            <p:spPr>
              <a:xfrm>
                <a:off x="3276625" y="2780928"/>
                <a:ext cx="503287" cy="504056"/>
              </a:xfrm>
              <a:prstGeom prst="ellipse">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chemeClr val="bg1"/>
                    </a:solidFill>
                    <a:latin typeface="黑体" panose="02010609060101010101" pitchFamily="49" charset="-122"/>
                    <a:ea typeface="黑体" panose="02010609060101010101" pitchFamily="49" charset="-122"/>
                  </a:rPr>
                  <a:t>心</a:t>
                </a:r>
              </a:p>
            </p:txBody>
          </p:sp>
        </p:grpSp>
        <p:cxnSp>
          <p:nvCxnSpPr>
            <p:cNvPr id="6" name="直接连接符 5">
              <a:extLst>
                <a:ext uri="{FF2B5EF4-FFF2-40B4-BE49-F238E27FC236}">
                  <a16:creationId xmlns:a16="http://schemas.microsoft.com/office/drawing/2014/main" id="{009213F6-02D3-4DAD-B992-A287A19CEF6B}"/>
                </a:ext>
              </a:extLst>
            </p:cNvPr>
            <p:cNvCxnSpPr/>
            <p:nvPr/>
          </p:nvCxnSpPr>
          <p:spPr>
            <a:xfrm>
              <a:off x="6444208" y="1848534"/>
              <a:ext cx="2232248" cy="0"/>
            </a:xfrm>
            <a:prstGeom prst="line">
              <a:avLst/>
            </a:prstGeom>
            <a:ln w="19050">
              <a:gradFill flip="none" rotWithShape="1">
                <a:gsLst>
                  <a:gs pos="100000">
                    <a:schemeClr val="tx1">
                      <a:lumMod val="95000"/>
                      <a:lumOff val="5000"/>
                    </a:schemeClr>
                  </a:gs>
                  <a:gs pos="20000">
                    <a:schemeClr val="bg1">
                      <a:lumMod val="75000"/>
                    </a:schemeClr>
                  </a:gs>
                  <a:gs pos="0">
                    <a:schemeClr val="bg1"/>
                  </a:gs>
                </a:gsLst>
                <a:path path="circle">
                  <a:fillToRect l="100000" t="100000"/>
                </a:path>
                <a:tileRect r="-100000" b="-100000"/>
              </a:gradFill>
              <a:prstDash val="solid"/>
            </a:ln>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11" name="矩形 10">
            <a:extLst>
              <a:ext uri="{FF2B5EF4-FFF2-40B4-BE49-F238E27FC236}">
                <a16:creationId xmlns:a16="http://schemas.microsoft.com/office/drawing/2014/main" id="{CEB3CB9F-55B3-4A9A-8CA4-0472F6F2F298}"/>
              </a:ext>
            </a:extLst>
          </p:cNvPr>
          <p:cNvSpPr>
            <a:spLocks noChangeArrowheads="1"/>
          </p:cNvSpPr>
          <p:nvPr/>
        </p:nvSpPr>
        <p:spPr bwMode="auto">
          <a:xfrm>
            <a:off x="1885950" y="2006600"/>
            <a:ext cx="8604250" cy="1112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200000"/>
              </a:lnSpc>
            </a:pPr>
            <a:r>
              <a:rPr lang="zh-CN" altLang="en-US"/>
              <a:t>在进行原型操作时，“对象</a:t>
            </a:r>
            <a:r>
              <a:rPr lang="en-US" altLang="zh-CN"/>
              <a:t>.constructor.prototype</a:t>
            </a:r>
            <a:r>
              <a:rPr lang="zh-CN" altLang="en-US"/>
              <a:t>”访问到的是该对象当前继承的原型对象的构造函数的原型对象，并不一定是实际构造函数的原型对象。</a:t>
            </a:r>
          </a:p>
        </p:txBody>
      </p:sp>
      <p:sp>
        <p:nvSpPr>
          <p:cNvPr id="2" name="灯片编号占位符 1">
            <a:extLst>
              <a:ext uri="{FF2B5EF4-FFF2-40B4-BE49-F238E27FC236}">
                <a16:creationId xmlns:a16="http://schemas.microsoft.com/office/drawing/2014/main" id="{AC6939A2-BBA8-4176-9B2C-1B57E5DB3C4A}"/>
              </a:ext>
            </a:extLst>
          </p:cNvPr>
          <p:cNvSpPr>
            <a:spLocks noGrp="1"/>
          </p:cNvSpPr>
          <p:nvPr>
            <p:ph type="sldNum" sz="quarter" idx="4"/>
          </p:nvPr>
        </p:nvSpPr>
        <p:spPr/>
        <p:txBody>
          <a:bodyPr/>
          <a:lstStyle/>
          <a:p>
            <a:pPr>
              <a:defRPr/>
            </a:pPr>
            <a:fld id="{E6CA0B37-C609-418D-973E-5FE272E0CA7A}" type="slidenum">
              <a:rPr lang="zh-CN" altLang="en-US" smtClean="0"/>
              <a:pPr>
                <a:defRPr/>
              </a:pPr>
              <a:t>90</a:t>
            </a:fld>
            <a:endParaRPr lang="zh-CN" altLang="en-US"/>
          </a:p>
        </p:txBody>
      </p:sp>
      <p:grpSp>
        <p:nvGrpSpPr>
          <p:cNvPr id="13" name="组合 12">
            <a:extLst>
              <a:ext uri="{FF2B5EF4-FFF2-40B4-BE49-F238E27FC236}">
                <a16:creationId xmlns:a16="http://schemas.microsoft.com/office/drawing/2014/main" id="{DAA5BC46-C79D-4AC6-BC3B-016C82525B8A}"/>
              </a:ext>
            </a:extLst>
          </p:cNvPr>
          <p:cNvGrpSpPr>
            <a:grpSpLocks/>
          </p:cNvGrpSpPr>
          <p:nvPr/>
        </p:nvGrpSpPr>
        <p:grpSpPr bwMode="auto">
          <a:xfrm>
            <a:off x="2200276" y="3518917"/>
            <a:ext cx="7897813" cy="2803525"/>
            <a:chOff x="1582738" y="2151612"/>
            <a:chExt cx="1780428" cy="142334"/>
          </a:xfrm>
        </p:grpSpPr>
        <p:sp>
          <p:nvSpPr>
            <p:cNvPr id="14" name="矩形 3">
              <a:extLst>
                <a:ext uri="{FF2B5EF4-FFF2-40B4-BE49-F238E27FC236}">
                  <a16:creationId xmlns:a16="http://schemas.microsoft.com/office/drawing/2014/main" id="{BF44FF1A-95C3-4682-8C2E-D697DA0BB5C0}"/>
                </a:ext>
              </a:extLst>
            </p:cNvPr>
            <p:cNvSpPr>
              <a:spLocks noChangeArrowheads="1"/>
            </p:cNvSpPr>
            <p:nvPr/>
          </p:nvSpPr>
          <p:spPr bwMode="auto">
            <a:xfrm>
              <a:off x="1582738" y="2151612"/>
              <a:ext cx="1780428" cy="142334"/>
            </a:xfrm>
            <a:prstGeom prst="rect">
              <a:avLst/>
            </a:prstGeom>
            <a:solidFill>
              <a:srgbClr val="003F75"/>
            </a:solidFill>
            <a:ln>
              <a:noFill/>
            </a:ln>
            <a:extLst>
              <a:ext uri="{91240B29-F687-4F45-9708-019B960494DF}">
                <a14:hiddenLine xmlns:a14="http://schemas.microsoft.com/office/drawing/2010/main" w="12700" algn="ctr">
                  <a:solidFill>
                    <a:srgbClr val="000000"/>
                  </a:solidFill>
                  <a:prstDash val="sysDot"/>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15" name="矩形 5">
              <a:extLst>
                <a:ext uri="{FF2B5EF4-FFF2-40B4-BE49-F238E27FC236}">
                  <a16:creationId xmlns:a16="http://schemas.microsoft.com/office/drawing/2014/main" id="{750D7EFC-0179-4346-9388-F3AA5AEDE03F}"/>
                </a:ext>
              </a:extLst>
            </p:cNvPr>
            <p:cNvSpPr>
              <a:spLocks noChangeArrowheads="1"/>
            </p:cNvSpPr>
            <p:nvPr/>
          </p:nvSpPr>
          <p:spPr bwMode="auto">
            <a:xfrm>
              <a:off x="1633100" y="2158041"/>
              <a:ext cx="1730066" cy="127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5000"/>
                </a:lnSpc>
              </a:pPr>
              <a:r>
                <a:rPr lang="en-US" altLang="zh-CN" b="1">
                  <a:solidFill>
                    <a:schemeClr val="bg1"/>
                  </a:solidFill>
                </a:rPr>
                <a:t>function Person() {}</a:t>
              </a:r>
            </a:p>
            <a:p>
              <a:pPr>
                <a:lnSpc>
                  <a:spcPct val="125000"/>
                </a:lnSpc>
              </a:pPr>
              <a:r>
                <a:rPr lang="en-US" altLang="zh-CN" b="1">
                  <a:solidFill>
                    <a:schemeClr val="bg1"/>
                  </a:solidFill>
                </a:rPr>
                <a:t>function Func() {}</a:t>
              </a:r>
            </a:p>
            <a:p>
              <a:pPr>
                <a:lnSpc>
                  <a:spcPct val="125000"/>
                </a:lnSpc>
              </a:pPr>
              <a:r>
                <a:rPr lang="en-US" altLang="zh-CN" b="1">
                  <a:solidFill>
                    <a:schemeClr val="bg1"/>
                  </a:solidFill>
                </a:rPr>
                <a:t>Person.prototype = new Func();</a:t>
              </a:r>
            </a:p>
            <a:p>
              <a:pPr>
                <a:lnSpc>
                  <a:spcPct val="125000"/>
                </a:lnSpc>
              </a:pPr>
              <a:r>
                <a:rPr lang="en-US" altLang="zh-CN" b="1">
                  <a:solidFill>
                    <a:schemeClr val="bg1"/>
                  </a:solidFill>
                </a:rPr>
                <a:t>var p1 = new Person();</a:t>
              </a:r>
            </a:p>
            <a:p>
              <a:pPr>
                <a:lnSpc>
                  <a:spcPct val="125000"/>
                </a:lnSpc>
              </a:pPr>
              <a:r>
                <a:rPr lang="en-US" altLang="zh-CN" b="1">
                  <a:solidFill>
                    <a:schemeClr val="bg1"/>
                  </a:solidFill>
                </a:rPr>
                <a:t>p1.constructor === Func;			// </a:t>
              </a:r>
              <a:r>
                <a:rPr lang="zh-CN" altLang="en-US" b="1">
                  <a:solidFill>
                    <a:schemeClr val="bg1"/>
                  </a:solidFill>
                </a:rPr>
                <a:t>返回结果：</a:t>
              </a:r>
              <a:r>
                <a:rPr lang="en-US" altLang="zh-CN" b="1">
                  <a:solidFill>
                    <a:schemeClr val="bg1"/>
                  </a:solidFill>
                </a:rPr>
                <a:t>true</a:t>
              </a:r>
            </a:p>
            <a:p>
              <a:pPr>
                <a:lnSpc>
                  <a:spcPct val="125000"/>
                </a:lnSpc>
              </a:pPr>
              <a:r>
                <a:rPr lang="en-US" altLang="zh-CN" b="1">
                  <a:solidFill>
                    <a:schemeClr val="bg1"/>
                  </a:solidFill>
                </a:rPr>
                <a:t>p1.constructor.prototype === Func.prototype;	// </a:t>
              </a:r>
              <a:r>
                <a:rPr lang="zh-CN" altLang="en-US" b="1">
                  <a:solidFill>
                    <a:schemeClr val="bg1"/>
                  </a:solidFill>
                </a:rPr>
                <a:t>返回结果：</a:t>
              </a:r>
              <a:r>
                <a:rPr lang="en-US" altLang="zh-CN" b="1">
                  <a:solidFill>
                    <a:schemeClr val="bg1"/>
                  </a:solidFill>
                </a:rPr>
                <a:t>true</a:t>
              </a:r>
            </a:p>
            <a:p>
              <a:pPr>
                <a:lnSpc>
                  <a:spcPct val="125000"/>
                </a:lnSpc>
              </a:pPr>
              <a:r>
                <a:rPr lang="en-US" altLang="zh-CN" b="1">
                  <a:solidFill>
                    <a:schemeClr val="bg1"/>
                  </a:solidFill>
                </a:rPr>
                <a:t>p1.__proto__ === Person.prototype;		// </a:t>
              </a:r>
              <a:r>
                <a:rPr lang="zh-CN" altLang="en-US" b="1">
                  <a:solidFill>
                    <a:schemeClr val="bg1"/>
                  </a:solidFill>
                </a:rPr>
                <a:t>返回结果：</a:t>
              </a:r>
              <a:r>
                <a:rPr lang="en-US" altLang="zh-CN" b="1">
                  <a:solidFill>
                    <a:schemeClr val="bg1"/>
                  </a:solidFill>
                </a:rPr>
                <a:t>true</a:t>
              </a:r>
            </a:p>
          </p:txBody>
        </p:sp>
      </p:grpSp>
      <p:sp>
        <p:nvSpPr>
          <p:cNvPr id="16" name="圆角矩形 14">
            <a:extLst>
              <a:ext uri="{FF2B5EF4-FFF2-40B4-BE49-F238E27FC236}">
                <a16:creationId xmlns:a16="http://schemas.microsoft.com/office/drawing/2014/main" id="{A9D51BD8-D734-4C9B-BBD8-957373045780}"/>
              </a:ext>
            </a:extLst>
          </p:cNvPr>
          <p:cNvSpPr/>
          <p:nvPr/>
        </p:nvSpPr>
        <p:spPr>
          <a:xfrm>
            <a:off x="7796214" y="3222054"/>
            <a:ext cx="1316037" cy="595312"/>
          </a:xfrm>
          <a:prstGeom prst="roundRect">
            <a:avLst/>
          </a:prstGeom>
          <a:solidFill>
            <a:srgbClr val="FBFBFB"/>
          </a:solidFill>
          <a:ln w="12700">
            <a:solidFill>
              <a:srgbClr val="00B4E9"/>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tx1"/>
                </a:solidFill>
              </a:rPr>
              <a:t>示例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11">
                                            <p:txEl>
                                              <p:pRg st="0" end="0"/>
                                            </p:txEl>
                                          </p:spTgt>
                                        </p:tgtEl>
                                        <p:attrNameLst>
                                          <p:attrName>style.visibility</p:attrName>
                                        </p:attrNameLst>
                                      </p:cBhvr>
                                      <p:to>
                                        <p:strVal val="visible"/>
                                      </p:to>
                                    </p:set>
                                    <p:animEffect transition="in" filter="wipe(left)">
                                      <p:cBhvr>
                                        <p:cTn id="13" dur="500"/>
                                        <p:tgtEl>
                                          <p:spTgt spid="11">
                                            <p:txEl>
                                              <p:pRg st="0" end="0"/>
                                            </p:txEl>
                                          </p:spTgt>
                                        </p:tgtEl>
                                      </p:cBhvr>
                                    </p:animEffect>
                                  </p:childTnLst>
                                </p:cTn>
                              </p:par>
                            </p:childTnLst>
                          </p:cTn>
                        </p:par>
                        <p:par>
                          <p:cTn id="14" fill="hold">
                            <p:stCondLst>
                              <p:cond delay="500"/>
                            </p:stCondLst>
                            <p:childTnLst>
                              <p:par>
                                <p:cTn id="15" presetID="2" presetClass="entr" presetSubtype="2" fill="hold" nodeType="after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1+#ppt_w/2"/>
                                          </p:val>
                                        </p:tav>
                                        <p:tav tm="100000">
                                          <p:val>
                                            <p:strVal val="#ppt_x"/>
                                          </p:val>
                                        </p:tav>
                                      </p:tavLst>
                                    </p:anim>
                                    <p:anim calcmode="lin" valueType="num">
                                      <p:cBhvr additive="base">
                                        <p:cTn id="18" dur="500" fill="hold"/>
                                        <p:tgtEl>
                                          <p:spTgt spid="13"/>
                                        </p:tgtEl>
                                        <p:attrNameLst>
                                          <p:attrName>ppt_y</p:attrName>
                                        </p:attrNameLst>
                                      </p:cBhvr>
                                      <p:tavLst>
                                        <p:tav tm="0">
                                          <p:val>
                                            <p:strVal val="#ppt_y"/>
                                          </p:val>
                                        </p:tav>
                                        <p:tav tm="100000">
                                          <p:val>
                                            <p:strVal val="#ppt_y"/>
                                          </p:val>
                                        </p:tav>
                                      </p:tavLst>
                                    </p:anim>
                                  </p:childTnLst>
                                </p:cTn>
                              </p:par>
                            </p:childTnLst>
                          </p:cTn>
                        </p:par>
                        <p:par>
                          <p:cTn id="19" fill="hold">
                            <p:stCondLst>
                              <p:cond delay="1000"/>
                            </p:stCondLst>
                            <p:childTnLst>
                              <p:par>
                                <p:cTn id="20" presetID="12" presetClass="entr" presetSubtype="4" fill="hold" grpId="0" nodeType="after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p:tgtEl>
                                          <p:spTgt spid="16"/>
                                        </p:tgtEl>
                                        <p:attrNameLst>
                                          <p:attrName>ppt_y</p:attrName>
                                        </p:attrNameLst>
                                      </p:cBhvr>
                                      <p:tavLst>
                                        <p:tav tm="0">
                                          <p:val>
                                            <p:strVal val="#ppt_y+#ppt_h*1.125000"/>
                                          </p:val>
                                        </p:tav>
                                        <p:tav tm="100000">
                                          <p:val>
                                            <p:strVal val="#ppt_y"/>
                                          </p:val>
                                        </p:tav>
                                      </p:tavLst>
                                    </p:anim>
                                    <p:animEffect transition="in" filter="wipe(up)">
                                      <p:cBhvr>
                                        <p:cTn id="2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标题 1">
            <a:extLst>
              <a:ext uri="{FF2B5EF4-FFF2-40B4-BE49-F238E27FC236}">
                <a16:creationId xmlns:a16="http://schemas.microsoft.com/office/drawing/2014/main" id="{5C3A8100-8689-4F6B-9F57-448188B59D16}"/>
              </a:ext>
            </a:extLst>
          </p:cNvPr>
          <p:cNvSpPr>
            <a:spLocks noGrp="1"/>
          </p:cNvSpPr>
          <p:nvPr>
            <p:ph type="ctr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pPr algn="l"/>
            <a:r>
              <a:rPr lang="zh-CN" altLang="en-US" dirty="0"/>
              <a:t>原型链</a:t>
            </a:r>
          </a:p>
        </p:txBody>
      </p:sp>
      <p:sp>
        <p:nvSpPr>
          <p:cNvPr id="129027" name="Rectangle 2">
            <a:extLst>
              <a:ext uri="{FF2B5EF4-FFF2-40B4-BE49-F238E27FC236}">
                <a16:creationId xmlns:a16="http://schemas.microsoft.com/office/drawing/2014/main" id="{A54D2628-A0A2-49E8-9623-82813DF45A6B}"/>
              </a:ext>
            </a:extLst>
          </p:cNvPr>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grpSp>
        <p:nvGrpSpPr>
          <p:cNvPr id="6" name="组合 5">
            <a:extLst>
              <a:ext uri="{FF2B5EF4-FFF2-40B4-BE49-F238E27FC236}">
                <a16:creationId xmlns:a16="http://schemas.microsoft.com/office/drawing/2014/main" id="{0FD9961E-9D81-4ED3-B11C-2AF7719A7D35}"/>
              </a:ext>
            </a:extLst>
          </p:cNvPr>
          <p:cNvGrpSpPr>
            <a:grpSpLocks/>
          </p:cNvGrpSpPr>
          <p:nvPr/>
        </p:nvGrpSpPr>
        <p:grpSpPr bwMode="auto">
          <a:xfrm>
            <a:off x="1895476" y="1273176"/>
            <a:ext cx="2232025" cy="735013"/>
            <a:chOff x="6444208" y="1011134"/>
            <a:chExt cx="2232248" cy="736710"/>
          </a:xfrm>
        </p:grpSpPr>
        <p:grpSp>
          <p:nvGrpSpPr>
            <p:cNvPr id="129031" name="组合 13">
              <a:extLst>
                <a:ext uri="{FF2B5EF4-FFF2-40B4-BE49-F238E27FC236}">
                  <a16:creationId xmlns:a16="http://schemas.microsoft.com/office/drawing/2014/main" id="{DB04C501-6A96-4A70-908B-9D029B6A7ABA}"/>
                </a:ext>
              </a:extLst>
            </p:cNvPr>
            <p:cNvGrpSpPr>
              <a:grpSpLocks/>
            </p:cNvGrpSpPr>
            <p:nvPr/>
          </p:nvGrpSpPr>
          <p:grpSpPr bwMode="auto">
            <a:xfrm>
              <a:off x="6444208" y="1011134"/>
              <a:ext cx="2232248" cy="504056"/>
              <a:chOff x="1547664" y="2780928"/>
              <a:chExt cx="2232248" cy="504056"/>
            </a:xfrm>
          </p:grpSpPr>
          <p:sp>
            <p:nvSpPr>
              <p:cNvPr id="9" name="椭圆 8">
                <a:extLst>
                  <a:ext uri="{FF2B5EF4-FFF2-40B4-BE49-F238E27FC236}">
                    <a16:creationId xmlns:a16="http://schemas.microsoft.com/office/drawing/2014/main" id="{3A1C085C-597B-4036-B729-19835BF1237B}"/>
                  </a:ext>
                </a:extLst>
              </p:cNvPr>
              <p:cNvSpPr/>
              <p:nvPr/>
            </p:nvSpPr>
            <p:spPr>
              <a:xfrm>
                <a:off x="1547664" y="2780928"/>
                <a:ext cx="503288" cy="504400"/>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chemeClr val="bg1"/>
                    </a:solidFill>
                    <a:latin typeface="黑体" panose="02010609060101010101" pitchFamily="49" charset="-122"/>
                    <a:ea typeface="黑体" panose="02010609060101010101" pitchFamily="49" charset="-122"/>
                  </a:rPr>
                  <a:t>多</a:t>
                </a:r>
              </a:p>
            </p:txBody>
          </p:sp>
          <p:sp>
            <p:nvSpPr>
              <p:cNvPr id="10" name="椭圆 9">
                <a:extLst>
                  <a:ext uri="{FF2B5EF4-FFF2-40B4-BE49-F238E27FC236}">
                    <a16:creationId xmlns:a16="http://schemas.microsoft.com/office/drawing/2014/main" id="{5F5F5036-D70E-4E21-A1DE-250F56B7B88A}"/>
                  </a:ext>
                </a:extLst>
              </p:cNvPr>
              <p:cNvSpPr/>
              <p:nvPr/>
            </p:nvSpPr>
            <p:spPr>
              <a:xfrm>
                <a:off x="2123985" y="2780928"/>
                <a:ext cx="503287" cy="504400"/>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chemeClr val="bg1"/>
                    </a:solidFill>
                    <a:latin typeface="黑体" panose="02010609060101010101" pitchFamily="49" charset="-122"/>
                    <a:ea typeface="黑体" panose="02010609060101010101" pitchFamily="49" charset="-122"/>
                  </a:rPr>
                  <a:t>学</a:t>
                </a:r>
              </a:p>
            </p:txBody>
          </p:sp>
          <p:sp>
            <p:nvSpPr>
              <p:cNvPr id="11" name="椭圆 10">
                <a:extLst>
                  <a:ext uri="{FF2B5EF4-FFF2-40B4-BE49-F238E27FC236}">
                    <a16:creationId xmlns:a16="http://schemas.microsoft.com/office/drawing/2014/main" id="{00D3993A-8200-4DBC-AEB2-2FF57C6F0E6F}"/>
                  </a:ext>
                </a:extLst>
              </p:cNvPr>
              <p:cNvSpPr/>
              <p:nvPr/>
            </p:nvSpPr>
            <p:spPr>
              <a:xfrm>
                <a:off x="2700304" y="2780928"/>
                <a:ext cx="503288" cy="504400"/>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chemeClr val="bg1"/>
                    </a:solidFill>
                    <a:latin typeface="黑体" panose="02010609060101010101" pitchFamily="49" charset="-122"/>
                    <a:ea typeface="黑体" panose="02010609060101010101" pitchFamily="49" charset="-122"/>
                  </a:rPr>
                  <a:t>一</a:t>
                </a:r>
              </a:p>
            </p:txBody>
          </p:sp>
          <p:sp>
            <p:nvSpPr>
              <p:cNvPr id="12" name="椭圆 11">
                <a:extLst>
                  <a:ext uri="{FF2B5EF4-FFF2-40B4-BE49-F238E27FC236}">
                    <a16:creationId xmlns:a16="http://schemas.microsoft.com/office/drawing/2014/main" id="{F75C55CB-94F8-427C-9B6D-4A4462467A89}"/>
                  </a:ext>
                </a:extLst>
              </p:cNvPr>
              <p:cNvSpPr/>
              <p:nvPr/>
            </p:nvSpPr>
            <p:spPr>
              <a:xfrm>
                <a:off x="3276625" y="2780928"/>
                <a:ext cx="503287" cy="504400"/>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chemeClr val="bg1"/>
                    </a:solidFill>
                    <a:latin typeface="黑体" panose="02010609060101010101" pitchFamily="49" charset="-122"/>
                    <a:ea typeface="黑体" panose="02010609060101010101" pitchFamily="49" charset="-122"/>
                  </a:rPr>
                  <a:t>招</a:t>
                </a:r>
              </a:p>
            </p:txBody>
          </p:sp>
        </p:grpSp>
        <p:cxnSp>
          <p:nvCxnSpPr>
            <p:cNvPr id="8" name="直接连接符 7">
              <a:extLst>
                <a:ext uri="{FF2B5EF4-FFF2-40B4-BE49-F238E27FC236}">
                  <a16:creationId xmlns:a16="http://schemas.microsoft.com/office/drawing/2014/main" id="{33F47865-9D86-454D-AA48-AD4FEA9EF1D7}"/>
                </a:ext>
              </a:extLst>
            </p:cNvPr>
            <p:cNvCxnSpPr/>
            <p:nvPr/>
          </p:nvCxnSpPr>
          <p:spPr>
            <a:xfrm>
              <a:off x="6444208" y="1781384"/>
              <a:ext cx="2232248" cy="0"/>
            </a:xfrm>
            <a:prstGeom prst="line">
              <a:avLst/>
            </a:prstGeom>
            <a:ln w="19050">
              <a:gradFill flip="none" rotWithShape="1">
                <a:gsLst>
                  <a:gs pos="100000">
                    <a:srgbClr val="C00000"/>
                  </a:gs>
                  <a:gs pos="20000">
                    <a:srgbClr val="FF0000"/>
                  </a:gs>
                  <a:gs pos="0">
                    <a:schemeClr val="bg1"/>
                  </a:gs>
                </a:gsLst>
                <a:path path="circle">
                  <a:fillToRect l="100000" t="100000"/>
                </a:path>
                <a:tileRect r="-100000" b="-100000"/>
              </a:gradFill>
              <a:prstDash val="solid"/>
            </a:ln>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13" name="矩形 38">
            <a:extLst>
              <a:ext uri="{FF2B5EF4-FFF2-40B4-BE49-F238E27FC236}">
                <a16:creationId xmlns:a16="http://schemas.microsoft.com/office/drawing/2014/main" id="{E305F9C9-FDAF-4248-9338-FA6772710D90}"/>
              </a:ext>
            </a:extLst>
          </p:cNvPr>
          <p:cNvSpPr>
            <a:spLocks noChangeArrowheads="1"/>
          </p:cNvSpPr>
          <p:nvPr/>
        </p:nvSpPr>
        <p:spPr bwMode="auto">
          <a:xfrm>
            <a:off x="4325938" y="1403350"/>
            <a:ext cx="58785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en-US" altLang="zh-CN" sz="2000" b="1" dirty="0" err="1">
                <a:solidFill>
                  <a:schemeClr val="tx1">
                    <a:lumMod val="50000"/>
                    <a:lumOff val="50000"/>
                  </a:schemeClr>
                </a:solidFill>
                <a:latin typeface="微软雅黑" pitchFamily="34" charset="-122"/>
                <a:ea typeface="微软雅黑" pitchFamily="34" charset="-122"/>
              </a:rPr>
              <a:t>instanceof</a:t>
            </a:r>
            <a:r>
              <a:rPr lang="zh-CN" altLang="en-US" sz="2000" b="1" dirty="0">
                <a:solidFill>
                  <a:schemeClr val="tx1">
                    <a:lumMod val="50000"/>
                    <a:lumOff val="50000"/>
                  </a:schemeClr>
                </a:solidFill>
                <a:latin typeface="微软雅黑" pitchFamily="34" charset="-122"/>
                <a:ea typeface="微软雅黑" pitchFamily="34" charset="-122"/>
              </a:rPr>
              <a:t>运算符</a:t>
            </a:r>
          </a:p>
        </p:txBody>
      </p:sp>
      <p:sp>
        <p:nvSpPr>
          <p:cNvPr id="14" name="矩形 13">
            <a:extLst>
              <a:ext uri="{FF2B5EF4-FFF2-40B4-BE49-F238E27FC236}">
                <a16:creationId xmlns:a16="http://schemas.microsoft.com/office/drawing/2014/main" id="{00424183-4E95-4C2A-85F5-DB96B7DDAD78}"/>
              </a:ext>
            </a:extLst>
          </p:cNvPr>
          <p:cNvSpPr>
            <a:spLocks noChangeArrowheads="1"/>
          </p:cNvSpPr>
          <p:nvPr/>
        </p:nvSpPr>
        <p:spPr bwMode="auto">
          <a:xfrm>
            <a:off x="1885950" y="2255839"/>
            <a:ext cx="8402638" cy="1665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200000"/>
              </a:lnSpc>
            </a:pPr>
            <a:r>
              <a:rPr lang="zh-CN" altLang="en-US" b="1" u="sng">
                <a:solidFill>
                  <a:srgbClr val="0070C0"/>
                </a:solidFill>
              </a:rPr>
              <a:t>作用</a:t>
            </a:r>
            <a:r>
              <a:rPr lang="zh-CN" altLang="en-US"/>
              <a:t>：检测一个对象的原型链中是否含有某个构造函数的</a:t>
            </a:r>
            <a:r>
              <a:rPr lang="en-US" altLang="zh-CN"/>
              <a:t>prototype</a:t>
            </a:r>
            <a:r>
              <a:rPr lang="zh-CN" altLang="en-US"/>
              <a:t>属性所表示的对象。</a:t>
            </a:r>
            <a:endParaRPr lang="en-US" altLang="zh-CN"/>
          </a:p>
          <a:p>
            <a:pPr>
              <a:lnSpc>
                <a:spcPct val="200000"/>
              </a:lnSpc>
            </a:pPr>
            <a:r>
              <a:rPr lang="zh-CN" altLang="en-US" b="1" u="sng">
                <a:solidFill>
                  <a:srgbClr val="0070C0"/>
                </a:solidFill>
              </a:rPr>
              <a:t>返回值</a:t>
            </a:r>
            <a:r>
              <a:rPr lang="zh-CN" altLang="en-US"/>
              <a:t>：布尔类型，存在返回</a:t>
            </a:r>
            <a:r>
              <a:rPr lang="en-US" altLang="zh-CN"/>
              <a:t>true</a:t>
            </a:r>
            <a:r>
              <a:rPr lang="zh-CN" altLang="en-US"/>
              <a:t>，否则返回</a:t>
            </a:r>
            <a:r>
              <a:rPr lang="en-US" altLang="zh-CN"/>
              <a:t>false</a:t>
            </a:r>
            <a:r>
              <a:rPr lang="zh-CN" altLang="en-US"/>
              <a:t>。</a:t>
            </a:r>
            <a:endParaRPr lang="en-US" altLang="zh-CN"/>
          </a:p>
        </p:txBody>
      </p:sp>
      <p:sp>
        <p:nvSpPr>
          <p:cNvPr id="2" name="灯片编号占位符 1">
            <a:extLst>
              <a:ext uri="{FF2B5EF4-FFF2-40B4-BE49-F238E27FC236}">
                <a16:creationId xmlns:a16="http://schemas.microsoft.com/office/drawing/2014/main" id="{633901EF-9AAF-486C-9E6A-3DC14A52C75B}"/>
              </a:ext>
            </a:extLst>
          </p:cNvPr>
          <p:cNvSpPr>
            <a:spLocks noGrp="1"/>
          </p:cNvSpPr>
          <p:nvPr>
            <p:ph type="sldNum" sz="quarter" idx="4"/>
          </p:nvPr>
        </p:nvSpPr>
        <p:spPr/>
        <p:txBody>
          <a:bodyPr/>
          <a:lstStyle/>
          <a:p>
            <a:pPr>
              <a:defRPr/>
            </a:pPr>
            <a:fld id="{E6CA0B37-C609-418D-973E-5FE272E0CA7A}" type="slidenum">
              <a:rPr lang="zh-CN" altLang="en-US" smtClean="0"/>
              <a:pPr>
                <a:defRPr/>
              </a:pPr>
              <a:t>91</a:t>
            </a:fld>
            <a:endParaRPr lang="zh-CN" altLang="en-US"/>
          </a:p>
        </p:txBody>
      </p:sp>
      <p:grpSp>
        <p:nvGrpSpPr>
          <p:cNvPr id="15" name="组合 14">
            <a:extLst>
              <a:ext uri="{FF2B5EF4-FFF2-40B4-BE49-F238E27FC236}">
                <a16:creationId xmlns:a16="http://schemas.microsoft.com/office/drawing/2014/main" id="{AD0FA65D-06B3-4AAB-85E9-011FB499DC95}"/>
              </a:ext>
            </a:extLst>
          </p:cNvPr>
          <p:cNvGrpSpPr>
            <a:grpSpLocks/>
          </p:cNvGrpSpPr>
          <p:nvPr/>
        </p:nvGrpSpPr>
        <p:grpSpPr bwMode="auto">
          <a:xfrm>
            <a:off x="2200276" y="3429000"/>
            <a:ext cx="7897813" cy="1401762"/>
            <a:chOff x="1582738" y="2151612"/>
            <a:chExt cx="1780428" cy="71167"/>
          </a:xfrm>
        </p:grpSpPr>
        <p:sp>
          <p:nvSpPr>
            <p:cNvPr id="16" name="矩形 3">
              <a:extLst>
                <a:ext uri="{FF2B5EF4-FFF2-40B4-BE49-F238E27FC236}">
                  <a16:creationId xmlns:a16="http://schemas.microsoft.com/office/drawing/2014/main" id="{CC48E49D-1788-48C4-9FDE-03C1879922DA}"/>
                </a:ext>
              </a:extLst>
            </p:cNvPr>
            <p:cNvSpPr>
              <a:spLocks noChangeArrowheads="1"/>
            </p:cNvSpPr>
            <p:nvPr/>
          </p:nvSpPr>
          <p:spPr bwMode="auto">
            <a:xfrm>
              <a:off x="1582738" y="2151612"/>
              <a:ext cx="1780428" cy="71167"/>
            </a:xfrm>
            <a:prstGeom prst="rect">
              <a:avLst/>
            </a:prstGeom>
            <a:solidFill>
              <a:srgbClr val="003F75"/>
            </a:solidFill>
            <a:ln>
              <a:noFill/>
            </a:ln>
            <a:extLst>
              <a:ext uri="{91240B29-F687-4F45-9708-019B960494DF}">
                <a14:hiddenLine xmlns:a14="http://schemas.microsoft.com/office/drawing/2010/main" w="12700" algn="ctr">
                  <a:solidFill>
                    <a:srgbClr val="000000"/>
                  </a:solidFill>
                  <a:prstDash val="sysDot"/>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17" name="矩形 5">
              <a:extLst>
                <a:ext uri="{FF2B5EF4-FFF2-40B4-BE49-F238E27FC236}">
                  <a16:creationId xmlns:a16="http://schemas.microsoft.com/office/drawing/2014/main" id="{923AFD36-3AED-42BA-92B3-72C1F3368F55}"/>
                </a:ext>
              </a:extLst>
            </p:cNvPr>
            <p:cNvSpPr>
              <a:spLocks noChangeArrowheads="1"/>
            </p:cNvSpPr>
            <p:nvPr/>
          </p:nvSpPr>
          <p:spPr bwMode="auto">
            <a:xfrm>
              <a:off x="1633100" y="2158041"/>
              <a:ext cx="1730066" cy="55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5000"/>
                </a:lnSpc>
              </a:pPr>
              <a:r>
                <a:rPr lang="en-US" altLang="zh-CN" b="1">
                  <a:solidFill>
                    <a:schemeClr val="bg1"/>
                  </a:solidFill>
                </a:rPr>
                <a:t>function Person() {}</a:t>
              </a:r>
            </a:p>
            <a:p>
              <a:pPr>
                <a:lnSpc>
                  <a:spcPct val="125000"/>
                </a:lnSpc>
              </a:pPr>
              <a:r>
                <a:rPr lang="en-US" altLang="zh-CN" b="1">
                  <a:solidFill>
                    <a:schemeClr val="bg1"/>
                  </a:solidFill>
                </a:rPr>
                <a:t>var p1 = new Person();</a:t>
              </a:r>
            </a:p>
            <a:p>
              <a:pPr>
                <a:lnSpc>
                  <a:spcPct val="125000"/>
                </a:lnSpc>
              </a:pPr>
              <a:r>
                <a:rPr lang="en-US" altLang="zh-CN" b="1">
                  <a:solidFill>
                    <a:schemeClr val="bg1"/>
                  </a:solidFill>
                </a:rPr>
                <a:t>console.log(p1 instanceof Person);	// </a:t>
              </a:r>
              <a:r>
                <a:rPr lang="zh-CN" altLang="en-US" b="1">
                  <a:solidFill>
                    <a:schemeClr val="bg1"/>
                  </a:solidFill>
                </a:rPr>
                <a:t>输出结果：</a:t>
              </a:r>
              <a:r>
                <a:rPr lang="en-US" altLang="zh-CN" b="1">
                  <a:solidFill>
                    <a:schemeClr val="bg1"/>
                  </a:solidFill>
                </a:rPr>
                <a:t>true</a:t>
              </a:r>
            </a:p>
          </p:txBody>
        </p:sp>
      </p:grpSp>
      <p:sp>
        <p:nvSpPr>
          <p:cNvPr id="18" name="圆角矩形 17">
            <a:extLst>
              <a:ext uri="{FF2B5EF4-FFF2-40B4-BE49-F238E27FC236}">
                <a16:creationId xmlns:a16="http://schemas.microsoft.com/office/drawing/2014/main" id="{9939565C-E252-4F9A-A93D-E5203BE36942}"/>
              </a:ext>
            </a:extLst>
          </p:cNvPr>
          <p:cNvSpPr/>
          <p:nvPr/>
        </p:nvSpPr>
        <p:spPr>
          <a:xfrm>
            <a:off x="7045326" y="3132138"/>
            <a:ext cx="2066925" cy="595313"/>
          </a:xfrm>
          <a:prstGeom prst="roundRect">
            <a:avLst/>
          </a:prstGeom>
          <a:solidFill>
            <a:srgbClr val="FBFBFB"/>
          </a:solidFill>
          <a:ln w="12700">
            <a:solidFill>
              <a:srgbClr val="00B4E9"/>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tx1"/>
                </a:solidFill>
              </a:rPr>
              <a:t>示例</a:t>
            </a:r>
            <a:r>
              <a:rPr lang="en-US" altLang="zh-CN" dirty="0">
                <a:solidFill>
                  <a:schemeClr val="tx1"/>
                </a:solidFill>
              </a:rPr>
              <a:t>1</a:t>
            </a:r>
            <a:r>
              <a:rPr lang="zh-CN" altLang="en-US" dirty="0">
                <a:solidFill>
                  <a:schemeClr val="tx1"/>
                </a:solidFill>
              </a:rPr>
              <a:t>：简单应用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1+#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
                                            <p:txEl>
                                              <p:pRg st="0" end="0"/>
                                            </p:txEl>
                                          </p:spTgt>
                                        </p:tgtEl>
                                        <p:attrNameLst>
                                          <p:attrName>style.visibility</p:attrName>
                                        </p:attrNameLst>
                                      </p:cBhvr>
                                      <p:to>
                                        <p:strVal val="visible"/>
                                      </p:to>
                                    </p:set>
                                    <p:animEffect transition="in" filter="wipe(left)">
                                      <p:cBhvr>
                                        <p:cTn id="17" dur="500"/>
                                        <p:tgtEl>
                                          <p:spTgt spid="14">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
                                            <p:txEl>
                                              <p:pRg st="1" end="1"/>
                                            </p:txEl>
                                          </p:spTgt>
                                        </p:tgtEl>
                                        <p:attrNameLst>
                                          <p:attrName>style.visibility</p:attrName>
                                        </p:attrNameLst>
                                      </p:cBhvr>
                                      <p:to>
                                        <p:strVal val="visible"/>
                                      </p:to>
                                    </p:set>
                                    <p:animEffect transition="in" filter="wipe(left)">
                                      <p:cBhvr>
                                        <p:cTn id="22" dur="500"/>
                                        <p:tgtEl>
                                          <p:spTgt spid="14">
                                            <p:txEl>
                                              <p:pRg st="1" end="1"/>
                                            </p:txEl>
                                          </p:spTgt>
                                        </p:tgtEl>
                                      </p:cBhvr>
                                    </p:animEffect>
                                  </p:childTnLst>
                                </p:cTn>
                              </p:par>
                            </p:childTnLst>
                          </p:cTn>
                        </p:par>
                        <p:par>
                          <p:cTn id="23" fill="hold">
                            <p:stCondLst>
                              <p:cond delay="500"/>
                            </p:stCondLst>
                            <p:childTnLst>
                              <p:par>
                                <p:cTn id="24" presetID="2" presetClass="entr" presetSubtype="2" fill="hold" nodeType="afterEffect">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cBhvr additive="base">
                                        <p:cTn id="26" dur="500" fill="hold"/>
                                        <p:tgtEl>
                                          <p:spTgt spid="15"/>
                                        </p:tgtEl>
                                        <p:attrNameLst>
                                          <p:attrName>ppt_x</p:attrName>
                                        </p:attrNameLst>
                                      </p:cBhvr>
                                      <p:tavLst>
                                        <p:tav tm="0">
                                          <p:val>
                                            <p:strVal val="1+#ppt_w/2"/>
                                          </p:val>
                                        </p:tav>
                                        <p:tav tm="100000">
                                          <p:val>
                                            <p:strVal val="#ppt_x"/>
                                          </p:val>
                                        </p:tav>
                                      </p:tavLst>
                                    </p:anim>
                                    <p:anim calcmode="lin" valueType="num">
                                      <p:cBhvr additive="base">
                                        <p:cTn id="27" dur="500" fill="hold"/>
                                        <p:tgtEl>
                                          <p:spTgt spid="15"/>
                                        </p:tgtEl>
                                        <p:attrNameLst>
                                          <p:attrName>ppt_y</p:attrName>
                                        </p:attrNameLst>
                                      </p:cBhvr>
                                      <p:tavLst>
                                        <p:tav tm="0">
                                          <p:val>
                                            <p:strVal val="#ppt_y"/>
                                          </p:val>
                                        </p:tav>
                                        <p:tav tm="100000">
                                          <p:val>
                                            <p:strVal val="#ppt_y"/>
                                          </p:val>
                                        </p:tav>
                                      </p:tavLst>
                                    </p:anim>
                                  </p:childTnLst>
                                </p:cTn>
                              </p:par>
                            </p:childTnLst>
                          </p:cTn>
                        </p:par>
                        <p:par>
                          <p:cTn id="28" fill="hold">
                            <p:stCondLst>
                              <p:cond delay="1000"/>
                            </p:stCondLst>
                            <p:childTnLst>
                              <p:par>
                                <p:cTn id="29" presetID="12" presetClass="entr" presetSubtype="4"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p:tgtEl>
                                          <p:spTgt spid="18"/>
                                        </p:tgtEl>
                                        <p:attrNameLst>
                                          <p:attrName>ppt_y</p:attrName>
                                        </p:attrNameLst>
                                      </p:cBhvr>
                                      <p:tavLst>
                                        <p:tav tm="0">
                                          <p:val>
                                            <p:strVal val="#ppt_y+#ppt_h*1.125000"/>
                                          </p:val>
                                        </p:tav>
                                        <p:tav tm="100000">
                                          <p:val>
                                            <p:strVal val="#ppt_y"/>
                                          </p:val>
                                        </p:tav>
                                      </p:tavLst>
                                    </p:anim>
                                    <p:animEffect transition="in" filter="wipe(up)">
                                      <p:cBhvr>
                                        <p:cTn id="3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build="p"/>
      <p:bldP spid="18"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标题 1">
            <a:extLst>
              <a:ext uri="{FF2B5EF4-FFF2-40B4-BE49-F238E27FC236}">
                <a16:creationId xmlns:a16="http://schemas.microsoft.com/office/drawing/2014/main" id="{E70A61BA-E0F2-41F7-BF7D-6B82651EBC11}"/>
              </a:ext>
            </a:extLst>
          </p:cNvPr>
          <p:cNvSpPr>
            <a:spLocks noGrp="1"/>
          </p:cNvSpPr>
          <p:nvPr>
            <p:ph type="ctr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pPr algn="l"/>
            <a:r>
              <a:rPr lang="zh-CN" altLang="en-US" dirty="0"/>
              <a:t>原型链</a:t>
            </a:r>
          </a:p>
        </p:txBody>
      </p:sp>
      <p:sp>
        <p:nvSpPr>
          <p:cNvPr id="131075" name="Rectangle 2">
            <a:extLst>
              <a:ext uri="{FF2B5EF4-FFF2-40B4-BE49-F238E27FC236}">
                <a16:creationId xmlns:a16="http://schemas.microsoft.com/office/drawing/2014/main" id="{926CD85A-24D9-4784-9864-E83340888034}"/>
              </a:ext>
            </a:extLst>
          </p:cNvPr>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grpSp>
        <p:nvGrpSpPr>
          <p:cNvPr id="131076" name="组合 5">
            <a:extLst>
              <a:ext uri="{FF2B5EF4-FFF2-40B4-BE49-F238E27FC236}">
                <a16:creationId xmlns:a16="http://schemas.microsoft.com/office/drawing/2014/main" id="{2EFEA6C8-CB87-4B3C-8EF8-C76428DFF689}"/>
              </a:ext>
            </a:extLst>
          </p:cNvPr>
          <p:cNvGrpSpPr>
            <a:grpSpLocks/>
          </p:cNvGrpSpPr>
          <p:nvPr/>
        </p:nvGrpSpPr>
        <p:grpSpPr bwMode="auto">
          <a:xfrm>
            <a:off x="1895476" y="1273176"/>
            <a:ext cx="2232025" cy="735013"/>
            <a:chOff x="6444208" y="1011134"/>
            <a:chExt cx="2232248" cy="736710"/>
          </a:xfrm>
        </p:grpSpPr>
        <p:grpSp>
          <p:nvGrpSpPr>
            <p:cNvPr id="131082" name="组合 13">
              <a:extLst>
                <a:ext uri="{FF2B5EF4-FFF2-40B4-BE49-F238E27FC236}">
                  <a16:creationId xmlns:a16="http://schemas.microsoft.com/office/drawing/2014/main" id="{C9160C6C-5BA4-4E30-8460-01E52C8C7B35}"/>
                </a:ext>
              </a:extLst>
            </p:cNvPr>
            <p:cNvGrpSpPr>
              <a:grpSpLocks/>
            </p:cNvGrpSpPr>
            <p:nvPr/>
          </p:nvGrpSpPr>
          <p:grpSpPr bwMode="auto">
            <a:xfrm>
              <a:off x="6444208" y="1011134"/>
              <a:ext cx="2232248" cy="504056"/>
              <a:chOff x="1547664" y="2780928"/>
              <a:chExt cx="2232248" cy="504056"/>
            </a:xfrm>
          </p:grpSpPr>
          <p:sp>
            <p:nvSpPr>
              <p:cNvPr id="9" name="椭圆 8">
                <a:extLst>
                  <a:ext uri="{FF2B5EF4-FFF2-40B4-BE49-F238E27FC236}">
                    <a16:creationId xmlns:a16="http://schemas.microsoft.com/office/drawing/2014/main" id="{F8362C8B-8213-4AA5-86FC-811F63974ECA}"/>
                  </a:ext>
                </a:extLst>
              </p:cNvPr>
              <p:cNvSpPr/>
              <p:nvPr/>
            </p:nvSpPr>
            <p:spPr>
              <a:xfrm>
                <a:off x="1547664" y="2780928"/>
                <a:ext cx="503288" cy="504400"/>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chemeClr val="bg1"/>
                    </a:solidFill>
                    <a:latin typeface="黑体" panose="02010609060101010101" pitchFamily="49" charset="-122"/>
                    <a:ea typeface="黑体" panose="02010609060101010101" pitchFamily="49" charset="-122"/>
                  </a:rPr>
                  <a:t>多</a:t>
                </a:r>
              </a:p>
            </p:txBody>
          </p:sp>
          <p:sp>
            <p:nvSpPr>
              <p:cNvPr id="10" name="椭圆 9">
                <a:extLst>
                  <a:ext uri="{FF2B5EF4-FFF2-40B4-BE49-F238E27FC236}">
                    <a16:creationId xmlns:a16="http://schemas.microsoft.com/office/drawing/2014/main" id="{25CF2D3C-AD38-429B-A5C1-05485BBE3315}"/>
                  </a:ext>
                </a:extLst>
              </p:cNvPr>
              <p:cNvSpPr/>
              <p:nvPr/>
            </p:nvSpPr>
            <p:spPr>
              <a:xfrm>
                <a:off x="2123985" y="2780928"/>
                <a:ext cx="503287" cy="504400"/>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chemeClr val="bg1"/>
                    </a:solidFill>
                    <a:latin typeface="黑体" panose="02010609060101010101" pitchFamily="49" charset="-122"/>
                    <a:ea typeface="黑体" panose="02010609060101010101" pitchFamily="49" charset="-122"/>
                  </a:rPr>
                  <a:t>学</a:t>
                </a:r>
              </a:p>
            </p:txBody>
          </p:sp>
          <p:sp>
            <p:nvSpPr>
              <p:cNvPr id="11" name="椭圆 10">
                <a:extLst>
                  <a:ext uri="{FF2B5EF4-FFF2-40B4-BE49-F238E27FC236}">
                    <a16:creationId xmlns:a16="http://schemas.microsoft.com/office/drawing/2014/main" id="{2DF55128-8E4F-4878-A13C-99D1D534D094}"/>
                  </a:ext>
                </a:extLst>
              </p:cNvPr>
              <p:cNvSpPr/>
              <p:nvPr/>
            </p:nvSpPr>
            <p:spPr>
              <a:xfrm>
                <a:off x="2700304" y="2780928"/>
                <a:ext cx="503288" cy="504400"/>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chemeClr val="bg1"/>
                    </a:solidFill>
                    <a:latin typeface="黑体" panose="02010609060101010101" pitchFamily="49" charset="-122"/>
                    <a:ea typeface="黑体" panose="02010609060101010101" pitchFamily="49" charset="-122"/>
                  </a:rPr>
                  <a:t>一</a:t>
                </a:r>
              </a:p>
            </p:txBody>
          </p:sp>
          <p:sp>
            <p:nvSpPr>
              <p:cNvPr id="12" name="椭圆 11">
                <a:extLst>
                  <a:ext uri="{FF2B5EF4-FFF2-40B4-BE49-F238E27FC236}">
                    <a16:creationId xmlns:a16="http://schemas.microsoft.com/office/drawing/2014/main" id="{AD0FECBD-12C8-451C-A4EF-DA9C78B59E3C}"/>
                  </a:ext>
                </a:extLst>
              </p:cNvPr>
              <p:cNvSpPr/>
              <p:nvPr/>
            </p:nvSpPr>
            <p:spPr>
              <a:xfrm>
                <a:off x="3276625" y="2780928"/>
                <a:ext cx="503287" cy="504400"/>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chemeClr val="bg1"/>
                    </a:solidFill>
                    <a:latin typeface="黑体" panose="02010609060101010101" pitchFamily="49" charset="-122"/>
                    <a:ea typeface="黑体" panose="02010609060101010101" pitchFamily="49" charset="-122"/>
                  </a:rPr>
                  <a:t>招</a:t>
                </a:r>
              </a:p>
            </p:txBody>
          </p:sp>
        </p:grpSp>
        <p:cxnSp>
          <p:nvCxnSpPr>
            <p:cNvPr id="8" name="直接连接符 7">
              <a:extLst>
                <a:ext uri="{FF2B5EF4-FFF2-40B4-BE49-F238E27FC236}">
                  <a16:creationId xmlns:a16="http://schemas.microsoft.com/office/drawing/2014/main" id="{BA67751B-D964-4405-BE5D-38920C2B6618}"/>
                </a:ext>
              </a:extLst>
            </p:cNvPr>
            <p:cNvCxnSpPr/>
            <p:nvPr/>
          </p:nvCxnSpPr>
          <p:spPr>
            <a:xfrm>
              <a:off x="6444208" y="1781384"/>
              <a:ext cx="2232248" cy="0"/>
            </a:xfrm>
            <a:prstGeom prst="line">
              <a:avLst/>
            </a:prstGeom>
            <a:ln w="19050">
              <a:gradFill flip="none" rotWithShape="1">
                <a:gsLst>
                  <a:gs pos="100000">
                    <a:srgbClr val="C00000"/>
                  </a:gs>
                  <a:gs pos="20000">
                    <a:srgbClr val="FF0000"/>
                  </a:gs>
                  <a:gs pos="0">
                    <a:schemeClr val="bg1"/>
                  </a:gs>
                </a:gsLst>
                <a:path path="circle">
                  <a:fillToRect l="100000" t="100000"/>
                </a:path>
                <a:tileRect r="-100000" b="-100000"/>
              </a:gradFill>
              <a:prstDash val="solid"/>
            </a:ln>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13" name="矩形 38">
            <a:extLst>
              <a:ext uri="{FF2B5EF4-FFF2-40B4-BE49-F238E27FC236}">
                <a16:creationId xmlns:a16="http://schemas.microsoft.com/office/drawing/2014/main" id="{41AC5D94-266A-45D4-8E7C-B342E9E2DD66}"/>
              </a:ext>
            </a:extLst>
          </p:cNvPr>
          <p:cNvSpPr>
            <a:spLocks noChangeArrowheads="1"/>
          </p:cNvSpPr>
          <p:nvPr/>
        </p:nvSpPr>
        <p:spPr bwMode="auto">
          <a:xfrm>
            <a:off x="4325938" y="1403350"/>
            <a:ext cx="58785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en-US" altLang="zh-CN" sz="2000" b="1" dirty="0" err="1">
                <a:solidFill>
                  <a:schemeClr val="tx1">
                    <a:lumMod val="50000"/>
                    <a:lumOff val="50000"/>
                  </a:schemeClr>
                </a:solidFill>
                <a:latin typeface="微软雅黑" pitchFamily="34" charset="-122"/>
                <a:ea typeface="微软雅黑" pitchFamily="34" charset="-122"/>
              </a:rPr>
              <a:t>instanceof</a:t>
            </a:r>
            <a:r>
              <a:rPr lang="zh-CN" altLang="en-US" sz="2000" b="1" dirty="0">
                <a:solidFill>
                  <a:schemeClr val="tx1">
                    <a:lumMod val="50000"/>
                    <a:lumOff val="50000"/>
                  </a:schemeClr>
                </a:solidFill>
                <a:latin typeface="微软雅黑" pitchFamily="34" charset="-122"/>
                <a:ea typeface="微软雅黑" pitchFamily="34" charset="-122"/>
              </a:rPr>
              <a:t>运算符</a:t>
            </a:r>
          </a:p>
        </p:txBody>
      </p:sp>
      <p:grpSp>
        <p:nvGrpSpPr>
          <p:cNvPr id="15" name="组合 14">
            <a:extLst>
              <a:ext uri="{FF2B5EF4-FFF2-40B4-BE49-F238E27FC236}">
                <a16:creationId xmlns:a16="http://schemas.microsoft.com/office/drawing/2014/main" id="{14B5637C-AE72-4515-854E-CF7D70002A92}"/>
              </a:ext>
            </a:extLst>
          </p:cNvPr>
          <p:cNvGrpSpPr>
            <a:grpSpLocks/>
          </p:cNvGrpSpPr>
          <p:nvPr/>
        </p:nvGrpSpPr>
        <p:grpSpPr bwMode="auto">
          <a:xfrm>
            <a:off x="2200276" y="2849563"/>
            <a:ext cx="7897813" cy="2779712"/>
            <a:chOff x="1582738" y="2151612"/>
            <a:chExt cx="1780428" cy="141128"/>
          </a:xfrm>
        </p:grpSpPr>
        <p:sp>
          <p:nvSpPr>
            <p:cNvPr id="131080" name="矩形 3">
              <a:extLst>
                <a:ext uri="{FF2B5EF4-FFF2-40B4-BE49-F238E27FC236}">
                  <a16:creationId xmlns:a16="http://schemas.microsoft.com/office/drawing/2014/main" id="{9216DE51-7D90-4135-9488-C61D01A69CD8}"/>
                </a:ext>
              </a:extLst>
            </p:cNvPr>
            <p:cNvSpPr>
              <a:spLocks noChangeArrowheads="1"/>
            </p:cNvSpPr>
            <p:nvPr/>
          </p:nvSpPr>
          <p:spPr bwMode="auto">
            <a:xfrm>
              <a:off x="1582738" y="2151612"/>
              <a:ext cx="1780428" cy="141128"/>
            </a:xfrm>
            <a:prstGeom prst="rect">
              <a:avLst/>
            </a:prstGeom>
            <a:solidFill>
              <a:srgbClr val="003F75"/>
            </a:solidFill>
            <a:ln>
              <a:noFill/>
            </a:ln>
            <a:extLst>
              <a:ext uri="{91240B29-F687-4F45-9708-019B960494DF}">
                <a14:hiddenLine xmlns:a14="http://schemas.microsoft.com/office/drawing/2010/main" w="12700" algn="ctr">
                  <a:solidFill>
                    <a:srgbClr val="000000"/>
                  </a:solidFill>
                  <a:prstDash val="sysDot"/>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131081" name="矩形 5">
              <a:extLst>
                <a:ext uri="{FF2B5EF4-FFF2-40B4-BE49-F238E27FC236}">
                  <a16:creationId xmlns:a16="http://schemas.microsoft.com/office/drawing/2014/main" id="{3EFFA6F2-CE87-49BB-868F-917FC800FFE2}"/>
                </a:ext>
              </a:extLst>
            </p:cNvPr>
            <p:cNvSpPr>
              <a:spLocks noChangeArrowheads="1"/>
            </p:cNvSpPr>
            <p:nvPr/>
          </p:nvSpPr>
          <p:spPr bwMode="auto">
            <a:xfrm>
              <a:off x="1633100" y="2158041"/>
              <a:ext cx="1730066" cy="127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5000"/>
                </a:lnSpc>
              </a:pPr>
              <a:r>
                <a:rPr lang="en-US" altLang="zh-CN" b="1">
                  <a:solidFill>
                    <a:schemeClr val="bg1"/>
                  </a:solidFill>
                </a:rPr>
                <a:t>function Person() {}</a:t>
              </a:r>
            </a:p>
            <a:p>
              <a:pPr>
                <a:lnSpc>
                  <a:spcPct val="125000"/>
                </a:lnSpc>
              </a:pPr>
              <a:r>
                <a:rPr lang="en-US" altLang="zh-CN" b="1">
                  <a:solidFill>
                    <a:schemeClr val="bg1"/>
                  </a:solidFill>
                </a:rPr>
                <a:t>function Func() {}</a:t>
              </a:r>
            </a:p>
            <a:p>
              <a:pPr>
                <a:lnSpc>
                  <a:spcPct val="125000"/>
                </a:lnSpc>
              </a:pPr>
              <a:r>
                <a:rPr lang="en-US" altLang="zh-CN" b="1">
                  <a:solidFill>
                    <a:schemeClr val="bg1"/>
                  </a:solidFill>
                </a:rPr>
                <a:t>var p1 = new Person();</a:t>
              </a:r>
            </a:p>
            <a:p>
              <a:pPr>
                <a:lnSpc>
                  <a:spcPct val="125000"/>
                </a:lnSpc>
              </a:pPr>
              <a:r>
                <a:rPr lang="en-US" altLang="zh-CN" b="1">
                  <a:solidFill>
                    <a:schemeClr val="bg1"/>
                  </a:solidFill>
                </a:rPr>
                <a:t>Person.prototype = new Func();</a:t>
              </a:r>
            </a:p>
            <a:p>
              <a:pPr>
                <a:lnSpc>
                  <a:spcPct val="125000"/>
                </a:lnSpc>
              </a:pPr>
              <a:r>
                <a:rPr lang="en-US" altLang="zh-CN" b="1">
                  <a:solidFill>
                    <a:schemeClr val="bg1"/>
                  </a:solidFill>
                </a:rPr>
                <a:t>var p2 = new Person();</a:t>
              </a:r>
            </a:p>
            <a:p>
              <a:pPr>
                <a:lnSpc>
                  <a:spcPct val="125000"/>
                </a:lnSpc>
              </a:pPr>
              <a:r>
                <a:rPr lang="en-US" altLang="zh-CN" b="1">
                  <a:solidFill>
                    <a:schemeClr val="bg1"/>
                  </a:solidFill>
                </a:rPr>
                <a:t>console.log(p1 instanceof Person);	// </a:t>
              </a:r>
              <a:r>
                <a:rPr lang="zh-CN" altLang="en-US" b="1">
                  <a:solidFill>
                    <a:schemeClr val="bg1"/>
                  </a:solidFill>
                </a:rPr>
                <a:t>输出结果：</a:t>
              </a:r>
              <a:r>
                <a:rPr lang="en-US" altLang="zh-CN" b="1">
                  <a:solidFill>
                    <a:schemeClr val="bg1"/>
                  </a:solidFill>
                </a:rPr>
                <a:t>false</a:t>
              </a:r>
            </a:p>
            <a:p>
              <a:pPr>
                <a:lnSpc>
                  <a:spcPct val="125000"/>
                </a:lnSpc>
              </a:pPr>
              <a:r>
                <a:rPr lang="en-US" altLang="zh-CN" b="1">
                  <a:solidFill>
                    <a:schemeClr val="bg1"/>
                  </a:solidFill>
                </a:rPr>
                <a:t>console.log(p2 instanceof Person);	// </a:t>
              </a:r>
              <a:r>
                <a:rPr lang="zh-CN" altLang="en-US" b="1">
                  <a:solidFill>
                    <a:schemeClr val="bg1"/>
                  </a:solidFill>
                </a:rPr>
                <a:t>输出结果：</a:t>
              </a:r>
              <a:r>
                <a:rPr lang="en-US" altLang="zh-CN" b="1">
                  <a:solidFill>
                    <a:schemeClr val="bg1"/>
                  </a:solidFill>
                </a:rPr>
                <a:t>true</a:t>
              </a:r>
            </a:p>
          </p:txBody>
        </p:sp>
      </p:grpSp>
      <p:sp>
        <p:nvSpPr>
          <p:cNvPr id="18" name="圆角矩形 17">
            <a:extLst>
              <a:ext uri="{FF2B5EF4-FFF2-40B4-BE49-F238E27FC236}">
                <a16:creationId xmlns:a16="http://schemas.microsoft.com/office/drawing/2014/main" id="{18F82B07-B178-49D1-BB48-D3037D90F5CD}"/>
              </a:ext>
            </a:extLst>
          </p:cNvPr>
          <p:cNvSpPr/>
          <p:nvPr/>
        </p:nvSpPr>
        <p:spPr>
          <a:xfrm>
            <a:off x="5454650" y="2552701"/>
            <a:ext cx="4357688" cy="595313"/>
          </a:xfrm>
          <a:prstGeom prst="roundRect">
            <a:avLst/>
          </a:prstGeom>
          <a:solidFill>
            <a:srgbClr val="FBFBFB"/>
          </a:solidFill>
          <a:ln w="12700">
            <a:solidFill>
              <a:srgbClr val="00B4E9"/>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tx1"/>
                </a:solidFill>
              </a:rPr>
              <a:t>示例</a:t>
            </a:r>
            <a:r>
              <a:rPr lang="en-US" altLang="zh-CN" dirty="0">
                <a:solidFill>
                  <a:schemeClr val="tx1"/>
                </a:solidFill>
              </a:rPr>
              <a:t>2</a:t>
            </a:r>
            <a:r>
              <a:rPr lang="zh-CN" altLang="en-US" dirty="0">
                <a:solidFill>
                  <a:schemeClr val="tx1"/>
                </a:solidFill>
              </a:rPr>
              <a:t>：更改构造函数的</a:t>
            </a:r>
            <a:r>
              <a:rPr lang="en-US" altLang="zh-CN" dirty="0">
                <a:solidFill>
                  <a:schemeClr val="tx1"/>
                </a:solidFill>
              </a:rPr>
              <a:t>prototype</a:t>
            </a:r>
            <a:r>
              <a:rPr lang="zh-CN" altLang="en-US" dirty="0">
                <a:solidFill>
                  <a:schemeClr val="tx1"/>
                </a:solidFill>
              </a:rPr>
              <a:t>属性</a:t>
            </a:r>
          </a:p>
        </p:txBody>
      </p:sp>
      <p:sp>
        <p:nvSpPr>
          <p:cNvPr id="2" name="灯片编号占位符 1">
            <a:extLst>
              <a:ext uri="{FF2B5EF4-FFF2-40B4-BE49-F238E27FC236}">
                <a16:creationId xmlns:a16="http://schemas.microsoft.com/office/drawing/2014/main" id="{D3877F27-D6CE-4A9E-AE5D-29327B30D41D}"/>
              </a:ext>
            </a:extLst>
          </p:cNvPr>
          <p:cNvSpPr>
            <a:spLocks noGrp="1"/>
          </p:cNvSpPr>
          <p:nvPr>
            <p:ph type="sldNum" sz="quarter" idx="4"/>
          </p:nvPr>
        </p:nvSpPr>
        <p:spPr/>
        <p:txBody>
          <a:bodyPr/>
          <a:lstStyle/>
          <a:p>
            <a:pPr>
              <a:defRPr/>
            </a:pPr>
            <a:fld id="{E6CA0B37-C609-418D-973E-5FE272E0CA7A}" type="slidenum">
              <a:rPr lang="zh-CN" altLang="en-US" smtClean="0"/>
              <a:pPr>
                <a:defRPr/>
              </a:pPr>
              <a:t>92</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1+#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additive="base">
                                        <p:cTn id="12" dur="500"/>
                                        <p:tgtEl>
                                          <p:spTgt spid="18"/>
                                        </p:tgtEl>
                                        <p:attrNameLst>
                                          <p:attrName>ppt_y</p:attrName>
                                        </p:attrNameLst>
                                      </p:cBhvr>
                                      <p:tavLst>
                                        <p:tav tm="0">
                                          <p:val>
                                            <p:strVal val="#ppt_y+#ppt_h*1.125000"/>
                                          </p:val>
                                        </p:tav>
                                        <p:tav tm="100000">
                                          <p:val>
                                            <p:strVal val="#ppt_y"/>
                                          </p:val>
                                        </p:tav>
                                      </p:tavLst>
                                    </p:anim>
                                    <p:animEffect transition="in" filter="wipe(up)">
                                      <p:cBhvr>
                                        <p:cTn id="1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标题 1">
            <a:extLst>
              <a:ext uri="{FF2B5EF4-FFF2-40B4-BE49-F238E27FC236}">
                <a16:creationId xmlns:a16="http://schemas.microsoft.com/office/drawing/2014/main" id="{25B65153-90EE-4578-AB32-A27FA81E9082}"/>
              </a:ext>
            </a:extLst>
          </p:cNvPr>
          <p:cNvSpPr>
            <a:spLocks noGrp="1"/>
          </p:cNvSpPr>
          <p:nvPr>
            <p:ph type="ctr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pPr algn="l"/>
            <a:r>
              <a:rPr lang="zh-CN" altLang="en-US" dirty="0"/>
              <a:t>原型链</a:t>
            </a:r>
          </a:p>
        </p:txBody>
      </p:sp>
      <p:sp>
        <p:nvSpPr>
          <p:cNvPr id="132099" name="Rectangle 2">
            <a:extLst>
              <a:ext uri="{FF2B5EF4-FFF2-40B4-BE49-F238E27FC236}">
                <a16:creationId xmlns:a16="http://schemas.microsoft.com/office/drawing/2014/main" id="{FAADBACD-155F-4D54-B081-69BD4873C29D}"/>
              </a:ext>
            </a:extLst>
          </p:cNvPr>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grpSp>
        <p:nvGrpSpPr>
          <p:cNvPr id="132100" name="组合 5">
            <a:extLst>
              <a:ext uri="{FF2B5EF4-FFF2-40B4-BE49-F238E27FC236}">
                <a16:creationId xmlns:a16="http://schemas.microsoft.com/office/drawing/2014/main" id="{265C931F-5DDB-46DA-A390-383E9F5FF449}"/>
              </a:ext>
            </a:extLst>
          </p:cNvPr>
          <p:cNvGrpSpPr>
            <a:grpSpLocks/>
          </p:cNvGrpSpPr>
          <p:nvPr/>
        </p:nvGrpSpPr>
        <p:grpSpPr bwMode="auto">
          <a:xfrm>
            <a:off x="1895476" y="1273176"/>
            <a:ext cx="2232025" cy="735013"/>
            <a:chOff x="6444208" y="1011134"/>
            <a:chExt cx="2232248" cy="736710"/>
          </a:xfrm>
        </p:grpSpPr>
        <p:grpSp>
          <p:nvGrpSpPr>
            <p:cNvPr id="132106" name="组合 13">
              <a:extLst>
                <a:ext uri="{FF2B5EF4-FFF2-40B4-BE49-F238E27FC236}">
                  <a16:creationId xmlns:a16="http://schemas.microsoft.com/office/drawing/2014/main" id="{9B2F7182-423F-4BEB-8751-E53BB0412510}"/>
                </a:ext>
              </a:extLst>
            </p:cNvPr>
            <p:cNvGrpSpPr>
              <a:grpSpLocks/>
            </p:cNvGrpSpPr>
            <p:nvPr/>
          </p:nvGrpSpPr>
          <p:grpSpPr bwMode="auto">
            <a:xfrm>
              <a:off x="6444208" y="1011134"/>
              <a:ext cx="2232248" cy="504056"/>
              <a:chOff x="1547664" y="2780928"/>
              <a:chExt cx="2232248" cy="504056"/>
            </a:xfrm>
          </p:grpSpPr>
          <p:sp>
            <p:nvSpPr>
              <p:cNvPr id="9" name="椭圆 8">
                <a:extLst>
                  <a:ext uri="{FF2B5EF4-FFF2-40B4-BE49-F238E27FC236}">
                    <a16:creationId xmlns:a16="http://schemas.microsoft.com/office/drawing/2014/main" id="{0C3FD1A9-3AA8-4A85-B3B3-272E9AA158D1}"/>
                  </a:ext>
                </a:extLst>
              </p:cNvPr>
              <p:cNvSpPr/>
              <p:nvPr/>
            </p:nvSpPr>
            <p:spPr>
              <a:xfrm>
                <a:off x="1547664" y="2780928"/>
                <a:ext cx="503288" cy="504400"/>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chemeClr val="bg1"/>
                    </a:solidFill>
                    <a:latin typeface="黑体" panose="02010609060101010101" pitchFamily="49" charset="-122"/>
                    <a:ea typeface="黑体" panose="02010609060101010101" pitchFamily="49" charset="-122"/>
                  </a:rPr>
                  <a:t>多</a:t>
                </a:r>
              </a:p>
            </p:txBody>
          </p:sp>
          <p:sp>
            <p:nvSpPr>
              <p:cNvPr id="10" name="椭圆 9">
                <a:extLst>
                  <a:ext uri="{FF2B5EF4-FFF2-40B4-BE49-F238E27FC236}">
                    <a16:creationId xmlns:a16="http://schemas.microsoft.com/office/drawing/2014/main" id="{468266BF-CC38-4F2E-AB06-820841837B02}"/>
                  </a:ext>
                </a:extLst>
              </p:cNvPr>
              <p:cNvSpPr/>
              <p:nvPr/>
            </p:nvSpPr>
            <p:spPr>
              <a:xfrm>
                <a:off x="2123985" y="2780928"/>
                <a:ext cx="503287" cy="504400"/>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chemeClr val="bg1"/>
                    </a:solidFill>
                    <a:latin typeface="黑体" panose="02010609060101010101" pitchFamily="49" charset="-122"/>
                    <a:ea typeface="黑体" panose="02010609060101010101" pitchFamily="49" charset="-122"/>
                  </a:rPr>
                  <a:t>学</a:t>
                </a:r>
              </a:p>
            </p:txBody>
          </p:sp>
          <p:sp>
            <p:nvSpPr>
              <p:cNvPr id="11" name="椭圆 10">
                <a:extLst>
                  <a:ext uri="{FF2B5EF4-FFF2-40B4-BE49-F238E27FC236}">
                    <a16:creationId xmlns:a16="http://schemas.microsoft.com/office/drawing/2014/main" id="{9404CCCE-3CBE-4A94-9AF6-32FA28B3ADCA}"/>
                  </a:ext>
                </a:extLst>
              </p:cNvPr>
              <p:cNvSpPr/>
              <p:nvPr/>
            </p:nvSpPr>
            <p:spPr>
              <a:xfrm>
                <a:off x="2700304" y="2780928"/>
                <a:ext cx="503288" cy="504400"/>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chemeClr val="bg1"/>
                    </a:solidFill>
                    <a:latin typeface="黑体" panose="02010609060101010101" pitchFamily="49" charset="-122"/>
                    <a:ea typeface="黑体" panose="02010609060101010101" pitchFamily="49" charset="-122"/>
                  </a:rPr>
                  <a:t>一</a:t>
                </a:r>
              </a:p>
            </p:txBody>
          </p:sp>
          <p:sp>
            <p:nvSpPr>
              <p:cNvPr id="12" name="椭圆 11">
                <a:extLst>
                  <a:ext uri="{FF2B5EF4-FFF2-40B4-BE49-F238E27FC236}">
                    <a16:creationId xmlns:a16="http://schemas.microsoft.com/office/drawing/2014/main" id="{1FC0E235-051E-4F84-8E98-55429FAE696A}"/>
                  </a:ext>
                </a:extLst>
              </p:cNvPr>
              <p:cNvSpPr/>
              <p:nvPr/>
            </p:nvSpPr>
            <p:spPr>
              <a:xfrm>
                <a:off x="3276625" y="2780928"/>
                <a:ext cx="503287" cy="504400"/>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chemeClr val="bg1"/>
                    </a:solidFill>
                    <a:latin typeface="黑体" panose="02010609060101010101" pitchFamily="49" charset="-122"/>
                    <a:ea typeface="黑体" panose="02010609060101010101" pitchFamily="49" charset="-122"/>
                  </a:rPr>
                  <a:t>招</a:t>
                </a:r>
              </a:p>
            </p:txBody>
          </p:sp>
        </p:grpSp>
        <p:cxnSp>
          <p:nvCxnSpPr>
            <p:cNvPr id="8" name="直接连接符 7">
              <a:extLst>
                <a:ext uri="{FF2B5EF4-FFF2-40B4-BE49-F238E27FC236}">
                  <a16:creationId xmlns:a16="http://schemas.microsoft.com/office/drawing/2014/main" id="{0AAB7F3C-FDB4-4636-B01E-9A34CF9F0B34}"/>
                </a:ext>
              </a:extLst>
            </p:cNvPr>
            <p:cNvCxnSpPr/>
            <p:nvPr/>
          </p:nvCxnSpPr>
          <p:spPr>
            <a:xfrm>
              <a:off x="6444208" y="1781384"/>
              <a:ext cx="2232248" cy="0"/>
            </a:xfrm>
            <a:prstGeom prst="line">
              <a:avLst/>
            </a:prstGeom>
            <a:ln w="19050">
              <a:gradFill flip="none" rotWithShape="1">
                <a:gsLst>
                  <a:gs pos="100000">
                    <a:srgbClr val="C00000"/>
                  </a:gs>
                  <a:gs pos="20000">
                    <a:srgbClr val="FF0000"/>
                  </a:gs>
                  <a:gs pos="0">
                    <a:schemeClr val="bg1"/>
                  </a:gs>
                </a:gsLst>
                <a:path path="circle">
                  <a:fillToRect l="100000" t="100000"/>
                </a:path>
                <a:tileRect r="-100000" b="-100000"/>
              </a:gradFill>
              <a:prstDash val="solid"/>
            </a:ln>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13" name="矩形 38">
            <a:extLst>
              <a:ext uri="{FF2B5EF4-FFF2-40B4-BE49-F238E27FC236}">
                <a16:creationId xmlns:a16="http://schemas.microsoft.com/office/drawing/2014/main" id="{A9112AD7-F1C7-4FA9-9742-E433A2C0E8C9}"/>
              </a:ext>
            </a:extLst>
          </p:cNvPr>
          <p:cNvSpPr>
            <a:spLocks noChangeArrowheads="1"/>
          </p:cNvSpPr>
          <p:nvPr/>
        </p:nvSpPr>
        <p:spPr bwMode="auto">
          <a:xfrm>
            <a:off x="4325938" y="1403350"/>
            <a:ext cx="58785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en-US" altLang="zh-CN" sz="2000" b="1" dirty="0" err="1">
                <a:solidFill>
                  <a:schemeClr val="tx1">
                    <a:lumMod val="50000"/>
                    <a:lumOff val="50000"/>
                  </a:schemeClr>
                </a:solidFill>
                <a:latin typeface="微软雅黑" pitchFamily="34" charset="-122"/>
                <a:ea typeface="微软雅黑" pitchFamily="34" charset="-122"/>
              </a:rPr>
              <a:t>instanceof</a:t>
            </a:r>
            <a:r>
              <a:rPr lang="zh-CN" altLang="en-US" sz="2000" b="1" dirty="0">
                <a:solidFill>
                  <a:schemeClr val="tx1">
                    <a:lumMod val="50000"/>
                    <a:lumOff val="50000"/>
                  </a:schemeClr>
                </a:solidFill>
                <a:latin typeface="微软雅黑" pitchFamily="34" charset="-122"/>
                <a:ea typeface="微软雅黑" pitchFamily="34" charset="-122"/>
              </a:rPr>
              <a:t>运算符</a:t>
            </a:r>
          </a:p>
        </p:txBody>
      </p:sp>
      <p:grpSp>
        <p:nvGrpSpPr>
          <p:cNvPr id="15" name="组合 14">
            <a:extLst>
              <a:ext uri="{FF2B5EF4-FFF2-40B4-BE49-F238E27FC236}">
                <a16:creationId xmlns:a16="http://schemas.microsoft.com/office/drawing/2014/main" id="{27C60F2D-2D8D-4884-BB36-99EDCC1DBD80}"/>
              </a:ext>
            </a:extLst>
          </p:cNvPr>
          <p:cNvGrpSpPr>
            <a:grpSpLocks/>
          </p:cNvGrpSpPr>
          <p:nvPr/>
        </p:nvGrpSpPr>
        <p:grpSpPr bwMode="auto">
          <a:xfrm>
            <a:off x="2200276" y="3087689"/>
            <a:ext cx="7897813" cy="1081087"/>
            <a:chOff x="1582738" y="2151612"/>
            <a:chExt cx="1780428" cy="54883"/>
          </a:xfrm>
        </p:grpSpPr>
        <p:sp>
          <p:nvSpPr>
            <p:cNvPr id="132104" name="矩形 3">
              <a:extLst>
                <a:ext uri="{FF2B5EF4-FFF2-40B4-BE49-F238E27FC236}">
                  <a16:creationId xmlns:a16="http://schemas.microsoft.com/office/drawing/2014/main" id="{E2108B0F-7B74-4A35-B7E7-68BBAB05754F}"/>
                </a:ext>
              </a:extLst>
            </p:cNvPr>
            <p:cNvSpPr>
              <a:spLocks noChangeArrowheads="1"/>
            </p:cNvSpPr>
            <p:nvPr/>
          </p:nvSpPr>
          <p:spPr bwMode="auto">
            <a:xfrm>
              <a:off x="1582738" y="2151612"/>
              <a:ext cx="1780428" cy="54883"/>
            </a:xfrm>
            <a:prstGeom prst="rect">
              <a:avLst/>
            </a:prstGeom>
            <a:solidFill>
              <a:srgbClr val="003F75"/>
            </a:solidFill>
            <a:ln>
              <a:noFill/>
            </a:ln>
            <a:extLst>
              <a:ext uri="{91240B29-F687-4F45-9708-019B960494DF}">
                <a14:hiddenLine xmlns:a14="http://schemas.microsoft.com/office/drawing/2010/main" w="12700" algn="ctr">
                  <a:solidFill>
                    <a:srgbClr val="000000"/>
                  </a:solidFill>
                  <a:prstDash val="sysDot"/>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132105" name="矩形 5">
              <a:extLst>
                <a:ext uri="{FF2B5EF4-FFF2-40B4-BE49-F238E27FC236}">
                  <a16:creationId xmlns:a16="http://schemas.microsoft.com/office/drawing/2014/main" id="{DB415640-4446-4297-9887-F1615F26CF27}"/>
                </a:ext>
              </a:extLst>
            </p:cNvPr>
            <p:cNvSpPr>
              <a:spLocks noChangeArrowheads="1"/>
            </p:cNvSpPr>
            <p:nvPr/>
          </p:nvSpPr>
          <p:spPr bwMode="auto">
            <a:xfrm>
              <a:off x="1633100" y="2158041"/>
              <a:ext cx="1730066" cy="38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5000"/>
                </a:lnSpc>
              </a:pPr>
              <a:r>
                <a:rPr lang="en-US" altLang="zh-CN" b="1">
                  <a:solidFill>
                    <a:schemeClr val="bg1"/>
                  </a:solidFill>
                </a:rPr>
                <a:t>p1.__proto__.__proto__ = Person.prototype;</a:t>
              </a:r>
            </a:p>
            <a:p>
              <a:pPr>
                <a:lnSpc>
                  <a:spcPct val="125000"/>
                </a:lnSpc>
              </a:pPr>
              <a:r>
                <a:rPr lang="en-US" altLang="zh-CN" b="1">
                  <a:solidFill>
                    <a:schemeClr val="bg1"/>
                  </a:solidFill>
                </a:rPr>
                <a:t>console.log(p1 instanceof Person);	// </a:t>
              </a:r>
              <a:r>
                <a:rPr lang="zh-CN" altLang="en-US" b="1">
                  <a:solidFill>
                    <a:schemeClr val="bg1"/>
                  </a:solidFill>
                </a:rPr>
                <a:t>输出结果：</a:t>
              </a:r>
              <a:r>
                <a:rPr lang="en-US" altLang="zh-CN" b="1">
                  <a:solidFill>
                    <a:schemeClr val="bg1"/>
                  </a:solidFill>
                </a:rPr>
                <a:t>true</a:t>
              </a:r>
            </a:p>
          </p:txBody>
        </p:sp>
      </p:grpSp>
      <p:sp>
        <p:nvSpPr>
          <p:cNvPr id="18" name="圆角矩形 17">
            <a:extLst>
              <a:ext uri="{FF2B5EF4-FFF2-40B4-BE49-F238E27FC236}">
                <a16:creationId xmlns:a16="http://schemas.microsoft.com/office/drawing/2014/main" id="{697ADA0F-CCAC-4AFA-9011-A2BEEDF98E17}"/>
              </a:ext>
            </a:extLst>
          </p:cNvPr>
          <p:cNvSpPr/>
          <p:nvPr/>
        </p:nvSpPr>
        <p:spPr>
          <a:xfrm>
            <a:off x="4802189" y="2682876"/>
            <a:ext cx="5165725" cy="595313"/>
          </a:xfrm>
          <a:prstGeom prst="roundRect">
            <a:avLst/>
          </a:prstGeom>
          <a:solidFill>
            <a:srgbClr val="FBFBFB"/>
          </a:solidFill>
          <a:ln w="12700">
            <a:solidFill>
              <a:srgbClr val="00B4E9"/>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tx1"/>
                </a:solidFill>
              </a:rPr>
              <a:t>示例</a:t>
            </a:r>
            <a:r>
              <a:rPr lang="en-US" altLang="zh-CN" dirty="0">
                <a:solidFill>
                  <a:schemeClr val="tx1"/>
                </a:solidFill>
              </a:rPr>
              <a:t>3</a:t>
            </a:r>
            <a:r>
              <a:rPr lang="zh-CN" altLang="en-US" dirty="0">
                <a:solidFill>
                  <a:schemeClr val="tx1"/>
                </a:solidFill>
              </a:rPr>
              <a:t>：让当前</a:t>
            </a:r>
            <a:r>
              <a:rPr lang="en-US" altLang="zh-CN" dirty="0" err="1">
                <a:solidFill>
                  <a:schemeClr val="tx1"/>
                </a:solidFill>
              </a:rPr>
              <a:t>Person.prototype</a:t>
            </a:r>
            <a:r>
              <a:rPr lang="zh-CN" altLang="en-US" dirty="0">
                <a:solidFill>
                  <a:schemeClr val="tx1"/>
                </a:solidFill>
              </a:rPr>
              <a:t>在</a:t>
            </a:r>
            <a:r>
              <a:rPr lang="en-US" altLang="zh-CN" dirty="0">
                <a:solidFill>
                  <a:schemeClr val="tx1"/>
                </a:solidFill>
              </a:rPr>
              <a:t>p1</a:t>
            </a:r>
            <a:r>
              <a:rPr lang="zh-CN" altLang="en-US" dirty="0">
                <a:solidFill>
                  <a:schemeClr val="tx1"/>
                </a:solidFill>
              </a:rPr>
              <a:t>的原型链上</a:t>
            </a:r>
          </a:p>
        </p:txBody>
      </p:sp>
      <p:sp>
        <p:nvSpPr>
          <p:cNvPr id="2" name="灯片编号占位符 1">
            <a:extLst>
              <a:ext uri="{FF2B5EF4-FFF2-40B4-BE49-F238E27FC236}">
                <a16:creationId xmlns:a16="http://schemas.microsoft.com/office/drawing/2014/main" id="{742AD413-E8C6-4374-A294-4E7C0003134F}"/>
              </a:ext>
            </a:extLst>
          </p:cNvPr>
          <p:cNvSpPr>
            <a:spLocks noGrp="1"/>
          </p:cNvSpPr>
          <p:nvPr>
            <p:ph type="sldNum" sz="quarter" idx="4"/>
          </p:nvPr>
        </p:nvSpPr>
        <p:spPr/>
        <p:txBody>
          <a:bodyPr/>
          <a:lstStyle/>
          <a:p>
            <a:pPr>
              <a:defRPr/>
            </a:pPr>
            <a:fld id="{E6CA0B37-C609-418D-973E-5FE272E0CA7A}" type="slidenum">
              <a:rPr lang="zh-CN" altLang="en-US" smtClean="0"/>
              <a:pPr>
                <a:defRPr/>
              </a:pPr>
              <a:t>93</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1+#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additive="base">
                                        <p:cTn id="12" dur="500"/>
                                        <p:tgtEl>
                                          <p:spTgt spid="18"/>
                                        </p:tgtEl>
                                        <p:attrNameLst>
                                          <p:attrName>ppt_y</p:attrName>
                                        </p:attrNameLst>
                                      </p:cBhvr>
                                      <p:tavLst>
                                        <p:tav tm="0">
                                          <p:val>
                                            <p:strVal val="#ppt_y+#ppt_h*1.125000"/>
                                          </p:val>
                                        </p:tav>
                                        <p:tav tm="100000">
                                          <p:val>
                                            <p:strVal val="#ppt_y"/>
                                          </p:val>
                                        </p:tav>
                                      </p:tavLst>
                                    </p:anim>
                                    <p:animEffect transition="in" filter="wipe(up)">
                                      <p:cBhvr>
                                        <p:cTn id="1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标题 1">
            <a:extLst>
              <a:ext uri="{FF2B5EF4-FFF2-40B4-BE49-F238E27FC236}">
                <a16:creationId xmlns:a16="http://schemas.microsoft.com/office/drawing/2014/main" id="{A5E84112-6896-45D7-A53B-95742D63FAFC}"/>
              </a:ext>
            </a:extLst>
          </p:cNvPr>
          <p:cNvSpPr>
            <a:spLocks noGrp="1"/>
          </p:cNvSpPr>
          <p:nvPr>
            <p:ph type="ctr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pPr algn="l"/>
            <a:r>
              <a:rPr lang="zh-CN" altLang="en-US" dirty="0"/>
              <a:t>原型链</a:t>
            </a:r>
          </a:p>
        </p:txBody>
      </p:sp>
      <p:sp>
        <p:nvSpPr>
          <p:cNvPr id="133123" name="Rectangle 2">
            <a:extLst>
              <a:ext uri="{FF2B5EF4-FFF2-40B4-BE49-F238E27FC236}">
                <a16:creationId xmlns:a16="http://schemas.microsoft.com/office/drawing/2014/main" id="{F4743410-2F3E-4C56-84BA-CE4BEB1439FE}"/>
              </a:ext>
            </a:extLst>
          </p:cNvPr>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grpSp>
        <p:nvGrpSpPr>
          <p:cNvPr id="133124" name="组合 5">
            <a:extLst>
              <a:ext uri="{FF2B5EF4-FFF2-40B4-BE49-F238E27FC236}">
                <a16:creationId xmlns:a16="http://schemas.microsoft.com/office/drawing/2014/main" id="{6221F60F-6B5D-4014-8B5A-D45592C7452A}"/>
              </a:ext>
            </a:extLst>
          </p:cNvPr>
          <p:cNvGrpSpPr>
            <a:grpSpLocks/>
          </p:cNvGrpSpPr>
          <p:nvPr/>
        </p:nvGrpSpPr>
        <p:grpSpPr bwMode="auto">
          <a:xfrm>
            <a:off x="1895476" y="1273176"/>
            <a:ext cx="2232025" cy="735013"/>
            <a:chOff x="6444208" y="1011134"/>
            <a:chExt cx="2232248" cy="736710"/>
          </a:xfrm>
        </p:grpSpPr>
        <p:grpSp>
          <p:nvGrpSpPr>
            <p:cNvPr id="133128" name="组合 13">
              <a:extLst>
                <a:ext uri="{FF2B5EF4-FFF2-40B4-BE49-F238E27FC236}">
                  <a16:creationId xmlns:a16="http://schemas.microsoft.com/office/drawing/2014/main" id="{9C08702F-F2D4-4B4F-98A3-62865699B91D}"/>
                </a:ext>
              </a:extLst>
            </p:cNvPr>
            <p:cNvGrpSpPr>
              <a:grpSpLocks/>
            </p:cNvGrpSpPr>
            <p:nvPr/>
          </p:nvGrpSpPr>
          <p:grpSpPr bwMode="auto">
            <a:xfrm>
              <a:off x="6444208" y="1011134"/>
              <a:ext cx="2232248" cy="504056"/>
              <a:chOff x="1547664" y="2780928"/>
              <a:chExt cx="2232248" cy="504056"/>
            </a:xfrm>
          </p:grpSpPr>
          <p:sp>
            <p:nvSpPr>
              <p:cNvPr id="9" name="椭圆 8">
                <a:extLst>
                  <a:ext uri="{FF2B5EF4-FFF2-40B4-BE49-F238E27FC236}">
                    <a16:creationId xmlns:a16="http://schemas.microsoft.com/office/drawing/2014/main" id="{4E91746D-487C-42B6-A046-65BF4542633A}"/>
                  </a:ext>
                </a:extLst>
              </p:cNvPr>
              <p:cNvSpPr/>
              <p:nvPr/>
            </p:nvSpPr>
            <p:spPr>
              <a:xfrm>
                <a:off x="1547664" y="2780928"/>
                <a:ext cx="503288" cy="504400"/>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chemeClr val="bg1"/>
                    </a:solidFill>
                    <a:latin typeface="黑体" panose="02010609060101010101" pitchFamily="49" charset="-122"/>
                    <a:ea typeface="黑体" panose="02010609060101010101" pitchFamily="49" charset="-122"/>
                  </a:rPr>
                  <a:t>多</a:t>
                </a:r>
              </a:p>
            </p:txBody>
          </p:sp>
          <p:sp>
            <p:nvSpPr>
              <p:cNvPr id="10" name="椭圆 9">
                <a:extLst>
                  <a:ext uri="{FF2B5EF4-FFF2-40B4-BE49-F238E27FC236}">
                    <a16:creationId xmlns:a16="http://schemas.microsoft.com/office/drawing/2014/main" id="{0D531296-7FF3-4EB9-84A0-6DEDFFF7B8CA}"/>
                  </a:ext>
                </a:extLst>
              </p:cNvPr>
              <p:cNvSpPr/>
              <p:nvPr/>
            </p:nvSpPr>
            <p:spPr>
              <a:xfrm>
                <a:off x="2123985" y="2780928"/>
                <a:ext cx="503287" cy="504400"/>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chemeClr val="bg1"/>
                    </a:solidFill>
                    <a:latin typeface="黑体" panose="02010609060101010101" pitchFamily="49" charset="-122"/>
                    <a:ea typeface="黑体" panose="02010609060101010101" pitchFamily="49" charset="-122"/>
                  </a:rPr>
                  <a:t>学</a:t>
                </a:r>
              </a:p>
            </p:txBody>
          </p:sp>
          <p:sp>
            <p:nvSpPr>
              <p:cNvPr id="11" name="椭圆 10">
                <a:extLst>
                  <a:ext uri="{FF2B5EF4-FFF2-40B4-BE49-F238E27FC236}">
                    <a16:creationId xmlns:a16="http://schemas.microsoft.com/office/drawing/2014/main" id="{74D0B77A-090D-4B19-9E00-4AF3CCE53CFC}"/>
                  </a:ext>
                </a:extLst>
              </p:cNvPr>
              <p:cNvSpPr/>
              <p:nvPr/>
            </p:nvSpPr>
            <p:spPr>
              <a:xfrm>
                <a:off x="2700304" y="2780928"/>
                <a:ext cx="503288" cy="504400"/>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chemeClr val="bg1"/>
                    </a:solidFill>
                    <a:latin typeface="黑体" panose="02010609060101010101" pitchFamily="49" charset="-122"/>
                    <a:ea typeface="黑体" panose="02010609060101010101" pitchFamily="49" charset="-122"/>
                  </a:rPr>
                  <a:t>一</a:t>
                </a:r>
              </a:p>
            </p:txBody>
          </p:sp>
          <p:sp>
            <p:nvSpPr>
              <p:cNvPr id="12" name="椭圆 11">
                <a:extLst>
                  <a:ext uri="{FF2B5EF4-FFF2-40B4-BE49-F238E27FC236}">
                    <a16:creationId xmlns:a16="http://schemas.microsoft.com/office/drawing/2014/main" id="{7847697B-9BBB-4D07-8D1D-65EE4FBC936C}"/>
                  </a:ext>
                </a:extLst>
              </p:cNvPr>
              <p:cNvSpPr/>
              <p:nvPr/>
            </p:nvSpPr>
            <p:spPr>
              <a:xfrm>
                <a:off x="3276625" y="2780928"/>
                <a:ext cx="503287" cy="504400"/>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b="1" dirty="0">
                    <a:solidFill>
                      <a:schemeClr val="bg1"/>
                    </a:solidFill>
                    <a:latin typeface="黑体" panose="02010609060101010101" pitchFamily="49" charset="-122"/>
                    <a:ea typeface="黑体" panose="02010609060101010101" pitchFamily="49" charset="-122"/>
                  </a:rPr>
                  <a:t>招</a:t>
                </a:r>
              </a:p>
            </p:txBody>
          </p:sp>
        </p:grpSp>
        <p:cxnSp>
          <p:nvCxnSpPr>
            <p:cNvPr id="8" name="直接连接符 7">
              <a:extLst>
                <a:ext uri="{FF2B5EF4-FFF2-40B4-BE49-F238E27FC236}">
                  <a16:creationId xmlns:a16="http://schemas.microsoft.com/office/drawing/2014/main" id="{19C9858F-38FD-4425-855C-7953A277F37C}"/>
                </a:ext>
              </a:extLst>
            </p:cNvPr>
            <p:cNvCxnSpPr/>
            <p:nvPr/>
          </p:nvCxnSpPr>
          <p:spPr>
            <a:xfrm>
              <a:off x="6444208" y="1781384"/>
              <a:ext cx="2232248" cy="0"/>
            </a:xfrm>
            <a:prstGeom prst="line">
              <a:avLst/>
            </a:prstGeom>
            <a:ln w="19050">
              <a:gradFill flip="none" rotWithShape="1">
                <a:gsLst>
                  <a:gs pos="100000">
                    <a:srgbClr val="C00000"/>
                  </a:gs>
                  <a:gs pos="20000">
                    <a:srgbClr val="FF0000"/>
                  </a:gs>
                  <a:gs pos="0">
                    <a:schemeClr val="bg1"/>
                  </a:gs>
                </a:gsLst>
                <a:path path="circle">
                  <a:fillToRect l="100000" t="100000"/>
                </a:path>
                <a:tileRect r="-100000" b="-100000"/>
              </a:gradFill>
              <a:prstDash val="solid"/>
            </a:ln>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13" name="矩形 38">
            <a:extLst>
              <a:ext uri="{FF2B5EF4-FFF2-40B4-BE49-F238E27FC236}">
                <a16:creationId xmlns:a16="http://schemas.microsoft.com/office/drawing/2014/main" id="{8C21FFFE-D327-4AEA-A199-77FCFF5E2211}"/>
              </a:ext>
            </a:extLst>
          </p:cNvPr>
          <p:cNvSpPr>
            <a:spLocks noChangeArrowheads="1"/>
          </p:cNvSpPr>
          <p:nvPr/>
        </p:nvSpPr>
        <p:spPr bwMode="auto">
          <a:xfrm>
            <a:off x="4325938" y="1403350"/>
            <a:ext cx="58785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en-US" altLang="zh-CN" sz="2000" b="1" dirty="0" err="1">
                <a:solidFill>
                  <a:schemeClr val="tx1">
                    <a:lumMod val="50000"/>
                    <a:lumOff val="50000"/>
                  </a:schemeClr>
                </a:solidFill>
                <a:latin typeface="微软雅黑" pitchFamily="34" charset="-122"/>
                <a:ea typeface="微软雅黑" pitchFamily="34" charset="-122"/>
              </a:rPr>
              <a:t>instanceof</a:t>
            </a:r>
            <a:r>
              <a:rPr lang="zh-CN" altLang="en-US" sz="2000" b="1" dirty="0">
                <a:solidFill>
                  <a:schemeClr val="tx1">
                    <a:lumMod val="50000"/>
                    <a:lumOff val="50000"/>
                  </a:schemeClr>
                </a:solidFill>
                <a:latin typeface="微软雅黑" pitchFamily="34" charset="-122"/>
                <a:ea typeface="微软雅黑" pitchFamily="34" charset="-122"/>
              </a:rPr>
              <a:t>运算符</a:t>
            </a:r>
          </a:p>
        </p:txBody>
      </p:sp>
      <p:sp>
        <p:nvSpPr>
          <p:cNvPr id="133126" name="Rectangle 2">
            <a:extLst>
              <a:ext uri="{FF2B5EF4-FFF2-40B4-BE49-F238E27FC236}">
                <a16:creationId xmlns:a16="http://schemas.microsoft.com/office/drawing/2014/main" id="{E4FE57E5-7583-4C0E-B2A9-7009181C9000}"/>
              </a:ext>
            </a:extLst>
          </p:cNvPr>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graphicFrame>
        <p:nvGraphicFramePr>
          <p:cNvPr id="4" name="对象 3">
            <a:extLst>
              <a:ext uri="{FF2B5EF4-FFF2-40B4-BE49-F238E27FC236}">
                <a16:creationId xmlns:a16="http://schemas.microsoft.com/office/drawing/2014/main" id="{67BB95C4-BCB9-40FC-A71E-97DB74DD3B71}"/>
              </a:ext>
            </a:extLst>
          </p:cNvPr>
          <p:cNvGraphicFramePr>
            <a:graphicFrameLocks noChangeAspect="1"/>
          </p:cNvGraphicFramePr>
          <p:nvPr/>
        </p:nvGraphicFramePr>
        <p:xfrm>
          <a:off x="3298826" y="2427289"/>
          <a:ext cx="6240463" cy="3870325"/>
        </p:xfrm>
        <a:graphic>
          <a:graphicData uri="http://schemas.openxmlformats.org/presentationml/2006/ole">
            <mc:AlternateContent xmlns:mc="http://schemas.openxmlformats.org/markup-compatibility/2006">
              <mc:Choice xmlns:v="urn:schemas-microsoft-com:vml" Requires="v">
                <p:oleObj spid="_x0000_s4104" name="Visio" r:id="rId3" imgW="5489100" imgH="3405817" progId="Visio.Drawing.11">
                  <p:embed/>
                </p:oleObj>
              </mc:Choice>
              <mc:Fallback>
                <p:oleObj name="Visio" r:id="rId3" imgW="5489100" imgH="3405817" progId="Visio.Drawing.11">
                  <p:embed/>
                  <p:pic>
                    <p:nvPicPr>
                      <p:cNvPr id="4" name="对象 3">
                        <a:extLst>
                          <a:ext uri="{FF2B5EF4-FFF2-40B4-BE49-F238E27FC236}">
                            <a16:creationId xmlns:a16="http://schemas.microsoft.com/office/drawing/2014/main" id="{67BB95C4-BCB9-40FC-A71E-97DB74DD3B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98826" y="2427289"/>
                        <a:ext cx="6240463" cy="387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灯片编号占位符 1">
            <a:extLst>
              <a:ext uri="{FF2B5EF4-FFF2-40B4-BE49-F238E27FC236}">
                <a16:creationId xmlns:a16="http://schemas.microsoft.com/office/drawing/2014/main" id="{497DCD91-DEF2-4BA1-9913-A9090F55878E}"/>
              </a:ext>
            </a:extLst>
          </p:cNvPr>
          <p:cNvSpPr>
            <a:spLocks noGrp="1"/>
          </p:cNvSpPr>
          <p:nvPr>
            <p:ph type="sldNum" sz="quarter" idx="4"/>
          </p:nvPr>
        </p:nvSpPr>
        <p:spPr/>
        <p:txBody>
          <a:bodyPr/>
          <a:lstStyle/>
          <a:p>
            <a:pPr>
              <a:defRPr/>
            </a:pPr>
            <a:fld id="{E6CA0B37-C609-418D-973E-5FE272E0CA7A}" type="slidenum">
              <a:rPr lang="zh-CN" altLang="en-US" smtClean="0"/>
              <a:pPr>
                <a:defRPr/>
              </a:pPr>
              <a:t>94</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 presetClass="entr" presetSubtype="3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ou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pPr>
            <a:r>
              <a:rPr lang="zh-CN" altLang="en-US" dirty="0"/>
              <a:t>一个原型对象是另一个原型对象的实例</a:t>
            </a:r>
            <a:endParaRPr lang="en-US" altLang="zh-CN" dirty="0"/>
          </a:p>
          <a:p>
            <a:pPr>
              <a:lnSpc>
                <a:spcPct val="150000"/>
              </a:lnSpc>
            </a:pPr>
            <a:r>
              <a:rPr lang="zh-CN" altLang="en-US" dirty="0"/>
              <a:t>相关的原型对象层层递进，就构成了实例与原型的链条，就是原型链</a:t>
            </a:r>
          </a:p>
        </p:txBody>
      </p:sp>
      <p:sp>
        <p:nvSpPr>
          <p:cNvPr id="2" name="标题 1"/>
          <p:cNvSpPr>
            <a:spLocks noGrp="1"/>
          </p:cNvSpPr>
          <p:nvPr>
            <p:ph type="ctrTitle"/>
          </p:nvPr>
        </p:nvSpPr>
        <p:spPr/>
        <p:txBody>
          <a:bodyPr/>
          <a:lstStyle/>
          <a:p>
            <a:r>
              <a:rPr lang="zh-CN" altLang="en-US" dirty="0"/>
              <a:t>原型链</a:t>
            </a:r>
            <a:r>
              <a:rPr lang="en-US" altLang="zh-CN" dirty="0"/>
              <a:t>4-1</a:t>
            </a:r>
            <a:endParaRPr lang="zh-CN" altLang="en-US" dirty="0"/>
          </a:p>
        </p:txBody>
      </p:sp>
      <p:sp>
        <p:nvSpPr>
          <p:cNvPr id="10" name="直角上箭头 9"/>
          <p:cNvSpPr/>
          <p:nvPr/>
        </p:nvSpPr>
        <p:spPr>
          <a:xfrm rot="5400000">
            <a:off x="3058974" y="3374540"/>
            <a:ext cx="780097" cy="888113"/>
          </a:xfrm>
          <a:prstGeom prst="bentUpArrow">
            <a:avLst>
              <a:gd name="adj1" fmla="val 32840"/>
              <a:gd name="adj2" fmla="val 25000"/>
              <a:gd name="adj3" fmla="val 35780"/>
            </a:avLst>
          </a:prstGeom>
          <a:solidFill>
            <a:srgbClr val="F3CBC7"/>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grpSp>
        <p:nvGrpSpPr>
          <p:cNvPr id="11" name="组合 10"/>
          <p:cNvGrpSpPr/>
          <p:nvPr/>
        </p:nvGrpSpPr>
        <p:grpSpPr>
          <a:xfrm>
            <a:off x="2117776" y="2509786"/>
            <a:ext cx="2047743" cy="919214"/>
            <a:chOff x="1922650" y="23520"/>
            <a:chExt cx="1313224" cy="919214"/>
          </a:xfrm>
          <a:solidFill>
            <a:srgbClr val="0070C0"/>
          </a:solidFill>
        </p:grpSpPr>
        <p:sp>
          <p:nvSpPr>
            <p:cNvPr id="23" name="圆角矩形 22"/>
            <p:cNvSpPr/>
            <p:nvPr/>
          </p:nvSpPr>
          <p:spPr>
            <a:xfrm>
              <a:off x="1922650" y="23520"/>
              <a:ext cx="1313224" cy="919214"/>
            </a:xfrm>
            <a:prstGeom prst="roundRect">
              <a:avLst>
                <a:gd name="adj" fmla="val 166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4" name="圆角矩形 5"/>
            <p:cNvSpPr/>
            <p:nvPr/>
          </p:nvSpPr>
          <p:spPr>
            <a:xfrm>
              <a:off x="1967530" y="68400"/>
              <a:ext cx="1223464" cy="82945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algn="ctr" defTabSz="1244600">
                <a:lnSpc>
                  <a:spcPct val="90000"/>
                </a:lnSpc>
                <a:spcAft>
                  <a:spcPct val="35000"/>
                </a:spcAft>
              </a:pPr>
              <a:r>
                <a:rPr lang="zh-CN" altLang="en-US" sz="2800" dirty="0"/>
                <a:t>动物</a:t>
              </a:r>
            </a:p>
          </p:txBody>
        </p:sp>
      </p:grpSp>
      <p:sp>
        <p:nvSpPr>
          <p:cNvPr id="12" name="直角上箭头 11"/>
          <p:cNvSpPr/>
          <p:nvPr/>
        </p:nvSpPr>
        <p:spPr>
          <a:xfrm rot="5400000">
            <a:off x="4147777" y="4407122"/>
            <a:ext cx="780097" cy="888113"/>
          </a:xfrm>
          <a:prstGeom prst="bentUpArrow">
            <a:avLst>
              <a:gd name="adj1" fmla="val 32840"/>
              <a:gd name="adj2" fmla="val 25000"/>
              <a:gd name="adj3" fmla="val 35780"/>
            </a:avLst>
          </a:prstGeom>
          <a:solidFill>
            <a:srgbClr val="DFF5E6"/>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grpSp>
        <p:nvGrpSpPr>
          <p:cNvPr id="13" name="组合 12"/>
          <p:cNvGrpSpPr/>
          <p:nvPr/>
        </p:nvGrpSpPr>
        <p:grpSpPr>
          <a:xfrm>
            <a:off x="3941097" y="3542367"/>
            <a:ext cx="1993102" cy="919214"/>
            <a:chOff x="3011453" y="1056101"/>
            <a:chExt cx="1313224" cy="919214"/>
          </a:xfrm>
          <a:solidFill>
            <a:srgbClr val="C00000"/>
          </a:solidFill>
        </p:grpSpPr>
        <p:sp>
          <p:nvSpPr>
            <p:cNvPr id="21" name="圆角矩形 20"/>
            <p:cNvSpPr/>
            <p:nvPr/>
          </p:nvSpPr>
          <p:spPr>
            <a:xfrm>
              <a:off x="3011453" y="1056101"/>
              <a:ext cx="1313224" cy="919214"/>
            </a:xfrm>
            <a:prstGeom prst="roundRect">
              <a:avLst>
                <a:gd name="adj" fmla="val 166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2" name="圆角矩形 8"/>
            <p:cNvSpPr/>
            <p:nvPr/>
          </p:nvSpPr>
          <p:spPr>
            <a:xfrm>
              <a:off x="3056333" y="1100981"/>
              <a:ext cx="1223464" cy="82945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algn="ctr" defTabSz="1244600">
                <a:lnSpc>
                  <a:spcPct val="90000"/>
                </a:lnSpc>
                <a:spcAft>
                  <a:spcPct val="35000"/>
                </a:spcAft>
              </a:pPr>
              <a:r>
                <a:rPr lang="zh-CN" altLang="en-US" sz="2800" dirty="0"/>
                <a:t>哺乳动物</a:t>
              </a:r>
            </a:p>
          </p:txBody>
        </p:sp>
      </p:grpSp>
      <p:sp>
        <p:nvSpPr>
          <p:cNvPr id="14" name="直角上箭头 13"/>
          <p:cNvSpPr/>
          <p:nvPr/>
        </p:nvSpPr>
        <p:spPr>
          <a:xfrm rot="5400000">
            <a:off x="5236580" y="5439704"/>
            <a:ext cx="780097" cy="888113"/>
          </a:xfrm>
          <a:prstGeom prst="bentUpArrow">
            <a:avLst>
              <a:gd name="adj1" fmla="val 32840"/>
              <a:gd name="adj2" fmla="val 25000"/>
              <a:gd name="adj3" fmla="val 35780"/>
            </a:avLst>
          </a:prstGeom>
          <a:solidFill>
            <a:srgbClr val="F2EAB0"/>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grpSp>
        <p:nvGrpSpPr>
          <p:cNvPr id="15" name="组合 14"/>
          <p:cNvGrpSpPr/>
          <p:nvPr/>
        </p:nvGrpSpPr>
        <p:grpSpPr>
          <a:xfrm>
            <a:off x="5029901" y="4574949"/>
            <a:ext cx="2056426" cy="919214"/>
            <a:chOff x="4100257" y="2088683"/>
            <a:chExt cx="1313224" cy="919214"/>
          </a:xfrm>
          <a:solidFill>
            <a:srgbClr val="00B050"/>
          </a:solidFill>
        </p:grpSpPr>
        <p:sp>
          <p:nvSpPr>
            <p:cNvPr id="19" name="圆角矩形 18"/>
            <p:cNvSpPr/>
            <p:nvPr/>
          </p:nvSpPr>
          <p:spPr>
            <a:xfrm>
              <a:off x="4100257" y="2088683"/>
              <a:ext cx="1313224" cy="919214"/>
            </a:xfrm>
            <a:prstGeom prst="roundRect">
              <a:avLst>
                <a:gd name="adj" fmla="val 166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0" name="圆角矩形 11"/>
            <p:cNvSpPr/>
            <p:nvPr/>
          </p:nvSpPr>
          <p:spPr>
            <a:xfrm>
              <a:off x="4145137" y="2133563"/>
              <a:ext cx="1223464" cy="82945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algn="ctr" defTabSz="1244600">
                <a:lnSpc>
                  <a:spcPct val="90000"/>
                </a:lnSpc>
                <a:spcAft>
                  <a:spcPct val="35000"/>
                </a:spcAft>
              </a:pPr>
              <a:r>
                <a:rPr lang="zh-CN" altLang="en-US" sz="2800" dirty="0"/>
                <a:t>猫</a:t>
              </a:r>
            </a:p>
          </p:txBody>
        </p:sp>
      </p:grpSp>
      <p:grpSp>
        <p:nvGrpSpPr>
          <p:cNvPr id="16" name="组合 15"/>
          <p:cNvGrpSpPr/>
          <p:nvPr/>
        </p:nvGrpSpPr>
        <p:grpSpPr>
          <a:xfrm>
            <a:off x="6118704" y="5607530"/>
            <a:ext cx="2263767" cy="919214"/>
            <a:chOff x="5189060" y="3121264"/>
            <a:chExt cx="1313224" cy="919214"/>
          </a:xfrm>
          <a:solidFill>
            <a:srgbClr val="D2A000"/>
          </a:solidFill>
        </p:grpSpPr>
        <p:sp>
          <p:nvSpPr>
            <p:cNvPr id="17" name="圆角矩形 16"/>
            <p:cNvSpPr/>
            <p:nvPr/>
          </p:nvSpPr>
          <p:spPr>
            <a:xfrm>
              <a:off x="5189060" y="3121264"/>
              <a:ext cx="1313224" cy="919214"/>
            </a:xfrm>
            <a:prstGeom prst="roundRect">
              <a:avLst>
                <a:gd name="adj" fmla="val 166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圆角矩形 13"/>
            <p:cNvSpPr/>
            <p:nvPr/>
          </p:nvSpPr>
          <p:spPr>
            <a:xfrm>
              <a:off x="5233940" y="3166144"/>
              <a:ext cx="1223464" cy="82945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algn="ctr" defTabSz="1244600">
                <a:lnSpc>
                  <a:spcPct val="90000"/>
                </a:lnSpc>
                <a:spcAft>
                  <a:spcPct val="35000"/>
                </a:spcAft>
              </a:pPr>
              <a:r>
                <a:rPr lang="zh-CN" altLang="en-US" sz="2800" dirty="0"/>
                <a:t>黑猫</a:t>
              </a:r>
            </a:p>
          </p:txBody>
        </p:sp>
      </p:grpSp>
      <p:sp>
        <p:nvSpPr>
          <p:cNvPr id="5" name="灯片编号占位符 4">
            <a:extLst>
              <a:ext uri="{FF2B5EF4-FFF2-40B4-BE49-F238E27FC236}">
                <a16:creationId xmlns:a16="http://schemas.microsoft.com/office/drawing/2014/main" id="{6E93599F-FEA0-4294-85F7-54590918022F}"/>
              </a:ext>
            </a:extLst>
          </p:cNvPr>
          <p:cNvSpPr>
            <a:spLocks noGrp="1"/>
          </p:cNvSpPr>
          <p:nvPr>
            <p:ph type="sldNum" sz="quarter" idx="4"/>
          </p:nvPr>
        </p:nvSpPr>
        <p:spPr/>
        <p:txBody>
          <a:bodyPr/>
          <a:lstStyle/>
          <a:p>
            <a:pPr>
              <a:defRPr/>
            </a:pPr>
            <a:fld id="{E6CA0B37-C609-418D-973E-5FE272E0CA7A}" type="slidenum">
              <a:rPr lang="zh-CN" altLang="en-US" smtClean="0"/>
              <a:pPr>
                <a:defRPr/>
              </a:pPr>
              <a:t>95</a:t>
            </a:fld>
            <a:endParaRPr lang="zh-CN" altLang="en-US"/>
          </a:p>
        </p:txBody>
      </p:sp>
    </p:spTree>
    <p:extLst>
      <p:ext uri="{BB962C8B-B14F-4D97-AF65-F5344CB8AC3E}">
        <p14:creationId xmlns:p14="http://schemas.microsoft.com/office/powerpoint/2010/main" val="2552289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原型链</a:t>
            </a:r>
            <a:r>
              <a:rPr lang="en-US" altLang="zh-CN" dirty="0"/>
              <a:t>4-2</a:t>
            </a:r>
            <a:endParaRPr lang="zh-CN" altLang="en-US" dirty="0"/>
          </a:p>
        </p:txBody>
      </p:sp>
      <p:sp>
        <p:nvSpPr>
          <p:cNvPr id="14" name="灯片编号占位符 13">
            <a:extLst>
              <a:ext uri="{FF2B5EF4-FFF2-40B4-BE49-F238E27FC236}">
                <a16:creationId xmlns:a16="http://schemas.microsoft.com/office/drawing/2014/main" id="{8E216422-5F92-4325-8976-79C39E336EB3}"/>
              </a:ext>
            </a:extLst>
          </p:cNvPr>
          <p:cNvSpPr>
            <a:spLocks noGrp="1"/>
          </p:cNvSpPr>
          <p:nvPr>
            <p:ph type="sldNum" sz="quarter" idx="4"/>
          </p:nvPr>
        </p:nvSpPr>
        <p:spPr/>
        <p:txBody>
          <a:bodyPr/>
          <a:lstStyle/>
          <a:p>
            <a:pPr>
              <a:defRPr/>
            </a:pPr>
            <a:fld id="{E6CA0B37-C609-418D-973E-5FE272E0CA7A}" type="slidenum">
              <a:rPr lang="zh-CN" altLang="en-US" smtClean="0"/>
              <a:pPr>
                <a:defRPr/>
              </a:pPr>
              <a:t>96</a:t>
            </a:fld>
            <a:endParaRPr lang="zh-CN" altLang="en-US"/>
          </a:p>
        </p:txBody>
      </p:sp>
      <p:sp>
        <p:nvSpPr>
          <p:cNvPr id="5" name="AutoShape 4"/>
          <p:cNvSpPr>
            <a:spLocks noChangeArrowheads="1"/>
          </p:cNvSpPr>
          <p:nvPr/>
        </p:nvSpPr>
        <p:spPr bwMode="auto">
          <a:xfrm>
            <a:off x="2639970" y="836712"/>
            <a:ext cx="7560840" cy="5184576"/>
          </a:xfrm>
          <a:prstGeom prst="roundRect">
            <a:avLst>
              <a:gd name="adj" fmla="val 2711"/>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lstStyle/>
          <a:p>
            <a:pPr marL="87313" lvl="1" defTabSz="723900">
              <a:buClr>
                <a:schemeClr val="folHlink"/>
              </a:buClr>
              <a:buSzPct val="60000"/>
              <a:tabLst>
                <a:tab pos="87313" algn="l"/>
              </a:tabLst>
              <a:defRPr/>
            </a:pPr>
            <a:r>
              <a:rPr lang="en-US" altLang="zh-CN" b="1" dirty="0">
                <a:solidFill>
                  <a:schemeClr val="accent5">
                    <a:lumMod val="10000"/>
                  </a:schemeClr>
                </a:solidFill>
              </a:rPr>
              <a:t>function Humans(){</a:t>
            </a:r>
          </a:p>
          <a:p>
            <a:pPr marL="87313" lvl="1" defTabSz="723900">
              <a:buClr>
                <a:schemeClr val="folHlink"/>
              </a:buClr>
              <a:buSzPct val="60000"/>
              <a:tabLst>
                <a:tab pos="87313" algn="l"/>
              </a:tabLst>
              <a:defRPr/>
            </a:pPr>
            <a:r>
              <a:rPr lang="en-US" altLang="zh-CN" b="1" dirty="0">
                <a:solidFill>
                  <a:schemeClr val="accent5">
                    <a:lumMod val="10000"/>
                  </a:schemeClr>
                </a:solidFill>
              </a:rPr>
              <a:t>        </a:t>
            </a:r>
            <a:r>
              <a:rPr lang="en-US" altLang="zh-CN" b="1" dirty="0" err="1">
                <a:solidFill>
                  <a:schemeClr val="accent5">
                    <a:lumMod val="10000"/>
                  </a:schemeClr>
                </a:solidFill>
              </a:rPr>
              <a:t>this.foot</a:t>
            </a:r>
            <a:r>
              <a:rPr lang="en-US" altLang="zh-CN" b="1" dirty="0">
                <a:solidFill>
                  <a:schemeClr val="accent5">
                    <a:lumMod val="10000"/>
                  </a:schemeClr>
                </a:solidFill>
              </a:rPr>
              <a:t>=2;</a:t>
            </a:r>
          </a:p>
          <a:p>
            <a:pPr marL="87313" lvl="1" defTabSz="723900">
              <a:buClr>
                <a:schemeClr val="folHlink"/>
              </a:buClr>
              <a:buSzPct val="60000"/>
              <a:tabLst>
                <a:tab pos="87313" algn="l"/>
              </a:tabLst>
              <a:defRPr/>
            </a:pPr>
            <a:r>
              <a:rPr lang="en-US" altLang="zh-CN" b="1" dirty="0">
                <a:solidFill>
                  <a:schemeClr val="accent5">
                    <a:lumMod val="10000"/>
                  </a:schemeClr>
                </a:solidFill>
              </a:rPr>
              <a:t>    }</a:t>
            </a:r>
          </a:p>
          <a:p>
            <a:pPr marL="87313" lvl="1" defTabSz="723900">
              <a:buClr>
                <a:schemeClr val="folHlink"/>
              </a:buClr>
              <a:buSzPct val="60000"/>
              <a:tabLst>
                <a:tab pos="87313" algn="l"/>
              </a:tabLst>
              <a:defRPr/>
            </a:pPr>
            <a:r>
              <a:rPr lang="en-US" altLang="zh-CN" b="1" dirty="0">
                <a:solidFill>
                  <a:schemeClr val="accent5">
                    <a:lumMod val="10000"/>
                  </a:schemeClr>
                </a:solidFill>
              </a:rPr>
              <a:t>    </a:t>
            </a:r>
            <a:r>
              <a:rPr lang="en-US" altLang="zh-CN" b="1" dirty="0" err="1">
                <a:solidFill>
                  <a:schemeClr val="accent5">
                    <a:lumMod val="10000"/>
                  </a:schemeClr>
                </a:solidFill>
              </a:rPr>
              <a:t>Humans.prototype.getFoot</a:t>
            </a:r>
            <a:r>
              <a:rPr lang="en-US" altLang="zh-CN" b="1" dirty="0">
                <a:solidFill>
                  <a:schemeClr val="accent5">
                    <a:lumMod val="10000"/>
                  </a:schemeClr>
                </a:solidFill>
              </a:rPr>
              <a:t>=function(){</a:t>
            </a:r>
          </a:p>
          <a:p>
            <a:pPr marL="87313" lvl="1" defTabSz="723900">
              <a:buClr>
                <a:schemeClr val="folHlink"/>
              </a:buClr>
              <a:buSzPct val="60000"/>
              <a:tabLst>
                <a:tab pos="87313" algn="l"/>
              </a:tabLst>
              <a:defRPr/>
            </a:pPr>
            <a:r>
              <a:rPr lang="en-US" altLang="zh-CN" b="1" dirty="0">
                <a:solidFill>
                  <a:schemeClr val="accent5">
                    <a:lumMod val="10000"/>
                  </a:schemeClr>
                </a:solidFill>
              </a:rPr>
              <a:t>       return </a:t>
            </a:r>
            <a:r>
              <a:rPr lang="en-US" altLang="zh-CN" b="1" dirty="0" err="1">
                <a:solidFill>
                  <a:schemeClr val="accent5">
                    <a:lumMod val="10000"/>
                  </a:schemeClr>
                </a:solidFill>
              </a:rPr>
              <a:t>this.foot</a:t>
            </a:r>
            <a:r>
              <a:rPr lang="en-US" altLang="zh-CN" b="1" dirty="0">
                <a:solidFill>
                  <a:schemeClr val="accent5">
                    <a:lumMod val="10000"/>
                  </a:schemeClr>
                </a:solidFill>
              </a:rPr>
              <a:t>;</a:t>
            </a:r>
          </a:p>
          <a:p>
            <a:pPr marL="87313" lvl="1" defTabSz="723900">
              <a:buClr>
                <a:schemeClr val="folHlink"/>
              </a:buClr>
              <a:buSzPct val="60000"/>
              <a:tabLst>
                <a:tab pos="87313" algn="l"/>
              </a:tabLst>
              <a:defRPr/>
            </a:pPr>
            <a:r>
              <a:rPr lang="en-US" altLang="zh-CN" b="1" dirty="0">
                <a:solidFill>
                  <a:schemeClr val="accent5">
                    <a:lumMod val="10000"/>
                  </a:schemeClr>
                </a:solidFill>
              </a:rPr>
              <a:t>    }</a:t>
            </a:r>
          </a:p>
          <a:p>
            <a:pPr marL="87313" lvl="1" defTabSz="723900">
              <a:buClr>
                <a:schemeClr val="folHlink"/>
              </a:buClr>
              <a:buSzPct val="60000"/>
              <a:tabLst>
                <a:tab pos="87313" algn="l"/>
              </a:tabLst>
              <a:defRPr/>
            </a:pPr>
            <a:r>
              <a:rPr lang="en-US" altLang="zh-CN" b="1" dirty="0">
                <a:solidFill>
                  <a:schemeClr val="accent5">
                    <a:lumMod val="10000"/>
                  </a:schemeClr>
                </a:solidFill>
              </a:rPr>
              <a:t>    function Man(){</a:t>
            </a:r>
          </a:p>
          <a:p>
            <a:pPr marL="87313" lvl="1" defTabSz="723900">
              <a:buClr>
                <a:schemeClr val="folHlink"/>
              </a:buClr>
              <a:buSzPct val="60000"/>
              <a:tabLst>
                <a:tab pos="87313" algn="l"/>
              </a:tabLst>
              <a:defRPr/>
            </a:pPr>
            <a:r>
              <a:rPr lang="en-US" altLang="zh-CN" b="1" dirty="0">
                <a:solidFill>
                  <a:schemeClr val="accent5">
                    <a:lumMod val="10000"/>
                  </a:schemeClr>
                </a:solidFill>
              </a:rPr>
              <a:t>        </a:t>
            </a:r>
            <a:r>
              <a:rPr lang="en-US" altLang="zh-CN" b="1" dirty="0" err="1">
                <a:solidFill>
                  <a:schemeClr val="accent5">
                    <a:lumMod val="10000"/>
                  </a:schemeClr>
                </a:solidFill>
              </a:rPr>
              <a:t>this.head</a:t>
            </a:r>
            <a:r>
              <a:rPr lang="en-US" altLang="zh-CN" b="1" dirty="0">
                <a:solidFill>
                  <a:schemeClr val="accent5">
                    <a:lumMod val="10000"/>
                  </a:schemeClr>
                </a:solidFill>
              </a:rPr>
              <a:t>=1;</a:t>
            </a:r>
          </a:p>
          <a:p>
            <a:pPr marL="87313" lvl="1" defTabSz="723900">
              <a:buClr>
                <a:schemeClr val="folHlink"/>
              </a:buClr>
              <a:buSzPct val="60000"/>
              <a:tabLst>
                <a:tab pos="87313" algn="l"/>
              </a:tabLst>
              <a:defRPr/>
            </a:pPr>
            <a:r>
              <a:rPr lang="en-US" altLang="zh-CN" b="1" dirty="0">
                <a:solidFill>
                  <a:schemeClr val="accent5">
                    <a:lumMod val="10000"/>
                  </a:schemeClr>
                </a:solidFill>
              </a:rPr>
              <a:t>    }</a:t>
            </a:r>
          </a:p>
          <a:p>
            <a:pPr marL="87313" lvl="1" defTabSz="723900">
              <a:buClr>
                <a:schemeClr val="folHlink"/>
              </a:buClr>
              <a:buSzPct val="60000"/>
              <a:tabLst>
                <a:tab pos="87313" algn="l"/>
              </a:tabLst>
              <a:defRPr/>
            </a:pPr>
            <a:r>
              <a:rPr lang="en-US" altLang="zh-CN" b="1" dirty="0">
                <a:solidFill>
                  <a:schemeClr val="accent5">
                    <a:lumMod val="10000"/>
                  </a:schemeClr>
                </a:solidFill>
              </a:rPr>
              <a:t>    </a:t>
            </a:r>
            <a:r>
              <a:rPr lang="en-US" altLang="zh-CN" b="1" dirty="0" err="1">
                <a:solidFill>
                  <a:schemeClr val="accent5">
                    <a:lumMod val="10000"/>
                  </a:schemeClr>
                </a:solidFill>
              </a:rPr>
              <a:t>Man.prototype</a:t>
            </a:r>
            <a:r>
              <a:rPr lang="en-US" altLang="zh-CN" b="1" dirty="0">
                <a:solidFill>
                  <a:schemeClr val="accent5">
                    <a:lumMod val="10000"/>
                  </a:schemeClr>
                </a:solidFill>
              </a:rPr>
              <a:t>=new Humans();          </a:t>
            </a:r>
            <a:r>
              <a:rPr lang="en-US" altLang="zh-CN" b="1" dirty="0">
                <a:solidFill>
                  <a:srgbClr val="FF0000"/>
                </a:solidFill>
              </a:rPr>
              <a:t>//</a:t>
            </a:r>
            <a:r>
              <a:rPr lang="zh-CN" altLang="en-US" b="1" dirty="0">
                <a:solidFill>
                  <a:srgbClr val="FF0000"/>
                </a:solidFill>
              </a:rPr>
              <a:t>继承了</a:t>
            </a:r>
            <a:r>
              <a:rPr lang="en-US" altLang="zh-CN" b="1" dirty="0">
                <a:solidFill>
                  <a:srgbClr val="FF0000"/>
                </a:solidFill>
              </a:rPr>
              <a:t>Humans</a:t>
            </a:r>
          </a:p>
          <a:p>
            <a:pPr marL="87313" lvl="1" defTabSz="723900">
              <a:buClr>
                <a:schemeClr val="folHlink"/>
              </a:buClr>
              <a:buSzPct val="60000"/>
              <a:tabLst>
                <a:tab pos="87313" algn="l"/>
              </a:tabLst>
              <a:defRPr/>
            </a:pPr>
            <a:r>
              <a:rPr lang="en-US" altLang="zh-CN" b="1" dirty="0">
                <a:solidFill>
                  <a:schemeClr val="accent5">
                    <a:lumMod val="10000"/>
                  </a:schemeClr>
                </a:solidFill>
              </a:rPr>
              <a:t>    </a:t>
            </a:r>
            <a:r>
              <a:rPr lang="en-US" altLang="zh-CN" b="1" dirty="0" err="1">
                <a:solidFill>
                  <a:schemeClr val="accent5">
                    <a:lumMod val="10000"/>
                  </a:schemeClr>
                </a:solidFill>
              </a:rPr>
              <a:t>Man.prototype.getHead</a:t>
            </a:r>
            <a:r>
              <a:rPr lang="en-US" altLang="zh-CN" b="1" dirty="0">
                <a:solidFill>
                  <a:schemeClr val="accent5">
                    <a:lumMod val="10000"/>
                  </a:schemeClr>
                </a:solidFill>
              </a:rPr>
              <a:t>=function(){</a:t>
            </a:r>
          </a:p>
          <a:p>
            <a:pPr marL="87313" lvl="1" defTabSz="723900">
              <a:buClr>
                <a:schemeClr val="folHlink"/>
              </a:buClr>
              <a:buSzPct val="60000"/>
              <a:tabLst>
                <a:tab pos="87313" algn="l"/>
              </a:tabLst>
              <a:defRPr/>
            </a:pPr>
            <a:r>
              <a:rPr lang="en-US" altLang="zh-CN" b="1" dirty="0">
                <a:solidFill>
                  <a:schemeClr val="accent5">
                    <a:lumMod val="10000"/>
                  </a:schemeClr>
                </a:solidFill>
              </a:rPr>
              <a:t>        return </a:t>
            </a:r>
            <a:r>
              <a:rPr lang="en-US" altLang="zh-CN" b="1" dirty="0" err="1">
                <a:solidFill>
                  <a:schemeClr val="accent5">
                    <a:lumMod val="10000"/>
                  </a:schemeClr>
                </a:solidFill>
              </a:rPr>
              <a:t>this.head</a:t>
            </a:r>
            <a:r>
              <a:rPr lang="en-US" altLang="zh-CN" b="1" dirty="0">
                <a:solidFill>
                  <a:schemeClr val="accent5">
                    <a:lumMod val="10000"/>
                  </a:schemeClr>
                </a:solidFill>
              </a:rPr>
              <a:t>;</a:t>
            </a:r>
          </a:p>
          <a:p>
            <a:pPr marL="87313" lvl="1" defTabSz="723900">
              <a:buClr>
                <a:schemeClr val="folHlink"/>
              </a:buClr>
              <a:buSzPct val="60000"/>
              <a:tabLst>
                <a:tab pos="87313" algn="l"/>
              </a:tabLst>
              <a:defRPr/>
            </a:pPr>
            <a:r>
              <a:rPr lang="en-US" altLang="zh-CN" b="1" dirty="0">
                <a:solidFill>
                  <a:schemeClr val="accent5">
                    <a:lumMod val="10000"/>
                  </a:schemeClr>
                </a:solidFill>
              </a:rPr>
              <a:t>    }</a:t>
            </a:r>
          </a:p>
          <a:p>
            <a:pPr marL="87313" lvl="1" defTabSz="723900">
              <a:buClr>
                <a:schemeClr val="folHlink"/>
              </a:buClr>
              <a:buSzPct val="60000"/>
              <a:tabLst>
                <a:tab pos="87313" algn="l"/>
              </a:tabLst>
              <a:defRPr/>
            </a:pPr>
            <a:r>
              <a:rPr lang="en-US" altLang="zh-CN" b="1" dirty="0">
                <a:solidFill>
                  <a:schemeClr val="accent5">
                    <a:lumMod val="10000"/>
                  </a:schemeClr>
                </a:solidFill>
              </a:rPr>
              <a:t>    </a:t>
            </a:r>
            <a:r>
              <a:rPr lang="en-US" altLang="zh-CN" b="1" dirty="0" err="1">
                <a:solidFill>
                  <a:schemeClr val="accent5">
                    <a:lumMod val="10000"/>
                  </a:schemeClr>
                </a:solidFill>
              </a:rPr>
              <a:t>var</a:t>
            </a:r>
            <a:r>
              <a:rPr lang="en-US" altLang="zh-CN" b="1" dirty="0">
                <a:solidFill>
                  <a:schemeClr val="accent5">
                    <a:lumMod val="10000"/>
                  </a:schemeClr>
                </a:solidFill>
              </a:rPr>
              <a:t> man1=new Man();</a:t>
            </a:r>
          </a:p>
          <a:p>
            <a:pPr marL="87313" lvl="1" defTabSz="723900">
              <a:buClr>
                <a:schemeClr val="folHlink"/>
              </a:buClr>
              <a:buSzPct val="60000"/>
              <a:tabLst>
                <a:tab pos="87313" algn="l"/>
              </a:tabLst>
              <a:defRPr/>
            </a:pPr>
            <a:r>
              <a:rPr lang="en-US" altLang="zh-CN" b="1" dirty="0">
                <a:solidFill>
                  <a:schemeClr val="accent5">
                    <a:lumMod val="10000"/>
                  </a:schemeClr>
                </a:solidFill>
              </a:rPr>
              <a:t>    alert(man1.getFoot());                          </a:t>
            </a:r>
            <a:r>
              <a:rPr lang="en-US" altLang="zh-CN" b="1" dirty="0">
                <a:solidFill>
                  <a:srgbClr val="FF0000"/>
                </a:solidFill>
              </a:rPr>
              <a:t>//2</a:t>
            </a:r>
          </a:p>
          <a:p>
            <a:pPr marL="87313" lvl="1" defTabSz="723900">
              <a:buClr>
                <a:schemeClr val="folHlink"/>
              </a:buClr>
              <a:buSzPct val="60000"/>
              <a:tabLst>
                <a:tab pos="87313" algn="l"/>
              </a:tabLst>
              <a:defRPr/>
            </a:pPr>
            <a:r>
              <a:rPr lang="en-US" altLang="zh-CN" b="1" dirty="0">
                <a:solidFill>
                  <a:schemeClr val="accent5">
                    <a:lumMod val="10000"/>
                  </a:schemeClr>
                </a:solidFill>
              </a:rPr>
              <a:t>    alert(man1 </a:t>
            </a:r>
            <a:r>
              <a:rPr lang="en-US" altLang="zh-CN" b="1" dirty="0" err="1">
                <a:solidFill>
                  <a:schemeClr val="accent5">
                    <a:lumMod val="10000"/>
                  </a:schemeClr>
                </a:solidFill>
              </a:rPr>
              <a:t>instanceof</a:t>
            </a:r>
            <a:r>
              <a:rPr lang="en-US" altLang="zh-CN" b="1" dirty="0">
                <a:solidFill>
                  <a:schemeClr val="accent5">
                    <a:lumMod val="10000"/>
                  </a:schemeClr>
                </a:solidFill>
              </a:rPr>
              <a:t> Object);          </a:t>
            </a:r>
            <a:r>
              <a:rPr lang="en-US" altLang="zh-CN" b="1" dirty="0">
                <a:solidFill>
                  <a:srgbClr val="FF0000"/>
                </a:solidFill>
              </a:rPr>
              <a:t>//true     </a:t>
            </a:r>
          </a:p>
          <a:p>
            <a:pPr marL="87313" lvl="1" defTabSz="723900">
              <a:buClr>
                <a:schemeClr val="folHlink"/>
              </a:buClr>
              <a:buSzPct val="60000"/>
              <a:tabLst>
                <a:tab pos="87313" algn="l"/>
              </a:tabLst>
              <a:defRPr/>
            </a:pPr>
            <a:r>
              <a:rPr lang="en-US" altLang="zh-CN" b="1" dirty="0">
                <a:solidFill>
                  <a:schemeClr val="accent5">
                    <a:lumMod val="10000"/>
                  </a:schemeClr>
                </a:solidFill>
              </a:rPr>
              <a:t>    alert(man1 </a:t>
            </a:r>
            <a:r>
              <a:rPr lang="en-US" altLang="zh-CN" b="1" dirty="0" err="1">
                <a:solidFill>
                  <a:schemeClr val="accent5">
                    <a:lumMod val="10000"/>
                  </a:schemeClr>
                </a:solidFill>
              </a:rPr>
              <a:t>instanceof</a:t>
            </a:r>
            <a:r>
              <a:rPr lang="en-US" altLang="zh-CN" b="1" dirty="0">
                <a:solidFill>
                  <a:schemeClr val="accent5">
                    <a:lumMod val="10000"/>
                  </a:schemeClr>
                </a:solidFill>
              </a:rPr>
              <a:t> Humans);        </a:t>
            </a:r>
            <a:r>
              <a:rPr lang="en-US" altLang="zh-CN" b="1" dirty="0">
                <a:solidFill>
                  <a:srgbClr val="FF0000"/>
                </a:solidFill>
              </a:rPr>
              <a:t>//true</a:t>
            </a:r>
          </a:p>
          <a:p>
            <a:pPr marL="87313" lvl="1" defTabSz="723900">
              <a:buClr>
                <a:schemeClr val="folHlink"/>
              </a:buClr>
              <a:buSzPct val="60000"/>
              <a:tabLst>
                <a:tab pos="87313" algn="l"/>
              </a:tabLst>
              <a:defRPr/>
            </a:pPr>
            <a:r>
              <a:rPr lang="en-US" altLang="zh-CN" b="1" dirty="0">
                <a:solidFill>
                  <a:schemeClr val="accent5">
                    <a:lumMod val="10000"/>
                  </a:schemeClr>
                </a:solidFill>
              </a:rPr>
              <a:t>    alert(man1 </a:t>
            </a:r>
            <a:r>
              <a:rPr lang="en-US" altLang="zh-CN" b="1" dirty="0" err="1">
                <a:solidFill>
                  <a:schemeClr val="accent5">
                    <a:lumMod val="10000"/>
                  </a:schemeClr>
                </a:solidFill>
              </a:rPr>
              <a:t>instanceof</a:t>
            </a:r>
            <a:r>
              <a:rPr lang="en-US" altLang="zh-CN" b="1" dirty="0">
                <a:solidFill>
                  <a:schemeClr val="accent5">
                    <a:lumMod val="10000"/>
                  </a:schemeClr>
                </a:solidFill>
              </a:rPr>
              <a:t> Man);          </a:t>
            </a:r>
            <a:r>
              <a:rPr lang="en-US" altLang="zh-CN" b="1" dirty="0">
                <a:solidFill>
                  <a:srgbClr val="FF0000"/>
                </a:solidFill>
              </a:rPr>
              <a:t>//true</a:t>
            </a:r>
          </a:p>
        </p:txBody>
      </p:sp>
      <p:grpSp>
        <p:nvGrpSpPr>
          <p:cNvPr id="6" name="组合 70"/>
          <p:cNvGrpSpPr>
            <a:grpSpLocks/>
          </p:cNvGrpSpPr>
          <p:nvPr/>
        </p:nvGrpSpPr>
        <p:grpSpPr bwMode="auto">
          <a:xfrm>
            <a:off x="1326197" y="803707"/>
            <a:ext cx="1000125" cy="414337"/>
            <a:chOff x="1000100" y="2528843"/>
            <a:chExt cx="1000132" cy="414475"/>
          </a:xfrm>
        </p:grpSpPr>
        <p:pic>
          <p:nvPicPr>
            <p:cNvPr id="7" name="Picture 8" descr="E:\设计支持\模板设计\s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0100" y="2528843"/>
              <a:ext cx="446984" cy="4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1300139" y="2536783"/>
              <a:ext cx="700093" cy="398596"/>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示例</a:t>
              </a:r>
            </a:p>
          </p:txBody>
        </p:sp>
      </p:grpSp>
      <p:grpSp>
        <p:nvGrpSpPr>
          <p:cNvPr id="9" name="组合 14"/>
          <p:cNvGrpSpPr>
            <a:grpSpLocks/>
          </p:cNvGrpSpPr>
          <p:nvPr/>
        </p:nvGrpSpPr>
        <p:grpSpPr bwMode="auto">
          <a:xfrm>
            <a:off x="3810001" y="6143626"/>
            <a:ext cx="4099007" cy="428625"/>
            <a:chOff x="3143240" y="5143512"/>
            <a:chExt cx="5072134" cy="428628"/>
          </a:xfrm>
        </p:grpSpPr>
        <p:sp>
          <p:nvSpPr>
            <p:cNvPr id="10" name="圆角矩形 9"/>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1" name="圆角矩形 10"/>
            <p:cNvSpPr/>
            <p:nvPr/>
          </p:nvSpPr>
          <p:spPr bwMode="auto">
            <a:xfrm>
              <a:off x="3714744" y="5143512"/>
              <a:ext cx="4500630"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12" name="Picture 8" descr="说话气泡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p:nvSpPr>
          <p:spPr bwMode="auto">
            <a:xfrm>
              <a:off x="4729733" y="5187962"/>
              <a:ext cx="2640522" cy="338556"/>
            </a:xfrm>
            <a:prstGeom prst="rect">
              <a:avLst/>
            </a:prstGeom>
            <a:noFill/>
            <a:effectLst/>
          </p:spPr>
          <p:txBody>
            <a:bodyPr wrap="none">
              <a:spAutoFit/>
            </a:bodyPr>
            <a:lstStyle/>
            <a:p>
              <a:pPr algn="ctr">
                <a:defRPr/>
              </a:pPr>
              <a:r>
                <a:rPr lang="zh-CN" altLang="en-US" b="1" spc="300" dirty="0">
                  <a:solidFill>
                    <a:srgbClr val="FBFFFE"/>
                  </a:solidFill>
                  <a:latin typeface="微软雅黑" pitchFamily="34" charset="-122"/>
                  <a:ea typeface="微软雅黑" pitchFamily="34" charset="-122"/>
                </a:rPr>
                <a:t>演示示例：原型链</a:t>
              </a:r>
            </a:p>
          </p:txBody>
        </p:sp>
      </p:grpSp>
    </p:spTree>
    <p:extLst>
      <p:ext uri="{BB962C8B-B14F-4D97-AF65-F5344CB8AC3E}">
        <p14:creationId xmlns:p14="http://schemas.microsoft.com/office/powerpoint/2010/main" val="988395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zh-CN" dirty="0"/>
              <a:t>构造函数和原型之间的关系</a:t>
            </a:r>
            <a:endParaRPr lang="zh-CN" altLang="en-US" dirty="0"/>
          </a:p>
        </p:txBody>
      </p:sp>
      <p:sp>
        <p:nvSpPr>
          <p:cNvPr id="2" name="标题 1"/>
          <p:cNvSpPr>
            <a:spLocks noGrp="1"/>
          </p:cNvSpPr>
          <p:nvPr>
            <p:ph type="ctrTitle"/>
          </p:nvPr>
        </p:nvSpPr>
        <p:spPr/>
        <p:txBody>
          <a:bodyPr/>
          <a:lstStyle/>
          <a:p>
            <a:r>
              <a:rPr lang="zh-CN" altLang="en-US" dirty="0"/>
              <a:t>原型链</a:t>
            </a:r>
            <a:r>
              <a:rPr lang="en-US" altLang="zh-CN" dirty="0"/>
              <a:t>4-3</a:t>
            </a:r>
            <a:endParaRPr lang="zh-CN" altLang="en-US" dirty="0"/>
          </a:p>
        </p:txBody>
      </p:sp>
      <p:pic>
        <p:nvPicPr>
          <p:cNvPr id="5" name="图片 4"/>
          <p:cNvPicPr/>
          <p:nvPr/>
        </p:nvPicPr>
        <p:blipFill>
          <a:blip r:embed="rId3">
            <a:extLst>
              <a:ext uri="{28A0092B-C50C-407E-A947-70E740481C1C}">
                <a14:useLocalDpi xmlns:a14="http://schemas.microsoft.com/office/drawing/2010/main" val="0"/>
              </a:ext>
            </a:extLst>
          </a:blip>
          <a:stretch>
            <a:fillRect/>
          </a:stretch>
        </p:blipFill>
        <p:spPr>
          <a:xfrm>
            <a:off x="2279577" y="1885619"/>
            <a:ext cx="7502763" cy="4680520"/>
          </a:xfrm>
          <a:prstGeom prst="rect">
            <a:avLst/>
          </a:prstGeom>
        </p:spPr>
      </p:pic>
      <p:sp>
        <p:nvSpPr>
          <p:cNvPr id="6" name="灯片编号占位符 5">
            <a:extLst>
              <a:ext uri="{FF2B5EF4-FFF2-40B4-BE49-F238E27FC236}">
                <a16:creationId xmlns:a16="http://schemas.microsoft.com/office/drawing/2014/main" id="{D888BB73-AA3D-42EA-8811-3FB4E7636558}"/>
              </a:ext>
            </a:extLst>
          </p:cNvPr>
          <p:cNvSpPr>
            <a:spLocks noGrp="1"/>
          </p:cNvSpPr>
          <p:nvPr>
            <p:ph type="sldNum" sz="quarter" idx="4"/>
          </p:nvPr>
        </p:nvSpPr>
        <p:spPr/>
        <p:txBody>
          <a:bodyPr/>
          <a:lstStyle/>
          <a:p>
            <a:pPr>
              <a:defRPr/>
            </a:pPr>
            <a:fld id="{E6CA0B37-C609-418D-973E-5FE272E0CA7A}" type="slidenum">
              <a:rPr lang="zh-CN" altLang="en-US" smtClean="0"/>
              <a:pPr>
                <a:defRPr/>
              </a:pPr>
              <a:t>97</a:t>
            </a:fld>
            <a:endParaRPr lang="zh-CN" altLang="en-US"/>
          </a:p>
        </p:txBody>
      </p:sp>
    </p:spTree>
    <p:extLst>
      <p:ext uri="{BB962C8B-B14F-4D97-AF65-F5344CB8AC3E}">
        <p14:creationId xmlns:p14="http://schemas.microsoft.com/office/powerpoint/2010/main" val="320884300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200000"/>
              </a:lnSpc>
            </a:pPr>
            <a:r>
              <a:rPr lang="zh-CN" altLang="zh-CN" dirty="0"/>
              <a:t>调用</a:t>
            </a:r>
            <a:r>
              <a:rPr lang="en-US" altLang="zh-CN" dirty="0"/>
              <a:t>man1.getFoot( )</a:t>
            </a:r>
            <a:r>
              <a:rPr lang="zh-CN" altLang="zh-CN" dirty="0"/>
              <a:t> 经历</a:t>
            </a:r>
            <a:r>
              <a:rPr lang="zh-CN" altLang="en-US" dirty="0"/>
              <a:t>的</a:t>
            </a:r>
            <a:r>
              <a:rPr lang="zh-CN" altLang="zh-CN" dirty="0"/>
              <a:t>三个步骤</a:t>
            </a:r>
            <a:endParaRPr lang="en-US" altLang="zh-CN" dirty="0"/>
          </a:p>
          <a:p>
            <a:pPr lvl="1">
              <a:lnSpc>
                <a:spcPct val="200000"/>
              </a:lnSpc>
            </a:pPr>
            <a:r>
              <a:rPr lang="zh-CN" altLang="en-US" dirty="0"/>
              <a:t>搜索实例</a:t>
            </a:r>
          </a:p>
          <a:p>
            <a:pPr lvl="1">
              <a:lnSpc>
                <a:spcPct val="200000"/>
              </a:lnSpc>
            </a:pPr>
            <a:r>
              <a:rPr lang="zh-CN" altLang="en-US" dirty="0"/>
              <a:t>搜索</a:t>
            </a:r>
            <a:r>
              <a:rPr lang="en-US" altLang="zh-CN" dirty="0" err="1"/>
              <a:t>Man.prototype</a:t>
            </a:r>
            <a:endParaRPr lang="zh-CN" altLang="en-US" dirty="0"/>
          </a:p>
          <a:p>
            <a:pPr lvl="1">
              <a:lnSpc>
                <a:spcPct val="200000"/>
              </a:lnSpc>
            </a:pPr>
            <a:r>
              <a:rPr lang="zh-CN" altLang="en-US" dirty="0"/>
              <a:t>搜索</a:t>
            </a:r>
            <a:r>
              <a:rPr lang="en-US" altLang="zh-CN" dirty="0" err="1"/>
              <a:t>Humans.prototype</a:t>
            </a:r>
            <a:endParaRPr lang="zh-CN" altLang="en-US" dirty="0"/>
          </a:p>
        </p:txBody>
      </p:sp>
      <p:sp>
        <p:nvSpPr>
          <p:cNvPr id="2" name="标题 1"/>
          <p:cNvSpPr>
            <a:spLocks noGrp="1"/>
          </p:cNvSpPr>
          <p:nvPr>
            <p:ph type="ctrTitle"/>
          </p:nvPr>
        </p:nvSpPr>
        <p:spPr/>
        <p:txBody>
          <a:bodyPr/>
          <a:lstStyle/>
          <a:p>
            <a:r>
              <a:rPr lang="zh-CN" altLang="en-US" dirty="0"/>
              <a:t>原型链</a:t>
            </a:r>
            <a:r>
              <a:rPr lang="en-US" altLang="zh-CN" dirty="0"/>
              <a:t>4-4</a:t>
            </a:r>
            <a:endParaRPr lang="zh-CN" altLang="en-US" dirty="0"/>
          </a:p>
        </p:txBody>
      </p:sp>
      <p:sp>
        <p:nvSpPr>
          <p:cNvPr id="5" name="灯片编号占位符 4">
            <a:extLst>
              <a:ext uri="{FF2B5EF4-FFF2-40B4-BE49-F238E27FC236}">
                <a16:creationId xmlns:a16="http://schemas.microsoft.com/office/drawing/2014/main" id="{F46AAE3B-FBF7-4FAA-83AF-917C2506C7D8}"/>
              </a:ext>
            </a:extLst>
          </p:cNvPr>
          <p:cNvSpPr>
            <a:spLocks noGrp="1"/>
          </p:cNvSpPr>
          <p:nvPr>
            <p:ph type="sldNum" sz="quarter" idx="4"/>
          </p:nvPr>
        </p:nvSpPr>
        <p:spPr/>
        <p:txBody>
          <a:bodyPr/>
          <a:lstStyle/>
          <a:p>
            <a:pPr>
              <a:defRPr/>
            </a:pPr>
            <a:fld id="{E6CA0B37-C609-418D-973E-5FE272E0CA7A}" type="slidenum">
              <a:rPr lang="zh-CN" altLang="en-US" smtClean="0"/>
              <a:pPr>
                <a:defRPr/>
              </a:pPr>
              <a:t>98</a:t>
            </a:fld>
            <a:endParaRPr lang="zh-CN" altLang="en-US"/>
          </a:p>
        </p:txBody>
      </p:sp>
    </p:spTree>
    <p:extLst>
      <p:ext uri="{BB962C8B-B14F-4D97-AF65-F5344CB8AC3E}">
        <p14:creationId xmlns:p14="http://schemas.microsoft.com/office/powerpoint/2010/main" val="123418890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a:t>Object</a:t>
            </a:r>
            <a:r>
              <a:rPr lang="zh-CN" altLang="en-US" dirty="0"/>
              <a:t>在原型链中的位置</a:t>
            </a:r>
          </a:p>
        </p:txBody>
      </p:sp>
      <p:sp>
        <p:nvSpPr>
          <p:cNvPr id="2" name="标题 1"/>
          <p:cNvSpPr>
            <a:spLocks noGrp="1"/>
          </p:cNvSpPr>
          <p:nvPr>
            <p:ph type="ctrTitle"/>
          </p:nvPr>
        </p:nvSpPr>
        <p:spPr/>
        <p:txBody>
          <a:bodyPr/>
          <a:lstStyle/>
          <a:p>
            <a:r>
              <a:rPr lang="zh-CN" altLang="en-US" dirty="0"/>
              <a:t>完整的原型链</a:t>
            </a:r>
          </a:p>
        </p:txBody>
      </p:sp>
      <p:pic>
        <p:nvPicPr>
          <p:cNvPr id="5" name="图片 4"/>
          <p:cNvPicPr/>
          <p:nvPr/>
        </p:nvPicPr>
        <p:blipFill>
          <a:blip r:embed="rId3">
            <a:extLst>
              <a:ext uri="{28A0092B-C50C-407E-A947-70E740481C1C}">
                <a14:useLocalDpi xmlns:a14="http://schemas.microsoft.com/office/drawing/2010/main" val="0"/>
              </a:ext>
            </a:extLst>
          </a:blip>
          <a:stretch>
            <a:fillRect/>
          </a:stretch>
        </p:blipFill>
        <p:spPr>
          <a:xfrm>
            <a:off x="2639616" y="1628801"/>
            <a:ext cx="4896544" cy="5133119"/>
          </a:xfrm>
          <a:prstGeom prst="rect">
            <a:avLst/>
          </a:prstGeom>
        </p:spPr>
      </p:pic>
      <p:grpSp>
        <p:nvGrpSpPr>
          <p:cNvPr id="6" name="组合 14"/>
          <p:cNvGrpSpPr>
            <a:grpSpLocks/>
          </p:cNvGrpSpPr>
          <p:nvPr/>
        </p:nvGrpSpPr>
        <p:grpSpPr bwMode="auto">
          <a:xfrm>
            <a:off x="5447929" y="6312744"/>
            <a:ext cx="4116697" cy="428625"/>
            <a:chOff x="3143240" y="5143512"/>
            <a:chExt cx="5072134" cy="428628"/>
          </a:xfrm>
        </p:grpSpPr>
        <p:sp>
          <p:nvSpPr>
            <p:cNvPr id="7" name="圆角矩形 6"/>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8" name="圆角矩形 7"/>
            <p:cNvSpPr/>
            <p:nvPr/>
          </p:nvSpPr>
          <p:spPr bwMode="auto">
            <a:xfrm>
              <a:off x="3714744" y="5143512"/>
              <a:ext cx="4500630"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9" name="Picture 8" descr="说话气泡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p:nvSpPr>
          <p:spPr bwMode="auto">
            <a:xfrm>
              <a:off x="4134995" y="5187962"/>
              <a:ext cx="3829999" cy="338556"/>
            </a:xfrm>
            <a:prstGeom prst="rect">
              <a:avLst/>
            </a:prstGeom>
            <a:noFill/>
            <a:effectLst/>
          </p:spPr>
          <p:txBody>
            <a:bodyPr wrap="none">
              <a:spAutoFit/>
            </a:bodyPr>
            <a:lstStyle/>
            <a:p>
              <a:pPr algn="ctr">
                <a:defRPr/>
              </a:pPr>
              <a:r>
                <a:rPr lang="zh-CN" altLang="en-US" b="1" spc="300" dirty="0">
                  <a:solidFill>
                    <a:srgbClr val="FBFFFE"/>
                  </a:solidFill>
                  <a:latin typeface="微软雅黑" pitchFamily="34" charset="-122"/>
                  <a:ea typeface="微软雅黑" pitchFamily="34" charset="-122"/>
                </a:rPr>
                <a:t>演示示例：给原型添加方法</a:t>
              </a:r>
            </a:p>
          </p:txBody>
        </p:sp>
      </p:grpSp>
      <p:sp>
        <p:nvSpPr>
          <p:cNvPr id="11" name="灯片编号占位符 10">
            <a:extLst>
              <a:ext uri="{FF2B5EF4-FFF2-40B4-BE49-F238E27FC236}">
                <a16:creationId xmlns:a16="http://schemas.microsoft.com/office/drawing/2014/main" id="{F28E41EC-C187-423E-9756-AAD254AC43A4}"/>
              </a:ext>
            </a:extLst>
          </p:cNvPr>
          <p:cNvSpPr>
            <a:spLocks noGrp="1"/>
          </p:cNvSpPr>
          <p:nvPr>
            <p:ph type="sldNum" sz="quarter" idx="4"/>
          </p:nvPr>
        </p:nvSpPr>
        <p:spPr/>
        <p:txBody>
          <a:bodyPr/>
          <a:lstStyle/>
          <a:p>
            <a:pPr>
              <a:defRPr/>
            </a:pPr>
            <a:fld id="{E6CA0B37-C609-418D-973E-5FE272E0CA7A}" type="slidenum">
              <a:rPr lang="zh-CN" altLang="en-US" smtClean="0"/>
              <a:pPr>
                <a:defRPr/>
              </a:pPr>
              <a:t>99</a:t>
            </a:fld>
            <a:endParaRPr lang="zh-CN" altLang="en-US"/>
          </a:p>
        </p:txBody>
      </p:sp>
    </p:spTree>
    <p:extLst>
      <p:ext uri="{BB962C8B-B14F-4D97-AF65-F5344CB8AC3E}">
        <p14:creationId xmlns:p14="http://schemas.microsoft.com/office/powerpoint/2010/main" val="17068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bccd604c8f507f25fda6dbb49b9d6e24e5a4d995"/>
</p:tagLst>
</file>

<file path=ppt/theme/theme1.xml><?xml version="1.0" encoding="utf-8"?>
<a:theme xmlns:a="http://schemas.openxmlformats.org/drawingml/2006/main" name="1_主题1">
  <a:themeElements>
    <a:clrScheme name="自定义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5">
      <a:majorFont>
        <a:latin typeface="Arial"/>
        <a:ea typeface="微软雅黑"/>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主题1" id="{F01928CD-BCF2-4937-8EFD-587001B47709}" vid="{32157CAA-EC0E-4533-B5E6-E31A26CEE657}"/>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第3章  对象、函数和事件</Template>
  <TotalTime>85</TotalTime>
  <Pages>0</Pages>
  <Words>8173</Words>
  <Characters>0</Characters>
  <Application>Microsoft Office PowerPoint</Application>
  <DocSecurity>0</DocSecurity>
  <PresentationFormat>宽屏</PresentationFormat>
  <Lines>0</Lines>
  <Paragraphs>1131</Paragraphs>
  <Slides>110</Slides>
  <Notes>25</Notes>
  <HiddenSlides>1</HiddenSlides>
  <MMClips>0</MMClips>
  <ScaleCrop>false</ScaleCrop>
  <HeadingPairs>
    <vt:vector size="10"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110</vt:i4>
      </vt:variant>
      <vt:variant>
        <vt:lpstr>自定义放映</vt:lpstr>
      </vt:variant>
      <vt:variant>
        <vt:i4>1</vt:i4>
      </vt:variant>
    </vt:vector>
  </HeadingPairs>
  <TitlesOfParts>
    <vt:vector size="122" baseType="lpstr">
      <vt:lpstr>FrutigerNext LT Medium</vt:lpstr>
      <vt:lpstr>FrutigerNext LT Regular</vt:lpstr>
      <vt:lpstr>方正隶变简体</vt:lpstr>
      <vt:lpstr>黑体</vt:lpstr>
      <vt:lpstr>微软雅黑</vt:lpstr>
      <vt:lpstr>Arial</vt:lpstr>
      <vt:lpstr>Calibri</vt:lpstr>
      <vt:lpstr>Times New Roman</vt:lpstr>
      <vt:lpstr>Wingdings</vt:lpstr>
      <vt:lpstr>1_主题1</vt:lpstr>
      <vt:lpstr>Visio</vt:lpstr>
      <vt:lpstr>PowerPoint 演示文稿</vt:lpstr>
      <vt:lpstr>第6章  JavaScript面向对象</vt:lpstr>
      <vt:lpstr>本章目标</vt:lpstr>
      <vt:lpstr>第一部分</vt:lpstr>
      <vt:lpstr>回顾JavaScript数据类型</vt:lpstr>
      <vt:lpstr>对象是什么</vt:lpstr>
      <vt:lpstr>面向过程与面向对象</vt:lpstr>
      <vt:lpstr>面向对象概述</vt:lpstr>
      <vt:lpstr>面向对象概述</vt:lpstr>
      <vt:lpstr>面向对象概述</vt:lpstr>
      <vt:lpstr>面向对象的特征</vt:lpstr>
      <vt:lpstr>面向对象的特征——封装性</vt:lpstr>
      <vt:lpstr>面向对象的特征——封装性</vt:lpstr>
      <vt:lpstr>面向对象的特征——继承性</vt:lpstr>
      <vt:lpstr>面向对象的特征——继承性</vt:lpstr>
      <vt:lpstr>面向对象的特征——多态性</vt:lpstr>
      <vt:lpstr>面向对象的特征——多态性</vt:lpstr>
      <vt:lpstr>面向对象的特征</vt:lpstr>
      <vt:lpstr>创建对象</vt:lpstr>
      <vt:lpstr>内置对象2-1</vt:lpstr>
      <vt:lpstr>内置对象2-2</vt:lpstr>
      <vt:lpstr>自定义对象</vt:lpstr>
      <vt:lpstr>自定义对象</vt:lpstr>
      <vt:lpstr>自定义对象</vt:lpstr>
      <vt:lpstr>自定义对象2-1</vt:lpstr>
      <vt:lpstr>自定义对象2-2</vt:lpstr>
      <vt:lpstr>自定义对象</vt:lpstr>
      <vt:lpstr>自定义对象</vt:lpstr>
      <vt:lpstr>自定义对象</vt:lpstr>
      <vt:lpstr>自定义对象</vt:lpstr>
      <vt:lpstr>练习：创建person对象</vt:lpstr>
      <vt:lpstr>练习：创建person对象</vt:lpstr>
      <vt:lpstr>共性问题集中讲解</vt:lpstr>
      <vt:lpstr>第二部分</vt:lpstr>
      <vt:lpstr>构造函数</vt:lpstr>
      <vt:lpstr>构造函数</vt:lpstr>
      <vt:lpstr>构造函数</vt:lpstr>
      <vt:lpstr>构造函数</vt:lpstr>
      <vt:lpstr>构造函数</vt:lpstr>
      <vt:lpstr>构造函数</vt:lpstr>
      <vt:lpstr>构造函数</vt:lpstr>
      <vt:lpstr>构造函数和原型对象</vt:lpstr>
      <vt:lpstr>构造函数</vt:lpstr>
      <vt:lpstr>创建构造函数</vt:lpstr>
      <vt:lpstr>使用构造函数创建对象</vt:lpstr>
      <vt:lpstr>使用构造函数创建新实例</vt:lpstr>
      <vt:lpstr>constructor属性</vt:lpstr>
      <vt:lpstr>instanceof操作符</vt:lpstr>
      <vt:lpstr>构造函数</vt:lpstr>
      <vt:lpstr>构造函数</vt:lpstr>
      <vt:lpstr>构造函数</vt:lpstr>
      <vt:lpstr>构造函数</vt:lpstr>
      <vt:lpstr>构造函数</vt:lpstr>
      <vt:lpstr>构造函数</vt:lpstr>
      <vt:lpstr>构造函数</vt:lpstr>
      <vt:lpstr>构造函数</vt:lpstr>
      <vt:lpstr>构造函数</vt:lpstr>
      <vt:lpstr>构造函数</vt:lpstr>
      <vt:lpstr>第三部分</vt:lpstr>
      <vt:lpstr>为什么使用原型</vt:lpstr>
      <vt:lpstr>原型</vt:lpstr>
      <vt:lpstr>原型对象2-1</vt:lpstr>
      <vt:lpstr>原型对象2-2</vt:lpstr>
      <vt:lpstr>练习：创建Person构造函数</vt:lpstr>
      <vt:lpstr>共性问题集中讲解</vt:lpstr>
      <vt:lpstr>第四部分</vt:lpstr>
      <vt:lpstr>继承</vt:lpstr>
      <vt:lpstr>继承</vt:lpstr>
      <vt:lpstr>继承</vt:lpstr>
      <vt:lpstr>继承</vt:lpstr>
      <vt:lpstr>继承</vt:lpstr>
      <vt:lpstr>继承</vt:lpstr>
      <vt:lpstr>继承</vt:lpstr>
      <vt:lpstr>静态成员</vt:lpstr>
      <vt:lpstr>属性搜索原则</vt:lpstr>
      <vt:lpstr>属性搜索原则</vt:lpstr>
      <vt:lpstr>原型链</vt:lpstr>
      <vt:lpstr>原型链</vt:lpstr>
      <vt:lpstr>原型链</vt:lpstr>
      <vt:lpstr>原型链</vt:lpstr>
      <vt:lpstr>原型链</vt:lpstr>
      <vt:lpstr>原型链</vt:lpstr>
      <vt:lpstr>原型链</vt:lpstr>
      <vt:lpstr>原型链</vt:lpstr>
      <vt:lpstr>原型链</vt:lpstr>
      <vt:lpstr>原型链</vt:lpstr>
      <vt:lpstr>原型链</vt:lpstr>
      <vt:lpstr>原型链</vt:lpstr>
      <vt:lpstr>原型链</vt:lpstr>
      <vt:lpstr>原型链</vt:lpstr>
      <vt:lpstr>原型链</vt:lpstr>
      <vt:lpstr>原型链</vt:lpstr>
      <vt:lpstr>原型链</vt:lpstr>
      <vt:lpstr>原型链</vt:lpstr>
      <vt:lpstr>原型链4-1</vt:lpstr>
      <vt:lpstr>原型链4-2</vt:lpstr>
      <vt:lpstr>原型链4-3</vt:lpstr>
      <vt:lpstr>原型链4-4</vt:lpstr>
      <vt:lpstr>完整的原型链</vt:lpstr>
      <vt:lpstr>对象继承</vt:lpstr>
      <vt:lpstr>借用构造函数2-1</vt:lpstr>
      <vt:lpstr>借用构造函数2-2</vt:lpstr>
      <vt:lpstr>组合继承</vt:lpstr>
      <vt:lpstr>练习：创建Person对象并画原型链图</vt:lpstr>
      <vt:lpstr>共性问题集中讲解</vt:lpstr>
      <vt:lpstr>练习：创建继承Person的Student子类</vt:lpstr>
      <vt:lpstr>共性问题集中讲解</vt:lpstr>
      <vt:lpstr>本章总结</vt:lpstr>
      <vt:lpstr>总结</vt:lpstr>
      <vt:lpstr>问题及作业</vt:lpstr>
      <vt:lpstr>自定义放映 1</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第6章  JavaScript面向对象</dc:title>
  <dc:creator>石 毅</dc:creator>
  <cp:lastModifiedBy>石 毅</cp:lastModifiedBy>
  <cp:revision>20</cp:revision>
  <dcterms:created xsi:type="dcterms:W3CDTF">2020-06-26T09:48:33Z</dcterms:created>
  <dcterms:modified xsi:type="dcterms:W3CDTF">2020-06-27T05:22:59Z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2052-9.1.0.4517</vt:lpwstr>
  </property>
</Properties>
</file>