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46"/>
  </p:notesMasterIdLst>
  <p:sldIdLst>
    <p:sldId id="256" r:id="rId2"/>
    <p:sldId id="344" r:id="rId3"/>
    <p:sldId id="605" r:id="rId4"/>
    <p:sldId id="606" r:id="rId5"/>
    <p:sldId id="540" r:id="rId6"/>
    <p:sldId id="541" r:id="rId7"/>
    <p:sldId id="579" r:id="rId8"/>
    <p:sldId id="877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78" r:id="rId17"/>
    <p:sldId id="878" r:id="rId18"/>
    <p:sldId id="555" r:id="rId19"/>
    <p:sldId id="585" r:id="rId20"/>
    <p:sldId id="587" r:id="rId21"/>
    <p:sldId id="586" r:id="rId22"/>
    <p:sldId id="588" r:id="rId23"/>
    <p:sldId id="560" r:id="rId24"/>
    <p:sldId id="577" r:id="rId25"/>
    <p:sldId id="556" r:id="rId26"/>
    <p:sldId id="590" r:id="rId27"/>
    <p:sldId id="591" r:id="rId28"/>
    <p:sldId id="557" r:id="rId29"/>
    <p:sldId id="558" r:id="rId30"/>
    <p:sldId id="597" r:id="rId31"/>
    <p:sldId id="559" r:id="rId32"/>
    <p:sldId id="589" r:id="rId33"/>
    <p:sldId id="879" r:id="rId34"/>
    <p:sldId id="593" r:id="rId35"/>
    <p:sldId id="596" r:id="rId36"/>
    <p:sldId id="563" r:id="rId37"/>
    <p:sldId id="564" r:id="rId38"/>
    <p:sldId id="565" r:id="rId39"/>
    <p:sldId id="598" r:id="rId40"/>
    <p:sldId id="566" r:id="rId41"/>
    <p:sldId id="576" r:id="rId42"/>
    <p:sldId id="632" r:id="rId43"/>
    <p:sldId id="573" r:id="rId44"/>
    <p:sldId id="717" r:id="rId45"/>
  </p:sldIdLst>
  <p:sldSz cx="12192000" cy="6858000"/>
  <p:notesSz cx="6858000" cy="9144000"/>
  <p:custShowLst>
    <p:custShow name="自定义放映 1" id="0">
      <p:sldLst>
        <p:sld r:id="rId3"/>
      </p:sldLst>
    </p:custShow>
  </p:custShowLst>
  <p:custDataLst>
    <p:tags r:id="rId47"/>
  </p:custDataLst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FA4C7E"/>
    <a:srgbClr val="D0DEF0"/>
    <a:srgbClr val="E7F1F9"/>
    <a:srgbClr val="CBE3F2"/>
    <a:srgbClr val="6B81BB"/>
    <a:srgbClr val="596B9D"/>
    <a:srgbClr val="003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 snapToObjects="1">
      <p:cViewPr varScale="1">
        <p:scale>
          <a:sx n="83" d="100"/>
          <a:sy n="83" d="100"/>
        </p:scale>
        <p:origin x="614" y="72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49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8BA843-4311-4175-913B-43C564E12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CB3559-B63C-4AE0-9278-5FB14DBE86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A09D97-0802-481F-A242-D3969CD3CC67}" type="datetimeFigureOut">
              <a:rPr lang="zh-CN" altLang="en-US"/>
              <a:pPr>
                <a:defRPr/>
              </a:pPr>
              <a:t>2020/6/27</a:t>
            </a:fld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5979BC4-F215-4300-9157-C35A0C9E873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0E4F6C7-F09B-47E0-ABB2-A49EE179E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840A9C-3EBF-4D5E-9DAC-63C47BEE71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CD41E4-C126-4741-BAA2-D3BF2E36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BB8883DD-9585-47A3-BCB2-BE891C53FA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2015.7.4</a:t>
            </a:r>
          </a:p>
          <a:p>
            <a:pPr lvl="1"/>
            <a:r>
              <a:rPr lang="zh-CN" altLang="en-US"/>
              <a:t>调整版权和页码对齐，位于参考线</a:t>
            </a:r>
            <a:r>
              <a:rPr lang="en-US" altLang="zh-CN"/>
              <a:t>8.5</a:t>
            </a:r>
            <a:r>
              <a:rPr lang="zh-CN" altLang="en-US"/>
              <a:t>到</a:t>
            </a:r>
            <a:r>
              <a:rPr lang="en-US" altLang="zh-CN"/>
              <a:t>8.9</a:t>
            </a:r>
            <a:r>
              <a:rPr lang="zh-CN" altLang="en-US"/>
              <a:t>之间。</a:t>
            </a:r>
          </a:p>
          <a:p>
            <a:pPr lvl="1"/>
            <a:r>
              <a:rPr lang="zh-CN" altLang="en-US"/>
              <a:t>调整编辑框行距为单倍行距。</a:t>
            </a:r>
            <a:endParaRPr lang="en-US" altLang="zh-CN"/>
          </a:p>
          <a:p>
            <a:pPr lvl="0"/>
            <a:r>
              <a:rPr lang="en-US" altLang="zh-CN"/>
              <a:t>2015.7.9</a:t>
            </a:r>
          </a:p>
          <a:p>
            <a:pPr lvl="1"/>
            <a:r>
              <a:rPr lang="zh-CN" altLang="en-US"/>
              <a:t>删除此页课程版本后的“</a:t>
            </a:r>
            <a:r>
              <a:rPr lang="en-US" altLang="zh-CN"/>
              <a:t>ISSUE</a:t>
            </a:r>
            <a:r>
              <a:rPr lang="zh-CN" altLang="en-US"/>
              <a:t>”。</a:t>
            </a:r>
            <a:endParaRPr lang="en-US" altLang="zh-CN"/>
          </a:p>
          <a:p>
            <a:pPr lvl="1"/>
            <a:r>
              <a:rPr lang="zh-CN" altLang="en-US"/>
              <a:t>新增“产品版本”和“课程版本”的示例。</a:t>
            </a:r>
            <a:endParaRPr lang="en-US" altLang="zh-CN"/>
          </a:p>
          <a:p>
            <a:pPr lvl="0"/>
            <a:r>
              <a:rPr lang="en-US" altLang="zh-CN"/>
              <a:t>2015.8.3</a:t>
            </a:r>
          </a:p>
          <a:p>
            <a:pPr lvl="1"/>
            <a:r>
              <a:rPr lang="zh-CN" altLang="en-US"/>
              <a:t>调整母板主体和备注，段落格式为“允许标点溢出边界”。</a:t>
            </a:r>
            <a:endParaRPr lang="en-US" altLang="zh-CN"/>
          </a:p>
          <a:p>
            <a:pPr lvl="0"/>
            <a:r>
              <a:rPr lang="en-US" altLang="zh-CN"/>
              <a:t>2015.8.4</a:t>
            </a:r>
          </a:p>
          <a:p>
            <a:pPr lvl="1"/>
            <a:r>
              <a:rPr lang="zh-CN" altLang="en-US"/>
              <a:t>删除缩略语页；</a:t>
            </a:r>
            <a:endParaRPr lang="en-US" altLang="zh-CN"/>
          </a:p>
          <a:p>
            <a:pPr lvl="1"/>
            <a:r>
              <a:rPr lang="zh-CN" altLang="en-US"/>
              <a:t>重命名版式“</a:t>
            </a:r>
            <a:r>
              <a:rPr lang="en-US" altLang="zh-CN"/>
              <a:t>8#</a:t>
            </a:r>
            <a:r>
              <a:rPr lang="zh-CN" altLang="en-US"/>
              <a:t>空白”为“</a:t>
            </a:r>
            <a:r>
              <a:rPr lang="en-US" altLang="zh-CN"/>
              <a:t>8#</a:t>
            </a:r>
            <a:r>
              <a:rPr lang="zh-CN" altLang="en-US"/>
              <a:t>仅标题”。</a:t>
            </a:r>
            <a:endParaRPr lang="en-US" altLang="zh-CN"/>
          </a:p>
          <a:p>
            <a:r>
              <a:rPr lang="en-US" altLang="zh-CN"/>
              <a:t>2015.9.2</a:t>
            </a:r>
          </a:p>
          <a:p>
            <a:pPr lvl="1"/>
            <a:r>
              <a:rPr lang="zh-CN" altLang="en-US"/>
              <a:t>新增备注模板，备注页正上方添加页眉，显示本章标题。</a:t>
            </a:r>
            <a:endParaRPr lang="en-US" altLang="zh-CN"/>
          </a:p>
          <a:p>
            <a:pPr lvl="0"/>
            <a:r>
              <a:rPr lang="en-US" altLang="zh-CN"/>
              <a:t>2015.9.14</a:t>
            </a:r>
          </a:p>
          <a:p>
            <a:pPr lvl="1"/>
            <a:r>
              <a:rPr lang="zh-CN" altLang="en-US"/>
              <a:t>删除“谢谢”那页的白色“谢谢”。</a:t>
            </a:r>
            <a:endParaRPr lang="en-US" altLang="zh-CN"/>
          </a:p>
          <a:p>
            <a:pPr lvl="0"/>
            <a:r>
              <a:rPr lang="en-US" altLang="zh-CN"/>
              <a:t>2017.11.8</a:t>
            </a:r>
          </a:p>
          <a:p>
            <a:pPr lvl="1"/>
            <a:r>
              <a:rPr lang="zh-CN" altLang="en-US"/>
              <a:t>调整母版中标题宽度。</a:t>
            </a:r>
            <a:endParaRPr lang="en-US" altLang="zh-CN"/>
          </a:p>
          <a:p>
            <a:r>
              <a:rPr lang="en-US" altLang="zh-CN"/>
              <a:t>2017.12.8</a:t>
            </a:r>
          </a:p>
          <a:p>
            <a:pPr lvl="1"/>
            <a:r>
              <a:rPr lang="zh-CN" altLang="en-US"/>
              <a:t>适当拉长了备注页文本框长度，防止</a:t>
            </a:r>
            <a:r>
              <a:rPr lang="en-US" altLang="zh-CN"/>
              <a:t>2013</a:t>
            </a:r>
            <a:r>
              <a:rPr lang="zh-CN" altLang="en-US"/>
              <a:t>版后的</a:t>
            </a:r>
            <a:r>
              <a:rPr lang="en-US" altLang="zh-CN"/>
              <a:t>PPT</a:t>
            </a:r>
            <a:r>
              <a:rPr lang="zh-CN" altLang="en-US"/>
              <a:t>会自动换页。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、强调语法中样式名的写法；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E3E85-A728-4E24-BD8B-78C4DB8DE97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44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73960-5E6B-4CD8-9D83-B8D815E6DE4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C79EE-564E-4896-9528-0226178A0F4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7870CE-1850-4C27-84B1-F64D69BFF5F1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739A94-B2DE-460D-BA58-7D208C9886B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C79EE-564E-4896-9528-0226178A0F4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此处用到了</a:t>
            </a:r>
            <a:r>
              <a:rPr lang="en-US" altLang="zh-CN"/>
              <a:t>id</a:t>
            </a:r>
            <a:r>
              <a:rPr lang="zh-CN" altLang="en-US"/>
              <a:t>选择器，可以连同标签选择器、类选择器简单讲解一下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2E5D2C-7EDA-4B74-B3F4-EED26C8541ED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E4D9C-3987-4869-AA20-447C29A8BCBD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E4D9C-3987-4869-AA20-447C29A8BCBD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AD4F5-8152-4D83-8A04-CB72E8D37991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、本页代码只为了让学生对</a:t>
            </a:r>
            <a:r>
              <a:rPr lang="en-US" altLang="zh-CN" dirty="0" err="1"/>
              <a:t>jQuery</a:t>
            </a:r>
            <a:r>
              <a:rPr lang="zh-CN" altLang="en-US" dirty="0"/>
              <a:t>有个大致的印象，无需详细讲解；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、让学员知道，使用</a:t>
            </a:r>
            <a:r>
              <a:rPr lang="en-US" altLang="zh-CN" dirty="0" err="1"/>
              <a:t>jQuery</a:t>
            </a:r>
            <a:r>
              <a:rPr lang="zh-CN" altLang="en-US" dirty="0"/>
              <a:t>会比</a:t>
            </a:r>
            <a:r>
              <a:rPr lang="en-US" altLang="zh-CN" dirty="0" err="1"/>
              <a:t>javascript</a:t>
            </a:r>
            <a:r>
              <a:rPr lang="zh-CN" altLang="en-US" dirty="0"/>
              <a:t>实现效果有时候会更方便；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2484F-3B12-44C4-B29D-1330D895424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8E94B1-CDFC-472E-8122-C61EB63799E9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教学指导；</a:t>
            </a:r>
            <a:endParaRPr lang="en-US" altLang="zh-CN" dirty="0"/>
          </a:p>
          <a:p>
            <a:r>
              <a:rPr lang="zh-CN" altLang="en-US" dirty="0"/>
              <a:t>总结部分</a:t>
            </a:r>
            <a:r>
              <a:rPr lang="zh-CN" altLang="zh-CN" dirty="0"/>
              <a:t>主要达到以下几个目的：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b="1" dirty="0"/>
              <a:t>回顾内容</a:t>
            </a:r>
            <a:r>
              <a:rPr lang="zh-CN" altLang="en-US" b="1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注意与</a:t>
            </a:r>
            <a:r>
              <a:rPr lang="zh-CN" altLang="zh-CN" dirty="0">
                <a:solidFill>
                  <a:srgbClr val="C00000"/>
                </a:solidFill>
              </a:rPr>
              <a:t>与</a:t>
            </a:r>
            <a:r>
              <a:rPr lang="zh-CN" altLang="en-US" dirty="0">
                <a:solidFill>
                  <a:srgbClr val="C00000"/>
                </a:solidFill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/>
              <a:t>是强调</a:t>
            </a:r>
            <a:r>
              <a:rPr lang="zh-CN" altLang="en-US" dirty="0"/>
              <a:t>内容概貌，学到技术，告知要学习什么；总结时，</a:t>
            </a:r>
            <a:r>
              <a:rPr lang="zh-CN" altLang="zh-CN" dirty="0"/>
              <a:t>要格外强调观点，把每一</a:t>
            </a:r>
            <a:r>
              <a:rPr lang="zh-CN" altLang="en-US" dirty="0"/>
              <a:t>个知识点</a:t>
            </a:r>
            <a:r>
              <a:rPr lang="zh-CN" altLang="zh-CN" dirty="0"/>
              <a:t>的观点</a:t>
            </a:r>
            <a:r>
              <a:rPr lang="zh-CN" altLang="en-US" dirty="0"/>
              <a:t>结论</a:t>
            </a:r>
            <a:r>
              <a:rPr lang="zh-CN" altLang="zh-CN" dirty="0"/>
              <a:t>都尽量突出出来。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整理逻辑</a:t>
            </a:r>
            <a:r>
              <a:rPr lang="zh-CN" altLang="en-US" b="1" dirty="0"/>
              <a:t>。</a:t>
            </a:r>
            <a:r>
              <a:rPr lang="zh-CN" altLang="zh-CN" dirty="0"/>
              <a:t>还应该把观点之间的逻辑联系梳理出来</a:t>
            </a:r>
            <a:r>
              <a:rPr lang="zh-CN" altLang="en-US" dirty="0"/>
              <a:t>。</a:t>
            </a:r>
            <a:r>
              <a:rPr lang="zh-CN" altLang="zh-CN" dirty="0"/>
              <a:t>从而使</a:t>
            </a:r>
            <a:r>
              <a:rPr lang="zh-CN" altLang="en-US" dirty="0"/>
              <a:t>知识</a:t>
            </a:r>
            <a:r>
              <a:rPr lang="zh-CN" altLang="zh-CN" dirty="0"/>
              <a:t>系统化、逻辑化。要帮助</a:t>
            </a:r>
            <a:r>
              <a:rPr lang="zh-CN" altLang="en-US" dirty="0"/>
              <a:t>学员</a:t>
            </a:r>
            <a:r>
              <a:rPr lang="zh-CN" altLang="zh-CN" dirty="0"/>
              <a:t>整清逻辑是总结的一大任务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1B78CE-A2D9-47EB-A435-1C2A14933F8C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此页只让学员知道在当前的</a:t>
            </a:r>
            <a:r>
              <a:rPr lang="en-US" altLang="zh-CN" dirty="0" err="1"/>
              <a:t>javascript</a:t>
            </a:r>
            <a:r>
              <a:rPr lang="zh-CN" altLang="en-US" dirty="0"/>
              <a:t>库</a:t>
            </a:r>
            <a:r>
              <a:rPr lang="zh-CN" altLang="en-US" baseline="0" dirty="0"/>
              <a:t>中，</a:t>
            </a:r>
            <a:r>
              <a:rPr lang="en-US" altLang="zh-CN" baseline="0" dirty="0" err="1"/>
              <a:t>jQuery</a:t>
            </a:r>
            <a:r>
              <a:rPr lang="zh-CN" altLang="en-US" baseline="0" dirty="0"/>
              <a:t>应用最广泛即可。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E3E85-A728-4E24-BD8B-78C4DB8DE97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65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不能带入过多的细节，让学员在以后的学习中取体会</a:t>
            </a:r>
            <a:r>
              <a:rPr lang="en-US" altLang="zh-CN"/>
              <a:t>jQuery</a:t>
            </a:r>
            <a:r>
              <a:rPr lang="zh-CN" altLang="en-US"/>
              <a:t>的优势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DACCA8-1568-41D3-8EA9-6B95B0943A5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DB10B-8B61-45E9-AFD5-F68F5FC2052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b="0" dirty="0"/>
              <a:t>主要讲解</a:t>
            </a:r>
            <a:r>
              <a:rPr lang="en-US" altLang="zh-CN" b="0" dirty="0">
                <a:solidFill>
                  <a:srgbClr val="FF0000"/>
                </a:solidFill>
                <a:ea typeface="宋体" charset="-122"/>
              </a:rPr>
              <a:t>$(document))</a:t>
            </a:r>
            <a:r>
              <a:rPr lang="zh-CN" altLang="en-US" b="0" dirty="0">
                <a:solidFill>
                  <a:srgbClr val="FF0000"/>
                </a:solidFill>
                <a:ea typeface="宋体" charset="-122"/>
              </a:rPr>
              <a:t>的作用即可。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E3E85-A728-4E24-BD8B-78C4DB8DE97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92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21C88C-B84B-4504-A9E6-95C81693983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针对学员在练习过程中的问题，进行集中讲解，如果没有问题，大部分学</a:t>
            </a:r>
            <a:r>
              <a:rPr lang="zh-CN" altLang="en-US" baseline="0" dirty="0"/>
              <a:t>员都顺利完成，则此页不需要讲解。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F179A4-25BF-4123-BC45-3C4E98CFA63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工厂函数在后面的章节中还有详细的讲解，这里只需讲解基本用法。</a:t>
            </a:r>
            <a:endParaRPr lang="en-US" altLang="zh-CN" dirty="0"/>
          </a:p>
          <a:p>
            <a:r>
              <a:rPr lang="zh-CN" altLang="en-US" dirty="0"/>
              <a:t>后面例子中一一进行讲解。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5F40F-7AFD-4E50-91B2-62D2C9E1E4C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Freeform 6"/>
          <p:cNvSpPr/>
          <p:nvPr/>
        </p:nvSpPr>
        <p:spPr bwMode="auto">
          <a:xfrm>
            <a:off x="873764" y="4984750"/>
            <a:ext cx="403225" cy="412332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3508" y="37060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508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90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CC4E1-117B-4C7A-813F-D0EDB6E2299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61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41763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0545391"/>
              </p:ext>
            </p:extLst>
          </p:nvPr>
        </p:nvGraphicFramePr>
        <p:xfrm>
          <a:off x="1007797" y="2766305"/>
          <a:ext cx="10464800" cy="254952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98884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98884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98884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98884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699" y="3363266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8045" y="3363266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264" y="3363266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600" y="3327262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609316"/>
            <a:ext cx="9402233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801370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079318" y="360364"/>
            <a:ext cx="3831167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699" y="386732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8045" y="386732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264" y="386732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600" y="383131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699" y="4335374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8045" y="4335374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264" y="4335374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600" y="4335374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699" y="4846539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8045" y="4846539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264" y="4846539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600" y="4846539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AE5E3A-9C17-4F33-91BB-0A5E5EEB1C7C}"/>
              </a:ext>
            </a:extLst>
          </p:cNvPr>
          <p:cNvSpPr txBox="1"/>
          <p:nvPr userDrawn="1"/>
        </p:nvSpPr>
        <p:spPr>
          <a:xfrm>
            <a:off x="545209" y="5468677"/>
            <a:ext cx="1110211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是电子工业出版社出版的教材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动态网页设计与开发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——JavaScript + jQuery》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配套教学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（部分内容的深度和广度在教材的基础上有所扩展）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可能直接或间接采用了网上资源、公开学术报告中的部分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页面、图片、文字，引用时我们力求在该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的备注栏或标题栏中注明出处，如果有疏漏之处，敬请谅解。同时对被引用资源或报告的作者表示诚挚的谢意！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可免费使用、修改，使用时请保留此页。</a:t>
            </a:r>
          </a:p>
        </p:txBody>
      </p: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1C77F658-E886-40D9-AE11-00BDC88634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469" y="5622023"/>
            <a:ext cx="700087" cy="949036"/>
            <a:chOff x="3626799" y="3824735"/>
            <a:chExt cx="700618" cy="948130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9236B03C-A7C1-4430-8ED6-19133E09CF03}"/>
                </a:ext>
              </a:extLst>
            </p:cNvPr>
            <p:cNvSpPr txBox="1"/>
            <p:nvPr/>
          </p:nvSpPr>
          <p:spPr>
            <a:xfrm>
              <a:off x="3626799" y="4371610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说明</a:t>
              </a:r>
            </a:p>
          </p:txBody>
        </p:sp>
        <p:pic>
          <p:nvPicPr>
            <p:cNvPr id="47" name="Picture 2" descr="C:\Users\meng.zhang\Desktop\ACCP7.0模版图标规范\s-3.png">
              <a:extLst>
                <a:ext uri="{FF2B5EF4-FFF2-40B4-BE49-F238E27FC236}">
                  <a16:creationId xmlns:a16="http://schemas.microsoft.com/office/drawing/2014/main" id="{826C70CB-0DB3-4717-B1B9-8CF11C27A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733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4945" y="2335521"/>
            <a:ext cx="8954522" cy="1470024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A862FB4C-9A0A-4A42-90C4-A447FE0AA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0100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851501A-8E42-40B4-9B22-14C428338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2344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6979CC-F0D6-45F1-9901-567148A3B6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64" y="176611"/>
            <a:ext cx="1269400" cy="116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E0088C-3681-41B5-B16C-F64B9D7FAE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321">
            <a:off x="10421394" y="5209210"/>
            <a:ext cx="1490741" cy="14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7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09" y="260651"/>
            <a:ext cx="6073600" cy="768085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CCBDC-041E-40CA-8A43-5C52232FC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09" y="5434640"/>
            <a:ext cx="1269400" cy="116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119" r="20859"/>
          <a:stretch>
            <a:fillRect/>
          </a:stretch>
        </p:blipFill>
        <p:spPr>
          <a:xfrm>
            <a:off x="7918875" y="2387603"/>
            <a:ext cx="2258060" cy="20286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8DBE3-A626-4D00-8DCA-0FA0C43C67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CC4E1-117B-4C7A-813F-D0EDB6E229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03F190DA-A056-4D9D-A92F-3E55130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15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11"/>
            <a:ext cx="12192000" cy="3072341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690" y="-1495425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19403" y="1928513"/>
            <a:ext cx="10945216" cy="1470024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88" y="1801197"/>
            <a:ext cx="7003627" cy="172466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55708" y="3699166"/>
            <a:ext cx="5231093" cy="97797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0112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-1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7619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48764" y="4982546"/>
            <a:ext cx="433600" cy="411783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1" name="组合 80"/>
          <p:cNvGrpSpPr/>
          <p:nvPr/>
        </p:nvGrpSpPr>
        <p:grpSpPr>
          <a:xfrm>
            <a:off x="948268" y="4985950"/>
            <a:ext cx="336973" cy="412771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56662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50901" y="275171"/>
            <a:ext cx="10649527" cy="73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50901" y="1293092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96EB1-E39A-406B-BC0D-EAFD23728F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hf hdr="0" ftr="0" dt="0"/>
  <p:txStyles>
    <p:titleStyle>
      <a:lvl1pPr algn="l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00002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石毅</a:t>
            </a:r>
            <a:r>
              <a:rPr lang="en-US" altLang="zh-CN" dirty="0"/>
              <a:t>/00001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2020.7.1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新开发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体积小，压缩后只有</a:t>
            </a:r>
            <a:r>
              <a:rPr lang="en-US"/>
              <a:t>100KB</a:t>
            </a:r>
            <a:r>
              <a:rPr lang="zh-CN" altLang="en-US"/>
              <a:t>左右</a:t>
            </a:r>
            <a:endParaRPr lang="en-US" altLang="zh-CN"/>
          </a:p>
          <a:p>
            <a:pPr>
              <a:defRPr/>
            </a:pPr>
            <a:r>
              <a:rPr lang="zh-CN" altLang="en-US"/>
              <a:t>强大的选择器</a:t>
            </a:r>
            <a:endParaRPr lang="en-US" altLang="zh-CN"/>
          </a:p>
          <a:p>
            <a:pPr>
              <a:defRPr/>
            </a:pPr>
            <a:r>
              <a:rPr lang="zh-CN" altLang="en-US"/>
              <a:t>出色的</a:t>
            </a:r>
            <a:r>
              <a:rPr lang="en-US"/>
              <a:t>DOM</a:t>
            </a:r>
            <a:r>
              <a:rPr lang="zh-CN" altLang="en-US"/>
              <a:t>封装</a:t>
            </a:r>
            <a:endParaRPr lang="en-US" altLang="zh-CN"/>
          </a:p>
          <a:p>
            <a:pPr>
              <a:defRPr/>
            </a:pPr>
            <a:r>
              <a:rPr lang="zh-CN" altLang="en-US"/>
              <a:t>可靠的事件处理机制</a:t>
            </a:r>
            <a:endParaRPr lang="en-US" altLang="zh-CN"/>
          </a:p>
          <a:p>
            <a:pPr>
              <a:defRPr/>
            </a:pPr>
            <a:r>
              <a:rPr lang="zh-CN" altLang="en-US"/>
              <a:t>出色的浏览器兼容性</a:t>
            </a:r>
            <a:endParaRPr lang="en-US" altLang="zh-CN"/>
          </a:p>
          <a:p>
            <a:pPr>
              <a:defRPr/>
            </a:pPr>
            <a:r>
              <a:rPr lang="zh-CN" altLang="en-US"/>
              <a:t>使用隐式迭代简化编程</a:t>
            </a:r>
            <a:endParaRPr lang="en-US" altLang="zh-CN"/>
          </a:p>
          <a:p>
            <a:pPr>
              <a:defRPr/>
            </a:pPr>
            <a:r>
              <a:rPr lang="zh-CN" altLang="en-US"/>
              <a:t>丰富的插件支持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jQuery</a:t>
            </a:r>
            <a:r>
              <a:t>的优势</a:t>
            </a:r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88F9F2-8D69-418E-976F-9DC239450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2016年工作\ACCP8.0产品开发\jQuery\案例源码\chapter05\Chapter05截图\图5.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844824"/>
            <a:ext cx="697694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进入</a:t>
            </a:r>
            <a:r>
              <a:rPr lang="en-US"/>
              <a:t>jQuery</a:t>
            </a:r>
            <a:r>
              <a:rPr lang="zh-CN" altLang="en-US"/>
              <a:t>官网：</a:t>
            </a:r>
            <a:r>
              <a:rPr lang="en-US"/>
              <a:t>http://jquery.com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获取</a:t>
            </a:r>
            <a:r>
              <a:rPr lang="en-US"/>
              <a:t>jQuery</a:t>
            </a:r>
            <a:endParaRPr lang="en-US" dirty="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8691235" y="3717033"/>
            <a:ext cx="250034" cy="100386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8147050" y="4721801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点击此处下载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F5506-1437-4A97-8796-562048F52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jQuery</a:t>
            </a:r>
            <a:r>
              <a:rPr lang="zh-CN" altLang="en-US" dirty="0"/>
              <a:t>库分开发版和发布版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在页面中引入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jQuery</a:t>
            </a:r>
            <a:r>
              <a:t>库文件</a:t>
            </a:r>
            <a:endParaRPr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08112"/>
              </p:ext>
            </p:extLst>
          </p:nvPr>
        </p:nvGraphicFramePr>
        <p:xfrm>
          <a:off x="1173377" y="1620070"/>
          <a:ext cx="10178472" cy="221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0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大小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/>
                        <a:t>jquery-1.</a:t>
                      </a:r>
                      <a:r>
                        <a:rPr lang="zh-CN" altLang="en-US" sz="1600" kern="1200" dirty="0"/>
                        <a:t>版本号</a:t>
                      </a:r>
                      <a:r>
                        <a:rPr lang="en-US" sz="1600" kern="1200" dirty="0"/>
                        <a:t>.</a:t>
                      </a:r>
                      <a:r>
                        <a:rPr lang="en-US" sz="1600" kern="1200" dirty="0" err="1"/>
                        <a:t>js</a:t>
                      </a:r>
                      <a:r>
                        <a:rPr lang="zh-CN" altLang="en-US" sz="1600" kern="1200" dirty="0"/>
                        <a:t>（开发版）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约</a:t>
                      </a:r>
                      <a:r>
                        <a:rPr lang="en-US" sz="1600" kern="1200" dirty="0"/>
                        <a:t>286KB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完整无压缩版本，主要用于测试、学习和开发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/>
                        <a:t>jquery-1.</a:t>
                      </a:r>
                      <a:r>
                        <a:rPr lang="zh-CN" altLang="en-US" sz="1600" kern="1200" dirty="0"/>
                        <a:t>版本号</a:t>
                      </a:r>
                      <a:r>
                        <a:rPr lang="en-US" sz="1600" kern="1200" dirty="0"/>
                        <a:t>.</a:t>
                      </a:r>
                      <a:r>
                        <a:rPr lang="en-US" sz="1600" kern="1200" dirty="0" err="1"/>
                        <a:t>min.js</a:t>
                      </a:r>
                      <a:r>
                        <a:rPr lang="zh-CN" altLang="en-US" sz="1600" kern="1200" dirty="0"/>
                        <a:t>（发布版）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约</a:t>
                      </a:r>
                      <a:r>
                        <a:rPr lang="en-US" sz="1600" kern="1200" dirty="0"/>
                        <a:t>94.8KB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经过工具压缩或经过服务器开启</a:t>
                      </a:r>
                      <a:r>
                        <a:rPr lang="en-US" sz="1600" kern="1200" dirty="0" err="1"/>
                        <a:t>Gzip</a:t>
                      </a:r>
                      <a:r>
                        <a:rPr lang="zh-CN" altLang="en-US" sz="1600" kern="1200" dirty="0"/>
                        <a:t>压缩，主要应用于发布的产品和项目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495600" y="5453058"/>
            <a:ext cx="7534026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&lt;script </a:t>
            </a:r>
            <a:r>
              <a:rPr lang="en-US" b="1" dirty="0" err="1">
                <a:ea typeface="宋体" charset="-122"/>
              </a:rPr>
              <a:t>src</a:t>
            </a:r>
            <a:r>
              <a:rPr lang="en-US" b="1" dirty="0">
                <a:ea typeface="宋体" charset="-122"/>
              </a:rPr>
              <a:t>="</a:t>
            </a:r>
            <a:r>
              <a:rPr lang="en-US" b="1" dirty="0" err="1">
                <a:ea typeface="宋体" charset="-122"/>
              </a:rPr>
              <a:t>js</a:t>
            </a:r>
            <a:r>
              <a:rPr lang="en-US" b="1" dirty="0">
                <a:ea typeface="宋体" charset="-122"/>
              </a:rPr>
              <a:t>/jquery-1.12.4.js" type="text/</a:t>
            </a:r>
            <a:r>
              <a:rPr lang="en-US" b="1" dirty="0" err="1">
                <a:ea typeface="宋体" charset="-122"/>
              </a:rPr>
              <a:t>javascript</a:t>
            </a:r>
            <a:r>
              <a:rPr lang="en-US" b="1" dirty="0">
                <a:ea typeface="宋体" charset="-122"/>
              </a:rPr>
              <a:t>"&gt;&lt;/script&gt;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E3F89-99CE-4738-975E-2A24BD285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使用</a:t>
            </a:r>
            <a:r>
              <a:rPr lang="en-US"/>
              <a:t>jQuery</a:t>
            </a:r>
            <a:r>
              <a:rPr lang="zh-CN" altLang="en-US"/>
              <a:t>弹出提示框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jQuery</a:t>
            </a:r>
            <a:r>
              <a:t>基本语法</a:t>
            </a:r>
            <a:endParaRPr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524125" y="2143125"/>
            <a:ext cx="6858000" cy="1714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fr-FR" altLang="en-US" b="1" dirty="0">
                <a:ea typeface="宋体" charset="-122"/>
              </a:rPr>
              <a:t>&lt;script&gt;</a:t>
            </a:r>
            <a:endParaRPr lang="zh-CN" altLang="en-US" b="1" dirty="0" err="1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 $(document).ready(function() 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    alert("</a:t>
            </a:r>
            <a:r>
              <a:rPr lang="zh-CN" altLang="en-US" b="1" dirty="0">
                <a:ea typeface="宋体" charset="-122"/>
              </a:rPr>
              <a:t>我欲奔赴沙场征战</a:t>
            </a:r>
            <a:r>
              <a:rPr lang="en-US" altLang="zh-CN" b="1" dirty="0" err="1">
                <a:ea typeface="宋体" charset="-122"/>
              </a:rPr>
              <a:t>jQuery</a:t>
            </a:r>
            <a:r>
              <a:rPr lang="zh-CN" altLang="en-US" b="1" dirty="0">
                <a:ea typeface="宋体" charset="-122"/>
              </a:rPr>
              <a:t>，势必攻克之！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});</a:t>
            </a:r>
            <a:endParaRPr lang="zh-CN" altLang="en-US" b="1" dirty="0" err="1">
              <a:ea typeface="宋体" charset="-122"/>
            </a:endParaRPr>
          </a:p>
          <a:p>
            <a:pPr>
              <a:defRPr/>
            </a:pPr>
            <a:r>
              <a:rPr lang="fr-FR" altLang="en-US" b="1" dirty="0" err="1">
                <a:ea typeface="宋体" charset="-122"/>
              </a:rPr>
              <a:t>&lt;/script&gt;</a:t>
            </a:r>
            <a:endParaRPr lang="zh-CN" altLang="en-US" b="1" dirty="0" err="1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b="1" dirty="0" err="1">
              <a:ea typeface="宋体" charset="-122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>
            <a:off x="5667376" y="3286126"/>
            <a:ext cx="2786063" cy="500063"/>
          </a:xfrm>
          <a:prstGeom prst="borderCallout1">
            <a:avLst>
              <a:gd name="adj1" fmla="val -113313"/>
              <a:gd name="adj2" fmla="val -31581"/>
              <a:gd name="adj3" fmla="val 44480"/>
              <a:gd name="adj4" fmla="val 2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为页面加载事件绑定方法 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3810000" y="5715001"/>
            <a:ext cx="4572000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387330" y="5187962"/>
              <a:ext cx="286490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演示示例：弹出窗口特效</a:t>
              </a:r>
            </a:p>
          </p:txBody>
        </p:sp>
      </p:grpSp>
      <p:grpSp>
        <p:nvGrpSpPr>
          <p:cNvPr id="12" name="组合 70"/>
          <p:cNvGrpSpPr>
            <a:grpSpLocks/>
          </p:cNvGrpSpPr>
          <p:nvPr/>
        </p:nvGrpSpPr>
        <p:grpSpPr bwMode="auto">
          <a:xfrm>
            <a:off x="1541116" y="1935957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808DF-50C6-4D09-A3E3-08B022F8B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$(document).ready()</a:t>
            </a:r>
            <a:r>
              <a:rPr lang="zh-CN" altLang="en-US"/>
              <a:t>与</a:t>
            </a:r>
            <a:r>
              <a:rPr lang="en-US"/>
              <a:t>window.onload</a:t>
            </a:r>
            <a:r>
              <a:rPr lang="zh-CN" altLang="en-US"/>
              <a:t>类似，但也有区别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$(document).ready()</a:t>
            </a:r>
            <a:endParaRPr 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2452662" y="2357431"/>
          <a:ext cx="7715304" cy="358511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window.onload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$(document).ready()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执行时机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必须等待网页中所有的内容加载完毕后（包括图片、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、视频等）才能执行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网页中所有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文档结构绘制完毕后即刻执行，可能与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元素关联的内容（图片、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、视频等）并没有加载完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编写个数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同一页面不能同时编写多个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同一页面能同时编写多个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简化写法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$(function(){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//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执行代码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 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0090FE-DBD6-4EE3-9098-1449710DF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随堂操作</a:t>
            </a:r>
            <a:r>
              <a:rPr lang="en-US" altLang="zh-CN" dirty="0"/>
              <a:t>—</a:t>
            </a:r>
            <a:r>
              <a:rPr dirty="0"/>
              <a:t>编写第一个</a:t>
            </a:r>
            <a:r>
              <a:rPr lang="en-US" altLang="zh-CN" dirty="0" err="1"/>
              <a:t>jQuery</a:t>
            </a:r>
            <a:r>
              <a:rPr dirty="0"/>
              <a:t>程序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WebStrom</a:t>
            </a:r>
            <a:r>
              <a:rPr lang="zh-CN" altLang="en-US" dirty="0"/>
              <a:t>中配置</a:t>
            </a:r>
            <a:r>
              <a:rPr lang="en-US" altLang="zh-CN" dirty="0" err="1"/>
              <a:t>jQuery</a:t>
            </a:r>
            <a:r>
              <a:rPr lang="zh-CN" altLang="en-US" dirty="0"/>
              <a:t>开发环境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打开页面时，弹出窗口，提示信息为“我编写的第一个</a:t>
            </a:r>
            <a:r>
              <a:rPr lang="en-US" altLang="zh-CN" dirty="0" err="1"/>
              <a:t>jQuery</a:t>
            </a:r>
            <a:r>
              <a:rPr lang="zh-CN" altLang="en-US" dirty="0"/>
              <a:t>程序！</a:t>
            </a:r>
            <a:r>
              <a:rPr lang="en-US" altLang="zh-CN" dirty="0"/>
              <a:t>^^”</a:t>
            </a:r>
          </a:p>
        </p:txBody>
      </p:sp>
      <p:grpSp>
        <p:nvGrpSpPr>
          <p:cNvPr id="26629" name="组合 66"/>
          <p:cNvGrpSpPr>
            <a:grpSpLocks/>
          </p:cNvGrpSpPr>
          <p:nvPr/>
        </p:nvGrpSpPr>
        <p:grpSpPr bwMode="auto">
          <a:xfrm>
            <a:off x="4728821" y="930438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3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312024" y="606207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53115"/>
            <a:ext cx="4464496" cy="245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02B28-79CA-49FF-8B5A-D41E89BDB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69675B-9135-4ED2-8665-098558A13CA6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/3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93854B-B9BF-4637-AD35-5E7523935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基础语法</a:t>
            </a:r>
          </a:p>
        </p:txBody>
      </p:sp>
    </p:spTree>
    <p:extLst>
      <p:ext uri="{BB962C8B-B14F-4D97-AF65-F5344CB8AC3E}">
        <p14:creationId xmlns:p14="http://schemas.microsoft.com/office/powerpoint/2010/main" val="97841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549" y="2071501"/>
            <a:ext cx="10657184" cy="421597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工厂函数</a:t>
            </a:r>
            <a:r>
              <a:rPr lang="fr-FR" dirty="0"/>
              <a:t>$()</a:t>
            </a:r>
            <a:r>
              <a:rPr lang="zh-CN" altLang="en-US" dirty="0"/>
              <a:t>：将</a:t>
            </a:r>
            <a:r>
              <a:rPr lang="fr-FR" dirty="0"/>
              <a:t>DOM</a:t>
            </a:r>
            <a:r>
              <a:rPr lang="zh-CN" altLang="en-US" dirty="0"/>
              <a:t>对象转化为</a:t>
            </a:r>
            <a:r>
              <a:rPr lang="fr-FR" dirty="0"/>
              <a:t>jQuery</a:t>
            </a:r>
            <a:r>
              <a:rPr lang="zh-CN" altLang="en-US" dirty="0"/>
              <a:t>对象</a:t>
            </a:r>
            <a:endParaRPr lang="fr-FR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选择器</a:t>
            </a:r>
            <a:r>
              <a:rPr lang="fr-FR" dirty="0"/>
              <a:t> selector</a:t>
            </a:r>
            <a:r>
              <a:rPr lang="zh-CN" altLang="en-US" dirty="0"/>
              <a:t>：获取需要操作的</a:t>
            </a:r>
            <a:r>
              <a:rPr lang="en-US" dirty="0"/>
              <a:t>DOM </a:t>
            </a:r>
            <a:r>
              <a:rPr lang="zh-CN" altLang="en-US" dirty="0"/>
              <a:t>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方法</a:t>
            </a:r>
            <a:r>
              <a:rPr lang="en-US" dirty="0"/>
              <a:t>action()</a:t>
            </a:r>
            <a:r>
              <a:rPr lang="zh-CN" altLang="en-US" dirty="0"/>
              <a:t>：</a:t>
            </a:r>
            <a:r>
              <a:rPr lang="en-US" dirty="0" err="1"/>
              <a:t>jQuery</a:t>
            </a:r>
            <a:r>
              <a:rPr lang="zh-CN" altLang="en-US" dirty="0"/>
              <a:t>中提供的方法，其中包括绑定事件处理的方法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jQuery</a:t>
            </a:r>
            <a:r>
              <a:t>语法结构</a:t>
            </a:r>
            <a:endParaRPr dirty="0"/>
          </a:p>
        </p:txBody>
      </p:sp>
      <p:grpSp>
        <p:nvGrpSpPr>
          <p:cNvPr id="33797" name="组合 4"/>
          <p:cNvGrpSpPr>
            <a:grpSpLocks/>
          </p:cNvGrpSpPr>
          <p:nvPr/>
        </p:nvGrpSpPr>
        <p:grpSpPr bwMode="auto">
          <a:xfrm>
            <a:off x="1139454" y="1048194"/>
            <a:ext cx="1000125" cy="400050"/>
            <a:chOff x="1000100" y="1801286"/>
            <a:chExt cx="1000132" cy="400110"/>
          </a:xfrm>
        </p:grpSpPr>
        <p:pic>
          <p:nvPicPr>
            <p:cNvPr id="338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27648" y="1053200"/>
            <a:ext cx="3714750" cy="571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2000" b="1" dirty="0">
                <a:solidFill>
                  <a:srgbClr val="FF0000"/>
                </a:solidFill>
                <a:ea typeface="黑体" pitchFamily="2" charset="-122"/>
              </a:rPr>
              <a:t>$(selector).action() ;</a:t>
            </a:r>
            <a:r>
              <a:rPr lang="zh-CN" altLang="en-US" sz="2000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endParaRPr lang="en-US" altLang="zh-CN" sz="2000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39C4C9-90E2-403C-BDF4-E8624B912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方法为元素添加样式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方法设置元素样式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show( )</a:t>
            </a:r>
            <a:r>
              <a:rPr lang="zh-CN" altLang="en-US" dirty="0"/>
              <a:t>、</a:t>
            </a:r>
            <a:r>
              <a:rPr lang="en-US" altLang="zh-CN" dirty="0"/>
              <a:t>hide( )</a:t>
            </a:r>
            <a:r>
              <a:rPr lang="zh-CN" altLang="en-US" dirty="0"/>
              <a:t> 方法设置元素的显示和隐藏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/>
              <a:t>jQuery</a:t>
            </a:r>
            <a:r>
              <a:rPr lang="zh-CN" altLang="zh-CN" dirty="0"/>
              <a:t>操作</a:t>
            </a:r>
            <a:r>
              <a:rPr lang="zh-CN" altLang="en-US" dirty="0"/>
              <a:t>页面元素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DE734B-C3DD-4FC9-AF8C-494B40F7E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1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5A0A135-F851-484C-A865-3C5B75A6B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7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初识</a:t>
            </a:r>
            <a:r>
              <a:rPr lang="en-US" altLang="zh-CN" dirty="0"/>
              <a:t>jQuery</a:t>
            </a:r>
            <a:endParaRPr lang="zh-CN" altLang="en-US" dirty="0"/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43A6CF80-0B3C-4A19-82E9-AD03834EE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jQuery</a:t>
            </a:r>
          </a:p>
          <a:p>
            <a:r>
              <a:rPr lang="en-US" altLang="zh-CN" dirty="0"/>
              <a:t>jQuery</a:t>
            </a:r>
            <a:r>
              <a:rPr lang="zh-CN" altLang="en-US" dirty="0"/>
              <a:t>概述</a:t>
            </a:r>
          </a:p>
        </p:txBody>
      </p:sp>
      <p:sp>
        <p:nvSpPr>
          <p:cNvPr id="4100" name="文本占位符 4">
            <a:extLst>
              <a:ext uri="{FF2B5EF4-FFF2-40B4-BE49-F238E27FC236}">
                <a16:creationId xmlns:a16="http://schemas.microsoft.com/office/drawing/2014/main" id="{BD6CD03E-4E56-4CC6-80F1-1CC94375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基础语法</a:t>
            </a:r>
          </a:p>
          <a:p>
            <a:r>
              <a:rPr lang="en-US" altLang="zh-CN" dirty="0"/>
              <a:t>DOM</a:t>
            </a:r>
            <a:r>
              <a:rPr lang="zh-CN" altLang="en-US" dirty="0"/>
              <a:t>对象和</a:t>
            </a:r>
            <a:r>
              <a:rPr lang="en-US" altLang="zh-CN" dirty="0"/>
              <a:t>jQuery</a:t>
            </a:r>
            <a:r>
              <a:rPr lang="zh-CN" altLang="en-US" dirty="0"/>
              <a:t>对象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666876" y="1143000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27648" y="1162494"/>
            <a:ext cx="5040560" cy="571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jQuery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对象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.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addClass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([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样式名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]);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834581" y="2737695"/>
            <a:ext cx="5208588" cy="415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$("#current").</a:t>
            </a:r>
            <a:r>
              <a:rPr lang="en-US" b="1" dirty="0" err="1">
                <a:ea typeface="宋体" charset="-122"/>
              </a:rPr>
              <a:t>addClass</a:t>
            </a:r>
            <a:r>
              <a:rPr lang="en-US" b="1" dirty="0">
                <a:ea typeface="宋体" charset="-122"/>
              </a:rPr>
              <a:t>("current");</a:t>
            </a:r>
            <a:r>
              <a:rPr lang="zh-CN" altLang="en-US" b="1" dirty="0">
                <a:ea typeface="宋体" charset="-122"/>
              </a:rPr>
              <a:t>      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2042420" y="2132856"/>
            <a:ext cx="1000125" cy="414338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3595688" y="5857876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166641" y="5187962"/>
              <a:ext cx="237759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演示示例：导航菜单</a:t>
              </a:r>
            </a:p>
          </p:txBody>
        </p:sp>
      </p:grpSp>
      <p:pic>
        <p:nvPicPr>
          <p:cNvPr id="5122" name="Picture 2" descr="F:\2016年工作\ACCP8.0产品开发\jQuery\案例源码\chapter05\Chapter05截图\图5.11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3319870"/>
            <a:ext cx="3543310" cy="22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F2F4C4-74CC-4AAB-AEFC-6FE912599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69675B-9135-4ED2-8665-098558A13CA6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8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666876" y="1143000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27648" y="1350867"/>
            <a:ext cx="6120680" cy="970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css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","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属性值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") 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css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({"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1":"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属性值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1","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2":"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属性值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2"...}) ;</a:t>
            </a:r>
          </a:p>
        </p:txBody>
      </p:sp>
      <p:sp>
        <p:nvSpPr>
          <p:cNvPr id="9" name="线形标注 1 8"/>
          <p:cNvSpPr/>
          <p:nvPr/>
        </p:nvSpPr>
        <p:spPr bwMode="auto">
          <a:xfrm>
            <a:off x="6600057" y="2564905"/>
            <a:ext cx="2786063" cy="500063"/>
          </a:xfrm>
          <a:prstGeom prst="borderCallout1">
            <a:avLst>
              <a:gd name="adj1" fmla="val -81693"/>
              <a:gd name="adj2" fmla="val -10182"/>
              <a:gd name="adj3" fmla="val 49238"/>
              <a:gd name="adj4" fmla="val -69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同时设置多个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</a:p>
        </p:txBody>
      </p:sp>
      <p:sp>
        <p:nvSpPr>
          <p:cNvPr id="10" name="线形标注 1 9"/>
          <p:cNvSpPr/>
          <p:nvPr/>
        </p:nvSpPr>
        <p:spPr bwMode="auto">
          <a:xfrm>
            <a:off x="4295801" y="642938"/>
            <a:ext cx="2786063" cy="500063"/>
          </a:xfrm>
          <a:prstGeom prst="borderCallout1">
            <a:avLst>
              <a:gd name="adj1" fmla="val 157824"/>
              <a:gd name="adj2" fmla="val 19403"/>
              <a:gd name="adj3" fmla="val 95596"/>
              <a:gd name="adj4" fmla="val 2750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设置一个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834581" y="3313759"/>
            <a:ext cx="5208588" cy="415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$(this).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({"background":"#c81623"});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12" name="组合 70"/>
          <p:cNvGrpSpPr>
            <a:grpSpLocks/>
          </p:cNvGrpSpPr>
          <p:nvPr/>
        </p:nvGrpSpPr>
        <p:grpSpPr bwMode="auto">
          <a:xfrm>
            <a:off x="2042420" y="2708920"/>
            <a:ext cx="1000125" cy="414338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6146" name="Picture 2" descr="F:\2016年工作\ACCP8.0产品开发\jQuery\案例源码\chapter05\Chapter05截图\图5.1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86" y="3817856"/>
            <a:ext cx="4908629" cy="2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5962379" y="6279580"/>
            <a:ext cx="396044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03142" y="5187962"/>
              <a:ext cx="358858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演示示例：仿京东左侧菜单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B408-81E3-407B-B2D9-883E36714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69675B-9135-4ED2-8665-098558A13CA6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6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设置元素的显示和隐藏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666876" y="1143000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27648" y="1350867"/>
            <a:ext cx="6120680" cy="970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$(selector).show( );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$(selector).hide( );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834581" y="3313758"/>
            <a:ext cx="5208588" cy="111440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$(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en-US" b="1" dirty="0">
                <a:ea typeface="宋体" charset="-122"/>
              </a:rPr>
              <a:t>.</a:t>
            </a:r>
            <a:r>
              <a:rPr lang="en-US" b="1" dirty="0" err="1">
                <a:ea typeface="宋体" charset="-122"/>
              </a:rPr>
              <a:t>nav</a:t>
            </a:r>
            <a:r>
              <a:rPr lang="en-US" b="1" dirty="0">
                <a:ea typeface="宋体" charset="-122"/>
              </a:rPr>
              <a:t>-top").show( )</a:t>
            </a:r>
            <a:r>
              <a:rPr lang="en-US" altLang="zh-CN" b="1" dirty="0">
                <a:ea typeface="宋体" charset="-122"/>
              </a:rPr>
              <a:t>;</a:t>
            </a: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$("p").hide( );</a:t>
            </a:r>
          </a:p>
        </p:txBody>
      </p: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1666876" y="2716858"/>
            <a:ext cx="1000125" cy="414338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C33F56-65E0-4DDB-BF28-5FA4E0BAD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69675B-9135-4ED2-8665-098558A13CA6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0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随堂操作</a:t>
            </a:r>
            <a:r>
              <a:rPr lang="en-US" altLang="zh-CN" dirty="0"/>
              <a:t>—</a:t>
            </a:r>
            <a:r>
              <a:rPr lang="zh-CN" altLang="en-US" dirty="0"/>
              <a:t>制作当当顶部导航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87103"/>
            <a:ext cx="7112357" cy="4956843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制作当当顶部导航</a:t>
            </a:r>
          </a:p>
          <a:p>
            <a:pPr lvl="1"/>
            <a:r>
              <a:rPr lang="zh-CN" altLang="en-US" dirty="0"/>
              <a:t>鼠标移至“我的当当”上时显示二级菜单，并且显示</a:t>
            </a:r>
            <a:r>
              <a:rPr lang="en-US" altLang="zh-CN" dirty="0"/>
              <a:t>1px</a:t>
            </a:r>
            <a:r>
              <a:rPr lang="zh-CN" altLang="en-US" dirty="0"/>
              <a:t>的颜色为</a:t>
            </a:r>
            <a:r>
              <a:rPr lang="en-US" altLang="zh-CN" dirty="0"/>
              <a:t>#EE7304</a:t>
            </a:r>
            <a:r>
              <a:rPr lang="zh-CN" altLang="en-US" dirty="0"/>
              <a:t>实线边框，当鼠标离开边框范围之后，二级菜单消失，并有边框也消失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AD3879-78E9-4A97-8149-9EA15B8E7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38917" name="组合 66"/>
          <p:cNvGrpSpPr>
            <a:grpSpLocks/>
          </p:cNvGrpSpPr>
          <p:nvPr/>
        </p:nvGrpSpPr>
        <p:grpSpPr bwMode="auto">
          <a:xfrm>
            <a:off x="4781874" y="995236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892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extBox 9"/>
          <p:cNvSpPr txBox="1">
            <a:spLocks noChangeArrowheads="1"/>
          </p:cNvSpPr>
          <p:nvPr/>
        </p:nvSpPr>
        <p:spPr bwMode="auto">
          <a:xfrm>
            <a:off x="4884738" y="5178425"/>
            <a:ext cx="2068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完成时间：</a:t>
            </a:r>
            <a:r>
              <a:rPr lang="en-US" altLang="zh-CN" b="1">
                <a:solidFill>
                  <a:schemeClr val="bg1"/>
                </a:solidFill>
              </a:rPr>
              <a:t>15</a:t>
            </a:r>
            <a:r>
              <a:rPr lang="zh-CN" altLang="en-US" b="1">
                <a:solidFill>
                  <a:schemeClr val="bg1"/>
                </a:solidFill>
              </a:rPr>
              <a:t>分钟</a:t>
            </a:r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525963" y="6165305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1" name="Picture 3" descr="F:\2016年工作\ACCP8.0产品开发\jQuery\案例源码\chapter05\Chapter05截图\图5.1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20" y="3072303"/>
            <a:ext cx="5357812" cy="16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:\2016年工作\ACCP8.0产品开发\jQuery\案例源码\chapter05\Chapter05截图\图5.15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16" y="4449892"/>
            <a:ext cx="4675501" cy="167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40965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096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096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097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096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D107DE-0508-45EB-9004-7FF32001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“</a:t>
            </a:r>
            <a:r>
              <a:rPr lang="fr-FR" dirty="0"/>
              <a:t>$</a:t>
            </a:r>
            <a:r>
              <a:rPr lang="zh-CN" altLang="en-US" dirty="0"/>
              <a:t>”等同于“ </a:t>
            </a:r>
            <a:r>
              <a:rPr lang="fr-FR" dirty="0"/>
              <a:t>jQuery</a:t>
            </a:r>
            <a:r>
              <a:rPr lang="zh-CN" altLang="en-US" dirty="0"/>
              <a:t> ”</a:t>
            </a:r>
            <a:endParaRPr lang="fr-FR" dirty="0"/>
          </a:p>
          <a:p>
            <a:pPr>
              <a:defRPr/>
            </a:pPr>
            <a:endParaRPr lang="fr-FR" altLang="zh-CN" dirty="0"/>
          </a:p>
          <a:p>
            <a:pPr>
              <a:defRPr/>
            </a:pPr>
            <a:endParaRPr lang="fr-FR" altLang="zh-CN" dirty="0"/>
          </a:p>
          <a:p>
            <a:pPr>
              <a:defRPr/>
            </a:pPr>
            <a:endParaRPr lang="fr-FR" altLang="zh-CN" dirty="0"/>
          </a:p>
          <a:p>
            <a:pPr>
              <a:defRPr/>
            </a:pPr>
            <a:r>
              <a:rPr lang="zh-CN" altLang="en-US" dirty="0"/>
              <a:t>链式操作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隐式迭代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jQuery</a:t>
            </a:r>
            <a:r>
              <a:t>代码风格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44789" y="1844824"/>
            <a:ext cx="6065837" cy="872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b="1" dirty="0">
                <a:ea typeface="宋体" charset="-122"/>
              </a:rPr>
              <a:t>$(document).ready()=jQuery(document).ready()</a:t>
            </a:r>
            <a:endParaRPr lang="en-US" b="1" dirty="0">
              <a:ea typeface="宋体" charset="-122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b="1" dirty="0">
                <a:ea typeface="宋体" charset="-122"/>
              </a:rPr>
              <a:t>$(function(){...})=jQuery (function(){...})</a:t>
            </a:r>
            <a:r>
              <a:rPr lang="zh-CN" altLang="en-US" b="1" dirty="0">
                <a:ea typeface="宋体" charset="-122"/>
              </a:rPr>
              <a:t>      </a:t>
            </a:r>
            <a:endParaRPr lang="zh-CN" altLang="zh-CN" b="1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15D17A-2CA7-4C17-B20B-69160F5FD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对一个对象进行多重操作，并将操作结果返回给该对象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链式操作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36811" y="3130777"/>
            <a:ext cx="8064896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 $("h2").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("background-color","#</a:t>
            </a:r>
            <a:r>
              <a:rPr lang="en-US" b="1" dirty="0" err="1">
                <a:ea typeface="宋体" charset="-122"/>
              </a:rPr>
              <a:t>ccffff</a:t>
            </a:r>
            <a:r>
              <a:rPr lang="en-US" b="1" dirty="0">
                <a:ea typeface="宋体" charset="-122"/>
              </a:rPr>
              <a:t>").</a:t>
            </a:r>
            <a:r>
              <a:rPr lang="en-US" b="1" dirty="0">
                <a:solidFill>
                  <a:srgbClr val="FF0000"/>
                </a:solidFill>
                <a:ea typeface="宋体" charset="-122"/>
              </a:rPr>
              <a:t>next().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</a:t>
            </a:r>
            <a:r>
              <a:rPr lang="en-US" b="1" dirty="0" err="1">
                <a:ea typeface="宋体" charset="-122"/>
              </a:rPr>
              <a:t>display","block</a:t>
            </a:r>
            <a:r>
              <a:rPr lang="en-US" b="1" dirty="0">
                <a:ea typeface="宋体" charset="-122"/>
              </a:rPr>
              <a:t>");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2042420" y="2478001"/>
            <a:ext cx="1000125" cy="414338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5375920" y="6098960"/>
            <a:ext cx="396044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4325066" y="5187962"/>
              <a:ext cx="274473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演示示例：问答特效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D3B21-2670-42D5-B920-73AF0B2EF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C03FA0-C4B2-49D9-B2CF-5A840433C6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22607" y="3895378"/>
            <a:ext cx="3943256" cy="25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7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隐式迭代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183729" y="1489488"/>
            <a:ext cx="8064896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 $(document).ready(function() {</a:t>
            </a:r>
            <a:endParaRPr lang="zh-CN" altLang="en-US" b="1" dirty="0"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charset="-122"/>
              </a:rPr>
              <a:t>        </a:t>
            </a:r>
            <a:r>
              <a:rPr lang="en-US" altLang="zh-CN" b="1" dirty="0">
                <a:ea typeface="宋体" charset="-122"/>
              </a:rPr>
              <a:t>$("</a:t>
            </a:r>
            <a:r>
              <a:rPr lang="en-US" b="1" dirty="0">
                <a:ea typeface="宋体" charset="-122"/>
              </a:rPr>
              <a:t>li").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({"</a:t>
            </a:r>
            <a:r>
              <a:rPr lang="en-US" b="1" dirty="0" err="1">
                <a:ea typeface="宋体" charset="-122"/>
              </a:rPr>
              <a:t>font-weight":"bold","color":"red</a:t>
            </a:r>
            <a:r>
              <a:rPr lang="en-US" b="1" dirty="0">
                <a:ea typeface="宋体" charset="-122"/>
              </a:rPr>
              <a:t>"});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    });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1989338" y="836712"/>
            <a:ext cx="1000125" cy="414338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3346743" y="6085322"/>
            <a:ext cx="5098867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4085274" y="5187962"/>
              <a:ext cx="32243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演示示例：隐式迭代方法的应用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FAD7EB-1B7A-4A50-A353-1E50AB722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69675B-9135-4ED2-8665-098558A13CA6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8A5CFB-B385-4D2F-947F-62E40DE3A1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25033" y="3154136"/>
            <a:ext cx="5541934" cy="23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添加注释</a:t>
            </a:r>
            <a:endParaRPr dirty="0"/>
          </a:p>
        </p:txBody>
      </p:sp>
      <p:graphicFrame>
        <p:nvGraphicFramePr>
          <p:cNvPr id="1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39314"/>
              </p:ext>
            </p:extLst>
          </p:nvPr>
        </p:nvGraphicFramePr>
        <p:xfrm>
          <a:off x="1007434" y="1195375"/>
          <a:ext cx="10177801" cy="246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阶段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开发阶段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为代码添加注释，可以增加代码的可读性，能够让别人很容易的读懂你的代码，便于后期维护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维护阶段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建议把关键的模块形成开发文档，便于后期维护，即便后期删除代码注释，也不影响后期维护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产品正式发布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建议删除注释，减少文件大小，加快下载速度，提高用户体验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FA2C5-22CE-4FCD-9497-41B62C13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69675B-9135-4ED2-8665-098558A13CA6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随堂操作</a:t>
            </a:r>
            <a:r>
              <a:rPr lang="en-US" altLang="zh-CN" dirty="0"/>
              <a:t>—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变换网页效果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751852" y="1564481"/>
            <a:ext cx="7112357" cy="4879465"/>
          </a:xfrm>
        </p:spPr>
        <p:txBody>
          <a:bodyPr/>
          <a:lstStyle/>
          <a:p>
            <a:r>
              <a:rPr lang="zh-CN" altLang="en-US" dirty="0"/>
              <a:t>训练要点</a:t>
            </a:r>
          </a:p>
          <a:p>
            <a:pPr lvl="1"/>
            <a:r>
              <a:rPr lang="zh-CN" altLang="en-US" dirty="0"/>
              <a:t>使用选择器选取元素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 </a:t>
            </a:r>
            <a:r>
              <a:rPr lang="zh-CN" altLang="en-US" dirty="0"/>
              <a:t>、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方法为选取元素添加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show( )</a:t>
            </a:r>
            <a:r>
              <a:rPr lang="zh-CN" altLang="en-US" dirty="0"/>
              <a:t>方法显示元素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EB1F2F-3E03-4971-8221-1212EAB85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pSp>
        <p:nvGrpSpPr>
          <p:cNvPr id="36871" name="组合 19"/>
          <p:cNvGrpSpPr>
            <a:grpSpLocks/>
          </p:cNvGrpSpPr>
          <p:nvPr/>
        </p:nvGrpSpPr>
        <p:grpSpPr bwMode="auto">
          <a:xfrm>
            <a:off x="4738733" y="1107282"/>
            <a:ext cx="1109663" cy="500063"/>
            <a:chOff x="6072198" y="1142984"/>
            <a:chExt cx="1109759" cy="500066"/>
          </a:xfrm>
        </p:grpSpPr>
        <p:pic>
          <p:nvPicPr>
            <p:cNvPr id="3688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5923058" y="5847761"/>
            <a:ext cx="2714625" cy="428625"/>
            <a:chOff x="3143240" y="5143512"/>
            <a:chExt cx="271464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掌握搭建</a:t>
            </a:r>
            <a:r>
              <a:rPr lang="en-US" altLang="zh-CN" dirty="0"/>
              <a:t>jQuery</a:t>
            </a:r>
            <a:r>
              <a:rPr lang="zh-CN" altLang="en-US" dirty="0"/>
              <a:t>开发环境</a:t>
            </a:r>
          </a:p>
          <a:p>
            <a:pPr lvl="0"/>
            <a:r>
              <a:rPr lang="zh-CN" altLang="en-US" dirty="0"/>
              <a:t>掌握使用</a:t>
            </a:r>
            <a:r>
              <a:rPr lang="en-US" altLang="zh-CN" dirty="0"/>
              <a:t>ready()</a:t>
            </a:r>
            <a:r>
              <a:rPr lang="zh-CN" altLang="en-US" dirty="0"/>
              <a:t>方法加载页面、掌握</a:t>
            </a:r>
            <a:r>
              <a:rPr lang="en-US" altLang="zh-CN" dirty="0"/>
              <a:t>jQuery</a:t>
            </a:r>
            <a:r>
              <a:rPr lang="zh-CN" altLang="en-US" dirty="0"/>
              <a:t>语法</a:t>
            </a:r>
          </a:p>
          <a:p>
            <a:pPr lvl="0"/>
            <a:r>
              <a:rPr lang="zh-CN" altLang="en-US" dirty="0"/>
              <a:t>熟悉使用</a:t>
            </a:r>
            <a:r>
              <a:rPr lang="en-US" altLang="zh-CN" dirty="0" err="1"/>
              <a:t>addClass</a:t>
            </a:r>
            <a:r>
              <a:rPr lang="en-US" altLang="zh-CN" dirty="0"/>
              <a:t>()</a:t>
            </a:r>
            <a:r>
              <a:rPr lang="zh-CN" altLang="en-US" dirty="0"/>
              <a:t>方法和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方法为元素添加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  <a:p>
            <a:pPr lvl="0"/>
            <a:r>
              <a:rPr lang="zh-CN" altLang="en-US" dirty="0"/>
              <a:t>熟悉使用</a:t>
            </a:r>
            <a:r>
              <a:rPr lang="en-US" altLang="zh-CN" dirty="0"/>
              <a:t>next()</a:t>
            </a:r>
            <a:r>
              <a:rPr lang="zh-CN" altLang="en-US" dirty="0"/>
              <a:t>方法获取元素</a:t>
            </a:r>
          </a:p>
          <a:p>
            <a:pPr lvl="0"/>
            <a:r>
              <a:rPr lang="zh-CN" altLang="en-US" dirty="0"/>
              <a:t>掌握使用</a:t>
            </a:r>
            <a:r>
              <a:rPr lang="en-US" altLang="zh-CN" dirty="0"/>
              <a:t>show()</a:t>
            </a:r>
            <a:r>
              <a:rPr lang="zh-CN" altLang="en-US" dirty="0"/>
              <a:t>和</a:t>
            </a:r>
            <a:r>
              <a:rPr lang="en-US" altLang="zh-CN" dirty="0"/>
              <a:t>hide()</a:t>
            </a:r>
            <a:r>
              <a:rPr lang="zh-CN" altLang="en-US" dirty="0"/>
              <a:t>方法显示和隐藏元素</a:t>
            </a:r>
          </a:p>
          <a:p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080" y="2045529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126" y="2554362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73" y="306654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613" y="2045529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4815D450-CF43-4E66-90B1-E41562E8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34" y="1010595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26C87248-67D2-41C8-AFF8-467C0DB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34" y="3137983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8F86A331-827E-4E8E-BC46-CFEFA212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294" y="1476609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随堂操作</a:t>
            </a:r>
            <a:r>
              <a:rPr lang="en-US" altLang="zh-CN" dirty="0"/>
              <a:t>—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变换网页效果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751852" y="1521541"/>
            <a:ext cx="7112357" cy="4922405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制作</a:t>
            </a:r>
            <a:r>
              <a:rPr lang="en-US" altLang="zh-CN" dirty="0"/>
              <a:t>《</a:t>
            </a:r>
            <a:r>
              <a:rPr lang="zh-CN" altLang="zh-CN" dirty="0"/>
              <a:t>水浒传</a:t>
            </a:r>
            <a:r>
              <a:rPr lang="en-US" altLang="zh-CN" dirty="0"/>
              <a:t>》</a:t>
            </a:r>
            <a:r>
              <a:rPr lang="zh-CN" altLang="en-US" dirty="0"/>
              <a:t>内容简介页面</a:t>
            </a:r>
          </a:p>
          <a:p>
            <a:pPr lvl="1"/>
            <a:r>
              <a:rPr lang="zh-CN" altLang="en-US" dirty="0"/>
              <a:t>单击“</a:t>
            </a:r>
            <a:r>
              <a:rPr lang="zh-CN" altLang="zh-CN" dirty="0"/>
              <a:t>水浒传</a:t>
            </a:r>
            <a:r>
              <a:rPr lang="zh-CN" altLang="en-US" dirty="0"/>
              <a:t>”标题后，标题字体大小、颜色变为蓝色，正文的字体颜色变为绿色</a:t>
            </a:r>
            <a:endParaRPr lang="en-US" altLang="zh-CN" dirty="0"/>
          </a:p>
          <a:p>
            <a:pPr lvl="1"/>
            <a:r>
              <a:rPr lang="zh-CN" altLang="en-US" dirty="0"/>
              <a:t>单击“查看全部”显示内容简介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46E403-FC3B-4FB4-907E-E7736A6AF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36871" name="组合 19"/>
          <p:cNvGrpSpPr>
            <a:grpSpLocks/>
          </p:cNvGrpSpPr>
          <p:nvPr/>
        </p:nvGrpSpPr>
        <p:grpSpPr bwMode="auto">
          <a:xfrm>
            <a:off x="4751852" y="981918"/>
            <a:ext cx="1109663" cy="500063"/>
            <a:chOff x="6072198" y="1142984"/>
            <a:chExt cx="1109759" cy="500066"/>
          </a:xfrm>
        </p:grpSpPr>
        <p:pic>
          <p:nvPicPr>
            <p:cNvPr id="3688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6872" name="组合 13"/>
          <p:cNvGrpSpPr>
            <a:grpSpLocks/>
          </p:cNvGrpSpPr>
          <p:nvPr/>
        </p:nvGrpSpPr>
        <p:grpSpPr bwMode="auto">
          <a:xfrm>
            <a:off x="5090905" y="6274084"/>
            <a:ext cx="2714625" cy="428625"/>
            <a:chOff x="3143240" y="5143512"/>
            <a:chExt cx="271464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7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E093B65-DB39-4707-9507-8DE3127CA0D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5643" y="554401"/>
            <a:ext cx="3390063" cy="19339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8C43E33-3BD1-4605-80D3-15374E550D2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5643" y="2610772"/>
            <a:ext cx="3390063" cy="19805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858FA91-CD09-4772-AFD4-BAC17753407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260251" y="3244614"/>
            <a:ext cx="4027221" cy="28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8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随堂操作</a:t>
            </a:r>
            <a:r>
              <a:rPr lang="en-US" altLang="zh-CN" dirty="0"/>
              <a:t>—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变换网页效果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751852" y="1509067"/>
            <a:ext cx="7112357" cy="493488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</a:p>
          <a:p>
            <a:pPr lvl="1"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）新建</a:t>
            </a:r>
            <a:r>
              <a:rPr lang="en-US" altLang="zh-CN" dirty="0"/>
              <a:t>HTML</a:t>
            </a:r>
            <a:r>
              <a:rPr lang="zh-CN" altLang="en-US" dirty="0"/>
              <a:t>文件，文件名为</a:t>
            </a:r>
            <a:r>
              <a:rPr lang="en-US" altLang="zh-CN" dirty="0"/>
              <a:t>april.html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）在新建的</a:t>
            </a:r>
            <a:r>
              <a:rPr lang="en-US" altLang="zh-CN" dirty="0"/>
              <a:t>HTML</a:t>
            </a:r>
            <a:r>
              <a:rPr lang="zh-CN" altLang="en-US" dirty="0"/>
              <a:t>文档中引入</a:t>
            </a:r>
            <a:r>
              <a:rPr lang="en-US" altLang="zh-CN" dirty="0"/>
              <a:t>jQuery</a:t>
            </a:r>
            <a:r>
              <a:rPr lang="zh-CN" altLang="en-US" dirty="0"/>
              <a:t>库</a:t>
            </a:r>
          </a:p>
          <a:p>
            <a:pPr lvl="1"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）使用</a:t>
            </a:r>
            <a:r>
              <a:rPr lang="en-US" altLang="zh-CN" dirty="0"/>
              <a:t>$(document).ready( )</a:t>
            </a:r>
            <a:r>
              <a:rPr lang="zh-CN" altLang="en-US" dirty="0"/>
              <a:t>创建文档加载事件</a:t>
            </a:r>
          </a:p>
          <a:p>
            <a:pPr lvl="1"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）使用</a:t>
            </a:r>
            <a:r>
              <a:rPr lang="en-US" altLang="zh-CN" dirty="0"/>
              <a:t>$( )</a:t>
            </a:r>
            <a:r>
              <a:rPr lang="zh-CN" altLang="en-US" dirty="0"/>
              <a:t>选取所需元素</a:t>
            </a:r>
          </a:p>
          <a:p>
            <a:pPr lvl="1"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、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方法为所选取的元素添加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  <a:p>
            <a:pPr lvl="1">
              <a:defRPr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）使用</a:t>
            </a:r>
            <a:r>
              <a:rPr lang="en-US" altLang="zh-CN" dirty="0"/>
              <a:t>show( )</a:t>
            </a:r>
            <a:r>
              <a:rPr lang="zh-CN" altLang="en-US" dirty="0"/>
              <a:t>设置简介内容显示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0CE8-4101-45F2-AD09-7A109A5FB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grpSp>
        <p:nvGrpSpPr>
          <p:cNvPr id="37893" name="组合 19"/>
          <p:cNvGrpSpPr>
            <a:grpSpLocks/>
          </p:cNvGrpSpPr>
          <p:nvPr/>
        </p:nvGrpSpPr>
        <p:grpSpPr bwMode="auto">
          <a:xfrm>
            <a:off x="4834949" y="997611"/>
            <a:ext cx="1109663" cy="500063"/>
            <a:chOff x="6072198" y="1142984"/>
            <a:chExt cx="1109759" cy="500066"/>
          </a:xfrm>
        </p:grpSpPr>
        <p:pic>
          <p:nvPicPr>
            <p:cNvPr id="3789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667251" y="5500689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40965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096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096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097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096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2DDD3F-46F5-40AE-8A6D-23701D8FD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79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对象和</a:t>
            </a:r>
            <a:r>
              <a:rPr lang="en-US" altLang="zh-CN" dirty="0"/>
              <a:t>jQuery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777177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浏览器把</a:t>
            </a:r>
            <a:r>
              <a:rPr lang="en-US" altLang="zh-CN"/>
              <a:t>HTML</a:t>
            </a:r>
            <a:r>
              <a:rPr lang="zh-CN" altLang="en-US"/>
              <a:t>文档的元素转换成节点对象，所有节点组成了一个树状结构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DOM</a:t>
            </a:r>
            <a:r>
              <a:rPr dirty="0"/>
              <a:t>模型</a:t>
            </a:r>
          </a:p>
        </p:txBody>
      </p:sp>
      <p:pic>
        <p:nvPicPr>
          <p:cNvPr id="29701" name="Picture 2" descr="图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614613"/>
            <a:ext cx="831215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4DA102-8807-46C2-955B-2A4569098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18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DOM</a:t>
            </a:r>
            <a:r>
              <a:rPr lang="zh-CN" altLang="en-US" dirty="0"/>
              <a:t>对象：直接使用</a:t>
            </a:r>
            <a:r>
              <a:rPr lang="en-US" altLang="zh-CN" dirty="0"/>
              <a:t>JavaScript</a:t>
            </a:r>
            <a:r>
              <a:rPr lang="zh-CN" altLang="en-US" dirty="0"/>
              <a:t>获取的节点对象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DOM</a:t>
            </a:r>
            <a:r>
              <a:t>对象和</a:t>
            </a:r>
            <a:r>
              <a:rPr lang="en-US"/>
              <a:t>jQuery</a:t>
            </a:r>
            <a:r>
              <a:t>对象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38" y="1939925"/>
            <a:ext cx="7072312" cy="922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objDOM</a:t>
            </a:r>
            <a:r>
              <a:rPr lang="en-US" altLang="en-US" b="1" kern="0" dirty="0">
                <a:ea typeface="宋体" charset="-122"/>
              </a:rPr>
              <a:t>=</a:t>
            </a:r>
            <a:r>
              <a:rPr lang="en-US" altLang="en-US" b="1" kern="0" dirty="0" err="1">
                <a:ea typeface="宋体" charset="-122"/>
              </a:rPr>
              <a:t>document.getElementById</a:t>
            </a:r>
            <a:r>
              <a:rPr lang="en-US" altLang="en-US" b="1" kern="0" dirty="0">
                <a:ea typeface="宋体" charset="-122"/>
              </a:rPr>
              <a:t>("title"); 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endParaRPr lang="en-US" altLang="en-US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objHTML</a:t>
            </a:r>
            <a:r>
              <a:rPr lang="en-US" altLang="en-US" b="1" kern="0" dirty="0">
                <a:ea typeface="宋体" charset="-122"/>
              </a:rPr>
              <a:t>=</a:t>
            </a:r>
            <a:r>
              <a:rPr lang="en-US" altLang="en-US" b="1" kern="0" dirty="0" err="1">
                <a:ea typeface="宋体" charset="-122"/>
              </a:rPr>
              <a:t>objDOM.innerHTML</a:t>
            </a:r>
            <a:r>
              <a:rPr lang="en-US" altLang="en-US" b="1" kern="0" dirty="0">
                <a:ea typeface="宋体" charset="-122"/>
              </a:rPr>
              <a:t>;  </a:t>
            </a:r>
            <a:endParaRPr lang="zh-CN" altLang="zh-CN" b="1" kern="0" dirty="0">
              <a:ea typeface="宋体" charset="-122"/>
            </a:endParaRPr>
          </a:p>
        </p:txBody>
      </p:sp>
      <p:sp>
        <p:nvSpPr>
          <p:cNvPr id="32774" name="内容占位符 2"/>
          <p:cNvSpPr txBox="1">
            <a:spLocks/>
          </p:cNvSpPr>
          <p:nvPr/>
        </p:nvSpPr>
        <p:spPr bwMode="auto">
          <a:xfrm>
            <a:off x="879455" y="3040859"/>
            <a:ext cx="10299996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对象：使用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对象后产生的对象，它能够使用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2738438" y="3862389"/>
            <a:ext cx="7072312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b="1" kern="0" dirty="0">
                <a:ea typeface="宋体" charset="-122"/>
              </a:rPr>
              <a:t>$(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#title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).html( );</a:t>
            </a:r>
          </a:p>
          <a:p>
            <a:pPr>
              <a:defRPr/>
            </a:pPr>
            <a:r>
              <a:rPr lang="zh-CN" altLang="en-US" b="1" kern="0" dirty="0">
                <a:ea typeface="宋体" charset="-122"/>
              </a:rPr>
              <a:t>等同于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document.getElementById</a:t>
            </a:r>
            <a:r>
              <a:rPr lang="en-US" altLang="en-US" b="1" kern="0" dirty="0">
                <a:ea typeface="宋体" charset="-122"/>
              </a:rPr>
              <a:t>(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title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).</a:t>
            </a:r>
            <a:r>
              <a:rPr lang="en-US" altLang="en-US" b="1" kern="0" dirty="0" err="1">
                <a:ea typeface="宋体" charset="-122"/>
              </a:rPr>
              <a:t>innerHTML</a:t>
            </a:r>
            <a:r>
              <a:rPr lang="en-US" altLang="en-US" b="1" kern="0" dirty="0">
                <a:ea typeface="宋体" charset="-122"/>
              </a:rPr>
              <a:t>; </a:t>
            </a:r>
            <a:endParaRPr lang="zh-CN" altLang="zh-CN" b="1" kern="0" dirty="0">
              <a:ea typeface="宋体" charset="-122"/>
            </a:endParaRPr>
          </a:p>
        </p:txBody>
      </p:sp>
      <p:grpSp>
        <p:nvGrpSpPr>
          <p:cNvPr id="4" name="组合 28"/>
          <p:cNvGrpSpPr>
            <a:grpSpLocks/>
          </p:cNvGrpSpPr>
          <p:nvPr/>
        </p:nvGrpSpPr>
        <p:grpSpPr bwMode="auto">
          <a:xfrm>
            <a:off x="1595439" y="5072063"/>
            <a:ext cx="985837" cy="461962"/>
            <a:chOff x="3786182" y="3824735"/>
            <a:chExt cx="986585" cy="461521"/>
          </a:xfrm>
        </p:grpSpPr>
        <p:sp>
          <p:nvSpPr>
            <p:cNvPr id="11" name="TextBox 10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277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2309813" y="5419725"/>
            <a:ext cx="7645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对象分别拥有一套独立的方法，不能混用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D9AEE-1572-49C7-AF1A-37B8E6C8E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 使用</a:t>
            </a:r>
            <a:r>
              <a:rPr lang="en-US"/>
              <a:t>$()</a:t>
            </a:r>
            <a:r>
              <a:rPr lang="zh-CN" altLang="en-US"/>
              <a:t>函数进行转化：</a:t>
            </a:r>
            <a:r>
              <a:rPr lang="en-US"/>
              <a:t>$(DOM</a:t>
            </a:r>
            <a:r>
              <a:rPr lang="zh-CN" altLang="en-US"/>
              <a:t>对象</a:t>
            </a:r>
            <a:r>
              <a:rPr lang="en-US"/>
              <a:t>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DOM</a:t>
            </a:r>
            <a:r>
              <a:t>对象转</a:t>
            </a:r>
            <a:r>
              <a:rPr lang="en-US"/>
              <a:t>jQuery</a:t>
            </a:r>
            <a:r>
              <a:t>对象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39" y="2290763"/>
            <a:ext cx="7286625" cy="872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</a:t>
            </a:r>
            <a:r>
              <a:rPr lang="en-US" altLang="en-US" b="1" kern="0" dirty="0" err="1">
                <a:ea typeface="宋体" charset="-122"/>
              </a:rPr>
              <a:t>document.getElementById</a:t>
            </a:r>
            <a:r>
              <a:rPr lang="en-US" altLang="en-US" b="1" kern="0" dirty="0">
                <a:ea typeface="宋体" charset="-122"/>
              </a:rPr>
              <a:t>("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"); </a:t>
            </a:r>
            <a:endParaRPr lang="zh-CN" altLang="en-US" b="1" kern="0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$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=$(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);  </a:t>
            </a:r>
            <a:endParaRPr lang="zh-CN" altLang="zh-CN" b="1" kern="0" dirty="0" err="1">
              <a:ea typeface="宋体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2738438" y="4357689"/>
            <a:ext cx="6597650" cy="1158875"/>
          </a:xfrm>
          <a:prstGeom prst="borderCallout1">
            <a:avLst>
              <a:gd name="adj1" fmla="val 42497"/>
              <a:gd name="adj2" fmla="val -172"/>
              <a:gd name="adj3" fmla="val 34420"/>
              <a:gd name="adj4" fmla="val -75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对象命名一般约定以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开头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在事件中经常使用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$(this)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是触发该事件的对象</a:t>
            </a:r>
          </a:p>
        </p:txBody>
      </p: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1609726" y="3862389"/>
            <a:ext cx="1057275" cy="414337"/>
            <a:chOff x="1000100" y="3950459"/>
            <a:chExt cx="1058023" cy="414475"/>
          </a:xfrm>
        </p:grpSpPr>
        <p:pic>
          <p:nvPicPr>
            <p:cNvPr id="4199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57541" y="3958399"/>
              <a:ext cx="70058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5245472" y="3087816"/>
            <a:ext cx="250034" cy="61412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4701287" y="3702844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jQuery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792313" y="2584977"/>
            <a:ext cx="250034" cy="50193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7248128" y="3087815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17D19-CDF5-4AAA-AACB-80D5E362B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r>
              <a:rPr lang="en-US" dirty="0"/>
              <a:t>jQuery</a:t>
            </a:r>
            <a:r>
              <a:rPr lang="zh-CN" altLang="en-US" dirty="0"/>
              <a:t>对象是一个类似数组的对象，可以通过</a:t>
            </a:r>
            <a:r>
              <a:rPr lang="en-US" dirty="0"/>
              <a:t>[index]</a:t>
            </a:r>
            <a:r>
              <a:rPr lang="zh-CN" altLang="en-US" dirty="0"/>
              <a:t>的方法得到相应的</a:t>
            </a:r>
            <a:r>
              <a:rPr lang="en-US" dirty="0"/>
              <a:t>DOM</a:t>
            </a:r>
            <a:r>
              <a:rPr lang="zh-CN" altLang="en-US" dirty="0"/>
              <a:t>对象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jQuery</a:t>
            </a:r>
            <a:r>
              <a:t>对象转</a:t>
            </a:r>
            <a:r>
              <a:rPr lang="en-US"/>
              <a:t>DOM</a:t>
            </a:r>
            <a:r>
              <a:t>对象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39" y="2433639"/>
            <a:ext cx="6309890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$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=$ ("#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"); 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endParaRPr lang="zh-CN" altLang="en-US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=$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txtName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[0</a:t>
            </a:r>
            <a:r>
              <a:rPr lang="en-US" altLang="en-US" b="1" kern="0" dirty="0">
                <a:solidFill>
                  <a:srgbClr val="FF0000"/>
                </a:solidFill>
                <a:ea typeface="宋体" charset="-122"/>
              </a:rPr>
              <a:t>]</a:t>
            </a:r>
            <a:r>
              <a:rPr lang="en-US" altLang="en-US" b="1" kern="0" dirty="0">
                <a:ea typeface="宋体" charset="-122"/>
              </a:rPr>
              <a:t>; </a:t>
            </a:r>
            <a:endParaRPr lang="zh-CN" altLang="zh-CN" b="1" kern="0" dirty="0">
              <a:ea typeface="宋体" charset="-122"/>
            </a:endParaRPr>
          </a:p>
        </p:txBody>
      </p:sp>
      <p:sp>
        <p:nvSpPr>
          <p:cNvPr id="43014" name="内容占位符 2"/>
          <p:cNvSpPr txBox="1">
            <a:spLocks/>
          </p:cNvSpPr>
          <p:nvPr/>
        </p:nvSpPr>
        <p:spPr bwMode="auto">
          <a:xfrm>
            <a:off x="970881" y="4068955"/>
            <a:ext cx="764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get(index)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方法得到相应的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668589" y="5157193"/>
            <a:ext cx="5947692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$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=$("#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"); 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endParaRPr lang="zh-CN" altLang="en-US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=$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txtName.get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(0);       </a:t>
            </a:r>
            <a:endParaRPr lang="zh-CN" altLang="zh-CN" b="1" kern="0" dirty="0">
              <a:ea typeface="宋体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5344389" y="3357563"/>
            <a:ext cx="125017" cy="2705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4675187" y="3629025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5879977" y="2433638"/>
            <a:ext cx="550005" cy="18335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6429981" y="2250282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jQuery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5735960" y="4844143"/>
            <a:ext cx="419018" cy="45706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6154978" y="4660789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jQuery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908936" y="5965850"/>
            <a:ext cx="125017" cy="2705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4239734" y="6237312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AEA32-6592-4727-90E2-60A9483DC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随堂操作</a:t>
            </a:r>
            <a:r>
              <a:rPr lang="en-US" altLang="zh-CN" dirty="0"/>
              <a:t>—</a:t>
            </a:r>
            <a:r>
              <a:rPr lang="zh-CN" altLang="en-US" dirty="0"/>
              <a:t>制作广告图片轮播切换效果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611887"/>
            <a:ext cx="7112357" cy="4832060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对象的单击事件方法和鼠标移进移出的事件方法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show( )</a:t>
            </a:r>
            <a:r>
              <a:rPr lang="zh-CN" altLang="en-US" dirty="0"/>
              <a:t>和</a:t>
            </a:r>
            <a:r>
              <a:rPr lang="en-US" altLang="zh-CN" dirty="0"/>
              <a:t>hide( )</a:t>
            </a:r>
            <a:r>
              <a:rPr lang="zh-CN" altLang="en-US" dirty="0"/>
              <a:t>实现网页元素的显示和隐藏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方法设置网页元素的背景图像</a:t>
            </a:r>
          </a:p>
          <a:p>
            <a:pPr lvl="1"/>
            <a:r>
              <a:rPr lang="zh-CN" altLang="en-US" dirty="0"/>
              <a:t>使用数组保存网页中图片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8D16C1-6C1E-46A7-8119-669D12CBD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grpSp>
        <p:nvGrpSpPr>
          <p:cNvPr id="44038" name="组合 14"/>
          <p:cNvGrpSpPr>
            <a:grpSpLocks/>
          </p:cNvGrpSpPr>
          <p:nvPr/>
        </p:nvGrpSpPr>
        <p:grpSpPr bwMode="auto">
          <a:xfrm>
            <a:off x="4831290" y="1049021"/>
            <a:ext cx="1109663" cy="500063"/>
            <a:chOff x="6072198" y="1142984"/>
            <a:chExt cx="1109759" cy="500066"/>
          </a:xfrm>
        </p:grpSpPr>
        <p:pic>
          <p:nvPicPr>
            <p:cNvPr id="4404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8" name="组合 11"/>
          <p:cNvGrpSpPr>
            <a:grpSpLocks/>
          </p:cNvGrpSpPr>
          <p:nvPr/>
        </p:nvGrpSpPr>
        <p:grpSpPr bwMode="auto">
          <a:xfrm>
            <a:off x="4452939" y="6072189"/>
            <a:ext cx="2714625" cy="428625"/>
            <a:chOff x="3143240" y="5143512"/>
            <a:chExt cx="271464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随堂操作</a:t>
            </a:r>
            <a:r>
              <a:rPr lang="en-US" altLang="zh-CN" dirty="0"/>
              <a:t>—</a:t>
            </a:r>
            <a:r>
              <a:rPr lang="zh-CN" altLang="en-US" dirty="0"/>
              <a:t>制作广告图片轮播切换效果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21707"/>
            <a:ext cx="7112357" cy="502224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sz="2000" dirty="0"/>
              <a:t>制作广告图片轮播切换效果，默认第</a:t>
            </a:r>
            <a:r>
              <a:rPr lang="en-US" altLang="zh-CN" sz="2000" dirty="0"/>
              <a:t>1</a:t>
            </a:r>
            <a:r>
              <a:rPr lang="zh-CN" altLang="en-US" sz="2000" dirty="0"/>
              <a:t>个数字背景颜色为橙色，其他背景为</a:t>
            </a:r>
            <a:r>
              <a:rPr lang="en-US" altLang="zh-CN" sz="2000" dirty="0"/>
              <a:t>#333333</a:t>
            </a:r>
            <a:r>
              <a:rPr lang="zh-CN" altLang="en-US" sz="2000" dirty="0"/>
              <a:t>，数字颜色为白色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鼠标移至图片上出现左右箭头，鼠标移出图片时，左右箭头消失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单击左历右箭头时，显示上一个</a:t>
            </a:r>
            <a:r>
              <a:rPr lang="en-US" altLang="zh-CN" sz="2000" dirty="0"/>
              <a:t>/</a:t>
            </a:r>
            <a:r>
              <a:rPr lang="zh-CN" altLang="en-US" sz="2000" dirty="0"/>
              <a:t>下一个图片，当前数字背景为橙色，其他数字背景为</a:t>
            </a:r>
            <a:r>
              <a:rPr lang="en-US" altLang="zh-CN" sz="2000" dirty="0"/>
              <a:t>#333333</a:t>
            </a:r>
            <a:r>
              <a:rPr lang="zh-CN" altLang="en-US" sz="2000" dirty="0"/>
              <a:t>，第一个</a:t>
            </a:r>
            <a:r>
              <a:rPr lang="en-US" altLang="zh-CN" sz="2000" dirty="0"/>
              <a:t>/</a:t>
            </a:r>
            <a:r>
              <a:rPr lang="zh-CN" altLang="en-US" sz="2000" dirty="0"/>
              <a:t>最后一个图片显示时，单击箭头时弹出提示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F814F0-EC75-4DD8-B686-DDAD3A1D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grpSp>
        <p:nvGrpSpPr>
          <p:cNvPr id="44038" name="组合 14"/>
          <p:cNvGrpSpPr>
            <a:grpSpLocks/>
          </p:cNvGrpSpPr>
          <p:nvPr/>
        </p:nvGrpSpPr>
        <p:grpSpPr bwMode="auto">
          <a:xfrm>
            <a:off x="4776987" y="964507"/>
            <a:ext cx="1109663" cy="500063"/>
            <a:chOff x="6072198" y="1142984"/>
            <a:chExt cx="1109759" cy="500066"/>
          </a:xfrm>
        </p:grpSpPr>
        <p:pic>
          <p:nvPicPr>
            <p:cNvPr id="4404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44039" name="组合 11"/>
          <p:cNvGrpSpPr>
            <a:grpSpLocks/>
          </p:cNvGrpSpPr>
          <p:nvPr/>
        </p:nvGrpSpPr>
        <p:grpSpPr bwMode="auto">
          <a:xfrm>
            <a:off x="5600900" y="6381329"/>
            <a:ext cx="2714625" cy="428625"/>
            <a:chOff x="3143240" y="5143512"/>
            <a:chExt cx="271464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404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29B42A72-8A2F-4DC8-8348-F98F76DC8BA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0592" y="209550"/>
            <a:ext cx="3279372" cy="21734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B9B615C-B170-4183-93DF-4B2D9A5CFB6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70592" y="2529292"/>
            <a:ext cx="3279372" cy="22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845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jQuery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292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随堂操作</a:t>
            </a:r>
            <a:r>
              <a:rPr lang="en-US" altLang="zh-CN" dirty="0"/>
              <a:t>—</a:t>
            </a:r>
            <a:r>
              <a:rPr lang="zh-CN" altLang="en-US" dirty="0"/>
              <a:t>制作广告图片轮播切换效果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lvl="1"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）使用</a:t>
            </a:r>
            <a:r>
              <a:rPr lang="en-US" altLang="zh-CN" sz="2000" dirty="0"/>
              <a:t>mouseover( )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mouseout</a:t>
            </a:r>
            <a:r>
              <a:rPr lang="en-US" altLang="zh-CN" sz="2000" dirty="0"/>
              <a:t>( )</a:t>
            </a:r>
            <a:r>
              <a:rPr lang="zh-CN" altLang="en-US" sz="2000" dirty="0"/>
              <a:t>方法和</a:t>
            </a:r>
            <a:r>
              <a:rPr lang="en-US" altLang="zh-CN" sz="2000" dirty="0"/>
              <a:t>show( )</a:t>
            </a:r>
            <a:r>
              <a:rPr lang="zh-CN" altLang="en-US" sz="2000" dirty="0"/>
              <a:t>和</a:t>
            </a:r>
            <a:r>
              <a:rPr lang="en-US" altLang="zh-CN" sz="2000" dirty="0"/>
              <a:t>hide( )</a:t>
            </a:r>
            <a:r>
              <a:rPr lang="zh-CN" altLang="en-US" sz="2000" dirty="0"/>
              <a:t>方法实现左右箭头的显示和隐藏</a:t>
            </a:r>
          </a:p>
          <a:p>
            <a:pPr lvl="1"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）使用</a:t>
            </a:r>
            <a:r>
              <a:rPr lang="en-US" altLang="zh-CN" sz="2000" dirty="0"/>
              <a:t>jQuery</a:t>
            </a:r>
            <a:r>
              <a:rPr lang="zh-CN" altLang="en-US" sz="2000" dirty="0"/>
              <a:t>对象的</a:t>
            </a:r>
            <a:r>
              <a:rPr lang="en-US" altLang="zh-CN" sz="2000" dirty="0"/>
              <a:t>click( )</a:t>
            </a:r>
            <a:r>
              <a:rPr lang="zh-CN" altLang="en-US" sz="2000" dirty="0"/>
              <a:t>方法和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( )</a:t>
            </a:r>
            <a:r>
              <a:rPr lang="zh-CN" altLang="en-US" sz="2000" dirty="0"/>
              <a:t>，实现单击箭头轮播图片和数字背景颜色变化</a:t>
            </a:r>
          </a:p>
          <a:p>
            <a:pPr lvl="1"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）使用</a:t>
            </a:r>
            <a:r>
              <a:rPr lang="en-US" altLang="zh-CN" sz="2000" dirty="0"/>
              <a:t>siblings( )</a:t>
            </a:r>
            <a:r>
              <a:rPr lang="zh-CN" altLang="en-US" sz="2000" dirty="0"/>
              <a:t>方法获取当前元素的兄弟元素，设置数字的背景颜色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A45FC1-8A3C-4A3C-BB11-C1E15FDC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grpSp>
        <p:nvGrpSpPr>
          <p:cNvPr id="45061" name="组合 14"/>
          <p:cNvGrpSpPr>
            <a:grpSpLocks/>
          </p:cNvGrpSpPr>
          <p:nvPr/>
        </p:nvGrpSpPr>
        <p:grpSpPr bwMode="auto">
          <a:xfrm>
            <a:off x="4789993" y="975429"/>
            <a:ext cx="1109663" cy="500063"/>
            <a:chOff x="6072198" y="1142984"/>
            <a:chExt cx="1109759" cy="500066"/>
          </a:xfrm>
        </p:grpSpPr>
        <p:pic>
          <p:nvPicPr>
            <p:cNvPr id="4506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452938" y="6237313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5447441" y="3978764"/>
            <a:ext cx="6273505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kern="0" dirty="0">
                <a:ea typeface="宋体" charset="-122"/>
              </a:rPr>
              <a:t> $("</a:t>
            </a:r>
            <a:r>
              <a:rPr lang="en-US" altLang="en-US" b="1" kern="0" dirty="0" err="1">
                <a:ea typeface="宋体" charset="-122"/>
              </a:rPr>
              <a:t>li:nth-of-type</a:t>
            </a:r>
            <a:r>
              <a:rPr lang="en-US" altLang="en-US" b="1" kern="0" dirty="0">
                <a:ea typeface="宋体" charset="-122"/>
              </a:rPr>
              <a:t>("+i+")").siblings().</a:t>
            </a:r>
            <a:r>
              <a:rPr lang="en-US" altLang="en-US" b="1" kern="0" dirty="0" err="1">
                <a:ea typeface="宋体" charset="-122"/>
              </a:rPr>
              <a:t>css</a:t>
            </a:r>
            <a:r>
              <a:rPr lang="en-US" altLang="en-US" b="1" kern="0" dirty="0">
                <a:ea typeface="宋体" charset="-122"/>
              </a:rPr>
              <a:t>("background","#333333");</a:t>
            </a:r>
            <a:endParaRPr lang="zh-CN" altLang="zh-CN" b="1" kern="0" dirty="0">
              <a:ea typeface="宋体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2EB3E2-1C1F-48B8-814D-A62F88A5799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7410" y="261479"/>
            <a:ext cx="3425681" cy="21940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C5BE9-F454-42F6-94DA-D0FBFE64511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7410" y="2559271"/>
            <a:ext cx="3425681" cy="219409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48133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813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813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814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813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23DED0-1689-418C-888B-28B0C3E01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C5B4DE-1C95-4975-820A-3803E419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69857F8-0AB7-4E9C-B36A-FAD959F9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9438138" cy="5363240"/>
          </a:xfrm>
        </p:spPr>
        <p:txBody>
          <a:bodyPr/>
          <a:lstStyle/>
          <a:p>
            <a:pPr lvl="0"/>
            <a:r>
              <a:rPr lang="en-US" altLang="zh-CN" sz="2000" dirty="0" err="1"/>
              <a:t>jQuery是一个优秀的JavaScript库，使用它可大大提高Web客户端的开发效率</a:t>
            </a:r>
            <a:r>
              <a:rPr lang="en-US" altLang="zh-CN" sz="2000" dirty="0"/>
              <a:t>。</a:t>
            </a:r>
            <a:endParaRPr lang="zh-CN" altLang="zh-CN" sz="2000" dirty="0"/>
          </a:p>
          <a:p>
            <a:pPr lvl="0"/>
            <a:r>
              <a:rPr lang="en-US" altLang="zh-CN" sz="2000" dirty="0" err="1"/>
              <a:t>要使用jQuery的功能，需要首先引用jQuery库文件</a:t>
            </a:r>
            <a:r>
              <a:rPr lang="en-US" altLang="zh-CN" sz="2000" dirty="0"/>
              <a:t>。</a:t>
            </a:r>
            <a:endParaRPr lang="zh-CN" altLang="zh-CN" sz="2000" dirty="0"/>
          </a:p>
          <a:p>
            <a:pPr lvl="0"/>
            <a:r>
              <a:rPr lang="en-US" altLang="zh-CN" sz="2000" dirty="0"/>
              <a:t>$(document).ready()</a:t>
            </a:r>
            <a:r>
              <a:rPr lang="en-US" altLang="zh-CN" sz="2000" dirty="0" err="1"/>
              <a:t>与window.onload的使用场合类似，但有差异</a:t>
            </a:r>
            <a:r>
              <a:rPr lang="en-US" altLang="zh-CN" sz="2000" dirty="0"/>
              <a:t>。</a:t>
            </a:r>
            <a:endParaRPr lang="zh-CN" altLang="zh-CN" sz="2000" dirty="0"/>
          </a:p>
          <a:p>
            <a:pPr lvl="0"/>
            <a:r>
              <a:rPr lang="en-US" altLang="zh-CN" sz="2000" dirty="0"/>
              <a:t>jQuery</a:t>
            </a:r>
            <a:r>
              <a:rPr lang="zh-CN" altLang="zh-CN" sz="2000" dirty="0"/>
              <a:t>代码中常见的元素包括工厂函数、选择器和方法。</a:t>
            </a:r>
          </a:p>
          <a:p>
            <a:pPr lvl="0"/>
            <a:r>
              <a:rPr lang="en-US" altLang="zh-CN" sz="2000" dirty="0"/>
              <a:t>jQuery</a:t>
            </a:r>
            <a:r>
              <a:rPr lang="zh-CN" altLang="zh-CN" sz="2000" dirty="0"/>
              <a:t>程序代码的特色：包含</a:t>
            </a:r>
            <a:r>
              <a:rPr lang="en-US" altLang="zh-CN" sz="2000" dirty="0"/>
              <a:t>$</a:t>
            </a:r>
            <a:r>
              <a:rPr lang="zh-CN" altLang="zh-CN" sz="2000" dirty="0"/>
              <a:t>符号和连缀操作。</a:t>
            </a:r>
          </a:p>
          <a:p>
            <a:pPr lvl="0"/>
            <a:r>
              <a:rPr lang="zh-CN" altLang="zh-CN" sz="2000" dirty="0"/>
              <a:t>可以将</a:t>
            </a:r>
            <a:r>
              <a:rPr lang="en-US" altLang="zh-CN" sz="2000" dirty="0"/>
              <a:t>DOM</a:t>
            </a:r>
            <a:r>
              <a:rPr lang="zh-CN" altLang="zh-CN" sz="2000" dirty="0"/>
              <a:t>对象转换成</a:t>
            </a:r>
            <a:r>
              <a:rPr lang="en-US" altLang="zh-CN" sz="2000" dirty="0"/>
              <a:t>jQuery</a:t>
            </a:r>
            <a:r>
              <a:rPr lang="zh-CN" altLang="zh-CN" sz="2000" dirty="0"/>
              <a:t>对象，以使用</a:t>
            </a:r>
            <a:r>
              <a:rPr lang="en-US" altLang="zh-CN" sz="2000" dirty="0"/>
              <a:t>jQuery</a:t>
            </a:r>
            <a:r>
              <a:rPr lang="zh-CN" altLang="zh-CN" sz="2000" dirty="0"/>
              <a:t>提供的丰富功能；也可以将</a:t>
            </a:r>
            <a:r>
              <a:rPr lang="en-US" altLang="zh-CN" sz="2000" dirty="0"/>
              <a:t>jQuery</a:t>
            </a:r>
            <a:r>
              <a:rPr lang="zh-CN" altLang="zh-CN" sz="2000" dirty="0"/>
              <a:t>对象转换成</a:t>
            </a:r>
            <a:r>
              <a:rPr lang="en-US" altLang="zh-CN" sz="2000" dirty="0"/>
              <a:t>DOM</a:t>
            </a:r>
            <a:r>
              <a:rPr lang="zh-CN" altLang="zh-CN" sz="2000" dirty="0"/>
              <a:t>对象，使用</a:t>
            </a:r>
            <a:r>
              <a:rPr lang="en-US" altLang="zh-CN" sz="2000" dirty="0"/>
              <a:t>DOM</a:t>
            </a:r>
            <a:r>
              <a:rPr lang="zh-CN" altLang="zh-CN" sz="2000" dirty="0"/>
              <a:t>对象特有的成员提供的功能。</a:t>
            </a:r>
          </a:p>
          <a:p>
            <a:pPr lvl="0"/>
            <a:r>
              <a:rPr lang="en-US" altLang="zh-CN" sz="2000" dirty="0" err="1"/>
              <a:t>可以使用addClass</a:t>
            </a:r>
            <a:r>
              <a:rPr lang="en-US" altLang="zh-CN" sz="2000" dirty="0"/>
              <a:t>()</a:t>
            </a:r>
            <a:r>
              <a:rPr lang="en-US" altLang="zh-CN" sz="2000" dirty="0" err="1"/>
              <a:t>方法和css</a:t>
            </a:r>
            <a:r>
              <a:rPr lang="en-US" altLang="zh-CN" sz="2000" dirty="0"/>
              <a:t>()</a:t>
            </a:r>
            <a:r>
              <a:rPr lang="en-US" altLang="zh-CN" sz="2000" dirty="0" err="1"/>
              <a:t>方法为DOM元素添加样式</a:t>
            </a:r>
            <a:r>
              <a:rPr lang="en-US" altLang="zh-CN" sz="2000" dirty="0"/>
              <a:t>。</a:t>
            </a:r>
            <a:endParaRPr lang="zh-CN" altLang="zh-CN" sz="2000" dirty="0"/>
          </a:p>
          <a:p>
            <a:pPr lvl="0"/>
            <a:r>
              <a:rPr lang="zh-CN" altLang="zh-CN" sz="2000" dirty="0"/>
              <a:t>使用</a:t>
            </a:r>
            <a:r>
              <a:rPr lang="en-US" altLang="zh-CN" sz="2000" dirty="0"/>
              <a:t>next()</a:t>
            </a:r>
            <a:r>
              <a:rPr lang="zh-CN" altLang="zh-CN" sz="2000" dirty="0"/>
              <a:t>方法可以获得所匹配元素集合中每个元素其后紧邻的同辈元素。</a:t>
            </a:r>
          </a:p>
          <a:p>
            <a:pPr lvl="0"/>
            <a:r>
              <a:rPr lang="en-US" altLang="zh-CN" sz="2000" dirty="0" err="1"/>
              <a:t>使用show</a:t>
            </a:r>
            <a:r>
              <a:rPr lang="en-US" altLang="zh-CN" sz="2000" dirty="0"/>
              <a:t>()</a:t>
            </a:r>
            <a:r>
              <a:rPr lang="en-US" altLang="zh-CN" sz="2000" dirty="0" err="1"/>
              <a:t>和hide</a:t>
            </a:r>
            <a:r>
              <a:rPr lang="en-US" altLang="zh-CN" sz="2000" dirty="0"/>
              <a:t>()</a:t>
            </a:r>
            <a:r>
              <a:rPr lang="en-US" altLang="zh-CN" sz="2000" dirty="0" err="1"/>
              <a:t>可以设置元素的显示和隐藏</a:t>
            </a:r>
            <a:r>
              <a:rPr lang="en-US" altLang="zh-CN" sz="2000" dirty="0"/>
              <a:t>。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865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3359697" y="1340768"/>
            <a:ext cx="3024336" cy="411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简介</a:t>
            </a:r>
          </a:p>
          <a:p>
            <a:pPr eaLnBrk="1" hangingPunct="1">
              <a:lnSpc>
                <a:spcPct val="7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语法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650000"/>
              </a:lnSpc>
            </a:pPr>
            <a:r>
              <a:rPr lang="en-US" altLang="zh-CN" sz="20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对象和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</a:t>
            </a:r>
          </a:p>
        </p:txBody>
      </p:sp>
      <p:sp>
        <p:nvSpPr>
          <p:cNvPr id="50182" name="AutoShape 3"/>
          <p:cNvSpPr>
            <a:spLocks/>
          </p:cNvSpPr>
          <p:nvPr/>
        </p:nvSpPr>
        <p:spPr bwMode="auto">
          <a:xfrm>
            <a:off x="4888477" y="2232024"/>
            <a:ext cx="179427" cy="200982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3" name="TextBox 11"/>
          <p:cNvSpPr txBox="1">
            <a:spLocks noChangeArrowheads="1"/>
          </p:cNvSpPr>
          <p:nvPr/>
        </p:nvSpPr>
        <p:spPr bwMode="auto">
          <a:xfrm>
            <a:off x="6286128" y="4599571"/>
            <a:ext cx="37703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对象与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对象的相互转换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4" name="TextBox 12"/>
          <p:cNvSpPr txBox="1">
            <a:spLocks noChangeArrowheads="1"/>
          </p:cNvSpPr>
          <p:nvPr/>
        </p:nvSpPr>
        <p:spPr bwMode="auto">
          <a:xfrm>
            <a:off x="5067904" y="1988841"/>
            <a:ext cx="4313593" cy="241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的语法结构：工厂函数、选择器和方法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0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方法的应用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500000"/>
              </a:lnSpc>
            </a:pP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程序的代码风格</a:t>
            </a:r>
          </a:p>
        </p:txBody>
      </p:sp>
      <p:sp>
        <p:nvSpPr>
          <p:cNvPr id="50185" name="AutoShape 3"/>
          <p:cNvSpPr>
            <a:spLocks/>
          </p:cNvSpPr>
          <p:nvPr/>
        </p:nvSpPr>
        <p:spPr bwMode="auto">
          <a:xfrm>
            <a:off x="6096001" y="4738222"/>
            <a:ext cx="214313" cy="92302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6" name="TextBox 15"/>
          <p:cNvSpPr txBox="1">
            <a:spLocks noChangeArrowheads="1"/>
          </p:cNvSpPr>
          <p:nvPr/>
        </p:nvSpPr>
        <p:spPr bwMode="auto">
          <a:xfrm>
            <a:off x="1466628" y="3197746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初识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7" name="AutoShape 3"/>
          <p:cNvSpPr>
            <a:spLocks/>
          </p:cNvSpPr>
          <p:nvPr/>
        </p:nvSpPr>
        <p:spPr bwMode="auto">
          <a:xfrm>
            <a:off x="3143673" y="1620838"/>
            <a:ext cx="265484" cy="365947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4815715" y="1196752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5004868" y="980728"/>
            <a:ext cx="2027237" cy="10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的用法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的优势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的配置环境</a:t>
            </a: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6888088" y="272415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7038777" y="2492897"/>
            <a:ext cx="28777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addClass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方法、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show(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hide(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next()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7326809" y="3817347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7464153" y="3596824"/>
            <a:ext cx="2027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“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$”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的使用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链式操作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隐式迭代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kern="1400" spc="400">
                <a:sym typeface="Calibri" panose="020F0502020204030204" pitchFamily="34" charset="0"/>
              </a:rPr>
              <a:t>问题及作业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4294967295"/>
          </p:nvPr>
        </p:nvSpPr>
        <p:spPr>
          <a:xfrm>
            <a:off x="3455707" y="3699165"/>
            <a:ext cx="5231093" cy="9779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/>
              <a:t>jQuery</a:t>
            </a:r>
            <a:r>
              <a:rPr lang="zh-CN" altLang="en-US" dirty="0"/>
              <a:t>由美国人</a:t>
            </a:r>
            <a:r>
              <a:rPr lang="en-US" dirty="0"/>
              <a:t>John </a:t>
            </a:r>
            <a:r>
              <a:rPr lang="en-US" dirty="0" err="1"/>
              <a:t>Resig</a:t>
            </a:r>
            <a:r>
              <a:rPr lang="zh-CN" altLang="en-US" dirty="0"/>
              <a:t>于</a:t>
            </a:r>
            <a:r>
              <a:rPr lang="en-US" dirty="0"/>
              <a:t>2006</a:t>
            </a:r>
            <a:r>
              <a:rPr lang="zh-CN" altLang="en-US" dirty="0"/>
              <a:t>年创建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err="1"/>
              <a:t>jQuery</a:t>
            </a:r>
            <a:r>
              <a:rPr lang="zh-CN" altLang="en-US" dirty="0"/>
              <a:t>是目前最流行的</a:t>
            </a:r>
            <a:r>
              <a:rPr lang="en-US" dirty="0"/>
              <a:t>JavaScript</a:t>
            </a:r>
            <a:r>
              <a:rPr lang="zh-CN" altLang="en-US" dirty="0"/>
              <a:t>程序库，它是对</a:t>
            </a:r>
            <a:r>
              <a:rPr lang="en-US" dirty="0"/>
              <a:t>JavaScript</a:t>
            </a:r>
            <a:r>
              <a:rPr lang="zh-CN" altLang="en-US" dirty="0"/>
              <a:t>对象和函数的封装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它的设计思想是</a:t>
            </a:r>
            <a:r>
              <a:rPr lang="en-US" altLang="zh-CN" dirty="0"/>
              <a:t>write </a:t>
            </a:r>
            <a:r>
              <a:rPr lang="en-US" altLang="zh-CN" dirty="0" err="1"/>
              <a:t>less,do</a:t>
            </a:r>
            <a:r>
              <a:rPr lang="en-US" altLang="zh-CN" dirty="0"/>
              <a:t> more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jQuery</a:t>
            </a:r>
            <a:r>
              <a:t>简介</a:t>
            </a:r>
            <a:endParaRPr dirty="0"/>
          </a:p>
        </p:txBody>
      </p:sp>
      <p:pic>
        <p:nvPicPr>
          <p:cNvPr id="18437" name="Picture 2" descr="C:\Users\zhi.li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4221089"/>
            <a:ext cx="43068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23835-0288-4BC6-9D06-487010CA8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实现隔行变色效果，只需一句关键代码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初识</a:t>
            </a:r>
            <a:r>
              <a:rPr lang="en-US"/>
              <a:t>jQuery</a:t>
            </a:r>
            <a:endParaRPr lang="en-US" dirty="0"/>
          </a:p>
        </p:txBody>
      </p:sp>
      <p:grpSp>
        <p:nvGrpSpPr>
          <p:cNvPr id="19462" name="组合 70"/>
          <p:cNvGrpSpPr>
            <a:grpSpLocks/>
          </p:cNvGrpSpPr>
          <p:nvPr/>
        </p:nvGrpSpPr>
        <p:grpSpPr bwMode="auto">
          <a:xfrm>
            <a:off x="1005641" y="795365"/>
            <a:ext cx="1000125" cy="414337"/>
            <a:chOff x="1000100" y="2528843"/>
            <a:chExt cx="1000132" cy="414475"/>
          </a:xfrm>
        </p:grpSpPr>
        <p:pic>
          <p:nvPicPr>
            <p:cNvPr id="1946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825920" y="5396940"/>
            <a:ext cx="6000750" cy="369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ea typeface="宋体" charset="-122"/>
              </a:rPr>
              <a:t>$("</a:t>
            </a:r>
            <a:r>
              <a:rPr lang="en-US" sz="1800" b="1" dirty="0" err="1">
                <a:ea typeface="宋体" charset="-122"/>
              </a:rPr>
              <a:t>tr:even</a:t>
            </a:r>
            <a:r>
              <a:rPr lang="en-US" sz="1800" b="1" dirty="0">
                <a:ea typeface="宋体" charset="-122"/>
              </a:rPr>
              <a:t>").</a:t>
            </a:r>
            <a:r>
              <a:rPr lang="en-US" sz="1800" b="1" dirty="0" err="1">
                <a:ea typeface="宋体" charset="-122"/>
              </a:rPr>
              <a:t>css</a:t>
            </a:r>
            <a:r>
              <a:rPr lang="en-US" sz="1800" b="1" dirty="0">
                <a:ea typeface="宋体" charset="-122"/>
              </a:rPr>
              <a:t>("background-color","#e8f0f2");</a:t>
            </a:r>
            <a:endParaRPr lang="zh-CN" altLang="zh-CN" sz="1800" b="1" dirty="0">
              <a:ea typeface="宋体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A2539C-3F9F-4C5D-BDD7-422354EB5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6288F8-BD20-496E-947D-3C08C55EFA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30742" y="1628657"/>
            <a:ext cx="6165476" cy="344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2188C-AB24-4DB5-93B5-A21C9647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jQuery</a:t>
            </a:r>
            <a:r>
              <a:rPr lang="zh-CN" altLang="en-US" dirty="0"/>
              <a:t>与其他</a:t>
            </a:r>
            <a:r>
              <a:rPr lang="en-US" altLang="zh-CN" dirty="0"/>
              <a:t>JavaScript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jQuery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Bootstrap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/>
              <a:t>Zepto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Ext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YUI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的应用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6D1CDCD6-AB2F-43EC-A18A-D4AFD7369E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4" y="2420889"/>
            <a:ext cx="4927237" cy="325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B5D3D-1D3E-4365-B7DA-651E2FBCD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87652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访问和操作</a:t>
            </a:r>
            <a:r>
              <a:rPr lang="en-US" dirty="0"/>
              <a:t>DOM</a:t>
            </a:r>
            <a:r>
              <a:rPr lang="zh-CN" altLang="en-US" dirty="0"/>
              <a:t>元素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控制页面样式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对页面事件进行处理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扩展新的</a:t>
            </a:r>
            <a:r>
              <a:rPr lang="en-US" dirty="0" err="1"/>
              <a:t>jQuery</a:t>
            </a:r>
            <a:r>
              <a:rPr lang="zh-CN" altLang="en-US" dirty="0"/>
              <a:t>插件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与</a:t>
            </a:r>
            <a:r>
              <a:rPr lang="en-US" dirty="0"/>
              <a:t>Ajax</a:t>
            </a:r>
            <a:r>
              <a:rPr lang="zh-CN" altLang="en-US" dirty="0"/>
              <a:t>技术完美结合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jQuery</a:t>
            </a:r>
            <a:r>
              <a:t>能做什么</a:t>
            </a:r>
            <a:endParaRPr dirty="0"/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1809750" y="4143376"/>
            <a:ext cx="985838" cy="461963"/>
            <a:chOff x="3786182" y="3824735"/>
            <a:chExt cx="986585" cy="461521"/>
          </a:xfrm>
        </p:grpSpPr>
        <p:sp>
          <p:nvSpPr>
            <p:cNvPr id="6" name="TextBox 5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0488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809750" y="4808089"/>
            <a:ext cx="9217169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能做的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也都能做，但使用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能大幅提高开发效率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C4777F-09EB-43B5-952F-DB72BDE1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ccd604c8f507f25fda6dbb49b9d6e24e5a4d995"/>
</p:tagLst>
</file>

<file path=ppt/theme/theme1.xml><?xml version="1.0" encoding="utf-8"?>
<a:theme xmlns:a="http://schemas.openxmlformats.org/drawingml/2006/main" name="1_主题1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01928CD-BCF2-4937-8EFD-587001B47709}" vid="{32157CAA-EC0E-4533-B5E6-E31A26CEE657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 对象、函数和事件</Template>
  <TotalTime>59</TotalTime>
  <Pages>0</Pages>
  <Words>2519</Words>
  <Characters>0</Characters>
  <Application>Microsoft Office PowerPoint</Application>
  <DocSecurity>0</DocSecurity>
  <PresentationFormat>宽屏</PresentationFormat>
  <Lines>0</Lines>
  <Paragraphs>414</Paragraphs>
  <Slides>44</Slides>
  <Notes>21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  <vt:variant>
        <vt:lpstr>自定义放映</vt:lpstr>
      </vt:variant>
      <vt:variant>
        <vt:i4>1</vt:i4>
      </vt:variant>
    </vt:vector>
  </HeadingPairs>
  <TitlesOfParts>
    <vt:vector size="54" baseType="lpstr">
      <vt:lpstr>FrutigerNext LT Medium</vt:lpstr>
      <vt:lpstr>FrutigerNext LT Regular</vt:lpstr>
      <vt:lpstr>方正隶变简体</vt:lpstr>
      <vt:lpstr>黑体</vt:lpstr>
      <vt:lpstr>微软雅黑</vt:lpstr>
      <vt:lpstr>Arial</vt:lpstr>
      <vt:lpstr>Calibri</vt:lpstr>
      <vt:lpstr>Wingdings</vt:lpstr>
      <vt:lpstr>1_主题1</vt:lpstr>
      <vt:lpstr>PowerPoint 演示文稿</vt:lpstr>
      <vt:lpstr>第7章  初识jQuery</vt:lpstr>
      <vt:lpstr>本章目标</vt:lpstr>
      <vt:lpstr>第一部分</vt:lpstr>
      <vt:lpstr>jQuery简介</vt:lpstr>
      <vt:lpstr>初识jQuery</vt:lpstr>
      <vt:lpstr>jQuery的应用</vt:lpstr>
      <vt:lpstr>第二部分</vt:lpstr>
      <vt:lpstr>jQuery能做什么</vt:lpstr>
      <vt:lpstr>jQuery的优势</vt:lpstr>
      <vt:lpstr>获取jQuery</vt:lpstr>
      <vt:lpstr>jQuery库文件</vt:lpstr>
      <vt:lpstr>jQuery基本语法</vt:lpstr>
      <vt:lpstr>$(document).ready()</vt:lpstr>
      <vt:lpstr>随堂操作—编写第一个jQuery程序</vt:lpstr>
      <vt:lpstr>共性问题集中讲解</vt:lpstr>
      <vt:lpstr>第三部分</vt:lpstr>
      <vt:lpstr>jQuery语法结构</vt:lpstr>
      <vt:lpstr>jQuery操作页面元素</vt:lpstr>
      <vt:lpstr>addClass( )方法</vt:lpstr>
      <vt:lpstr>css( )方法</vt:lpstr>
      <vt:lpstr>设置元素的显示和隐藏</vt:lpstr>
      <vt:lpstr>随堂操作—制作当当顶部导航</vt:lpstr>
      <vt:lpstr>共性问题集中讲解</vt:lpstr>
      <vt:lpstr>jQuery代码风格</vt:lpstr>
      <vt:lpstr>链式操作</vt:lpstr>
      <vt:lpstr>隐式迭代</vt:lpstr>
      <vt:lpstr>添加注释</vt:lpstr>
      <vt:lpstr>随堂操作—使用jQuery变换网页效果3-1</vt:lpstr>
      <vt:lpstr>随堂操作—使用jQuery变换网页效果3-2</vt:lpstr>
      <vt:lpstr>随堂操作—使用jQuery变换网页效果3-3</vt:lpstr>
      <vt:lpstr>共性问题集中讲解</vt:lpstr>
      <vt:lpstr>第四部分</vt:lpstr>
      <vt:lpstr>DOM模型</vt:lpstr>
      <vt:lpstr>DOM对象和jQuery对象</vt:lpstr>
      <vt:lpstr>DOM对象转jQuery对象</vt:lpstr>
      <vt:lpstr>jQuery对象转DOM对象</vt:lpstr>
      <vt:lpstr>随堂操作—制作广告图片轮播切换效果3-1</vt:lpstr>
      <vt:lpstr>随堂操作—制作广告图片轮播切换效果3-2</vt:lpstr>
      <vt:lpstr>随堂操作—制作广告图片轮播切换效果3-3</vt:lpstr>
      <vt:lpstr>共性问题集中讲解</vt:lpstr>
      <vt:lpstr>本章总结</vt:lpstr>
      <vt:lpstr>总结</vt:lpstr>
      <vt:lpstr>问题及作业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初识jQuery</dc:title>
  <dc:creator>石 毅</dc:creator>
  <cp:lastModifiedBy>石 毅</cp:lastModifiedBy>
  <cp:revision>11</cp:revision>
  <dcterms:created xsi:type="dcterms:W3CDTF">2020-06-26T11:14:17Z</dcterms:created>
  <dcterms:modified xsi:type="dcterms:W3CDTF">2020-06-27T05:22:44Z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