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1"/>
  </p:sldMasterIdLst>
  <p:notesMasterIdLst>
    <p:notesMasterId r:id="rId53"/>
  </p:notesMasterIdLst>
  <p:sldIdLst>
    <p:sldId id="256" r:id="rId2"/>
    <p:sldId id="344" r:id="rId3"/>
    <p:sldId id="539" r:id="rId4"/>
    <p:sldId id="606" r:id="rId5"/>
    <p:sldId id="540" r:id="rId6"/>
    <p:sldId id="541" r:id="rId7"/>
    <p:sldId id="877" r:id="rId8"/>
    <p:sldId id="542" r:id="rId9"/>
    <p:sldId id="544" r:id="rId10"/>
    <p:sldId id="545" r:id="rId11"/>
    <p:sldId id="546" r:id="rId12"/>
    <p:sldId id="547" r:id="rId13"/>
    <p:sldId id="549" r:id="rId14"/>
    <p:sldId id="550" r:id="rId15"/>
    <p:sldId id="551" r:id="rId16"/>
    <p:sldId id="552" r:id="rId17"/>
    <p:sldId id="553" r:id="rId18"/>
    <p:sldId id="554" r:id="rId19"/>
    <p:sldId id="588" r:id="rId20"/>
    <p:sldId id="560" r:id="rId21"/>
    <p:sldId id="587" r:id="rId22"/>
    <p:sldId id="555" r:id="rId23"/>
    <p:sldId id="557" r:id="rId24"/>
    <p:sldId id="558" r:id="rId25"/>
    <p:sldId id="589" r:id="rId26"/>
    <p:sldId id="590" r:id="rId27"/>
    <p:sldId id="591" r:id="rId28"/>
    <p:sldId id="592" r:id="rId29"/>
    <p:sldId id="561" r:id="rId30"/>
    <p:sldId id="562" r:id="rId31"/>
    <p:sldId id="563" r:id="rId32"/>
    <p:sldId id="585" r:id="rId33"/>
    <p:sldId id="878" r:id="rId34"/>
    <p:sldId id="586" r:id="rId35"/>
    <p:sldId id="565" r:id="rId36"/>
    <p:sldId id="566" r:id="rId37"/>
    <p:sldId id="576" r:id="rId38"/>
    <p:sldId id="584" r:id="rId39"/>
    <p:sldId id="880" r:id="rId40"/>
    <p:sldId id="881" r:id="rId41"/>
    <p:sldId id="572" r:id="rId42"/>
    <p:sldId id="879" r:id="rId43"/>
    <p:sldId id="574" r:id="rId44"/>
    <p:sldId id="575" r:id="rId45"/>
    <p:sldId id="596" r:id="rId46"/>
    <p:sldId id="597" r:id="rId47"/>
    <p:sldId id="598" r:id="rId48"/>
    <p:sldId id="599" r:id="rId49"/>
    <p:sldId id="632" r:id="rId50"/>
    <p:sldId id="581" r:id="rId51"/>
    <p:sldId id="717" r:id="rId52"/>
  </p:sldIdLst>
  <p:sldSz cx="12192000" cy="6858000"/>
  <p:notesSz cx="6858000" cy="9144000"/>
  <p:custShowLst>
    <p:custShow name="自定义放映 1" id="0">
      <p:sldLst>
        <p:sld r:id="rId3"/>
      </p:sldLst>
    </p:custShow>
  </p:custShowLst>
  <p:custDataLst>
    <p:tags r:id="rId54"/>
  </p:custDataLst>
  <p:defaultTextStyle>
    <a:defPPr>
      <a:defRPr lang="zh-CN"/>
    </a:defPPr>
    <a:lvl1pPr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08305" indent="49530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815975" indent="98425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224280" indent="147955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631950" indent="196850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3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CCFF"/>
    <a:srgbClr val="FA4C7E"/>
    <a:srgbClr val="D0DEF0"/>
    <a:srgbClr val="E7F1F9"/>
    <a:srgbClr val="CBE3F2"/>
    <a:srgbClr val="6B81BB"/>
    <a:srgbClr val="596B9D"/>
    <a:srgbClr val="003F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5" autoAdjust="0"/>
  </p:normalViewPr>
  <p:slideViewPr>
    <p:cSldViewPr snapToGrid="0" snapToObjects="1">
      <p:cViewPr varScale="1">
        <p:scale>
          <a:sx n="83" d="100"/>
          <a:sy n="83" d="100"/>
        </p:scale>
        <p:origin x="614" y="72"/>
      </p:cViewPr>
      <p:guideLst>
        <p:guide orient="horz" pos="2113"/>
        <p:guide pos="3841"/>
      </p:guideLst>
    </p:cSldViewPr>
  </p:slideViewPr>
  <p:outlineViewPr>
    <p:cViewPr>
      <p:scale>
        <a:sx n="33" d="100"/>
        <a:sy n="33" d="100"/>
      </p:scale>
      <p:origin x="0" y="49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C8BA843-4311-4175-913B-43C564E1256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9CB3559-B63C-4AE0-9278-5FB14DBE86C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BA09D97-0802-481F-A242-D3969CD3CC67}" type="datetimeFigureOut">
              <a:rPr lang="zh-CN" altLang="en-US"/>
              <a:pPr>
                <a:defRPr/>
              </a:pPr>
              <a:t>2020/6/27</a:t>
            </a:fld>
            <a:endParaRPr lang="en-US"/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A5979BC4-F215-4300-9157-C35A0C9E8731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E0E4F6C7-F09B-47E0-ABB2-A49EE179E0B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C840A9C-3EBF-4D5E-9DAC-63C47BEE71D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1ACD41E4-C126-4741-BAA2-D3BF2E362F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fld id="{BB8883DD-9585-47A3-BCB2-BE891C53FAF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2015.7.4</a:t>
            </a:r>
          </a:p>
          <a:p>
            <a:pPr lvl="1"/>
            <a:r>
              <a:rPr lang="zh-CN" altLang="en-US"/>
              <a:t>调整版权和页码对齐，位于参考线</a:t>
            </a:r>
            <a:r>
              <a:rPr lang="en-US" altLang="zh-CN"/>
              <a:t>8.5</a:t>
            </a:r>
            <a:r>
              <a:rPr lang="zh-CN" altLang="en-US"/>
              <a:t>到</a:t>
            </a:r>
            <a:r>
              <a:rPr lang="en-US" altLang="zh-CN"/>
              <a:t>8.9</a:t>
            </a:r>
            <a:r>
              <a:rPr lang="zh-CN" altLang="en-US"/>
              <a:t>之间。</a:t>
            </a:r>
          </a:p>
          <a:p>
            <a:pPr lvl="1"/>
            <a:r>
              <a:rPr lang="zh-CN" altLang="en-US"/>
              <a:t>调整编辑框行距为单倍行距。</a:t>
            </a:r>
            <a:endParaRPr lang="en-US" altLang="zh-CN"/>
          </a:p>
          <a:p>
            <a:pPr lvl="0"/>
            <a:r>
              <a:rPr lang="en-US" altLang="zh-CN"/>
              <a:t>2015.7.9</a:t>
            </a:r>
          </a:p>
          <a:p>
            <a:pPr lvl="1"/>
            <a:r>
              <a:rPr lang="zh-CN" altLang="en-US"/>
              <a:t>删除此页课程版本后的“</a:t>
            </a:r>
            <a:r>
              <a:rPr lang="en-US" altLang="zh-CN"/>
              <a:t>ISSUE</a:t>
            </a:r>
            <a:r>
              <a:rPr lang="zh-CN" altLang="en-US"/>
              <a:t>”。</a:t>
            </a:r>
            <a:endParaRPr lang="en-US" altLang="zh-CN"/>
          </a:p>
          <a:p>
            <a:pPr lvl="1"/>
            <a:r>
              <a:rPr lang="zh-CN" altLang="en-US"/>
              <a:t>新增“产品版本”和“课程版本”的示例。</a:t>
            </a:r>
            <a:endParaRPr lang="en-US" altLang="zh-CN"/>
          </a:p>
          <a:p>
            <a:pPr lvl="0"/>
            <a:r>
              <a:rPr lang="en-US" altLang="zh-CN"/>
              <a:t>2015.8.3</a:t>
            </a:r>
          </a:p>
          <a:p>
            <a:pPr lvl="1"/>
            <a:r>
              <a:rPr lang="zh-CN" altLang="en-US"/>
              <a:t>调整母板主体和备注，段落格式为“允许标点溢出边界”。</a:t>
            </a:r>
            <a:endParaRPr lang="en-US" altLang="zh-CN"/>
          </a:p>
          <a:p>
            <a:pPr lvl="0"/>
            <a:r>
              <a:rPr lang="en-US" altLang="zh-CN"/>
              <a:t>2015.8.4</a:t>
            </a:r>
          </a:p>
          <a:p>
            <a:pPr lvl="1"/>
            <a:r>
              <a:rPr lang="zh-CN" altLang="en-US"/>
              <a:t>删除缩略语页；</a:t>
            </a:r>
            <a:endParaRPr lang="en-US" altLang="zh-CN"/>
          </a:p>
          <a:p>
            <a:pPr lvl="1"/>
            <a:r>
              <a:rPr lang="zh-CN" altLang="en-US"/>
              <a:t>重命名版式“</a:t>
            </a:r>
            <a:r>
              <a:rPr lang="en-US" altLang="zh-CN"/>
              <a:t>8#</a:t>
            </a:r>
            <a:r>
              <a:rPr lang="zh-CN" altLang="en-US"/>
              <a:t>空白”为“</a:t>
            </a:r>
            <a:r>
              <a:rPr lang="en-US" altLang="zh-CN"/>
              <a:t>8#</a:t>
            </a:r>
            <a:r>
              <a:rPr lang="zh-CN" altLang="en-US"/>
              <a:t>仅标题”。</a:t>
            </a:r>
            <a:endParaRPr lang="en-US" altLang="zh-CN"/>
          </a:p>
          <a:p>
            <a:r>
              <a:rPr lang="en-US" altLang="zh-CN"/>
              <a:t>2015.9.2</a:t>
            </a:r>
          </a:p>
          <a:p>
            <a:pPr lvl="1"/>
            <a:r>
              <a:rPr lang="zh-CN" altLang="en-US"/>
              <a:t>新增备注模板，备注页正上方添加页眉，显示本章标题。</a:t>
            </a:r>
            <a:endParaRPr lang="en-US" altLang="zh-CN"/>
          </a:p>
          <a:p>
            <a:pPr lvl="0"/>
            <a:r>
              <a:rPr lang="en-US" altLang="zh-CN"/>
              <a:t>2015.9.14</a:t>
            </a:r>
          </a:p>
          <a:p>
            <a:pPr lvl="1"/>
            <a:r>
              <a:rPr lang="zh-CN" altLang="en-US"/>
              <a:t>删除“谢谢”那页的白色“谢谢”。</a:t>
            </a:r>
            <a:endParaRPr lang="en-US" altLang="zh-CN"/>
          </a:p>
          <a:p>
            <a:pPr lvl="0"/>
            <a:r>
              <a:rPr lang="en-US" altLang="zh-CN"/>
              <a:t>2017.11.8</a:t>
            </a:r>
          </a:p>
          <a:p>
            <a:pPr lvl="1"/>
            <a:r>
              <a:rPr lang="zh-CN" altLang="en-US"/>
              <a:t>调整母版中标题宽度。</a:t>
            </a:r>
            <a:endParaRPr lang="en-US" altLang="zh-CN"/>
          </a:p>
          <a:p>
            <a:r>
              <a:rPr lang="en-US" altLang="zh-CN"/>
              <a:t>2017.12.8</a:t>
            </a:r>
          </a:p>
          <a:p>
            <a:pPr lvl="1"/>
            <a:r>
              <a:rPr lang="zh-CN" altLang="en-US"/>
              <a:t>适当拉长了备注页文本框长度，防止</a:t>
            </a:r>
            <a:r>
              <a:rPr lang="en-US" altLang="zh-CN"/>
              <a:t>2013</a:t>
            </a:r>
            <a:r>
              <a:rPr lang="zh-CN" altLang="en-US"/>
              <a:t>版后的</a:t>
            </a:r>
            <a:r>
              <a:rPr lang="en-US" altLang="zh-CN"/>
              <a:t>PPT</a:t>
            </a:r>
            <a:r>
              <a:rPr lang="zh-CN" altLang="en-US"/>
              <a:t>会自动换页。</a:t>
            </a:r>
            <a:endParaRPr lang="en-US" altLang="zh-CN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主要讲解后代选择器的用法，对照代码和图片讲解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B614CA-CDB9-492A-9DAD-F09EEF87B14F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注意讲解子元素和后代元素的区别，子元素要求直接位于目标元素下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AD62A7-DB3E-4C49-B284-8CD660E7A56D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主要讲解相邻选择器的用法，对照代码和图片讲解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DEB459-D7CF-4770-9E76-A84CA4D9FB69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注意强调不是获取所有同辈元素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329C16-E1D3-42B3-ACF5-B7720D69EF47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1FCE91-9964-417A-BDAE-14061D8198DA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1FCE91-9964-417A-BDAE-14061D8198DA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xxxxxxx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FFAA40-B8F0-4DD8-926E-3B0EEB2373F4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zh-CN" altLang="en-US"/>
              <a:t>此处简单讲解即可，到后面的具体案例中再详细讲解每一种选择器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418832-132C-4CF8-ABB6-AB425347FE5B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主要讲解根据属性名获取元素的用法，对照代码和图片讲解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68760B-BD52-4A17-A63A-2F689D1AB06A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主要讲解根据属性值获取元素的用法，对照代码和图片讲解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667FA2-7683-417E-9540-D74C5CE83313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42E240-E0A4-419B-A606-C65EE890F37D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与根据属性名获取元素的方法对比讲解，对照代码和图片讲解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667FA2-7683-417E-9540-D74C5CE83313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主要讲解根据属性值以</a:t>
            </a:r>
            <a:r>
              <a:rPr lang="en-US" altLang="zh-CN" dirty="0"/>
              <a:t>****</a:t>
            </a:r>
            <a:r>
              <a:rPr lang="zh-CN" altLang="en-US" dirty="0"/>
              <a:t>开头获取元素的用法，对照代码和图片讲解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667FA2-7683-417E-9540-D74C5CE83313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与根据属性值以</a:t>
            </a:r>
            <a:r>
              <a:rPr lang="en-US" altLang="zh-CN" dirty="0"/>
              <a:t>***</a:t>
            </a:r>
            <a:r>
              <a:rPr lang="zh-CN" altLang="en-US" dirty="0"/>
              <a:t>开头对比讲解，对照代码和图片讲解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667FA2-7683-417E-9540-D74C5CE83313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与属性值以</a:t>
            </a:r>
            <a:r>
              <a:rPr lang="en-US" altLang="zh-CN" dirty="0"/>
              <a:t>**</a:t>
            </a:r>
            <a:r>
              <a:rPr lang="zh-CN" altLang="en-US" dirty="0"/>
              <a:t>开头和</a:t>
            </a:r>
            <a:r>
              <a:rPr lang="en-US" altLang="zh-CN" dirty="0"/>
              <a:t>**</a:t>
            </a:r>
            <a:r>
              <a:rPr lang="zh-CN" altLang="en-US" dirty="0"/>
              <a:t>结束获取元素对比讲解，对照代码和图片讲解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667FA2-7683-417E-9540-D74C5CE83313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B640CD-715A-446B-BABB-759A30C8BE03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xxxxxxx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FFAA40-B8F0-4DD8-926E-3B0EEB2373F4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教学指导：结合图，以提问的方法引出下一页的过滤选择器。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D4571-C982-4003-A4C7-37DE0407EC6B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4328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、此处简单讲解即可，说明每个过滤选择器的用法，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、说明后面的具体案例中再详细讲解每一种选择器，引出下一页的内容；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E1E0BA-A8FC-451E-9593-78C593C04F8B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531CA9-CAC5-4462-99E8-026A8CCB8A4A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根据学员在练习中的情况讲解此页：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、如果大部分学员都顺利完成，说明练习的技能点学员都掌握了，这一页就简单带过，不需要共性问题讲解；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/>
              <a:t>、如果大部分学员不顺利，或者在某个技能点卡了，出现了问题，那么这一页就要讲解，但是讲解时也要根据学员遇到的情况进行讲解；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E7D08D-AC65-4562-9C10-0BEC3B5121BC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zh-CN" altLang="en-US"/>
              <a:t>此处简单讲解即可，到后面的具体案例中再详细讲解每一种选择器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4EA60F-9A91-4F9E-BBF7-F22910D5DB56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079311-829D-452F-93C9-38042FB4C801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26410A-6882-4A6F-956B-6BA7D9FB954E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B640CD-715A-446B-BABB-759A30C8BE03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xxxxxxx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FFAA40-B8F0-4DD8-926E-3B0EEB2373F4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教学指导；</a:t>
            </a:r>
            <a:endParaRPr lang="en-US" altLang="zh-CN"/>
          </a:p>
          <a:p>
            <a:r>
              <a:rPr lang="zh-CN" altLang="en-US"/>
              <a:t>总结部分</a:t>
            </a:r>
            <a:r>
              <a:rPr lang="zh-CN" altLang="zh-CN"/>
              <a:t>主要达到以下几个目的：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zh-CN" b="1"/>
              <a:t>回顾内容</a:t>
            </a:r>
            <a:r>
              <a:rPr lang="zh-CN" altLang="en-US" b="1"/>
              <a:t>。</a:t>
            </a:r>
            <a:r>
              <a:rPr lang="zh-CN" altLang="en-US">
                <a:solidFill>
                  <a:srgbClr val="C00000"/>
                </a:solidFill>
              </a:rPr>
              <a:t>注意与</a:t>
            </a:r>
            <a:r>
              <a:rPr lang="zh-CN" altLang="zh-CN">
                <a:solidFill>
                  <a:srgbClr val="C00000"/>
                </a:solidFill>
              </a:rPr>
              <a:t>与</a:t>
            </a:r>
            <a:r>
              <a:rPr lang="zh-CN" altLang="en-US">
                <a:solidFill>
                  <a:srgbClr val="C00000"/>
                </a:solidFill>
              </a:rPr>
              <a:t>本章任务和目标</a:t>
            </a:r>
            <a:r>
              <a:rPr lang="zh-CN" altLang="zh-CN">
                <a:solidFill>
                  <a:srgbClr val="C00000"/>
                </a:solidFill>
              </a:rPr>
              <a:t>不一样。</a:t>
            </a:r>
            <a:r>
              <a:rPr lang="zh-CN" altLang="en-US">
                <a:solidFill>
                  <a:srgbClr val="C00000"/>
                </a:solidFill>
              </a:rPr>
              <a:t>本章任务和目标是</a:t>
            </a:r>
            <a:r>
              <a:rPr lang="zh-CN" altLang="zh-CN"/>
              <a:t>是强调</a:t>
            </a:r>
            <a:r>
              <a:rPr lang="zh-CN" altLang="en-US"/>
              <a:t>内容概貌，学到技术，告知要学习什么；总结时，</a:t>
            </a:r>
            <a:r>
              <a:rPr lang="zh-CN" altLang="zh-CN"/>
              <a:t>要格外强调观点，把每一</a:t>
            </a:r>
            <a:r>
              <a:rPr lang="zh-CN" altLang="en-US"/>
              <a:t>个知识点</a:t>
            </a:r>
            <a:r>
              <a:rPr lang="zh-CN" altLang="zh-CN"/>
              <a:t>的观点</a:t>
            </a:r>
            <a:r>
              <a:rPr lang="zh-CN" altLang="en-US"/>
              <a:t>结论</a:t>
            </a:r>
            <a:r>
              <a:rPr lang="zh-CN" altLang="zh-CN"/>
              <a:t>都尽量突出出来。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 b="1"/>
              <a:t>2</a:t>
            </a:r>
            <a:r>
              <a:rPr lang="zh-CN" altLang="en-US" b="1"/>
              <a:t>、</a:t>
            </a:r>
            <a:r>
              <a:rPr lang="zh-CN" altLang="zh-CN" b="1"/>
              <a:t>整理逻辑</a:t>
            </a:r>
            <a:r>
              <a:rPr lang="zh-CN" altLang="en-US" b="1"/>
              <a:t>。</a:t>
            </a:r>
            <a:r>
              <a:rPr lang="zh-CN" altLang="zh-CN"/>
              <a:t>还应该把观点之间的逻辑联系梳理出来</a:t>
            </a:r>
            <a:r>
              <a:rPr lang="zh-CN" altLang="en-US"/>
              <a:t>。</a:t>
            </a:r>
            <a:r>
              <a:rPr lang="zh-CN" altLang="zh-CN"/>
              <a:t>从而使</a:t>
            </a:r>
            <a:r>
              <a:rPr lang="zh-CN" altLang="en-US"/>
              <a:t>知识</a:t>
            </a:r>
            <a:r>
              <a:rPr lang="zh-CN" altLang="zh-CN"/>
              <a:t>系统化、逻辑化。要帮助</a:t>
            </a:r>
            <a:r>
              <a:rPr lang="zh-CN" altLang="en-US"/>
              <a:t>学员</a:t>
            </a:r>
            <a:r>
              <a:rPr lang="zh-CN" altLang="zh-CN"/>
              <a:t>整清逻辑是总结的一大任务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1BB535-FB0C-46D0-BBF7-6968F3705704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主要讲解标签选择器的用法，对照代码和图片讲解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D4571-C982-4003-A4C7-37DE0407EC6B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5789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主要讲解类选择器的用法，对照代码和图片讲解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D4571-C982-4003-A4C7-37DE0407EC6B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0129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主要讲解</a:t>
            </a:r>
            <a:r>
              <a:rPr lang="en-US" altLang="zh-CN" dirty="0"/>
              <a:t>ID</a:t>
            </a:r>
            <a:r>
              <a:rPr lang="zh-CN" altLang="en-US" dirty="0"/>
              <a:t>选择器的用法，对照代码和图片讲解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D4571-C982-4003-A4C7-37DE0407EC6B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982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主要讲解并集选择器的用法，对照代码和图片讲解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D4571-C982-4003-A4C7-37DE0407EC6B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0617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主要讲解全局选择器的用法，对照代码和图片讲解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D4571-C982-4003-A4C7-37DE0407EC6B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0889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zh-CN" altLang="en-US"/>
              <a:t>此处简单讲解即可，到后面的具体案例中再详细讲解每一种选择器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AE496C-DA23-474B-9F73-A6C072D9A2E0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220133"/>
            <a:ext cx="850900" cy="384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8"/>
          <p:cNvSpPr>
            <a:spLocks noGrp="1"/>
          </p:cNvSpPr>
          <p:nvPr>
            <p:ph idx="1"/>
          </p:nvPr>
        </p:nvSpPr>
        <p:spPr>
          <a:xfrm>
            <a:off x="1012549" y="1091173"/>
            <a:ext cx="10657184" cy="5196304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20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2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6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buClr>
                <a:schemeClr val="tx2"/>
              </a:buClr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007435" y="216856"/>
            <a:ext cx="10657184" cy="608131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526228A-B3BB-4E2F-8F6B-1208B3761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7472" y="6276386"/>
            <a:ext cx="589856" cy="366183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26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本章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6" y="-1"/>
            <a:ext cx="4172477" cy="685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/>
          <p:cNvSpPr/>
          <p:nvPr/>
        </p:nvSpPr>
        <p:spPr>
          <a:xfrm>
            <a:off x="0" y="-496"/>
            <a:ext cx="12192000" cy="6855885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prstClr val="white"/>
              </a:solidFill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1679509" y="4965175"/>
            <a:ext cx="12311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本章作业</a:t>
            </a:r>
          </a:p>
        </p:txBody>
      </p:sp>
      <p:sp>
        <p:nvSpPr>
          <p:cNvPr id="17" name="Freeform 9"/>
          <p:cNvSpPr/>
          <p:nvPr/>
        </p:nvSpPr>
        <p:spPr bwMode="auto">
          <a:xfrm>
            <a:off x="3311692" y="5068937"/>
            <a:ext cx="91971" cy="184269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487488" y="4899851"/>
            <a:ext cx="0" cy="564324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175788" y="-2"/>
            <a:ext cx="8016213" cy="6855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2" name="Freeform 6"/>
          <p:cNvSpPr/>
          <p:nvPr/>
        </p:nvSpPr>
        <p:spPr bwMode="auto">
          <a:xfrm>
            <a:off x="873764" y="4984750"/>
            <a:ext cx="403225" cy="412332"/>
          </a:xfrm>
          <a:custGeom>
            <a:avLst/>
            <a:gdLst>
              <a:gd name="T0" fmla="*/ 199 w 206"/>
              <a:gd name="T1" fmla="*/ 159 h 211"/>
              <a:gd name="T2" fmla="*/ 152 w 206"/>
              <a:gd name="T3" fmla="*/ 112 h 211"/>
              <a:gd name="T4" fmla="*/ 152 w 206"/>
              <a:gd name="T5" fmla="*/ 112 h 211"/>
              <a:gd name="T6" fmla="*/ 149 w 206"/>
              <a:gd name="T7" fmla="*/ 109 h 211"/>
              <a:gd name="T8" fmla="*/ 149 w 206"/>
              <a:gd name="T9" fmla="*/ 109 h 211"/>
              <a:gd name="T10" fmla="*/ 144 w 206"/>
              <a:gd name="T11" fmla="*/ 107 h 211"/>
              <a:gd name="T12" fmla="*/ 138 w 206"/>
              <a:gd name="T13" fmla="*/ 114 h 211"/>
              <a:gd name="T14" fmla="*/ 138 w 206"/>
              <a:gd name="T15" fmla="*/ 116 h 211"/>
              <a:gd name="T16" fmla="*/ 138 w 206"/>
              <a:gd name="T17" fmla="*/ 116 h 211"/>
              <a:gd name="T18" fmla="*/ 139 w 206"/>
              <a:gd name="T19" fmla="*/ 117 h 211"/>
              <a:gd name="T20" fmla="*/ 139 w 206"/>
              <a:gd name="T21" fmla="*/ 118 h 211"/>
              <a:gd name="T22" fmla="*/ 139 w 206"/>
              <a:gd name="T23" fmla="*/ 118 h 211"/>
              <a:gd name="T24" fmla="*/ 189 w 206"/>
              <a:gd name="T25" fmla="*/ 168 h 211"/>
              <a:gd name="T26" fmla="*/ 189 w 206"/>
              <a:gd name="T27" fmla="*/ 177 h 211"/>
              <a:gd name="T28" fmla="*/ 170 w 206"/>
              <a:gd name="T29" fmla="*/ 196 h 211"/>
              <a:gd name="T30" fmla="*/ 161 w 206"/>
              <a:gd name="T31" fmla="*/ 196 h 211"/>
              <a:gd name="T32" fmla="*/ 111 w 206"/>
              <a:gd name="T33" fmla="*/ 146 h 211"/>
              <a:gd name="T34" fmla="*/ 110 w 206"/>
              <a:gd name="T35" fmla="*/ 145 h 211"/>
              <a:gd name="T36" fmla="*/ 105 w 206"/>
              <a:gd name="T37" fmla="*/ 142 h 211"/>
              <a:gd name="T38" fmla="*/ 102 w 206"/>
              <a:gd name="T39" fmla="*/ 142 h 211"/>
              <a:gd name="T40" fmla="*/ 80 w 206"/>
              <a:gd name="T41" fmla="*/ 146 h 211"/>
              <a:gd name="T42" fmla="*/ 13 w 206"/>
              <a:gd name="T43" fmla="*/ 80 h 211"/>
              <a:gd name="T44" fmla="*/ 16 w 206"/>
              <a:gd name="T45" fmla="*/ 63 h 211"/>
              <a:gd name="T46" fmla="*/ 36 w 206"/>
              <a:gd name="T47" fmla="*/ 84 h 211"/>
              <a:gd name="T48" fmla="*/ 64 w 206"/>
              <a:gd name="T49" fmla="*/ 84 h 211"/>
              <a:gd name="T50" fmla="*/ 83 w 206"/>
              <a:gd name="T51" fmla="*/ 65 h 211"/>
              <a:gd name="T52" fmla="*/ 83 w 206"/>
              <a:gd name="T53" fmla="*/ 37 h 211"/>
              <a:gd name="T54" fmla="*/ 62 w 206"/>
              <a:gd name="T55" fmla="*/ 16 h 211"/>
              <a:gd name="T56" fmla="*/ 80 w 206"/>
              <a:gd name="T57" fmla="*/ 14 h 211"/>
              <a:gd name="T58" fmla="*/ 146 w 206"/>
              <a:gd name="T59" fmla="*/ 80 h 211"/>
              <a:gd name="T60" fmla="*/ 146 w 206"/>
              <a:gd name="T61" fmla="*/ 86 h 211"/>
              <a:gd name="T62" fmla="*/ 152 w 206"/>
              <a:gd name="T63" fmla="*/ 92 h 211"/>
              <a:gd name="T64" fmla="*/ 159 w 206"/>
              <a:gd name="T65" fmla="*/ 86 h 211"/>
              <a:gd name="T66" fmla="*/ 159 w 206"/>
              <a:gd name="T67" fmla="*/ 86 h 211"/>
              <a:gd name="T68" fmla="*/ 159 w 206"/>
              <a:gd name="T69" fmla="*/ 80 h 211"/>
              <a:gd name="T70" fmla="*/ 80 w 206"/>
              <a:gd name="T71" fmla="*/ 0 h 211"/>
              <a:gd name="T72" fmla="*/ 48 w 206"/>
              <a:gd name="T73" fmla="*/ 7 h 211"/>
              <a:gd name="T74" fmla="*/ 44 w 206"/>
              <a:gd name="T75" fmla="*/ 12 h 211"/>
              <a:gd name="T76" fmla="*/ 46 w 206"/>
              <a:gd name="T77" fmla="*/ 18 h 211"/>
              <a:gd name="T78" fmla="*/ 74 w 206"/>
              <a:gd name="T79" fmla="*/ 46 h 211"/>
              <a:gd name="T80" fmla="*/ 74 w 206"/>
              <a:gd name="T81" fmla="*/ 56 h 211"/>
              <a:gd name="T82" fmla="*/ 55 w 206"/>
              <a:gd name="T83" fmla="*/ 74 h 211"/>
              <a:gd name="T84" fmla="*/ 46 w 206"/>
              <a:gd name="T85" fmla="*/ 74 h 211"/>
              <a:gd name="T86" fmla="*/ 18 w 206"/>
              <a:gd name="T87" fmla="*/ 46 h 211"/>
              <a:gd name="T88" fmla="*/ 12 w 206"/>
              <a:gd name="T89" fmla="*/ 44 h 211"/>
              <a:gd name="T90" fmla="*/ 7 w 206"/>
              <a:gd name="T91" fmla="*/ 48 h 211"/>
              <a:gd name="T92" fmla="*/ 0 w 206"/>
              <a:gd name="T93" fmla="*/ 80 h 211"/>
              <a:gd name="T94" fmla="*/ 80 w 206"/>
              <a:gd name="T95" fmla="*/ 159 h 211"/>
              <a:gd name="T96" fmla="*/ 102 w 206"/>
              <a:gd name="T97" fmla="*/ 156 h 211"/>
              <a:gd name="T98" fmla="*/ 152 w 206"/>
              <a:gd name="T99" fmla="*/ 205 h 211"/>
              <a:gd name="T100" fmla="*/ 166 w 206"/>
              <a:gd name="T101" fmla="*/ 211 h 211"/>
              <a:gd name="T102" fmla="*/ 180 w 206"/>
              <a:gd name="T103" fmla="*/ 205 h 211"/>
              <a:gd name="T104" fmla="*/ 199 w 206"/>
              <a:gd name="T105" fmla="*/ 187 h 211"/>
              <a:gd name="T106" fmla="*/ 199 w 206"/>
              <a:gd name="T107" fmla="*/ 15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6" h="211">
                <a:moveTo>
                  <a:pt x="199" y="159"/>
                </a:moveTo>
                <a:cubicBezTo>
                  <a:pt x="152" y="112"/>
                  <a:pt x="152" y="112"/>
                  <a:pt x="152" y="112"/>
                </a:cubicBezTo>
                <a:cubicBezTo>
                  <a:pt x="152" y="112"/>
                  <a:pt x="152" y="112"/>
                  <a:pt x="152" y="112"/>
                </a:cubicBezTo>
                <a:cubicBezTo>
                  <a:pt x="149" y="109"/>
                  <a:pt x="149" y="109"/>
                  <a:pt x="149" y="109"/>
                </a:cubicBezTo>
                <a:cubicBezTo>
                  <a:pt x="149" y="109"/>
                  <a:pt x="149" y="109"/>
                  <a:pt x="149" y="109"/>
                </a:cubicBezTo>
                <a:cubicBezTo>
                  <a:pt x="148" y="108"/>
                  <a:pt x="146" y="107"/>
                  <a:pt x="144" y="107"/>
                </a:cubicBezTo>
                <a:cubicBezTo>
                  <a:pt x="141" y="107"/>
                  <a:pt x="138" y="110"/>
                  <a:pt x="138" y="114"/>
                </a:cubicBezTo>
                <a:cubicBezTo>
                  <a:pt x="138" y="114"/>
                  <a:pt x="138" y="115"/>
                  <a:pt x="138" y="116"/>
                </a:cubicBezTo>
                <a:cubicBezTo>
                  <a:pt x="138" y="116"/>
                  <a:pt x="138" y="116"/>
                  <a:pt x="138" y="116"/>
                </a:cubicBezTo>
                <a:cubicBezTo>
                  <a:pt x="138" y="117"/>
                  <a:pt x="139" y="117"/>
                  <a:pt x="139" y="117"/>
                </a:cubicBezTo>
                <a:cubicBezTo>
                  <a:pt x="139" y="118"/>
                  <a:pt x="139" y="118"/>
                  <a:pt x="139" y="118"/>
                </a:cubicBezTo>
                <a:cubicBezTo>
                  <a:pt x="139" y="118"/>
                  <a:pt x="139" y="118"/>
                  <a:pt x="139" y="118"/>
                </a:cubicBezTo>
                <a:cubicBezTo>
                  <a:pt x="189" y="168"/>
                  <a:pt x="189" y="168"/>
                  <a:pt x="189" y="168"/>
                </a:cubicBezTo>
                <a:cubicBezTo>
                  <a:pt x="192" y="170"/>
                  <a:pt x="192" y="175"/>
                  <a:pt x="189" y="177"/>
                </a:cubicBezTo>
                <a:cubicBezTo>
                  <a:pt x="170" y="196"/>
                  <a:pt x="170" y="196"/>
                  <a:pt x="170" y="196"/>
                </a:cubicBezTo>
                <a:cubicBezTo>
                  <a:pt x="168" y="198"/>
                  <a:pt x="164" y="198"/>
                  <a:pt x="161" y="196"/>
                </a:cubicBezTo>
                <a:cubicBezTo>
                  <a:pt x="111" y="146"/>
                  <a:pt x="111" y="146"/>
                  <a:pt x="111" y="146"/>
                </a:cubicBezTo>
                <a:cubicBezTo>
                  <a:pt x="111" y="146"/>
                  <a:pt x="111" y="145"/>
                  <a:pt x="110" y="145"/>
                </a:cubicBezTo>
                <a:cubicBezTo>
                  <a:pt x="109" y="143"/>
                  <a:pt x="107" y="142"/>
                  <a:pt x="105" y="142"/>
                </a:cubicBezTo>
                <a:cubicBezTo>
                  <a:pt x="104" y="142"/>
                  <a:pt x="103" y="142"/>
                  <a:pt x="102" y="142"/>
                </a:cubicBezTo>
                <a:cubicBezTo>
                  <a:pt x="95" y="145"/>
                  <a:pt x="87" y="146"/>
                  <a:pt x="80" y="146"/>
                </a:cubicBezTo>
                <a:cubicBezTo>
                  <a:pt x="43" y="146"/>
                  <a:pt x="13" y="116"/>
                  <a:pt x="13" y="80"/>
                </a:cubicBezTo>
                <a:cubicBezTo>
                  <a:pt x="13" y="74"/>
                  <a:pt x="14" y="68"/>
                  <a:pt x="16" y="63"/>
                </a:cubicBezTo>
                <a:cubicBezTo>
                  <a:pt x="36" y="84"/>
                  <a:pt x="36" y="84"/>
                  <a:pt x="36" y="84"/>
                </a:cubicBezTo>
                <a:cubicBezTo>
                  <a:pt x="44" y="91"/>
                  <a:pt x="57" y="91"/>
                  <a:pt x="64" y="84"/>
                </a:cubicBezTo>
                <a:cubicBezTo>
                  <a:pt x="83" y="65"/>
                  <a:pt x="83" y="65"/>
                  <a:pt x="83" y="65"/>
                </a:cubicBezTo>
                <a:cubicBezTo>
                  <a:pt x="91" y="57"/>
                  <a:pt x="91" y="45"/>
                  <a:pt x="83" y="37"/>
                </a:cubicBezTo>
                <a:cubicBezTo>
                  <a:pt x="62" y="16"/>
                  <a:pt x="62" y="16"/>
                  <a:pt x="62" y="16"/>
                </a:cubicBezTo>
                <a:cubicBezTo>
                  <a:pt x="68" y="14"/>
                  <a:pt x="74" y="14"/>
                  <a:pt x="80" y="14"/>
                </a:cubicBezTo>
                <a:cubicBezTo>
                  <a:pt x="116" y="14"/>
                  <a:pt x="146" y="43"/>
                  <a:pt x="146" y="80"/>
                </a:cubicBezTo>
                <a:cubicBezTo>
                  <a:pt x="146" y="81"/>
                  <a:pt x="146" y="85"/>
                  <a:pt x="146" y="86"/>
                </a:cubicBezTo>
                <a:cubicBezTo>
                  <a:pt x="146" y="89"/>
                  <a:pt x="149" y="92"/>
                  <a:pt x="152" y="92"/>
                </a:cubicBezTo>
                <a:cubicBezTo>
                  <a:pt x="156" y="92"/>
                  <a:pt x="159" y="89"/>
                  <a:pt x="159" y="86"/>
                </a:cubicBezTo>
                <a:cubicBezTo>
                  <a:pt x="159" y="86"/>
                  <a:pt x="159" y="86"/>
                  <a:pt x="159" y="86"/>
                </a:cubicBezTo>
                <a:cubicBezTo>
                  <a:pt x="159" y="84"/>
                  <a:pt x="159" y="82"/>
                  <a:pt x="159" y="80"/>
                </a:cubicBezTo>
                <a:cubicBezTo>
                  <a:pt x="159" y="36"/>
                  <a:pt x="123" y="0"/>
                  <a:pt x="80" y="0"/>
                </a:cubicBezTo>
                <a:cubicBezTo>
                  <a:pt x="69" y="0"/>
                  <a:pt x="58" y="3"/>
                  <a:pt x="48" y="7"/>
                </a:cubicBezTo>
                <a:cubicBezTo>
                  <a:pt x="46" y="8"/>
                  <a:pt x="44" y="10"/>
                  <a:pt x="44" y="12"/>
                </a:cubicBezTo>
                <a:cubicBezTo>
                  <a:pt x="43" y="14"/>
                  <a:pt x="44" y="16"/>
                  <a:pt x="46" y="18"/>
                </a:cubicBezTo>
                <a:cubicBezTo>
                  <a:pt x="74" y="46"/>
                  <a:pt x="74" y="46"/>
                  <a:pt x="74" y="46"/>
                </a:cubicBezTo>
                <a:cubicBezTo>
                  <a:pt x="76" y="49"/>
                  <a:pt x="76" y="53"/>
                  <a:pt x="74" y="56"/>
                </a:cubicBezTo>
                <a:cubicBezTo>
                  <a:pt x="55" y="74"/>
                  <a:pt x="55" y="74"/>
                  <a:pt x="55" y="74"/>
                </a:cubicBezTo>
                <a:cubicBezTo>
                  <a:pt x="53" y="77"/>
                  <a:pt x="48" y="77"/>
                  <a:pt x="46" y="74"/>
                </a:cubicBezTo>
                <a:cubicBezTo>
                  <a:pt x="18" y="46"/>
                  <a:pt x="18" y="46"/>
                  <a:pt x="18" y="46"/>
                </a:cubicBezTo>
                <a:cubicBezTo>
                  <a:pt x="16" y="45"/>
                  <a:pt x="14" y="44"/>
                  <a:pt x="12" y="44"/>
                </a:cubicBezTo>
                <a:cubicBezTo>
                  <a:pt x="9" y="45"/>
                  <a:pt x="8" y="46"/>
                  <a:pt x="7" y="48"/>
                </a:cubicBezTo>
                <a:cubicBezTo>
                  <a:pt x="2" y="58"/>
                  <a:pt x="0" y="69"/>
                  <a:pt x="0" y="80"/>
                </a:cubicBezTo>
                <a:cubicBezTo>
                  <a:pt x="0" y="124"/>
                  <a:pt x="36" y="159"/>
                  <a:pt x="80" y="159"/>
                </a:cubicBezTo>
                <a:cubicBezTo>
                  <a:pt x="87" y="159"/>
                  <a:pt x="95" y="158"/>
                  <a:pt x="102" y="156"/>
                </a:cubicBezTo>
                <a:cubicBezTo>
                  <a:pt x="152" y="205"/>
                  <a:pt x="152" y="205"/>
                  <a:pt x="152" y="205"/>
                </a:cubicBezTo>
                <a:cubicBezTo>
                  <a:pt x="155" y="209"/>
                  <a:pt x="160" y="211"/>
                  <a:pt x="166" y="211"/>
                </a:cubicBezTo>
                <a:cubicBezTo>
                  <a:pt x="171" y="211"/>
                  <a:pt x="176" y="209"/>
                  <a:pt x="180" y="205"/>
                </a:cubicBezTo>
                <a:cubicBezTo>
                  <a:pt x="199" y="187"/>
                  <a:pt x="199" y="187"/>
                  <a:pt x="199" y="187"/>
                </a:cubicBezTo>
                <a:cubicBezTo>
                  <a:pt x="206" y="179"/>
                  <a:pt x="206" y="166"/>
                  <a:pt x="199" y="1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2F32A632-585D-410B-AB26-CE3FA52BD32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>
          <a:xfrm>
            <a:off x="4753508" y="370606"/>
            <a:ext cx="7112357" cy="658131"/>
          </a:xfrm>
          <a:prstGeom prst="rect">
            <a:avLst/>
          </a:prstGeom>
        </p:spPr>
        <p:txBody>
          <a:bodyPr/>
          <a:lstStyle>
            <a:lvl1pPr algn="l" defTabSz="815975" rtl="0" eaLnBrk="1" fontAlgn="base" hangingPunct="1">
              <a:spcBef>
                <a:spcPct val="0"/>
              </a:spcBef>
              <a:spcAft>
                <a:spcPct val="0"/>
              </a:spcAft>
              <a:defRPr lang="zh-CN" altLang="zh-CN" sz="28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演示案例：</a:t>
            </a:r>
            <a:r>
              <a:rPr lang="en-US" altLang="zh-CN" dirty="0"/>
              <a:t>1-</a:t>
            </a:r>
            <a:r>
              <a:rPr lang="zh-CN" altLang="en-US" dirty="0"/>
              <a:t>案例名</a:t>
            </a:r>
            <a:endParaRPr lang="zh-CN" altLang="zh-CN" dirty="0"/>
          </a:p>
        </p:txBody>
      </p:sp>
      <p:sp>
        <p:nvSpPr>
          <p:cNvPr id="20" name="内容占位符 8">
            <a:extLst>
              <a:ext uri="{FF2B5EF4-FFF2-40B4-BE49-F238E27FC236}">
                <a16:creationId xmlns:a16="http://schemas.microsoft.com/office/drawing/2014/main" id="{5CB90FF9-AC6E-4AFB-9F16-F6D69391D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3508" y="1247643"/>
            <a:ext cx="7112357" cy="5196304"/>
          </a:xfr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20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zh-CN" altLang="en-US" sz="1800" strike="noStrike" kern="12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6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pic>
        <p:nvPicPr>
          <p:cNvPr id="21" name="图片 6">
            <a:extLst>
              <a:ext uri="{FF2B5EF4-FFF2-40B4-BE49-F238E27FC236}">
                <a16:creationId xmlns:a16="http://schemas.microsoft.com/office/drawing/2014/main" id="{5D0F3E49-C80A-4751-A933-DC58F3B0B8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790" y="-496"/>
            <a:ext cx="552895" cy="2496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05AAF05D-BCF6-4E45-91D1-F22BF824C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7472" y="6276386"/>
            <a:ext cx="589856" cy="366183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00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0248" y="285728"/>
            <a:ext cx="6142569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980728"/>
            <a:ext cx="10369152" cy="5400600"/>
          </a:xfr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B0EEBDE2-55B4-4DE2-BD5C-D26DD8DF6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534" y="6369054"/>
            <a:ext cx="918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B9B8144-2C86-495F-A987-C15FA8F8ECF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/>
              <a:t>/51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6608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/>
        </p:nvGraphicFramePr>
        <p:xfrm>
          <a:off x="1007533" y="1417639"/>
          <a:ext cx="10464801" cy="1082675"/>
        </p:xfrm>
        <a:graphic>
          <a:graphicData uri="http://schemas.openxmlformats.org/drawingml/2006/table">
            <a:tbl>
              <a:tblPr/>
              <a:tblGrid>
                <a:gridCol w="312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课程编码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适用产品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产品版本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98031212"/>
              </p:ext>
            </p:extLst>
          </p:nvPr>
        </p:nvGraphicFramePr>
        <p:xfrm>
          <a:off x="1007797" y="2766305"/>
          <a:ext cx="10464800" cy="2549525"/>
        </p:xfrm>
        <a:graphic>
          <a:graphicData uri="http://schemas.openxmlformats.org/drawingml/2006/table">
            <a:tbl>
              <a:tblPr/>
              <a:tblGrid>
                <a:gridCol w="312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时间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533" y="1988841"/>
            <a:ext cx="3120248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7781" y="1988841"/>
            <a:ext cx="1968219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1988841"/>
            <a:ext cx="302433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R1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20336" y="1988841"/>
            <a:ext cx="235199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V1.0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699" y="3363266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8045" y="3363266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2020.01.25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264" y="3363266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20600" y="3327262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952501" y="609316"/>
            <a:ext cx="9402233" cy="479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78258" tIns="39127" rIns="78258" bIns="39127" anchor="ctr"/>
          <a:lstStyle/>
          <a:p>
            <a:pPr defTabSz="801370" fontAlgn="base"/>
            <a:r>
              <a:rPr lang="zh-CN" altLang="en-US" sz="3500" dirty="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2" charset="-122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8079318" y="360364"/>
            <a:ext cx="3831167" cy="7016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1" dirty="0">
                <a:solidFill>
                  <a:srgbClr val="4D4D4D"/>
                </a:solidFill>
                <a:latin typeface="Arial" panose="020B0604020202020204" pitchFamily="34" charset="0"/>
              </a:rPr>
              <a:t>本页不打印</a:t>
            </a:r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699" y="386732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8045" y="386732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2020.01.25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6264" y="386732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20600" y="3831318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5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699" y="4335374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6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8045" y="4335374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2020.01.25</a:t>
            </a:r>
            <a:endParaRPr lang="zh-CN" altLang="en-US" dirty="0"/>
          </a:p>
        </p:txBody>
      </p:sp>
      <p:sp>
        <p:nvSpPr>
          <p:cNvPr id="67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6264" y="4335374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8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20600" y="4335374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699" y="4846539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4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8045" y="4846539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2020.01.25</a:t>
            </a:r>
            <a:endParaRPr lang="zh-CN" altLang="en-US" dirty="0"/>
          </a:p>
        </p:txBody>
      </p:sp>
      <p:sp>
        <p:nvSpPr>
          <p:cNvPr id="75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6264" y="4846539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20600" y="4846539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1AE5E3A-9C17-4F33-91BB-0A5E5EEB1C7C}"/>
              </a:ext>
            </a:extLst>
          </p:cNvPr>
          <p:cNvSpPr txBox="1"/>
          <p:nvPr userDrawn="1"/>
        </p:nvSpPr>
        <p:spPr>
          <a:xfrm>
            <a:off x="545209" y="5468677"/>
            <a:ext cx="11102110" cy="125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是电子工业出版社出版的教材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动态网页设计与开发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——JavaScript + jQuery》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配套教学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（部分内容的深度和广度在教材的基础上有所扩展）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可能直接或间接采用了网上资源、公开学术报告中的部分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页面、图片、文字，引用时我们力求在该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的备注栏或标题栏中注明出处，如果有疏漏之处，敬请谅解。同时对被引用资源或报告的作者表示诚挚的谢意！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可免费使用、修改，使用时请保留此页。</a:t>
            </a:r>
          </a:p>
        </p:txBody>
      </p:sp>
      <p:grpSp>
        <p:nvGrpSpPr>
          <p:cNvPr id="33" name="组合 56">
            <a:extLst>
              <a:ext uri="{FF2B5EF4-FFF2-40B4-BE49-F238E27FC236}">
                <a16:creationId xmlns:a16="http://schemas.microsoft.com/office/drawing/2014/main" id="{1C77F658-E886-40D9-AE11-00BDC886341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5469" y="5622023"/>
            <a:ext cx="700087" cy="949036"/>
            <a:chOff x="3626799" y="3824735"/>
            <a:chExt cx="700618" cy="948130"/>
          </a:xfrm>
        </p:grpSpPr>
        <p:sp>
          <p:nvSpPr>
            <p:cNvPr id="34" name="TextBox 6">
              <a:extLst>
                <a:ext uri="{FF2B5EF4-FFF2-40B4-BE49-F238E27FC236}">
                  <a16:creationId xmlns:a16="http://schemas.microsoft.com/office/drawing/2014/main" id="{9236B03C-A7C1-4430-8ED6-19133E09CF03}"/>
                </a:ext>
              </a:extLst>
            </p:cNvPr>
            <p:cNvSpPr txBox="1"/>
            <p:nvPr/>
          </p:nvSpPr>
          <p:spPr>
            <a:xfrm>
              <a:off x="3626799" y="4371610"/>
              <a:ext cx="700618" cy="401255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说明</a:t>
              </a:r>
            </a:p>
          </p:txBody>
        </p:sp>
        <p:pic>
          <p:nvPicPr>
            <p:cNvPr id="47" name="Picture 2" descr="C:\Users\meng.zhang\Desktop\ACCP7.0模版图标规范\s-3.png">
              <a:extLst>
                <a:ext uri="{FF2B5EF4-FFF2-40B4-BE49-F238E27FC236}">
                  <a16:creationId xmlns:a16="http://schemas.microsoft.com/office/drawing/2014/main" id="{826C70CB-0DB3-4717-B1B9-8CF11C27A1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7229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220133"/>
            <a:ext cx="850900" cy="384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007435" y="216856"/>
            <a:ext cx="10657184" cy="608131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526228A-B3BB-4E2F-8F6B-1208B3761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7472" y="6276386"/>
            <a:ext cx="589856" cy="366183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23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EC5FBAB-43E0-446A-A354-B64ED54D3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84945" y="2335521"/>
            <a:ext cx="8954522" cy="1470024"/>
          </a:xfrm>
        </p:spPr>
        <p:txBody>
          <a:bodyPr>
            <a:noAutofit/>
          </a:bodyPr>
          <a:lstStyle>
            <a:lvl1pPr algn="ctr">
              <a:defRPr sz="4000" b="1">
                <a:solidFill>
                  <a:srgbClr val="1F3A6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5">
            <a:extLst>
              <a:ext uri="{FF2B5EF4-FFF2-40B4-BE49-F238E27FC236}">
                <a16:creationId xmlns:a16="http://schemas.microsoft.com/office/drawing/2014/main" id="{A862FB4C-9A0A-4A42-90C4-A447FE0AA4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50100" y="4181267"/>
            <a:ext cx="3886773" cy="350838"/>
          </a:xfrm>
          <a:prstGeom prst="rect">
            <a:avLst/>
          </a:prstGeom>
        </p:spPr>
        <p:txBody>
          <a:bodyPr/>
          <a:lstStyle>
            <a:lvl1pPr marL="304800" indent="-304800" algn="l" defTabSz="815975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lang="zh-CN" altLang="en-US" sz="1800" kern="1200" dirty="0" smtClean="0">
                <a:solidFill>
                  <a:srgbClr val="002060"/>
                </a:solidFill>
                <a:latin typeface="方正隶变简体" panose="03000509000000000000" pitchFamily="65" charset="-122"/>
                <a:ea typeface="方正隶变简体" panose="03000509000000000000" pitchFamily="65" charset="-122"/>
                <a:cs typeface="+mn-cs"/>
                <a:sym typeface="微软雅黑" pitchFamily="34" charset="-122"/>
              </a:defRPr>
            </a:lvl1pPr>
          </a:lstStyle>
          <a:p>
            <a:pPr lvl="0"/>
            <a:r>
              <a:rPr lang="zh-CN" altLang="en-US">
                <a:sym typeface="微软雅黑" pitchFamily="34" charset="-122"/>
              </a:rPr>
              <a:t>单击此处编辑母版文本样式</a:t>
            </a:r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C851501A-8E42-40B4-9B22-14C428338D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72344" y="4181267"/>
            <a:ext cx="3886773" cy="350838"/>
          </a:xfrm>
          <a:prstGeom prst="rect">
            <a:avLst/>
          </a:prstGeom>
        </p:spPr>
        <p:txBody>
          <a:bodyPr/>
          <a:lstStyle>
            <a:lvl1pPr marL="304800" indent="-304800" algn="l" defTabSz="815975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lang="zh-CN" altLang="en-US" sz="1800" kern="1200" dirty="0" smtClean="0">
                <a:solidFill>
                  <a:srgbClr val="002060"/>
                </a:solidFill>
                <a:latin typeface="方正隶变简体" panose="03000509000000000000" pitchFamily="65" charset="-122"/>
                <a:ea typeface="方正隶变简体" panose="03000509000000000000" pitchFamily="65" charset="-122"/>
                <a:cs typeface="+mn-cs"/>
                <a:sym typeface="微软雅黑" pitchFamily="34" charset="-122"/>
              </a:defRPr>
            </a:lvl1pPr>
          </a:lstStyle>
          <a:p>
            <a:pPr lvl="0"/>
            <a:r>
              <a:rPr lang="zh-CN" altLang="en-US">
                <a:sym typeface="微软雅黑" pitchFamily="34" charset="-122"/>
              </a:rPr>
              <a:t>单击此处编辑母版文本样式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E6979CC-F0D6-45F1-9901-567148A3B6A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064" y="176611"/>
            <a:ext cx="1269400" cy="1162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BE0088C-3681-41B5-B16C-F64B9D7FAE0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0321">
            <a:off x="10421394" y="5209210"/>
            <a:ext cx="1490741" cy="1434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942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73C90B8-333D-46FF-8E29-FFB8B52D3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57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18909" y="260651"/>
            <a:ext cx="6073600" cy="768085"/>
          </a:xfrm>
        </p:spPr>
        <p:txBody>
          <a:bodyPr>
            <a:noAutofit/>
          </a:bodyPr>
          <a:lstStyle>
            <a:lvl1pPr algn="r" defTabSz="815975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800" b="1" kern="1200" noProof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DCCBDC-041E-40CA-8A43-5C52232FC8A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3109" y="5434640"/>
            <a:ext cx="1269400" cy="11627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678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课程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11427" y="198007"/>
            <a:ext cx="9438135" cy="742093"/>
          </a:xfrm>
          <a:prstGeom prst="rect">
            <a:avLst/>
          </a:prstGeom>
        </p:spPr>
        <p:txBody>
          <a:bodyPr/>
          <a:lstStyle>
            <a:lvl1pPr algn="l">
              <a:defRPr lang="zh-CN" altLang="en-US" sz="2800" b="1" kern="1200" noProof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noProof="1"/>
              <a:t>课程目标</a:t>
            </a:r>
          </a:p>
        </p:txBody>
      </p:sp>
      <p:sp>
        <p:nvSpPr>
          <p:cNvPr id="12" name="矩形 1"/>
          <p:cNvSpPr/>
          <p:nvPr/>
        </p:nvSpPr>
        <p:spPr>
          <a:xfrm>
            <a:off x="4187221" y="1"/>
            <a:ext cx="8004783" cy="6855884"/>
          </a:xfrm>
          <a:custGeom>
            <a:avLst/>
            <a:gdLst/>
            <a:ahLst/>
            <a:cxnLst/>
            <a:rect l="l" t="t" r="r" b="b"/>
            <a:pathLst>
              <a:path w="6003587" h="5141913">
                <a:moveTo>
                  <a:pt x="5065968" y="0"/>
                </a:moveTo>
                <a:lnTo>
                  <a:pt x="6003587" y="0"/>
                </a:lnTo>
                <a:lnTo>
                  <a:pt x="6003587" y="1361228"/>
                </a:lnTo>
                <a:lnTo>
                  <a:pt x="2278743" y="5141913"/>
                </a:lnTo>
                <a:lnTo>
                  <a:pt x="0" y="5141913"/>
                </a:lnTo>
                <a:close/>
              </a:path>
            </a:pathLst>
          </a:custGeom>
          <a:solidFill>
            <a:srgbClr val="A7CE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pic>
        <p:nvPicPr>
          <p:cNvPr id="10" name="Picture 2" descr="C:\Users\lenovo\Desktop\3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280" y="569051"/>
            <a:ext cx="1439333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l="10119" r="20859"/>
          <a:stretch>
            <a:fillRect/>
          </a:stretch>
        </p:blipFill>
        <p:spPr>
          <a:xfrm>
            <a:off x="7918875" y="2387603"/>
            <a:ext cx="2258060" cy="2028613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11" name="内容占位符 8">
            <a:extLst>
              <a:ext uri="{FF2B5EF4-FFF2-40B4-BE49-F238E27FC236}">
                <a16:creationId xmlns:a16="http://schemas.microsoft.com/office/drawing/2014/main" id="{AB5C09D3-18AD-46C4-B9BE-DC908ED61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24" y="1138103"/>
            <a:ext cx="10657184" cy="5363240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2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buClr>
                <a:schemeClr val="tx2"/>
              </a:buClr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pic>
        <p:nvPicPr>
          <p:cNvPr id="8" name="图片 6">
            <a:extLst>
              <a:ext uri="{FF2B5EF4-FFF2-40B4-BE49-F238E27FC236}">
                <a16:creationId xmlns:a16="http://schemas.microsoft.com/office/drawing/2014/main" id="{57183EB8-BAF8-4125-974B-9F7347D2C8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220133"/>
            <a:ext cx="850900" cy="384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448DBE3-A626-4D00-8DCA-0FA0C43C674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527" y="5956926"/>
            <a:ext cx="722779" cy="704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349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11427" y="198007"/>
            <a:ext cx="9438135" cy="742093"/>
          </a:xfrm>
          <a:prstGeom prst="rect">
            <a:avLst/>
          </a:prstGeom>
        </p:spPr>
        <p:txBody>
          <a:bodyPr/>
          <a:lstStyle>
            <a:lvl1pPr algn="l">
              <a:defRPr lang="zh-CN" altLang="en-US" sz="2800" b="1" kern="1200" noProof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noProof="1"/>
              <a:t>课程目标</a:t>
            </a:r>
          </a:p>
        </p:txBody>
      </p:sp>
      <p:sp>
        <p:nvSpPr>
          <p:cNvPr id="12" name="矩形 1"/>
          <p:cNvSpPr/>
          <p:nvPr/>
        </p:nvSpPr>
        <p:spPr>
          <a:xfrm>
            <a:off x="4187221" y="1"/>
            <a:ext cx="8004783" cy="6855884"/>
          </a:xfrm>
          <a:custGeom>
            <a:avLst/>
            <a:gdLst/>
            <a:ahLst/>
            <a:cxnLst/>
            <a:rect l="l" t="t" r="r" b="b"/>
            <a:pathLst>
              <a:path w="6003587" h="5141913">
                <a:moveTo>
                  <a:pt x="5065968" y="0"/>
                </a:moveTo>
                <a:lnTo>
                  <a:pt x="6003587" y="0"/>
                </a:lnTo>
                <a:lnTo>
                  <a:pt x="6003587" y="1361228"/>
                </a:lnTo>
                <a:lnTo>
                  <a:pt x="2278743" y="5141913"/>
                </a:lnTo>
                <a:lnTo>
                  <a:pt x="0" y="5141913"/>
                </a:lnTo>
                <a:close/>
              </a:path>
            </a:pathLst>
          </a:custGeom>
          <a:solidFill>
            <a:srgbClr val="A7CE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pic>
        <p:nvPicPr>
          <p:cNvPr id="10" name="Picture 2" descr="C:\Users\lenovo\Desktop\3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280" y="569051"/>
            <a:ext cx="1439333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6">
            <a:extLst>
              <a:ext uri="{FF2B5EF4-FFF2-40B4-BE49-F238E27FC236}">
                <a16:creationId xmlns:a16="http://schemas.microsoft.com/office/drawing/2014/main" id="{57183EB8-BAF8-4125-974B-9F7347D2C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220133"/>
            <a:ext cx="850900" cy="384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79CC4E1-117B-4C7A-813F-D0EDB6E2299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527" y="5956926"/>
            <a:ext cx="722779" cy="70446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内容占位符 8">
            <a:extLst>
              <a:ext uri="{FF2B5EF4-FFF2-40B4-BE49-F238E27FC236}">
                <a16:creationId xmlns:a16="http://schemas.microsoft.com/office/drawing/2014/main" id="{03F190DA-A056-4D9D-A92F-3E55130A3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24" y="1138103"/>
            <a:ext cx="10657184" cy="5363240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2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buClr>
                <a:schemeClr val="tx2"/>
              </a:buClr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77156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11"/>
            <a:ext cx="12192000" cy="3072341"/>
          </a:xfrm>
          <a:prstGeom prst="rect">
            <a:avLst/>
          </a:prstGeom>
        </p:spPr>
      </p:pic>
      <p:pic>
        <p:nvPicPr>
          <p:cNvPr id="8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66690" y="-1495425"/>
            <a:ext cx="850900" cy="384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719403" y="1928513"/>
            <a:ext cx="10945216" cy="1470024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pic>
        <p:nvPicPr>
          <p:cNvPr id="11" name="图片 10" descr="2_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188" y="1801197"/>
            <a:ext cx="7003627" cy="1724660"/>
          </a:xfrm>
          <a:prstGeom prst="rect">
            <a:avLst/>
          </a:prstGeom>
        </p:spPr>
      </p:pic>
      <p:sp>
        <p:nvSpPr>
          <p:cNvPr id="1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455708" y="3699166"/>
            <a:ext cx="5231093" cy="977975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08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6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主讲人：某某某</a:t>
            </a:r>
          </a:p>
        </p:txBody>
      </p:sp>
    </p:spTree>
    <p:extLst>
      <p:ext uri="{BB962C8B-B14F-4D97-AF65-F5344CB8AC3E}">
        <p14:creationId xmlns:p14="http://schemas.microsoft.com/office/powerpoint/2010/main" val="401125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演示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6" y="-1"/>
            <a:ext cx="4172477" cy="685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/>
        </p:nvSpPr>
        <p:spPr>
          <a:xfrm>
            <a:off x="0" y="-1"/>
            <a:ext cx="12192000" cy="6855885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prstClr val="white"/>
              </a:solidFill>
            </a:endParaRPr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1679509" y="4965175"/>
            <a:ext cx="12311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演示案例</a:t>
            </a:r>
          </a:p>
        </p:txBody>
      </p:sp>
      <p:sp>
        <p:nvSpPr>
          <p:cNvPr id="32" name="Freeform 9"/>
          <p:cNvSpPr/>
          <p:nvPr/>
        </p:nvSpPr>
        <p:spPr bwMode="auto">
          <a:xfrm>
            <a:off x="3311692" y="5068937"/>
            <a:ext cx="91971" cy="184269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1487488" y="4899851"/>
            <a:ext cx="0" cy="564324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175788" y="-2"/>
            <a:ext cx="8016213" cy="6855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8" name="标题 1"/>
          <p:cNvSpPr>
            <a:spLocks noGrp="1" noChangeArrowheads="1"/>
          </p:cNvSpPr>
          <p:nvPr>
            <p:ph type="title" hasCustomPrompt="1"/>
          </p:nvPr>
        </p:nvSpPr>
        <p:spPr>
          <a:xfrm>
            <a:off x="4751852" y="376196"/>
            <a:ext cx="7112357" cy="658131"/>
          </a:xfrm>
          <a:prstGeom prst="rect">
            <a:avLst/>
          </a:prstGeom>
        </p:spPr>
        <p:txBody>
          <a:bodyPr/>
          <a:lstStyle>
            <a:lvl1pPr algn="l" defTabSz="815975" rtl="0" eaLnBrk="1" fontAlgn="base" hangingPunct="1">
              <a:spcBef>
                <a:spcPct val="0"/>
              </a:spcBef>
              <a:spcAft>
                <a:spcPct val="0"/>
              </a:spcAft>
              <a:defRPr lang="zh-CN" altLang="zh-CN" sz="28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演示案例：</a:t>
            </a:r>
            <a:r>
              <a:rPr lang="en-US" altLang="zh-CN" dirty="0"/>
              <a:t>1-</a:t>
            </a:r>
            <a:r>
              <a:rPr lang="zh-CN" altLang="en-US" dirty="0"/>
              <a:t>案例名</a:t>
            </a:r>
            <a:endParaRPr lang="zh-CN" altLang="zh-CN" dirty="0"/>
          </a:p>
        </p:txBody>
      </p:sp>
      <p:grpSp>
        <p:nvGrpSpPr>
          <p:cNvPr id="26" name="组合 25"/>
          <p:cNvGrpSpPr/>
          <p:nvPr/>
        </p:nvGrpSpPr>
        <p:grpSpPr>
          <a:xfrm>
            <a:off x="848764" y="4982546"/>
            <a:ext cx="433600" cy="411783"/>
            <a:chOff x="1866900" y="2420938"/>
            <a:chExt cx="757238" cy="719137"/>
          </a:xfrm>
          <a:solidFill>
            <a:schemeClr val="bg1"/>
          </a:solidFill>
        </p:grpSpPr>
        <p:sp>
          <p:nvSpPr>
            <p:cNvPr id="27" name="Freeform 15"/>
            <p:cNvSpPr/>
            <p:nvPr/>
          </p:nvSpPr>
          <p:spPr bwMode="auto">
            <a:xfrm>
              <a:off x="1979613" y="2420938"/>
              <a:ext cx="644525" cy="495300"/>
            </a:xfrm>
            <a:custGeom>
              <a:avLst/>
              <a:gdLst>
                <a:gd name="T0" fmla="*/ 158 w 172"/>
                <a:gd name="T1" fmla="*/ 0 h 132"/>
                <a:gd name="T2" fmla="*/ 15 w 172"/>
                <a:gd name="T3" fmla="*/ 0 h 132"/>
                <a:gd name="T4" fmla="*/ 0 w 172"/>
                <a:gd name="T5" fmla="*/ 14 h 132"/>
                <a:gd name="T6" fmla="*/ 0 w 172"/>
                <a:gd name="T7" fmla="*/ 30 h 132"/>
                <a:gd name="T8" fmla="*/ 13 w 172"/>
                <a:gd name="T9" fmla="*/ 30 h 132"/>
                <a:gd name="T10" fmla="*/ 13 w 172"/>
                <a:gd name="T11" fmla="*/ 14 h 132"/>
                <a:gd name="T12" fmla="*/ 15 w 172"/>
                <a:gd name="T13" fmla="*/ 13 h 132"/>
                <a:gd name="T14" fmla="*/ 158 w 172"/>
                <a:gd name="T15" fmla="*/ 13 h 132"/>
                <a:gd name="T16" fmla="*/ 159 w 172"/>
                <a:gd name="T17" fmla="*/ 14 h 132"/>
                <a:gd name="T18" fmla="*/ 159 w 172"/>
                <a:gd name="T19" fmla="*/ 118 h 132"/>
                <a:gd name="T20" fmla="*/ 158 w 172"/>
                <a:gd name="T21" fmla="*/ 119 h 132"/>
                <a:gd name="T22" fmla="*/ 142 w 172"/>
                <a:gd name="T23" fmla="*/ 119 h 132"/>
                <a:gd name="T24" fmla="*/ 142 w 172"/>
                <a:gd name="T25" fmla="*/ 132 h 132"/>
                <a:gd name="T26" fmla="*/ 158 w 172"/>
                <a:gd name="T27" fmla="*/ 132 h 132"/>
                <a:gd name="T28" fmla="*/ 172 w 172"/>
                <a:gd name="T29" fmla="*/ 118 h 132"/>
                <a:gd name="T30" fmla="*/ 172 w 172"/>
                <a:gd name="T31" fmla="*/ 14 h 132"/>
                <a:gd name="T32" fmla="*/ 158 w 172"/>
                <a:gd name="T3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2" h="132">
                  <a:moveTo>
                    <a:pt x="158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4" y="13"/>
                    <a:pt x="15" y="13"/>
                  </a:cubicBezTo>
                  <a:cubicBezTo>
                    <a:pt x="158" y="13"/>
                    <a:pt x="158" y="13"/>
                    <a:pt x="158" y="13"/>
                  </a:cubicBezTo>
                  <a:cubicBezTo>
                    <a:pt x="158" y="13"/>
                    <a:pt x="159" y="14"/>
                    <a:pt x="159" y="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18"/>
                    <a:pt x="158" y="119"/>
                    <a:pt x="158" y="119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42" y="132"/>
                    <a:pt x="142" y="132"/>
                    <a:pt x="142" y="132"/>
                  </a:cubicBezTo>
                  <a:cubicBezTo>
                    <a:pt x="158" y="132"/>
                    <a:pt x="158" y="132"/>
                    <a:pt x="158" y="132"/>
                  </a:cubicBezTo>
                  <a:cubicBezTo>
                    <a:pt x="166" y="132"/>
                    <a:pt x="172" y="126"/>
                    <a:pt x="172" y="118"/>
                  </a:cubicBezTo>
                  <a:cubicBezTo>
                    <a:pt x="172" y="14"/>
                    <a:pt x="172" y="14"/>
                    <a:pt x="172" y="14"/>
                  </a:cubicBezTo>
                  <a:cubicBezTo>
                    <a:pt x="172" y="6"/>
                    <a:pt x="166" y="0"/>
                    <a:pt x="15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8" name="Freeform 16"/>
            <p:cNvSpPr/>
            <p:nvPr/>
          </p:nvSpPr>
          <p:spPr bwMode="auto">
            <a:xfrm>
              <a:off x="1866900" y="2533650"/>
              <a:ext cx="644525" cy="606425"/>
            </a:xfrm>
            <a:custGeom>
              <a:avLst/>
              <a:gdLst>
                <a:gd name="T0" fmla="*/ 157 w 172"/>
                <a:gd name="T1" fmla="*/ 0 h 162"/>
                <a:gd name="T2" fmla="*/ 43 w 172"/>
                <a:gd name="T3" fmla="*/ 0 h 162"/>
                <a:gd name="T4" fmla="*/ 30 w 172"/>
                <a:gd name="T5" fmla="*/ 0 h 162"/>
                <a:gd name="T6" fmla="*/ 14 w 172"/>
                <a:gd name="T7" fmla="*/ 0 h 162"/>
                <a:gd name="T8" fmla="*/ 0 w 172"/>
                <a:gd name="T9" fmla="*/ 15 h 162"/>
                <a:gd name="T10" fmla="*/ 0 w 172"/>
                <a:gd name="T11" fmla="*/ 118 h 162"/>
                <a:gd name="T12" fmla="*/ 0 w 172"/>
                <a:gd name="T13" fmla="*/ 120 h 162"/>
                <a:gd name="T14" fmla="*/ 14 w 172"/>
                <a:gd name="T15" fmla="*/ 133 h 162"/>
                <a:gd name="T16" fmla="*/ 44 w 172"/>
                <a:gd name="T17" fmla="*/ 133 h 162"/>
                <a:gd name="T18" fmla="*/ 51 w 172"/>
                <a:gd name="T19" fmla="*/ 126 h 162"/>
                <a:gd name="T20" fmla="*/ 44 w 172"/>
                <a:gd name="T21" fmla="*/ 119 h 162"/>
                <a:gd name="T22" fmla="*/ 14 w 172"/>
                <a:gd name="T23" fmla="*/ 119 h 162"/>
                <a:gd name="T24" fmla="*/ 13 w 172"/>
                <a:gd name="T25" fmla="*/ 118 h 162"/>
                <a:gd name="T26" fmla="*/ 13 w 172"/>
                <a:gd name="T27" fmla="*/ 15 h 162"/>
                <a:gd name="T28" fmla="*/ 14 w 172"/>
                <a:gd name="T29" fmla="*/ 13 h 162"/>
                <a:gd name="T30" fmla="*/ 30 w 172"/>
                <a:gd name="T31" fmla="*/ 13 h 162"/>
                <a:gd name="T32" fmla="*/ 43 w 172"/>
                <a:gd name="T33" fmla="*/ 13 h 162"/>
                <a:gd name="T34" fmla="*/ 157 w 172"/>
                <a:gd name="T35" fmla="*/ 13 h 162"/>
                <a:gd name="T36" fmla="*/ 159 w 172"/>
                <a:gd name="T37" fmla="*/ 15 h 162"/>
                <a:gd name="T38" fmla="*/ 159 w 172"/>
                <a:gd name="T39" fmla="*/ 89 h 162"/>
                <a:gd name="T40" fmla="*/ 159 w 172"/>
                <a:gd name="T41" fmla="*/ 102 h 162"/>
                <a:gd name="T42" fmla="*/ 159 w 172"/>
                <a:gd name="T43" fmla="*/ 118 h 162"/>
                <a:gd name="T44" fmla="*/ 157 w 172"/>
                <a:gd name="T45" fmla="*/ 119 h 162"/>
                <a:gd name="T46" fmla="*/ 130 w 172"/>
                <a:gd name="T47" fmla="*/ 119 h 162"/>
                <a:gd name="T48" fmla="*/ 105 w 172"/>
                <a:gd name="T49" fmla="*/ 119 h 162"/>
                <a:gd name="T50" fmla="*/ 90 w 172"/>
                <a:gd name="T51" fmla="*/ 119 h 162"/>
                <a:gd name="T52" fmla="*/ 89 w 172"/>
                <a:gd name="T53" fmla="*/ 119 h 162"/>
                <a:gd name="T54" fmla="*/ 85 w 172"/>
                <a:gd name="T55" fmla="*/ 121 h 162"/>
                <a:gd name="T56" fmla="*/ 85 w 172"/>
                <a:gd name="T57" fmla="*/ 121 h 162"/>
                <a:gd name="T58" fmla="*/ 82 w 172"/>
                <a:gd name="T59" fmla="*/ 123 h 162"/>
                <a:gd name="T60" fmla="*/ 73 w 172"/>
                <a:gd name="T61" fmla="*/ 133 h 162"/>
                <a:gd name="T62" fmla="*/ 56 w 172"/>
                <a:gd name="T63" fmla="*/ 150 h 162"/>
                <a:gd name="T64" fmla="*/ 56 w 172"/>
                <a:gd name="T65" fmla="*/ 160 h 162"/>
                <a:gd name="T66" fmla="*/ 65 w 172"/>
                <a:gd name="T67" fmla="*/ 160 h 162"/>
                <a:gd name="T68" fmla="*/ 92 w 172"/>
                <a:gd name="T69" fmla="*/ 133 h 162"/>
                <a:gd name="T70" fmla="*/ 130 w 172"/>
                <a:gd name="T71" fmla="*/ 133 h 162"/>
                <a:gd name="T72" fmla="*/ 157 w 172"/>
                <a:gd name="T73" fmla="*/ 133 h 162"/>
                <a:gd name="T74" fmla="*/ 172 w 172"/>
                <a:gd name="T75" fmla="*/ 118 h 162"/>
                <a:gd name="T76" fmla="*/ 172 w 172"/>
                <a:gd name="T77" fmla="*/ 102 h 162"/>
                <a:gd name="T78" fmla="*/ 172 w 172"/>
                <a:gd name="T79" fmla="*/ 89 h 162"/>
                <a:gd name="T80" fmla="*/ 172 w 172"/>
                <a:gd name="T81" fmla="*/ 15 h 162"/>
                <a:gd name="T82" fmla="*/ 157 w 172"/>
                <a:gd name="T83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2" h="162">
                  <a:moveTo>
                    <a:pt x="157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9"/>
                    <a:pt x="0" y="119"/>
                    <a:pt x="0" y="120"/>
                  </a:cubicBezTo>
                  <a:cubicBezTo>
                    <a:pt x="1" y="127"/>
                    <a:pt x="7" y="133"/>
                    <a:pt x="14" y="133"/>
                  </a:cubicBezTo>
                  <a:cubicBezTo>
                    <a:pt x="44" y="133"/>
                    <a:pt x="44" y="133"/>
                    <a:pt x="44" y="133"/>
                  </a:cubicBezTo>
                  <a:cubicBezTo>
                    <a:pt x="48" y="133"/>
                    <a:pt x="51" y="130"/>
                    <a:pt x="51" y="126"/>
                  </a:cubicBezTo>
                  <a:cubicBezTo>
                    <a:pt x="51" y="122"/>
                    <a:pt x="48" y="119"/>
                    <a:pt x="44" y="119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14" y="119"/>
                    <a:pt x="13" y="119"/>
                    <a:pt x="13" y="118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4"/>
                    <a:pt x="14" y="13"/>
                    <a:pt x="14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8" y="13"/>
                    <a:pt x="159" y="14"/>
                    <a:pt x="159" y="15"/>
                  </a:cubicBezTo>
                  <a:cubicBezTo>
                    <a:pt x="159" y="89"/>
                    <a:pt x="159" y="89"/>
                    <a:pt x="159" y="89"/>
                  </a:cubicBezTo>
                  <a:cubicBezTo>
                    <a:pt x="159" y="102"/>
                    <a:pt x="159" y="102"/>
                    <a:pt x="159" y="102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19"/>
                    <a:pt x="158" y="119"/>
                    <a:pt x="157" y="119"/>
                  </a:cubicBezTo>
                  <a:cubicBezTo>
                    <a:pt x="130" y="119"/>
                    <a:pt x="130" y="119"/>
                    <a:pt x="130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90" y="119"/>
                    <a:pt x="90" y="119"/>
                    <a:pt x="90" y="119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88" y="119"/>
                    <a:pt x="87" y="120"/>
                    <a:pt x="85" y="121"/>
                  </a:cubicBezTo>
                  <a:cubicBezTo>
                    <a:pt x="85" y="121"/>
                    <a:pt x="85" y="121"/>
                    <a:pt x="85" y="121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73" y="133"/>
                    <a:pt x="73" y="133"/>
                    <a:pt x="73" y="133"/>
                  </a:cubicBezTo>
                  <a:cubicBezTo>
                    <a:pt x="56" y="150"/>
                    <a:pt x="56" y="150"/>
                    <a:pt x="56" y="150"/>
                  </a:cubicBezTo>
                  <a:cubicBezTo>
                    <a:pt x="53" y="153"/>
                    <a:pt x="53" y="157"/>
                    <a:pt x="56" y="160"/>
                  </a:cubicBezTo>
                  <a:cubicBezTo>
                    <a:pt x="58" y="162"/>
                    <a:pt x="62" y="162"/>
                    <a:pt x="65" y="160"/>
                  </a:cubicBezTo>
                  <a:cubicBezTo>
                    <a:pt x="92" y="133"/>
                    <a:pt x="92" y="133"/>
                    <a:pt x="92" y="133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57" y="133"/>
                    <a:pt x="157" y="133"/>
                    <a:pt x="157" y="133"/>
                  </a:cubicBezTo>
                  <a:cubicBezTo>
                    <a:pt x="165" y="133"/>
                    <a:pt x="172" y="126"/>
                    <a:pt x="172" y="118"/>
                  </a:cubicBezTo>
                  <a:cubicBezTo>
                    <a:pt x="172" y="102"/>
                    <a:pt x="172" y="102"/>
                    <a:pt x="172" y="102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72" y="15"/>
                    <a:pt x="172" y="15"/>
                    <a:pt x="172" y="15"/>
                  </a:cubicBezTo>
                  <a:cubicBezTo>
                    <a:pt x="172" y="7"/>
                    <a:pt x="165" y="0"/>
                    <a:pt x="1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19" name="内容占位符 8">
            <a:extLst>
              <a:ext uri="{FF2B5EF4-FFF2-40B4-BE49-F238E27FC236}">
                <a16:creationId xmlns:a16="http://schemas.microsoft.com/office/drawing/2014/main" id="{1BEB4A84-75F1-4A8F-9894-46A9874EE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852" y="1247643"/>
            <a:ext cx="7112357" cy="5196304"/>
          </a:xfr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20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2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6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pic>
        <p:nvPicPr>
          <p:cNvPr id="21" name="图片 6">
            <a:extLst>
              <a:ext uri="{FF2B5EF4-FFF2-40B4-BE49-F238E27FC236}">
                <a16:creationId xmlns:a16="http://schemas.microsoft.com/office/drawing/2014/main" id="{D56D26C3-4A17-426B-AF68-60DAF183E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135" y="-496"/>
            <a:ext cx="552895" cy="2496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BC9335BF-CCD2-4EDA-9EC4-07BB2DF3F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7472" y="6276386"/>
            <a:ext cx="589856" cy="366183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93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6" y="-1"/>
            <a:ext cx="4172477" cy="685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矩形 62"/>
          <p:cNvSpPr/>
          <p:nvPr/>
        </p:nvSpPr>
        <p:spPr>
          <a:xfrm>
            <a:off x="0" y="-496"/>
            <a:ext cx="12192000" cy="6855885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prstClr val="white"/>
              </a:solidFill>
            </a:endParaRPr>
          </a:p>
        </p:txBody>
      </p:sp>
      <p:sp>
        <p:nvSpPr>
          <p:cNvPr id="64" name="Rectangle 18"/>
          <p:cNvSpPr>
            <a:spLocks noChangeArrowheads="1"/>
          </p:cNvSpPr>
          <p:nvPr/>
        </p:nvSpPr>
        <p:spPr bwMode="auto">
          <a:xfrm>
            <a:off x="1679509" y="4965175"/>
            <a:ext cx="12311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课堂练习</a:t>
            </a:r>
          </a:p>
        </p:txBody>
      </p:sp>
      <p:sp>
        <p:nvSpPr>
          <p:cNvPr id="65" name="Freeform 9"/>
          <p:cNvSpPr/>
          <p:nvPr/>
        </p:nvSpPr>
        <p:spPr bwMode="auto">
          <a:xfrm>
            <a:off x="3311692" y="5068937"/>
            <a:ext cx="91971" cy="184269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487488" y="4899851"/>
            <a:ext cx="0" cy="564324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4175788" y="-2"/>
            <a:ext cx="8016213" cy="6855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grpSp>
        <p:nvGrpSpPr>
          <p:cNvPr id="81" name="组合 80"/>
          <p:cNvGrpSpPr/>
          <p:nvPr/>
        </p:nvGrpSpPr>
        <p:grpSpPr>
          <a:xfrm>
            <a:off x="948268" y="4985950"/>
            <a:ext cx="336973" cy="412771"/>
            <a:chOff x="187325" y="2244725"/>
            <a:chExt cx="649288" cy="795338"/>
          </a:xfrm>
          <a:solidFill>
            <a:schemeClr val="bg1"/>
          </a:solidFill>
        </p:grpSpPr>
        <p:sp>
          <p:nvSpPr>
            <p:cNvPr id="82" name="Freeform 10"/>
            <p:cNvSpPr/>
            <p:nvPr/>
          </p:nvSpPr>
          <p:spPr bwMode="auto">
            <a:xfrm>
              <a:off x="187325" y="2244725"/>
              <a:ext cx="644525" cy="795338"/>
            </a:xfrm>
            <a:custGeom>
              <a:avLst/>
              <a:gdLst>
                <a:gd name="T0" fmla="*/ 172 w 172"/>
                <a:gd name="T1" fmla="*/ 17 h 212"/>
                <a:gd name="T2" fmla="*/ 155 w 172"/>
                <a:gd name="T3" fmla="*/ 0 h 212"/>
                <a:gd name="T4" fmla="*/ 17 w 172"/>
                <a:gd name="T5" fmla="*/ 0 h 212"/>
                <a:gd name="T6" fmla="*/ 0 w 172"/>
                <a:gd name="T7" fmla="*/ 17 h 212"/>
                <a:gd name="T8" fmla="*/ 0 w 172"/>
                <a:gd name="T9" fmla="*/ 195 h 212"/>
                <a:gd name="T10" fmla="*/ 17 w 172"/>
                <a:gd name="T11" fmla="*/ 212 h 212"/>
                <a:gd name="T12" fmla="*/ 39 w 172"/>
                <a:gd name="T13" fmla="*/ 212 h 212"/>
                <a:gd name="T14" fmla="*/ 63 w 172"/>
                <a:gd name="T15" fmla="*/ 212 h 212"/>
                <a:gd name="T16" fmla="*/ 69 w 172"/>
                <a:gd name="T17" fmla="*/ 205 h 212"/>
                <a:gd name="T18" fmla="*/ 63 w 172"/>
                <a:gd name="T19" fmla="*/ 199 h 212"/>
                <a:gd name="T20" fmla="*/ 39 w 172"/>
                <a:gd name="T21" fmla="*/ 199 h 212"/>
                <a:gd name="T22" fmla="*/ 17 w 172"/>
                <a:gd name="T23" fmla="*/ 199 h 212"/>
                <a:gd name="T24" fmla="*/ 13 w 172"/>
                <a:gd name="T25" fmla="*/ 195 h 212"/>
                <a:gd name="T26" fmla="*/ 13 w 172"/>
                <a:gd name="T27" fmla="*/ 17 h 212"/>
                <a:gd name="T28" fmla="*/ 17 w 172"/>
                <a:gd name="T29" fmla="*/ 13 h 212"/>
                <a:gd name="T30" fmla="*/ 115 w 172"/>
                <a:gd name="T31" fmla="*/ 13 h 212"/>
                <a:gd name="T32" fmla="*/ 115 w 172"/>
                <a:gd name="T33" fmla="*/ 13 h 212"/>
                <a:gd name="T34" fmla="*/ 128 w 172"/>
                <a:gd name="T35" fmla="*/ 13 h 212"/>
                <a:gd name="T36" fmla="*/ 128 w 172"/>
                <a:gd name="T37" fmla="*/ 13 h 212"/>
                <a:gd name="T38" fmla="*/ 155 w 172"/>
                <a:gd name="T39" fmla="*/ 13 h 212"/>
                <a:gd name="T40" fmla="*/ 159 w 172"/>
                <a:gd name="T41" fmla="*/ 17 h 212"/>
                <a:gd name="T42" fmla="*/ 159 w 172"/>
                <a:gd name="T43" fmla="*/ 151 h 212"/>
                <a:gd name="T44" fmla="*/ 166 w 172"/>
                <a:gd name="T45" fmla="*/ 152 h 212"/>
                <a:gd name="T46" fmla="*/ 172 w 172"/>
                <a:gd name="T47" fmla="*/ 156 h 212"/>
                <a:gd name="T48" fmla="*/ 172 w 172"/>
                <a:gd name="T49" fmla="*/ 158 h 212"/>
                <a:gd name="T50" fmla="*/ 172 w 172"/>
                <a:gd name="T51" fmla="*/ 158 h 212"/>
                <a:gd name="T52" fmla="*/ 172 w 172"/>
                <a:gd name="T53" fmla="*/ 17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212">
                  <a:moveTo>
                    <a:pt x="172" y="17"/>
                  </a:moveTo>
                  <a:cubicBezTo>
                    <a:pt x="172" y="8"/>
                    <a:pt x="165" y="0"/>
                    <a:pt x="15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205"/>
                    <a:pt x="8" y="212"/>
                    <a:pt x="17" y="212"/>
                  </a:cubicBezTo>
                  <a:cubicBezTo>
                    <a:pt x="39" y="212"/>
                    <a:pt x="39" y="212"/>
                    <a:pt x="39" y="212"/>
                  </a:cubicBezTo>
                  <a:cubicBezTo>
                    <a:pt x="63" y="212"/>
                    <a:pt x="63" y="212"/>
                    <a:pt x="63" y="212"/>
                  </a:cubicBezTo>
                  <a:cubicBezTo>
                    <a:pt x="66" y="212"/>
                    <a:pt x="69" y="209"/>
                    <a:pt x="69" y="205"/>
                  </a:cubicBezTo>
                  <a:cubicBezTo>
                    <a:pt x="69" y="202"/>
                    <a:pt x="66" y="199"/>
                    <a:pt x="63" y="199"/>
                  </a:cubicBezTo>
                  <a:cubicBezTo>
                    <a:pt x="39" y="199"/>
                    <a:pt x="39" y="199"/>
                    <a:pt x="39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5" y="199"/>
                    <a:pt x="13" y="197"/>
                    <a:pt x="13" y="19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5"/>
                    <a:pt x="15" y="13"/>
                    <a:pt x="17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155" y="13"/>
                    <a:pt x="155" y="13"/>
                    <a:pt x="155" y="13"/>
                  </a:cubicBezTo>
                  <a:cubicBezTo>
                    <a:pt x="157" y="13"/>
                    <a:pt x="159" y="15"/>
                    <a:pt x="159" y="17"/>
                  </a:cubicBezTo>
                  <a:cubicBezTo>
                    <a:pt x="159" y="151"/>
                    <a:pt x="159" y="151"/>
                    <a:pt x="159" y="151"/>
                  </a:cubicBezTo>
                  <a:cubicBezTo>
                    <a:pt x="166" y="152"/>
                    <a:pt x="166" y="152"/>
                    <a:pt x="166" y="152"/>
                  </a:cubicBezTo>
                  <a:cubicBezTo>
                    <a:pt x="169" y="152"/>
                    <a:pt x="171" y="154"/>
                    <a:pt x="172" y="156"/>
                  </a:cubicBezTo>
                  <a:cubicBezTo>
                    <a:pt x="172" y="157"/>
                    <a:pt x="172" y="157"/>
                    <a:pt x="172" y="158"/>
                  </a:cubicBezTo>
                  <a:cubicBezTo>
                    <a:pt x="172" y="158"/>
                    <a:pt x="172" y="158"/>
                    <a:pt x="172" y="158"/>
                  </a:cubicBezTo>
                  <a:lnTo>
                    <a:pt x="172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83" name="Freeform 11"/>
            <p:cNvSpPr>
              <a:spLocks noEditPoints="1"/>
            </p:cNvSpPr>
            <p:nvPr/>
          </p:nvSpPr>
          <p:spPr bwMode="auto">
            <a:xfrm>
              <a:off x="592138" y="2795588"/>
              <a:ext cx="190500" cy="244475"/>
            </a:xfrm>
            <a:custGeom>
              <a:avLst/>
              <a:gdLst>
                <a:gd name="T0" fmla="*/ 7 w 51"/>
                <a:gd name="T1" fmla="*/ 0 h 65"/>
                <a:gd name="T2" fmla="*/ 2 w 51"/>
                <a:gd name="T3" fmla="*/ 2 h 65"/>
                <a:gd name="T4" fmla="*/ 0 w 51"/>
                <a:gd name="T5" fmla="*/ 7 h 65"/>
                <a:gd name="T6" fmla="*/ 4 w 51"/>
                <a:gd name="T7" fmla="*/ 59 h 65"/>
                <a:gd name="T8" fmla="*/ 9 w 51"/>
                <a:gd name="T9" fmla="*/ 65 h 65"/>
                <a:gd name="T10" fmla="*/ 11 w 51"/>
                <a:gd name="T11" fmla="*/ 65 h 65"/>
                <a:gd name="T12" fmla="*/ 15 w 51"/>
                <a:gd name="T13" fmla="*/ 63 h 65"/>
                <a:gd name="T14" fmla="*/ 51 w 51"/>
                <a:gd name="T15" fmla="*/ 28 h 65"/>
                <a:gd name="T16" fmla="*/ 51 w 51"/>
                <a:gd name="T17" fmla="*/ 4 h 65"/>
                <a:gd name="T18" fmla="*/ 7 w 51"/>
                <a:gd name="T19" fmla="*/ 0 h 65"/>
                <a:gd name="T20" fmla="*/ 16 w 51"/>
                <a:gd name="T21" fmla="*/ 44 h 65"/>
                <a:gd name="T22" fmla="*/ 14 w 51"/>
                <a:gd name="T23" fmla="*/ 14 h 65"/>
                <a:gd name="T24" fmla="*/ 43 w 51"/>
                <a:gd name="T25" fmla="*/ 17 h 65"/>
                <a:gd name="T26" fmla="*/ 16 w 51"/>
                <a:gd name="T27" fmla="*/ 4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65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61"/>
                    <a:pt x="6" y="64"/>
                    <a:pt x="9" y="65"/>
                  </a:cubicBezTo>
                  <a:cubicBezTo>
                    <a:pt x="9" y="65"/>
                    <a:pt x="10" y="65"/>
                    <a:pt x="11" y="65"/>
                  </a:cubicBezTo>
                  <a:cubicBezTo>
                    <a:pt x="13" y="65"/>
                    <a:pt x="14" y="64"/>
                    <a:pt x="15" y="63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1" y="4"/>
                    <a:pt x="51" y="4"/>
                    <a:pt x="51" y="4"/>
                  </a:cubicBezTo>
                  <a:lnTo>
                    <a:pt x="7" y="0"/>
                  </a:lnTo>
                  <a:close/>
                  <a:moveTo>
                    <a:pt x="16" y="44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43" y="17"/>
                    <a:pt x="43" y="17"/>
                    <a:pt x="43" y="17"/>
                  </a:cubicBezTo>
                  <a:lnTo>
                    <a:pt x="1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84" name="Freeform 12"/>
            <p:cNvSpPr/>
            <p:nvPr/>
          </p:nvSpPr>
          <p:spPr bwMode="auto">
            <a:xfrm>
              <a:off x="782638" y="2811463"/>
              <a:ext cx="53975" cy="88900"/>
            </a:xfrm>
            <a:custGeom>
              <a:avLst/>
              <a:gdLst>
                <a:gd name="T0" fmla="*/ 13 w 14"/>
                <a:gd name="T1" fmla="*/ 5 h 24"/>
                <a:gd name="T2" fmla="*/ 7 w 14"/>
                <a:gd name="T3" fmla="*/ 1 h 24"/>
                <a:gd name="T4" fmla="*/ 0 w 14"/>
                <a:gd name="T5" fmla="*/ 0 h 24"/>
                <a:gd name="T6" fmla="*/ 0 w 14"/>
                <a:gd name="T7" fmla="*/ 24 h 24"/>
                <a:gd name="T8" fmla="*/ 11 w 14"/>
                <a:gd name="T9" fmla="*/ 12 h 24"/>
                <a:gd name="T10" fmla="*/ 13 w 14"/>
                <a:gd name="T11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13" y="5"/>
                  </a:moveTo>
                  <a:cubicBezTo>
                    <a:pt x="12" y="3"/>
                    <a:pt x="10" y="1"/>
                    <a:pt x="7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3" y="11"/>
                    <a:pt x="14" y="8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85" name="Freeform 13"/>
            <p:cNvSpPr/>
            <p:nvPr/>
          </p:nvSpPr>
          <p:spPr bwMode="auto">
            <a:xfrm>
              <a:off x="306388" y="2443163"/>
              <a:ext cx="434975" cy="49213"/>
            </a:xfrm>
            <a:custGeom>
              <a:avLst/>
              <a:gdLst>
                <a:gd name="T0" fmla="*/ 109 w 116"/>
                <a:gd name="T1" fmla="*/ 13 h 13"/>
                <a:gd name="T2" fmla="*/ 6 w 116"/>
                <a:gd name="T3" fmla="*/ 13 h 13"/>
                <a:gd name="T4" fmla="*/ 0 w 116"/>
                <a:gd name="T5" fmla="*/ 6 h 13"/>
                <a:gd name="T6" fmla="*/ 6 w 116"/>
                <a:gd name="T7" fmla="*/ 0 h 13"/>
                <a:gd name="T8" fmla="*/ 109 w 116"/>
                <a:gd name="T9" fmla="*/ 0 h 13"/>
                <a:gd name="T10" fmla="*/ 116 w 116"/>
                <a:gd name="T11" fmla="*/ 6 h 13"/>
                <a:gd name="T12" fmla="*/ 109 w 116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3">
                  <a:moveTo>
                    <a:pt x="10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3" y="0"/>
                    <a:pt x="116" y="3"/>
                    <a:pt x="116" y="6"/>
                  </a:cubicBezTo>
                  <a:cubicBezTo>
                    <a:pt x="116" y="10"/>
                    <a:pt x="113" y="13"/>
                    <a:pt x="10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86" name="Freeform 14"/>
            <p:cNvSpPr/>
            <p:nvPr/>
          </p:nvSpPr>
          <p:spPr bwMode="auto">
            <a:xfrm>
              <a:off x="306388" y="2578100"/>
              <a:ext cx="434975" cy="52388"/>
            </a:xfrm>
            <a:custGeom>
              <a:avLst/>
              <a:gdLst>
                <a:gd name="T0" fmla="*/ 109 w 116"/>
                <a:gd name="T1" fmla="*/ 14 h 14"/>
                <a:gd name="T2" fmla="*/ 6 w 116"/>
                <a:gd name="T3" fmla="*/ 14 h 14"/>
                <a:gd name="T4" fmla="*/ 0 w 116"/>
                <a:gd name="T5" fmla="*/ 7 h 14"/>
                <a:gd name="T6" fmla="*/ 6 w 116"/>
                <a:gd name="T7" fmla="*/ 0 h 14"/>
                <a:gd name="T8" fmla="*/ 109 w 116"/>
                <a:gd name="T9" fmla="*/ 0 h 14"/>
                <a:gd name="T10" fmla="*/ 116 w 116"/>
                <a:gd name="T11" fmla="*/ 7 h 14"/>
                <a:gd name="T12" fmla="*/ 109 w 116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4">
                  <a:moveTo>
                    <a:pt x="109" y="14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3" y="0"/>
                    <a:pt x="116" y="3"/>
                    <a:pt x="116" y="7"/>
                  </a:cubicBezTo>
                  <a:cubicBezTo>
                    <a:pt x="116" y="11"/>
                    <a:pt x="113" y="14"/>
                    <a:pt x="10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20" name="标题 1">
            <a:extLst>
              <a:ext uri="{FF2B5EF4-FFF2-40B4-BE49-F238E27FC236}">
                <a16:creationId xmlns:a16="http://schemas.microsoft.com/office/drawing/2014/main" id="{F2E3E2D6-6E5B-4666-935F-C459CACDE82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>
          <a:xfrm>
            <a:off x="4751852" y="356662"/>
            <a:ext cx="7112357" cy="658131"/>
          </a:xfrm>
          <a:prstGeom prst="rect">
            <a:avLst/>
          </a:prstGeom>
        </p:spPr>
        <p:txBody>
          <a:bodyPr/>
          <a:lstStyle>
            <a:lvl1pPr algn="l" defTabSz="815975" rtl="0" eaLnBrk="1" fontAlgn="base" hangingPunct="1">
              <a:spcBef>
                <a:spcPct val="0"/>
              </a:spcBef>
              <a:spcAft>
                <a:spcPct val="0"/>
              </a:spcAft>
              <a:defRPr lang="zh-CN" altLang="zh-CN" sz="28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演示案例：</a:t>
            </a:r>
            <a:r>
              <a:rPr lang="en-US" altLang="zh-CN" dirty="0"/>
              <a:t>1-</a:t>
            </a:r>
            <a:r>
              <a:rPr lang="zh-CN" altLang="en-US" dirty="0"/>
              <a:t>案例名</a:t>
            </a:r>
            <a:endParaRPr lang="zh-CN" altLang="zh-CN" dirty="0"/>
          </a:p>
        </p:txBody>
      </p:sp>
      <p:sp>
        <p:nvSpPr>
          <p:cNvPr id="21" name="内容占位符 8">
            <a:extLst>
              <a:ext uri="{FF2B5EF4-FFF2-40B4-BE49-F238E27FC236}">
                <a16:creationId xmlns:a16="http://schemas.microsoft.com/office/drawing/2014/main" id="{8DB9131A-08D1-4B51-BE9D-4709CA52E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852" y="1247643"/>
            <a:ext cx="7112357" cy="5196304"/>
          </a:xfr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20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zh-CN" altLang="en-US" sz="1800" strike="noStrike" kern="12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6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pic>
        <p:nvPicPr>
          <p:cNvPr id="22" name="图片 6">
            <a:extLst>
              <a:ext uri="{FF2B5EF4-FFF2-40B4-BE49-F238E27FC236}">
                <a16:creationId xmlns:a16="http://schemas.microsoft.com/office/drawing/2014/main" id="{07E851B9-2558-4CF7-9905-5DA59C1718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135" y="-496"/>
            <a:ext cx="552895" cy="2496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灯片编号占位符 5">
            <a:extLst>
              <a:ext uri="{FF2B5EF4-FFF2-40B4-BE49-F238E27FC236}">
                <a16:creationId xmlns:a16="http://schemas.microsoft.com/office/drawing/2014/main" id="{01B5BA14-8362-4C47-82B9-DA6AAF56C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7472" y="6276386"/>
            <a:ext cx="589856" cy="366183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09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50901" y="275171"/>
            <a:ext cx="10649527" cy="731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0" tIns="40815" rIns="81630" bIns="40815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50901" y="1293092"/>
            <a:ext cx="10972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0" tIns="40815" rIns="81630" bIns="40815" numCol="1" anchor="t" anchorCtr="0" compatLnSpc="1"/>
          <a:lstStyle/>
          <a:p>
            <a:pPr lvl="0" fontAlgn="base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287472" y="6276386"/>
            <a:ext cx="589856" cy="366183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B96EB1-E39A-406B-BC0D-EAFD23728F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20133"/>
            <a:ext cx="850900" cy="384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743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</p:sldLayoutIdLst>
  <p:hf hdr="0" ftr="0" dt="0"/>
  <p:txStyles>
    <p:titleStyle>
      <a:lvl1pPr algn="l" defTabSz="815975" rtl="0" eaLnBrk="1" fontAlgn="base" hangingPunct="1">
        <a:spcBef>
          <a:spcPct val="0"/>
        </a:spcBef>
        <a:spcAft>
          <a:spcPct val="0"/>
        </a:spcAft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04800" indent="-3048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62305" indent="-2540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175" indent="-2032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480" indent="-2032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35150" indent="-2032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44725" indent="-203835" algn="l" defTabSz="81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030" indent="-203835" algn="l" defTabSz="81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335" indent="-203835" algn="l" defTabSz="81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005" indent="-203835" algn="l" defTabSz="81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305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61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28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585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9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195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865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17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00002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前端开发</a:t>
            </a:r>
            <a:endParaRPr lang="en-US" altLang="zh-CN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R1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V1.0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石毅</a:t>
            </a:r>
            <a:r>
              <a:rPr lang="en-US" altLang="zh-CN" dirty="0"/>
              <a:t>/00001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2020.7.1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新开发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类选择器根据给定的</a:t>
            </a:r>
            <a:r>
              <a:rPr lang="fr-FR" altLang="en-US"/>
              <a:t>class</a:t>
            </a:r>
            <a:r>
              <a:rPr lang="zh-CN" altLang="en-US"/>
              <a:t>匹配元素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类选择器</a:t>
            </a:r>
            <a:endParaRPr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738438" y="1800414"/>
            <a:ext cx="4853853" cy="403187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/>
              <a:t> &lt;h3&gt;jQuery</a:t>
            </a:r>
            <a:r>
              <a:rPr lang="zh-CN" altLang="en-US" b="1" dirty="0"/>
              <a:t>类选择器示例</a:t>
            </a:r>
            <a:r>
              <a:rPr lang="en-US" altLang="zh-CN" b="1" dirty="0"/>
              <a:t>&lt;/</a:t>
            </a:r>
            <a:r>
              <a:rPr lang="en-US" b="1" dirty="0"/>
              <a:t>h3&gt;</a:t>
            </a:r>
          </a:p>
          <a:p>
            <a:pPr>
              <a:defRPr/>
            </a:pPr>
            <a:r>
              <a:rPr lang="en-US" b="1" dirty="0"/>
              <a:t>        &lt;</a:t>
            </a:r>
            <a:r>
              <a:rPr lang="en-US" b="1" dirty="0" err="1"/>
              <a:t>hr</a:t>
            </a:r>
            <a:r>
              <a:rPr lang="en-US" b="1" dirty="0"/>
              <a:t>&gt;</a:t>
            </a:r>
          </a:p>
          <a:p>
            <a:pPr>
              <a:defRPr/>
            </a:pPr>
            <a:r>
              <a:rPr lang="en-US" b="1" dirty="0"/>
              <a:t>        &lt;div class="style01"&gt;</a:t>
            </a:r>
          </a:p>
          <a:p>
            <a:pPr>
              <a:defRPr/>
            </a:pPr>
            <a:r>
              <a:rPr lang="en-US" b="1" dirty="0"/>
              <a:t>            div "class=style01"</a:t>
            </a:r>
          </a:p>
          <a:p>
            <a:pPr>
              <a:defRPr/>
            </a:pPr>
            <a:r>
              <a:rPr lang="en-US" b="1" dirty="0"/>
              <a:t>        &lt;/div&gt;</a:t>
            </a:r>
          </a:p>
          <a:p>
            <a:pPr>
              <a:defRPr/>
            </a:pPr>
            <a:r>
              <a:rPr lang="en-US" b="1" dirty="0"/>
              <a:t>        &lt;div class="style02"&gt;</a:t>
            </a:r>
          </a:p>
          <a:p>
            <a:pPr>
              <a:defRPr/>
            </a:pPr>
            <a:r>
              <a:rPr lang="en-US" b="1" dirty="0"/>
              <a:t>            div class="style02"</a:t>
            </a:r>
          </a:p>
          <a:p>
            <a:pPr>
              <a:defRPr/>
            </a:pPr>
            <a:r>
              <a:rPr lang="en-US" b="1" dirty="0"/>
              <a:t>        &lt;/div&gt;</a:t>
            </a:r>
          </a:p>
          <a:p>
            <a:pPr>
              <a:defRPr/>
            </a:pPr>
            <a:r>
              <a:rPr lang="en-US" b="1" dirty="0"/>
              <a:t>        &lt;p class="style01"&gt;</a:t>
            </a:r>
          </a:p>
          <a:p>
            <a:pPr>
              <a:defRPr/>
            </a:pPr>
            <a:r>
              <a:rPr lang="en-US" b="1" dirty="0"/>
              <a:t>            p class="style01"</a:t>
            </a:r>
          </a:p>
          <a:p>
            <a:pPr>
              <a:defRPr/>
            </a:pPr>
            <a:r>
              <a:rPr lang="en-US" b="1" dirty="0"/>
              <a:t>        &lt;/p&gt;</a:t>
            </a:r>
          </a:p>
          <a:p>
            <a:pPr>
              <a:defRPr/>
            </a:pPr>
            <a:r>
              <a:rPr lang="en-US" b="1" dirty="0"/>
              <a:t>        &lt;script&gt;</a:t>
            </a:r>
          </a:p>
          <a:p>
            <a:pPr>
              <a:defRPr/>
            </a:pPr>
            <a:r>
              <a:rPr lang="en-US" b="1" dirty="0"/>
              <a:t>            $(document).ready(function() {</a:t>
            </a:r>
          </a:p>
          <a:p>
            <a:pPr>
              <a:defRPr/>
            </a:pPr>
            <a:r>
              <a:rPr lang="en-US" b="1" dirty="0"/>
              <a:t>                $("</a:t>
            </a:r>
            <a:r>
              <a:rPr lang="en-US" b="1" dirty="0">
                <a:solidFill>
                  <a:srgbClr val="FF0000"/>
                </a:solidFill>
              </a:rPr>
              <a:t>.style01</a:t>
            </a:r>
            <a:r>
              <a:rPr lang="en-US" b="1" dirty="0"/>
              <a:t>").</a:t>
            </a:r>
            <a:r>
              <a:rPr lang="en-US" b="1" dirty="0" err="1"/>
              <a:t>css</a:t>
            </a:r>
            <a:r>
              <a:rPr lang="en-US" b="1" dirty="0"/>
              <a:t>("border", "5px solid red");</a:t>
            </a:r>
          </a:p>
          <a:p>
            <a:pPr>
              <a:defRPr/>
            </a:pPr>
            <a:r>
              <a:rPr lang="en-US" b="1" dirty="0"/>
              <a:t>            });</a:t>
            </a:r>
          </a:p>
          <a:p>
            <a:pPr>
              <a:defRPr/>
            </a:pPr>
            <a:r>
              <a:rPr lang="en-US" b="1" dirty="0"/>
              <a:t>        &lt;/script&gt;</a:t>
            </a:r>
            <a:endParaRPr lang="zh-CN" altLang="zh-CN" b="1" dirty="0" err="1"/>
          </a:p>
        </p:txBody>
      </p: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3810000" y="6072189"/>
            <a:ext cx="4572000" cy="428625"/>
            <a:chOff x="3143240" y="5143512"/>
            <a:chExt cx="457203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3567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4044812" y="5187962"/>
              <a:ext cx="262124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演示示例：基本选择器</a:t>
              </a:r>
            </a:p>
          </p:txBody>
        </p:sp>
      </p:grpSp>
      <p:grpSp>
        <p:nvGrpSpPr>
          <p:cNvPr id="16" name="组合 70"/>
          <p:cNvGrpSpPr>
            <a:grpSpLocks/>
          </p:cNvGrpSpPr>
          <p:nvPr/>
        </p:nvGrpSpPr>
        <p:grpSpPr bwMode="auto">
          <a:xfrm>
            <a:off x="1572248" y="1978026"/>
            <a:ext cx="1000125" cy="414337"/>
            <a:chOff x="1000100" y="2528843"/>
            <a:chExt cx="1000132" cy="414475"/>
          </a:xfrm>
        </p:grpSpPr>
        <p:pic>
          <p:nvPicPr>
            <p:cNvPr id="1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5DEA72-301A-41C7-A9E6-C73CB71DD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FD238A0A-722F-4E57-8BA1-D93D2624EED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271722" y="719077"/>
            <a:ext cx="5292206" cy="22480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ID</a:t>
            </a:r>
            <a:r>
              <a:rPr lang="zh-CN" altLang="en-US" dirty="0"/>
              <a:t>选择器根据给定的</a:t>
            </a:r>
            <a:r>
              <a:rPr lang="fr-FR" altLang="en-US" dirty="0"/>
              <a:t>id</a:t>
            </a:r>
            <a:r>
              <a:rPr lang="zh-CN" altLang="en-US" dirty="0"/>
              <a:t>匹配元素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ID</a:t>
            </a:r>
            <a:r>
              <a:t>选择器</a:t>
            </a:r>
            <a:endParaRPr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094365" y="2493858"/>
            <a:ext cx="5417271" cy="23083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b="1" dirty="0"/>
              <a:t> &lt;h3&gt;jQuery ID</a:t>
            </a:r>
            <a:r>
              <a:rPr lang="zh-CN" altLang="en-US" b="1" dirty="0"/>
              <a:t>选择器示例</a:t>
            </a:r>
            <a:r>
              <a:rPr lang="en-US" altLang="zh-CN" b="1" dirty="0"/>
              <a:t>&lt;/</a:t>
            </a:r>
            <a:r>
              <a:rPr lang="fr-FR" b="1" dirty="0"/>
              <a:t>h3&gt;</a:t>
            </a:r>
          </a:p>
          <a:p>
            <a:pPr>
              <a:defRPr/>
            </a:pPr>
            <a:r>
              <a:rPr lang="fr-FR" b="1" dirty="0"/>
              <a:t>        &lt;hr&gt;</a:t>
            </a:r>
          </a:p>
          <a:p>
            <a:pPr>
              <a:defRPr/>
            </a:pPr>
            <a:r>
              <a:rPr lang="fr-FR" b="1" dirty="0"/>
              <a:t>        &lt;div id="test01"&gt;</a:t>
            </a:r>
            <a:r>
              <a:rPr lang="zh-CN" altLang="en-US" b="1" dirty="0"/>
              <a:t>我的</a:t>
            </a:r>
            <a:r>
              <a:rPr lang="fr-FR" b="1" dirty="0"/>
              <a:t>id="test01"&lt;/div&gt;</a:t>
            </a:r>
          </a:p>
          <a:p>
            <a:pPr>
              <a:defRPr/>
            </a:pPr>
            <a:r>
              <a:rPr lang="fr-FR" b="1" dirty="0"/>
              <a:t>        &lt;div id="test02"&gt;</a:t>
            </a:r>
            <a:r>
              <a:rPr lang="zh-CN" altLang="en-US" b="1" dirty="0"/>
              <a:t>我的</a:t>
            </a:r>
            <a:r>
              <a:rPr lang="fr-FR" b="1" dirty="0"/>
              <a:t>id="test02"&lt;/div&gt;</a:t>
            </a:r>
          </a:p>
          <a:p>
            <a:pPr>
              <a:defRPr/>
            </a:pPr>
            <a:r>
              <a:rPr lang="fr-FR" b="1" dirty="0"/>
              <a:t>        &lt;script&gt;</a:t>
            </a:r>
          </a:p>
          <a:p>
            <a:pPr>
              <a:defRPr/>
            </a:pPr>
            <a:r>
              <a:rPr lang="fr-FR" b="1" dirty="0"/>
              <a:t>            $(document).ready(function() {</a:t>
            </a:r>
          </a:p>
          <a:p>
            <a:pPr>
              <a:defRPr/>
            </a:pPr>
            <a:r>
              <a:rPr lang="fr-FR" b="1" dirty="0"/>
              <a:t>                $("</a:t>
            </a:r>
            <a:r>
              <a:rPr lang="fr-FR" b="1" dirty="0">
                <a:solidFill>
                  <a:srgbClr val="FF0000"/>
                </a:solidFill>
              </a:rPr>
              <a:t>#test01</a:t>
            </a:r>
            <a:r>
              <a:rPr lang="fr-FR" b="1" dirty="0"/>
              <a:t>").css("border", "5px solid red");</a:t>
            </a:r>
          </a:p>
          <a:p>
            <a:pPr>
              <a:defRPr/>
            </a:pPr>
            <a:r>
              <a:rPr lang="fr-FR" b="1" dirty="0"/>
              <a:t>            });</a:t>
            </a:r>
          </a:p>
          <a:p>
            <a:pPr>
              <a:defRPr/>
            </a:pPr>
            <a:r>
              <a:rPr lang="fr-FR" b="1" dirty="0"/>
              <a:t>        &lt;/script&gt;</a:t>
            </a:r>
          </a:p>
        </p:txBody>
      </p: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3810000" y="6165305"/>
            <a:ext cx="4572000" cy="428625"/>
            <a:chOff x="3143240" y="5143512"/>
            <a:chExt cx="457203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4591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4044812" y="5187962"/>
              <a:ext cx="262124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演示示例：基本选择器</a:t>
              </a:r>
            </a:p>
          </p:txBody>
        </p:sp>
      </p:grpSp>
      <p:grpSp>
        <p:nvGrpSpPr>
          <p:cNvPr id="20" name="组合 70"/>
          <p:cNvGrpSpPr>
            <a:grpSpLocks/>
          </p:cNvGrpSpPr>
          <p:nvPr/>
        </p:nvGrpSpPr>
        <p:grpSpPr bwMode="auto">
          <a:xfrm>
            <a:off x="1691517" y="1933762"/>
            <a:ext cx="1000125" cy="414337"/>
            <a:chOff x="1000100" y="2528843"/>
            <a:chExt cx="1000132" cy="414475"/>
          </a:xfrm>
        </p:grpSpPr>
        <p:pic>
          <p:nvPicPr>
            <p:cNvPr id="2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B675F8-F4CB-4FE7-BE6A-F78DE0CAE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8C04A230-54AA-431A-AB55-D42F0BD9058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363" y="925525"/>
            <a:ext cx="4991088" cy="260429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并集选择器用来合并元素集合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并集选择器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4545B2-DC0E-40E7-9872-AFEDCFCE9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930175" y="2412052"/>
            <a:ext cx="5756952" cy="255454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b="1" dirty="0"/>
              <a:t> &lt;h3&gt;jQuery</a:t>
            </a:r>
            <a:r>
              <a:rPr lang="zh-CN" altLang="en-US" b="1" dirty="0"/>
              <a:t>多重选择器示例</a:t>
            </a:r>
            <a:r>
              <a:rPr lang="en-US" altLang="zh-CN" b="1" dirty="0"/>
              <a:t>&lt;/</a:t>
            </a:r>
            <a:r>
              <a:rPr lang="fr-FR" b="1" dirty="0"/>
              <a:t>h3&gt;</a:t>
            </a:r>
          </a:p>
          <a:p>
            <a:pPr>
              <a:defRPr/>
            </a:pPr>
            <a:r>
              <a:rPr lang="fr-FR" b="1" dirty="0"/>
              <a:t>        &lt;hr&gt;</a:t>
            </a:r>
          </a:p>
          <a:p>
            <a:pPr>
              <a:defRPr/>
            </a:pPr>
            <a:r>
              <a:rPr lang="fr-FR" b="1" dirty="0"/>
              <a:t>        &lt;div class="style01"&gt;div class="style01"&lt;/div&gt;</a:t>
            </a:r>
          </a:p>
          <a:p>
            <a:pPr>
              <a:defRPr/>
            </a:pPr>
            <a:r>
              <a:rPr lang="fr-FR" b="1" dirty="0"/>
              <a:t>        &lt;div class="style02"&gt;div class="style02"&lt;/div&gt;</a:t>
            </a:r>
          </a:p>
          <a:p>
            <a:pPr>
              <a:defRPr/>
            </a:pPr>
            <a:r>
              <a:rPr lang="fr-FR" b="1" dirty="0"/>
              <a:t>        &lt;p class="style02"&gt;p class="style02"&lt;/p&gt;</a:t>
            </a:r>
          </a:p>
          <a:p>
            <a:pPr>
              <a:defRPr/>
            </a:pPr>
            <a:r>
              <a:rPr lang="fr-FR" b="1" dirty="0"/>
              <a:t>        &lt;script&gt;</a:t>
            </a:r>
          </a:p>
          <a:p>
            <a:pPr>
              <a:defRPr/>
            </a:pPr>
            <a:r>
              <a:rPr lang="fr-FR" b="1" dirty="0"/>
              <a:t>            $(document).ready(function() {</a:t>
            </a:r>
          </a:p>
          <a:p>
            <a:pPr>
              <a:defRPr/>
            </a:pPr>
            <a:r>
              <a:rPr lang="fr-FR" b="1" dirty="0"/>
              <a:t>                $("</a:t>
            </a:r>
            <a:r>
              <a:rPr lang="fr-FR" b="1" dirty="0">
                <a:solidFill>
                  <a:srgbClr val="FF0000"/>
                </a:solidFill>
              </a:rPr>
              <a:t>h3, p, div.style01</a:t>
            </a:r>
            <a:r>
              <a:rPr lang="fr-FR" b="1" dirty="0"/>
              <a:t>").css("border", "5px solid red");</a:t>
            </a:r>
          </a:p>
          <a:p>
            <a:pPr>
              <a:defRPr/>
            </a:pPr>
            <a:r>
              <a:rPr lang="fr-FR" b="1" dirty="0"/>
              <a:t>            });</a:t>
            </a:r>
          </a:p>
          <a:p>
            <a:pPr>
              <a:defRPr/>
            </a:pPr>
            <a:r>
              <a:rPr lang="fr-FR" b="1" dirty="0"/>
              <a:t>        &lt;/script&gt;</a:t>
            </a:r>
            <a:endParaRPr lang="zh-CN" altLang="zh-CN" b="1" dirty="0" err="1"/>
          </a:p>
        </p:txBody>
      </p: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3667125" y="6000751"/>
            <a:ext cx="4572000" cy="428625"/>
            <a:chOff x="3143240" y="5143512"/>
            <a:chExt cx="457203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5615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4044812" y="5187962"/>
              <a:ext cx="262124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演示示例：基本选择器</a:t>
              </a:r>
            </a:p>
          </p:txBody>
        </p:sp>
      </p:grpSp>
      <p:grpSp>
        <p:nvGrpSpPr>
          <p:cNvPr id="19" name="组合 70"/>
          <p:cNvGrpSpPr>
            <a:grpSpLocks/>
          </p:cNvGrpSpPr>
          <p:nvPr/>
        </p:nvGrpSpPr>
        <p:grpSpPr bwMode="auto">
          <a:xfrm>
            <a:off x="930175" y="1756546"/>
            <a:ext cx="1000125" cy="414337"/>
            <a:chOff x="1000100" y="2528843"/>
            <a:chExt cx="1000132" cy="414475"/>
          </a:xfrm>
        </p:grpSpPr>
        <p:pic>
          <p:nvPicPr>
            <p:cNvPr id="20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068F2716-7C4D-4CBF-B3BC-904472B0FF8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655367" y="549802"/>
            <a:ext cx="5756951" cy="26903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全局选择器可以获取所有元素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全局选择器</a:t>
            </a:r>
            <a:endParaRPr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952500" y="2198577"/>
            <a:ext cx="4857173" cy="23083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b="1" dirty="0"/>
              <a:t> &lt;h3&gt;jQuery</a:t>
            </a:r>
            <a:r>
              <a:rPr lang="zh-CN" altLang="en-US" b="1" dirty="0"/>
              <a:t>全局选择器示例</a:t>
            </a:r>
            <a:r>
              <a:rPr lang="en-US" altLang="zh-CN" b="1" dirty="0"/>
              <a:t>&lt;/</a:t>
            </a:r>
            <a:r>
              <a:rPr lang="fr-FR" b="1" dirty="0"/>
              <a:t>h3&gt;</a:t>
            </a:r>
          </a:p>
          <a:p>
            <a:pPr>
              <a:defRPr/>
            </a:pPr>
            <a:r>
              <a:rPr lang="fr-FR" b="1" dirty="0"/>
              <a:t>        &lt;hr&gt;</a:t>
            </a:r>
          </a:p>
          <a:p>
            <a:pPr>
              <a:defRPr/>
            </a:pPr>
            <a:r>
              <a:rPr lang="fr-FR" b="1" dirty="0"/>
              <a:t>        &lt;div&gt;</a:t>
            </a:r>
            <a:r>
              <a:rPr lang="zh-CN" altLang="en-US" b="1" dirty="0"/>
              <a:t>我是</a:t>
            </a:r>
            <a:r>
              <a:rPr lang="fr-FR" b="1" dirty="0"/>
              <a:t>DIV</a:t>
            </a:r>
            <a:r>
              <a:rPr lang="zh-CN" altLang="en-US" b="1" dirty="0"/>
              <a:t>元素</a:t>
            </a:r>
            <a:r>
              <a:rPr lang="en-US" altLang="zh-CN" b="1" dirty="0"/>
              <a:t>&lt;/</a:t>
            </a:r>
            <a:r>
              <a:rPr lang="fr-FR" b="1" dirty="0"/>
              <a:t>div&gt;</a:t>
            </a:r>
          </a:p>
          <a:p>
            <a:pPr>
              <a:defRPr/>
            </a:pPr>
            <a:r>
              <a:rPr lang="fr-FR" b="1" dirty="0"/>
              <a:t>        &lt;p&gt;</a:t>
            </a:r>
            <a:r>
              <a:rPr lang="zh-CN" altLang="en-US" b="1" dirty="0"/>
              <a:t>我是</a:t>
            </a:r>
            <a:r>
              <a:rPr lang="fr-FR" b="1" dirty="0"/>
              <a:t>P</a:t>
            </a:r>
            <a:r>
              <a:rPr lang="zh-CN" altLang="en-US" b="1" dirty="0"/>
              <a:t>元素</a:t>
            </a:r>
            <a:r>
              <a:rPr lang="en-US" altLang="zh-CN" b="1" dirty="0"/>
              <a:t>&lt;/</a:t>
            </a:r>
            <a:r>
              <a:rPr lang="fr-FR" b="1" dirty="0"/>
              <a:t>p&gt;</a:t>
            </a:r>
          </a:p>
          <a:p>
            <a:pPr>
              <a:defRPr/>
            </a:pPr>
            <a:r>
              <a:rPr lang="fr-FR" b="1" dirty="0"/>
              <a:t>        &lt;script&gt;</a:t>
            </a:r>
          </a:p>
          <a:p>
            <a:pPr>
              <a:defRPr/>
            </a:pPr>
            <a:r>
              <a:rPr lang="fr-FR" b="1" dirty="0"/>
              <a:t>            $(document).ready(function() {</a:t>
            </a:r>
          </a:p>
          <a:p>
            <a:pPr>
              <a:defRPr/>
            </a:pPr>
            <a:r>
              <a:rPr lang="fr-FR" b="1" dirty="0">
                <a:solidFill>
                  <a:srgbClr val="FF0000"/>
                </a:solidFill>
              </a:rPr>
              <a:t>                $("*").css("border", "5px solid red");</a:t>
            </a:r>
          </a:p>
          <a:p>
            <a:pPr>
              <a:defRPr/>
            </a:pPr>
            <a:r>
              <a:rPr lang="fr-FR" b="1" dirty="0"/>
              <a:t>            });</a:t>
            </a:r>
          </a:p>
          <a:p>
            <a:pPr>
              <a:defRPr/>
            </a:pPr>
            <a:r>
              <a:rPr lang="fr-FR" b="1" dirty="0"/>
              <a:t>        &lt;/script&gt;</a:t>
            </a:r>
            <a:endParaRPr lang="zh-CN" altLang="zh-CN" b="1" dirty="0" err="1"/>
          </a:p>
        </p:txBody>
      </p: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3810000" y="6168728"/>
            <a:ext cx="4572000" cy="428625"/>
            <a:chOff x="3143240" y="5143512"/>
            <a:chExt cx="457203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7663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4044812" y="5187962"/>
              <a:ext cx="262124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演示示例：基本选择器</a:t>
              </a:r>
            </a:p>
          </p:txBody>
        </p:sp>
      </p:grpSp>
      <p:grpSp>
        <p:nvGrpSpPr>
          <p:cNvPr id="18" name="组合 70"/>
          <p:cNvGrpSpPr>
            <a:grpSpLocks/>
          </p:cNvGrpSpPr>
          <p:nvPr/>
        </p:nvGrpSpPr>
        <p:grpSpPr bwMode="auto">
          <a:xfrm>
            <a:off x="1067421" y="1585913"/>
            <a:ext cx="1000125" cy="414337"/>
            <a:chOff x="1000100" y="2528843"/>
            <a:chExt cx="1000132" cy="414475"/>
          </a:xfrm>
        </p:grpSpPr>
        <p:pic>
          <p:nvPicPr>
            <p:cNvPr id="19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4A2462-AB52-4B22-B2E1-48DF01056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625CA51-FF25-40EA-8668-C4F050610E6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003557" y="721189"/>
            <a:ext cx="5873771" cy="2908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dirty="0"/>
              <a:t>层次选择器通过</a:t>
            </a:r>
            <a:r>
              <a:rPr lang="fr-FR" sz="2400" dirty="0"/>
              <a:t>DOM </a:t>
            </a:r>
            <a:r>
              <a:rPr lang="zh-CN" altLang="en-US" sz="2400" dirty="0"/>
              <a:t>元素之间的层次关系来获取元素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层次选择器</a:t>
            </a:r>
            <a:endParaRPr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133782"/>
              </p:ext>
            </p:extLst>
          </p:nvPr>
        </p:nvGraphicFramePr>
        <p:xfrm>
          <a:off x="1012549" y="1899495"/>
          <a:ext cx="10523669" cy="4034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4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0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62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名称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语法构成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描述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示例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dirty="0"/>
                        <a:t>后代选择器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600" kern="1200" dirty="0"/>
                        <a:t>ancestor descendant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dirty="0"/>
                        <a:t>选取</a:t>
                      </a:r>
                      <a:r>
                        <a:rPr lang="fr-FR" altLang="en-US" sz="1600" kern="1200" dirty="0"/>
                        <a:t>ancestor</a:t>
                      </a:r>
                      <a:r>
                        <a:rPr lang="zh-CN" altLang="en-US" sz="1600" kern="1200" dirty="0"/>
                        <a:t>元素里的所有</a:t>
                      </a:r>
                      <a:r>
                        <a:rPr lang="fr-FR" altLang="en-US" sz="1600" kern="1200" dirty="0"/>
                        <a:t>descendant</a:t>
                      </a:r>
                      <a:r>
                        <a:rPr lang="zh-CN" altLang="en-US" sz="1600" kern="1200" dirty="0"/>
                        <a:t>（后代）元素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600" kern="1200" dirty="0"/>
                        <a:t>$("#menu span" )</a:t>
                      </a:r>
                      <a:r>
                        <a:rPr lang="zh-CN" altLang="en-US" sz="1600" kern="1200" dirty="0"/>
                        <a:t>选取</a:t>
                      </a:r>
                      <a:r>
                        <a:rPr lang="fr-FR" altLang="en-US" sz="1600" kern="1200" dirty="0"/>
                        <a:t>#menu</a:t>
                      </a:r>
                      <a:r>
                        <a:rPr lang="zh-CN" altLang="en-US" sz="1600" kern="1200" dirty="0"/>
                        <a:t>下的</a:t>
                      </a:r>
                      <a:r>
                        <a:rPr lang="fr-FR" altLang="en-US" sz="1600" kern="1200" dirty="0"/>
                        <a:t>&lt;span&gt;</a:t>
                      </a:r>
                      <a:r>
                        <a:rPr lang="zh-CN" altLang="en-US" sz="1600" kern="1200" dirty="0"/>
                        <a:t>元素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1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dirty="0"/>
                        <a:t>子选择器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600" kern="1200" dirty="0"/>
                        <a:t>parent&gt;child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dirty="0"/>
                        <a:t>选取</a:t>
                      </a:r>
                      <a:r>
                        <a:rPr lang="fr-FR" altLang="en-US" sz="1600" kern="1200" dirty="0"/>
                        <a:t>parent</a:t>
                      </a:r>
                      <a:r>
                        <a:rPr lang="zh-CN" altLang="en-US" sz="1600" kern="1200" dirty="0"/>
                        <a:t>元素下的</a:t>
                      </a:r>
                      <a:r>
                        <a:rPr lang="fr-FR" altLang="en-US" sz="1600" kern="1200" dirty="0"/>
                        <a:t>child</a:t>
                      </a:r>
                      <a:r>
                        <a:rPr lang="zh-CN" altLang="en-US" sz="1600" kern="1200" dirty="0"/>
                        <a:t>（子）元素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600" kern="1200" dirty="0"/>
                        <a:t>$(" #menu&gt;span" )</a:t>
                      </a:r>
                      <a:r>
                        <a:rPr lang="zh-CN" altLang="en-US" sz="1600" kern="1200" dirty="0"/>
                        <a:t>选取</a:t>
                      </a:r>
                      <a:r>
                        <a:rPr lang="fr-FR" altLang="en-US" sz="1600" kern="1200" dirty="0"/>
                        <a:t>#menu</a:t>
                      </a:r>
                      <a:r>
                        <a:rPr lang="zh-CN" altLang="en-US" sz="1600" kern="1200" dirty="0"/>
                        <a:t>的子元素</a:t>
                      </a:r>
                      <a:r>
                        <a:rPr lang="fr-FR" altLang="en-US" sz="1600" kern="1200" dirty="0"/>
                        <a:t>&lt;span&gt;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dirty="0"/>
                        <a:t>相邻元素选择器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600" kern="1200" dirty="0"/>
                        <a:t>prev+next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dirty="0"/>
                        <a:t>选取紧邻</a:t>
                      </a:r>
                      <a:r>
                        <a:rPr lang="fr-FR" altLang="en-US" sz="1600" kern="1200" dirty="0"/>
                        <a:t>prev</a:t>
                      </a:r>
                      <a:r>
                        <a:rPr lang="zh-CN" altLang="en-US" sz="1600" kern="1200" dirty="0"/>
                        <a:t>元素之后的</a:t>
                      </a:r>
                      <a:r>
                        <a:rPr lang="fr-FR" altLang="en-US" sz="1600" kern="1200" dirty="0"/>
                        <a:t>next</a:t>
                      </a:r>
                      <a:r>
                        <a:rPr lang="zh-CN" altLang="en-US" sz="1600" kern="1200" dirty="0"/>
                        <a:t>元素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600" kern="1200" dirty="0"/>
                        <a:t>$(" h2+dl " )</a:t>
                      </a:r>
                      <a:r>
                        <a:rPr lang="zh-CN" altLang="en-US" sz="1600" kern="1200" dirty="0"/>
                        <a:t>选取紧邻</a:t>
                      </a:r>
                      <a:r>
                        <a:rPr lang="fr-FR" altLang="en-US" sz="1600" kern="1200" dirty="0"/>
                        <a:t>&lt;h2&gt;</a:t>
                      </a:r>
                      <a:r>
                        <a:rPr lang="zh-CN" altLang="en-US" sz="1600" kern="1200" dirty="0"/>
                        <a:t>元素之后的同辈元素</a:t>
                      </a:r>
                      <a:r>
                        <a:rPr lang="fr-FR" altLang="en-US" sz="1600" kern="1200" dirty="0"/>
                        <a:t>&lt;dl&gt;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1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dirty="0"/>
                        <a:t>同辈元素选择器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600" kern="1200" dirty="0"/>
                        <a:t>prev~sibings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dirty="0"/>
                        <a:t>选取</a:t>
                      </a:r>
                      <a:r>
                        <a:rPr lang="fr-FR" altLang="en-US" sz="1600" kern="1200" dirty="0"/>
                        <a:t>prev</a:t>
                      </a:r>
                      <a:r>
                        <a:rPr lang="zh-CN" altLang="en-US" sz="1600" kern="1200" dirty="0"/>
                        <a:t>元素之后的所有</a:t>
                      </a:r>
                      <a:r>
                        <a:rPr lang="fr-FR" altLang="en-US" sz="1600" kern="1200" dirty="0"/>
                        <a:t>siblings</a:t>
                      </a:r>
                      <a:r>
                        <a:rPr lang="zh-CN" altLang="en-US" sz="1600" kern="1200" dirty="0"/>
                        <a:t>元素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600" kern="1200" dirty="0"/>
                        <a:t>$(" h2~dl " )</a:t>
                      </a:r>
                      <a:r>
                        <a:rPr lang="zh-CN" altLang="en-US" sz="1600" kern="1200" dirty="0"/>
                        <a:t>选取</a:t>
                      </a:r>
                      <a:r>
                        <a:rPr lang="fr-FR" altLang="en-US" sz="1600" kern="1200" dirty="0"/>
                        <a:t>&lt;h2&gt;</a:t>
                      </a:r>
                      <a:r>
                        <a:rPr lang="zh-CN" altLang="en-US" sz="1600" kern="1200" dirty="0"/>
                        <a:t>元素之后所有的同辈元素</a:t>
                      </a:r>
                      <a:r>
                        <a:rPr lang="fr-FR" altLang="en-US" sz="1600" kern="1200" dirty="0"/>
                        <a:t>&lt;dl&gt;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1128C14-0383-452F-877A-A7D52A37A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后代选择器用来获取元素的后代元素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后代选择器</a:t>
            </a:r>
            <a:endParaRPr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178421" y="1826979"/>
            <a:ext cx="5066289" cy="403187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/>
              <a:t> &lt;h3&gt;jQuery</a:t>
            </a:r>
            <a:r>
              <a:rPr lang="zh-CN" altLang="en-US" b="1" dirty="0"/>
              <a:t>后代选择器示例</a:t>
            </a:r>
            <a:r>
              <a:rPr lang="en-US" altLang="zh-CN" b="1" dirty="0"/>
              <a:t>&lt;/</a:t>
            </a:r>
            <a:r>
              <a:rPr lang="en-US" b="1" dirty="0"/>
              <a:t>h3&gt;</a:t>
            </a:r>
          </a:p>
          <a:p>
            <a:pPr>
              <a:defRPr/>
            </a:pPr>
            <a:r>
              <a:rPr lang="en-US" b="1" dirty="0"/>
              <a:t>        &lt;</a:t>
            </a:r>
            <a:r>
              <a:rPr lang="en-US" b="1" dirty="0" err="1"/>
              <a:t>hr</a:t>
            </a:r>
            <a:r>
              <a:rPr lang="en-US" b="1" dirty="0"/>
              <a:t>&gt;</a:t>
            </a:r>
          </a:p>
          <a:p>
            <a:pPr>
              <a:defRPr/>
            </a:pPr>
            <a:r>
              <a:rPr lang="en-US" b="1" dirty="0"/>
              <a:t>        &lt;ul class="all"&gt;</a:t>
            </a:r>
          </a:p>
          <a:p>
            <a:pPr>
              <a:defRPr/>
            </a:pPr>
            <a:r>
              <a:rPr lang="en-US" b="1" dirty="0"/>
              <a:t>            &lt;li&gt;</a:t>
            </a:r>
            <a:r>
              <a:rPr lang="zh-CN" altLang="en-US" b="1" dirty="0"/>
              <a:t>第一章</a:t>
            </a:r>
            <a:r>
              <a:rPr lang="en-US" altLang="zh-CN" b="1" dirty="0"/>
              <a:t>&lt;/</a:t>
            </a:r>
            <a:r>
              <a:rPr lang="en-US" b="1" dirty="0"/>
              <a:t>li&gt;</a:t>
            </a:r>
          </a:p>
          <a:p>
            <a:pPr>
              <a:defRPr/>
            </a:pPr>
            <a:r>
              <a:rPr lang="en-US" b="1" dirty="0"/>
              <a:t>            &lt;li&gt;</a:t>
            </a:r>
            <a:r>
              <a:rPr lang="zh-CN" altLang="en-US" b="1" dirty="0"/>
              <a:t>第二章</a:t>
            </a:r>
            <a:r>
              <a:rPr lang="en-US" altLang="zh-CN" b="1" dirty="0"/>
              <a:t>&lt;/</a:t>
            </a:r>
            <a:r>
              <a:rPr lang="en-US" b="1" dirty="0"/>
              <a:t>li&gt;</a:t>
            </a:r>
          </a:p>
          <a:p>
            <a:pPr>
              <a:defRPr/>
            </a:pPr>
            <a:r>
              <a:rPr lang="en-US" b="1" dirty="0"/>
              <a:t>            &lt;</a:t>
            </a:r>
            <a:r>
              <a:rPr lang="en-US" b="1" dirty="0" err="1"/>
              <a:t>ol</a:t>
            </a:r>
            <a:r>
              <a:rPr lang="en-US" b="1" dirty="0"/>
              <a:t>&gt;</a:t>
            </a:r>
          </a:p>
          <a:p>
            <a:pPr>
              <a:defRPr/>
            </a:pPr>
            <a:r>
              <a:rPr lang="en-US" b="1" dirty="0"/>
              <a:t>                &lt;li&gt;</a:t>
            </a:r>
            <a:r>
              <a:rPr lang="zh-CN" altLang="en-US" b="1" dirty="0"/>
              <a:t>第一节</a:t>
            </a:r>
            <a:r>
              <a:rPr lang="en-US" altLang="zh-CN" b="1" dirty="0"/>
              <a:t>&lt;/</a:t>
            </a:r>
            <a:r>
              <a:rPr lang="en-US" b="1" dirty="0"/>
              <a:t>li&gt;</a:t>
            </a:r>
          </a:p>
          <a:p>
            <a:pPr>
              <a:defRPr/>
            </a:pPr>
            <a:r>
              <a:rPr lang="en-US" b="1" dirty="0"/>
              <a:t>                &lt;li&gt;</a:t>
            </a:r>
            <a:r>
              <a:rPr lang="zh-CN" altLang="en-US" b="1" dirty="0"/>
              <a:t>第二节</a:t>
            </a:r>
            <a:r>
              <a:rPr lang="en-US" altLang="zh-CN" b="1" dirty="0"/>
              <a:t>&lt;/</a:t>
            </a:r>
            <a:r>
              <a:rPr lang="en-US" b="1" dirty="0"/>
              <a:t>li&gt;</a:t>
            </a:r>
          </a:p>
          <a:p>
            <a:pPr>
              <a:defRPr/>
            </a:pPr>
            <a:r>
              <a:rPr lang="en-US" b="1" dirty="0"/>
              <a:t>            &lt;/</a:t>
            </a:r>
            <a:r>
              <a:rPr lang="en-US" b="1" dirty="0" err="1"/>
              <a:t>ol</a:t>
            </a:r>
            <a:r>
              <a:rPr lang="en-US" b="1" dirty="0"/>
              <a:t>&gt;</a:t>
            </a:r>
          </a:p>
          <a:p>
            <a:pPr>
              <a:defRPr/>
            </a:pPr>
            <a:r>
              <a:rPr lang="en-US" b="1" dirty="0"/>
              <a:t>            &lt;li&gt;</a:t>
            </a:r>
            <a:r>
              <a:rPr lang="zh-CN" altLang="en-US" b="1" dirty="0"/>
              <a:t>第三章</a:t>
            </a:r>
            <a:r>
              <a:rPr lang="en-US" altLang="zh-CN" b="1" dirty="0"/>
              <a:t>&lt;/</a:t>
            </a:r>
            <a:r>
              <a:rPr lang="en-US" b="1" dirty="0"/>
              <a:t>li&gt;</a:t>
            </a:r>
          </a:p>
          <a:p>
            <a:pPr>
              <a:defRPr/>
            </a:pPr>
            <a:r>
              <a:rPr lang="en-US" b="1" dirty="0"/>
              <a:t>        &lt;/ul&gt;</a:t>
            </a:r>
          </a:p>
          <a:p>
            <a:pPr>
              <a:defRPr/>
            </a:pPr>
            <a:r>
              <a:rPr lang="en-US" b="1" dirty="0"/>
              <a:t>        &lt;script&gt;</a:t>
            </a:r>
          </a:p>
          <a:p>
            <a:pPr>
              <a:defRPr/>
            </a:pPr>
            <a:r>
              <a:rPr lang="en-US" b="1" dirty="0"/>
              <a:t>            $(document).ready(function() {</a:t>
            </a:r>
          </a:p>
          <a:p>
            <a:pPr>
              <a:defRPr/>
            </a:pPr>
            <a:r>
              <a:rPr lang="en-US" b="1" dirty="0"/>
              <a:t>                $("</a:t>
            </a:r>
            <a:r>
              <a:rPr lang="en-US" b="1" dirty="0" err="1"/>
              <a:t>ul.all</a:t>
            </a:r>
            <a:r>
              <a:rPr lang="en-US" b="1" dirty="0"/>
              <a:t> li").</a:t>
            </a:r>
            <a:r>
              <a:rPr lang="en-US" b="1" dirty="0" err="1"/>
              <a:t>css</a:t>
            </a:r>
            <a:r>
              <a:rPr lang="en-US" b="1" dirty="0"/>
              <a:t>("border", "1px solid red");</a:t>
            </a:r>
          </a:p>
          <a:p>
            <a:pPr>
              <a:defRPr/>
            </a:pPr>
            <a:r>
              <a:rPr lang="en-US" b="1" dirty="0"/>
              <a:t>            });</a:t>
            </a:r>
          </a:p>
          <a:p>
            <a:pPr>
              <a:defRPr/>
            </a:pPr>
            <a:r>
              <a:rPr lang="en-US" b="1" dirty="0"/>
              <a:t>        &lt;/script&gt;</a:t>
            </a:r>
            <a:endParaRPr lang="zh-CN" altLang="zh-CN" b="1" dirty="0" err="1"/>
          </a:p>
        </p:txBody>
      </p: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3810000" y="6072189"/>
            <a:ext cx="4572000" cy="428625"/>
            <a:chOff x="3143240" y="5143512"/>
            <a:chExt cx="457203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9711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4044812" y="5187962"/>
              <a:ext cx="262124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演示示例：层次选择器</a:t>
              </a:r>
            </a:p>
          </p:txBody>
        </p:sp>
      </p:grpSp>
      <p:grpSp>
        <p:nvGrpSpPr>
          <p:cNvPr id="19" name="组合 70"/>
          <p:cNvGrpSpPr>
            <a:grpSpLocks/>
          </p:cNvGrpSpPr>
          <p:nvPr/>
        </p:nvGrpSpPr>
        <p:grpSpPr bwMode="auto">
          <a:xfrm>
            <a:off x="1007435" y="1585913"/>
            <a:ext cx="1000125" cy="414337"/>
            <a:chOff x="1000100" y="2528843"/>
            <a:chExt cx="1000132" cy="414475"/>
          </a:xfrm>
        </p:grpSpPr>
        <p:pic>
          <p:nvPicPr>
            <p:cNvPr id="20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2110FF-E2D4-4C29-95C0-AB011FE41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C52C7146-B0DC-486D-9631-EB517AF4F3A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751853" y="610087"/>
            <a:ext cx="4701237" cy="2780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子选择器用来获取元素的子元素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子选择器</a:t>
            </a:r>
            <a:endParaRPr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915355" y="1989052"/>
            <a:ext cx="5013746" cy="403187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b="1" dirty="0"/>
              <a:t> &lt;h3&gt;jQuery</a:t>
            </a:r>
            <a:r>
              <a:rPr lang="zh-CN" altLang="en-US" b="1" dirty="0"/>
              <a:t>子元素选择器示例</a:t>
            </a:r>
            <a:r>
              <a:rPr lang="en-US" altLang="zh-CN" b="1" dirty="0"/>
              <a:t>&lt;/</a:t>
            </a:r>
            <a:r>
              <a:rPr lang="fr-FR" b="1" dirty="0"/>
              <a:t>h3&gt;</a:t>
            </a:r>
          </a:p>
          <a:p>
            <a:pPr>
              <a:defRPr/>
            </a:pPr>
            <a:r>
              <a:rPr lang="fr-FR" b="1" dirty="0"/>
              <a:t>        &lt;hr&gt;</a:t>
            </a:r>
          </a:p>
          <a:p>
            <a:pPr>
              <a:defRPr/>
            </a:pPr>
            <a:r>
              <a:rPr lang="fr-FR" b="1" dirty="0"/>
              <a:t>        &lt;ul class="all"&gt;</a:t>
            </a:r>
          </a:p>
          <a:p>
            <a:pPr>
              <a:defRPr/>
            </a:pPr>
            <a:r>
              <a:rPr lang="fr-FR" b="1" dirty="0"/>
              <a:t>            &lt;li&gt;</a:t>
            </a:r>
            <a:r>
              <a:rPr lang="zh-CN" altLang="en-US" b="1" dirty="0"/>
              <a:t>第一章</a:t>
            </a:r>
            <a:r>
              <a:rPr lang="en-US" altLang="zh-CN" b="1" dirty="0"/>
              <a:t>&lt;/</a:t>
            </a:r>
            <a:r>
              <a:rPr lang="fr-FR" b="1" dirty="0"/>
              <a:t>li&gt;</a:t>
            </a:r>
          </a:p>
          <a:p>
            <a:pPr>
              <a:defRPr/>
            </a:pPr>
            <a:r>
              <a:rPr lang="fr-FR" b="1" dirty="0"/>
              <a:t>            &lt;li&gt;</a:t>
            </a:r>
            <a:r>
              <a:rPr lang="zh-CN" altLang="en-US" b="1" dirty="0"/>
              <a:t>第二章</a:t>
            </a:r>
            <a:r>
              <a:rPr lang="en-US" altLang="zh-CN" b="1" dirty="0"/>
              <a:t>&lt;/</a:t>
            </a:r>
            <a:r>
              <a:rPr lang="fr-FR" b="1" dirty="0"/>
              <a:t>li&gt;</a:t>
            </a:r>
          </a:p>
          <a:p>
            <a:pPr>
              <a:defRPr/>
            </a:pPr>
            <a:r>
              <a:rPr lang="fr-FR" b="1" dirty="0"/>
              <a:t>            &lt;ol&gt;</a:t>
            </a:r>
          </a:p>
          <a:p>
            <a:pPr>
              <a:defRPr/>
            </a:pPr>
            <a:r>
              <a:rPr lang="fr-FR" b="1" dirty="0"/>
              <a:t>                &lt;li&gt;</a:t>
            </a:r>
            <a:r>
              <a:rPr lang="zh-CN" altLang="en-US" b="1" dirty="0"/>
              <a:t>第一节</a:t>
            </a:r>
            <a:r>
              <a:rPr lang="en-US" altLang="zh-CN" b="1" dirty="0"/>
              <a:t>&lt;/</a:t>
            </a:r>
            <a:r>
              <a:rPr lang="fr-FR" b="1" dirty="0"/>
              <a:t>li&gt;</a:t>
            </a:r>
          </a:p>
          <a:p>
            <a:pPr>
              <a:defRPr/>
            </a:pPr>
            <a:r>
              <a:rPr lang="fr-FR" b="1" dirty="0"/>
              <a:t>                &lt;li&gt;</a:t>
            </a:r>
            <a:r>
              <a:rPr lang="zh-CN" altLang="en-US" b="1" dirty="0"/>
              <a:t>第二节</a:t>
            </a:r>
            <a:r>
              <a:rPr lang="en-US" altLang="zh-CN" b="1" dirty="0"/>
              <a:t>&lt;/</a:t>
            </a:r>
            <a:r>
              <a:rPr lang="fr-FR" b="1" dirty="0"/>
              <a:t>li&gt;</a:t>
            </a:r>
          </a:p>
          <a:p>
            <a:pPr>
              <a:defRPr/>
            </a:pPr>
            <a:r>
              <a:rPr lang="fr-FR" b="1" dirty="0"/>
              <a:t>            &lt;/ol&gt;</a:t>
            </a:r>
          </a:p>
          <a:p>
            <a:pPr>
              <a:defRPr/>
            </a:pPr>
            <a:r>
              <a:rPr lang="fr-FR" b="1" dirty="0"/>
              <a:t>            &lt;li&gt;</a:t>
            </a:r>
            <a:r>
              <a:rPr lang="zh-CN" altLang="en-US" b="1" dirty="0"/>
              <a:t>第三章</a:t>
            </a:r>
            <a:r>
              <a:rPr lang="en-US" altLang="zh-CN" b="1" dirty="0"/>
              <a:t>&lt;/</a:t>
            </a:r>
            <a:r>
              <a:rPr lang="fr-FR" b="1" dirty="0"/>
              <a:t>li&gt;</a:t>
            </a:r>
          </a:p>
          <a:p>
            <a:pPr>
              <a:defRPr/>
            </a:pPr>
            <a:r>
              <a:rPr lang="fr-FR" b="1" dirty="0"/>
              <a:t>        &lt;/ul&gt;</a:t>
            </a:r>
          </a:p>
          <a:p>
            <a:pPr>
              <a:defRPr/>
            </a:pPr>
            <a:r>
              <a:rPr lang="fr-FR" b="1" dirty="0"/>
              <a:t>        &lt;script&gt;</a:t>
            </a:r>
          </a:p>
          <a:p>
            <a:pPr>
              <a:defRPr/>
            </a:pPr>
            <a:r>
              <a:rPr lang="fr-FR" b="1" dirty="0"/>
              <a:t>            $(document).ready(function() {</a:t>
            </a:r>
          </a:p>
          <a:p>
            <a:pPr>
              <a:defRPr/>
            </a:pPr>
            <a:r>
              <a:rPr lang="fr-FR" b="1" dirty="0"/>
              <a:t>                $("ul.all&gt;li").css("border", "1px solid red");</a:t>
            </a:r>
          </a:p>
          <a:p>
            <a:pPr>
              <a:defRPr/>
            </a:pPr>
            <a:r>
              <a:rPr lang="fr-FR" b="1" dirty="0"/>
              <a:t>            });</a:t>
            </a:r>
          </a:p>
          <a:p>
            <a:pPr>
              <a:defRPr/>
            </a:pPr>
            <a:r>
              <a:rPr lang="fr-FR" b="1" dirty="0"/>
              <a:t>        &lt;/script&gt;</a:t>
            </a:r>
            <a:endParaRPr lang="zh-CN" altLang="zh-CN" b="1" dirty="0" err="1"/>
          </a:p>
        </p:txBody>
      </p: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3810000" y="6072189"/>
            <a:ext cx="4572000" cy="428625"/>
            <a:chOff x="3143240" y="5143512"/>
            <a:chExt cx="457203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0735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4044812" y="5187962"/>
              <a:ext cx="262124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演示示例：层次选择器</a:t>
              </a:r>
            </a:p>
          </p:txBody>
        </p:sp>
      </p:grpSp>
      <p:grpSp>
        <p:nvGrpSpPr>
          <p:cNvPr id="13" name="组合 70"/>
          <p:cNvGrpSpPr>
            <a:grpSpLocks/>
          </p:cNvGrpSpPr>
          <p:nvPr/>
        </p:nvGrpSpPr>
        <p:grpSpPr bwMode="auto">
          <a:xfrm>
            <a:off x="915355" y="1519423"/>
            <a:ext cx="1000125" cy="414337"/>
            <a:chOff x="1000100" y="2528843"/>
            <a:chExt cx="1000132" cy="414475"/>
          </a:xfrm>
        </p:grpSpPr>
        <p:pic>
          <p:nvPicPr>
            <p:cNvPr id="1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1F7638-9182-4348-B031-B537AA3E9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A29B65C9-6E29-49FA-9CFD-E79BD462661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601119" y="923457"/>
            <a:ext cx="4396596" cy="2861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相邻选择器用来选取紧邻目标元素的下一个元素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相邻选择器</a:t>
            </a:r>
            <a:endParaRPr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881063" y="2217228"/>
            <a:ext cx="5214937" cy="35394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b="1" dirty="0"/>
              <a:t> &lt;h3&gt;jQuery</a:t>
            </a:r>
            <a:r>
              <a:rPr lang="zh-CN" altLang="en-US" b="1" dirty="0"/>
              <a:t>同辈相邻选择器</a:t>
            </a:r>
            <a:r>
              <a:rPr lang="en-US" altLang="zh-CN" b="1" dirty="0"/>
              <a:t>&lt;/</a:t>
            </a:r>
            <a:r>
              <a:rPr lang="fr-FR" b="1" dirty="0"/>
              <a:t>h3&gt;</a:t>
            </a:r>
          </a:p>
          <a:p>
            <a:pPr>
              <a:defRPr/>
            </a:pPr>
            <a:r>
              <a:rPr lang="fr-FR" b="1" dirty="0"/>
              <a:t>        &lt;hr&gt;</a:t>
            </a:r>
          </a:p>
          <a:p>
            <a:pPr>
              <a:defRPr/>
            </a:pPr>
            <a:r>
              <a:rPr lang="fr-FR" b="1" dirty="0"/>
              <a:t>            &lt;ul class="all"&gt;</a:t>
            </a:r>
          </a:p>
          <a:p>
            <a:pPr>
              <a:defRPr/>
            </a:pPr>
            <a:r>
              <a:rPr lang="fr-FR" b="1" dirty="0"/>
              <a:t>            &lt;li&gt;</a:t>
            </a:r>
            <a:r>
              <a:rPr lang="zh-CN" altLang="en-US" b="1" dirty="0"/>
              <a:t>第一章</a:t>
            </a:r>
            <a:r>
              <a:rPr lang="en-US" altLang="zh-CN" b="1" dirty="0"/>
              <a:t>&lt;/</a:t>
            </a:r>
            <a:r>
              <a:rPr lang="fr-FR" b="1" dirty="0"/>
              <a:t>li&gt;</a:t>
            </a:r>
          </a:p>
          <a:p>
            <a:pPr>
              <a:defRPr/>
            </a:pPr>
            <a:r>
              <a:rPr lang="fr-FR" b="1" dirty="0"/>
              <a:t>            &lt;li class="second"&gt;</a:t>
            </a:r>
            <a:r>
              <a:rPr lang="zh-CN" altLang="en-US" b="1" dirty="0"/>
              <a:t>第二章</a:t>
            </a:r>
            <a:r>
              <a:rPr lang="en-US" altLang="zh-CN" b="1" dirty="0"/>
              <a:t>&lt;/</a:t>
            </a:r>
            <a:r>
              <a:rPr lang="fr-FR" b="1" dirty="0"/>
              <a:t>li&gt;</a:t>
            </a:r>
          </a:p>
          <a:p>
            <a:pPr>
              <a:defRPr/>
            </a:pPr>
            <a:r>
              <a:rPr lang="fr-FR" b="1" dirty="0"/>
              <a:t>            &lt;li&gt;</a:t>
            </a:r>
            <a:r>
              <a:rPr lang="zh-CN" altLang="en-US" b="1" dirty="0"/>
              <a:t>第三章</a:t>
            </a:r>
            <a:r>
              <a:rPr lang="en-US" altLang="zh-CN" b="1" dirty="0"/>
              <a:t>&lt;/</a:t>
            </a:r>
            <a:r>
              <a:rPr lang="fr-FR" b="1" dirty="0"/>
              <a:t>li&gt;</a:t>
            </a:r>
          </a:p>
          <a:p>
            <a:pPr>
              <a:defRPr/>
            </a:pPr>
            <a:r>
              <a:rPr lang="fr-FR" b="1" dirty="0"/>
              <a:t>            &lt;li&gt;</a:t>
            </a:r>
            <a:r>
              <a:rPr lang="zh-CN" altLang="en-US" b="1" dirty="0"/>
              <a:t>第四章</a:t>
            </a:r>
            <a:r>
              <a:rPr lang="en-US" altLang="zh-CN" b="1" dirty="0"/>
              <a:t>&lt;/</a:t>
            </a:r>
            <a:r>
              <a:rPr lang="fr-FR" b="1" dirty="0"/>
              <a:t>li&gt;</a:t>
            </a:r>
          </a:p>
          <a:p>
            <a:pPr>
              <a:defRPr/>
            </a:pPr>
            <a:r>
              <a:rPr lang="fr-FR" b="1" dirty="0"/>
              <a:t>            &lt;li&gt;</a:t>
            </a:r>
            <a:r>
              <a:rPr lang="zh-CN" altLang="en-US" b="1" dirty="0"/>
              <a:t>第五章</a:t>
            </a:r>
            <a:r>
              <a:rPr lang="en-US" altLang="zh-CN" b="1" dirty="0"/>
              <a:t>&lt;/</a:t>
            </a:r>
            <a:r>
              <a:rPr lang="fr-FR" b="1" dirty="0"/>
              <a:t>li&gt;</a:t>
            </a:r>
          </a:p>
          <a:p>
            <a:pPr>
              <a:defRPr/>
            </a:pPr>
            <a:r>
              <a:rPr lang="fr-FR" b="1" dirty="0"/>
              <a:t>        &lt;/ul&gt;</a:t>
            </a:r>
          </a:p>
          <a:p>
            <a:pPr>
              <a:defRPr/>
            </a:pPr>
            <a:r>
              <a:rPr lang="fr-FR" b="1" dirty="0"/>
              <a:t>        &lt;script&gt;</a:t>
            </a:r>
          </a:p>
          <a:p>
            <a:pPr>
              <a:defRPr/>
            </a:pPr>
            <a:r>
              <a:rPr lang="fr-FR" b="1" dirty="0"/>
              <a:t>            $(document).ready(function() {</a:t>
            </a:r>
          </a:p>
          <a:p>
            <a:pPr>
              <a:defRPr/>
            </a:pPr>
            <a:r>
              <a:rPr lang="fr-FR" b="1" dirty="0"/>
              <a:t>                $("li.second+li").css("border", "2px solid red");</a:t>
            </a:r>
          </a:p>
          <a:p>
            <a:pPr>
              <a:defRPr/>
            </a:pPr>
            <a:r>
              <a:rPr lang="fr-FR" b="1" dirty="0"/>
              <a:t>            });</a:t>
            </a:r>
          </a:p>
          <a:p>
            <a:pPr>
              <a:defRPr/>
            </a:pPr>
            <a:r>
              <a:rPr lang="fr-FR" b="1" dirty="0"/>
              <a:t>        &lt;/script&gt;</a:t>
            </a:r>
            <a:endParaRPr lang="zh-CN" altLang="zh-CN" b="1" dirty="0" err="1"/>
          </a:p>
        </p:txBody>
      </p: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3810000" y="6072189"/>
            <a:ext cx="4572000" cy="428625"/>
            <a:chOff x="3143240" y="5143512"/>
            <a:chExt cx="457203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1759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4044812" y="5187962"/>
              <a:ext cx="262124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演示示例：层次选择器</a:t>
              </a:r>
            </a:p>
          </p:txBody>
        </p:sp>
      </p:grpSp>
      <p:grpSp>
        <p:nvGrpSpPr>
          <p:cNvPr id="13" name="组合 70"/>
          <p:cNvGrpSpPr>
            <a:grpSpLocks/>
          </p:cNvGrpSpPr>
          <p:nvPr/>
        </p:nvGrpSpPr>
        <p:grpSpPr bwMode="auto">
          <a:xfrm>
            <a:off x="999975" y="1585913"/>
            <a:ext cx="1000125" cy="414337"/>
            <a:chOff x="1000100" y="2528843"/>
            <a:chExt cx="1000132" cy="414475"/>
          </a:xfrm>
        </p:grpSpPr>
        <p:pic>
          <p:nvPicPr>
            <p:cNvPr id="1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3E79A1-3ABE-4581-9C4D-0FFA768A0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ACB5C525-A4D8-4810-A90D-565301BC566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381749" y="1793080"/>
            <a:ext cx="4510237" cy="26773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同辈选择器用来选取目标元素之后的所有同辈元素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同辈选择器</a:t>
            </a:r>
            <a:endParaRPr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952500" y="2153318"/>
            <a:ext cx="5143500" cy="35394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b="1" dirty="0"/>
              <a:t> &lt;h3&gt;jQuery</a:t>
            </a:r>
            <a:r>
              <a:rPr lang="zh-CN" altLang="en-US" b="1" dirty="0"/>
              <a:t>同辈兄弟选择器</a:t>
            </a:r>
            <a:r>
              <a:rPr lang="en-US" altLang="zh-CN" b="1" dirty="0"/>
              <a:t>&lt;/</a:t>
            </a:r>
            <a:r>
              <a:rPr lang="fr-FR" b="1" dirty="0"/>
              <a:t>h3&gt;</a:t>
            </a:r>
          </a:p>
          <a:p>
            <a:pPr>
              <a:defRPr/>
            </a:pPr>
            <a:r>
              <a:rPr lang="fr-FR" b="1" dirty="0"/>
              <a:t>        &lt;hr&gt;</a:t>
            </a:r>
          </a:p>
          <a:p>
            <a:pPr>
              <a:defRPr/>
            </a:pPr>
            <a:r>
              <a:rPr lang="fr-FR" b="1" dirty="0"/>
              <a:t>            &lt;ul class="all"&gt;</a:t>
            </a:r>
          </a:p>
          <a:p>
            <a:pPr>
              <a:defRPr/>
            </a:pPr>
            <a:r>
              <a:rPr lang="fr-FR" b="1" dirty="0"/>
              <a:t>            &lt;li&gt;</a:t>
            </a:r>
            <a:r>
              <a:rPr lang="zh-CN" altLang="en-US" b="1" dirty="0"/>
              <a:t>第一章</a:t>
            </a:r>
            <a:r>
              <a:rPr lang="en-US" altLang="zh-CN" b="1" dirty="0"/>
              <a:t>&lt;/</a:t>
            </a:r>
            <a:r>
              <a:rPr lang="fr-FR" b="1" dirty="0"/>
              <a:t>li&gt;</a:t>
            </a:r>
          </a:p>
          <a:p>
            <a:pPr>
              <a:defRPr/>
            </a:pPr>
            <a:r>
              <a:rPr lang="fr-FR" b="1" dirty="0"/>
              <a:t>            &lt;li class="second"&gt;</a:t>
            </a:r>
            <a:r>
              <a:rPr lang="zh-CN" altLang="en-US" b="1" dirty="0"/>
              <a:t>第二章</a:t>
            </a:r>
            <a:r>
              <a:rPr lang="en-US" altLang="zh-CN" b="1" dirty="0"/>
              <a:t>&lt;/</a:t>
            </a:r>
            <a:r>
              <a:rPr lang="fr-FR" b="1" dirty="0"/>
              <a:t>li&gt;</a:t>
            </a:r>
          </a:p>
          <a:p>
            <a:pPr>
              <a:defRPr/>
            </a:pPr>
            <a:r>
              <a:rPr lang="fr-FR" b="1" dirty="0"/>
              <a:t>            &lt;li&gt;</a:t>
            </a:r>
            <a:r>
              <a:rPr lang="zh-CN" altLang="en-US" b="1" dirty="0"/>
              <a:t>第三章</a:t>
            </a:r>
            <a:r>
              <a:rPr lang="en-US" altLang="zh-CN" b="1" dirty="0"/>
              <a:t>&lt;/</a:t>
            </a:r>
            <a:r>
              <a:rPr lang="fr-FR" b="1" dirty="0"/>
              <a:t>li&gt;</a:t>
            </a:r>
          </a:p>
          <a:p>
            <a:pPr>
              <a:defRPr/>
            </a:pPr>
            <a:r>
              <a:rPr lang="fr-FR" b="1" dirty="0"/>
              <a:t>            &lt;li&gt;</a:t>
            </a:r>
            <a:r>
              <a:rPr lang="zh-CN" altLang="en-US" b="1" dirty="0"/>
              <a:t>第四章</a:t>
            </a:r>
            <a:r>
              <a:rPr lang="en-US" altLang="zh-CN" b="1" dirty="0"/>
              <a:t>&lt;/</a:t>
            </a:r>
            <a:r>
              <a:rPr lang="fr-FR" b="1" dirty="0"/>
              <a:t>li&gt;</a:t>
            </a:r>
          </a:p>
          <a:p>
            <a:pPr>
              <a:defRPr/>
            </a:pPr>
            <a:r>
              <a:rPr lang="fr-FR" b="1" dirty="0"/>
              <a:t>            &lt;li&gt;</a:t>
            </a:r>
            <a:r>
              <a:rPr lang="zh-CN" altLang="en-US" b="1" dirty="0"/>
              <a:t>第五章</a:t>
            </a:r>
            <a:r>
              <a:rPr lang="en-US" altLang="zh-CN" b="1" dirty="0"/>
              <a:t>&lt;/</a:t>
            </a:r>
            <a:r>
              <a:rPr lang="fr-FR" b="1" dirty="0"/>
              <a:t>li&gt;</a:t>
            </a:r>
          </a:p>
          <a:p>
            <a:pPr>
              <a:defRPr/>
            </a:pPr>
            <a:r>
              <a:rPr lang="fr-FR" b="1" dirty="0"/>
              <a:t>        &lt;/ul&gt;</a:t>
            </a:r>
          </a:p>
          <a:p>
            <a:pPr>
              <a:defRPr/>
            </a:pPr>
            <a:r>
              <a:rPr lang="fr-FR" b="1" dirty="0"/>
              <a:t>        &lt;script&gt;</a:t>
            </a:r>
          </a:p>
          <a:p>
            <a:pPr>
              <a:defRPr/>
            </a:pPr>
            <a:r>
              <a:rPr lang="fr-FR" b="1" dirty="0"/>
              <a:t>            $(document).ready(function() {</a:t>
            </a:r>
          </a:p>
          <a:p>
            <a:pPr>
              <a:defRPr/>
            </a:pPr>
            <a:r>
              <a:rPr lang="fr-FR" b="1" dirty="0"/>
              <a:t>                $("li.second~li").css("border", "2px solid red");</a:t>
            </a:r>
          </a:p>
          <a:p>
            <a:pPr>
              <a:defRPr/>
            </a:pPr>
            <a:r>
              <a:rPr lang="fr-FR" b="1" dirty="0"/>
              <a:t>            });</a:t>
            </a:r>
          </a:p>
          <a:p>
            <a:pPr>
              <a:defRPr/>
            </a:pPr>
            <a:r>
              <a:rPr lang="fr-FR" b="1" dirty="0"/>
              <a:t>        &lt;/script&gt;</a:t>
            </a:r>
            <a:endParaRPr lang="zh-CN" altLang="zh-CN" b="1" dirty="0" err="1"/>
          </a:p>
        </p:txBody>
      </p: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3810000" y="6072189"/>
            <a:ext cx="4572000" cy="428625"/>
            <a:chOff x="3143240" y="5143512"/>
            <a:chExt cx="457203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2783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4044812" y="5187962"/>
              <a:ext cx="262124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演示示例：层次选择器</a:t>
              </a:r>
            </a:p>
          </p:txBody>
        </p:sp>
      </p:grpSp>
      <p:grpSp>
        <p:nvGrpSpPr>
          <p:cNvPr id="13" name="组合 70"/>
          <p:cNvGrpSpPr>
            <a:grpSpLocks/>
          </p:cNvGrpSpPr>
          <p:nvPr/>
        </p:nvGrpSpPr>
        <p:grpSpPr bwMode="auto">
          <a:xfrm>
            <a:off x="1007435" y="1519423"/>
            <a:ext cx="1000125" cy="414337"/>
            <a:chOff x="1000100" y="2528843"/>
            <a:chExt cx="1000132" cy="414475"/>
          </a:xfrm>
        </p:grpSpPr>
        <p:pic>
          <p:nvPicPr>
            <p:cNvPr id="1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E27435-C6C5-477B-8EEC-11BE259F0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1DC1B77-62E7-4387-AB55-02F873574ED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600420" y="1973104"/>
            <a:ext cx="4104525" cy="26062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练习：制作图书简介页面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4751852" y="1542473"/>
            <a:ext cx="7112357" cy="4901474"/>
          </a:xfrm>
        </p:spPr>
        <p:txBody>
          <a:bodyPr/>
          <a:lstStyle/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en-US" dirty="0"/>
              <a:t>使用基本选择器和层级选择器获取并设置页面元素</a:t>
            </a:r>
            <a:endParaRPr lang="en-US" altLang="zh-CN" dirty="0"/>
          </a:p>
          <a:p>
            <a:pPr lvl="2"/>
            <a:r>
              <a:rPr lang="zh-CN" altLang="zh-CN" dirty="0"/>
              <a:t>“自营图书几十万……”一行字体颜色为红色。</a:t>
            </a:r>
          </a:p>
          <a:p>
            <a:pPr lvl="2"/>
            <a:r>
              <a:rPr lang="zh-CN" altLang="zh-CN" dirty="0"/>
              <a:t>“京东价：</a:t>
            </a:r>
            <a:r>
              <a:rPr lang="en-US" altLang="zh-CN" dirty="0"/>
              <a:t>¥32.90</a:t>
            </a:r>
            <a:r>
              <a:rPr lang="zh-CN" altLang="zh-CN" dirty="0"/>
              <a:t>”字号为</a:t>
            </a:r>
            <a:r>
              <a:rPr lang="en-US" altLang="zh-CN" dirty="0"/>
              <a:t>24px</a:t>
            </a:r>
            <a:r>
              <a:rPr lang="zh-CN" altLang="zh-CN" dirty="0"/>
              <a:t>、红色加粗显示。</a:t>
            </a:r>
          </a:p>
          <a:p>
            <a:pPr lvl="2"/>
            <a:r>
              <a:rPr lang="zh-CN" altLang="zh-CN" dirty="0"/>
              <a:t>“</a:t>
            </a:r>
            <a:r>
              <a:rPr lang="en-US" altLang="zh-CN" dirty="0"/>
              <a:t>[</a:t>
            </a:r>
            <a:r>
              <a:rPr lang="zh-CN" altLang="zh-CN" dirty="0"/>
              <a:t>定价：</a:t>
            </a:r>
            <a:r>
              <a:rPr lang="en-US" altLang="zh-CN" dirty="0"/>
              <a:t>¥50.60]</a:t>
            </a:r>
            <a:r>
              <a:rPr lang="zh-CN" altLang="zh-CN" dirty="0"/>
              <a:t>”字体颜色为</a:t>
            </a:r>
            <a:r>
              <a:rPr lang="en-US" altLang="zh-CN" dirty="0"/>
              <a:t>#CCCCCC</a:t>
            </a:r>
            <a:r>
              <a:rPr lang="zh-CN" altLang="zh-CN" dirty="0"/>
              <a:t>，价格二有中划线。</a:t>
            </a:r>
          </a:p>
          <a:p>
            <a:pPr lvl="2"/>
            <a:r>
              <a:rPr lang="en-US" altLang="zh-CN" dirty="0"/>
              <a:t>&lt;&amp;&gt;</a:t>
            </a:r>
            <a:r>
              <a:rPr lang="zh-CN" altLang="zh-CN" dirty="0"/>
              <a:t>标签中的字体颜色均为红色。</a:t>
            </a:r>
          </a:p>
          <a:p>
            <a:pPr lvl="2"/>
            <a:r>
              <a:rPr lang="zh-CN" altLang="zh-CN" dirty="0"/>
              <a:t>点击“以下促销……”链接，显示隐藏的内容：如图所示，此部分字体颜色均为红色。</a:t>
            </a:r>
          </a:p>
          <a:p>
            <a:pPr lvl="2"/>
            <a:r>
              <a:rPr lang="zh-CN" altLang="zh-CN" dirty="0"/>
              <a:t>“加购价”、“满减”、“</a:t>
            </a:r>
            <a:r>
              <a:rPr lang="en-US" altLang="zh-CN" dirty="0"/>
              <a:t>105-5</a:t>
            </a:r>
            <a:r>
              <a:rPr lang="zh-CN" altLang="zh-CN" dirty="0"/>
              <a:t>”、“</a:t>
            </a:r>
            <a:r>
              <a:rPr lang="en-US" altLang="zh-CN" dirty="0"/>
              <a:t>200-16</a:t>
            </a:r>
            <a:r>
              <a:rPr lang="zh-CN" altLang="zh-CN" dirty="0"/>
              <a:t>”字体颜色为白色，背景颜色为红色，上下内边距为</a:t>
            </a:r>
            <a:r>
              <a:rPr lang="en-US" altLang="zh-CN" dirty="0"/>
              <a:t>1px</a:t>
            </a:r>
            <a:r>
              <a:rPr lang="zh-CN" altLang="zh-CN" dirty="0"/>
              <a:t>，左右内边距为</a:t>
            </a:r>
            <a:r>
              <a:rPr lang="en-US" altLang="zh-CN" dirty="0"/>
              <a:t>5px</a:t>
            </a:r>
            <a:r>
              <a:rPr lang="zh-CN" altLang="zh-CN" dirty="0"/>
              <a:t>，外右边距为</a:t>
            </a:r>
            <a:r>
              <a:rPr lang="en-US" altLang="zh-CN" dirty="0"/>
              <a:t>5px</a:t>
            </a:r>
            <a:r>
              <a:rPr lang="zh-CN" altLang="zh-CN" dirty="0"/>
              <a:t>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B6B8BFF-92D0-4AEB-89F4-7222637B8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19</a:t>
            </a:fld>
            <a:endParaRPr lang="zh-CN" altLang="en-US"/>
          </a:p>
        </p:txBody>
      </p:sp>
      <p:grpSp>
        <p:nvGrpSpPr>
          <p:cNvPr id="38917" name="组合 66"/>
          <p:cNvGrpSpPr>
            <a:grpSpLocks/>
          </p:cNvGrpSpPr>
          <p:nvPr/>
        </p:nvGrpSpPr>
        <p:grpSpPr bwMode="auto">
          <a:xfrm>
            <a:off x="4789390" y="976464"/>
            <a:ext cx="928687" cy="40640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38925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6054772" y="6015321"/>
            <a:ext cx="2786062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222092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907BCC3A-6B67-4541-BF7C-214573FAF1D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976464"/>
            <a:ext cx="4082981" cy="275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227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85A0A135-F851-484C-A865-3C5B75A6B1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en-US" altLang="zh-CN" dirty="0"/>
              <a:t>8</a:t>
            </a:r>
            <a:r>
              <a:rPr lang="zh-CN" altLang="zh-CN" dirty="0"/>
              <a:t>章</a:t>
            </a:r>
            <a:r>
              <a:rPr lang="en-US" altLang="zh-CN" dirty="0"/>
              <a:t>  jQuery</a:t>
            </a:r>
            <a:r>
              <a:rPr lang="zh-CN" altLang="zh-CN"/>
              <a:t>选择器与过滤器</a:t>
            </a:r>
          </a:p>
        </p:txBody>
      </p:sp>
      <p:sp>
        <p:nvSpPr>
          <p:cNvPr id="4099" name="文本占位符 3">
            <a:extLst>
              <a:ext uri="{FF2B5EF4-FFF2-40B4-BE49-F238E27FC236}">
                <a16:creationId xmlns:a16="http://schemas.microsoft.com/office/drawing/2014/main" id="{43A6CF80-0B3C-4A19-82E9-AD03834EE6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jQuery</a:t>
            </a:r>
            <a:r>
              <a:rPr lang="zh-CN" altLang="en-US" dirty="0"/>
              <a:t>选择器概述</a:t>
            </a:r>
          </a:p>
          <a:p>
            <a:r>
              <a:rPr lang="zh-CN" altLang="en-US" dirty="0"/>
              <a:t>通过</a:t>
            </a:r>
            <a:r>
              <a:rPr lang="en-US" altLang="zh-CN" dirty="0"/>
              <a:t>CSS</a:t>
            </a:r>
            <a:r>
              <a:rPr lang="zh-CN" altLang="en-US" dirty="0"/>
              <a:t>选择器选取元素</a:t>
            </a:r>
          </a:p>
        </p:txBody>
      </p:sp>
      <p:sp>
        <p:nvSpPr>
          <p:cNvPr id="4100" name="文本占位符 4">
            <a:extLst>
              <a:ext uri="{FF2B5EF4-FFF2-40B4-BE49-F238E27FC236}">
                <a16:creationId xmlns:a16="http://schemas.microsoft.com/office/drawing/2014/main" id="{BD6CD03E-4E56-4CC6-80F1-1CC94375B3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通过过滤选择器选取元素</a:t>
            </a:r>
          </a:p>
          <a:p>
            <a:r>
              <a:rPr lang="en-US" altLang="zh-CN" dirty="0"/>
              <a:t>jQuery</a:t>
            </a:r>
            <a:r>
              <a:rPr lang="zh-CN" altLang="en-US" dirty="0"/>
              <a:t>选择器的注意事项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练习：使用</a:t>
            </a:r>
            <a:r>
              <a:rPr lang="en-US" altLang="zh-CN" dirty="0" err="1"/>
              <a:t>jQuery</a:t>
            </a:r>
            <a:r>
              <a:rPr lang="zh-CN" altLang="en-US" dirty="0"/>
              <a:t>美化英雄联盟简介页</a:t>
            </a:r>
            <a:endParaRPr dirty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4751852" y="1468977"/>
            <a:ext cx="7112357" cy="4974969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单击</a:t>
            </a:r>
            <a:r>
              <a:rPr lang="en-US" altLang="zh-CN" dirty="0"/>
              <a:t>&lt;p&gt;</a:t>
            </a:r>
            <a:r>
              <a:rPr lang="zh-CN" altLang="en-US" dirty="0"/>
              <a:t>元素后，设置</a:t>
            </a:r>
            <a:r>
              <a:rPr lang="en-US" altLang="zh-CN" dirty="0"/>
              <a:t>class</a:t>
            </a:r>
            <a:r>
              <a:rPr lang="zh-CN" altLang="en-US" dirty="0"/>
              <a:t>为</a:t>
            </a:r>
            <a:r>
              <a:rPr lang="en-US" altLang="zh-CN" dirty="0" err="1"/>
              <a:t>txt_box</a:t>
            </a:r>
            <a:r>
              <a:rPr lang="zh-CN" altLang="en-US" dirty="0"/>
              <a:t>的元素内</a:t>
            </a:r>
            <a:r>
              <a:rPr lang="en-US" altLang="zh-CN" dirty="0"/>
              <a:t>class </a:t>
            </a:r>
            <a:r>
              <a:rPr lang="zh-CN" altLang="en-US" dirty="0"/>
              <a:t>为</a:t>
            </a:r>
            <a:r>
              <a:rPr lang="en-US" altLang="zh-CN" dirty="0"/>
              <a:t>current</a:t>
            </a:r>
            <a:r>
              <a:rPr lang="zh-CN" altLang="en-US" dirty="0"/>
              <a:t>的元素的背景颜色为</a:t>
            </a:r>
            <a:r>
              <a:rPr lang="en-US" altLang="zh-CN" dirty="0"/>
              <a:t>#6FF</a:t>
            </a:r>
            <a:r>
              <a:rPr lang="zh-CN" altLang="en-US" dirty="0"/>
              <a:t>，</a:t>
            </a:r>
            <a:r>
              <a:rPr lang="en-US" altLang="zh-CN" dirty="0"/>
              <a:t>&lt;p&gt;</a:t>
            </a:r>
            <a:r>
              <a:rPr lang="zh-CN" altLang="en-US" dirty="0"/>
              <a:t>的子元素</a:t>
            </a:r>
            <a:r>
              <a:rPr lang="en-US" altLang="zh-CN" dirty="0"/>
              <a:t>&lt;span&gt;</a:t>
            </a:r>
            <a:r>
              <a:rPr lang="zh-CN" altLang="en-US" dirty="0"/>
              <a:t>的背景颜色为</a:t>
            </a:r>
            <a:r>
              <a:rPr lang="en-US" altLang="zh-CN" dirty="0"/>
              <a:t>#F9F</a:t>
            </a:r>
            <a:r>
              <a:rPr lang="zh-CN" altLang="en-US" dirty="0"/>
              <a:t>，紧邻</a:t>
            </a:r>
            <a:r>
              <a:rPr lang="en-US" altLang="zh-CN" dirty="0"/>
              <a:t>&lt;h1&gt;</a:t>
            </a:r>
            <a:r>
              <a:rPr lang="zh-CN" altLang="en-US" dirty="0"/>
              <a:t>后的</a:t>
            </a:r>
            <a:r>
              <a:rPr lang="en-US" altLang="zh-CN" dirty="0"/>
              <a:t>&lt;p&gt;</a:t>
            </a:r>
            <a:r>
              <a:rPr lang="zh-CN" altLang="en-US" dirty="0"/>
              <a:t>元素的背景颜色为</a:t>
            </a:r>
            <a:r>
              <a:rPr lang="en-US" altLang="zh-CN" dirty="0"/>
              <a:t>#FF6</a:t>
            </a:r>
            <a:r>
              <a:rPr lang="zh-CN" altLang="en-US" dirty="0"/>
              <a:t>，“即时对战”文本颜色为</a:t>
            </a:r>
            <a:r>
              <a:rPr lang="en-US" altLang="zh-CN" dirty="0"/>
              <a:t>#FFF</a:t>
            </a:r>
            <a:r>
              <a:rPr lang="zh-CN" altLang="en-US" dirty="0"/>
              <a:t>，背景颜色为</a:t>
            </a:r>
            <a:r>
              <a:rPr lang="en-US" altLang="zh-CN" dirty="0"/>
              <a:t>#F00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D74402B-D40D-4A8A-92BC-892DA475D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grpSp>
        <p:nvGrpSpPr>
          <p:cNvPr id="38917" name="组合 66"/>
          <p:cNvGrpSpPr>
            <a:grpSpLocks/>
          </p:cNvGrpSpPr>
          <p:nvPr/>
        </p:nvGrpSpPr>
        <p:grpSpPr bwMode="auto">
          <a:xfrm>
            <a:off x="4770917" y="1014793"/>
            <a:ext cx="928687" cy="40640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38925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4452938" y="6286501"/>
            <a:ext cx="2786062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611" y="51879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11267" name="Picture 3" descr="F:\2016年工作\ACCP8.0产品开发\jQuery\案例源码\chapter06\Chapter06截图\图6.11b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782" y="3297227"/>
            <a:ext cx="2232248" cy="255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F:\2016年工作\ACCP8.0产品开发\jQuery\案例源码\chapter06\Chapter06截图\图6.11a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518" y="3292613"/>
            <a:ext cx="2232248" cy="253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常见问题及解决办法</a:t>
            </a:r>
            <a:endParaRPr lang="en-US" altLang="zh-CN"/>
          </a:p>
          <a:p>
            <a:pPr>
              <a:defRPr/>
            </a:pPr>
            <a:r>
              <a:rPr lang="zh-CN" altLang="en-US"/>
              <a:t>代码规范问题</a:t>
            </a:r>
          </a:p>
          <a:p>
            <a:pPr>
              <a:defRPr/>
            </a:pPr>
            <a:r>
              <a:rPr lang="zh-CN" altLang="en-US"/>
              <a:t>调试技巧</a:t>
            </a: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共性问题集中讲解</a:t>
            </a:r>
          </a:p>
        </p:txBody>
      </p:sp>
      <p:grpSp>
        <p:nvGrpSpPr>
          <p:cNvPr id="43013" name="组合 29"/>
          <p:cNvGrpSpPr>
            <a:grpSpLocks/>
          </p:cNvGrpSpPr>
          <p:nvPr/>
        </p:nvGrpSpPr>
        <p:grpSpPr bwMode="auto">
          <a:xfrm>
            <a:off x="3381376" y="3214689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3015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3016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43021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4301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BF87DB7-9261-43AC-AFF1-DD483A399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771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属性选择器通过</a:t>
            </a:r>
            <a:r>
              <a:rPr lang="en-US"/>
              <a:t>HTML</a:t>
            </a:r>
            <a:r>
              <a:rPr lang="zh-CN" altLang="en-US"/>
              <a:t>元素的属性来选择元素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属性选择器</a:t>
            </a:r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05991"/>
              </p:ext>
            </p:extLst>
          </p:nvPr>
        </p:nvGraphicFramePr>
        <p:xfrm>
          <a:off x="1007434" y="1765682"/>
          <a:ext cx="10280037" cy="3132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7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4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语法构成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描述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示例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[attribute]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18" marR="62818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选取包含给定属性的元素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18" marR="62818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/>
                        <a:t>$(" [href]" )</a:t>
                      </a:r>
                      <a:r>
                        <a:rPr lang="zh-CN" altLang="en-US" sz="1800" kern="1200"/>
                        <a:t>选取含有</a:t>
                      </a:r>
                      <a:r>
                        <a:rPr lang="fr-FR" altLang="en-US" sz="1800" kern="1200"/>
                        <a:t>href</a:t>
                      </a:r>
                      <a:r>
                        <a:rPr lang="zh-CN" altLang="en-US" sz="1800" kern="1200"/>
                        <a:t>属性的元素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18" marR="62818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1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[attribute=value]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18" marR="62818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选取等于给定属性是某个特定值的元素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18" marR="62818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$(" [href ='#']" )</a:t>
                      </a:r>
                      <a:r>
                        <a:rPr lang="zh-CN" altLang="en-US" sz="1800" kern="1200" dirty="0"/>
                        <a:t>选取</a:t>
                      </a:r>
                      <a:r>
                        <a:rPr lang="fr-FR" altLang="en-US" sz="1800" kern="1200" dirty="0"/>
                        <a:t>href</a:t>
                      </a:r>
                      <a:r>
                        <a:rPr lang="zh-CN" altLang="en-US" sz="1800" kern="1200" dirty="0"/>
                        <a:t>属性值为“</a:t>
                      </a:r>
                      <a:r>
                        <a:rPr lang="fr-FR" altLang="en-US" sz="1800" kern="1200" dirty="0"/>
                        <a:t>#</a:t>
                      </a:r>
                      <a:r>
                        <a:rPr lang="zh-CN" altLang="en-US" sz="1800" kern="1200" dirty="0"/>
                        <a:t>”的元素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18" marR="62818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/>
                        <a:t>[attribute !=value]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18" marR="62818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选取不等于给定属性是某个特定值的元素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18" marR="62818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$(" [href !='#']" )</a:t>
                      </a:r>
                      <a:r>
                        <a:rPr lang="zh-CN" altLang="en-US" sz="1800" kern="1200" dirty="0"/>
                        <a:t>选取</a:t>
                      </a:r>
                      <a:r>
                        <a:rPr lang="fr-FR" altLang="en-US" sz="1800" kern="1200" dirty="0"/>
                        <a:t>href</a:t>
                      </a:r>
                      <a:r>
                        <a:rPr lang="zh-CN" altLang="en-US" sz="1800" kern="1200" dirty="0"/>
                        <a:t>属性值不为“</a:t>
                      </a:r>
                      <a:r>
                        <a:rPr lang="fr-FR" altLang="en-US" sz="1800" kern="1200" dirty="0"/>
                        <a:t>#</a:t>
                      </a:r>
                      <a:r>
                        <a:rPr lang="zh-CN" altLang="en-US" sz="1800" kern="1200" dirty="0"/>
                        <a:t>”的元素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18" marR="62818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592651"/>
              </p:ext>
            </p:extLst>
          </p:nvPr>
        </p:nvGraphicFramePr>
        <p:xfrm>
          <a:off x="1012548" y="1760462"/>
          <a:ext cx="10274923" cy="3132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9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2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3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语法构成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描述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示例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[attribute^=value]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18" marR="62818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选取给定属性是以某些特定值开始的元素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18" marR="62818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$(" [href^='en']" )</a:t>
                      </a:r>
                      <a:r>
                        <a:rPr lang="zh-CN" altLang="en-US" sz="1800" kern="1200" dirty="0"/>
                        <a:t>选取</a:t>
                      </a:r>
                      <a:r>
                        <a:rPr lang="fr-FR" altLang="en-US" sz="1800" kern="1200" dirty="0"/>
                        <a:t>href</a:t>
                      </a:r>
                      <a:r>
                        <a:rPr lang="zh-CN" altLang="en-US" sz="1800" kern="1200" dirty="0"/>
                        <a:t>属性值以</a:t>
                      </a:r>
                      <a:r>
                        <a:rPr lang="fr-FR" altLang="en-US" sz="1800" kern="1200" dirty="0"/>
                        <a:t>en</a:t>
                      </a:r>
                      <a:r>
                        <a:rPr lang="zh-CN" altLang="en-US" sz="1800" kern="1200" dirty="0"/>
                        <a:t>开头的元素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18" marR="62818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1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[attribute$=value]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18" marR="62818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选取给定属性是以某些特定值结尾的元素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18" marR="62818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$(" [href$='.jpg']" )</a:t>
                      </a:r>
                      <a:r>
                        <a:rPr lang="zh-CN" altLang="en-US" sz="1800" kern="1200" dirty="0"/>
                        <a:t>选取</a:t>
                      </a:r>
                      <a:r>
                        <a:rPr lang="fr-FR" altLang="en-US" sz="1800" kern="1200" dirty="0"/>
                        <a:t>href</a:t>
                      </a:r>
                      <a:r>
                        <a:rPr lang="zh-CN" altLang="en-US" sz="1800" kern="1200" dirty="0"/>
                        <a:t>属性值以</a:t>
                      </a:r>
                      <a:r>
                        <a:rPr lang="fr-FR" altLang="en-US" sz="1800" kern="1200" dirty="0"/>
                        <a:t>.jpg</a:t>
                      </a:r>
                      <a:r>
                        <a:rPr lang="zh-CN" altLang="en-US" sz="1800" kern="1200" dirty="0"/>
                        <a:t>结尾的元素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18" marR="62818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/>
                        <a:t>[attribute*=value]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18" marR="62818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选取给定属性是以包含某些值的元素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18" marR="62818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$(" [href* ='txt']" )</a:t>
                      </a:r>
                      <a:r>
                        <a:rPr lang="zh-CN" altLang="en-US" sz="1800" kern="1200" dirty="0"/>
                        <a:t>选取</a:t>
                      </a:r>
                      <a:r>
                        <a:rPr lang="fr-FR" altLang="en-US" sz="1800" kern="1200" dirty="0"/>
                        <a:t>href</a:t>
                      </a:r>
                      <a:r>
                        <a:rPr lang="zh-CN" altLang="en-US" sz="1800" kern="1200" dirty="0"/>
                        <a:t>属性值中含有</a:t>
                      </a:r>
                      <a:r>
                        <a:rPr lang="fr-FR" altLang="en-US" sz="1800" kern="1200" dirty="0"/>
                        <a:t>txt</a:t>
                      </a:r>
                      <a:r>
                        <a:rPr lang="zh-CN" altLang="en-US" sz="1800" kern="1200" dirty="0"/>
                        <a:t>的元素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18" marR="62818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CDC51D2-F089-49A0-872E-8669D19E8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0684C2C7-213E-4A13-AE07-20C3B74FB7B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88382" y="2145660"/>
            <a:ext cx="5621509" cy="3802421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属性选择器可以根据是否包含某属性来选取元素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en-US" altLang="zh-CN" dirty="0"/>
              <a:t>a</a:t>
            </a:r>
            <a:r>
              <a:rPr lang="zh-CN" altLang="en-US" dirty="0"/>
              <a:t>标签带有</a:t>
            </a:r>
            <a:r>
              <a:rPr lang="en-US" altLang="zh-CN" dirty="0"/>
              <a:t>class</a:t>
            </a:r>
            <a:r>
              <a:rPr lang="zh-CN" altLang="en-US" dirty="0"/>
              <a:t>属性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根据属性名获取元素</a:t>
            </a:r>
            <a:endParaRPr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738438" y="2546113"/>
            <a:ext cx="6858000" cy="33855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/>
              <a:t>$("#news </a:t>
            </a:r>
            <a:r>
              <a:rPr lang="en-US" b="1" dirty="0">
                <a:solidFill>
                  <a:srgbClr val="FF0000"/>
                </a:solidFill>
              </a:rPr>
              <a:t>a[class]</a:t>
            </a:r>
            <a:r>
              <a:rPr lang="en-US" b="1" dirty="0"/>
              <a:t>").</a:t>
            </a:r>
            <a:r>
              <a:rPr lang="en-US" b="1" dirty="0" err="1"/>
              <a:t>css</a:t>
            </a:r>
            <a:r>
              <a:rPr lang="en-US" b="1" dirty="0"/>
              <a:t>("background","#c9cbcb");</a:t>
            </a:r>
            <a:endParaRPr lang="zh-CN" altLang="zh-CN" b="1" dirty="0" err="1"/>
          </a:p>
        </p:txBody>
      </p: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3810000" y="6240736"/>
            <a:ext cx="4572000" cy="428625"/>
            <a:chOff x="3143240" y="5143512"/>
            <a:chExt cx="457203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5855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4044812" y="5187962"/>
              <a:ext cx="262124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演示示例：属性选择器</a:t>
              </a:r>
            </a:p>
          </p:txBody>
        </p:sp>
      </p:grpSp>
      <p:cxnSp>
        <p:nvCxnSpPr>
          <p:cNvPr id="16" name="直接箭头连接符 15"/>
          <p:cNvCxnSpPr/>
          <p:nvPr/>
        </p:nvCxnSpPr>
        <p:spPr bwMode="auto">
          <a:xfrm>
            <a:off x="4310064" y="2822735"/>
            <a:ext cx="2217985" cy="7920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 bwMode="auto">
          <a:xfrm>
            <a:off x="4310064" y="2822735"/>
            <a:ext cx="489793" cy="122413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 bwMode="auto">
          <a:xfrm>
            <a:off x="4310063" y="2822735"/>
            <a:ext cx="71438" cy="29523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" name="组合 70"/>
          <p:cNvGrpSpPr>
            <a:grpSpLocks/>
          </p:cNvGrpSpPr>
          <p:nvPr/>
        </p:nvGrpSpPr>
        <p:grpSpPr bwMode="auto">
          <a:xfrm>
            <a:off x="1624944" y="2463103"/>
            <a:ext cx="1000125" cy="414337"/>
            <a:chOff x="1000100" y="2528843"/>
            <a:chExt cx="1000132" cy="414475"/>
          </a:xfrm>
        </p:grpSpPr>
        <p:pic>
          <p:nvPicPr>
            <p:cNvPr id="2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FBDAE1-232B-4C23-9AC3-0AFED3A5D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B773DA4C-3F0F-421D-98B1-14A5CE6DDAE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20680" y="2921506"/>
            <a:ext cx="4706303" cy="3230587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属性选择器可以根据属性的值来选取元素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en-US" altLang="zh-CN" dirty="0"/>
              <a:t>class</a:t>
            </a:r>
            <a:r>
              <a:rPr lang="zh-CN" altLang="en-US" dirty="0"/>
              <a:t>属性值为</a:t>
            </a:r>
            <a:r>
              <a:rPr lang="en-US" altLang="zh-CN" dirty="0"/>
              <a:t>hot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根据属性值获取元素</a:t>
            </a:r>
            <a:r>
              <a:rPr lang="en-US" dirty="0"/>
              <a:t>2-1</a:t>
            </a:r>
            <a:endParaRPr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738438" y="2507579"/>
            <a:ext cx="6858000" cy="33855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/>
              <a:t>$("#news </a:t>
            </a:r>
            <a:r>
              <a:rPr lang="en-US" b="1" dirty="0">
                <a:solidFill>
                  <a:srgbClr val="FF0000"/>
                </a:solidFill>
              </a:rPr>
              <a:t>a[class='hot']</a:t>
            </a:r>
            <a:r>
              <a:rPr lang="en-US" b="1" dirty="0"/>
              <a:t>").</a:t>
            </a:r>
            <a:r>
              <a:rPr lang="en-US" b="1" dirty="0" err="1"/>
              <a:t>css</a:t>
            </a:r>
            <a:r>
              <a:rPr lang="en-US" b="1" dirty="0"/>
              <a:t>("background","#c9cbcb");</a:t>
            </a:r>
            <a:endParaRPr lang="zh-CN" altLang="zh-CN" b="1" dirty="0" err="1"/>
          </a:p>
        </p:txBody>
      </p: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3810000" y="6240736"/>
            <a:ext cx="4572000" cy="428625"/>
            <a:chOff x="3143240" y="5143512"/>
            <a:chExt cx="457203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6880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4044812" y="5187962"/>
              <a:ext cx="262124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演示示例：属性选择器</a:t>
              </a:r>
            </a:p>
          </p:txBody>
        </p:sp>
      </p:grpSp>
      <p:cxnSp>
        <p:nvCxnSpPr>
          <p:cNvPr id="17" name="直接箭头连接符 16"/>
          <p:cNvCxnSpPr>
            <a:cxnSpLocks/>
          </p:cNvCxnSpPr>
          <p:nvPr/>
        </p:nvCxnSpPr>
        <p:spPr bwMode="auto">
          <a:xfrm>
            <a:off x="4799856" y="2877467"/>
            <a:ext cx="834326" cy="183307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3" name="组合 70"/>
          <p:cNvGrpSpPr>
            <a:grpSpLocks/>
          </p:cNvGrpSpPr>
          <p:nvPr/>
        </p:nvGrpSpPr>
        <p:grpSpPr bwMode="auto">
          <a:xfrm>
            <a:off x="1567484" y="2435843"/>
            <a:ext cx="1000125" cy="414337"/>
            <a:chOff x="1000100" y="2528843"/>
            <a:chExt cx="1000132" cy="414475"/>
          </a:xfrm>
        </p:grpSpPr>
        <p:pic>
          <p:nvPicPr>
            <p:cNvPr id="1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9FB09D-1249-410A-87D3-5B1F78D18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647A2161-FF08-4EB6-88D1-C48450F9AE0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02759" y="2406839"/>
            <a:ext cx="4779241" cy="3359988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属性选择器可以指定选取不等于属性是某个特定值的元素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class</a:t>
            </a:r>
            <a:r>
              <a:rPr lang="zh-CN" altLang="en-US" dirty="0"/>
              <a:t>值不等于</a:t>
            </a:r>
            <a:r>
              <a:rPr lang="en-US" altLang="zh-CN" dirty="0"/>
              <a:t>hot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根据属性值获取元素</a:t>
            </a:r>
            <a:r>
              <a:rPr lang="en-US" dirty="0"/>
              <a:t>2-2</a:t>
            </a:r>
            <a:endParaRPr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738438" y="2795611"/>
            <a:ext cx="6858000" cy="33855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/>
              <a:t>$("#news </a:t>
            </a:r>
            <a:r>
              <a:rPr lang="en-US" b="1" dirty="0">
                <a:solidFill>
                  <a:srgbClr val="FF0000"/>
                </a:solidFill>
              </a:rPr>
              <a:t>a[class!='hot']</a:t>
            </a:r>
            <a:r>
              <a:rPr lang="en-US" b="1" dirty="0"/>
              <a:t>").</a:t>
            </a:r>
            <a:r>
              <a:rPr lang="en-US" b="1" dirty="0" err="1"/>
              <a:t>css</a:t>
            </a:r>
            <a:r>
              <a:rPr lang="en-US" b="1" dirty="0"/>
              <a:t>("background","#c9cbcb");</a:t>
            </a:r>
            <a:endParaRPr lang="zh-CN" altLang="zh-CN" b="1" dirty="0" err="1"/>
          </a:p>
        </p:txBody>
      </p: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3810000" y="6312744"/>
            <a:ext cx="4572000" cy="428625"/>
            <a:chOff x="3143240" y="5143512"/>
            <a:chExt cx="457203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6880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4044812" y="5187962"/>
              <a:ext cx="262124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演示示例：属性选择器</a:t>
              </a:r>
            </a:p>
          </p:txBody>
        </p:sp>
      </p:grpSp>
      <p:cxnSp>
        <p:nvCxnSpPr>
          <p:cNvPr id="17" name="直接箭头连接符 16"/>
          <p:cNvCxnSpPr/>
          <p:nvPr/>
        </p:nvCxnSpPr>
        <p:spPr bwMode="auto">
          <a:xfrm>
            <a:off x="5159896" y="3093491"/>
            <a:ext cx="2016224" cy="64807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 bwMode="auto">
          <a:xfrm flipH="1">
            <a:off x="4727848" y="3093491"/>
            <a:ext cx="432048" cy="136815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4" name="组合 70"/>
          <p:cNvGrpSpPr>
            <a:grpSpLocks/>
          </p:cNvGrpSpPr>
          <p:nvPr/>
        </p:nvGrpSpPr>
        <p:grpSpPr bwMode="auto">
          <a:xfrm>
            <a:off x="1567484" y="2723875"/>
            <a:ext cx="1000125" cy="414337"/>
            <a:chOff x="1000100" y="2528843"/>
            <a:chExt cx="1000132" cy="414475"/>
          </a:xfrm>
        </p:grpSpPr>
        <p:pic>
          <p:nvPicPr>
            <p:cNvPr id="20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8BF51F-D534-486A-B1DD-E26505D0B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33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67A24A93-28FE-4CFE-8750-C2694CBAB08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21989" y="2751163"/>
            <a:ext cx="5200384" cy="3198279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属性选择器可以指定属性值以指定值开头的元素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en-US" altLang="zh-CN" dirty="0"/>
              <a:t>a</a:t>
            </a:r>
            <a:r>
              <a:rPr lang="zh-CN" altLang="en-US" dirty="0"/>
              <a:t>标签</a:t>
            </a:r>
            <a:r>
              <a:rPr lang="en-US" altLang="zh-CN" dirty="0" err="1"/>
              <a:t>href</a:t>
            </a:r>
            <a:r>
              <a:rPr lang="zh-CN" altLang="en-US" dirty="0"/>
              <a:t>属性值以</a:t>
            </a:r>
            <a:r>
              <a:rPr lang="en-US" altLang="zh-CN" dirty="0"/>
              <a:t>www</a:t>
            </a:r>
            <a:r>
              <a:rPr lang="zh-CN" altLang="en-US" dirty="0"/>
              <a:t>开头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根据属性值</a:t>
            </a:r>
            <a:r>
              <a:rPr lang="zh-CN" altLang="en-US" dirty="0"/>
              <a:t>包含特定的值获取元素</a:t>
            </a:r>
            <a:r>
              <a:rPr lang="en-US" dirty="0"/>
              <a:t>3-1</a:t>
            </a:r>
            <a:endParaRPr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738438" y="2795611"/>
            <a:ext cx="6858000" cy="33855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/>
              <a:t>$("#news </a:t>
            </a:r>
            <a:r>
              <a:rPr lang="en-US" b="1" dirty="0">
                <a:solidFill>
                  <a:srgbClr val="FF0000"/>
                </a:solidFill>
              </a:rPr>
              <a:t>a[</a:t>
            </a:r>
            <a:r>
              <a:rPr lang="en-US" b="1" dirty="0" err="1">
                <a:solidFill>
                  <a:srgbClr val="FF0000"/>
                </a:solidFill>
              </a:rPr>
              <a:t>href</a:t>
            </a:r>
            <a:r>
              <a:rPr lang="en-US" b="1" dirty="0">
                <a:solidFill>
                  <a:srgbClr val="FF0000"/>
                </a:solidFill>
              </a:rPr>
              <a:t>^='www']</a:t>
            </a:r>
            <a:r>
              <a:rPr lang="en-US" b="1" dirty="0"/>
              <a:t>").</a:t>
            </a:r>
            <a:r>
              <a:rPr lang="en-US" b="1" dirty="0" err="1"/>
              <a:t>css</a:t>
            </a:r>
            <a:r>
              <a:rPr lang="en-US" b="1" dirty="0"/>
              <a:t>("background","#c9cbcb");</a:t>
            </a:r>
            <a:endParaRPr lang="zh-CN" altLang="zh-CN" b="1" dirty="0" err="1"/>
          </a:p>
        </p:txBody>
      </p: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3810000" y="6312744"/>
            <a:ext cx="4572000" cy="428625"/>
            <a:chOff x="3143240" y="5143512"/>
            <a:chExt cx="457203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6880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4044812" y="5187962"/>
              <a:ext cx="262124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演示示例：属性选择器</a:t>
              </a:r>
            </a:p>
          </p:txBody>
        </p:sp>
      </p:grpSp>
      <p:cxnSp>
        <p:nvCxnSpPr>
          <p:cNvPr id="17" name="直接箭头连接符 16"/>
          <p:cNvCxnSpPr>
            <a:cxnSpLocks/>
          </p:cNvCxnSpPr>
          <p:nvPr/>
        </p:nvCxnSpPr>
        <p:spPr bwMode="auto">
          <a:xfrm>
            <a:off x="5159896" y="3093492"/>
            <a:ext cx="432048" cy="227972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 bwMode="auto">
          <a:xfrm flipH="1">
            <a:off x="4727848" y="3093492"/>
            <a:ext cx="432048" cy="155964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4" name="组合 70"/>
          <p:cNvGrpSpPr>
            <a:grpSpLocks/>
          </p:cNvGrpSpPr>
          <p:nvPr/>
        </p:nvGrpSpPr>
        <p:grpSpPr bwMode="auto">
          <a:xfrm>
            <a:off x="1599938" y="2751163"/>
            <a:ext cx="1000125" cy="414337"/>
            <a:chOff x="1000100" y="2528843"/>
            <a:chExt cx="1000132" cy="414475"/>
          </a:xfrm>
        </p:grpSpPr>
        <p:pic>
          <p:nvPicPr>
            <p:cNvPr id="20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B4ADF4-ED0A-48F1-859D-9007CEF1F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98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C10746FD-8959-4C01-8A94-63419BA323B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79295" y="2468002"/>
            <a:ext cx="5478377" cy="3489453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属性选择器可以指定属性值以指定值结尾的元素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en-US" altLang="zh-CN" dirty="0"/>
              <a:t>a</a:t>
            </a:r>
            <a:r>
              <a:rPr lang="zh-CN" altLang="en-US" dirty="0"/>
              <a:t>标签</a:t>
            </a:r>
            <a:r>
              <a:rPr lang="en-US" altLang="zh-CN" dirty="0" err="1"/>
              <a:t>href</a:t>
            </a:r>
            <a:r>
              <a:rPr lang="zh-CN" altLang="en-US" dirty="0"/>
              <a:t>属性值以</a:t>
            </a:r>
            <a:r>
              <a:rPr lang="en-US" altLang="zh-CN" dirty="0"/>
              <a:t>html</a:t>
            </a:r>
            <a:r>
              <a:rPr lang="zh-CN" altLang="en-US" dirty="0"/>
              <a:t>结尾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根据属性值</a:t>
            </a:r>
            <a:r>
              <a:rPr lang="zh-CN" altLang="en-US" dirty="0"/>
              <a:t>包含特定的值获取元素</a:t>
            </a:r>
            <a:r>
              <a:rPr lang="en-US" dirty="0"/>
              <a:t>3-2</a:t>
            </a:r>
            <a:endParaRPr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952750" y="2605832"/>
            <a:ext cx="6858000" cy="33855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/>
              <a:t>$("#news </a:t>
            </a:r>
            <a:r>
              <a:rPr lang="en-US" b="1" dirty="0">
                <a:solidFill>
                  <a:srgbClr val="FF0000"/>
                </a:solidFill>
              </a:rPr>
              <a:t>a[</a:t>
            </a:r>
            <a:r>
              <a:rPr lang="en-US" b="1" dirty="0" err="1">
                <a:solidFill>
                  <a:srgbClr val="FF0000"/>
                </a:solidFill>
              </a:rPr>
              <a:t>href</a:t>
            </a:r>
            <a:r>
              <a:rPr lang="en-US" b="1" dirty="0">
                <a:solidFill>
                  <a:srgbClr val="FF0000"/>
                </a:solidFill>
              </a:rPr>
              <a:t>$='html']</a:t>
            </a:r>
            <a:r>
              <a:rPr lang="en-US" b="1" dirty="0"/>
              <a:t>").</a:t>
            </a:r>
            <a:r>
              <a:rPr lang="en-US" b="1" dirty="0" err="1"/>
              <a:t>css</a:t>
            </a:r>
            <a:r>
              <a:rPr lang="en-US" b="1" dirty="0"/>
              <a:t>("background","#c9cbcb");</a:t>
            </a:r>
            <a:endParaRPr lang="zh-CN" altLang="zh-CN" b="1" dirty="0" err="1"/>
          </a:p>
        </p:txBody>
      </p: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3810000" y="6312744"/>
            <a:ext cx="4572000" cy="428625"/>
            <a:chOff x="3143240" y="5143512"/>
            <a:chExt cx="457203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6880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4044812" y="5187962"/>
              <a:ext cx="262124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演示示例：属性选择器</a:t>
              </a:r>
            </a:p>
          </p:txBody>
        </p:sp>
      </p:grpSp>
      <p:cxnSp>
        <p:nvCxnSpPr>
          <p:cNvPr id="17" name="直接箭头连接符 16"/>
          <p:cNvCxnSpPr/>
          <p:nvPr/>
        </p:nvCxnSpPr>
        <p:spPr bwMode="auto">
          <a:xfrm>
            <a:off x="5159896" y="2852936"/>
            <a:ext cx="0" cy="208823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 bwMode="auto">
          <a:xfrm flipH="1">
            <a:off x="4727848" y="2852936"/>
            <a:ext cx="432048" cy="129614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 bwMode="auto">
          <a:xfrm>
            <a:off x="5159896" y="2852936"/>
            <a:ext cx="648072" cy="280831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" name="组合 70"/>
          <p:cNvGrpSpPr>
            <a:grpSpLocks/>
          </p:cNvGrpSpPr>
          <p:nvPr/>
        </p:nvGrpSpPr>
        <p:grpSpPr bwMode="auto">
          <a:xfrm>
            <a:off x="1585187" y="2543872"/>
            <a:ext cx="1000125" cy="414337"/>
            <a:chOff x="1000100" y="2528843"/>
            <a:chExt cx="1000132" cy="414475"/>
          </a:xfrm>
        </p:grpSpPr>
        <p:pic>
          <p:nvPicPr>
            <p:cNvPr id="2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D87FC6-E1C3-4A3F-B2A1-1E9C47642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85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CEE892E5-7FFD-4E1D-9627-B9B890108D3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66009" y="2944386"/>
            <a:ext cx="5140036" cy="3267365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属性选择器可以指定属性值包含指定值的元素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en-US" altLang="zh-CN" dirty="0"/>
              <a:t>a</a:t>
            </a:r>
            <a:r>
              <a:rPr lang="zh-CN" altLang="en-US" dirty="0"/>
              <a:t>标签</a:t>
            </a:r>
            <a:r>
              <a:rPr lang="en-US" altLang="zh-CN" dirty="0" err="1"/>
              <a:t>href</a:t>
            </a:r>
            <a:r>
              <a:rPr lang="zh-CN" altLang="en-US" dirty="0"/>
              <a:t>属性值包含“</a:t>
            </a:r>
            <a:r>
              <a:rPr lang="en-US" altLang="zh-CN" dirty="0"/>
              <a:t>k2</a:t>
            </a:r>
            <a:r>
              <a:rPr lang="zh-CN" altLang="en-US" dirty="0"/>
              <a:t>”的元素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根据属性值</a:t>
            </a:r>
            <a:r>
              <a:rPr lang="zh-CN" altLang="en-US" dirty="0"/>
              <a:t>包含特定的值获取元素</a:t>
            </a:r>
            <a:r>
              <a:rPr lang="en-US" dirty="0"/>
              <a:t>3-3</a:t>
            </a:r>
            <a:endParaRPr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952750" y="2605832"/>
            <a:ext cx="6858000" cy="33855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/>
              <a:t>$("#news </a:t>
            </a:r>
            <a:r>
              <a:rPr lang="en-US" b="1" dirty="0">
                <a:solidFill>
                  <a:srgbClr val="FF0000"/>
                </a:solidFill>
              </a:rPr>
              <a:t>a[</a:t>
            </a:r>
            <a:r>
              <a:rPr lang="en-US" b="1" dirty="0" err="1">
                <a:solidFill>
                  <a:srgbClr val="FF0000"/>
                </a:solidFill>
              </a:rPr>
              <a:t>href</a:t>
            </a:r>
            <a:r>
              <a:rPr lang="en-US" b="1" dirty="0">
                <a:solidFill>
                  <a:srgbClr val="FF0000"/>
                </a:solidFill>
              </a:rPr>
              <a:t>*='k2']</a:t>
            </a:r>
            <a:r>
              <a:rPr lang="en-US" b="1" dirty="0"/>
              <a:t>").</a:t>
            </a:r>
            <a:r>
              <a:rPr lang="en-US" b="1" dirty="0" err="1"/>
              <a:t>css</a:t>
            </a:r>
            <a:r>
              <a:rPr lang="en-US" b="1" dirty="0"/>
              <a:t>("background","#c9cbcb");</a:t>
            </a:r>
            <a:endParaRPr lang="zh-CN" altLang="zh-CN" b="1" dirty="0" err="1"/>
          </a:p>
        </p:txBody>
      </p: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3810000" y="6312744"/>
            <a:ext cx="4572000" cy="428625"/>
            <a:chOff x="3143240" y="5143512"/>
            <a:chExt cx="457203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6880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4044812" y="5187962"/>
              <a:ext cx="262124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演示示例：属性选择器</a:t>
              </a:r>
            </a:p>
          </p:txBody>
        </p:sp>
      </p:grpSp>
      <p:cxnSp>
        <p:nvCxnSpPr>
          <p:cNvPr id="17" name="直接箭头连接符 16"/>
          <p:cNvCxnSpPr/>
          <p:nvPr/>
        </p:nvCxnSpPr>
        <p:spPr bwMode="auto">
          <a:xfrm flipH="1">
            <a:off x="5087888" y="2852936"/>
            <a:ext cx="72008" cy="223224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 bwMode="auto">
          <a:xfrm>
            <a:off x="5159897" y="2852936"/>
            <a:ext cx="862285" cy="302433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4" name="组合 70"/>
          <p:cNvGrpSpPr>
            <a:grpSpLocks/>
          </p:cNvGrpSpPr>
          <p:nvPr/>
        </p:nvGrpSpPr>
        <p:grpSpPr bwMode="auto">
          <a:xfrm>
            <a:off x="1567484" y="2543872"/>
            <a:ext cx="1000125" cy="414337"/>
            <a:chOff x="1000100" y="2528843"/>
            <a:chExt cx="1000132" cy="414475"/>
          </a:xfrm>
        </p:grpSpPr>
        <p:pic>
          <p:nvPicPr>
            <p:cNvPr id="19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5B1A2C-30E5-48F2-A6DA-5563F76D4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8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练习：制作“囧妈”页面特效</a:t>
            </a:r>
            <a:r>
              <a:rPr lang="en-US" altLang="zh-CN" dirty="0"/>
              <a:t>3-1</a:t>
            </a:r>
            <a:endParaRPr dirty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训练要点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使用属性选择器选取元素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使用</a:t>
            </a:r>
            <a:r>
              <a:rPr lang="en-US" altLang="zh-CN" dirty="0" err="1"/>
              <a:t>css</a:t>
            </a:r>
            <a:r>
              <a:rPr lang="en-US" altLang="zh-CN" dirty="0"/>
              <a:t>( )</a:t>
            </a:r>
            <a:r>
              <a:rPr lang="zh-CN" altLang="en-US" dirty="0"/>
              <a:t>方法或</a:t>
            </a:r>
            <a:r>
              <a:rPr lang="en-US" altLang="zh-CN" dirty="0" err="1"/>
              <a:t>addClass</a:t>
            </a:r>
            <a:r>
              <a:rPr lang="en-US" altLang="zh-CN" dirty="0"/>
              <a:t>( )</a:t>
            </a:r>
            <a:r>
              <a:rPr lang="zh-CN" altLang="en-US" dirty="0"/>
              <a:t>方法为元素添加样式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F8A15BC-1C73-407C-BDB8-327984647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  <p:grpSp>
        <p:nvGrpSpPr>
          <p:cNvPr id="39941" name="组合 19"/>
          <p:cNvGrpSpPr>
            <a:grpSpLocks/>
          </p:cNvGrpSpPr>
          <p:nvPr/>
        </p:nvGrpSpPr>
        <p:grpSpPr bwMode="auto">
          <a:xfrm>
            <a:off x="4788693" y="911804"/>
            <a:ext cx="1109663" cy="500063"/>
            <a:chOff x="6072198" y="1142984"/>
            <a:chExt cx="1109759" cy="500066"/>
          </a:xfrm>
        </p:grpSpPr>
        <p:pic>
          <p:nvPicPr>
            <p:cNvPr id="39952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39943" name="组合 11"/>
          <p:cNvGrpSpPr>
            <a:grpSpLocks/>
          </p:cNvGrpSpPr>
          <p:nvPr/>
        </p:nvGrpSpPr>
        <p:grpSpPr bwMode="auto">
          <a:xfrm>
            <a:off x="4524375" y="6240732"/>
            <a:ext cx="2714626" cy="428629"/>
            <a:chOff x="3143240" y="5143508"/>
            <a:chExt cx="2714645" cy="428632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5" y="5143508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9950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20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B714EFF2-C8E0-437D-B887-AD777B39653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095876" y="2877420"/>
            <a:ext cx="5369012" cy="32468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本章目标</a:t>
            </a:r>
            <a:endParaRPr dirty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会使用基本选择器获取元素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会使用层次选择器获取元素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会使用属性选择器获取元素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会使用过滤选择器获取元素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会使用基本过滤选择器获取元素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会使用可见性过滤选择器获取元素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D6F6261-9291-4A57-B0C4-494CFC2B0C4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01450" y="6276975"/>
            <a:ext cx="590550" cy="365125"/>
          </a:xfrm>
        </p:spPr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468" y="1109906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467" y="1726664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469" y="2337538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838" y="3239122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645" y="4076471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练习：制作“囧妈”页面特效</a:t>
            </a:r>
            <a:r>
              <a:rPr lang="en-US" altLang="zh-CN" dirty="0"/>
              <a:t>3-2</a:t>
            </a:r>
            <a:endParaRPr lang="zh-CN" altLang="en-US" dirty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4751852" y="1655741"/>
            <a:ext cx="7112357" cy="4788205"/>
          </a:xfrm>
        </p:spPr>
        <p:txBody>
          <a:bodyPr/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点击标题“囧妈”，将</a:t>
            </a:r>
            <a:r>
              <a:rPr lang="en-US" altLang="zh-CN" dirty="0"/>
              <a:t>&lt;dd&gt;</a:t>
            </a:r>
            <a:r>
              <a:rPr lang="zh-CN" altLang="en-US" dirty="0"/>
              <a:t>元素中有</a:t>
            </a:r>
            <a:r>
              <a:rPr lang="en-US" altLang="zh-CN" dirty="0"/>
              <a:t>id</a:t>
            </a:r>
            <a:r>
              <a:rPr lang="zh-CN" altLang="en-US" dirty="0"/>
              <a:t>属性的</a:t>
            </a:r>
            <a:r>
              <a:rPr lang="en-US" altLang="zh-CN" dirty="0"/>
              <a:t>&lt;span&gt;</a:t>
            </a:r>
            <a:r>
              <a:rPr lang="zh-CN" altLang="en-US" dirty="0"/>
              <a:t>的文本（主演、导演、标签、剧情）颜色值设置为</a:t>
            </a:r>
            <a:r>
              <a:rPr lang="en-US" altLang="zh-CN" dirty="0"/>
              <a:t>#ff0099</a:t>
            </a:r>
            <a:r>
              <a:rPr lang="zh-CN" altLang="en-US" dirty="0"/>
              <a:t>，字体加粗显示。</a:t>
            </a:r>
          </a:p>
          <a:p>
            <a:pPr lvl="1"/>
            <a:r>
              <a:rPr lang="zh-CN" altLang="en-US" dirty="0"/>
              <a:t>点击文本“导演”，文字“徐峥”加粗。</a:t>
            </a:r>
          </a:p>
          <a:p>
            <a:pPr lvl="1"/>
            <a:r>
              <a:rPr lang="zh-CN" altLang="en-US" dirty="0"/>
              <a:t>点击文本“标签”，将它之后的“徐峥”和“</a:t>
            </a:r>
            <a:r>
              <a:rPr lang="en-US" altLang="zh-CN" dirty="0"/>
              <a:t>2020”</a:t>
            </a:r>
            <a:r>
              <a:rPr lang="zh-CN" altLang="en-US" dirty="0"/>
              <a:t>的背景颜色设置为</a:t>
            </a:r>
            <a:r>
              <a:rPr lang="en-US" altLang="zh-CN" dirty="0"/>
              <a:t>#e0f8ea</a:t>
            </a:r>
            <a:r>
              <a:rPr lang="zh-CN" altLang="en-US" dirty="0"/>
              <a:t>，字体颜色为</a:t>
            </a:r>
            <a:r>
              <a:rPr lang="en-US" altLang="zh-CN" dirty="0"/>
              <a:t>#10a14b</a:t>
            </a:r>
            <a:r>
              <a:rPr lang="zh-CN" altLang="en-US" dirty="0"/>
              <a:t>，并且文字与背景颜色上下边缘间距为</a:t>
            </a:r>
            <a:r>
              <a:rPr lang="en-US" altLang="zh-CN" dirty="0"/>
              <a:t>2px</a:t>
            </a:r>
            <a:r>
              <a:rPr lang="zh-CN" altLang="en-US" dirty="0"/>
              <a:t>，左右边缘边距为</a:t>
            </a:r>
            <a:r>
              <a:rPr lang="en-US" altLang="zh-CN" dirty="0"/>
              <a:t>8px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点击图片“收藏”，弹出提示框，显示信息为“您已收藏成功！”。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32D9D0E-EBA4-4564-909D-E6574A812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30</a:t>
            </a:fld>
            <a:endParaRPr lang="zh-CN" altLang="en-US"/>
          </a:p>
        </p:txBody>
      </p:sp>
      <p:grpSp>
        <p:nvGrpSpPr>
          <p:cNvPr id="40965" name="组合 19"/>
          <p:cNvGrpSpPr>
            <a:grpSpLocks/>
          </p:cNvGrpSpPr>
          <p:nvPr/>
        </p:nvGrpSpPr>
        <p:grpSpPr bwMode="auto">
          <a:xfrm>
            <a:off x="4826868" y="997611"/>
            <a:ext cx="1109663" cy="500063"/>
            <a:chOff x="6072198" y="1142984"/>
            <a:chExt cx="1109759" cy="500066"/>
          </a:xfrm>
        </p:grpSpPr>
        <p:pic>
          <p:nvPicPr>
            <p:cNvPr id="40975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40966" name="组合 10"/>
          <p:cNvGrpSpPr>
            <a:grpSpLocks/>
          </p:cNvGrpSpPr>
          <p:nvPr/>
        </p:nvGrpSpPr>
        <p:grpSpPr bwMode="auto">
          <a:xfrm>
            <a:off x="4524376" y="5786439"/>
            <a:ext cx="2714625" cy="428625"/>
            <a:chOff x="3143240" y="5143512"/>
            <a:chExt cx="2714644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0973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20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练习：制作“囧妈”页面特效</a:t>
            </a:r>
            <a:r>
              <a:rPr lang="en-US" altLang="zh-CN" dirty="0"/>
              <a:t>3-3</a:t>
            </a:r>
            <a:endParaRPr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4751852" y="1497673"/>
            <a:ext cx="7112357" cy="4946273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实现思路</a:t>
            </a:r>
          </a:p>
          <a:p>
            <a:pPr marL="0" indent="0"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）在新建的</a:t>
            </a:r>
            <a:r>
              <a:rPr lang="en-US" altLang="zh-CN" dirty="0"/>
              <a:t>HTML</a:t>
            </a:r>
            <a:r>
              <a:rPr lang="zh-CN" altLang="en-US" dirty="0"/>
              <a:t>文档中引入</a:t>
            </a:r>
            <a:r>
              <a:rPr lang="en-US" altLang="zh-CN" dirty="0" err="1"/>
              <a:t>jQuery</a:t>
            </a:r>
            <a:r>
              <a:rPr lang="zh-CN" altLang="en-US" dirty="0"/>
              <a:t>库</a:t>
            </a:r>
          </a:p>
          <a:p>
            <a:pPr marL="0" indent="0"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）使用</a:t>
            </a:r>
            <a:r>
              <a:rPr lang="en-US" altLang="zh-CN" dirty="0"/>
              <a:t>$(document).ready( )</a:t>
            </a:r>
            <a:r>
              <a:rPr lang="zh-CN" altLang="en-US" dirty="0"/>
              <a:t>创建文档加载事件</a:t>
            </a:r>
          </a:p>
          <a:p>
            <a:pPr marL="0" indent="0"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）按要求使用</a:t>
            </a:r>
            <a:r>
              <a:rPr lang="en-US" altLang="zh-CN" dirty="0"/>
              <a:t>$( )</a:t>
            </a:r>
            <a:r>
              <a:rPr lang="zh-CN" altLang="en-US" dirty="0"/>
              <a:t>选取所需元素</a:t>
            </a:r>
          </a:p>
          <a:p>
            <a:pPr marL="0" indent="0"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）为获取的元素添加单击事件，并为事件添加处理事件的方法</a:t>
            </a:r>
          </a:p>
          <a:p>
            <a:pPr marL="0" indent="0"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）使用</a:t>
            </a:r>
            <a:r>
              <a:rPr lang="en-US" altLang="zh-CN" dirty="0" err="1"/>
              <a:t>css</a:t>
            </a:r>
            <a:r>
              <a:rPr lang="en-US" altLang="zh-CN" dirty="0"/>
              <a:t>( )</a:t>
            </a:r>
            <a:r>
              <a:rPr lang="zh-CN" altLang="en-US" dirty="0"/>
              <a:t>方法或</a:t>
            </a:r>
            <a:r>
              <a:rPr lang="en-US" altLang="zh-CN" dirty="0" err="1"/>
              <a:t>addClass</a:t>
            </a:r>
            <a:r>
              <a:rPr lang="en-US" altLang="zh-CN" dirty="0"/>
              <a:t>( )</a:t>
            </a:r>
            <a:r>
              <a:rPr lang="zh-CN" altLang="en-US" dirty="0"/>
              <a:t>方法为所选取的元素添加</a:t>
            </a:r>
            <a:r>
              <a:rPr lang="en-US" altLang="zh-CN" dirty="0"/>
              <a:t>CSS</a:t>
            </a:r>
            <a:r>
              <a:rPr lang="zh-CN" altLang="en-US" dirty="0"/>
              <a:t>样式，使用</a:t>
            </a:r>
            <a:r>
              <a:rPr lang="en-US" altLang="zh-CN" dirty="0" err="1"/>
              <a:t>addClass</a:t>
            </a:r>
            <a:r>
              <a:rPr lang="en-US" altLang="zh-CN" dirty="0"/>
              <a:t>( )</a:t>
            </a:r>
            <a:r>
              <a:rPr lang="zh-CN" altLang="en-US" dirty="0"/>
              <a:t>方法添加样式时，该样式写在样式表文件中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17A379F-D515-4E08-B70E-41CC76E34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  <p:grpSp>
        <p:nvGrpSpPr>
          <p:cNvPr id="41989" name="组合 19"/>
          <p:cNvGrpSpPr>
            <a:grpSpLocks/>
          </p:cNvGrpSpPr>
          <p:nvPr/>
        </p:nvGrpSpPr>
        <p:grpSpPr bwMode="auto">
          <a:xfrm>
            <a:off x="4738733" y="997611"/>
            <a:ext cx="1109663" cy="500063"/>
            <a:chOff x="6072198" y="1142984"/>
            <a:chExt cx="1109759" cy="500066"/>
          </a:xfrm>
        </p:grpSpPr>
        <p:pic>
          <p:nvPicPr>
            <p:cNvPr id="41995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4381501" y="5736680"/>
            <a:ext cx="2786063" cy="428625"/>
            <a:chOff x="3714744" y="5143512"/>
            <a:chExt cx="2786082" cy="428628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25</a:t>
              </a: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常见问题及解决办法</a:t>
            </a:r>
            <a:endParaRPr lang="en-US" altLang="zh-CN"/>
          </a:p>
          <a:p>
            <a:pPr>
              <a:defRPr/>
            </a:pPr>
            <a:r>
              <a:rPr lang="zh-CN" altLang="en-US"/>
              <a:t>代码规范问题</a:t>
            </a:r>
          </a:p>
          <a:p>
            <a:pPr>
              <a:defRPr/>
            </a:pPr>
            <a:r>
              <a:rPr lang="zh-CN" altLang="en-US"/>
              <a:t>调试技巧</a:t>
            </a: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共性问题集中讲解</a:t>
            </a:r>
          </a:p>
        </p:txBody>
      </p:sp>
      <p:grpSp>
        <p:nvGrpSpPr>
          <p:cNvPr id="43013" name="组合 29"/>
          <p:cNvGrpSpPr>
            <a:grpSpLocks/>
          </p:cNvGrpSpPr>
          <p:nvPr/>
        </p:nvGrpSpPr>
        <p:grpSpPr bwMode="auto">
          <a:xfrm>
            <a:off x="3381376" y="3214689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3015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3016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43021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4301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3393967-E438-461A-99D2-8D2519D88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1FCEC-5573-4E9A-B1C5-7DE732127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第三部分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50D9B9-E6AD-4512-BD05-9387857A6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通过过滤选择器选取元素</a:t>
            </a:r>
          </a:p>
        </p:txBody>
      </p:sp>
    </p:spTree>
    <p:extLst>
      <p:ext uri="{BB962C8B-B14F-4D97-AF65-F5344CB8AC3E}">
        <p14:creationId xmlns:p14="http://schemas.microsoft.com/office/powerpoint/2010/main" val="3068412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如何实现同一个列表不同样式？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B57561-E1C2-4ADC-8DFD-4FF04EF8A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  <p:grpSp>
        <p:nvGrpSpPr>
          <p:cNvPr id="5" name="组合 58"/>
          <p:cNvGrpSpPr>
            <a:grpSpLocks/>
          </p:cNvGrpSpPr>
          <p:nvPr/>
        </p:nvGrpSpPr>
        <p:grpSpPr bwMode="auto">
          <a:xfrm>
            <a:off x="1759381" y="1198588"/>
            <a:ext cx="958850" cy="430213"/>
            <a:chOff x="3643306" y="2500357"/>
            <a:chExt cx="958752" cy="430730"/>
          </a:xfrm>
        </p:grpSpPr>
        <p:pic>
          <p:nvPicPr>
            <p:cNvPr id="6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3900455" y="2501947"/>
              <a:ext cx="701603" cy="4005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提问</a:t>
              </a:r>
            </a:p>
          </p:txBody>
        </p:sp>
      </p:grpSp>
      <p:pic>
        <p:nvPicPr>
          <p:cNvPr id="1026" name="Picture 2" descr="图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393" y="1637319"/>
            <a:ext cx="4536504" cy="4051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320137" y="2579335"/>
            <a:ext cx="3204791" cy="1043903"/>
          </a:xfrm>
          <a:prstGeom prst="wedgeRoundRectCallout">
            <a:avLst>
              <a:gd name="adj1" fmla="val 674"/>
              <a:gd name="adj2" fmla="val 5090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150000"/>
              </a:lnSpc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+mn-ea"/>
                <a:ea typeface="+mn-ea"/>
              </a:rPr>
              <a:t>如何实现奇偶行不同颜色背景，首行红色字体？</a:t>
            </a:r>
          </a:p>
        </p:txBody>
      </p:sp>
      <p:cxnSp>
        <p:nvCxnSpPr>
          <p:cNvPr id="10" name="直接箭头连接符 9"/>
          <p:cNvCxnSpPr>
            <a:stCxn id="9" idx="1"/>
          </p:cNvCxnSpPr>
          <p:nvPr/>
        </p:nvCxnSpPr>
        <p:spPr bwMode="auto">
          <a:xfrm flipH="1" flipV="1">
            <a:off x="6528048" y="2539430"/>
            <a:ext cx="792088" cy="56185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1"/>
          </p:cNvCxnSpPr>
          <p:nvPr/>
        </p:nvCxnSpPr>
        <p:spPr bwMode="auto">
          <a:xfrm flipH="1">
            <a:off x="6680448" y="3101286"/>
            <a:ext cx="639688" cy="7620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1"/>
          </p:cNvCxnSpPr>
          <p:nvPr/>
        </p:nvCxnSpPr>
        <p:spPr bwMode="auto">
          <a:xfrm flipH="1">
            <a:off x="6680448" y="3101286"/>
            <a:ext cx="639688" cy="56185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5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通过特定的过滤规则来筛选出所需的元素</a:t>
            </a: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主要分类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基本过滤选择器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可见性过滤选择器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表单对象过滤选择器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内容过滤选择器、子元素过滤选择器</a:t>
            </a:r>
            <a:r>
              <a:rPr lang="en-US" altLang="zh-CN" dirty="0"/>
              <a:t>……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过滤选择器</a:t>
            </a:r>
            <a:endParaRPr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ADA2491-D2CE-43A6-B4E2-9B6AB9064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基本过滤选择器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D9E079-8E32-485F-9973-FAE047A51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568991"/>
              </p:ext>
            </p:extLst>
          </p:nvPr>
        </p:nvGraphicFramePr>
        <p:xfrm>
          <a:off x="1007434" y="980728"/>
          <a:ext cx="10280037" cy="4136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9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4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4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语法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描述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示例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1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:first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选取第一个元素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/>
                        <a:t>$(" li:first" )</a:t>
                      </a:r>
                      <a:r>
                        <a:rPr lang="zh-CN" altLang="en-US" sz="1800" kern="1200"/>
                        <a:t>选取所有</a:t>
                      </a:r>
                      <a:r>
                        <a:rPr lang="fr-FR" altLang="en-US" sz="1800" kern="1200"/>
                        <a:t>&lt;li&gt;</a:t>
                      </a:r>
                      <a:r>
                        <a:rPr lang="zh-CN" altLang="en-US" sz="1800" kern="1200"/>
                        <a:t>元素中的第一个</a:t>
                      </a:r>
                      <a:r>
                        <a:rPr lang="fr-FR" altLang="en-US" sz="1800" kern="1200"/>
                        <a:t>&lt;li&gt;</a:t>
                      </a:r>
                      <a:r>
                        <a:rPr lang="zh-CN" altLang="en-US" sz="1800" kern="1200"/>
                        <a:t>元素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167" marR="46167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1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:last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选取最后一个元素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$(" li:last" )</a:t>
                      </a:r>
                      <a:r>
                        <a:rPr lang="zh-CN" altLang="en-US" sz="1800" kern="1200" dirty="0"/>
                        <a:t>选取所有</a:t>
                      </a:r>
                      <a:r>
                        <a:rPr lang="fr-FR" altLang="en-US" sz="1800" kern="1200" dirty="0"/>
                        <a:t>&lt;li&gt;</a:t>
                      </a:r>
                      <a:r>
                        <a:rPr lang="zh-CN" altLang="en-US" sz="1800" kern="1200" dirty="0"/>
                        <a:t>元素中的最后一个</a:t>
                      </a:r>
                      <a:r>
                        <a:rPr lang="fr-FR" altLang="en-US" sz="1800" kern="1200" dirty="0"/>
                        <a:t>&lt;li&gt;</a:t>
                      </a:r>
                      <a:r>
                        <a:rPr lang="zh-CN" altLang="en-US" sz="1800" kern="1200" dirty="0"/>
                        <a:t>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167" marR="46167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1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kern="1200" dirty="0"/>
                        <a:t>:not(selector)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选取去除所有与给定选择器匹配的元素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kern="1200" dirty="0"/>
                        <a:t>$(" </a:t>
                      </a:r>
                      <a:r>
                        <a:rPr lang="en-US" altLang="zh-CN" sz="1800" kern="1200" dirty="0" err="1"/>
                        <a:t>li:not</a:t>
                      </a:r>
                      <a:r>
                        <a:rPr lang="en-US" altLang="zh-CN" sz="1800" kern="1200" dirty="0"/>
                        <a:t>(.three)" )</a:t>
                      </a:r>
                      <a:r>
                        <a:rPr lang="zh-CN" altLang="en-US" sz="1800" kern="1200" dirty="0"/>
                        <a:t>选取</a:t>
                      </a:r>
                      <a:r>
                        <a:rPr lang="en-US" altLang="zh-CN" sz="1800" kern="1200" dirty="0"/>
                        <a:t>class</a:t>
                      </a:r>
                      <a:r>
                        <a:rPr lang="zh-CN" altLang="en-US" sz="1800" kern="1200" dirty="0"/>
                        <a:t>不是</a:t>
                      </a:r>
                      <a:r>
                        <a:rPr lang="en-US" altLang="zh-CN" sz="1800" kern="1200" dirty="0"/>
                        <a:t>three</a:t>
                      </a:r>
                      <a:r>
                        <a:rPr lang="zh-CN" altLang="en-US" sz="1800" kern="1200" dirty="0"/>
                        <a:t>的元素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167" marR="46167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91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:even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选取索引是偶数的所有元素（</a:t>
                      </a:r>
                      <a:r>
                        <a:rPr lang="fr-FR" altLang="en-US" sz="1800" kern="1200" dirty="0"/>
                        <a:t>index</a:t>
                      </a:r>
                      <a:r>
                        <a:rPr lang="zh-CN" altLang="en-US" sz="1800" kern="1200" dirty="0"/>
                        <a:t>从</a:t>
                      </a:r>
                      <a:r>
                        <a:rPr lang="fr-FR" altLang="en-US" sz="1800" kern="1200" dirty="0"/>
                        <a:t>0</a:t>
                      </a:r>
                      <a:r>
                        <a:rPr lang="zh-CN" altLang="en-US" sz="1800" kern="1200" dirty="0"/>
                        <a:t>开始）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$(" li:even" )</a:t>
                      </a:r>
                      <a:r>
                        <a:rPr lang="zh-CN" altLang="en-US" sz="1800" kern="1200" dirty="0"/>
                        <a:t>选取索引是偶数的所有</a:t>
                      </a:r>
                      <a:r>
                        <a:rPr lang="fr-FR" altLang="en-US" sz="1800" kern="1200" dirty="0"/>
                        <a:t>&lt;li&gt;</a:t>
                      </a:r>
                      <a:r>
                        <a:rPr lang="zh-CN" altLang="en-US" sz="1800" kern="1200" dirty="0"/>
                        <a:t>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167" marR="46167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91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:odd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选取索引是奇数的所有元素（</a:t>
                      </a:r>
                      <a:r>
                        <a:rPr lang="fr-FR" altLang="en-US" sz="1800" kern="1200" dirty="0"/>
                        <a:t>index</a:t>
                      </a:r>
                      <a:r>
                        <a:rPr lang="zh-CN" altLang="en-US" sz="1800" kern="1200" dirty="0"/>
                        <a:t>从</a:t>
                      </a:r>
                      <a:r>
                        <a:rPr lang="fr-FR" altLang="en-US" sz="1800" kern="1200" dirty="0"/>
                        <a:t>0</a:t>
                      </a:r>
                      <a:r>
                        <a:rPr lang="zh-CN" altLang="en-US" sz="1800" kern="1200" dirty="0"/>
                        <a:t>开始）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$(" li:odd" )</a:t>
                      </a:r>
                      <a:r>
                        <a:rPr lang="zh-CN" altLang="en-US" sz="1800" kern="1200" dirty="0"/>
                        <a:t>选取索引是奇数的所有</a:t>
                      </a:r>
                      <a:r>
                        <a:rPr lang="fr-FR" altLang="en-US" sz="1800" kern="1200" dirty="0"/>
                        <a:t>&lt;li&gt;</a:t>
                      </a:r>
                      <a:r>
                        <a:rPr lang="zh-CN" altLang="en-US" sz="1800" kern="1200" dirty="0"/>
                        <a:t>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167" marR="46167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188997"/>
              </p:ext>
            </p:extLst>
          </p:nvPr>
        </p:nvGraphicFramePr>
        <p:xfrm>
          <a:off x="1007435" y="980728"/>
          <a:ext cx="10280036" cy="4258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0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8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2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语法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描述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示例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2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:eq(index)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选取索引等于</a:t>
                      </a:r>
                      <a:r>
                        <a:rPr lang="fr-FR" altLang="en-US" sz="1800" kern="1200" dirty="0"/>
                        <a:t>index</a:t>
                      </a:r>
                      <a:r>
                        <a:rPr lang="zh-CN" altLang="en-US" sz="1800" kern="1200" dirty="0"/>
                        <a:t>的元素（</a:t>
                      </a:r>
                      <a:r>
                        <a:rPr lang="fr-FR" altLang="en-US" sz="1800" kern="1200" dirty="0"/>
                        <a:t>index</a:t>
                      </a:r>
                      <a:r>
                        <a:rPr lang="zh-CN" altLang="en-US" sz="1800" kern="1200" dirty="0"/>
                        <a:t>从</a:t>
                      </a:r>
                      <a:r>
                        <a:rPr lang="fr-FR" altLang="en-US" sz="1800" kern="1200" dirty="0"/>
                        <a:t>0</a:t>
                      </a:r>
                      <a:r>
                        <a:rPr lang="zh-CN" altLang="en-US" sz="1800" kern="1200" dirty="0"/>
                        <a:t>开始）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$("li:eq(1)" )</a:t>
                      </a:r>
                      <a:r>
                        <a:rPr lang="zh-CN" altLang="en-US" sz="1800" kern="1200" dirty="0"/>
                        <a:t>选取索引等于</a:t>
                      </a:r>
                      <a:r>
                        <a:rPr lang="fr-FR" altLang="en-US" sz="1800" kern="1200" dirty="0"/>
                        <a:t>1</a:t>
                      </a:r>
                      <a:r>
                        <a:rPr lang="zh-CN" altLang="en-US" sz="1800" kern="1200" dirty="0"/>
                        <a:t>的</a:t>
                      </a:r>
                      <a:r>
                        <a:rPr lang="fr-FR" altLang="en-US" sz="1800" kern="1200" dirty="0"/>
                        <a:t>&lt;li&gt;</a:t>
                      </a:r>
                      <a:r>
                        <a:rPr lang="zh-CN" altLang="en-US" sz="1800" kern="1200" dirty="0"/>
                        <a:t>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167" marR="46167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02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/>
                        <a:t>:gt(index)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选取索引大于</a:t>
                      </a:r>
                      <a:r>
                        <a:rPr lang="fr-FR" altLang="en-US" sz="1800" kern="1200" dirty="0"/>
                        <a:t>index</a:t>
                      </a:r>
                      <a:r>
                        <a:rPr lang="zh-CN" altLang="en-US" sz="1800" kern="1200" dirty="0"/>
                        <a:t>的元素（</a:t>
                      </a:r>
                      <a:r>
                        <a:rPr lang="fr-FR" altLang="en-US" sz="1800" kern="1200" dirty="0"/>
                        <a:t>index</a:t>
                      </a:r>
                      <a:r>
                        <a:rPr lang="zh-CN" altLang="en-US" sz="1800" kern="1200" dirty="0"/>
                        <a:t>从</a:t>
                      </a:r>
                      <a:r>
                        <a:rPr lang="fr-FR" altLang="en-US" sz="1800" kern="1200" dirty="0"/>
                        <a:t>0</a:t>
                      </a:r>
                      <a:r>
                        <a:rPr lang="zh-CN" altLang="en-US" sz="1800" kern="1200" dirty="0"/>
                        <a:t>开始）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$(" li:gt(1)" )</a:t>
                      </a:r>
                      <a:r>
                        <a:rPr lang="zh-CN" altLang="en-US" sz="1800" kern="1200" dirty="0"/>
                        <a:t>选取索引大于</a:t>
                      </a:r>
                      <a:r>
                        <a:rPr lang="fr-FR" altLang="en-US" sz="1800" kern="1200" dirty="0"/>
                        <a:t>1</a:t>
                      </a:r>
                      <a:r>
                        <a:rPr lang="zh-CN" altLang="en-US" sz="1800" kern="1200" dirty="0"/>
                        <a:t>的</a:t>
                      </a:r>
                      <a:r>
                        <a:rPr lang="fr-FR" altLang="en-US" sz="1800" kern="1200" dirty="0"/>
                        <a:t>&lt;li&gt;</a:t>
                      </a:r>
                      <a:r>
                        <a:rPr lang="zh-CN" altLang="en-US" sz="1800" kern="1200" dirty="0"/>
                        <a:t>元素（注：大于</a:t>
                      </a:r>
                      <a:r>
                        <a:rPr lang="fr-FR" altLang="en-US" sz="1800" kern="1200" dirty="0"/>
                        <a:t>1</a:t>
                      </a:r>
                      <a:r>
                        <a:rPr lang="zh-CN" altLang="en-US" sz="1800" kern="1200" dirty="0"/>
                        <a:t>，不包括</a:t>
                      </a:r>
                      <a:r>
                        <a:rPr lang="fr-FR" altLang="en-US" sz="1800" kern="1200" dirty="0"/>
                        <a:t>1</a:t>
                      </a:r>
                      <a:r>
                        <a:rPr lang="zh-CN" altLang="en-US" sz="1800" kern="1200" dirty="0"/>
                        <a:t>）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167" marR="46167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02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/>
                        <a:t>:lt(index)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选取索引小于</a:t>
                      </a:r>
                      <a:r>
                        <a:rPr lang="fr-FR" altLang="en-US" sz="1800" kern="1200" dirty="0"/>
                        <a:t>index</a:t>
                      </a:r>
                      <a:r>
                        <a:rPr lang="zh-CN" altLang="en-US" sz="1800" kern="1200" dirty="0"/>
                        <a:t>的元素（</a:t>
                      </a:r>
                      <a:r>
                        <a:rPr lang="fr-FR" altLang="en-US" sz="1800" kern="1200" dirty="0"/>
                        <a:t>index</a:t>
                      </a:r>
                      <a:r>
                        <a:rPr lang="zh-CN" altLang="en-US" sz="1800" kern="1200" dirty="0"/>
                        <a:t>从</a:t>
                      </a:r>
                      <a:r>
                        <a:rPr lang="fr-FR" altLang="en-US" sz="1800" kern="1200" dirty="0"/>
                        <a:t>0</a:t>
                      </a:r>
                      <a:r>
                        <a:rPr lang="zh-CN" altLang="en-US" sz="1800" kern="1200" dirty="0"/>
                        <a:t>开始）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$(“li:lt(1)” )</a:t>
                      </a:r>
                      <a:r>
                        <a:rPr lang="zh-CN" altLang="en-US" sz="1800" kern="1200" dirty="0"/>
                        <a:t>选取索引小于</a:t>
                      </a:r>
                      <a:r>
                        <a:rPr lang="fr-FR" altLang="en-US" sz="1800" kern="1200" dirty="0"/>
                        <a:t>1</a:t>
                      </a:r>
                      <a:r>
                        <a:rPr lang="zh-CN" altLang="en-US" sz="1800" kern="1200" dirty="0"/>
                        <a:t>的</a:t>
                      </a:r>
                      <a:r>
                        <a:rPr lang="fr-FR" altLang="en-US" sz="1800" kern="1200" dirty="0"/>
                        <a:t>&lt;li&gt;</a:t>
                      </a:r>
                      <a:r>
                        <a:rPr lang="zh-CN" altLang="en-US" sz="1800" kern="1200" dirty="0"/>
                        <a:t>元素（注：小于</a:t>
                      </a:r>
                      <a:r>
                        <a:rPr lang="fr-FR" altLang="en-US" sz="1800" kern="1200" dirty="0"/>
                        <a:t>1</a:t>
                      </a:r>
                      <a:r>
                        <a:rPr lang="zh-CN" altLang="en-US" sz="1800" kern="1200" dirty="0"/>
                        <a:t>，不包括</a:t>
                      </a:r>
                      <a:r>
                        <a:rPr lang="fr-FR" altLang="en-US" sz="1800" kern="1200" dirty="0"/>
                        <a:t>1</a:t>
                      </a:r>
                      <a:r>
                        <a:rPr lang="zh-CN" altLang="en-US" sz="1800" kern="1200" dirty="0"/>
                        <a:t>）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167" marR="46167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4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:header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选取所有标题元素，如</a:t>
                      </a:r>
                      <a:r>
                        <a:rPr lang="fr-FR" altLang="en-US" sz="1800" kern="1200" dirty="0"/>
                        <a:t>h1~h6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$(":header" )</a:t>
                      </a:r>
                      <a:r>
                        <a:rPr lang="zh-CN" altLang="en-US" sz="1800" kern="1200" dirty="0"/>
                        <a:t>选取网页中所有标题元素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167" marR="46167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0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/>
                        <a:t>:focus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选取当前获取焦点的元素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$(":focus" )</a:t>
                      </a:r>
                      <a:r>
                        <a:rPr lang="zh-CN" altLang="en-US" sz="1800" kern="1200" dirty="0"/>
                        <a:t>选取当前获取焦点的元素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167" marR="46167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50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kern="1200" dirty="0"/>
                        <a:t>:animated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选择所有动画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kern="1200" dirty="0"/>
                        <a:t>$(":animated" )</a:t>
                      </a:r>
                      <a:r>
                        <a:rPr lang="zh-CN" altLang="en-US" sz="1800" kern="1200" dirty="0"/>
                        <a:t>选取当前所有动画元素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167" marR="46167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练习：</a:t>
            </a:r>
            <a:r>
              <a:rPr lang="en-US" altLang="zh-CN" dirty="0" err="1"/>
              <a:t>基本过滤选择器使用</a:t>
            </a:r>
            <a:endParaRPr lang="zh-CN" altLang="en-US" dirty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4751852" y="1453043"/>
            <a:ext cx="7112357" cy="4990903"/>
          </a:xfrm>
        </p:spPr>
        <p:txBody>
          <a:bodyPr/>
          <a:lstStyle/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en-US" dirty="0"/>
              <a:t>使用基本过滤选择器，实现隔行变色的表格（不包括表头），偶数行背景色为</a:t>
            </a:r>
            <a:r>
              <a:rPr lang="en-US" altLang="zh-CN" dirty="0"/>
              <a:t>#eff7d1</a:t>
            </a:r>
            <a:r>
              <a:rPr lang="zh-CN" altLang="en-US" dirty="0"/>
              <a:t>，奇数行背景色为</a:t>
            </a:r>
            <a:r>
              <a:rPr lang="en-US" altLang="zh-CN" dirty="0"/>
              <a:t>#f7e195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FA0E4A2-3785-47D7-AF03-FD35090CE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37</a:t>
            </a:fld>
            <a:endParaRPr lang="zh-CN" altLang="en-US"/>
          </a:p>
        </p:txBody>
      </p:sp>
      <p:grpSp>
        <p:nvGrpSpPr>
          <p:cNvPr id="55301" name="组合 66"/>
          <p:cNvGrpSpPr>
            <a:grpSpLocks/>
          </p:cNvGrpSpPr>
          <p:nvPr/>
        </p:nvGrpSpPr>
        <p:grpSpPr bwMode="auto">
          <a:xfrm>
            <a:off x="4793273" y="1005369"/>
            <a:ext cx="928687" cy="40640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55310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6477001" y="6215064"/>
            <a:ext cx="2786063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935B5A73-DCE8-4D27-9535-EEDA954584F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451840" y="2629855"/>
            <a:ext cx="3583796" cy="338546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60B1268-CE72-4346-BE82-0C808880530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233323" y="2629855"/>
            <a:ext cx="3395259" cy="338546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常见问题及解决办法</a:t>
            </a:r>
            <a:endParaRPr lang="en-US" altLang="zh-CN"/>
          </a:p>
          <a:p>
            <a:pPr>
              <a:defRPr/>
            </a:pPr>
            <a:r>
              <a:rPr lang="zh-CN" altLang="en-US"/>
              <a:t>代码规范问题</a:t>
            </a:r>
          </a:p>
          <a:p>
            <a:pPr>
              <a:defRPr/>
            </a:pPr>
            <a:r>
              <a:rPr lang="zh-CN" altLang="en-US"/>
              <a:t>调试技巧</a:t>
            </a: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共性问题集中讲解</a:t>
            </a:r>
          </a:p>
        </p:txBody>
      </p:sp>
      <p:grpSp>
        <p:nvGrpSpPr>
          <p:cNvPr id="56325" name="组合 29"/>
          <p:cNvGrpSpPr>
            <a:grpSpLocks/>
          </p:cNvGrpSpPr>
          <p:nvPr/>
        </p:nvGrpSpPr>
        <p:grpSpPr bwMode="auto">
          <a:xfrm>
            <a:off x="3381376" y="3214689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56327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56328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6333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56329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6475243-D96F-4162-B315-9C753C937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E2071C1D-CAA2-4D72-B429-FD67DCE1A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jQuery子元素过滤器（Child</a:t>
            </a:r>
            <a:r>
              <a:rPr lang="en-US" altLang="zh-CN" dirty="0"/>
              <a:t> </a:t>
            </a:r>
            <a:r>
              <a:rPr lang="en-US" altLang="zh-CN" dirty="0" err="1"/>
              <a:t>Filter）可筛选指定元素的子元素</a:t>
            </a:r>
            <a:r>
              <a:rPr lang="en-US" altLang="zh-CN" dirty="0"/>
              <a:t>。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349658F-BBD3-47A8-A02C-84A5BE733B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子元素过滤器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76ABC9-9025-42AD-9322-556E19D87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39</a:t>
            </a:fld>
            <a:endParaRPr lang="zh-CN" altLang="en-US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AEA31C3A-265D-4506-85FB-336A12BD2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695493"/>
              </p:ext>
            </p:extLst>
          </p:nvPr>
        </p:nvGraphicFramePr>
        <p:xfrm>
          <a:off x="1012549" y="1708130"/>
          <a:ext cx="10431306" cy="4568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287">
                  <a:extLst>
                    <a:ext uri="{9D8B030D-6E8A-4147-A177-3AD203B41FA5}">
                      <a16:colId xmlns:a16="http://schemas.microsoft.com/office/drawing/2014/main" val="178480714"/>
                    </a:ext>
                  </a:extLst>
                </a:gridCol>
                <a:gridCol w="5532582">
                  <a:extLst>
                    <a:ext uri="{9D8B030D-6E8A-4147-A177-3AD203B41FA5}">
                      <a16:colId xmlns:a16="http://schemas.microsoft.com/office/drawing/2014/main" val="3835885185"/>
                    </a:ext>
                  </a:extLst>
                </a:gridCol>
                <a:gridCol w="2752437">
                  <a:extLst>
                    <a:ext uri="{9D8B030D-6E8A-4147-A177-3AD203B41FA5}">
                      <a16:colId xmlns:a16="http://schemas.microsoft.com/office/drawing/2014/main" val="2413728573"/>
                    </a:ext>
                  </a:extLst>
                </a:gridCol>
              </a:tblGrid>
              <a:tr h="329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名　　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说　　明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举　　例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828464"/>
                  </a:ext>
                </a:extLst>
              </a:tr>
              <a:tr h="9365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:first-child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匹配第一个子元素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':first' </a:t>
                      </a:r>
                      <a:r>
                        <a:rPr lang="zh-CN" alt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只匹配一个元素，而此选择符将为每个父元素匹配一个子元素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在每个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zh-CN" alt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中查找第一个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li: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$("ul li:first-child")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5458657"/>
                  </a:ext>
                </a:extLst>
              </a:tr>
              <a:tr h="9365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:last-child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匹配最后一个子元素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':last'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只匹配一个元素，而此选择符将为每个父元素匹配一个子元素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在每个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ul </a:t>
                      </a:r>
                      <a:r>
                        <a:rPr lang="zh-CN" alt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中查找最后一个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li: 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$("ul li:last-child")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0589094"/>
                  </a:ext>
                </a:extLst>
              </a:tr>
              <a:tr h="16389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:nth-child(index/even/odd/equation)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匹配其父元素下的第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个子元素或奇偶元素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':eq(index)' 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只匹配一个元素，而这个将为每一个父元素匹配子元素。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:nth-child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从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开始，而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:eq()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是从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算起的。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可以使用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:nth-child(even)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:nth-child(odd)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:nth-child(3n)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:nth-child(2)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:nth-child(3n+1)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:nth-child(3n+2)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在每个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ul </a:t>
                      </a:r>
                      <a:r>
                        <a:rPr lang="zh-CN" alt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查找第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 </a:t>
                      </a:r>
                      <a:r>
                        <a:rPr lang="zh-CN" alt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li: 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$("ul li:nth-child(2)")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6078781"/>
                  </a:ext>
                </a:extLst>
              </a:tr>
              <a:tr h="7270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:only-child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如果某个元素是父元素中唯一的子元素，那将会被匹配。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如果父元素中含有其他元素，那将不会被匹配。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中查找是唯一子元素的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li: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$("ul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li:only-child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7965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5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1FCEC-5573-4E9A-B1C5-7DE732127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第一部分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50D9B9-E6AD-4512-BD05-9387857A6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jQuery</a:t>
            </a:r>
            <a:r>
              <a:rPr lang="zh-CN" altLang="en-US" dirty="0"/>
              <a:t>选择器概述</a:t>
            </a:r>
          </a:p>
        </p:txBody>
      </p:sp>
    </p:spTree>
    <p:extLst>
      <p:ext uri="{BB962C8B-B14F-4D97-AF65-F5344CB8AC3E}">
        <p14:creationId xmlns:p14="http://schemas.microsoft.com/office/powerpoint/2010/main" val="36082921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A167C65-7945-4E8D-8057-7B1C6AF10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jQuery</a:t>
            </a:r>
            <a:r>
              <a:rPr lang="zh-CN" altLang="zh-CN" dirty="0"/>
              <a:t>内容过滤器（</a:t>
            </a:r>
            <a:r>
              <a:rPr lang="en-US" altLang="zh-CN" dirty="0"/>
              <a:t>Content Filter</a:t>
            </a:r>
            <a:r>
              <a:rPr lang="zh-CN" altLang="zh-CN" dirty="0"/>
              <a:t>）可以根据元素所包含的子元素或文本内容进行过滤筛选。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AA2518-B7CC-4BD2-9895-20B5687493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内容过滤器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FBAFF0-B1B4-4417-BC94-EDD96BDE6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40</a:t>
            </a:fld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0D7F083-83DC-474D-94C7-AA6B405F6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479957"/>
              </p:ext>
            </p:extLst>
          </p:nvPr>
        </p:nvGraphicFramePr>
        <p:xfrm>
          <a:off x="1082732" y="2172270"/>
          <a:ext cx="10398067" cy="3203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695">
                  <a:extLst>
                    <a:ext uri="{9D8B030D-6E8A-4147-A177-3AD203B41FA5}">
                      <a16:colId xmlns:a16="http://schemas.microsoft.com/office/drawing/2014/main" val="1270983742"/>
                    </a:ext>
                  </a:extLst>
                </a:gridCol>
                <a:gridCol w="3248188">
                  <a:extLst>
                    <a:ext uri="{9D8B030D-6E8A-4147-A177-3AD203B41FA5}">
                      <a16:colId xmlns:a16="http://schemas.microsoft.com/office/drawing/2014/main" val="4130570718"/>
                    </a:ext>
                  </a:extLst>
                </a:gridCol>
                <a:gridCol w="5647184">
                  <a:extLst>
                    <a:ext uri="{9D8B030D-6E8A-4147-A177-3AD203B41FA5}">
                      <a16:colId xmlns:a16="http://schemas.microsoft.com/office/drawing/2014/main" val="767992375"/>
                    </a:ext>
                  </a:extLst>
                </a:gridCol>
              </a:tblGrid>
              <a:tr h="636901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过　滤　器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说　　明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示　　例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590371"/>
                  </a:ext>
                </a:extLst>
              </a:tr>
              <a:tr h="641598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contains(text)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匹配包含给定文本的元素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$("li:contains('DOM')")    //</a:t>
                      </a:r>
                      <a:r>
                        <a:rPr lang="zh-CN" sz="1400" kern="100">
                          <a:effectLst/>
                        </a:rPr>
                        <a:t>匹配含有“</a:t>
                      </a:r>
                      <a:r>
                        <a:rPr lang="en-US" sz="1400" kern="100">
                          <a:effectLst/>
                        </a:rPr>
                        <a:t>DOM</a:t>
                      </a:r>
                      <a:r>
                        <a:rPr lang="zh-CN" sz="1400" kern="100">
                          <a:effectLst/>
                        </a:rPr>
                        <a:t>”文本内容的</a:t>
                      </a:r>
                      <a:r>
                        <a:rPr lang="en-US" sz="1400" kern="100">
                          <a:effectLst/>
                        </a:rPr>
                        <a:t>li</a:t>
                      </a:r>
                      <a:r>
                        <a:rPr lang="zh-CN" sz="1400" kern="100">
                          <a:effectLst/>
                        </a:rPr>
                        <a:t>元素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263585"/>
                  </a:ext>
                </a:extLst>
              </a:tr>
              <a:tr h="641598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:empty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匹配所有不包含子元素或者文本的空元素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$("td:empty")   //</a:t>
                      </a:r>
                      <a:r>
                        <a:rPr lang="zh-CN" sz="1400" kern="100">
                          <a:effectLst/>
                        </a:rPr>
                        <a:t>匹配不包含子元素或者文本的单元格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0065133"/>
                  </a:ext>
                </a:extLst>
              </a:tr>
              <a:tr h="641598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:has(selector)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匹配含有选择器所匹配元素的元素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$("td:has(p)")    //</a:t>
                      </a:r>
                      <a:r>
                        <a:rPr lang="zh-CN" sz="1400" kern="100">
                          <a:effectLst/>
                        </a:rPr>
                        <a:t>匹配表格的单元格中含有</a:t>
                      </a:r>
                      <a:r>
                        <a:rPr lang="en-US" sz="1400" kern="100">
                          <a:effectLst/>
                        </a:rPr>
                        <a:t>&lt;p&gt;</a:t>
                      </a:r>
                      <a:r>
                        <a:rPr lang="zh-CN" sz="1400" kern="100">
                          <a:effectLst/>
                        </a:rPr>
                        <a:t>标记的单元格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45734204"/>
                  </a:ext>
                </a:extLst>
              </a:tr>
              <a:tr h="641598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:parent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匹配含有子元素或者文本的元素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$("td: parent")    //</a:t>
                      </a:r>
                      <a:r>
                        <a:rPr lang="zh-CN" sz="1400" kern="100" dirty="0">
                          <a:effectLst/>
                        </a:rPr>
                        <a:t>匹配不为空的单元格，即在该单元格中还包括子元素或者文本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05890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0540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通过元素显示状态来选取元素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可见性过滤选择器</a:t>
            </a:r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117675"/>
              </p:ext>
            </p:extLst>
          </p:nvPr>
        </p:nvGraphicFramePr>
        <p:xfrm>
          <a:off x="1113911" y="1628800"/>
          <a:ext cx="10065539" cy="18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5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7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11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语法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描述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示例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:visible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选取所有可见的元素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$(":visible" )</a:t>
                      </a:r>
                      <a:r>
                        <a:rPr lang="zh-CN" altLang="en-US" sz="1800" kern="1200" dirty="0"/>
                        <a:t>选取所有可见的元素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:hidden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选取所有隐藏的元素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$(":hidden" ) </a:t>
                      </a:r>
                      <a:r>
                        <a:rPr lang="zh-CN" altLang="en-US" sz="1800" kern="1200" dirty="0"/>
                        <a:t>选取所有隐藏的元素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927648" y="3930217"/>
            <a:ext cx="6048506" cy="79278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b="1" dirty="0"/>
              <a:t>$("</a:t>
            </a:r>
            <a:r>
              <a:rPr lang="en-US" b="1" dirty="0" err="1"/>
              <a:t>p</a:t>
            </a:r>
            <a:r>
              <a:rPr lang="en-US" b="1" dirty="0" err="1">
                <a:solidFill>
                  <a:srgbClr val="FF0000"/>
                </a:solidFill>
              </a:rPr>
              <a:t>:hidden</a:t>
            </a:r>
            <a:r>
              <a:rPr lang="en-US" b="1" dirty="0"/>
              <a:t>").show();</a:t>
            </a:r>
          </a:p>
          <a:p>
            <a:pPr>
              <a:lnSpc>
                <a:spcPct val="150000"/>
              </a:lnSpc>
              <a:defRPr/>
            </a:pPr>
            <a:r>
              <a:rPr lang="en-US" b="1" dirty="0"/>
              <a:t>$("</a:t>
            </a:r>
            <a:r>
              <a:rPr lang="en-US" b="1" dirty="0" err="1"/>
              <a:t>p</a:t>
            </a:r>
            <a:r>
              <a:rPr lang="en-US" b="1" dirty="0" err="1">
                <a:solidFill>
                  <a:srgbClr val="FF0000"/>
                </a:solidFill>
              </a:rPr>
              <a:t>:visible</a:t>
            </a:r>
            <a:r>
              <a:rPr lang="en-US" b="1" dirty="0"/>
              <a:t>").hide();</a:t>
            </a:r>
            <a:endParaRPr lang="zh-CN" altLang="zh-CN" b="1" dirty="0" err="1"/>
          </a:p>
        </p:txBody>
      </p:sp>
      <p:grpSp>
        <p:nvGrpSpPr>
          <p:cNvPr id="7" name="组合 14"/>
          <p:cNvGrpSpPr>
            <a:grpSpLocks/>
          </p:cNvGrpSpPr>
          <p:nvPr/>
        </p:nvGrpSpPr>
        <p:grpSpPr bwMode="auto">
          <a:xfrm>
            <a:off x="3646488" y="5786439"/>
            <a:ext cx="4572000" cy="428625"/>
            <a:chOff x="3143240" y="5143512"/>
            <a:chExt cx="4572032" cy="428628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1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 bwMode="auto">
            <a:xfrm>
              <a:off x="4045246" y="5187962"/>
              <a:ext cx="3352223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演示示例：可见性过滤选择器</a:t>
              </a: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B698E02-2394-4E56-B0A0-079C5B8C9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1FCEC-5573-4E9A-B1C5-7DE732127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第四部分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50D9B9-E6AD-4512-BD05-9387857A6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jQuery</a:t>
            </a:r>
            <a:r>
              <a:rPr lang="zh-CN" altLang="en-US" dirty="0"/>
              <a:t>选择器的注意事项</a:t>
            </a:r>
          </a:p>
        </p:txBody>
      </p:sp>
    </p:spTree>
    <p:extLst>
      <p:ext uri="{BB962C8B-B14F-4D97-AF65-F5344CB8AC3E}">
        <p14:creationId xmlns:p14="http://schemas.microsoft.com/office/powerpoint/2010/main" val="9618909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特殊符号的转义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jQuery</a:t>
            </a:r>
            <a:r>
              <a:rPr lang="zh-CN" altLang="en-US" dirty="0"/>
              <a:t>选择器注意事项</a:t>
            </a:r>
            <a:r>
              <a:rPr lang="en-US" altLang="zh-CN" dirty="0"/>
              <a:t>2-1</a:t>
            </a:r>
            <a:endParaRPr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2881313" y="1897063"/>
            <a:ext cx="6858000" cy="83099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&lt;div id="</a:t>
            </a:r>
            <a:r>
              <a:rPr lang="en-US" b="1" dirty="0" err="1"/>
              <a:t>id#a</a:t>
            </a:r>
            <a:r>
              <a:rPr lang="en-US" dirty="0"/>
              <a:t>"&gt;</a:t>
            </a:r>
            <a:r>
              <a:rPr lang="en-US" dirty="0" err="1"/>
              <a:t>aa</a:t>
            </a:r>
            <a:r>
              <a:rPr lang="en-US" dirty="0"/>
              <a:t>&lt;/div&gt;</a:t>
            </a: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en-US" dirty="0"/>
              <a:t>&lt;div id="</a:t>
            </a:r>
            <a:r>
              <a:rPr lang="en-US" b="1" dirty="0"/>
              <a:t>id[2]</a:t>
            </a:r>
            <a:r>
              <a:rPr lang="en-US" dirty="0"/>
              <a:t>"&gt;cc&lt;/div&gt;</a:t>
            </a:r>
            <a:endParaRPr lang="zh-CN" altLang="en-US" dirty="0"/>
          </a:p>
        </p:txBody>
      </p:sp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2881313" y="3714751"/>
            <a:ext cx="6858000" cy="83099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$("</a:t>
            </a:r>
            <a:r>
              <a:rPr lang="en-US" b="1" dirty="0"/>
              <a:t>#</a:t>
            </a:r>
            <a:r>
              <a:rPr lang="en-US" b="1" dirty="0" err="1"/>
              <a:t>id#a</a:t>
            </a:r>
            <a:r>
              <a:rPr lang="en-US" dirty="0"/>
              <a:t>");</a:t>
            </a: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en-US" dirty="0"/>
              <a:t>$("</a:t>
            </a:r>
            <a:r>
              <a:rPr lang="en-US" b="1" dirty="0"/>
              <a:t>#id[2]</a:t>
            </a:r>
            <a:r>
              <a:rPr lang="en-US" dirty="0"/>
              <a:t>");</a:t>
            </a:r>
            <a:endParaRPr lang="zh-CN" altLang="en-US" dirty="0"/>
          </a:p>
        </p:txBody>
      </p:sp>
      <p:sp>
        <p:nvSpPr>
          <p:cNvPr id="21" name="AutoShape 3"/>
          <p:cNvSpPr>
            <a:spLocks noChangeArrowheads="1"/>
          </p:cNvSpPr>
          <p:nvPr/>
        </p:nvSpPr>
        <p:spPr bwMode="auto">
          <a:xfrm>
            <a:off x="2881313" y="4933951"/>
            <a:ext cx="6858000" cy="83099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$("</a:t>
            </a:r>
            <a:r>
              <a:rPr lang="en-US" b="1" dirty="0"/>
              <a:t>#id</a:t>
            </a:r>
            <a:r>
              <a:rPr lang="en-US" b="1" dirty="0">
                <a:solidFill>
                  <a:srgbClr val="FF0000"/>
                </a:solidFill>
              </a:rPr>
              <a:t>\\</a:t>
            </a:r>
            <a:r>
              <a:rPr lang="en-US" b="1" dirty="0"/>
              <a:t>#a</a:t>
            </a:r>
            <a:r>
              <a:rPr lang="en-US" dirty="0"/>
              <a:t>");</a:t>
            </a: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en-US" dirty="0"/>
              <a:t>$("</a:t>
            </a:r>
            <a:r>
              <a:rPr lang="en-US" b="1" dirty="0"/>
              <a:t>#id</a:t>
            </a:r>
            <a:r>
              <a:rPr lang="en-US" b="1" dirty="0">
                <a:solidFill>
                  <a:srgbClr val="FF0000"/>
                </a:solidFill>
              </a:rPr>
              <a:t>\\</a:t>
            </a:r>
            <a:r>
              <a:rPr lang="en-US" b="1" dirty="0"/>
              <a:t>[2</a:t>
            </a:r>
            <a:r>
              <a:rPr lang="en-US" b="1" dirty="0">
                <a:solidFill>
                  <a:srgbClr val="FF0000"/>
                </a:solidFill>
              </a:rPr>
              <a:t>\\</a:t>
            </a:r>
            <a:r>
              <a:rPr lang="en-US" b="1" dirty="0"/>
              <a:t>]</a:t>
            </a:r>
            <a:r>
              <a:rPr lang="en-US" dirty="0"/>
              <a:t>");</a:t>
            </a:r>
            <a:endParaRPr lang="zh-CN" altLang="en-US" dirty="0"/>
          </a:p>
        </p:txBody>
      </p:sp>
      <p:pic>
        <p:nvPicPr>
          <p:cNvPr id="22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3929064"/>
            <a:ext cx="5349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89" y="5072064"/>
            <a:ext cx="657225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内容占位符 2"/>
          <p:cNvSpPr txBox="1">
            <a:spLocks/>
          </p:cNvSpPr>
          <p:nvPr/>
        </p:nvSpPr>
        <p:spPr bwMode="auto">
          <a:xfrm>
            <a:off x="1012549" y="2961919"/>
            <a:ext cx="7645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获取这两个元素的选择器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BE34227-55C8-403E-A4C8-774973636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选择器中的空格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选择器的书写规范很严格，多一个空格或少一个空格，都会影响选择器的效果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jQuery</a:t>
            </a:r>
            <a:r>
              <a:rPr lang="zh-CN" altLang="en-US" dirty="0"/>
              <a:t>选择器注意事项</a:t>
            </a:r>
            <a:r>
              <a:rPr lang="en-US" altLang="zh-CN" dirty="0"/>
              <a:t>2-2</a:t>
            </a:r>
            <a:endParaRPr dirty="0"/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2595563" y="3234084"/>
            <a:ext cx="6858000" cy="33855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err="1"/>
              <a:t>var</a:t>
            </a:r>
            <a:r>
              <a:rPr lang="en-US" b="1" dirty="0"/>
              <a:t> $</a:t>
            </a:r>
            <a:r>
              <a:rPr lang="en-US" b="1" dirty="0" err="1"/>
              <a:t>t_a</a:t>
            </a:r>
            <a:r>
              <a:rPr lang="en-US" b="1" dirty="0"/>
              <a:t> = $(".test :hidden"); //</a:t>
            </a:r>
            <a:r>
              <a:rPr lang="zh-CN" altLang="en-US" b="1" dirty="0"/>
              <a:t>带空格的</a:t>
            </a:r>
            <a:r>
              <a:rPr lang="en-US" b="1" dirty="0" err="1"/>
              <a:t>jQuery</a:t>
            </a:r>
            <a:r>
              <a:rPr lang="zh-CN" altLang="en-US" b="1" dirty="0"/>
              <a:t>选择器</a:t>
            </a:r>
            <a:endParaRPr lang="zh-CN" altLang="zh-CN" b="1" dirty="0"/>
          </a:p>
        </p:txBody>
      </p:sp>
      <p:sp>
        <p:nvSpPr>
          <p:cNvPr id="12" name="线形标注 1 11"/>
          <p:cNvSpPr/>
          <p:nvPr/>
        </p:nvSpPr>
        <p:spPr bwMode="auto">
          <a:xfrm>
            <a:off x="5167313" y="3805585"/>
            <a:ext cx="4786312" cy="500063"/>
          </a:xfrm>
          <a:prstGeom prst="borderCallout1">
            <a:avLst>
              <a:gd name="adj1" fmla="val -60857"/>
              <a:gd name="adj2" fmla="val -8083"/>
              <a:gd name="adj3" fmla="val 47533"/>
              <a:gd name="adj4" fmla="val -826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选取</a:t>
            </a:r>
            <a:r>
              <a:rPr lang="en-US" altLang="en-US" b="1" kern="0" dirty="0">
                <a:solidFill>
                  <a:schemeClr val="bg1"/>
                </a:solidFill>
                <a:latin typeface="+mn-ea"/>
                <a:ea typeface="+mn-ea"/>
              </a:rPr>
              <a:t>class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为“</a:t>
            </a:r>
            <a:r>
              <a:rPr lang="en-US" altLang="en-US" b="1" kern="0" dirty="0">
                <a:solidFill>
                  <a:schemeClr val="bg1"/>
                </a:solidFill>
                <a:latin typeface="+mn-ea"/>
                <a:ea typeface="+mn-ea"/>
              </a:rPr>
              <a:t>te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s</a:t>
            </a:r>
            <a:r>
              <a:rPr lang="en-US" altLang="en-US" b="1" kern="0" dirty="0">
                <a:solidFill>
                  <a:schemeClr val="bg1"/>
                </a:solidFill>
                <a:latin typeface="+mn-ea"/>
                <a:ea typeface="+mn-ea"/>
              </a:rPr>
              <a:t>t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”的元素内部的隐藏元素</a:t>
            </a:r>
          </a:p>
        </p:txBody>
      </p: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2595563" y="4734272"/>
            <a:ext cx="6858000" cy="33855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err="1"/>
              <a:t>var</a:t>
            </a:r>
            <a:r>
              <a:rPr lang="en-US" b="1" dirty="0"/>
              <a:t> $</a:t>
            </a:r>
            <a:r>
              <a:rPr lang="en-US" b="1" dirty="0" err="1"/>
              <a:t>t_b</a:t>
            </a:r>
            <a:r>
              <a:rPr lang="en-US" b="1" dirty="0"/>
              <a:t> = $(".</a:t>
            </a:r>
            <a:r>
              <a:rPr lang="en-US" b="1" dirty="0" err="1"/>
              <a:t>test:hidden</a:t>
            </a:r>
            <a:r>
              <a:rPr lang="en-US" b="1" dirty="0"/>
              <a:t>");  //</a:t>
            </a:r>
            <a:r>
              <a:rPr lang="zh-CN" altLang="en-US" b="1" dirty="0"/>
              <a:t>不带空格的</a:t>
            </a:r>
            <a:r>
              <a:rPr lang="en-US" b="1" dirty="0" err="1"/>
              <a:t>jQuery</a:t>
            </a:r>
            <a:r>
              <a:rPr lang="zh-CN" altLang="en-US" b="1" dirty="0"/>
              <a:t>选择器</a:t>
            </a:r>
            <a:endParaRPr lang="zh-CN" altLang="zh-CN" b="1" dirty="0"/>
          </a:p>
        </p:txBody>
      </p:sp>
      <p:sp>
        <p:nvSpPr>
          <p:cNvPr id="16" name="线形标注 1 15"/>
          <p:cNvSpPr/>
          <p:nvPr/>
        </p:nvSpPr>
        <p:spPr bwMode="auto">
          <a:xfrm>
            <a:off x="5453064" y="5377210"/>
            <a:ext cx="3857625" cy="500063"/>
          </a:xfrm>
          <a:prstGeom prst="borderCallout1">
            <a:avLst>
              <a:gd name="adj1" fmla="val -79407"/>
              <a:gd name="adj2" fmla="val -17440"/>
              <a:gd name="adj3" fmla="val 49908"/>
              <a:gd name="adj4" fmla="val -574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选取隐藏的</a:t>
            </a:r>
            <a:r>
              <a:rPr lang="en-US" altLang="en-US" b="1" kern="0" dirty="0">
                <a:solidFill>
                  <a:schemeClr val="bg1"/>
                </a:solidFill>
                <a:latin typeface="+mn-ea"/>
                <a:ea typeface="+mn-ea"/>
              </a:rPr>
              <a:t>class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为“</a:t>
            </a:r>
            <a:r>
              <a:rPr lang="en-US" altLang="en-US" b="1" kern="0" dirty="0">
                <a:solidFill>
                  <a:schemeClr val="bg1"/>
                </a:solidFill>
                <a:latin typeface="+mn-ea"/>
                <a:ea typeface="+mn-ea"/>
              </a:rPr>
              <a:t>test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”的元素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A492EFB-8E02-49B9-A690-16B3F8B9A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练习：制作全网热播视频页面</a:t>
            </a:r>
            <a:r>
              <a:rPr lang="en-US" altLang="zh-CN" dirty="0"/>
              <a:t>3-1</a:t>
            </a:r>
            <a:endParaRPr dirty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训练要点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使用过滤选择器选取元素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使用</a:t>
            </a:r>
            <a:r>
              <a:rPr lang="en-US" altLang="zh-CN" dirty="0" err="1"/>
              <a:t>css</a:t>
            </a:r>
            <a:r>
              <a:rPr lang="en-US" altLang="zh-CN" dirty="0"/>
              <a:t>( )</a:t>
            </a:r>
            <a:r>
              <a:rPr lang="zh-CN" altLang="en-US" dirty="0"/>
              <a:t>方法设置页面元素样式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822263D-1725-44B4-B3D1-24DCE7EEE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  <p:grpSp>
        <p:nvGrpSpPr>
          <p:cNvPr id="39941" name="组合 19"/>
          <p:cNvGrpSpPr>
            <a:grpSpLocks/>
          </p:cNvGrpSpPr>
          <p:nvPr/>
        </p:nvGrpSpPr>
        <p:grpSpPr bwMode="auto">
          <a:xfrm>
            <a:off x="4738733" y="965652"/>
            <a:ext cx="1109663" cy="500063"/>
            <a:chOff x="6072198" y="1142984"/>
            <a:chExt cx="1109759" cy="500066"/>
          </a:xfrm>
        </p:grpSpPr>
        <p:pic>
          <p:nvPicPr>
            <p:cNvPr id="39952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39943" name="组合 11"/>
          <p:cNvGrpSpPr>
            <a:grpSpLocks/>
          </p:cNvGrpSpPr>
          <p:nvPr/>
        </p:nvGrpSpPr>
        <p:grpSpPr bwMode="auto">
          <a:xfrm>
            <a:off x="4524375" y="6240732"/>
            <a:ext cx="2714626" cy="428629"/>
            <a:chOff x="3143240" y="5143508"/>
            <a:chExt cx="2714645" cy="428632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5" y="5143508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9950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20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F6674148-67A1-4D1B-98B5-A62C64A13E3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77012" y="965652"/>
            <a:ext cx="3413097" cy="211645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406249B-F461-4B1D-9588-1D4B3C37C93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373735" y="2955276"/>
            <a:ext cx="3587404" cy="220186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FFF5037-953C-479E-888E-692542C54DC1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8118972" y="2955275"/>
            <a:ext cx="3587404" cy="220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941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练习：制作全网热播视频页面</a:t>
            </a:r>
            <a:r>
              <a:rPr lang="en-US" altLang="zh-CN" dirty="0"/>
              <a:t>3-2</a:t>
            </a:r>
            <a:endParaRPr dirty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500"/>
              </a:lnSpc>
              <a:defRPr/>
            </a:pPr>
            <a:r>
              <a:rPr lang="zh-CN" altLang="en-US" dirty="0"/>
              <a:t>需求说明</a:t>
            </a:r>
          </a:p>
          <a:p>
            <a:pPr lvl="1">
              <a:lnSpc>
                <a:spcPts val="3500"/>
              </a:lnSpc>
              <a:defRPr/>
            </a:pPr>
            <a:r>
              <a:rPr lang="zh-CN" altLang="en-US" dirty="0"/>
              <a:t>使用选择器</a:t>
            </a:r>
            <a:r>
              <a:rPr lang="en-US" altLang="zh-CN" dirty="0"/>
              <a:t>:not( ) </a:t>
            </a:r>
            <a:r>
              <a:rPr lang="zh-CN" altLang="en-US" dirty="0"/>
              <a:t>设置图片与右侧内容间距</a:t>
            </a:r>
            <a:r>
              <a:rPr lang="en-US" altLang="zh-CN" dirty="0"/>
              <a:t>10px</a:t>
            </a:r>
            <a:endParaRPr lang="zh-CN" altLang="en-US" dirty="0"/>
          </a:p>
          <a:p>
            <a:pPr lvl="1">
              <a:lnSpc>
                <a:spcPts val="3500"/>
              </a:lnSpc>
              <a:defRPr/>
            </a:pPr>
            <a:r>
              <a:rPr lang="zh-CN" altLang="en-US" dirty="0"/>
              <a:t>使用选择器</a:t>
            </a:r>
            <a:r>
              <a:rPr lang="en-US" altLang="zh-CN" dirty="0"/>
              <a:t>:last</a:t>
            </a:r>
            <a:r>
              <a:rPr lang="zh-CN" altLang="en-US" dirty="0"/>
              <a:t>设置右侧列表背景颜色为</a:t>
            </a:r>
            <a:r>
              <a:rPr lang="en-US" altLang="zh-CN" dirty="0"/>
              <a:t>#f0f0f0</a:t>
            </a:r>
            <a:endParaRPr lang="zh-CN" altLang="en-US" dirty="0"/>
          </a:p>
          <a:p>
            <a:pPr lvl="1">
              <a:lnSpc>
                <a:spcPts val="3500"/>
              </a:lnSpc>
              <a:defRPr/>
            </a:pPr>
            <a:r>
              <a:rPr lang="zh-CN" altLang="en-US" dirty="0"/>
              <a:t>使用层次选择器、</a:t>
            </a:r>
            <a:r>
              <a:rPr lang="en-US" altLang="zh-CN" dirty="0"/>
              <a:t>:first</a:t>
            </a:r>
            <a:r>
              <a:rPr lang="zh-CN" altLang="en-US" dirty="0"/>
              <a:t>、</a:t>
            </a:r>
            <a:r>
              <a:rPr lang="en-US" altLang="zh-CN" dirty="0"/>
              <a:t>:not( )</a:t>
            </a:r>
            <a:r>
              <a:rPr lang="zh-CN" altLang="en-US" dirty="0"/>
              <a:t>设置前三个视频名称前的数字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背景颜色为</a:t>
            </a:r>
            <a:r>
              <a:rPr lang="en-US" altLang="zh-CN" dirty="0"/>
              <a:t>#f0a30f</a:t>
            </a:r>
            <a:r>
              <a:rPr lang="zh-CN" altLang="en-US" dirty="0"/>
              <a:t>，后面的数字背景颜色为</a:t>
            </a:r>
            <a:r>
              <a:rPr lang="en-US" altLang="zh-CN" dirty="0"/>
              <a:t>#a4a3a3</a:t>
            </a:r>
            <a:endParaRPr lang="zh-CN" altLang="en-US" dirty="0"/>
          </a:p>
          <a:p>
            <a:pPr lvl="1">
              <a:lnSpc>
                <a:spcPts val="3500"/>
              </a:lnSpc>
              <a:defRPr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r>
              <a:rPr lang="zh-CN" altLang="en-US" dirty="0"/>
              <a:t>后的箭头向上，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9</a:t>
            </a:r>
            <a:r>
              <a:rPr lang="zh-CN" altLang="en-US" dirty="0"/>
              <a:t>、</a:t>
            </a:r>
            <a:r>
              <a:rPr lang="en-US" altLang="zh-CN" dirty="0"/>
              <a:t>10</a:t>
            </a:r>
            <a:r>
              <a:rPr lang="zh-CN" altLang="en-US" dirty="0"/>
              <a:t>后的箭头向下</a:t>
            </a:r>
          </a:p>
          <a:p>
            <a:pPr lvl="1">
              <a:lnSpc>
                <a:spcPts val="3500"/>
              </a:lnSpc>
              <a:defRPr/>
            </a:pPr>
            <a:r>
              <a:rPr lang="zh-CN" altLang="en-US" dirty="0"/>
              <a:t>鼠标移至右侧列表上时，显示对应的隐藏内容“”加入清单，鼠标离开后隐藏内容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81E3BCC-9BE6-43FE-B01A-21B719638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  <p:grpSp>
        <p:nvGrpSpPr>
          <p:cNvPr id="40965" name="组合 19"/>
          <p:cNvGrpSpPr>
            <a:grpSpLocks/>
          </p:cNvGrpSpPr>
          <p:nvPr/>
        </p:nvGrpSpPr>
        <p:grpSpPr bwMode="auto">
          <a:xfrm>
            <a:off x="4810126" y="885826"/>
            <a:ext cx="1109663" cy="500063"/>
            <a:chOff x="6072198" y="1142984"/>
            <a:chExt cx="1109759" cy="500066"/>
          </a:xfrm>
        </p:grpSpPr>
        <p:pic>
          <p:nvPicPr>
            <p:cNvPr id="40975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40966" name="组合 10"/>
          <p:cNvGrpSpPr>
            <a:grpSpLocks/>
          </p:cNvGrpSpPr>
          <p:nvPr/>
        </p:nvGrpSpPr>
        <p:grpSpPr bwMode="auto">
          <a:xfrm>
            <a:off x="4524376" y="6240736"/>
            <a:ext cx="2714625" cy="428625"/>
            <a:chOff x="3143240" y="5143512"/>
            <a:chExt cx="2714644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0973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20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D0B6C255-FFED-4A36-AE35-96EBB9B50A6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27791" y="1385889"/>
            <a:ext cx="3587404" cy="220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184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练习：制作全网热播视频页面</a:t>
            </a:r>
            <a:r>
              <a:rPr lang="en-US" altLang="zh-CN" dirty="0"/>
              <a:t>3-3</a:t>
            </a:r>
            <a:endParaRPr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700"/>
              </a:lnSpc>
              <a:defRPr/>
            </a:pPr>
            <a:r>
              <a:rPr lang="zh-CN" altLang="en-US" dirty="0"/>
              <a:t>实现思路</a:t>
            </a:r>
          </a:p>
          <a:p>
            <a:pPr marL="0" indent="0">
              <a:lnSpc>
                <a:spcPts val="3700"/>
              </a:lnSpc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）使用</a:t>
            </a:r>
            <a:r>
              <a:rPr lang="en-US" altLang="zh-CN" dirty="0"/>
              <a:t>$(document).ready( )</a:t>
            </a:r>
            <a:r>
              <a:rPr lang="zh-CN" altLang="en-US" dirty="0"/>
              <a:t>创建文档加载事件</a:t>
            </a:r>
          </a:p>
          <a:p>
            <a:pPr marL="0" indent="0">
              <a:lnSpc>
                <a:spcPts val="3700"/>
              </a:lnSpc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）使用</a:t>
            </a:r>
            <a:r>
              <a:rPr lang="en-US" altLang="zh-CN" dirty="0"/>
              <a:t>:</a:t>
            </a:r>
            <a:r>
              <a:rPr lang="en-US" altLang="zh-CN" dirty="0" err="1"/>
              <a:t>lt</a:t>
            </a:r>
            <a:r>
              <a:rPr lang="en-US" altLang="zh-CN" dirty="0"/>
              <a:t>( )</a:t>
            </a:r>
            <a:r>
              <a:rPr lang="zh-CN" altLang="en-US" dirty="0"/>
              <a:t>设置向上的背景箭头，使用</a:t>
            </a:r>
            <a:r>
              <a:rPr lang="en-US" altLang="zh-CN" dirty="0"/>
              <a:t>:</a:t>
            </a:r>
            <a:r>
              <a:rPr lang="en-US" altLang="zh-CN" dirty="0" err="1"/>
              <a:t>gt</a:t>
            </a:r>
            <a:r>
              <a:rPr lang="en-US" altLang="zh-CN" dirty="0"/>
              <a:t>( )</a:t>
            </a:r>
            <a:r>
              <a:rPr lang="zh-CN" altLang="en-US" dirty="0"/>
              <a:t>设置向下的背景箭头，使用</a:t>
            </a:r>
            <a:r>
              <a:rPr lang="en-US" altLang="zh-CN" dirty="0"/>
              <a:t>:</a:t>
            </a:r>
            <a:r>
              <a:rPr lang="en-US" altLang="zh-CN" dirty="0" err="1"/>
              <a:t>eq</a:t>
            </a:r>
            <a:r>
              <a:rPr lang="en-US" altLang="zh-CN" dirty="0"/>
              <a:t>( ) </a:t>
            </a:r>
            <a:r>
              <a:rPr lang="zh-CN" altLang="en-US" dirty="0"/>
              <a:t>设置右侧第二行的向下的背景箭头</a:t>
            </a:r>
          </a:p>
          <a:p>
            <a:pPr marL="0" indent="0">
              <a:lnSpc>
                <a:spcPts val="3700"/>
              </a:lnSpc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）鼠标移至元素添加</a:t>
            </a:r>
            <a:r>
              <a:rPr lang="en-US" altLang="zh-CN" dirty="0" err="1"/>
              <a:t>mouseover</a:t>
            </a:r>
            <a:r>
              <a:rPr lang="zh-CN" altLang="en-US" dirty="0"/>
              <a:t>事件，设置隐藏元素显示出来，使用</a:t>
            </a:r>
            <a:r>
              <a:rPr lang="en-US" altLang="zh-CN" dirty="0"/>
              <a:t>find( )</a:t>
            </a:r>
            <a:r>
              <a:rPr lang="zh-CN" altLang="en-US" dirty="0"/>
              <a:t>获取当前</a:t>
            </a:r>
            <a:r>
              <a:rPr lang="en-US" altLang="zh-CN" dirty="0"/>
              <a:t>&lt;li&gt;</a:t>
            </a:r>
            <a:r>
              <a:rPr lang="zh-CN" altLang="en-US" dirty="0"/>
              <a:t>下的</a:t>
            </a:r>
            <a:r>
              <a:rPr lang="en-US" altLang="zh-CN" dirty="0"/>
              <a:t>&lt;p&gt;</a:t>
            </a:r>
            <a:r>
              <a:rPr lang="zh-CN" altLang="en-US" dirty="0"/>
              <a:t>元素；鼠标离开添加</a:t>
            </a:r>
            <a:r>
              <a:rPr lang="en-US" altLang="zh-CN" dirty="0" err="1"/>
              <a:t>mouseout</a:t>
            </a:r>
            <a:r>
              <a:rPr lang="zh-CN" altLang="en-US" dirty="0"/>
              <a:t>事件设置元素隐藏</a:t>
            </a:r>
          </a:p>
          <a:p>
            <a:pPr marL="0" indent="0">
              <a:lnSpc>
                <a:spcPts val="3700"/>
              </a:lnSpc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）使用</a:t>
            </a:r>
            <a:r>
              <a:rPr lang="en-US" altLang="zh-CN" dirty="0" err="1"/>
              <a:t>css</a:t>
            </a:r>
            <a:r>
              <a:rPr lang="en-US" altLang="zh-CN" dirty="0"/>
              <a:t>( )</a:t>
            </a:r>
            <a:r>
              <a:rPr lang="zh-CN" altLang="en-US" dirty="0"/>
              <a:t>方法所选取的元素添加</a:t>
            </a:r>
            <a:r>
              <a:rPr lang="en-US" altLang="zh-CN" dirty="0"/>
              <a:t>CSS</a:t>
            </a:r>
            <a:r>
              <a:rPr lang="zh-CN" altLang="en-US" dirty="0"/>
              <a:t>样式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D5DB65-9F6C-4DDB-8CA6-69E1CBB33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  <p:grpSp>
        <p:nvGrpSpPr>
          <p:cNvPr id="41989" name="组合 19"/>
          <p:cNvGrpSpPr>
            <a:grpSpLocks/>
          </p:cNvGrpSpPr>
          <p:nvPr/>
        </p:nvGrpSpPr>
        <p:grpSpPr bwMode="auto">
          <a:xfrm>
            <a:off x="4738733" y="988221"/>
            <a:ext cx="1109663" cy="500063"/>
            <a:chOff x="6072198" y="1142984"/>
            <a:chExt cx="1109759" cy="500066"/>
          </a:xfrm>
        </p:grpSpPr>
        <p:pic>
          <p:nvPicPr>
            <p:cNvPr id="41995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4381501" y="6024712"/>
            <a:ext cx="2786063" cy="428625"/>
            <a:chOff x="3714744" y="5143512"/>
            <a:chExt cx="2786082" cy="428628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25</a:t>
              </a: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09F744CD-939E-48F6-91D0-9EE44871CFC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27791" y="1385889"/>
            <a:ext cx="3587404" cy="220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9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常见问题及解决办法</a:t>
            </a:r>
            <a:endParaRPr lang="en-US" altLang="zh-CN"/>
          </a:p>
          <a:p>
            <a:pPr>
              <a:defRPr/>
            </a:pPr>
            <a:r>
              <a:rPr lang="zh-CN" altLang="en-US"/>
              <a:t>代码规范问题</a:t>
            </a:r>
          </a:p>
          <a:p>
            <a:pPr>
              <a:defRPr/>
            </a:pPr>
            <a:r>
              <a:rPr lang="zh-CN" altLang="en-US"/>
              <a:t>调试技巧</a:t>
            </a: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共性问题集中讲解</a:t>
            </a:r>
          </a:p>
        </p:txBody>
      </p:sp>
      <p:grpSp>
        <p:nvGrpSpPr>
          <p:cNvPr id="43013" name="组合 29"/>
          <p:cNvGrpSpPr>
            <a:grpSpLocks/>
          </p:cNvGrpSpPr>
          <p:nvPr/>
        </p:nvGrpSpPr>
        <p:grpSpPr bwMode="auto">
          <a:xfrm>
            <a:off x="3381376" y="3214689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3015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3016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43021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4301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1B41D62-174E-48FB-98DC-8CDC40E45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2990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DC5B4DE-1C95-4975-820A-3803E419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本章总结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69857F8-0AB7-4E9C-B36A-FAD959F9B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24" y="1138103"/>
            <a:ext cx="9534903" cy="5363240"/>
          </a:xfrm>
        </p:spPr>
        <p:txBody>
          <a:bodyPr/>
          <a:lstStyle/>
          <a:p>
            <a:pPr lvl="0"/>
            <a:r>
              <a:rPr lang="en-US" altLang="zh-CN" sz="2000" dirty="0"/>
              <a:t>jQuery</a:t>
            </a:r>
            <a:r>
              <a:rPr lang="zh-CN" altLang="zh-CN" sz="2000" dirty="0"/>
              <a:t>提供了丰富的选择器以获取</a:t>
            </a:r>
            <a:r>
              <a:rPr lang="en-US" altLang="zh-CN" sz="2000" dirty="0"/>
              <a:t>DOM</a:t>
            </a:r>
            <a:r>
              <a:rPr lang="zh-CN" altLang="zh-CN" sz="2000" dirty="0"/>
              <a:t>元素。</a:t>
            </a:r>
          </a:p>
          <a:p>
            <a:pPr lvl="0"/>
            <a:r>
              <a:rPr lang="en-US" altLang="zh-CN" sz="2000" dirty="0"/>
              <a:t>jQuery</a:t>
            </a:r>
            <a:r>
              <a:rPr lang="zh-CN" altLang="zh-CN" sz="2000" dirty="0"/>
              <a:t>中的基本选择器包括标签选择器、类选择器、</a:t>
            </a:r>
            <a:r>
              <a:rPr lang="en-US" altLang="zh-CN" sz="2000" dirty="0"/>
              <a:t>id</a:t>
            </a:r>
            <a:r>
              <a:rPr lang="zh-CN" altLang="zh-CN" sz="2000" dirty="0"/>
              <a:t>选择器、并集选择器和全局选择器。</a:t>
            </a:r>
          </a:p>
          <a:p>
            <a:pPr lvl="0"/>
            <a:r>
              <a:rPr lang="zh-CN" altLang="zh-CN" sz="2000" dirty="0"/>
              <a:t>使用</a:t>
            </a:r>
            <a:r>
              <a:rPr lang="en-US" altLang="zh-CN" sz="2000" dirty="0"/>
              <a:t>jQuery</a:t>
            </a:r>
            <a:r>
              <a:rPr lang="zh-CN" altLang="zh-CN" sz="2000" dirty="0"/>
              <a:t>的层次选择器可通过</a:t>
            </a:r>
            <a:r>
              <a:rPr lang="en-US" altLang="zh-CN" sz="2000" dirty="0"/>
              <a:t>DOM</a:t>
            </a:r>
            <a:r>
              <a:rPr lang="zh-CN" altLang="zh-CN" sz="2000" dirty="0"/>
              <a:t>元素之间的层次关系来获取元素，包括后代元素、子元素、相邻元素和同辈元素。</a:t>
            </a:r>
          </a:p>
          <a:p>
            <a:pPr lvl="0"/>
            <a:r>
              <a:rPr lang="zh-CN" altLang="zh-CN" sz="2000" dirty="0"/>
              <a:t>使用属性选择器可通过</a:t>
            </a:r>
            <a:r>
              <a:rPr lang="en-US" altLang="zh-CN" sz="2000" dirty="0"/>
              <a:t>HTML</a:t>
            </a:r>
            <a:r>
              <a:rPr lang="zh-CN" altLang="zh-CN" sz="2000" dirty="0"/>
              <a:t>元素的属性来选择元素。</a:t>
            </a:r>
          </a:p>
          <a:p>
            <a:pPr lvl="0"/>
            <a:r>
              <a:rPr lang="zh-CN" altLang="zh-CN" sz="2000" dirty="0"/>
              <a:t>使用过滤选择器可通过特定的过滤规则来筛选出所需的</a:t>
            </a:r>
            <a:r>
              <a:rPr lang="en-US" altLang="zh-CN" sz="2000" dirty="0"/>
              <a:t>DOM</a:t>
            </a:r>
            <a:r>
              <a:rPr lang="zh-CN" altLang="zh-CN" sz="2000" dirty="0"/>
              <a:t>元素，包括基本过滤选择器、可见性过滤选择器等。</a:t>
            </a:r>
          </a:p>
          <a:p>
            <a:pPr lvl="0"/>
            <a:r>
              <a:rPr lang="zh-CN" altLang="zh-CN" sz="2000" dirty="0"/>
              <a:t>编写选择器时要注意特殊符号和空格。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79865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jQuery</a:t>
            </a:r>
            <a:r>
              <a:rPr lang="zh-CN" altLang="en-US" dirty="0"/>
              <a:t>选择器类似于</a:t>
            </a:r>
            <a:r>
              <a:rPr lang="en-US" altLang="zh-CN" dirty="0"/>
              <a:t>CSS</a:t>
            </a:r>
            <a:r>
              <a:rPr lang="zh-CN" altLang="en-US" dirty="0"/>
              <a:t>选择器，用来选取网页中的元素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jQuery</a:t>
            </a:r>
            <a:r>
              <a:t>选择器</a:t>
            </a:r>
            <a:endParaRPr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738439" y="2159794"/>
            <a:ext cx="7286625" cy="33855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fr-FR" b="1" dirty="0"/>
              <a:t>$("h3")</a:t>
            </a:r>
            <a:r>
              <a:rPr lang="en-US" dirty="0"/>
              <a:t>.</a:t>
            </a:r>
            <a:r>
              <a:rPr lang="en-US" b="1" dirty="0" err="1"/>
              <a:t>css</a:t>
            </a:r>
            <a:r>
              <a:rPr lang="en-US" b="1" dirty="0"/>
              <a:t>("background","#09F");</a:t>
            </a:r>
            <a:endParaRPr lang="zh-CN" altLang="zh-CN" b="1" kern="0" dirty="0" err="1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1665013" y="3001962"/>
            <a:ext cx="793115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800100" lvl="1" indent="-342900" eaLnBrk="1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获取并设置网页中所有</a:t>
            </a:r>
            <a:r>
              <a:rPr lang="en-US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&lt;h3&gt;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元素的背景</a:t>
            </a:r>
            <a:endParaRPr lang="en-US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fr-FR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h3”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为选择器语法，必须放在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$()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fr-FR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$(“h3”)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是为</a:t>
            </a:r>
            <a:r>
              <a:rPr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对象设置样式的方法</a:t>
            </a:r>
            <a:endParaRPr lang="en-US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0"/>
          <p:cNvGrpSpPr>
            <a:grpSpLocks/>
          </p:cNvGrpSpPr>
          <p:nvPr/>
        </p:nvGrpSpPr>
        <p:grpSpPr bwMode="auto">
          <a:xfrm>
            <a:off x="1665013" y="2115345"/>
            <a:ext cx="1000125" cy="414337"/>
            <a:chOff x="1000100" y="2528843"/>
            <a:chExt cx="1000132" cy="414475"/>
          </a:xfrm>
        </p:grpSpPr>
        <p:pic>
          <p:nvPicPr>
            <p:cNvPr id="9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2F0293-B64F-497F-9949-AE18E7F43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总结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2BA6AD-ED1A-4D73-8EAA-0D11D2489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50</a:t>
            </a:fld>
            <a:endParaRPr lang="zh-CN" altLang="en-US"/>
          </a:p>
        </p:txBody>
      </p:sp>
      <p:sp>
        <p:nvSpPr>
          <p:cNvPr id="58373" name="TextBox 4"/>
          <p:cNvSpPr txBox="1">
            <a:spLocks noChangeArrowheads="1"/>
          </p:cNvSpPr>
          <p:nvPr/>
        </p:nvSpPr>
        <p:spPr bwMode="auto">
          <a:xfrm>
            <a:off x="3673476" y="2006839"/>
            <a:ext cx="3214613" cy="2653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 选择器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450000"/>
              </a:lnSpc>
            </a:pPr>
            <a:r>
              <a:rPr lang="en-US" altLang="zh-CN" sz="2000" b="1" dirty="0" err="1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20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选取元素</a:t>
            </a:r>
            <a:endParaRPr lang="en-US" altLang="zh-CN" sz="2000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350000"/>
              </a:lnSpc>
            </a:pPr>
            <a:r>
              <a:rPr lang="en-US" altLang="zh-CN" sz="2000" b="1" dirty="0" err="1"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选择器的注意事项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58374" name="AutoShape 3"/>
          <p:cNvSpPr>
            <a:spLocks/>
          </p:cNvSpPr>
          <p:nvPr/>
        </p:nvSpPr>
        <p:spPr bwMode="auto">
          <a:xfrm>
            <a:off x="5646238" y="2811032"/>
            <a:ext cx="233738" cy="978008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58375" name="TextBox 11"/>
          <p:cNvSpPr txBox="1">
            <a:spLocks noChangeArrowheads="1"/>
          </p:cNvSpPr>
          <p:nvPr/>
        </p:nvSpPr>
        <p:spPr bwMode="auto">
          <a:xfrm>
            <a:off x="8410282" y="2422895"/>
            <a:ext cx="15474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基本选择器</a:t>
            </a:r>
            <a:endParaRPr lang="en-US" altLang="zh-CN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层次选择器</a:t>
            </a:r>
            <a:endParaRPr lang="en-US" altLang="zh-CN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属性选择器</a:t>
            </a:r>
          </a:p>
        </p:txBody>
      </p:sp>
      <p:sp>
        <p:nvSpPr>
          <p:cNvPr id="58376" name="TextBox 12"/>
          <p:cNvSpPr txBox="1">
            <a:spLocks noChangeArrowheads="1"/>
          </p:cNvSpPr>
          <p:nvPr/>
        </p:nvSpPr>
        <p:spPr bwMode="auto">
          <a:xfrm>
            <a:off x="5867938" y="2715282"/>
            <a:ext cx="2520825" cy="121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通过</a:t>
            </a:r>
            <a:r>
              <a:rPr lang="en-US" altLang="zh-CN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CSS</a:t>
            </a:r>
            <a:r>
              <a:rPr lang="zh-CN" altLang="en-US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选择器选取元素</a:t>
            </a:r>
          </a:p>
          <a:p>
            <a:pPr eaLnBrk="1" hangingPunct="1">
              <a:lnSpc>
                <a:spcPct val="450000"/>
              </a:lnSpc>
            </a:pPr>
            <a:r>
              <a:rPr lang="zh-CN" altLang="en-US" b="1" dirty="0">
                <a:ea typeface="微软雅黑" pitchFamily="34" charset="-122"/>
                <a:cs typeface="Arial" charset="0"/>
              </a:rPr>
              <a:t>通过条件过滤选取元素</a:t>
            </a:r>
          </a:p>
        </p:txBody>
      </p:sp>
      <p:sp>
        <p:nvSpPr>
          <p:cNvPr id="58378" name="TextBox 15"/>
          <p:cNvSpPr txBox="1">
            <a:spLocks noChangeArrowheads="1"/>
          </p:cNvSpPr>
          <p:nvPr/>
        </p:nvSpPr>
        <p:spPr bwMode="auto">
          <a:xfrm>
            <a:off x="1540422" y="3087925"/>
            <a:ext cx="1819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err="1"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选择器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58379" name="AutoShape 3"/>
          <p:cNvSpPr>
            <a:spLocks/>
          </p:cNvSpPr>
          <p:nvPr/>
        </p:nvSpPr>
        <p:spPr bwMode="auto">
          <a:xfrm>
            <a:off x="3360739" y="2124313"/>
            <a:ext cx="357187" cy="2347912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5" name="AutoShape 3"/>
          <p:cNvSpPr>
            <a:spLocks/>
          </p:cNvSpPr>
          <p:nvPr/>
        </p:nvSpPr>
        <p:spPr bwMode="auto">
          <a:xfrm>
            <a:off x="4583832" y="1771888"/>
            <a:ext cx="179388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4763580" y="1700809"/>
            <a:ext cx="25208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ea typeface="微软雅黑" pitchFamily="34" charset="-122"/>
                <a:cs typeface="Arial" charset="0"/>
              </a:rPr>
              <a:t>什么是</a:t>
            </a:r>
            <a:r>
              <a:rPr lang="en-US" altLang="zh-CN" b="1" dirty="0" err="1">
                <a:ea typeface="微软雅黑" pitchFamily="34" charset="-122"/>
                <a:cs typeface="Arial" charset="0"/>
              </a:rPr>
              <a:t>jQuery</a:t>
            </a:r>
            <a:r>
              <a:rPr lang="zh-CN" altLang="en-US" b="1" dirty="0">
                <a:ea typeface="微软雅黑" pitchFamily="34" charset="-122"/>
                <a:cs typeface="Arial" charset="0"/>
              </a:rPr>
              <a:t>选择器</a:t>
            </a:r>
            <a:endParaRPr lang="en-US" altLang="zh-CN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b="1" dirty="0" err="1">
                <a:ea typeface="微软雅黑" pitchFamily="34" charset="-122"/>
                <a:cs typeface="Arial" charset="0"/>
              </a:rPr>
              <a:t>jQuery</a:t>
            </a:r>
            <a:r>
              <a:rPr lang="zh-CN" altLang="en-US" b="1" dirty="0">
                <a:ea typeface="微软雅黑" pitchFamily="34" charset="-122"/>
                <a:cs typeface="Arial" charset="0"/>
              </a:rPr>
              <a:t>选择器的优势</a:t>
            </a:r>
            <a:endParaRPr lang="en-US" altLang="zh-CN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b="1" dirty="0" err="1">
                <a:ea typeface="微软雅黑" pitchFamily="34" charset="-122"/>
                <a:cs typeface="Arial" charset="0"/>
              </a:rPr>
              <a:t>jQuery</a:t>
            </a:r>
            <a:r>
              <a:rPr lang="zh-CN" altLang="en-US" b="1" dirty="0">
                <a:ea typeface="微软雅黑" pitchFamily="34" charset="-122"/>
                <a:cs typeface="Arial" charset="0"/>
              </a:rPr>
              <a:t>选择器的类型</a:t>
            </a:r>
          </a:p>
        </p:txBody>
      </p:sp>
      <p:sp>
        <p:nvSpPr>
          <p:cNvPr id="17" name="AutoShape 3"/>
          <p:cNvSpPr>
            <a:spLocks/>
          </p:cNvSpPr>
          <p:nvPr/>
        </p:nvSpPr>
        <p:spPr bwMode="auto">
          <a:xfrm>
            <a:off x="8230893" y="2484027"/>
            <a:ext cx="179388" cy="656362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8" name="AutoShape 3"/>
          <p:cNvSpPr>
            <a:spLocks/>
          </p:cNvSpPr>
          <p:nvPr/>
        </p:nvSpPr>
        <p:spPr bwMode="auto">
          <a:xfrm>
            <a:off x="8051505" y="3420710"/>
            <a:ext cx="179388" cy="656362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8220956" y="3318084"/>
            <a:ext cx="2123517" cy="78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基本过滤选择器</a:t>
            </a:r>
            <a:endParaRPr lang="en-US" altLang="zh-CN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ea typeface="微软雅黑" pitchFamily="34" charset="-122"/>
                <a:cs typeface="Arial" charset="0"/>
              </a:rPr>
              <a:t>可见性过滤选择器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kern="1400" spc="400">
                <a:sym typeface="Calibri" panose="020F0502020204030204" pitchFamily="34" charset="0"/>
              </a:rPr>
              <a:t>问题及作业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4294967295"/>
          </p:nvPr>
        </p:nvSpPr>
        <p:spPr>
          <a:xfrm>
            <a:off x="3455707" y="3699165"/>
            <a:ext cx="5231093" cy="977975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3200" spc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集中问题</a:t>
            </a:r>
            <a:r>
              <a:rPr lang="en-US" altLang="zh-CN" sz="3200" spc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&amp;</a:t>
            </a:r>
            <a:r>
              <a:rPr lang="zh-CN" altLang="en-US" sz="3200" spc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课后作业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err="1"/>
              <a:t>jQuery</a:t>
            </a:r>
            <a:r>
              <a:rPr lang="zh-CN" altLang="en-US" dirty="0"/>
              <a:t>选择器功能强大，种类也很多，分类如下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通过</a:t>
            </a:r>
            <a:r>
              <a:rPr lang="en-US" altLang="zh-CN" dirty="0"/>
              <a:t>CSS</a:t>
            </a:r>
            <a:r>
              <a:rPr lang="zh-CN" altLang="en-US" dirty="0"/>
              <a:t>选择器选取元素</a:t>
            </a:r>
            <a:endParaRPr lang="en-US" altLang="zh-CN" dirty="0"/>
          </a:p>
          <a:p>
            <a:pPr lvl="2">
              <a:lnSpc>
                <a:spcPct val="150000"/>
              </a:lnSpc>
              <a:defRPr/>
            </a:pPr>
            <a:r>
              <a:rPr lang="zh-CN" altLang="en-US" dirty="0"/>
              <a:t>基本选择器</a:t>
            </a:r>
            <a:endParaRPr lang="en-US" altLang="zh-CN" dirty="0"/>
          </a:p>
          <a:p>
            <a:pPr lvl="2">
              <a:lnSpc>
                <a:spcPct val="150000"/>
              </a:lnSpc>
              <a:defRPr/>
            </a:pPr>
            <a:r>
              <a:rPr lang="zh-CN" altLang="en-US" dirty="0"/>
              <a:t>层次选择器</a:t>
            </a:r>
            <a:endParaRPr lang="en-US" altLang="zh-CN" dirty="0"/>
          </a:p>
          <a:p>
            <a:pPr lvl="2">
              <a:lnSpc>
                <a:spcPct val="150000"/>
              </a:lnSpc>
              <a:defRPr/>
            </a:pPr>
            <a:r>
              <a:rPr lang="zh-CN" altLang="en-US" dirty="0"/>
              <a:t>属性选择器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通过过滤选择器选择元素</a:t>
            </a:r>
            <a:endParaRPr lang="en-US" altLang="zh-CN" dirty="0"/>
          </a:p>
          <a:p>
            <a:pPr lvl="2">
              <a:lnSpc>
                <a:spcPct val="150000"/>
              </a:lnSpc>
              <a:defRPr/>
            </a:pPr>
            <a:r>
              <a:rPr lang="zh-CN" altLang="en-US" dirty="0"/>
              <a:t>基本过滤选择器</a:t>
            </a:r>
            <a:endParaRPr lang="en-US" altLang="zh-CN" dirty="0"/>
          </a:p>
          <a:p>
            <a:pPr lvl="2">
              <a:lnSpc>
                <a:spcPct val="150000"/>
              </a:lnSpc>
              <a:defRPr/>
            </a:pPr>
            <a:r>
              <a:rPr lang="zh-CN" altLang="en-US" dirty="0"/>
              <a:t>可见性过滤选择器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jQuery</a:t>
            </a:r>
            <a:r>
              <a:t>选择器分类</a:t>
            </a:r>
            <a:endParaRPr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0DB572D-5984-4225-B50D-014A1089B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1FCEC-5573-4E9A-B1C5-7DE732127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第二部分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50D9B9-E6AD-4512-BD05-9387857A6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CSS</a:t>
            </a:r>
            <a:r>
              <a:rPr lang="zh-CN" altLang="en-US" dirty="0"/>
              <a:t>选择器选取元素</a:t>
            </a:r>
          </a:p>
        </p:txBody>
      </p:sp>
    </p:spTree>
    <p:extLst>
      <p:ext uri="{BB962C8B-B14F-4D97-AF65-F5344CB8AC3E}">
        <p14:creationId xmlns:p14="http://schemas.microsoft.com/office/powerpoint/2010/main" val="1258803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基本选择器包括标签选择器、类选择器、</a:t>
            </a:r>
            <a:r>
              <a:rPr lang="en-US" dirty="0"/>
              <a:t>ID</a:t>
            </a:r>
            <a:r>
              <a:rPr lang="zh-CN" altLang="en-US" dirty="0"/>
              <a:t>选择器、并集选择器和全局选择器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基本选择器</a:t>
            </a:r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529234"/>
              </p:ext>
            </p:extLst>
          </p:nvPr>
        </p:nvGraphicFramePr>
        <p:xfrm>
          <a:off x="1007435" y="1874239"/>
          <a:ext cx="10662298" cy="4083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6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6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7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8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名称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语法构成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描述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示例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6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标签选择器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element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根据给定的标签名匹配元素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$("h2" )</a:t>
                      </a:r>
                      <a:r>
                        <a:rPr lang="zh-CN" altLang="en-US" sz="1800" kern="1200" dirty="0"/>
                        <a:t>选取所有</a:t>
                      </a:r>
                      <a:r>
                        <a:rPr lang="fr-FR" altLang="en-US" sz="1800" kern="1200" dirty="0"/>
                        <a:t>h2</a:t>
                      </a:r>
                      <a:r>
                        <a:rPr lang="zh-CN" altLang="en-US" sz="1800" kern="1200" dirty="0"/>
                        <a:t>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66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类选择器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.class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根据给定的</a:t>
                      </a:r>
                      <a:r>
                        <a:rPr lang="fr-FR" altLang="en-US" sz="1800" kern="1200" dirty="0"/>
                        <a:t>class</a:t>
                      </a:r>
                      <a:r>
                        <a:rPr lang="zh-CN" altLang="en-US" sz="1800" kern="1200" dirty="0"/>
                        <a:t>匹配元素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$(" .title")</a:t>
                      </a:r>
                      <a:r>
                        <a:rPr lang="zh-CN" altLang="en-US" sz="1800" kern="1200" dirty="0"/>
                        <a:t>选取所有</a:t>
                      </a:r>
                      <a:r>
                        <a:rPr lang="fr-FR" altLang="en-US" sz="1800" kern="1200" dirty="0"/>
                        <a:t>class</a:t>
                      </a:r>
                      <a:r>
                        <a:rPr lang="zh-CN" altLang="en-US" sz="1800" kern="1200" dirty="0"/>
                        <a:t>为</a:t>
                      </a:r>
                      <a:r>
                        <a:rPr lang="fr-FR" altLang="en-US" sz="1800" kern="1200" dirty="0"/>
                        <a:t>title</a:t>
                      </a:r>
                      <a:r>
                        <a:rPr lang="zh-CN" altLang="en-US" sz="1800" kern="1200" dirty="0"/>
                        <a:t>的元素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66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ID</a:t>
                      </a:r>
                      <a:r>
                        <a:rPr lang="zh-CN" altLang="en-US" sz="1800" kern="1200" dirty="0"/>
                        <a:t>选择器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#id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根据给定的</a:t>
                      </a:r>
                      <a:r>
                        <a:rPr lang="fr-FR" altLang="en-US" sz="1800" kern="1200" dirty="0"/>
                        <a:t>id</a:t>
                      </a:r>
                      <a:r>
                        <a:rPr lang="zh-CN" altLang="en-US" sz="1800" kern="1200" dirty="0"/>
                        <a:t>匹配元素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$(" #title")</a:t>
                      </a:r>
                      <a:r>
                        <a:rPr lang="zh-CN" altLang="en-US" sz="1800" kern="1200" dirty="0"/>
                        <a:t>选取</a:t>
                      </a:r>
                      <a:r>
                        <a:rPr lang="fr-FR" altLang="en-US" sz="1800" kern="1200" dirty="0"/>
                        <a:t>id</a:t>
                      </a:r>
                      <a:r>
                        <a:rPr lang="zh-CN" altLang="en-US" sz="1800" kern="1200" dirty="0"/>
                        <a:t>为</a:t>
                      </a:r>
                      <a:r>
                        <a:rPr lang="fr-FR" altLang="en-US" sz="1800" kern="1200" dirty="0"/>
                        <a:t>title</a:t>
                      </a:r>
                      <a:r>
                        <a:rPr lang="zh-CN" altLang="en-US" sz="1800" kern="1200" dirty="0"/>
                        <a:t>的元素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66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并集选择器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selector1,selector2,...,selectorN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将每一个选择器匹配的元素合并后一起返回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$("div,p,.title" )</a:t>
                      </a:r>
                      <a:r>
                        <a:rPr lang="zh-CN" altLang="en-US" sz="1800" kern="1200" dirty="0"/>
                        <a:t>选取所有</a:t>
                      </a:r>
                      <a:r>
                        <a:rPr lang="fr-FR" altLang="en-US" sz="1800" kern="1200" dirty="0"/>
                        <a:t>div</a:t>
                      </a:r>
                      <a:r>
                        <a:rPr lang="zh-CN" altLang="en-US" sz="1800" kern="1200" dirty="0"/>
                        <a:t>、</a:t>
                      </a:r>
                      <a:r>
                        <a:rPr lang="fr-FR" altLang="en-US" sz="1800" kern="1200" dirty="0"/>
                        <a:t>p</a:t>
                      </a:r>
                      <a:r>
                        <a:rPr lang="zh-CN" altLang="en-US" sz="1800" kern="1200" dirty="0"/>
                        <a:t>和拥有</a:t>
                      </a:r>
                      <a:r>
                        <a:rPr lang="fr-FR" altLang="en-US" sz="1800" kern="1200" dirty="0"/>
                        <a:t>class</a:t>
                      </a:r>
                      <a:r>
                        <a:rPr lang="zh-CN" altLang="en-US" sz="1800" kern="1200" dirty="0"/>
                        <a:t>为</a:t>
                      </a:r>
                      <a:r>
                        <a:rPr lang="fr-FR" altLang="en-US" sz="1800" kern="1200" dirty="0"/>
                        <a:t>title</a:t>
                      </a:r>
                      <a:r>
                        <a:rPr lang="zh-CN" altLang="en-US" sz="1800" kern="1200" dirty="0"/>
                        <a:t>的元素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66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全局选择器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*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匹配所有元素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$("*" )</a:t>
                      </a:r>
                      <a:r>
                        <a:rPr lang="zh-CN" altLang="en-US" sz="1800" kern="1200" dirty="0"/>
                        <a:t>选取所有元素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E5C4F03-567E-4EA2-8058-FF8C88F4E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336027" y="520921"/>
            <a:ext cx="5144773" cy="280076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b="1" dirty="0"/>
              <a:t> &lt;h3&gt;jQuery</a:t>
            </a:r>
            <a:r>
              <a:rPr lang="zh-CN" altLang="en-US" b="1" dirty="0"/>
              <a:t>元素选择器示例</a:t>
            </a:r>
            <a:r>
              <a:rPr lang="en-US" altLang="zh-CN" b="1" dirty="0"/>
              <a:t>&lt;/</a:t>
            </a:r>
            <a:r>
              <a:rPr lang="fr-FR" b="1" dirty="0"/>
              <a:t>h3&gt;</a:t>
            </a:r>
          </a:p>
          <a:p>
            <a:pPr>
              <a:defRPr/>
            </a:pPr>
            <a:r>
              <a:rPr lang="fr-FR" b="1" dirty="0"/>
              <a:t>        &lt;hr&gt;</a:t>
            </a:r>
          </a:p>
          <a:p>
            <a:pPr>
              <a:defRPr/>
            </a:pPr>
            <a:r>
              <a:rPr lang="fr-FR" b="1" dirty="0"/>
              <a:t>        &lt;div&gt;</a:t>
            </a:r>
            <a:r>
              <a:rPr lang="zh-CN" altLang="en-US" b="1" dirty="0"/>
              <a:t>我是</a:t>
            </a:r>
            <a:r>
              <a:rPr lang="fr-FR" b="1" dirty="0"/>
              <a:t>DIV</a:t>
            </a:r>
            <a:r>
              <a:rPr lang="zh-CN" altLang="en-US" b="1" dirty="0"/>
              <a:t>元素</a:t>
            </a:r>
            <a:r>
              <a:rPr lang="en-US" altLang="zh-CN" b="1" dirty="0"/>
              <a:t>&lt;/</a:t>
            </a:r>
            <a:r>
              <a:rPr lang="fr-FR" b="1" dirty="0"/>
              <a:t>div&gt;</a:t>
            </a:r>
          </a:p>
          <a:p>
            <a:pPr>
              <a:defRPr/>
            </a:pPr>
            <a:r>
              <a:rPr lang="fr-FR" b="1" dirty="0"/>
              <a:t>        &lt;p&gt;</a:t>
            </a:r>
            <a:r>
              <a:rPr lang="zh-CN" altLang="en-US" b="1" dirty="0"/>
              <a:t>我是</a:t>
            </a:r>
            <a:r>
              <a:rPr lang="fr-FR" b="1" dirty="0"/>
              <a:t>P</a:t>
            </a:r>
            <a:r>
              <a:rPr lang="zh-CN" altLang="en-US" b="1" dirty="0"/>
              <a:t>元素</a:t>
            </a:r>
            <a:r>
              <a:rPr lang="en-US" altLang="zh-CN" b="1" dirty="0"/>
              <a:t>&lt;/</a:t>
            </a:r>
            <a:r>
              <a:rPr lang="fr-FR" b="1" dirty="0"/>
              <a:t>p&gt;</a:t>
            </a:r>
          </a:p>
          <a:p>
            <a:pPr>
              <a:defRPr/>
            </a:pPr>
            <a:r>
              <a:rPr lang="fr-FR" b="1" dirty="0"/>
              <a:t>        &lt;div&gt;</a:t>
            </a:r>
            <a:r>
              <a:rPr lang="zh-CN" altLang="en-US" b="1" dirty="0"/>
              <a:t>我是</a:t>
            </a:r>
            <a:r>
              <a:rPr lang="fr-FR" b="1" dirty="0"/>
              <a:t>DIV</a:t>
            </a:r>
            <a:r>
              <a:rPr lang="zh-CN" altLang="en-US" b="1" dirty="0"/>
              <a:t>元素</a:t>
            </a:r>
            <a:r>
              <a:rPr lang="en-US" altLang="zh-CN" b="1" dirty="0"/>
              <a:t>&lt;/</a:t>
            </a:r>
            <a:r>
              <a:rPr lang="fr-FR" b="1" dirty="0"/>
              <a:t>div&gt;</a:t>
            </a:r>
          </a:p>
          <a:p>
            <a:pPr>
              <a:defRPr/>
            </a:pPr>
            <a:r>
              <a:rPr lang="fr-FR" b="1" dirty="0"/>
              <a:t>        &lt;p&gt;</a:t>
            </a:r>
            <a:r>
              <a:rPr lang="zh-CN" altLang="en-US" b="1" dirty="0"/>
              <a:t>我是</a:t>
            </a:r>
            <a:r>
              <a:rPr lang="fr-FR" b="1" dirty="0"/>
              <a:t>P</a:t>
            </a:r>
            <a:r>
              <a:rPr lang="zh-CN" altLang="en-US" b="1" dirty="0"/>
              <a:t>元素</a:t>
            </a:r>
            <a:r>
              <a:rPr lang="en-US" altLang="zh-CN" b="1" dirty="0"/>
              <a:t>&lt;/</a:t>
            </a:r>
            <a:r>
              <a:rPr lang="fr-FR" b="1" dirty="0"/>
              <a:t>p&gt;</a:t>
            </a:r>
          </a:p>
          <a:p>
            <a:pPr>
              <a:defRPr/>
            </a:pPr>
            <a:r>
              <a:rPr lang="fr-FR" b="1" dirty="0"/>
              <a:t>        &lt;script&gt;</a:t>
            </a:r>
          </a:p>
          <a:p>
            <a:pPr>
              <a:defRPr/>
            </a:pPr>
            <a:r>
              <a:rPr lang="fr-FR" b="1" dirty="0"/>
              <a:t>            $(document).ready(function() {</a:t>
            </a:r>
          </a:p>
          <a:p>
            <a:pPr>
              <a:defRPr/>
            </a:pPr>
            <a:r>
              <a:rPr lang="fr-FR" b="1" dirty="0"/>
              <a:t>                $("</a:t>
            </a:r>
            <a:r>
              <a:rPr lang="fr-FR" b="1" dirty="0">
                <a:solidFill>
                  <a:srgbClr val="FF0000"/>
                </a:solidFill>
              </a:rPr>
              <a:t>p</a:t>
            </a:r>
            <a:r>
              <a:rPr lang="fr-FR" b="1" dirty="0"/>
              <a:t>").css("border", "5px solid red");</a:t>
            </a:r>
          </a:p>
          <a:p>
            <a:pPr>
              <a:defRPr/>
            </a:pPr>
            <a:r>
              <a:rPr lang="fr-FR" b="1" dirty="0"/>
              <a:t>            });</a:t>
            </a:r>
          </a:p>
          <a:p>
            <a:pPr>
              <a:defRPr/>
            </a:pPr>
            <a:r>
              <a:rPr lang="fr-FR" b="1" dirty="0"/>
              <a:t>        &lt;/script&gt;</a:t>
            </a:r>
            <a:endParaRPr lang="zh-CN" altLang="zh-CN" dirty="0" err="1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标签选择器根据给定的标签名匹配元素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标签选择器</a:t>
            </a:r>
            <a:endParaRPr dirty="0"/>
          </a:p>
        </p:txBody>
      </p: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3645175" y="6384578"/>
            <a:ext cx="3869035" cy="428625"/>
            <a:chOff x="3143240" y="5143512"/>
            <a:chExt cx="386906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329755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543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4044813" y="5187962"/>
              <a:ext cx="262124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演示示例：基本选择器</a:t>
              </a:r>
            </a:p>
          </p:txBody>
        </p:sp>
      </p:grpSp>
      <p:grpSp>
        <p:nvGrpSpPr>
          <p:cNvPr id="19" name="组合 70"/>
          <p:cNvGrpSpPr>
            <a:grpSpLocks/>
          </p:cNvGrpSpPr>
          <p:nvPr/>
        </p:nvGrpSpPr>
        <p:grpSpPr bwMode="auto">
          <a:xfrm>
            <a:off x="5146969" y="353238"/>
            <a:ext cx="1000125" cy="414337"/>
            <a:chOff x="1000100" y="2528843"/>
            <a:chExt cx="1000132" cy="414475"/>
          </a:xfrm>
        </p:grpSpPr>
        <p:pic>
          <p:nvPicPr>
            <p:cNvPr id="20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8B2FCA-2F6E-43E0-BE0E-EDF2CB888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0C929F28-9AD5-4571-8E5F-F5CEA24C9A0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012549" y="3536313"/>
            <a:ext cx="5470741" cy="24516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ccd604c8f507f25fda6dbb49b9d6e24e5a4d995"/>
</p:tagLst>
</file>

<file path=ppt/theme/theme1.xml><?xml version="1.0" encoding="utf-8"?>
<a:theme xmlns:a="http://schemas.openxmlformats.org/drawingml/2006/main" name="1_主题1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5">
      <a:majorFont>
        <a:latin typeface="Arial"/>
        <a:ea typeface="微软雅黑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01928CD-BCF2-4937-8EFD-587001B47709}" vid="{32157CAA-EC0E-4533-B5E6-E31A26CEE657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第7章  初识jQuery</Template>
  <TotalTime>76</TotalTime>
  <Pages>0</Pages>
  <Words>4969</Words>
  <Characters>0</Characters>
  <Application>Microsoft Office PowerPoint</Application>
  <DocSecurity>0</DocSecurity>
  <PresentationFormat>宽屏</PresentationFormat>
  <Lines>0</Lines>
  <Paragraphs>690</Paragraphs>
  <Slides>51</Slides>
  <Notes>34</Notes>
  <HiddenSlides>1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  <vt:variant>
        <vt:lpstr>自定义放映</vt:lpstr>
      </vt:variant>
      <vt:variant>
        <vt:i4>1</vt:i4>
      </vt:variant>
    </vt:vector>
  </HeadingPairs>
  <TitlesOfParts>
    <vt:vector size="62" baseType="lpstr">
      <vt:lpstr>FrutigerNext LT Medium</vt:lpstr>
      <vt:lpstr>FrutigerNext LT Regular</vt:lpstr>
      <vt:lpstr>方正隶变简体</vt:lpstr>
      <vt:lpstr>黑体</vt:lpstr>
      <vt:lpstr>微软雅黑</vt:lpstr>
      <vt:lpstr>Arial</vt:lpstr>
      <vt:lpstr>Calibri</vt:lpstr>
      <vt:lpstr>Times New Roman</vt:lpstr>
      <vt:lpstr>Wingdings</vt:lpstr>
      <vt:lpstr>1_主题1</vt:lpstr>
      <vt:lpstr>PowerPoint 演示文稿</vt:lpstr>
      <vt:lpstr>第8章  jQuery选择器与过滤器</vt:lpstr>
      <vt:lpstr>本章目标</vt:lpstr>
      <vt:lpstr>第一部分</vt:lpstr>
      <vt:lpstr>jQuery选择器</vt:lpstr>
      <vt:lpstr>jQuery选择器分类</vt:lpstr>
      <vt:lpstr>第二部分</vt:lpstr>
      <vt:lpstr>基本选择器</vt:lpstr>
      <vt:lpstr>标签选择器</vt:lpstr>
      <vt:lpstr>类选择器</vt:lpstr>
      <vt:lpstr>ID选择器</vt:lpstr>
      <vt:lpstr>并集选择器</vt:lpstr>
      <vt:lpstr>全局选择器</vt:lpstr>
      <vt:lpstr>层次选择器</vt:lpstr>
      <vt:lpstr>后代选择器</vt:lpstr>
      <vt:lpstr>子选择器</vt:lpstr>
      <vt:lpstr>相邻选择器</vt:lpstr>
      <vt:lpstr>同辈选择器</vt:lpstr>
      <vt:lpstr>练习：制作图书简介页面</vt:lpstr>
      <vt:lpstr>练习：使用jQuery美化英雄联盟简介页</vt:lpstr>
      <vt:lpstr>共性问题集中讲解</vt:lpstr>
      <vt:lpstr>属性选择器</vt:lpstr>
      <vt:lpstr>根据属性名获取元素</vt:lpstr>
      <vt:lpstr>根据属性值获取元素2-1</vt:lpstr>
      <vt:lpstr>根据属性值获取元素2-2</vt:lpstr>
      <vt:lpstr>根据属性值包含特定的值获取元素3-1</vt:lpstr>
      <vt:lpstr>根据属性值包含特定的值获取元素3-2</vt:lpstr>
      <vt:lpstr>根据属性值包含特定的值获取元素3-3</vt:lpstr>
      <vt:lpstr>练习：制作“囧妈”页面特效3-1</vt:lpstr>
      <vt:lpstr>练习：制作“囧妈”页面特效3-2</vt:lpstr>
      <vt:lpstr>练习：制作“囧妈”页面特效3-3</vt:lpstr>
      <vt:lpstr>共性问题集中讲解</vt:lpstr>
      <vt:lpstr>第三部分</vt:lpstr>
      <vt:lpstr>如何实现同一个列表不同样式？</vt:lpstr>
      <vt:lpstr>过滤选择器</vt:lpstr>
      <vt:lpstr>基本过滤选择器</vt:lpstr>
      <vt:lpstr>练习：基本过滤选择器使用</vt:lpstr>
      <vt:lpstr>共性问题集中讲解</vt:lpstr>
      <vt:lpstr>子元素过滤器</vt:lpstr>
      <vt:lpstr>内容过滤器</vt:lpstr>
      <vt:lpstr>可见性过滤选择器</vt:lpstr>
      <vt:lpstr>第四部分</vt:lpstr>
      <vt:lpstr>jQuery选择器注意事项2-1</vt:lpstr>
      <vt:lpstr>jQuery选择器注意事项2-2</vt:lpstr>
      <vt:lpstr>练习：制作全网热播视频页面3-1</vt:lpstr>
      <vt:lpstr>练习：制作全网热播视频页面3-2</vt:lpstr>
      <vt:lpstr>练习：制作全网热播视频页面3-3</vt:lpstr>
      <vt:lpstr>共性问题集中讲解</vt:lpstr>
      <vt:lpstr>本章总结</vt:lpstr>
      <vt:lpstr>总结</vt:lpstr>
      <vt:lpstr>问题及作业</vt:lpstr>
      <vt:lpstr>自定义放映 1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第8章  jQuery选择器与过滤器</dc:title>
  <dc:creator>石 毅</dc:creator>
  <cp:lastModifiedBy>石 毅</cp:lastModifiedBy>
  <cp:revision>15</cp:revision>
  <dcterms:created xsi:type="dcterms:W3CDTF">2020-06-26T11:15:08Z</dcterms:created>
  <dcterms:modified xsi:type="dcterms:W3CDTF">2020-06-27T05:22:38Z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