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notesMasterIdLst>
    <p:notesMasterId r:id="rId66"/>
  </p:notesMasterIdLst>
  <p:sldIdLst>
    <p:sldId id="256" r:id="rId2"/>
    <p:sldId id="344" r:id="rId3"/>
    <p:sldId id="605" r:id="rId4"/>
    <p:sldId id="606" r:id="rId5"/>
    <p:sldId id="540" r:id="rId6"/>
    <p:sldId id="882" r:id="rId7"/>
    <p:sldId id="877" r:id="rId8"/>
    <p:sldId id="541" r:id="rId9"/>
    <p:sldId id="883" r:id="rId10"/>
    <p:sldId id="884" r:id="rId11"/>
    <p:sldId id="885" r:id="rId12"/>
    <p:sldId id="886" r:id="rId13"/>
    <p:sldId id="887" r:id="rId14"/>
    <p:sldId id="888" r:id="rId15"/>
    <p:sldId id="545" r:id="rId16"/>
    <p:sldId id="542" r:id="rId17"/>
    <p:sldId id="575" r:id="rId18"/>
    <p:sldId id="889" r:id="rId19"/>
    <p:sldId id="890" r:id="rId20"/>
    <p:sldId id="576" r:id="rId21"/>
    <p:sldId id="579" r:id="rId22"/>
    <p:sldId id="548" r:id="rId23"/>
    <p:sldId id="578" r:id="rId24"/>
    <p:sldId id="878" r:id="rId25"/>
    <p:sldId id="577" r:id="rId26"/>
    <p:sldId id="551" r:id="rId27"/>
    <p:sldId id="580" r:id="rId28"/>
    <p:sldId id="552" r:id="rId29"/>
    <p:sldId id="891" r:id="rId30"/>
    <p:sldId id="892" r:id="rId31"/>
    <p:sldId id="553" r:id="rId32"/>
    <p:sldId id="893" r:id="rId33"/>
    <p:sldId id="894" r:id="rId34"/>
    <p:sldId id="895" r:id="rId35"/>
    <p:sldId id="896" r:id="rId36"/>
    <p:sldId id="897" r:id="rId37"/>
    <p:sldId id="879" r:id="rId38"/>
    <p:sldId id="581" r:id="rId39"/>
    <p:sldId id="554" r:id="rId40"/>
    <p:sldId id="555" r:id="rId41"/>
    <p:sldId id="583" r:id="rId42"/>
    <p:sldId id="584" r:id="rId43"/>
    <p:sldId id="549" r:id="rId44"/>
    <p:sldId id="574" r:id="rId45"/>
    <p:sldId id="880" r:id="rId46"/>
    <p:sldId id="558" r:id="rId47"/>
    <p:sldId id="559" r:id="rId48"/>
    <p:sldId id="561" r:id="rId49"/>
    <p:sldId id="562" r:id="rId50"/>
    <p:sldId id="898" r:id="rId51"/>
    <p:sldId id="899" r:id="rId52"/>
    <p:sldId id="900" r:id="rId53"/>
    <p:sldId id="563" r:id="rId54"/>
    <p:sldId id="901" r:id="rId55"/>
    <p:sldId id="881" r:id="rId56"/>
    <p:sldId id="903" r:id="rId57"/>
    <p:sldId id="904" r:id="rId58"/>
    <p:sldId id="905" r:id="rId59"/>
    <p:sldId id="902" r:id="rId60"/>
    <p:sldId id="906" r:id="rId61"/>
    <p:sldId id="907" r:id="rId62"/>
    <p:sldId id="632" r:id="rId63"/>
    <p:sldId id="569" r:id="rId64"/>
    <p:sldId id="717" r:id="rId65"/>
  </p:sldIdLst>
  <p:sldSz cx="12192000" cy="6858000"/>
  <p:notesSz cx="6858000" cy="9144000"/>
  <p:custShowLst>
    <p:custShow name="自定义放映 1" id="0">
      <p:sldLst>
        <p:sld r:id="rId3"/>
      </p:sldLst>
    </p:custShow>
  </p:custShowLst>
  <p:custDataLst>
    <p:tags r:id="rId67"/>
  </p:custDataLst>
  <p:defaultTextStyle>
    <a:defPPr>
      <a:defRPr lang="zh-CN"/>
    </a:defPPr>
    <a:lvl1pPr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08305" indent="49530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815975" indent="98425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224280" indent="147955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631950" indent="196850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CCFF"/>
    <a:srgbClr val="FA4C7E"/>
    <a:srgbClr val="D0DEF0"/>
    <a:srgbClr val="E7F1F9"/>
    <a:srgbClr val="CBE3F2"/>
    <a:srgbClr val="6B81BB"/>
    <a:srgbClr val="596B9D"/>
    <a:srgbClr val="003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5" autoAdjust="0"/>
  </p:normalViewPr>
  <p:slideViewPr>
    <p:cSldViewPr snapToGrid="0" snapToObjects="1">
      <p:cViewPr varScale="1">
        <p:scale>
          <a:sx n="83" d="100"/>
          <a:sy n="83" d="100"/>
        </p:scale>
        <p:origin x="614" y="72"/>
      </p:cViewPr>
      <p:guideLst>
        <p:guide orient="horz" pos="2113"/>
        <p:guide pos="3841"/>
      </p:guideLst>
    </p:cSldViewPr>
  </p:slideViewPr>
  <p:outlineViewPr>
    <p:cViewPr>
      <p:scale>
        <a:sx n="33" d="100"/>
        <a:sy n="33" d="100"/>
      </p:scale>
      <p:origin x="0" y="49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C8BA843-4311-4175-913B-43C564E125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9CB3559-B63C-4AE0-9278-5FB14DBE86C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BA09D97-0802-481F-A242-D3969CD3CC67}" type="datetimeFigureOut">
              <a:rPr lang="zh-CN" altLang="en-US"/>
              <a:pPr>
                <a:defRPr/>
              </a:pPr>
              <a:t>2020/6/27</a:t>
            </a:fld>
            <a:endParaRPr lang="en-US"/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A5979BC4-F215-4300-9157-C35A0C9E8731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0E4F6C7-F09B-47E0-ABB2-A49EE179E0B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C840A9C-3EBF-4D5E-9DAC-63C47BEE71D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ACD41E4-C126-4741-BAA2-D3BF2E362F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fld id="{BB8883DD-9585-47A3-BCB2-BE891C53FAF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2015.7.4</a:t>
            </a:r>
          </a:p>
          <a:p>
            <a:pPr lvl="1"/>
            <a:r>
              <a:rPr lang="zh-CN" altLang="en-US"/>
              <a:t>调整版权和页码对齐，位于参考线</a:t>
            </a:r>
            <a:r>
              <a:rPr lang="en-US" altLang="zh-CN"/>
              <a:t>8.5</a:t>
            </a:r>
            <a:r>
              <a:rPr lang="zh-CN" altLang="en-US"/>
              <a:t>到</a:t>
            </a:r>
            <a:r>
              <a:rPr lang="en-US" altLang="zh-CN"/>
              <a:t>8.9</a:t>
            </a:r>
            <a:r>
              <a:rPr lang="zh-CN" altLang="en-US"/>
              <a:t>之间。</a:t>
            </a:r>
          </a:p>
          <a:p>
            <a:pPr lvl="1"/>
            <a:r>
              <a:rPr lang="zh-CN" altLang="en-US"/>
              <a:t>调整编辑框行距为单倍行距。</a:t>
            </a:r>
            <a:endParaRPr lang="en-US" altLang="zh-CN"/>
          </a:p>
          <a:p>
            <a:pPr lvl="0"/>
            <a:r>
              <a:rPr lang="en-US" altLang="zh-CN"/>
              <a:t>2015.7.9</a:t>
            </a:r>
          </a:p>
          <a:p>
            <a:pPr lvl="1"/>
            <a:r>
              <a:rPr lang="zh-CN" altLang="en-US"/>
              <a:t>删除此页课程版本后的“</a:t>
            </a:r>
            <a:r>
              <a:rPr lang="en-US" altLang="zh-CN"/>
              <a:t>ISSUE</a:t>
            </a:r>
            <a:r>
              <a:rPr lang="zh-CN" altLang="en-US"/>
              <a:t>”。</a:t>
            </a:r>
            <a:endParaRPr lang="en-US" altLang="zh-CN"/>
          </a:p>
          <a:p>
            <a:pPr lvl="1"/>
            <a:r>
              <a:rPr lang="zh-CN" altLang="en-US"/>
              <a:t>新增“产品版本”和“课程版本”的示例。</a:t>
            </a:r>
            <a:endParaRPr lang="en-US" altLang="zh-CN"/>
          </a:p>
          <a:p>
            <a:pPr lvl="0"/>
            <a:r>
              <a:rPr lang="en-US" altLang="zh-CN"/>
              <a:t>2015.8.3</a:t>
            </a:r>
          </a:p>
          <a:p>
            <a:pPr lvl="1"/>
            <a:r>
              <a:rPr lang="zh-CN" altLang="en-US"/>
              <a:t>调整母板主体和备注，段落格式为“允许标点溢出边界”。</a:t>
            </a:r>
            <a:endParaRPr lang="en-US" altLang="zh-CN"/>
          </a:p>
          <a:p>
            <a:pPr lvl="0"/>
            <a:r>
              <a:rPr lang="en-US" altLang="zh-CN"/>
              <a:t>2015.8.4</a:t>
            </a:r>
          </a:p>
          <a:p>
            <a:pPr lvl="1"/>
            <a:r>
              <a:rPr lang="zh-CN" altLang="en-US"/>
              <a:t>删除缩略语页；</a:t>
            </a:r>
            <a:endParaRPr lang="en-US" altLang="zh-CN"/>
          </a:p>
          <a:p>
            <a:pPr lvl="1"/>
            <a:r>
              <a:rPr lang="zh-CN" altLang="en-US"/>
              <a:t>重命名版式“</a:t>
            </a:r>
            <a:r>
              <a:rPr lang="en-US" altLang="zh-CN"/>
              <a:t>8#</a:t>
            </a:r>
            <a:r>
              <a:rPr lang="zh-CN" altLang="en-US"/>
              <a:t>空白”为“</a:t>
            </a:r>
            <a:r>
              <a:rPr lang="en-US" altLang="zh-CN"/>
              <a:t>8#</a:t>
            </a:r>
            <a:r>
              <a:rPr lang="zh-CN" altLang="en-US"/>
              <a:t>仅标题”。</a:t>
            </a:r>
            <a:endParaRPr lang="en-US" altLang="zh-CN"/>
          </a:p>
          <a:p>
            <a:r>
              <a:rPr lang="en-US" altLang="zh-CN"/>
              <a:t>2015.9.2</a:t>
            </a:r>
          </a:p>
          <a:p>
            <a:pPr lvl="1"/>
            <a:r>
              <a:rPr lang="zh-CN" altLang="en-US"/>
              <a:t>新增备注模板，备注页正上方添加页眉，显示本章标题。</a:t>
            </a:r>
            <a:endParaRPr lang="en-US" altLang="zh-CN"/>
          </a:p>
          <a:p>
            <a:pPr lvl="0"/>
            <a:r>
              <a:rPr lang="en-US" altLang="zh-CN"/>
              <a:t>2015.9.14</a:t>
            </a:r>
          </a:p>
          <a:p>
            <a:pPr lvl="1"/>
            <a:r>
              <a:rPr lang="zh-CN" altLang="en-US"/>
              <a:t>删除“谢谢”那页的白色“谢谢”。</a:t>
            </a:r>
            <a:endParaRPr lang="en-US" altLang="zh-CN"/>
          </a:p>
          <a:p>
            <a:pPr lvl="0"/>
            <a:r>
              <a:rPr lang="en-US" altLang="zh-CN"/>
              <a:t>2017.11.8</a:t>
            </a:r>
          </a:p>
          <a:p>
            <a:pPr lvl="1"/>
            <a:r>
              <a:rPr lang="zh-CN" altLang="en-US"/>
              <a:t>调整母版中标题宽度。</a:t>
            </a:r>
            <a:endParaRPr lang="en-US" altLang="zh-CN"/>
          </a:p>
          <a:p>
            <a:r>
              <a:rPr lang="en-US" altLang="zh-CN"/>
              <a:t>2017.12.8</a:t>
            </a:r>
          </a:p>
          <a:p>
            <a:pPr lvl="1"/>
            <a:r>
              <a:rPr lang="zh-CN" altLang="en-US"/>
              <a:t>适当拉长了备注页文本框长度，防止</a:t>
            </a:r>
            <a:r>
              <a:rPr lang="en-US" altLang="zh-CN"/>
              <a:t>2013</a:t>
            </a:r>
            <a:r>
              <a:rPr lang="zh-CN" altLang="en-US"/>
              <a:t>版后的</a:t>
            </a:r>
            <a:r>
              <a:rPr lang="en-US" altLang="zh-CN"/>
              <a:t>PPT</a:t>
            </a:r>
            <a:r>
              <a:rPr lang="zh-CN" altLang="en-US"/>
              <a:t>会自动换页。</a:t>
            </a:r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/>
              <a:t>该</a:t>
            </a:r>
            <a:r>
              <a:rPr lang="zh-CN" altLang="en-US" dirty="0"/>
              <a:t>上机练习有点难，教员可以在演示需求的时候简单讲解实现思路及关键代码；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907840-708B-4D97-BF58-E91EA3E3A985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该上机练习有点难，教员可以在演示需求的时候简单讲解实现思路及关键代码；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907840-708B-4D97-BF58-E91EA3E3A985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xxxxxxx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5F90C0-FD77-48FD-B4E9-2472E3790ACC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此页就是简单介绍在实际开发中除了基础事件外，还有绑定和移除事件即可，后面会详细介绍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53CB43-3373-45B0-BCF6-E193A665998B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8372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讲解完语法及参数后，说明绑定事件时可以单个绑定也可以绑定多个，引出下一页的内容。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53CB43-3373-45B0-BCF6-E193A665998B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4454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/>
              <a:t>该</a:t>
            </a:r>
            <a:r>
              <a:rPr lang="zh-CN" altLang="en-US" dirty="0"/>
              <a:t>上机练习有点难，教员可以在演示需求的时候简单讲解实现思路及关键代码；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907840-708B-4D97-BF58-E91EA3E3A985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137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xxxxxxx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5F90C0-FD77-48FD-B4E9-2472E3790ACC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143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引页仅仅说明复合事件讲解方法</a:t>
            </a:r>
            <a:r>
              <a:rPr lang="en-US" altLang="zh-CN" dirty="0"/>
              <a:t>hover</a:t>
            </a:r>
            <a:r>
              <a:rPr lang="zh-CN" altLang="en-US" dirty="0"/>
              <a:t>和</a:t>
            </a:r>
            <a:r>
              <a:rPr lang="en-US" altLang="zh-CN" dirty="0"/>
              <a:t>toggle</a:t>
            </a:r>
            <a:r>
              <a:rPr lang="zh-CN" altLang="en-US" dirty="0"/>
              <a:t>即可，然后引出下一页。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53CB43-3373-45B0-BCF6-E193A665998B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2727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边讲解边演示的方法，讲解</a:t>
            </a:r>
            <a:r>
              <a:rPr lang="en-US" altLang="zh-CN" dirty="0"/>
              <a:t>hover</a:t>
            </a:r>
            <a:r>
              <a:rPr lang="zh-CN" altLang="en-US" dirty="0"/>
              <a:t>的用法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53CB43-3373-45B0-BCF6-E193A665998B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7169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在示例</a:t>
            </a:r>
            <a:r>
              <a:rPr lang="en-US" altLang="zh-CN" dirty="0"/>
              <a:t>6</a:t>
            </a:r>
            <a:r>
              <a:rPr lang="zh-CN" altLang="en-US" dirty="0"/>
              <a:t>的基础上，演示</a:t>
            </a:r>
            <a:r>
              <a:rPr lang="en-US" altLang="zh-CN" dirty="0"/>
              <a:t>toggle</a:t>
            </a:r>
            <a:r>
              <a:rPr lang="zh-CN" altLang="en-US" dirty="0"/>
              <a:t>和</a:t>
            </a:r>
            <a:r>
              <a:rPr lang="en-US" altLang="zh-CN" dirty="0" err="1"/>
              <a:t>toggleClass</a:t>
            </a:r>
            <a:r>
              <a:rPr lang="zh-CN" altLang="en-US" dirty="0"/>
              <a:t>两个方法；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53CB43-3373-45B0-BCF6-E193A665998B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2495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此页简单说明即可，主查引出下一页的事件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53CB43-3373-45B0-BCF6-E193A665998B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2448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0D3A1-0140-4AD0-90C5-294937912F94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xxxxxxx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5F90C0-FD77-48FD-B4E9-2472E3790ACC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zh-CN" altLang="en-US"/>
              <a:t>此处简单讲解即可，到后面的具体案例中再详细讲解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226D90-D26E-4284-956A-1701B7ECFCBA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、讲解两个方法的用法；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、演示示例，通过演示让学员掌握这两个用法；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6FDF71-A8A2-4C1A-B7B5-C355C99773A8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、与</a:t>
            </a:r>
            <a:r>
              <a:rPr lang="en-US" altLang="zh-CN" dirty="0"/>
              <a:t>show</a:t>
            </a:r>
            <a:r>
              <a:rPr lang="zh-CN" altLang="en-US" dirty="0"/>
              <a:t>（）和</a:t>
            </a:r>
            <a:r>
              <a:rPr lang="en-US" altLang="zh-CN" dirty="0"/>
              <a:t>hide()</a:t>
            </a:r>
            <a:r>
              <a:rPr lang="zh-CN" altLang="en-US" dirty="0"/>
              <a:t>方法中的参数对比讲解</a:t>
            </a:r>
            <a:r>
              <a:rPr lang="en-US" altLang="zh-CN" dirty="0"/>
              <a:t>speed</a:t>
            </a:r>
            <a:r>
              <a:rPr lang="zh-CN" altLang="en-US" dirty="0"/>
              <a:t>和</a:t>
            </a:r>
            <a:r>
              <a:rPr lang="en-US" altLang="zh-CN" dirty="0"/>
              <a:t>callback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、通过演示示例，让学员掌握这两个方法的用法，与</a:t>
            </a:r>
            <a:r>
              <a:rPr lang="en-US" altLang="zh-CN" dirty="0"/>
              <a:t>show</a:t>
            </a:r>
            <a:r>
              <a:rPr lang="zh-CN" altLang="en-US" dirty="0"/>
              <a:t>（）和</a:t>
            </a:r>
            <a:r>
              <a:rPr lang="en-US" altLang="zh-CN" dirty="0"/>
              <a:t>hide()</a:t>
            </a:r>
            <a:r>
              <a:rPr lang="zh-CN" altLang="en-US" dirty="0"/>
              <a:t>方法对比讲解；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4A2D65-359B-4BC8-BACD-3FA60F61D6CE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、与前面讲解的</a:t>
            </a:r>
            <a:r>
              <a:rPr lang="en-US" altLang="zh-CN" dirty="0"/>
              <a:t>show</a:t>
            </a:r>
            <a:r>
              <a:rPr lang="zh-CN" altLang="en-US" dirty="0"/>
              <a:t>、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fadeIn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等</a:t>
            </a:r>
            <a:r>
              <a:rPr lang="zh-CN" altLang="en-US" dirty="0"/>
              <a:t>方法中的参数对比讲解</a:t>
            </a:r>
            <a:r>
              <a:rPr lang="en-US" altLang="zh-CN" dirty="0"/>
              <a:t>speed</a:t>
            </a:r>
            <a:r>
              <a:rPr lang="zh-CN" altLang="en-US" dirty="0"/>
              <a:t>和</a:t>
            </a:r>
            <a:r>
              <a:rPr lang="en-US" altLang="zh-CN" dirty="0"/>
              <a:t>callback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、通过演示示例，让学员掌握这两个方法的用法，与</a:t>
            </a:r>
            <a:r>
              <a:rPr lang="en-US" altLang="zh-CN" dirty="0"/>
              <a:t>show</a:t>
            </a:r>
            <a:r>
              <a:rPr lang="zh-CN" altLang="en-US" dirty="0"/>
              <a:t>、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fadeIn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等</a:t>
            </a:r>
            <a:r>
              <a:rPr lang="zh-CN" altLang="en-US" dirty="0"/>
              <a:t>方法对比讲解；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E2DED-EFD6-421B-AA4C-117E3CDB7BF9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0D3A1-0140-4AD0-90C5-294937912F94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74480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0D3A1-0140-4AD0-90C5-294937912F94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7978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0D3A1-0140-4AD0-90C5-294937912F94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59064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7961FF-7085-47DC-B4A4-FB2EFFDFC2D8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/>
            <a:r>
              <a:rPr lang="zh-CN" altLang="en-US" dirty="0"/>
              <a:t>教学指导：</a:t>
            </a:r>
            <a:endParaRPr lang="en-US" altLang="zh-CN" dirty="0"/>
          </a:p>
          <a:p>
            <a:pPr marL="0" lvl="2"/>
            <a:r>
              <a:rPr lang="en-US" altLang="zh-CN" dirty="0"/>
              <a:t>1</a:t>
            </a:r>
            <a:r>
              <a:rPr lang="zh-CN" altLang="en-US" dirty="0"/>
              <a:t>、简单说明一下各个类事件的就可以了，后面会对每类事件进行详细讲解；</a:t>
            </a:r>
            <a:endParaRPr lang="en-US" altLang="zh-CN" dirty="0"/>
          </a:p>
          <a:p>
            <a:pPr marL="0" lvl="2"/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windows</a:t>
            </a:r>
            <a:r>
              <a:rPr lang="zh-CN" altLang="en-US" dirty="0"/>
              <a:t>事件例如</a:t>
            </a:r>
            <a:r>
              <a:rPr lang="en-US" altLang="zh-CN" dirty="0"/>
              <a:t>ready</a:t>
            </a:r>
            <a:r>
              <a:rPr lang="zh-CN" altLang="en-US" dirty="0"/>
              <a:t>事件在前面已用过，这里简单介绍即可；</a:t>
            </a:r>
            <a:endParaRPr lang="en-US" altLang="zh-CN" dirty="0"/>
          </a:p>
          <a:p>
            <a:pPr marL="0" lvl="2"/>
            <a:r>
              <a:rPr lang="en-US" altLang="zh-CN" dirty="0"/>
              <a:t>3</a:t>
            </a:r>
            <a:r>
              <a:rPr lang="zh-CN" altLang="en-US" dirty="0"/>
              <a:t>、本章主要介绍鼠标事件、键盘事件和复合事件；</a:t>
            </a:r>
            <a:endParaRPr lang="en-US" altLang="zh-CN" dirty="0"/>
          </a:p>
          <a:p>
            <a:pPr marL="0" lvl="2"/>
            <a:r>
              <a:rPr lang="en-US" altLang="zh-CN" dirty="0"/>
              <a:t>4</a:t>
            </a:r>
            <a:r>
              <a:rPr lang="zh-CN" altLang="en-US" dirty="0"/>
              <a:t>、表单事件在后面的章节中会详细介绍；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9D1F8-E192-49AB-8A55-8BEAE44E6045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xxxxxxx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5F90C0-FD77-48FD-B4E9-2472E3790ACC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84639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教学指导；</a:t>
            </a:r>
            <a:endParaRPr lang="en-US" altLang="zh-CN" dirty="0"/>
          </a:p>
          <a:p>
            <a:r>
              <a:rPr lang="zh-CN" altLang="en-US" dirty="0"/>
              <a:t>总结部分</a:t>
            </a:r>
            <a:r>
              <a:rPr lang="zh-CN" altLang="zh-CN" dirty="0"/>
              <a:t>主要达到以下几个目的：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zh-CN" b="1" dirty="0"/>
              <a:t>回顾内容</a:t>
            </a:r>
            <a:r>
              <a:rPr lang="zh-CN" altLang="en-US" b="1" dirty="0"/>
              <a:t>。</a:t>
            </a:r>
            <a:r>
              <a:rPr lang="zh-CN" altLang="en-US" dirty="0">
                <a:solidFill>
                  <a:srgbClr val="C00000"/>
                </a:solidFill>
              </a:rPr>
              <a:t>注意与</a:t>
            </a:r>
            <a:r>
              <a:rPr lang="zh-CN" altLang="zh-CN" dirty="0">
                <a:solidFill>
                  <a:srgbClr val="C00000"/>
                </a:solidFill>
              </a:rPr>
              <a:t>与</a:t>
            </a:r>
            <a:r>
              <a:rPr lang="zh-CN" altLang="en-US" dirty="0">
                <a:solidFill>
                  <a:srgbClr val="C00000"/>
                </a:solidFill>
              </a:rPr>
              <a:t>本章任务和目标</a:t>
            </a:r>
            <a:r>
              <a:rPr lang="zh-CN" altLang="zh-CN" dirty="0">
                <a:solidFill>
                  <a:srgbClr val="C00000"/>
                </a:solidFill>
              </a:rPr>
              <a:t>不一样。</a:t>
            </a:r>
            <a:r>
              <a:rPr lang="zh-CN" altLang="en-US" dirty="0">
                <a:solidFill>
                  <a:srgbClr val="C00000"/>
                </a:solidFill>
              </a:rPr>
              <a:t>本章任务和目标是</a:t>
            </a:r>
            <a:r>
              <a:rPr lang="zh-CN" altLang="zh-CN" dirty="0"/>
              <a:t>是强调</a:t>
            </a:r>
            <a:r>
              <a:rPr lang="zh-CN" altLang="en-US" dirty="0"/>
              <a:t>内容概貌，学到技术，告知要学习什么；总结时，</a:t>
            </a:r>
            <a:r>
              <a:rPr lang="zh-CN" altLang="zh-CN" dirty="0"/>
              <a:t>要格外强调观点，把每一</a:t>
            </a:r>
            <a:r>
              <a:rPr lang="zh-CN" altLang="en-US" dirty="0"/>
              <a:t>个知识点</a:t>
            </a:r>
            <a:r>
              <a:rPr lang="zh-CN" altLang="zh-CN" dirty="0"/>
              <a:t>的观点</a:t>
            </a:r>
            <a:r>
              <a:rPr lang="zh-CN" altLang="en-US" dirty="0"/>
              <a:t>结论</a:t>
            </a:r>
            <a:r>
              <a:rPr lang="zh-CN" altLang="zh-CN" dirty="0"/>
              <a:t>都尽量突出出来。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zh-CN" altLang="zh-CN" b="1" dirty="0"/>
              <a:t>整理逻辑</a:t>
            </a:r>
            <a:r>
              <a:rPr lang="zh-CN" altLang="en-US" b="1" dirty="0"/>
              <a:t>。</a:t>
            </a:r>
            <a:r>
              <a:rPr lang="zh-CN" altLang="zh-CN" dirty="0"/>
              <a:t>还应该把观点之间的逻辑联系梳理出来</a:t>
            </a:r>
            <a:r>
              <a:rPr lang="zh-CN" altLang="en-US" dirty="0"/>
              <a:t>。</a:t>
            </a:r>
            <a:r>
              <a:rPr lang="zh-CN" altLang="zh-CN" dirty="0"/>
              <a:t>从而使</a:t>
            </a:r>
            <a:r>
              <a:rPr lang="zh-CN" altLang="en-US" dirty="0"/>
              <a:t>知识</a:t>
            </a:r>
            <a:r>
              <a:rPr lang="zh-CN" altLang="zh-CN" dirty="0"/>
              <a:t>系统化、逻辑化。要帮助</a:t>
            </a:r>
            <a:r>
              <a:rPr lang="zh-CN" altLang="en-US" dirty="0"/>
              <a:t>学员</a:t>
            </a:r>
            <a:r>
              <a:rPr lang="zh-CN" altLang="zh-CN" dirty="0"/>
              <a:t>整清逻辑是总结的一大任务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91252C-65BD-47FE-89DD-FBCAD2A8D70C}" type="slidenum">
              <a:rPr lang="zh-CN" altLang="en-US" smtClean="0"/>
              <a:pPr>
                <a:defRPr/>
              </a:pPr>
              <a:t>63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、演示案例时讲解键盘事件的用法，演示不同的按键产生不同的效果；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、说明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append( 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方法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的用法，后面会详细讲解；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A605F0-2E1D-4773-BC6E-9458ACA6DA13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此处简单讲解即可，到后面的具体案例中再详细讲解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7BDA6B-95E5-4505-92ED-4D7AC078AADC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主要讲解不同点即可，让学员课后使用</a:t>
            </a:r>
            <a:r>
              <a:rPr lang="en-US" altLang="zh-CN" dirty="0" err="1"/>
              <a:t>mouseleave</a:t>
            </a:r>
            <a:r>
              <a:rPr lang="zh-CN" altLang="en-US" dirty="0"/>
              <a:t>和</a:t>
            </a:r>
            <a:r>
              <a:rPr lang="en-US" altLang="zh-CN" dirty="0" err="1"/>
              <a:t>mouseenter</a:t>
            </a:r>
            <a:r>
              <a:rPr lang="zh-CN" altLang="en-US" dirty="0"/>
              <a:t>实现当当导航菜单，看看两者的用法；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53CB43-3373-45B0-BCF6-E193A665998B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751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1FCE91-9964-417A-BDAE-14061D8198DA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教学指导：简单介绍，学员了解即可；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53CB43-3373-45B0-BCF6-E193A665998B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68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教学指导：简单介绍，学员了解即可；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53CB43-3373-45B0-BCF6-E193A665998B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5920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8"/>
          <p:cNvSpPr>
            <a:spLocks noGrp="1"/>
          </p:cNvSpPr>
          <p:nvPr>
            <p:ph idx="1"/>
          </p:nvPr>
        </p:nvSpPr>
        <p:spPr>
          <a:xfrm>
            <a:off x="1012549" y="1091173"/>
            <a:ext cx="10657184" cy="5196304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0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6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buClr>
                <a:schemeClr val="tx2"/>
              </a:buClr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007435" y="216856"/>
            <a:ext cx="10657184" cy="608131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526228A-B3BB-4E2F-8F6B-1208B3761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26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本章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6" y="-1"/>
            <a:ext cx="4172477" cy="685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/>
        </p:nvSpPr>
        <p:spPr>
          <a:xfrm>
            <a:off x="0" y="-496"/>
            <a:ext cx="12192000" cy="6855885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1679509" y="4965175"/>
            <a:ext cx="12311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本章作业</a:t>
            </a:r>
          </a:p>
        </p:txBody>
      </p:sp>
      <p:sp>
        <p:nvSpPr>
          <p:cNvPr id="17" name="Freeform 9"/>
          <p:cNvSpPr/>
          <p:nvPr/>
        </p:nvSpPr>
        <p:spPr bwMode="auto">
          <a:xfrm>
            <a:off x="3311692" y="5068937"/>
            <a:ext cx="91971" cy="18426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487488" y="4899851"/>
            <a:ext cx="0" cy="564324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175788" y="-2"/>
            <a:ext cx="8016213" cy="6855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2" name="Freeform 6"/>
          <p:cNvSpPr/>
          <p:nvPr/>
        </p:nvSpPr>
        <p:spPr bwMode="auto">
          <a:xfrm>
            <a:off x="873764" y="4984750"/>
            <a:ext cx="403225" cy="412332"/>
          </a:xfrm>
          <a:custGeom>
            <a:avLst/>
            <a:gdLst>
              <a:gd name="T0" fmla="*/ 199 w 206"/>
              <a:gd name="T1" fmla="*/ 159 h 211"/>
              <a:gd name="T2" fmla="*/ 152 w 206"/>
              <a:gd name="T3" fmla="*/ 112 h 211"/>
              <a:gd name="T4" fmla="*/ 152 w 206"/>
              <a:gd name="T5" fmla="*/ 112 h 211"/>
              <a:gd name="T6" fmla="*/ 149 w 206"/>
              <a:gd name="T7" fmla="*/ 109 h 211"/>
              <a:gd name="T8" fmla="*/ 149 w 206"/>
              <a:gd name="T9" fmla="*/ 109 h 211"/>
              <a:gd name="T10" fmla="*/ 144 w 206"/>
              <a:gd name="T11" fmla="*/ 107 h 211"/>
              <a:gd name="T12" fmla="*/ 138 w 206"/>
              <a:gd name="T13" fmla="*/ 114 h 211"/>
              <a:gd name="T14" fmla="*/ 138 w 206"/>
              <a:gd name="T15" fmla="*/ 116 h 211"/>
              <a:gd name="T16" fmla="*/ 138 w 206"/>
              <a:gd name="T17" fmla="*/ 116 h 211"/>
              <a:gd name="T18" fmla="*/ 139 w 206"/>
              <a:gd name="T19" fmla="*/ 117 h 211"/>
              <a:gd name="T20" fmla="*/ 139 w 206"/>
              <a:gd name="T21" fmla="*/ 118 h 211"/>
              <a:gd name="T22" fmla="*/ 139 w 206"/>
              <a:gd name="T23" fmla="*/ 118 h 211"/>
              <a:gd name="T24" fmla="*/ 189 w 206"/>
              <a:gd name="T25" fmla="*/ 168 h 211"/>
              <a:gd name="T26" fmla="*/ 189 w 206"/>
              <a:gd name="T27" fmla="*/ 177 h 211"/>
              <a:gd name="T28" fmla="*/ 170 w 206"/>
              <a:gd name="T29" fmla="*/ 196 h 211"/>
              <a:gd name="T30" fmla="*/ 161 w 206"/>
              <a:gd name="T31" fmla="*/ 196 h 211"/>
              <a:gd name="T32" fmla="*/ 111 w 206"/>
              <a:gd name="T33" fmla="*/ 146 h 211"/>
              <a:gd name="T34" fmla="*/ 110 w 206"/>
              <a:gd name="T35" fmla="*/ 145 h 211"/>
              <a:gd name="T36" fmla="*/ 105 w 206"/>
              <a:gd name="T37" fmla="*/ 142 h 211"/>
              <a:gd name="T38" fmla="*/ 102 w 206"/>
              <a:gd name="T39" fmla="*/ 142 h 211"/>
              <a:gd name="T40" fmla="*/ 80 w 206"/>
              <a:gd name="T41" fmla="*/ 146 h 211"/>
              <a:gd name="T42" fmla="*/ 13 w 206"/>
              <a:gd name="T43" fmla="*/ 80 h 211"/>
              <a:gd name="T44" fmla="*/ 16 w 206"/>
              <a:gd name="T45" fmla="*/ 63 h 211"/>
              <a:gd name="T46" fmla="*/ 36 w 206"/>
              <a:gd name="T47" fmla="*/ 84 h 211"/>
              <a:gd name="T48" fmla="*/ 64 w 206"/>
              <a:gd name="T49" fmla="*/ 84 h 211"/>
              <a:gd name="T50" fmla="*/ 83 w 206"/>
              <a:gd name="T51" fmla="*/ 65 h 211"/>
              <a:gd name="T52" fmla="*/ 83 w 206"/>
              <a:gd name="T53" fmla="*/ 37 h 211"/>
              <a:gd name="T54" fmla="*/ 62 w 206"/>
              <a:gd name="T55" fmla="*/ 16 h 211"/>
              <a:gd name="T56" fmla="*/ 80 w 206"/>
              <a:gd name="T57" fmla="*/ 14 h 211"/>
              <a:gd name="T58" fmla="*/ 146 w 206"/>
              <a:gd name="T59" fmla="*/ 80 h 211"/>
              <a:gd name="T60" fmla="*/ 146 w 206"/>
              <a:gd name="T61" fmla="*/ 86 h 211"/>
              <a:gd name="T62" fmla="*/ 152 w 206"/>
              <a:gd name="T63" fmla="*/ 92 h 211"/>
              <a:gd name="T64" fmla="*/ 159 w 206"/>
              <a:gd name="T65" fmla="*/ 86 h 211"/>
              <a:gd name="T66" fmla="*/ 159 w 206"/>
              <a:gd name="T67" fmla="*/ 86 h 211"/>
              <a:gd name="T68" fmla="*/ 159 w 206"/>
              <a:gd name="T69" fmla="*/ 80 h 211"/>
              <a:gd name="T70" fmla="*/ 80 w 206"/>
              <a:gd name="T71" fmla="*/ 0 h 211"/>
              <a:gd name="T72" fmla="*/ 48 w 206"/>
              <a:gd name="T73" fmla="*/ 7 h 211"/>
              <a:gd name="T74" fmla="*/ 44 w 206"/>
              <a:gd name="T75" fmla="*/ 12 h 211"/>
              <a:gd name="T76" fmla="*/ 46 w 206"/>
              <a:gd name="T77" fmla="*/ 18 h 211"/>
              <a:gd name="T78" fmla="*/ 74 w 206"/>
              <a:gd name="T79" fmla="*/ 46 h 211"/>
              <a:gd name="T80" fmla="*/ 74 w 206"/>
              <a:gd name="T81" fmla="*/ 56 h 211"/>
              <a:gd name="T82" fmla="*/ 55 w 206"/>
              <a:gd name="T83" fmla="*/ 74 h 211"/>
              <a:gd name="T84" fmla="*/ 46 w 206"/>
              <a:gd name="T85" fmla="*/ 74 h 211"/>
              <a:gd name="T86" fmla="*/ 18 w 206"/>
              <a:gd name="T87" fmla="*/ 46 h 211"/>
              <a:gd name="T88" fmla="*/ 12 w 206"/>
              <a:gd name="T89" fmla="*/ 44 h 211"/>
              <a:gd name="T90" fmla="*/ 7 w 206"/>
              <a:gd name="T91" fmla="*/ 48 h 211"/>
              <a:gd name="T92" fmla="*/ 0 w 206"/>
              <a:gd name="T93" fmla="*/ 80 h 211"/>
              <a:gd name="T94" fmla="*/ 80 w 206"/>
              <a:gd name="T95" fmla="*/ 159 h 211"/>
              <a:gd name="T96" fmla="*/ 102 w 206"/>
              <a:gd name="T97" fmla="*/ 156 h 211"/>
              <a:gd name="T98" fmla="*/ 152 w 206"/>
              <a:gd name="T99" fmla="*/ 205 h 211"/>
              <a:gd name="T100" fmla="*/ 166 w 206"/>
              <a:gd name="T101" fmla="*/ 211 h 211"/>
              <a:gd name="T102" fmla="*/ 180 w 206"/>
              <a:gd name="T103" fmla="*/ 205 h 211"/>
              <a:gd name="T104" fmla="*/ 199 w 206"/>
              <a:gd name="T105" fmla="*/ 187 h 211"/>
              <a:gd name="T106" fmla="*/ 199 w 206"/>
              <a:gd name="T107" fmla="*/ 15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6" h="211">
                <a:moveTo>
                  <a:pt x="199" y="159"/>
                </a:moveTo>
                <a:cubicBezTo>
                  <a:pt x="152" y="112"/>
                  <a:pt x="152" y="112"/>
                  <a:pt x="152" y="112"/>
                </a:cubicBezTo>
                <a:cubicBezTo>
                  <a:pt x="152" y="112"/>
                  <a:pt x="152" y="112"/>
                  <a:pt x="152" y="112"/>
                </a:cubicBezTo>
                <a:cubicBezTo>
                  <a:pt x="149" y="109"/>
                  <a:pt x="149" y="109"/>
                  <a:pt x="149" y="109"/>
                </a:cubicBezTo>
                <a:cubicBezTo>
                  <a:pt x="149" y="109"/>
                  <a:pt x="149" y="109"/>
                  <a:pt x="149" y="109"/>
                </a:cubicBezTo>
                <a:cubicBezTo>
                  <a:pt x="148" y="108"/>
                  <a:pt x="146" y="107"/>
                  <a:pt x="144" y="107"/>
                </a:cubicBezTo>
                <a:cubicBezTo>
                  <a:pt x="141" y="107"/>
                  <a:pt x="138" y="110"/>
                  <a:pt x="138" y="114"/>
                </a:cubicBezTo>
                <a:cubicBezTo>
                  <a:pt x="138" y="114"/>
                  <a:pt x="138" y="115"/>
                  <a:pt x="138" y="116"/>
                </a:cubicBezTo>
                <a:cubicBezTo>
                  <a:pt x="138" y="116"/>
                  <a:pt x="138" y="116"/>
                  <a:pt x="138" y="116"/>
                </a:cubicBezTo>
                <a:cubicBezTo>
                  <a:pt x="138" y="117"/>
                  <a:pt x="139" y="117"/>
                  <a:pt x="139" y="117"/>
                </a:cubicBezTo>
                <a:cubicBezTo>
                  <a:pt x="139" y="118"/>
                  <a:pt x="139" y="118"/>
                  <a:pt x="139" y="118"/>
                </a:cubicBezTo>
                <a:cubicBezTo>
                  <a:pt x="139" y="118"/>
                  <a:pt x="139" y="118"/>
                  <a:pt x="139" y="118"/>
                </a:cubicBezTo>
                <a:cubicBezTo>
                  <a:pt x="189" y="168"/>
                  <a:pt x="189" y="168"/>
                  <a:pt x="189" y="168"/>
                </a:cubicBezTo>
                <a:cubicBezTo>
                  <a:pt x="192" y="170"/>
                  <a:pt x="192" y="175"/>
                  <a:pt x="189" y="177"/>
                </a:cubicBezTo>
                <a:cubicBezTo>
                  <a:pt x="170" y="196"/>
                  <a:pt x="170" y="196"/>
                  <a:pt x="170" y="196"/>
                </a:cubicBezTo>
                <a:cubicBezTo>
                  <a:pt x="168" y="198"/>
                  <a:pt x="164" y="198"/>
                  <a:pt x="161" y="196"/>
                </a:cubicBezTo>
                <a:cubicBezTo>
                  <a:pt x="111" y="146"/>
                  <a:pt x="111" y="146"/>
                  <a:pt x="111" y="146"/>
                </a:cubicBezTo>
                <a:cubicBezTo>
                  <a:pt x="111" y="146"/>
                  <a:pt x="111" y="145"/>
                  <a:pt x="110" y="145"/>
                </a:cubicBezTo>
                <a:cubicBezTo>
                  <a:pt x="109" y="143"/>
                  <a:pt x="107" y="142"/>
                  <a:pt x="105" y="142"/>
                </a:cubicBezTo>
                <a:cubicBezTo>
                  <a:pt x="104" y="142"/>
                  <a:pt x="103" y="142"/>
                  <a:pt x="102" y="142"/>
                </a:cubicBezTo>
                <a:cubicBezTo>
                  <a:pt x="95" y="145"/>
                  <a:pt x="87" y="146"/>
                  <a:pt x="80" y="146"/>
                </a:cubicBezTo>
                <a:cubicBezTo>
                  <a:pt x="43" y="146"/>
                  <a:pt x="13" y="116"/>
                  <a:pt x="13" y="80"/>
                </a:cubicBezTo>
                <a:cubicBezTo>
                  <a:pt x="13" y="74"/>
                  <a:pt x="14" y="68"/>
                  <a:pt x="16" y="63"/>
                </a:cubicBezTo>
                <a:cubicBezTo>
                  <a:pt x="36" y="84"/>
                  <a:pt x="36" y="84"/>
                  <a:pt x="36" y="84"/>
                </a:cubicBezTo>
                <a:cubicBezTo>
                  <a:pt x="44" y="91"/>
                  <a:pt x="57" y="91"/>
                  <a:pt x="64" y="84"/>
                </a:cubicBezTo>
                <a:cubicBezTo>
                  <a:pt x="83" y="65"/>
                  <a:pt x="83" y="65"/>
                  <a:pt x="83" y="65"/>
                </a:cubicBezTo>
                <a:cubicBezTo>
                  <a:pt x="91" y="57"/>
                  <a:pt x="91" y="45"/>
                  <a:pt x="83" y="37"/>
                </a:cubicBezTo>
                <a:cubicBezTo>
                  <a:pt x="62" y="16"/>
                  <a:pt x="62" y="16"/>
                  <a:pt x="62" y="16"/>
                </a:cubicBezTo>
                <a:cubicBezTo>
                  <a:pt x="68" y="14"/>
                  <a:pt x="74" y="14"/>
                  <a:pt x="80" y="14"/>
                </a:cubicBezTo>
                <a:cubicBezTo>
                  <a:pt x="116" y="14"/>
                  <a:pt x="146" y="43"/>
                  <a:pt x="146" y="80"/>
                </a:cubicBezTo>
                <a:cubicBezTo>
                  <a:pt x="146" y="81"/>
                  <a:pt x="146" y="85"/>
                  <a:pt x="146" y="86"/>
                </a:cubicBezTo>
                <a:cubicBezTo>
                  <a:pt x="146" y="89"/>
                  <a:pt x="149" y="92"/>
                  <a:pt x="152" y="92"/>
                </a:cubicBezTo>
                <a:cubicBezTo>
                  <a:pt x="156" y="92"/>
                  <a:pt x="159" y="89"/>
                  <a:pt x="159" y="86"/>
                </a:cubicBezTo>
                <a:cubicBezTo>
                  <a:pt x="159" y="86"/>
                  <a:pt x="159" y="86"/>
                  <a:pt x="159" y="86"/>
                </a:cubicBezTo>
                <a:cubicBezTo>
                  <a:pt x="159" y="84"/>
                  <a:pt x="159" y="82"/>
                  <a:pt x="159" y="80"/>
                </a:cubicBezTo>
                <a:cubicBezTo>
                  <a:pt x="159" y="36"/>
                  <a:pt x="123" y="0"/>
                  <a:pt x="80" y="0"/>
                </a:cubicBezTo>
                <a:cubicBezTo>
                  <a:pt x="69" y="0"/>
                  <a:pt x="58" y="3"/>
                  <a:pt x="48" y="7"/>
                </a:cubicBezTo>
                <a:cubicBezTo>
                  <a:pt x="46" y="8"/>
                  <a:pt x="44" y="10"/>
                  <a:pt x="44" y="12"/>
                </a:cubicBezTo>
                <a:cubicBezTo>
                  <a:pt x="43" y="14"/>
                  <a:pt x="44" y="16"/>
                  <a:pt x="46" y="18"/>
                </a:cubicBezTo>
                <a:cubicBezTo>
                  <a:pt x="74" y="46"/>
                  <a:pt x="74" y="46"/>
                  <a:pt x="74" y="46"/>
                </a:cubicBezTo>
                <a:cubicBezTo>
                  <a:pt x="76" y="49"/>
                  <a:pt x="76" y="53"/>
                  <a:pt x="74" y="56"/>
                </a:cubicBezTo>
                <a:cubicBezTo>
                  <a:pt x="55" y="74"/>
                  <a:pt x="55" y="74"/>
                  <a:pt x="55" y="74"/>
                </a:cubicBezTo>
                <a:cubicBezTo>
                  <a:pt x="53" y="77"/>
                  <a:pt x="48" y="77"/>
                  <a:pt x="46" y="74"/>
                </a:cubicBezTo>
                <a:cubicBezTo>
                  <a:pt x="18" y="46"/>
                  <a:pt x="18" y="46"/>
                  <a:pt x="18" y="46"/>
                </a:cubicBezTo>
                <a:cubicBezTo>
                  <a:pt x="16" y="45"/>
                  <a:pt x="14" y="44"/>
                  <a:pt x="12" y="44"/>
                </a:cubicBezTo>
                <a:cubicBezTo>
                  <a:pt x="9" y="45"/>
                  <a:pt x="8" y="46"/>
                  <a:pt x="7" y="48"/>
                </a:cubicBezTo>
                <a:cubicBezTo>
                  <a:pt x="2" y="58"/>
                  <a:pt x="0" y="69"/>
                  <a:pt x="0" y="80"/>
                </a:cubicBezTo>
                <a:cubicBezTo>
                  <a:pt x="0" y="124"/>
                  <a:pt x="36" y="159"/>
                  <a:pt x="80" y="159"/>
                </a:cubicBezTo>
                <a:cubicBezTo>
                  <a:pt x="87" y="159"/>
                  <a:pt x="95" y="158"/>
                  <a:pt x="102" y="156"/>
                </a:cubicBezTo>
                <a:cubicBezTo>
                  <a:pt x="152" y="205"/>
                  <a:pt x="152" y="205"/>
                  <a:pt x="152" y="205"/>
                </a:cubicBezTo>
                <a:cubicBezTo>
                  <a:pt x="155" y="209"/>
                  <a:pt x="160" y="211"/>
                  <a:pt x="166" y="211"/>
                </a:cubicBezTo>
                <a:cubicBezTo>
                  <a:pt x="171" y="211"/>
                  <a:pt x="176" y="209"/>
                  <a:pt x="180" y="205"/>
                </a:cubicBezTo>
                <a:cubicBezTo>
                  <a:pt x="199" y="187"/>
                  <a:pt x="199" y="187"/>
                  <a:pt x="199" y="187"/>
                </a:cubicBezTo>
                <a:cubicBezTo>
                  <a:pt x="206" y="179"/>
                  <a:pt x="206" y="166"/>
                  <a:pt x="199" y="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2F32A632-585D-410B-AB26-CE3FA52BD32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>
          <a:xfrm>
            <a:off x="4753508" y="370606"/>
            <a:ext cx="7112357" cy="658131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8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sp>
        <p:nvSpPr>
          <p:cNvPr id="20" name="内容占位符 8">
            <a:extLst>
              <a:ext uri="{FF2B5EF4-FFF2-40B4-BE49-F238E27FC236}">
                <a16:creationId xmlns:a16="http://schemas.microsoft.com/office/drawing/2014/main" id="{5CB90FF9-AC6E-4AFB-9F16-F6D69391D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3508" y="1247643"/>
            <a:ext cx="7112357" cy="5196304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0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zh-CN" altLang="en-US" sz="1800" strike="noStrike" kern="12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6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1" name="图片 6">
            <a:extLst>
              <a:ext uri="{FF2B5EF4-FFF2-40B4-BE49-F238E27FC236}">
                <a16:creationId xmlns:a16="http://schemas.microsoft.com/office/drawing/2014/main" id="{5D0F3E49-C80A-4751-A933-DC58F3B0B8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790" y="-496"/>
            <a:ext cx="552895" cy="249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05AAF05D-BCF6-4E45-91D1-F22BF824C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00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/>
        </p:nvGraphicFramePr>
        <p:xfrm>
          <a:off x="1007533" y="141763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94279382"/>
              </p:ext>
            </p:extLst>
          </p:nvPr>
        </p:nvGraphicFramePr>
        <p:xfrm>
          <a:off x="1007797" y="2766305"/>
          <a:ext cx="10464800" cy="254952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98884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98884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98884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R1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98884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V1.0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699" y="3363266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8045" y="3363266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2020.01.25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264" y="3363266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600" y="3327262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609316"/>
            <a:ext cx="9402233" cy="479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8258" tIns="39127" rIns="78258" bIns="39127" anchor="ctr"/>
          <a:lstStyle/>
          <a:p>
            <a:pPr defTabSz="801370" fontAlgn="base"/>
            <a:r>
              <a:rPr lang="zh-CN" altLang="en-US" sz="3500" dirty="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2" charset="-122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079318" y="360364"/>
            <a:ext cx="3831167" cy="7016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1" dirty="0">
                <a:solidFill>
                  <a:srgbClr val="4D4D4D"/>
                </a:solidFill>
                <a:latin typeface="Arial" panose="020B0604020202020204" pitchFamily="34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699" y="386732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8045" y="386732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2020.01.25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264" y="386732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600" y="383131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699" y="4335374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8045" y="4335374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2020.01.25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264" y="4335374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600" y="4335374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699" y="4846539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8045" y="4846539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2020.01.25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264" y="4846539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600" y="4846539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1AE5E3A-9C17-4F33-91BB-0A5E5EEB1C7C}"/>
              </a:ext>
            </a:extLst>
          </p:cNvPr>
          <p:cNvSpPr txBox="1"/>
          <p:nvPr userDrawn="1"/>
        </p:nvSpPr>
        <p:spPr>
          <a:xfrm>
            <a:off x="545209" y="5468677"/>
            <a:ext cx="11102110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是电子工业出版社出版的教材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动态网页设计与开发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——JavaScript + jQuery》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配套教学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（部分内容的深度和广度在教材的基础上有所扩展）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可能直接或间接采用了网上资源、公开学术报告中的部分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页面、图片、文字，引用时我们力求在该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的备注栏或标题栏中注明出处，如果有疏漏之处，敬请谅解。同时对被引用资源或报告的作者表示诚挚的谢意！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可免费使用、修改，使用时请保留此页。</a:t>
            </a:r>
          </a:p>
        </p:txBody>
      </p:sp>
      <p:grpSp>
        <p:nvGrpSpPr>
          <p:cNvPr id="33" name="组合 56">
            <a:extLst>
              <a:ext uri="{FF2B5EF4-FFF2-40B4-BE49-F238E27FC236}">
                <a16:creationId xmlns:a16="http://schemas.microsoft.com/office/drawing/2014/main" id="{1C77F658-E886-40D9-AE11-00BDC886341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5469" y="5622023"/>
            <a:ext cx="700087" cy="949036"/>
            <a:chOff x="3626799" y="3824735"/>
            <a:chExt cx="700618" cy="948130"/>
          </a:xfrm>
        </p:grpSpPr>
        <p:sp>
          <p:nvSpPr>
            <p:cNvPr id="34" name="TextBox 6">
              <a:extLst>
                <a:ext uri="{FF2B5EF4-FFF2-40B4-BE49-F238E27FC236}">
                  <a16:creationId xmlns:a16="http://schemas.microsoft.com/office/drawing/2014/main" id="{9236B03C-A7C1-4430-8ED6-19133E09CF03}"/>
                </a:ext>
              </a:extLst>
            </p:cNvPr>
            <p:cNvSpPr txBox="1"/>
            <p:nvPr/>
          </p:nvSpPr>
          <p:spPr>
            <a:xfrm>
              <a:off x="3626799" y="4371610"/>
              <a:ext cx="700618" cy="40125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说明</a:t>
              </a:r>
            </a:p>
          </p:txBody>
        </p:sp>
        <p:pic>
          <p:nvPicPr>
            <p:cNvPr id="47" name="Picture 2" descr="C:\Users\meng.zhang\Desktop\ACCP7.0模版图标规范\s-3.png">
              <a:extLst>
                <a:ext uri="{FF2B5EF4-FFF2-40B4-BE49-F238E27FC236}">
                  <a16:creationId xmlns:a16="http://schemas.microsoft.com/office/drawing/2014/main" id="{826C70CB-0DB3-4717-B1B9-8CF11C27A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5652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007435" y="216856"/>
            <a:ext cx="10657184" cy="608131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526228A-B3BB-4E2F-8F6B-1208B3761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3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EC5FBAB-43E0-446A-A354-B64ED54D3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84945" y="2335521"/>
            <a:ext cx="8954522" cy="1470024"/>
          </a:xfrm>
        </p:spPr>
        <p:txBody>
          <a:bodyPr>
            <a:noAutofit/>
          </a:bodyPr>
          <a:lstStyle>
            <a:lvl1pPr algn="ctr">
              <a:defRPr sz="4000" b="1">
                <a:solidFill>
                  <a:srgbClr val="1F3A6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id="{A862FB4C-9A0A-4A42-90C4-A447FE0AA4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50100" y="4181267"/>
            <a:ext cx="3886773" cy="350838"/>
          </a:xfrm>
          <a:prstGeom prst="rect">
            <a:avLst/>
          </a:prstGeom>
        </p:spPr>
        <p:txBody>
          <a:bodyPr/>
          <a:lstStyle>
            <a:lvl1pPr marL="304800" indent="-304800" algn="l" defTabSz="815975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lang="zh-CN" altLang="en-US" sz="1800" kern="1200" dirty="0" smtClean="0">
                <a:solidFill>
                  <a:srgbClr val="002060"/>
                </a:solidFill>
                <a:latin typeface="方正隶变简体" panose="03000509000000000000" pitchFamily="65" charset="-122"/>
                <a:ea typeface="方正隶变简体" panose="03000509000000000000" pitchFamily="65" charset="-122"/>
                <a:cs typeface="+mn-cs"/>
                <a:sym typeface="微软雅黑" pitchFamily="34" charset="-122"/>
              </a:defRPr>
            </a:lvl1pPr>
          </a:lstStyle>
          <a:p>
            <a:pPr lvl="0"/>
            <a:r>
              <a:rPr lang="zh-CN" altLang="en-US">
                <a:sym typeface="微软雅黑" pitchFamily="34" charset="-122"/>
              </a:rPr>
              <a:t>单击此处编辑母版文本样式</a:t>
            </a:r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C851501A-8E42-40B4-9B22-14C428338D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72344" y="4181267"/>
            <a:ext cx="3886773" cy="350838"/>
          </a:xfrm>
          <a:prstGeom prst="rect">
            <a:avLst/>
          </a:prstGeom>
        </p:spPr>
        <p:txBody>
          <a:bodyPr/>
          <a:lstStyle>
            <a:lvl1pPr marL="304800" indent="-304800" algn="l" defTabSz="815975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lang="zh-CN" altLang="en-US" sz="1800" kern="1200" dirty="0" smtClean="0">
                <a:solidFill>
                  <a:srgbClr val="002060"/>
                </a:solidFill>
                <a:latin typeface="方正隶变简体" panose="03000509000000000000" pitchFamily="65" charset="-122"/>
                <a:ea typeface="方正隶变简体" panose="03000509000000000000" pitchFamily="65" charset="-122"/>
                <a:cs typeface="+mn-cs"/>
                <a:sym typeface="微软雅黑" pitchFamily="34" charset="-122"/>
              </a:defRPr>
            </a:lvl1pPr>
          </a:lstStyle>
          <a:p>
            <a:pPr lvl="0"/>
            <a:r>
              <a:rPr lang="zh-CN" altLang="en-US">
                <a:sym typeface="微软雅黑" pitchFamily="34" charset="-122"/>
              </a:rPr>
              <a:t>单击此处编辑母版文本样式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E6979CC-F0D6-45F1-9901-567148A3B6A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064" y="176611"/>
            <a:ext cx="1269400" cy="1162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BE0088C-3681-41B5-B16C-F64B9D7FAE0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0321">
            <a:off x="10421394" y="5209210"/>
            <a:ext cx="1490741" cy="1434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942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73C90B8-333D-46FF-8E29-FFB8B52D3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57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8909" y="260651"/>
            <a:ext cx="6073600" cy="768085"/>
          </a:xfrm>
        </p:spPr>
        <p:txBody>
          <a:bodyPr>
            <a:noAutofit/>
          </a:bodyPr>
          <a:lstStyle>
            <a:lvl1pPr algn="r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800" b="1" kern="1200" noProof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DCCBDC-041E-40CA-8A43-5C52232FC8A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109" y="5434640"/>
            <a:ext cx="1269400" cy="1162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678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课程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11427" y="198007"/>
            <a:ext cx="9438135" cy="742093"/>
          </a:xfrm>
          <a:prstGeom prst="rect">
            <a:avLst/>
          </a:prstGeom>
        </p:spPr>
        <p:txBody>
          <a:bodyPr/>
          <a:lstStyle>
            <a:lvl1pPr algn="l">
              <a:defRPr lang="zh-CN" altLang="en-US" sz="2800" b="1" kern="1200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noProof="1"/>
              <a:t>课程目标</a:t>
            </a:r>
          </a:p>
        </p:txBody>
      </p:sp>
      <p:sp>
        <p:nvSpPr>
          <p:cNvPr id="12" name="矩形 1"/>
          <p:cNvSpPr/>
          <p:nvPr/>
        </p:nvSpPr>
        <p:spPr>
          <a:xfrm>
            <a:off x="4187221" y="1"/>
            <a:ext cx="8004783" cy="6855884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rgbClr val="A7C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pic>
        <p:nvPicPr>
          <p:cNvPr id="10" name="Picture 2" descr="C:\Users\lenovo\Desktop\3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80" y="569051"/>
            <a:ext cx="1439333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l="10119" r="20859"/>
          <a:stretch>
            <a:fillRect/>
          </a:stretch>
        </p:blipFill>
        <p:spPr>
          <a:xfrm>
            <a:off x="7918875" y="2387603"/>
            <a:ext cx="2258060" cy="2028613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11" name="内容占位符 8">
            <a:extLst>
              <a:ext uri="{FF2B5EF4-FFF2-40B4-BE49-F238E27FC236}">
                <a16:creationId xmlns:a16="http://schemas.microsoft.com/office/drawing/2014/main" id="{AB5C09D3-18AD-46C4-B9BE-DC908ED61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138103"/>
            <a:ext cx="10657184" cy="5363240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buClr>
                <a:schemeClr val="tx2"/>
              </a:buClr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8" name="图片 6">
            <a:extLst>
              <a:ext uri="{FF2B5EF4-FFF2-40B4-BE49-F238E27FC236}">
                <a16:creationId xmlns:a16="http://schemas.microsoft.com/office/drawing/2014/main" id="{57183EB8-BAF8-4125-974B-9F7347D2C8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448DBE3-A626-4D00-8DCA-0FA0C43C674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527" y="5956926"/>
            <a:ext cx="722779" cy="704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349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11427" y="198007"/>
            <a:ext cx="9438135" cy="742093"/>
          </a:xfrm>
          <a:prstGeom prst="rect">
            <a:avLst/>
          </a:prstGeom>
        </p:spPr>
        <p:txBody>
          <a:bodyPr/>
          <a:lstStyle>
            <a:lvl1pPr algn="l">
              <a:defRPr lang="zh-CN" altLang="en-US" sz="2800" b="1" kern="1200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noProof="1"/>
              <a:t>课程目标</a:t>
            </a:r>
          </a:p>
        </p:txBody>
      </p:sp>
      <p:sp>
        <p:nvSpPr>
          <p:cNvPr id="12" name="矩形 1"/>
          <p:cNvSpPr/>
          <p:nvPr/>
        </p:nvSpPr>
        <p:spPr>
          <a:xfrm>
            <a:off x="4187221" y="1"/>
            <a:ext cx="8004783" cy="6855884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rgbClr val="A7C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pic>
        <p:nvPicPr>
          <p:cNvPr id="10" name="Picture 2" descr="C:\Users\lenovo\Desktop\3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80" y="569051"/>
            <a:ext cx="1439333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6">
            <a:extLst>
              <a:ext uri="{FF2B5EF4-FFF2-40B4-BE49-F238E27FC236}">
                <a16:creationId xmlns:a16="http://schemas.microsoft.com/office/drawing/2014/main" id="{57183EB8-BAF8-4125-974B-9F7347D2C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9CC4E1-117B-4C7A-813F-D0EDB6E2299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527" y="5956926"/>
            <a:ext cx="722779" cy="70446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内容占位符 8">
            <a:extLst>
              <a:ext uri="{FF2B5EF4-FFF2-40B4-BE49-F238E27FC236}">
                <a16:creationId xmlns:a16="http://schemas.microsoft.com/office/drawing/2014/main" id="{03F190DA-A056-4D9D-A92F-3E55130A3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138103"/>
            <a:ext cx="10657184" cy="5363240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buClr>
                <a:schemeClr val="tx2"/>
              </a:buClr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7156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11"/>
            <a:ext cx="12192000" cy="3072341"/>
          </a:xfrm>
          <a:prstGeom prst="rect">
            <a:avLst/>
          </a:prstGeom>
        </p:spPr>
      </p:pic>
      <p:pic>
        <p:nvPicPr>
          <p:cNvPr id="8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66690" y="-1495425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719403" y="1928513"/>
            <a:ext cx="10945216" cy="1470024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pic>
        <p:nvPicPr>
          <p:cNvPr id="11" name="图片 10" descr="2_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188" y="1801197"/>
            <a:ext cx="7003627" cy="1724660"/>
          </a:xfrm>
          <a:prstGeom prst="rect">
            <a:avLst/>
          </a:prstGeom>
        </p:spPr>
      </p:pic>
      <p:sp>
        <p:nvSpPr>
          <p:cNvPr id="1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55708" y="3699166"/>
            <a:ext cx="5231093" cy="977975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08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6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主讲人：某某某</a:t>
            </a:r>
          </a:p>
        </p:txBody>
      </p:sp>
    </p:spTree>
    <p:extLst>
      <p:ext uri="{BB962C8B-B14F-4D97-AF65-F5344CB8AC3E}">
        <p14:creationId xmlns:p14="http://schemas.microsoft.com/office/powerpoint/2010/main" val="401125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演示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6" y="-1"/>
            <a:ext cx="4172477" cy="685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0" y="-1"/>
            <a:ext cx="12192000" cy="6855885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1679509" y="4965175"/>
            <a:ext cx="12311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演示案例</a:t>
            </a:r>
          </a:p>
        </p:txBody>
      </p:sp>
      <p:sp>
        <p:nvSpPr>
          <p:cNvPr id="32" name="Freeform 9"/>
          <p:cNvSpPr/>
          <p:nvPr/>
        </p:nvSpPr>
        <p:spPr bwMode="auto">
          <a:xfrm>
            <a:off x="3311692" y="5068937"/>
            <a:ext cx="91971" cy="18426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487488" y="4899851"/>
            <a:ext cx="0" cy="564324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175788" y="-2"/>
            <a:ext cx="8016213" cy="6855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8" name="标题 1"/>
          <p:cNvSpPr>
            <a:spLocks noGrp="1" noChangeArrowheads="1"/>
          </p:cNvSpPr>
          <p:nvPr>
            <p:ph type="title" hasCustomPrompt="1"/>
          </p:nvPr>
        </p:nvSpPr>
        <p:spPr>
          <a:xfrm>
            <a:off x="4751852" y="376196"/>
            <a:ext cx="7112357" cy="658131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8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grpSp>
        <p:nvGrpSpPr>
          <p:cNvPr id="26" name="组合 25"/>
          <p:cNvGrpSpPr/>
          <p:nvPr/>
        </p:nvGrpSpPr>
        <p:grpSpPr>
          <a:xfrm>
            <a:off x="848764" y="4982546"/>
            <a:ext cx="433600" cy="411783"/>
            <a:chOff x="1866900" y="2420938"/>
            <a:chExt cx="757238" cy="719137"/>
          </a:xfrm>
          <a:solidFill>
            <a:schemeClr val="bg1"/>
          </a:solidFill>
        </p:grpSpPr>
        <p:sp>
          <p:nvSpPr>
            <p:cNvPr id="27" name="Freeform 15"/>
            <p:cNvSpPr/>
            <p:nvPr/>
          </p:nvSpPr>
          <p:spPr bwMode="auto">
            <a:xfrm>
              <a:off x="1979613" y="2420938"/>
              <a:ext cx="644525" cy="495300"/>
            </a:xfrm>
            <a:custGeom>
              <a:avLst/>
              <a:gdLst>
                <a:gd name="T0" fmla="*/ 158 w 172"/>
                <a:gd name="T1" fmla="*/ 0 h 132"/>
                <a:gd name="T2" fmla="*/ 15 w 172"/>
                <a:gd name="T3" fmla="*/ 0 h 132"/>
                <a:gd name="T4" fmla="*/ 0 w 172"/>
                <a:gd name="T5" fmla="*/ 14 h 132"/>
                <a:gd name="T6" fmla="*/ 0 w 172"/>
                <a:gd name="T7" fmla="*/ 30 h 132"/>
                <a:gd name="T8" fmla="*/ 13 w 172"/>
                <a:gd name="T9" fmla="*/ 30 h 132"/>
                <a:gd name="T10" fmla="*/ 13 w 172"/>
                <a:gd name="T11" fmla="*/ 14 h 132"/>
                <a:gd name="T12" fmla="*/ 15 w 172"/>
                <a:gd name="T13" fmla="*/ 13 h 132"/>
                <a:gd name="T14" fmla="*/ 158 w 172"/>
                <a:gd name="T15" fmla="*/ 13 h 132"/>
                <a:gd name="T16" fmla="*/ 159 w 172"/>
                <a:gd name="T17" fmla="*/ 14 h 132"/>
                <a:gd name="T18" fmla="*/ 159 w 172"/>
                <a:gd name="T19" fmla="*/ 118 h 132"/>
                <a:gd name="T20" fmla="*/ 158 w 172"/>
                <a:gd name="T21" fmla="*/ 119 h 132"/>
                <a:gd name="T22" fmla="*/ 142 w 172"/>
                <a:gd name="T23" fmla="*/ 119 h 132"/>
                <a:gd name="T24" fmla="*/ 142 w 172"/>
                <a:gd name="T25" fmla="*/ 132 h 132"/>
                <a:gd name="T26" fmla="*/ 158 w 172"/>
                <a:gd name="T27" fmla="*/ 132 h 132"/>
                <a:gd name="T28" fmla="*/ 172 w 172"/>
                <a:gd name="T29" fmla="*/ 118 h 132"/>
                <a:gd name="T30" fmla="*/ 172 w 172"/>
                <a:gd name="T31" fmla="*/ 14 h 132"/>
                <a:gd name="T32" fmla="*/ 158 w 172"/>
                <a:gd name="T3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2" h="132">
                  <a:moveTo>
                    <a:pt x="158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4" y="13"/>
                    <a:pt x="15" y="13"/>
                  </a:cubicBezTo>
                  <a:cubicBezTo>
                    <a:pt x="158" y="13"/>
                    <a:pt x="158" y="13"/>
                    <a:pt x="158" y="13"/>
                  </a:cubicBezTo>
                  <a:cubicBezTo>
                    <a:pt x="158" y="13"/>
                    <a:pt x="159" y="14"/>
                    <a:pt x="159" y="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18"/>
                    <a:pt x="158" y="119"/>
                    <a:pt x="158" y="119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2" y="132"/>
                    <a:pt x="142" y="132"/>
                    <a:pt x="142" y="132"/>
                  </a:cubicBezTo>
                  <a:cubicBezTo>
                    <a:pt x="158" y="132"/>
                    <a:pt x="158" y="132"/>
                    <a:pt x="158" y="132"/>
                  </a:cubicBezTo>
                  <a:cubicBezTo>
                    <a:pt x="166" y="132"/>
                    <a:pt x="172" y="126"/>
                    <a:pt x="172" y="118"/>
                  </a:cubicBezTo>
                  <a:cubicBezTo>
                    <a:pt x="172" y="14"/>
                    <a:pt x="172" y="14"/>
                    <a:pt x="172" y="14"/>
                  </a:cubicBezTo>
                  <a:cubicBezTo>
                    <a:pt x="172" y="6"/>
                    <a:pt x="166" y="0"/>
                    <a:pt x="15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8" name="Freeform 16"/>
            <p:cNvSpPr/>
            <p:nvPr/>
          </p:nvSpPr>
          <p:spPr bwMode="auto">
            <a:xfrm>
              <a:off x="1866900" y="2533650"/>
              <a:ext cx="644525" cy="606425"/>
            </a:xfrm>
            <a:custGeom>
              <a:avLst/>
              <a:gdLst>
                <a:gd name="T0" fmla="*/ 157 w 172"/>
                <a:gd name="T1" fmla="*/ 0 h 162"/>
                <a:gd name="T2" fmla="*/ 43 w 172"/>
                <a:gd name="T3" fmla="*/ 0 h 162"/>
                <a:gd name="T4" fmla="*/ 30 w 172"/>
                <a:gd name="T5" fmla="*/ 0 h 162"/>
                <a:gd name="T6" fmla="*/ 14 w 172"/>
                <a:gd name="T7" fmla="*/ 0 h 162"/>
                <a:gd name="T8" fmla="*/ 0 w 172"/>
                <a:gd name="T9" fmla="*/ 15 h 162"/>
                <a:gd name="T10" fmla="*/ 0 w 172"/>
                <a:gd name="T11" fmla="*/ 118 h 162"/>
                <a:gd name="T12" fmla="*/ 0 w 172"/>
                <a:gd name="T13" fmla="*/ 120 h 162"/>
                <a:gd name="T14" fmla="*/ 14 w 172"/>
                <a:gd name="T15" fmla="*/ 133 h 162"/>
                <a:gd name="T16" fmla="*/ 44 w 172"/>
                <a:gd name="T17" fmla="*/ 133 h 162"/>
                <a:gd name="T18" fmla="*/ 51 w 172"/>
                <a:gd name="T19" fmla="*/ 126 h 162"/>
                <a:gd name="T20" fmla="*/ 44 w 172"/>
                <a:gd name="T21" fmla="*/ 119 h 162"/>
                <a:gd name="T22" fmla="*/ 14 w 172"/>
                <a:gd name="T23" fmla="*/ 119 h 162"/>
                <a:gd name="T24" fmla="*/ 13 w 172"/>
                <a:gd name="T25" fmla="*/ 118 h 162"/>
                <a:gd name="T26" fmla="*/ 13 w 172"/>
                <a:gd name="T27" fmla="*/ 15 h 162"/>
                <a:gd name="T28" fmla="*/ 14 w 172"/>
                <a:gd name="T29" fmla="*/ 13 h 162"/>
                <a:gd name="T30" fmla="*/ 30 w 172"/>
                <a:gd name="T31" fmla="*/ 13 h 162"/>
                <a:gd name="T32" fmla="*/ 43 w 172"/>
                <a:gd name="T33" fmla="*/ 13 h 162"/>
                <a:gd name="T34" fmla="*/ 157 w 172"/>
                <a:gd name="T35" fmla="*/ 13 h 162"/>
                <a:gd name="T36" fmla="*/ 159 w 172"/>
                <a:gd name="T37" fmla="*/ 15 h 162"/>
                <a:gd name="T38" fmla="*/ 159 w 172"/>
                <a:gd name="T39" fmla="*/ 89 h 162"/>
                <a:gd name="T40" fmla="*/ 159 w 172"/>
                <a:gd name="T41" fmla="*/ 102 h 162"/>
                <a:gd name="T42" fmla="*/ 159 w 172"/>
                <a:gd name="T43" fmla="*/ 118 h 162"/>
                <a:gd name="T44" fmla="*/ 157 w 172"/>
                <a:gd name="T45" fmla="*/ 119 h 162"/>
                <a:gd name="T46" fmla="*/ 130 w 172"/>
                <a:gd name="T47" fmla="*/ 119 h 162"/>
                <a:gd name="T48" fmla="*/ 105 w 172"/>
                <a:gd name="T49" fmla="*/ 119 h 162"/>
                <a:gd name="T50" fmla="*/ 90 w 172"/>
                <a:gd name="T51" fmla="*/ 119 h 162"/>
                <a:gd name="T52" fmla="*/ 89 w 172"/>
                <a:gd name="T53" fmla="*/ 119 h 162"/>
                <a:gd name="T54" fmla="*/ 85 w 172"/>
                <a:gd name="T55" fmla="*/ 121 h 162"/>
                <a:gd name="T56" fmla="*/ 85 w 172"/>
                <a:gd name="T57" fmla="*/ 121 h 162"/>
                <a:gd name="T58" fmla="*/ 82 w 172"/>
                <a:gd name="T59" fmla="*/ 123 h 162"/>
                <a:gd name="T60" fmla="*/ 73 w 172"/>
                <a:gd name="T61" fmla="*/ 133 h 162"/>
                <a:gd name="T62" fmla="*/ 56 w 172"/>
                <a:gd name="T63" fmla="*/ 150 h 162"/>
                <a:gd name="T64" fmla="*/ 56 w 172"/>
                <a:gd name="T65" fmla="*/ 160 h 162"/>
                <a:gd name="T66" fmla="*/ 65 w 172"/>
                <a:gd name="T67" fmla="*/ 160 h 162"/>
                <a:gd name="T68" fmla="*/ 92 w 172"/>
                <a:gd name="T69" fmla="*/ 133 h 162"/>
                <a:gd name="T70" fmla="*/ 130 w 172"/>
                <a:gd name="T71" fmla="*/ 133 h 162"/>
                <a:gd name="T72" fmla="*/ 157 w 172"/>
                <a:gd name="T73" fmla="*/ 133 h 162"/>
                <a:gd name="T74" fmla="*/ 172 w 172"/>
                <a:gd name="T75" fmla="*/ 118 h 162"/>
                <a:gd name="T76" fmla="*/ 172 w 172"/>
                <a:gd name="T77" fmla="*/ 102 h 162"/>
                <a:gd name="T78" fmla="*/ 172 w 172"/>
                <a:gd name="T79" fmla="*/ 89 h 162"/>
                <a:gd name="T80" fmla="*/ 172 w 172"/>
                <a:gd name="T81" fmla="*/ 15 h 162"/>
                <a:gd name="T82" fmla="*/ 157 w 172"/>
                <a:gd name="T8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2" h="162">
                  <a:moveTo>
                    <a:pt x="157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9"/>
                    <a:pt x="0" y="119"/>
                    <a:pt x="0" y="120"/>
                  </a:cubicBezTo>
                  <a:cubicBezTo>
                    <a:pt x="1" y="127"/>
                    <a:pt x="7" y="133"/>
                    <a:pt x="14" y="133"/>
                  </a:cubicBezTo>
                  <a:cubicBezTo>
                    <a:pt x="44" y="133"/>
                    <a:pt x="44" y="133"/>
                    <a:pt x="44" y="133"/>
                  </a:cubicBezTo>
                  <a:cubicBezTo>
                    <a:pt x="48" y="133"/>
                    <a:pt x="51" y="130"/>
                    <a:pt x="51" y="126"/>
                  </a:cubicBezTo>
                  <a:cubicBezTo>
                    <a:pt x="51" y="122"/>
                    <a:pt x="48" y="119"/>
                    <a:pt x="44" y="119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4" y="119"/>
                    <a:pt x="13" y="119"/>
                    <a:pt x="13" y="118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4"/>
                    <a:pt x="14" y="13"/>
                    <a:pt x="14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8" y="13"/>
                    <a:pt x="159" y="14"/>
                    <a:pt x="159" y="15"/>
                  </a:cubicBezTo>
                  <a:cubicBezTo>
                    <a:pt x="159" y="89"/>
                    <a:pt x="159" y="89"/>
                    <a:pt x="159" y="89"/>
                  </a:cubicBezTo>
                  <a:cubicBezTo>
                    <a:pt x="159" y="102"/>
                    <a:pt x="159" y="102"/>
                    <a:pt x="159" y="102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19"/>
                    <a:pt x="158" y="119"/>
                    <a:pt x="157" y="119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90" y="119"/>
                    <a:pt x="90" y="119"/>
                    <a:pt x="90" y="119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88" y="119"/>
                    <a:pt x="87" y="120"/>
                    <a:pt x="85" y="121"/>
                  </a:cubicBezTo>
                  <a:cubicBezTo>
                    <a:pt x="85" y="121"/>
                    <a:pt x="85" y="121"/>
                    <a:pt x="85" y="121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73" y="133"/>
                    <a:pt x="73" y="133"/>
                    <a:pt x="73" y="133"/>
                  </a:cubicBezTo>
                  <a:cubicBezTo>
                    <a:pt x="56" y="150"/>
                    <a:pt x="56" y="150"/>
                    <a:pt x="56" y="150"/>
                  </a:cubicBezTo>
                  <a:cubicBezTo>
                    <a:pt x="53" y="153"/>
                    <a:pt x="53" y="157"/>
                    <a:pt x="56" y="160"/>
                  </a:cubicBezTo>
                  <a:cubicBezTo>
                    <a:pt x="58" y="162"/>
                    <a:pt x="62" y="162"/>
                    <a:pt x="65" y="160"/>
                  </a:cubicBezTo>
                  <a:cubicBezTo>
                    <a:pt x="92" y="133"/>
                    <a:pt x="92" y="133"/>
                    <a:pt x="92" y="133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57" y="133"/>
                    <a:pt x="157" y="133"/>
                    <a:pt x="157" y="133"/>
                  </a:cubicBezTo>
                  <a:cubicBezTo>
                    <a:pt x="165" y="133"/>
                    <a:pt x="172" y="126"/>
                    <a:pt x="172" y="118"/>
                  </a:cubicBezTo>
                  <a:cubicBezTo>
                    <a:pt x="172" y="102"/>
                    <a:pt x="172" y="102"/>
                    <a:pt x="172" y="102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72" y="7"/>
                    <a:pt x="165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19" name="内容占位符 8">
            <a:extLst>
              <a:ext uri="{FF2B5EF4-FFF2-40B4-BE49-F238E27FC236}">
                <a16:creationId xmlns:a16="http://schemas.microsoft.com/office/drawing/2014/main" id="{1BEB4A84-75F1-4A8F-9894-46A9874EE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852" y="1247643"/>
            <a:ext cx="7112357" cy="5196304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0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6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1" name="图片 6">
            <a:extLst>
              <a:ext uri="{FF2B5EF4-FFF2-40B4-BE49-F238E27FC236}">
                <a16:creationId xmlns:a16="http://schemas.microsoft.com/office/drawing/2014/main" id="{D56D26C3-4A17-426B-AF68-60DAF183E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135" y="-496"/>
            <a:ext cx="552895" cy="249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BC9335BF-CCD2-4EDA-9EC4-07BB2DF3F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93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6" y="-1"/>
            <a:ext cx="4172477" cy="685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矩形 62"/>
          <p:cNvSpPr/>
          <p:nvPr/>
        </p:nvSpPr>
        <p:spPr>
          <a:xfrm>
            <a:off x="0" y="-496"/>
            <a:ext cx="12192000" cy="6855885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64" name="Rectangle 18"/>
          <p:cNvSpPr>
            <a:spLocks noChangeArrowheads="1"/>
          </p:cNvSpPr>
          <p:nvPr/>
        </p:nvSpPr>
        <p:spPr bwMode="auto">
          <a:xfrm>
            <a:off x="1679509" y="4965175"/>
            <a:ext cx="12311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课堂练习</a:t>
            </a:r>
          </a:p>
        </p:txBody>
      </p:sp>
      <p:sp>
        <p:nvSpPr>
          <p:cNvPr id="65" name="Freeform 9"/>
          <p:cNvSpPr/>
          <p:nvPr/>
        </p:nvSpPr>
        <p:spPr bwMode="auto">
          <a:xfrm>
            <a:off x="3311692" y="5068937"/>
            <a:ext cx="91971" cy="18426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487488" y="4899851"/>
            <a:ext cx="0" cy="564324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175788" y="-2"/>
            <a:ext cx="8016213" cy="6855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81" name="组合 80"/>
          <p:cNvGrpSpPr/>
          <p:nvPr/>
        </p:nvGrpSpPr>
        <p:grpSpPr>
          <a:xfrm>
            <a:off x="948268" y="4985950"/>
            <a:ext cx="336973" cy="412771"/>
            <a:chOff x="187325" y="2244725"/>
            <a:chExt cx="649288" cy="795338"/>
          </a:xfrm>
          <a:solidFill>
            <a:schemeClr val="bg1"/>
          </a:solidFill>
        </p:grpSpPr>
        <p:sp>
          <p:nvSpPr>
            <p:cNvPr id="82" name="Freeform 10"/>
            <p:cNvSpPr/>
            <p:nvPr/>
          </p:nvSpPr>
          <p:spPr bwMode="auto">
            <a:xfrm>
              <a:off x="187325" y="2244725"/>
              <a:ext cx="644525" cy="795338"/>
            </a:xfrm>
            <a:custGeom>
              <a:avLst/>
              <a:gdLst>
                <a:gd name="T0" fmla="*/ 172 w 172"/>
                <a:gd name="T1" fmla="*/ 17 h 212"/>
                <a:gd name="T2" fmla="*/ 155 w 172"/>
                <a:gd name="T3" fmla="*/ 0 h 212"/>
                <a:gd name="T4" fmla="*/ 17 w 172"/>
                <a:gd name="T5" fmla="*/ 0 h 212"/>
                <a:gd name="T6" fmla="*/ 0 w 172"/>
                <a:gd name="T7" fmla="*/ 17 h 212"/>
                <a:gd name="T8" fmla="*/ 0 w 172"/>
                <a:gd name="T9" fmla="*/ 195 h 212"/>
                <a:gd name="T10" fmla="*/ 17 w 172"/>
                <a:gd name="T11" fmla="*/ 212 h 212"/>
                <a:gd name="T12" fmla="*/ 39 w 172"/>
                <a:gd name="T13" fmla="*/ 212 h 212"/>
                <a:gd name="T14" fmla="*/ 63 w 172"/>
                <a:gd name="T15" fmla="*/ 212 h 212"/>
                <a:gd name="T16" fmla="*/ 69 w 172"/>
                <a:gd name="T17" fmla="*/ 205 h 212"/>
                <a:gd name="T18" fmla="*/ 63 w 172"/>
                <a:gd name="T19" fmla="*/ 199 h 212"/>
                <a:gd name="T20" fmla="*/ 39 w 172"/>
                <a:gd name="T21" fmla="*/ 199 h 212"/>
                <a:gd name="T22" fmla="*/ 17 w 172"/>
                <a:gd name="T23" fmla="*/ 199 h 212"/>
                <a:gd name="T24" fmla="*/ 13 w 172"/>
                <a:gd name="T25" fmla="*/ 195 h 212"/>
                <a:gd name="T26" fmla="*/ 13 w 172"/>
                <a:gd name="T27" fmla="*/ 17 h 212"/>
                <a:gd name="T28" fmla="*/ 17 w 172"/>
                <a:gd name="T29" fmla="*/ 13 h 212"/>
                <a:gd name="T30" fmla="*/ 115 w 172"/>
                <a:gd name="T31" fmla="*/ 13 h 212"/>
                <a:gd name="T32" fmla="*/ 115 w 172"/>
                <a:gd name="T33" fmla="*/ 13 h 212"/>
                <a:gd name="T34" fmla="*/ 128 w 172"/>
                <a:gd name="T35" fmla="*/ 13 h 212"/>
                <a:gd name="T36" fmla="*/ 128 w 172"/>
                <a:gd name="T37" fmla="*/ 13 h 212"/>
                <a:gd name="T38" fmla="*/ 155 w 172"/>
                <a:gd name="T39" fmla="*/ 13 h 212"/>
                <a:gd name="T40" fmla="*/ 159 w 172"/>
                <a:gd name="T41" fmla="*/ 17 h 212"/>
                <a:gd name="T42" fmla="*/ 159 w 172"/>
                <a:gd name="T43" fmla="*/ 151 h 212"/>
                <a:gd name="T44" fmla="*/ 166 w 172"/>
                <a:gd name="T45" fmla="*/ 152 h 212"/>
                <a:gd name="T46" fmla="*/ 172 w 172"/>
                <a:gd name="T47" fmla="*/ 156 h 212"/>
                <a:gd name="T48" fmla="*/ 172 w 172"/>
                <a:gd name="T49" fmla="*/ 158 h 212"/>
                <a:gd name="T50" fmla="*/ 172 w 172"/>
                <a:gd name="T51" fmla="*/ 158 h 212"/>
                <a:gd name="T52" fmla="*/ 172 w 172"/>
                <a:gd name="T53" fmla="*/ 1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12">
                  <a:moveTo>
                    <a:pt x="172" y="17"/>
                  </a:moveTo>
                  <a:cubicBezTo>
                    <a:pt x="172" y="8"/>
                    <a:pt x="165" y="0"/>
                    <a:pt x="15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205"/>
                    <a:pt x="8" y="212"/>
                    <a:pt x="17" y="212"/>
                  </a:cubicBezTo>
                  <a:cubicBezTo>
                    <a:pt x="39" y="212"/>
                    <a:pt x="39" y="212"/>
                    <a:pt x="39" y="212"/>
                  </a:cubicBezTo>
                  <a:cubicBezTo>
                    <a:pt x="63" y="212"/>
                    <a:pt x="63" y="212"/>
                    <a:pt x="63" y="212"/>
                  </a:cubicBezTo>
                  <a:cubicBezTo>
                    <a:pt x="66" y="212"/>
                    <a:pt x="69" y="209"/>
                    <a:pt x="69" y="205"/>
                  </a:cubicBezTo>
                  <a:cubicBezTo>
                    <a:pt x="69" y="202"/>
                    <a:pt x="66" y="199"/>
                    <a:pt x="63" y="199"/>
                  </a:cubicBezTo>
                  <a:cubicBezTo>
                    <a:pt x="39" y="199"/>
                    <a:pt x="39" y="199"/>
                    <a:pt x="39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5" y="199"/>
                    <a:pt x="13" y="197"/>
                    <a:pt x="13" y="19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5"/>
                    <a:pt x="15" y="13"/>
                    <a:pt x="17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55" y="13"/>
                    <a:pt x="155" y="13"/>
                    <a:pt x="155" y="13"/>
                  </a:cubicBezTo>
                  <a:cubicBezTo>
                    <a:pt x="157" y="13"/>
                    <a:pt x="159" y="15"/>
                    <a:pt x="159" y="17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6" y="152"/>
                    <a:pt x="166" y="152"/>
                    <a:pt x="166" y="152"/>
                  </a:cubicBezTo>
                  <a:cubicBezTo>
                    <a:pt x="169" y="152"/>
                    <a:pt x="171" y="154"/>
                    <a:pt x="172" y="156"/>
                  </a:cubicBezTo>
                  <a:cubicBezTo>
                    <a:pt x="172" y="157"/>
                    <a:pt x="172" y="157"/>
                    <a:pt x="172" y="158"/>
                  </a:cubicBezTo>
                  <a:cubicBezTo>
                    <a:pt x="172" y="158"/>
                    <a:pt x="172" y="158"/>
                    <a:pt x="172" y="158"/>
                  </a:cubicBezTo>
                  <a:lnTo>
                    <a:pt x="172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83" name="Freeform 11"/>
            <p:cNvSpPr>
              <a:spLocks noEditPoints="1"/>
            </p:cNvSpPr>
            <p:nvPr/>
          </p:nvSpPr>
          <p:spPr bwMode="auto">
            <a:xfrm>
              <a:off x="592138" y="2795588"/>
              <a:ext cx="190500" cy="244475"/>
            </a:xfrm>
            <a:custGeom>
              <a:avLst/>
              <a:gdLst>
                <a:gd name="T0" fmla="*/ 7 w 51"/>
                <a:gd name="T1" fmla="*/ 0 h 65"/>
                <a:gd name="T2" fmla="*/ 2 w 51"/>
                <a:gd name="T3" fmla="*/ 2 h 65"/>
                <a:gd name="T4" fmla="*/ 0 w 51"/>
                <a:gd name="T5" fmla="*/ 7 h 65"/>
                <a:gd name="T6" fmla="*/ 4 w 51"/>
                <a:gd name="T7" fmla="*/ 59 h 65"/>
                <a:gd name="T8" fmla="*/ 9 w 51"/>
                <a:gd name="T9" fmla="*/ 65 h 65"/>
                <a:gd name="T10" fmla="*/ 11 w 51"/>
                <a:gd name="T11" fmla="*/ 65 h 65"/>
                <a:gd name="T12" fmla="*/ 15 w 51"/>
                <a:gd name="T13" fmla="*/ 63 h 65"/>
                <a:gd name="T14" fmla="*/ 51 w 51"/>
                <a:gd name="T15" fmla="*/ 28 h 65"/>
                <a:gd name="T16" fmla="*/ 51 w 51"/>
                <a:gd name="T17" fmla="*/ 4 h 65"/>
                <a:gd name="T18" fmla="*/ 7 w 51"/>
                <a:gd name="T19" fmla="*/ 0 h 65"/>
                <a:gd name="T20" fmla="*/ 16 w 51"/>
                <a:gd name="T21" fmla="*/ 44 h 65"/>
                <a:gd name="T22" fmla="*/ 14 w 51"/>
                <a:gd name="T23" fmla="*/ 14 h 65"/>
                <a:gd name="T24" fmla="*/ 43 w 51"/>
                <a:gd name="T25" fmla="*/ 17 h 65"/>
                <a:gd name="T26" fmla="*/ 16 w 51"/>
                <a:gd name="T27" fmla="*/ 4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65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61"/>
                    <a:pt x="6" y="64"/>
                    <a:pt x="9" y="65"/>
                  </a:cubicBezTo>
                  <a:cubicBezTo>
                    <a:pt x="9" y="65"/>
                    <a:pt x="10" y="65"/>
                    <a:pt x="11" y="65"/>
                  </a:cubicBezTo>
                  <a:cubicBezTo>
                    <a:pt x="13" y="65"/>
                    <a:pt x="14" y="64"/>
                    <a:pt x="15" y="63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4"/>
                    <a:pt x="51" y="4"/>
                    <a:pt x="51" y="4"/>
                  </a:cubicBezTo>
                  <a:lnTo>
                    <a:pt x="7" y="0"/>
                  </a:lnTo>
                  <a:close/>
                  <a:moveTo>
                    <a:pt x="16" y="44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43" y="17"/>
                    <a:pt x="43" y="17"/>
                    <a:pt x="43" y="17"/>
                  </a:cubicBezTo>
                  <a:lnTo>
                    <a:pt x="1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84" name="Freeform 12"/>
            <p:cNvSpPr/>
            <p:nvPr/>
          </p:nvSpPr>
          <p:spPr bwMode="auto">
            <a:xfrm>
              <a:off x="782638" y="2811463"/>
              <a:ext cx="53975" cy="88900"/>
            </a:xfrm>
            <a:custGeom>
              <a:avLst/>
              <a:gdLst>
                <a:gd name="T0" fmla="*/ 13 w 14"/>
                <a:gd name="T1" fmla="*/ 5 h 24"/>
                <a:gd name="T2" fmla="*/ 7 w 14"/>
                <a:gd name="T3" fmla="*/ 1 h 24"/>
                <a:gd name="T4" fmla="*/ 0 w 14"/>
                <a:gd name="T5" fmla="*/ 0 h 24"/>
                <a:gd name="T6" fmla="*/ 0 w 14"/>
                <a:gd name="T7" fmla="*/ 24 h 24"/>
                <a:gd name="T8" fmla="*/ 11 w 14"/>
                <a:gd name="T9" fmla="*/ 12 h 24"/>
                <a:gd name="T10" fmla="*/ 13 w 14"/>
                <a:gd name="T11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13" y="5"/>
                  </a:moveTo>
                  <a:cubicBezTo>
                    <a:pt x="12" y="3"/>
                    <a:pt x="10" y="1"/>
                    <a:pt x="7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1"/>
                    <a:pt x="14" y="8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85" name="Freeform 13"/>
            <p:cNvSpPr/>
            <p:nvPr/>
          </p:nvSpPr>
          <p:spPr bwMode="auto">
            <a:xfrm>
              <a:off x="306388" y="2443163"/>
              <a:ext cx="434975" cy="49213"/>
            </a:xfrm>
            <a:custGeom>
              <a:avLst/>
              <a:gdLst>
                <a:gd name="T0" fmla="*/ 109 w 116"/>
                <a:gd name="T1" fmla="*/ 13 h 13"/>
                <a:gd name="T2" fmla="*/ 6 w 116"/>
                <a:gd name="T3" fmla="*/ 13 h 13"/>
                <a:gd name="T4" fmla="*/ 0 w 116"/>
                <a:gd name="T5" fmla="*/ 6 h 13"/>
                <a:gd name="T6" fmla="*/ 6 w 116"/>
                <a:gd name="T7" fmla="*/ 0 h 13"/>
                <a:gd name="T8" fmla="*/ 109 w 116"/>
                <a:gd name="T9" fmla="*/ 0 h 13"/>
                <a:gd name="T10" fmla="*/ 116 w 116"/>
                <a:gd name="T11" fmla="*/ 6 h 13"/>
                <a:gd name="T12" fmla="*/ 109 w 116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3">
                  <a:moveTo>
                    <a:pt x="10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3"/>
                    <a:pt x="116" y="6"/>
                  </a:cubicBezTo>
                  <a:cubicBezTo>
                    <a:pt x="116" y="10"/>
                    <a:pt x="113" y="13"/>
                    <a:pt x="10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86" name="Freeform 14"/>
            <p:cNvSpPr/>
            <p:nvPr/>
          </p:nvSpPr>
          <p:spPr bwMode="auto">
            <a:xfrm>
              <a:off x="306388" y="2578100"/>
              <a:ext cx="434975" cy="52388"/>
            </a:xfrm>
            <a:custGeom>
              <a:avLst/>
              <a:gdLst>
                <a:gd name="T0" fmla="*/ 109 w 116"/>
                <a:gd name="T1" fmla="*/ 14 h 14"/>
                <a:gd name="T2" fmla="*/ 6 w 116"/>
                <a:gd name="T3" fmla="*/ 14 h 14"/>
                <a:gd name="T4" fmla="*/ 0 w 116"/>
                <a:gd name="T5" fmla="*/ 7 h 14"/>
                <a:gd name="T6" fmla="*/ 6 w 116"/>
                <a:gd name="T7" fmla="*/ 0 h 14"/>
                <a:gd name="T8" fmla="*/ 109 w 116"/>
                <a:gd name="T9" fmla="*/ 0 h 14"/>
                <a:gd name="T10" fmla="*/ 116 w 116"/>
                <a:gd name="T11" fmla="*/ 7 h 14"/>
                <a:gd name="T12" fmla="*/ 109 w 116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4">
                  <a:moveTo>
                    <a:pt x="109" y="14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3"/>
                    <a:pt x="116" y="7"/>
                  </a:cubicBezTo>
                  <a:cubicBezTo>
                    <a:pt x="116" y="11"/>
                    <a:pt x="113" y="14"/>
                    <a:pt x="10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0" name="标题 1">
            <a:extLst>
              <a:ext uri="{FF2B5EF4-FFF2-40B4-BE49-F238E27FC236}">
                <a16:creationId xmlns:a16="http://schemas.microsoft.com/office/drawing/2014/main" id="{F2E3E2D6-6E5B-4666-935F-C459CACDE82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>
          <a:xfrm>
            <a:off x="4751852" y="356662"/>
            <a:ext cx="7112357" cy="658131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8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sp>
        <p:nvSpPr>
          <p:cNvPr id="21" name="内容占位符 8">
            <a:extLst>
              <a:ext uri="{FF2B5EF4-FFF2-40B4-BE49-F238E27FC236}">
                <a16:creationId xmlns:a16="http://schemas.microsoft.com/office/drawing/2014/main" id="{8DB9131A-08D1-4B51-BE9D-4709CA52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852" y="1247643"/>
            <a:ext cx="7112357" cy="5196304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20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zh-CN" altLang="en-US" sz="1800" strike="noStrike" kern="12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6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2" name="图片 6">
            <a:extLst>
              <a:ext uri="{FF2B5EF4-FFF2-40B4-BE49-F238E27FC236}">
                <a16:creationId xmlns:a16="http://schemas.microsoft.com/office/drawing/2014/main" id="{07E851B9-2558-4CF7-9905-5DA59C1718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135" y="-496"/>
            <a:ext cx="552895" cy="249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灯片编号占位符 5">
            <a:extLst>
              <a:ext uri="{FF2B5EF4-FFF2-40B4-BE49-F238E27FC236}">
                <a16:creationId xmlns:a16="http://schemas.microsoft.com/office/drawing/2014/main" id="{01B5BA14-8362-4C47-82B9-DA6AAF56C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09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50901" y="275171"/>
            <a:ext cx="10649527" cy="731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0" tIns="40815" rIns="81630" bIns="40815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50901" y="1293092"/>
            <a:ext cx="10972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0" tIns="40815" rIns="81630" bIns="40815" numCol="1" anchor="t" anchorCtr="0" compatLnSpc="1"/>
          <a:lstStyle/>
          <a:p>
            <a:pPr lvl="0" fontAlgn="base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87472" y="6276386"/>
            <a:ext cx="589856" cy="366183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B96EB1-E39A-406B-BC0D-EAFD23728F9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20133"/>
            <a:ext cx="850900" cy="38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743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hf hdr="0" ftr="0" dt="0"/>
  <p:txStyles>
    <p:titleStyle>
      <a:lvl1pPr algn="l" defTabSz="815975" rtl="0" eaLnBrk="1" fontAlgn="base" hangingPunct="1">
        <a:spcBef>
          <a:spcPct val="0"/>
        </a:spcBef>
        <a:spcAft>
          <a:spcPct val="0"/>
        </a:spcAft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04800" indent="-3048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62305" indent="-2540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175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480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35150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4472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30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3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00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30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61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28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58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9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9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86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17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00002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前端开发</a:t>
            </a:r>
            <a:endParaRPr lang="en-US" altLang="zh-CN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R1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V1.0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石毅</a:t>
            </a:r>
            <a:r>
              <a:rPr lang="en-US" altLang="zh-CN" dirty="0"/>
              <a:t>/00001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2020.7.1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新开发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39DBB0F-188B-43D7-B4CB-DE1092127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ready()</a:t>
            </a:r>
            <a:r>
              <a:rPr lang="zh-CN" altLang="en-US" dirty="0"/>
              <a:t>事件又称为准备就绪事件，该事件只在文档准备就绪时触发，因此其选择器只能是</a:t>
            </a:r>
            <a:r>
              <a:rPr lang="en-US" altLang="zh-CN" dirty="0"/>
              <a:t>$(document)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一般来说，为了避免文档在准备就绪前就执行了其他</a:t>
            </a:r>
            <a:r>
              <a:rPr lang="en-US" altLang="zh-CN" dirty="0"/>
              <a:t>jQuery</a:t>
            </a:r>
            <a:r>
              <a:rPr lang="zh-CN" altLang="en-US" dirty="0"/>
              <a:t>代码而导致错误，所有的</a:t>
            </a:r>
            <a:r>
              <a:rPr lang="en-US" altLang="zh-CN" dirty="0"/>
              <a:t>jQuery</a:t>
            </a:r>
            <a:r>
              <a:rPr lang="zh-CN" altLang="en-US" dirty="0"/>
              <a:t>函数都需要写在文档准备就绪（</a:t>
            </a:r>
            <a:r>
              <a:rPr lang="en-US" altLang="zh-CN" dirty="0"/>
              <a:t>document ready</a:t>
            </a:r>
            <a:r>
              <a:rPr lang="zh-CN" altLang="en-US" dirty="0"/>
              <a:t>）函数中。其语法格式如下：</a:t>
            </a:r>
          </a:p>
          <a:p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其中</a:t>
            </a:r>
            <a:r>
              <a:rPr lang="en-US" altLang="zh-CN" dirty="0"/>
              <a:t>function</a:t>
            </a:r>
            <a:r>
              <a:rPr lang="zh-CN" altLang="en-US" dirty="0"/>
              <a:t>为必填参数，表示文档加载完毕需要运行的函数。例如：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B0500A9-8553-4A21-8A24-980AC08064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ready()</a:t>
            </a:r>
            <a:r>
              <a:rPr lang="zh-CN" altLang="en-US" dirty="0"/>
              <a:t>事件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92E04E-7E34-4631-B984-390F58A08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grpSp>
        <p:nvGrpSpPr>
          <p:cNvPr id="5" name="组合 71">
            <a:extLst>
              <a:ext uri="{FF2B5EF4-FFF2-40B4-BE49-F238E27FC236}">
                <a16:creationId xmlns:a16="http://schemas.microsoft.com/office/drawing/2014/main" id="{5878E504-A248-467B-B22C-C37EF5E7E8B8}"/>
              </a:ext>
            </a:extLst>
          </p:cNvPr>
          <p:cNvGrpSpPr>
            <a:grpSpLocks/>
          </p:cNvGrpSpPr>
          <p:nvPr/>
        </p:nvGrpSpPr>
        <p:grpSpPr bwMode="auto">
          <a:xfrm>
            <a:off x="1120843" y="2775804"/>
            <a:ext cx="1000125" cy="400050"/>
            <a:chOff x="1000100" y="1801286"/>
            <a:chExt cx="1000132" cy="400110"/>
          </a:xfrm>
        </p:grpSpPr>
        <p:pic>
          <p:nvPicPr>
            <p:cNvPr id="6" name="Picture 3" descr="E:\设计支持\模板设计\YF.png">
              <a:extLst>
                <a:ext uri="{FF2B5EF4-FFF2-40B4-BE49-F238E27FC236}">
                  <a16:creationId xmlns:a16="http://schemas.microsoft.com/office/drawing/2014/main" id="{2CAEDAE2-07AB-4522-BBEC-F14B470426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507E18-5355-4B8C-8F18-256BBEF0E40A}"/>
                </a:ext>
              </a:extLst>
            </p:cNvPr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8" name="AutoShape 3">
            <a:extLst>
              <a:ext uri="{FF2B5EF4-FFF2-40B4-BE49-F238E27FC236}">
                <a16:creationId xmlns:a16="http://schemas.microsoft.com/office/drawing/2014/main" id="{DCCD6A97-2722-41BD-863D-778B488F0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1006" y="2917702"/>
            <a:ext cx="4032448" cy="46487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1800" b="1" dirty="0">
                <a:ea typeface="宋体" charset="-122"/>
              </a:rPr>
              <a:t>$(document).ready(function)</a:t>
            </a:r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2A642FAD-CD85-4DB2-8ED4-515B14EA6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1006" y="4187091"/>
            <a:ext cx="7170957" cy="129586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1800" b="1" dirty="0">
                <a:ea typeface="宋体" charset="-122"/>
              </a:rPr>
              <a:t>$(document).ready(function(){</a:t>
            </a:r>
          </a:p>
          <a:p>
            <a:pPr>
              <a:lnSpc>
                <a:spcPct val="150000"/>
              </a:lnSpc>
              <a:defRPr/>
            </a:pPr>
            <a:r>
              <a:rPr lang="fr-FR" sz="1800" b="1" dirty="0">
                <a:ea typeface="宋体" charset="-122"/>
              </a:rPr>
              <a:t>    alert("</a:t>
            </a:r>
            <a:r>
              <a:rPr lang="zh-CN" altLang="en-US" sz="1800" b="1" dirty="0">
                <a:ea typeface="宋体" charset="-122"/>
              </a:rPr>
              <a:t>页面已经准备就绪！</a:t>
            </a:r>
            <a:r>
              <a:rPr lang="en-US" altLang="zh-CN" sz="1800" b="1" dirty="0">
                <a:ea typeface="宋体" charset="-122"/>
              </a:rPr>
              <a:t>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b="1" dirty="0">
                <a:ea typeface="宋体" charset="-122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531799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39DBB0F-188B-43D7-B4CB-DE1092127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/>
              <a:t>ready()</a:t>
            </a:r>
            <a:r>
              <a:rPr lang="zh-CN" altLang="en-US" dirty="0"/>
              <a:t>事件只用于当前文档，因此也可以省略选择器，将其精简为以下两种格式：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B0500A9-8553-4A21-8A24-980AC08064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ready()</a:t>
            </a:r>
            <a:r>
              <a:rPr lang="zh-CN" altLang="en-US" dirty="0"/>
              <a:t>事件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92E04E-7E34-4631-B984-390F58A08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grpSp>
        <p:nvGrpSpPr>
          <p:cNvPr id="5" name="组合 71">
            <a:extLst>
              <a:ext uri="{FF2B5EF4-FFF2-40B4-BE49-F238E27FC236}">
                <a16:creationId xmlns:a16="http://schemas.microsoft.com/office/drawing/2014/main" id="{5878E504-A248-467B-B22C-C37EF5E7E8B8}"/>
              </a:ext>
            </a:extLst>
          </p:cNvPr>
          <p:cNvGrpSpPr>
            <a:grpSpLocks/>
          </p:cNvGrpSpPr>
          <p:nvPr/>
        </p:nvGrpSpPr>
        <p:grpSpPr bwMode="auto">
          <a:xfrm>
            <a:off x="1120843" y="1955529"/>
            <a:ext cx="1000125" cy="400050"/>
            <a:chOff x="1000100" y="1801286"/>
            <a:chExt cx="1000132" cy="400110"/>
          </a:xfrm>
        </p:grpSpPr>
        <p:pic>
          <p:nvPicPr>
            <p:cNvPr id="6" name="Picture 3" descr="E:\设计支持\模板设计\YF.png">
              <a:extLst>
                <a:ext uri="{FF2B5EF4-FFF2-40B4-BE49-F238E27FC236}">
                  <a16:creationId xmlns:a16="http://schemas.microsoft.com/office/drawing/2014/main" id="{2CAEDAE2-07AB-4522-BBEC-F14B470426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507E18-5355-4B8C-8F18-256BBEF0E40A}"/>
                </a:ext>
              </a:extLst>
            </p:cNvPr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8" name="AutoShape 3">
            <a:extLst>
              <a:ext uri="{FF2B5EF4-FFF2-40B4-BE49-F238E27FC236}">
                <a16:creationId xmlns:a16="http://schemas.microsoft.com/office/drawing/2014/main" id="{DCCD6A97-2722-41BD-863D-778B488F0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1005" y="2097427"/>
            <a:ext cx="8350113" cy="50629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>
                <a:ea typeface="宋体" charset="-122"/>
              </a:rPr>
              <a:t>$().ready(function)</a:t>
            </a:r>
          </a:p>
        </p:txBody>
      </p:sp>
      <p:grpSp>
        <p:nvGrpSpPr>
          <p:cNvPr id="10" name="组合 71">
            <a:extLst>
              <a:ext uri="{FF2B5EF4-FFF2-40B4-BE49-F238E27FC236}">
                <a16:creationId xmlns:a16="http://schemas.microsoft.com/office/drawing/2014/main" id="{931B5396-A4C9-4BE5-AA05-1C752CD01496}"/>
              </a:ext>
            </a:extLst>
          </p:cNvPr>
          <p:cNvGrpSpPr>
            <a:grpSpLocks/>
          </p:cNvGrpSpPr>
          <p:nvPr/>
        </p:nvGrpSpPr>
        <p:grpSpPr bwMode="auto">
          <a:xfrm>
            <a:off x="1120843" y="3211728"/>
            <a:ext cx="1000125" cy="400050"/>
            <a:chOff x="1000100" y="1801286"/>
            <a:chExt cx="1000132" cy="400110"/>
          </a:xfrm>
        </p:grpSpPr>
        <p:pic>
          <p:nvPicPr>
            <p:cNvPr id="11" name="Picture 3" descr="E:\设计支持\模板设计\YF.png">
              <a:extLst>
                <a:ext uri="{FF2B5EF4-FFF2-40B4-BE49-F238E27FC236}">
                  <a16:creationId xmlns:a16="http://schemas.microsoft.com/office/drawing/2014/main" id="{EC192C40-4BD8-4A8C-BAA9-5659842761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0F1CE61E-776D-4509-9F94-025EB443000F}"/>
                </a:ext>
              </a:extLst>
            </p:cNvPr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13" name="AutoShape 3">
            <a:extLst>
              <a:ext uri="{FF2B5EF4-FFF2-40B4-BE49-F238E27FC236}">
                <a16:creationId xmlns:a16="http://schemas.microsoft.com/office/drawing/2014/main" id="{946E0617-B70A-4EB4-921F-EC83207E8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1005" y="3353626"/>
            <a:ext cx="8274703" cy="50629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>
                <a:ea typeface="宋体" charset="-122"/>
              </a:rPr>
              <a:t>$(function)</a:t>
            </a:r>
          </a:p>
        </p:txBody>
      </p:sp>
    </p:spTree>
    <p:extLst>
      <p:ext uri="{BB962C8B-B14F-4D97-AF65-F5344CB8AC3E}">
        <p14:creationId xmlns:p14="http://schemas.microsoft.com/office/powerpoint/2010/main" val="876560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39DBB0F-188B-43D7-B4CB-DE1092127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当页面中指定的元素被加载完毕时会触发</a:t>
            </a:r>
            <a:r>
              <a:rPr lang="en-US" altLang="zh-CN" dirty="0"/>
              <a:t>load()</a:t>
            </a:r>
            <a:r>
              <a:rPr lang="zh-CN" altLang="en-US" dirty="0"/>
              <a:t>事件。该事件通常用于监听具有可加载内容的元素，例如图像元素</a:t>
            </a:r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&gt;</a:t>
            </a:r>
            <a:r>
              <a:rPr lang="zh-CN" altLang="en-US" dirty="0"/>
              <a:t>、内联框架</a:t>
            </a:r>
            <a:r>
              <a:rPr lang="en-US" altLang="zh-CN" dirty="0"/>
              <a:t>&lt;iframe&gt;</a:t>
            </a:r>
            <a:r>
              <a:rPr lang="zh-CN" altLang="en-US" dirty="0"/>
              <a:t>等。其语法格式如下：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其中参数</a:t>
            </a:r>
            <a:r>
              <a:rPr lang="en-US" altLang="zh-CN" dirty="0"/>
              <a:t>function</a:t>
            </a:r>
            <a:r>
              <a:rPr lang="zh-CN" altLang="en-US" dirty="0"/>
              <a:t>为必填内容，表示元素加载完毕时需要执行的函数。例如：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B0500A9-8553-4A21-8A24-980AC08064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load()</a:t>
            </a:r>
            <a:r>
              <a:rPr lang="zh-CN" altLang="en-US" dirty="0"/>
              <a:t>事件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92E04E-7E34-4631-B984-390F58A08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grpSp>
        <p:nvGrpSpPr>
          <p:cNvPr id="5" name="组合 71">
            <a:extLst>
              <a:ext uri="{FF2B5EF4-FFF2-40B4-BE49-F238E27FC236}">
                <a16:creationId xmlns:a16="http://schemas.microsoft.com/office/drawing/2014/main" id="{5878E504-A248-467B-B22C-C37EF5E7E8B8}"/>
              </a:ext>
            </a:extLst>
          </p:cNvPr>
          <p:cNvGrpSpPr>
            <a:grpSpLocks/>
          </p:cNvGrpSpPr>
          <p:nvPr/>
        </p:nvGrpSpPr>
        <p:grpSpPr bwMode="auto">
          <a:xfrm>
            <a:off x="1120843" y="2095162"/>
            <a:ext cx="1000125" cy="400050"/>
            <a:chOff x="1000100" y="1801286"/>
            <a:chExt cx="1000132" cy="400110"/>
          </a:xfrm>
        </p:grpSpPr>
        <p:pic>
          <p:nvPicPr>
            <p:cNvPr id="6" name="Picture 3" descr="E:\设计支持\模板设计\YF.png">
              <a:extLst>
                <a:ext uri="{FF2B5EF4-FFF2-40B4-BE49-F238E27FC236}">
                  <a16:creationId xmlns:a16="http://schemas.microsoft.com/office/drawing/2014/main" id="{2CAEDAE2-07AB-4522-BBEC-F14B470426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507E18-5355-4B8C-8F18-256BBEF0E40A}"/>
                </a:ext>
              </a:extLst>
            </p:cNvPr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8" name="AutoShape 3">
            <a:extLst>
              <a:ext uri="{FF2B5EF4-FFF2-40B4-BE49-F238E27FC236}">
                <a16:creationId xmlns:a16="http://schemas.microsoft.com/office/drawing/2014/main" id="{DCCD6A97-2722-41BD-863D-778B488F0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1006" y="2237060"/>
            <a:ext cx="4032448" cy="46487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1800" b="1" dirty="0">
                <a:ea typeface="宋体" charset="-122"/>
              </a:rPr>
              <a:t>$(selector).load(function)</a:t>
            </a:r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2A642FAD-CD85-4DB2-8ED4-515B14EA6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661" y="3869760"/>
            <a:ext cx="7346448" cy="129586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1800" b="1" dirty="0">
                <a:ea typeface="宋体" charset="-122"/>
              </a:rPr>
              <a:t>$("img").load(function(){</a:t>
            </a:r>
          </a:p>
          <a:p>
            <a:pPr>
              <a:lnSpc>
                <a:spcPct val="150000"/>
              </a:lnSpc>
              <a:defRPr/>
            </a:pPr>
            <a:r>
              <a:rPr lang="fr-FR" sz="1800" b="1" dirty="0">
                <a:ea typeface="宋体" charset="-122"/>
              </a:rPr>
              <a:t>    alert("</a:t>
            </a:r>
            <a:r>
              <a:rPr lang="zh-CN" altLang="en-US" sz="1800" b="1" dirty="0">
                <a:ea typeface="宋体" charset="-122"/>
              </a:rPr>
              <a:t>图像已经加载完毕！</a:t>
            </a:r>
            <a:r>
              <a:rPr lang="en-US" altLang="zh-CN" sz="1800" b="1" dirty="0">
                <a:ea typeface="宋体" charset="-122"/>
              </a:rPr>
              <a:t>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b="1" dirty="0">
                <a:ea typeface="宋体" charset="-122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5701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39DBB0F-188B-43D7-B4CB-DE1092127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当用户离开当前页面时会触发</a:t>
            </a:r>
            <a:r>
              <a:rPr lang="en-US" altLang="zh-CN" dirty="0"/>
              <a:t>unload()</a:t>
            </a:r>
            <a:r>
              <a:rPr lang="zh-CN" altLang="en-US" dirty="0"/>
              <a:t>事件，该事件只适用于</a:t>
            </a:r>
            <a:r>
              <a:rPr lang="en-US" altLang="zh-CN" dirty="0"/>
              <a:t>window</a:t>
            </a:r>
            <a:r>
              <a:rPr lang="zh-CN" altLang="en-US" dirty="0"/>
              <a:t>对象。可能导致触发</a:t>
            </a:r>
            <a:r>
              <a:rPr lang="en-US" altLang="zh-CN" dirty="0"/>
              <a:t>unload()</a:t>
            </a:r>
            <a:r>
              <a:rPr lang="zh-CN" altLang="en-US" dirty="0"/>
              <a:t>事件的行为如下：</a:t>
            </a:r>
          </a:p>
          <a:p>
            <a:pPr lvl="1"/>
            <a:r>
              <a:rPr lang="zh-CN" altLang="en-US" dirty="0"/>
              <a:t>关闭整个浏览器或当前页面。</a:t>
            </a:r>
          </a:p>
          <a:p>
            <a:pPr lvl="1"/>
            <a:r>
              <a:rPr lang="zh-CN" altLang="en-US" dirty="0"/>
              <a:t>在当前页面的浏览器地址栏中输入新的</a:t>
            </a:r>
            <a:r>
              <a:rPr lang="en-US" altLang="zh-CN" dirty="0"/>
              <a:t>URL</a:t>
            </a:r>
            <a:r>
              <a:rPr lang="zh-CN" altLang="en-US" dirty="0"/>
              <a:t>地址并进行访问。</a:t>
            </a:r>
          </a:p>
          <a:p>
            <a:pPr lvl="1"/>
            <a:r>
              <a:rPr lang="zh-CN" altLang="en-US" dirty="0"/>
              <a:t>使用浏览器上的前进或后退按钮。</a:t>
            </a:r>
          </a:p>
          <a:p>
            <a:pPr lvl="1"/>
            <a:r>
              <a:rPr lang="zh-CN" altLang="en-US" dirty="0"/>
              <a:t>点击浏览器上的刷新按钮或当前浏览器支持快捷方式刷新页面。</a:t>
            </a:r>
          </a:p>
          <a:p>
            <a:pPr lvl="1"/>
            <a:r>
              <a:rPr lang="zh-CN" altLang="en-US" dirty="0"/>
              <a:t>点击当前页面中的某个超链接导致跳转新页面。</a:t>
            </a:r>
          </a:p>
          <a:p>
            <a:r>
              <a:rPr lang="zh-CN" altLang="en-US" dirty="0"/>
              <a:t>其语法格式如下：</a:t>
            </a:r>
          </a:p>
          <a:p>
            <a:endParaRPr lang="en-US" altLang="zh-CN" dirty="0"/>
          </a:p>
          <a:p>
            <a:r>
              <a:rPr lang="zh-CN" altLang="en-US" dirty="0"/>
              <a:t>其中参数</a:t>
            </a:r>
            <a:r>
              <a:rPr lang="en-US" altLang="zh-CN" dirty="0"/>
              <a:t>function</a:t>
            </a:r>
            <a:r>
              <a:rPr lang="zh-CN" altLang="en-US" dirty="0"/>
              <a:t>为必填内容，表示离开页面时需要执行的函数。例如：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B0500A9-8553-4A21-8A24-980AC08064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unload()</a:t>
            </a:r>
            <a:r>
              <a:rPr lang="zh-CN" altLang="en-US" dirty="0"/>
              <a:t>事件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92E04E-7E34-4631-B984-390F58A08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grpSp>
        <p:nvGrpSpPr>
          <p:cNvPr id="5" name="组合 71">
            <a:extLst>
              <a:ext uri="{FF2B5EF4-FFF2-40B4-BE49-F238E27FC236}">
                <a16:creationId xmlns:a16="http://schemas.microsoft.com/office/drawing/2014/main" id="{5878E504-A248-467B-B22C-C37EF5E7E8B8}"/>
              </a:ext>
            </a:extLst>
          </p:cNvPr>
          <p:cNvGrpSpPr>
            <a:grpSpLocks/>
          </p:cNvGrpSpPr>
          <p:nvPr/>
        </p:nvGrpSpPr>
        <p:grpSpPr bwMode="auto">
          <a:xfrm>
            <a:off x="3243900" y="4231087"/>
            <a:ext cx="1000125" cy="400050"/>
            <a:chOff x="1000100" y="1801286"/>
            <a:chExt cx="1000132" cy="400110"/>
          </a:xfrm>
        </p:grpSpPr>
        <p:pic>
          <p:nvPicPr>
            <p:cNvPr id="6" name="Picture 3" descr="E:\设计支持\模板设计\YF.png">
              <a:extLst>
                <a:ext uri="{FF2B5EF4-FFF2-40B4-BE49-F238E27FC236}">
                  <a16:creationId xmlns:a16="http://schemas.microsoft.com/office/drawing/2014/main" id="{2CAEDAE2-07AB-4522-BBEC-F14B470426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507E18-5355-4B8C-8F18-256BBEF0E40A}"/>
                </a:ext>
              </a:extLst>
            </p:cNvPr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8" name="AutoShape 3">
            <a:extLst>
              <a:ext uri="{FF2B5EF4-FFF2-40B4-BE49-F238E27FC236}">
                <a16:creationId xmlns:a16="http://schemas.microsoft.com/office/drawing/2014/main" id="{DCCD6A97-2722-41BD-863D-778B488F0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620" y="4154459"/>
            <a:ext cx="4032448" cy="46487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1800" b="1" dirty="0">
                <a:ea typeface="宋体" charset="-122"/>
              </a:rPr>
              <a:t>$(window).unload(function)</a:t>
            </a:r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2A642FAD-CD85-4DB2-8ED4-515B14EA6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261" y="5245638"/>
            <a:ext cx="7346448" cy="116211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b="1" dirty="0">
                <a:ea typeface="宋体" charset="-122"/>
              </a:rPr>
              <a:t>$(window).unload(function(){</a:t>
            </a:r>
          </a:p>
          <a:p>
            <a:pPr>
              <a:lnSpc>
                <a:spcPct val="150000"/>
              </a:lnSpc>
              <a:defRPr/>
            </a:pPr>
            <a:r>
              <a:rPr lang="fr-FR" b="1" dirty="0">
                <a:ea typeface="宋体" charset="-122"/>
              </a:rPr>
              <a:t>     alert("</a:t>
            </a:r>
            <a:r>
              <a:rPr lang="zh-CN" altLang="en-US" b="1" dirty="0">
                <a:ea typeface="宋体" charset="-122"/>
              </a:rPr>
              <a:t>您已经离开当前页面，再见！</a:t>
            </a:r>
            <a:r>
              <a:rPr lang="en-US" altLang="zh-CN" b="1" dirty="0">
                <a:ea typeface="宋体" charset="-122"/>
              </a:rPr>
              <a:t>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ea typeface="宋体" charset="-122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85728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03FB536-B22D-42DF-B5A5-615B71F81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键盘事件指当键盘聚焦到</a:t>
            </a:r>
            <a:r>
              <a:rPr lang="en-US" altLang="zh-CN" dirty="0"/>
              <a:t>Web</a:t>
            </a:r>
            <a:r>
              <a:rPr lang="zh-CN" altLang="en-US" dirty="0"/>
              <a:t>浏览器时，用户每次按下或者释放键盘上的按键时都会产生事件。常用的键盘事件有</a:t>
            </a:r>
            <a:r>
              <a:rPr lang="en-US" altLang="zh-CN" dirty="0" err="1"/>
              <a:t>keydown</a:t>
            </a:r>
            <a:r>
              <a:rPr lang="zh-CN" altLang="en-US" dirty="0"/>
              <a:t>、</a:t>
            </a:r>
            <a:r>
              <a:rPr lang="en-US" altLang="zh-CN" dirty="0" err="1"/>
              <a:t>keyup</a:t>
            </a:r>
            <a:r>
              <a:rPr lang="zh-CN" altLang="en-US" dirty="0"/>
              <a:t>和</a:t>
            </a:r>
            <a:r>
              <a:rPr lang="en-US" altLang="zh-CN" dirty="0"/>
              <a:t>keypress</a:t>
            </a:r>
            <a:r>
              <a:rPr lang="zh-CN" altLang="en-US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D475D7-1F9D-4501-A0D6-C7F42D67B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键盘事件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C750BB-C23B-4BC5-B846-77DB53145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C8BA429-64A1-48B9-8434-32FA12F19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980720"/>
              </p:ext>
            </p:extLst>
          </p:nvPr>
        </p:nvGraphicFramePr>
        <p:xfrm>
          <a:off x="1140084" y="2144449"/>
          <a:ext cx="10147388" cy="2215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441">
                  <a:extLst>
                    <a:ext uri="{9D8B030D-6E8A-4147-A177-3AD203B41FA5}">
                      <a16:colId xmlns:a16="http://schemas.microsoft.com/office/drawing/2014/main" val="281793946"/>
                    </a:ext>
                  </a:extLst>
                </a:gridCol>
                <a:gridCol w="5081630">
                  <a:extLst>
                    <a:ext uri="{9D8B030D-6E8A-4147-A177-3AD203B41FA5}">
                      <a16:colId xmlns:a16="http://schemas.microsoft.com/office/drawing/2014/main" val="2057201365"/>
                    </a:ext>
                  </a:extLst>
                </a:gridCol>
                <a:gridCol w="3129317">
                  <a:extLst>
                    <a:ext uri="{9D8B030D-6E8A-4147-A177-3AD203B41FA5}">
                      <a16:colId xmlns:a16="http://schemas.microsoft.com/office/drawing/2014/main" val="2142885228"/>
                    </a:ext>
                  </a:extLst>
                </a:gridCol>
              </a:tblGrid>
              <a:tr h="553779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方　　法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描　　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执 行 时 机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3212341"/>
                  </a:ext>
                </a:extLst>
              </a:tr>
              <a:tr h="553779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keydown()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触发或将函数绑定到指定元素的</a:t>
                      </a:r>
                      <a:r>
                        <a:rPr lang="en-US" sz="1600" kern="100">
                          <a:effectLst/>
                        </a:rPr>
                        <a:t>keydown</a:t>
                      </a:r>
                      <a:r>
                        <a:rPr lang="zh-CN" sz="1600" kern="100">
                          <a:effectLst/>
                        </a:rPr>
                        <a:t>事件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按下按键时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2821735"/>
                  </a:ext>
                </a:extLst>
              </a:tr>
              <a:tr h="553779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keypress()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触发或将函数绑定到指定元素的</a:t>
                      </a:r>
                      <a:r>
                        <a:rPr lang="en-US" sz="1600" kern="100">
                          <a:effectLst/>
                        </a:rPr>
                        <a:t>keypress</a:t>
                      </a:r>
                      <a:r>
                        <a:rPr lang="zh-CN" sz="1600" kern="100">
                          <a:effectLst/>
                        </a:rPr>
                        <a:t>事件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产生可打印的字符时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0044838"/>
                  </a:ext>
                </a:extLst>
              </a:tr>
              <a:tr h="553779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keyup()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触发或将函数绑定到指定元素的</a:t>
                      </a:r>
                      <a:r>
                        <a:rPr lang="en-US" sz="1600" kern="100" dirty="0" err="1">
                          <a:effectLst/>
                        </a:rPr>
                        <a:t>keyup</a:t>
                      </a:r>
                      <a:r>
                        <a:rPr lang="zh-CN" sz="1600" kern="100" dirty="0">
                          <a:effectLst/>
                        </a:rPr>
                        <a:t>事件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释放按键时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460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63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以键盘事件为例，实现按键时特效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键盘事件</a:t>
            </a:r>
            <a:endParaRPr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999656" y="1844825"/>
            <a:ext cx="6858000" cy="421333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2700"/>
              </a:lnSpc>
              <a:defRPr/>
            </a:pPr>
            <a:r>
              <a:rPr lang="fr-FR" b="1" dirty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$("[type=password]").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keyup</a:t>
            </a:r>
            <a:r>
              <a:rPr lang="en-US" altLang="zh-CN" b="1" dirty="0">
                <a:ea typeface="宋体" charset="-122"/>
              </a:rPr>
              <a:t>(function () {</a:t>
            </a:r>
          </a:p>
          <a:p>
            <a:pPr>
              <a:lnSpc>
                <a:spcPts val="2700"/>
              </a:lnSpc>
              <a:defRPr/>
            </a:pPr>
            <a:r>
              <a:rPr lang="en-US" altLang="zh-CN" b="1" dirty="0">
                <a:ea typeface="宋体" charset="-122"/>
              </a:rPr>
              <a:t>	$("#events").append("</a:t>
            </a:r>
            <a:r>
              <a:rPr lang="en-US" altLang="zh-CN" b="1" dirty="0" err="1">
                <a:ea typeface="宋体" charset="-122"/>
              </a:rPr>
              <a:t>keyup</a:t>
            </a:r>
            <a:r>
              <a:rPr lang="en-US" altLang="zh-CN" b="1" dirty="0">
                <a:ea typeface="宋体" charset="-122"/>
              </a:rPr>
              <a:t>");</a:t>
            </a:r>
          </a:p>
          <a:p>
            <a:pPr>
              <a:lnSpc>
                <a:spcPts val="2700"/>
              </a:lnSpc>
              <a:defRPr/>
            </a:pPr>
            <a:r>
              <a:rPr lang="en-US" altLang="zh-CN" b="1" dirty="0">
                <a:ea typeface="宋体" charset="-122"/>
              </a:rPr>
              <a:t>      }).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keydown</a:t>
            </a:r>
            <a:r>
              <a:rPr lang="en-US" altLang="zh-CN" b="1" dirty="0">
                <a:ea typeface="宋体" charset="-122"/>
              </a:rPr>
              <a:t>(function (e) {</a:t>
            </a:r>
          </a:p>
          <a:p>
            <a:pPr>
              <a:lnSpc>
                <a:spcPts val="2700"/>
              </a:lnSpc>
              <a:defRPr/>
            </a:pPr>
            <a:r>
              <a:rPr lang="en-US" altLang="zh-CN" b="1" dirty="0">
                <a:ea typeface="宋体" charset="-122"/>
              </a:rPr>
              <a:t>	$("#events").append("</a:t>
            </a:r>
            <a:r>
              <a:rPr lang="en-US" altLang="zh-CN" b="1" dirty="0" err="1">
                <a:ea typeface="宋体" charset="-122"/>
              </a:rPr>
              <a:t>keydown</a:t>
            </a:r>
            <a:r>
              <a:rPr lang="en-US" altLang="zh-CN" b="1" dirty="0">
                <a:ea typeface="宋体" charset="-122"/>
              </a:rPr>
              <a:t>");</a:t>
            </a:r>
          </a:p>
          <a:p>
            <a:pPr>
              <a:lnSpc>
                <a:spcPts val="2700"/>
              </a:lnSpc>
              <a:defRPr/>
            </a:pPr>
            <a:r>
              <a:rPr lang="en-US" altLang="zh-CN" b="1" dirty="0">
                <a:ea typeface="宋体" charset="-122"/>
              </a:rPr>
              <a:t>      }).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keypress</a:t>
            </a:r>
            <a:r>
              <a:rPr lang="en-US" altLang="zh-CN" b="1" dirty="0">
                <a:ea typeface="宋体" charset="-122"/>
              </a:rPr>
              <a:t>(function () {</a:t>
            </a:r>
          </a:p>
          <a:p>
            <a:pPr>
              <a:lnSpc>
                <a:spcPts val="2700"/>
              </a:lnSpc>
              <a:defRPr/>
            </a:pPr>
            <a:r>
              <a:rPr lang="en-US" altLang="zh-CN" b="1" dirty="0">
                <a:ea typeface="宋体" charset="-122"/>
              </a:rPr>
              <a:t>	$("#events").append("</a:t>
            </a:r>
            <a:r>
              <a:rPr lang="en-US" altLang="zh-CN" b="1" dirty="0" err="1">
                <a:ea typeface="宋体" charset="-122"/>
              </a:rPr>
              <a:t>keypress</a:t>
            </a:r>
            <a:r>
              <a:rPr lang="en-US" altLang="zh-CN" b="1" dirty="0">
                <a:ea typeface="宋体" charset="-122"/>
              </a:rPr>
              <a:t>");</a:t>
            </a:r>
          </a:p>
          <a:p>
            <a:pPr>
              <a:lnSpc>
                <a:spcPts val="2700"/>
              </a:lnSpc>
              <a:defRPr/>
            </a:pPr>
            <a:r>
              <a:rPr lang="en-US" altLang="zh-CN" b="1" dirty="0">
                <a:ea typeface="宋体" charset="-122"/>
              </a:rPr>
              <a:t>     });</a:t>
            </a:r>
          </a:p>
          <a:p>
            <a:pPr>
              <a:lnSpc>
                <a:spcPts val="2700"/>
              </a:lnSpc>
              <a:defRPr/>
            </a:pPr>
            <a:r>
              <a:rPr lang="en-US" altLang="zh-CN" b="1" dirty="0">
                <a:ea typeface="宋体" charset="-122"/>
              </a:rPr>
              <a:t>$(document).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keydown</a:t>
            </a:r>
            <a:r>
              <a:rPr lang="en-US" altLang="zh-CN" b="1" dirty="0">
                <a:ea typeface="宋体" charset="-122"/>
              </a:rPr>
              <a:t>(function (event) {</a:t>
            </a:r>
          </a:p>
          <a:p>
            <a:pPr>
              <a:lnSpc>
                <a:spcPts val="2700"/>
              </a:lnSpc>
              <a:defRPr/>
            </a:pPr>
            <a:r>
              <a:rPr lang="en-US" altLang="zh-CN" b="1" dirty="0">
                <a:ea typeface="宋体" charset="-122"/>
              </a:rPr>
              <a:t>	 if (</a:t>
            </a:r>
            <a:r>
              <a:rPr lang="en-US" altLang="zh-CN" b="1" dirty="0" err="1">
                <a:ea typeface="宋体" charset="-122"/>
              </a:rPr>
              <a:t>event.keyCode</a:t>
            </a:r>
            <a:r>
              <a:rPr lang="en-US" altLang="zh-CN" b="1" dirty="0">
                <a:ea typeface="宋体" charset="-122"/>
              </a:rPr>
              <a:t> == "13") {</a:t>
            </a:r>
            <a:endParaRPr lang="zh-CN" altLang="en-US" b="1" dirty="0">
              <a:ea typeface="宋体" charset="-122"/>
            </a:endParaRPr>
          </a:p>
          <a:p>
            <a:pPr>
              <a:lnSpc>
                <a:spcPts val="2700"/>
              </a:lnSpc>
              <a:defRPr/>
            </a:pPr>
            <a:r>
              <a:rPr lang="zh-CN" altLang="en-US" b="1" dirty="0">
                <a:ea typeface="宋体" charset="-122"/>
              </a:rPr>
              <a:t>		</a:t>
            </a:r>
            <a:r>
              <a:rPr lang="en-US" altLang="zh-CN" b="1" dirty="0">
                <a:ea typeface="宋体" charset="-122"/>
              </a:rPr>
              <a:t>alert("</a:t>
            </a:r>
            <a:r>
              <a:rPr lang="zh-CN" altLang="en-US" b="1" dirty="0">
                <a:ea typeface="宋体" charset="-122"/>
              </a:rPr>
              <a:t>确认要提交么？</a:t>
            </a:r>
            <a:r>
              <a:rPr lang="en-US" altLang="zh-CN" b="1" dirty="0">
                <a:ea typeface="宋体" charset="-122"/>
              </a:rPr>
              <a:t>");</a:t>
            </a:r>
          </a:p>
          <a:p>
            <a:pPr>
              <a:lnSpc>
                <a:spcPts val="2700"/>
              </a:lnSpc>
              <a:defRPr/>
            </a:pPr>
            <a:r>
              <a:rPr lang="en-US" altLang="zh-CN" b="1" dirty="0">
                <a:ea typeface="宋体" charset="-122"/>
              </a:rPr>
              <a:t>	}</a:t>
            </a:r>
          </a:p>
          <a:p>
            <a:pPr>
              <a:lnSpc>
                <a:spcPts val="2700"/>
              </a:lnSpc>
              <a:defRPr/>
            </a:pPr>
            <a:r>
              <a:rPr lang="en-US" altLang="zh-CN" b="1" dirty="0">
                <a:ea typeface="宋体" charset="-122"/>
              </a:rPr>
              <a:t>});</a:t>
            </a:r>
            <a:endParaRPr lang="zh-CN" altLang="zh-CN" b="1" dirty="0" err="1">
              <a:ea typeface="宋体" charset="-122"/>
            </a:endParaRPr>
          </a:p>
        </p:txBody>
      </p:sp>
      <p:sp>
        <p:nvSpPr>
          <p:cNvPr id="7" name="线形标注 1 6"/>
          <p:cNvSpPr/>
          <p:nvPr/>
        </p:nvSpPr>
        <p:spPr bwMode="auto">
          <a:xfrm>
            <a:off x="4886326" y="618977"/>
            <a:ext cx="1929755" cy="428625"/>
          </a:xfrm>
          <a:prstGeom prst="borderCallout1">
            <a:avLst>
              <a:gd name="adj1" fmla="val 307996"/>
              <a:gd name="adj2" fmla="val 41132"/>
              <a:gd name="adj3" fmla="val 98154"/>
              <a:gd name="adj4" fmla="val 37332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当释放键盘时</a:t>
            </a:r>
          </a:p>
        </p:txBody>
      </p:sp>
      <p:sp>
        <p:nvSpPr>
          <p:cNvPr id="14" name="线形标注 1 13"/>
          <p:cNvSpPr/>
          <p:nvPr/>
        </p:nvSpPr>
        <p:spPr bwMode="auto">
          <a:xfrm>
            <a:off x="1567635" y="3134677"/>
            <a:ext cx="1777975" cy="642938"/>
          </a:xfrm>
          <a:prstGeom prst="borderCallout1">
            <a:avLst>
              <a:gd name="adj1" fmla="val -42089"/>
              <a:gd name="adj2" fmla="val 127214"/>
              <a:gd name="adj3" fmla="val -2794"/>
              <a:gd name="adj4" fmla="val 97533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当按下键盘时</a:t>
            </a:r>
          </a:p>
        </p:txBody>
      </p:sp>
      <p:sp>
        <p:nvSpPr>
          <p:cNvPr id="20" name="线形标注 1 19"/>
          <p:cNvSpPr/>
          <p:nvPr/>
        </p:nvSpPr>
        <p:spPr bwMode="auto">
          <a:xfrm>
            <a:off x="7896201" y="4869161"/>
            <a:ext cx="1633959" cy="428625"/>
          </a:xfrm>
          <a:prstGeom prst="borderCallout1">
            <a:avLst>
              <a:gd name="adj1" fmla="val 19176"/>
              <a:gd name="adj2" fmla="val -118984"/>
              <a:gd name="adj3" fmla="val 46466"/>
              <a:gd name="adj4" fmla="val -2742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按回车键时</a:t>
            </a:r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3881438" y="6143626"/>
            <a:ext cx="3654722" cy="428625"/>
            <a:chOff x="3143240" y="5143512"/>
            <a:chExt cx="4572032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569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4120238" y="5178438"/>
              <a:ext cx="2974329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演示示例：键盘事件</a:t>
              </a:r>
            </a:p>
          </p:txBody>
        </p:sp>
      </p:grpSp>
      <p:grpSp>
        <p:nvGrpSpPr>
          <p:cNvPr id="15" name="组合 70"/>
          <p:cNvGrpSpPr>
            <a:grpSpLocks/>
          </p:cNvGrpSpPr>
          <p:nvPr/>
        </p:nvGrpSpPr>
        <p:grpSpPr bwMode="auto">
          <a:xfrm>
            <a:off x="1794311" y="1871664"/>
            <a:ext cx="1000125" cy="414337"/>
            <a:chOff x="1000100" y="2528843"/>
            <a:chExt cx="1000132" cy="414475"/>
          </a:xfrm>
        </p:grpSpPr>
        <p:pic>
          <p:nvPicPr>
            <p:cNvPr id="1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8" name="线形标注 1 17"/>
          <p:cNvSpPr/>
          <p:nvPr/>
        </p:nvSpPr>
        <p:spPr bwMode="auto">
          <a:xfrm>
            <a:off x="4521958" y="3951491"/>
            <a:ext cx="2438139" cy="428625"/>
          </a:xfrm>
          <a:prstGeom prst="borderCallout1">
            <a:avLst>
              <a:gd name="adj1" fmla="val -108824"/>
              <a:gd name="adj2" fmla="val -5318"/>
              <a:gd name="adj3" fmla="val 46466"/>
              <a:gd name="adj4" fmla="val -2742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向密码框输入字符时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2F5CF1D-A5C8-4D26-B034-92D6C2AE3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20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鼠标事件是当用户在文档上移动或单击鼠标时而产生的事件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鼠标事件</a:t>
            </a:r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184898"/>
              </p:ext>
            </p:extLst>
          </p:nvPr>
        </p:nvGraphicFramePr>
        <p:xfrm>
          <a:off x="1034473" y="1745109"/>
          <a:ext cx="10455562" cy="4452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8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1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8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/>
                        <a:t>方法</a:t>
                      </a:r>
                      <a:endParaRPr lang="zh-CN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/>
                        <a:t>描述</a:t>
                      </a:r>
                      <a:endParaRPr lang="zh-CN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/>
                        <a:t>执行时机</a:t>
                      </a:r>
                      <a:endParaRPr lang="zh-CN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612">
                <a:tc>
                  <a:txBody>
                    <a:bodyPr/>
                    <a:lstStyle/>
                    <a:p>
                      <a:pPr marL="0" indent="0" algn="just" defTabSz="815975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click()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 defTabSz="815975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触发或将函数绑定到指定元素的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</a:t>
                      </a:r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 defTabSz="815975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鼠标点击时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612">
                <a:tc>
                  <a:txBody>
                    <a:bodyPr/>
                    <a:lstStyle/>
                    <a:p>
                      <a:pPr marL="0" indent="0" algn="just" defTabSz="815975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dblclick()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 defTabSz="815975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触发或将函数绑定到指定元素的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dblclick</a:t>
                      </a:r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 defTabSz="815975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鼠标左键双击元素时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5064053"/>
                  </a:ext>
                </a:extLst>
              </a:tr>
              <a:tr h="514612">
                <a:tc>
                  <a:txBody>
                    <a:bodyPr/>
                    <a:lstStyle/>
                    <a:p>
                      <a:pPr marL="0" indent="0" algn="just" defTabSz="815975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hover()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 defTabSz="815975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触发或将函数绑定到指定元素的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hover</a:t>
                      </a:r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 defTabSz="815975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鼠标悬停在元素上时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3890405"/>
                  </a:ext>
                </a:extLst>
              </a:tr>
              <a:tr h="514612">
                <a:tc>
                  <a:txBody>
                    <a:bodyPr/>
                    <a:lstStyle/>
                    <a:p>
                      <a:pPr marL="0" indent="0" algn="just" defTabSz="815975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mouseover()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 defTabSz="815975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触发或将函数绑定到指定元素的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mouseover</a:t>
                      </a:r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 defTabSz="815975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鼠标指针移过时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939">
                <a:tc>
                  <a:txBody>
                    <a:bodyPr/>
                    <a:lstStyle/>
                    <a:p>
                      <a:pPr marL="0" indent="0" algn="just" defTabSz="815975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mouseout()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 defTabSz="815975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触发或将函数绑定到指定元素的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mouseout</a:t>
                      </a:r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 defTabSz="815975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鼠标指针移出时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265">
                <a:tc>
                  <a:txBody>
                    <a:bodyPr/>
                    <a:lstStyle/>
                    <a:p>
                      <a:pPr marL="0" indent="0" algn="just" defTabSz="815975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mouseenter()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 defTabSz="815975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触发或将函数绑定到指定元素的</a:t>
                      </a: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mouseenter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 defTabSz="815975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鼠标指针进入时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265">
                <a:tc>
                  <a:txBody>
                    <a:bodyPr/>
                    <a:lstStyle/>
                    <a:p>
                      <a:pPr marL="0" indent="0" algn="just" defTabSz="815975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mouseleave()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 defTabSz="815975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触发或将函数绑定到指定元素的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mouseleave</a:t>
                      </a:r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just" defTabSz="815975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鼠标指针离开时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30586-48BD-45C1-8140-9B3FD1F89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鼠标事件方法的区别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06EABD-7630-41BC-A4B4-06CE5B947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17</a:t>
            </a:fld>
            <a:endParaRPr lang="zh-CN" altLang="en-US"/>
          </a:p>
        </p:txBody>
      </p:sp>
      <p:graphicFrame>
        <p:nvGraphicFramePr>
          <p:cNvPr id="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09384"/>
              </p:ext>
            </p:extLst>
          </p:nvPr>
        </p:nvGraphicFramePr>
        <p:xfrm>
          <a:off x="1082794" y="1253665"/>
          <a:ext cx="10324115" cy="3888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7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4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方法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相同点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不同点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mouseover( 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鼠标进入被选元素时会触发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鼠标在其被选元素的子元素上来回进入时：</a:t>
                      </a:r>
                      <a:endParaRPr lang="en-US" altLang="zh-CN" sz="1800" kern="1200" dirty="0"/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触发</a:t>
                      </a:r>
                      <a:r>
                        <a:rPr lang="en-US" altLang="zh-CN" sz="1800" kern="1200" dirty="0" err="1"/>
                        <a:t>mouseover</a:t>
                      </a:r>
                      <a:r>
                        <a:rPr lang="en-US" altLang="zh-CN" sz="1800" kern="1200" dirty="0"/>
                        <a:t>(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/>
                        <a:t>不触发</a:t>
                      </a:r>
                      <a:r>
                        <a:rPr lang="en-US" altLang="zh-CN" sz="1800" kern="1200" dirty="0" err="1"/>
                        <a:t>mouseenter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/>
                        <a:t>mouseenter</a:t>
                      </a:r>
                      <a:r>
                        <a:rPr lang="en-US" altLang="zh-CN" sz="1800" kern="1200" dirty="0"/>
                        <a:t>( 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/>
                        <a:t>mouseout( )</a:t>
                      </a:r>
                      <a:r>
                        <a:rPr lang="en-US" altLang="zh-CN" sz="1800" kern="1200" dirty="0"/>
                        <a:t> 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鼠标离开被选元素时会触发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鼠标在其被选元素的子元素上来回离开时：</a:t>
                      </a:r>
                      <a:endParaRPr lang="en-US" altLang="zh-CN" sz="1800" kern="1200" dirty="0"/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/>
                        <a:t>触发</a:t>
                      </a:r>
                      <a:r>
                        <a:rPr lang="en-US" altLang="zh-CN" sz="1800" kern="1200" dirty="0" err="1"/>
                        <a:t>mouseout</a:t>
                      </a:r>
                      <a:endParaRPr lang="en-US" altLang="zh-CN" sz="1800" kern="1200" dirty="0"/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/>
                        <a:t>不触发</a:t>
                      </a:r>
                      <a:r>
                        <a:rPr lang="en-US" altLang="zh-CN" sz="1800" kern="1200" dirty="0" err="1"/>
                        <a:t>mouseleave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kern="1200" dirty="0" err="1"/>
                        <a:t>mouseleave</a:t>
                      </a:r>
                      <a:r>
                        <a:rPr lang="en-US" altLang="zh-CN" sz="1800" kern="1200" dirty="0"/>
                        <a:t>( 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839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练习：制作当当网特效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751852" y="1542473"/>
            <a:ext cx="7112357" cy="4901474"/>
          </a:xfrm>
        </p:spPr>
        <p:txBody>
          <a:bodyPr/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mouseover()</a:t>
            </a:r>
            <a:r>
              <a:rPr lang="zh-CN" altLang="en-US" dirty="0"/>
              <a:t>方法与</a:t>
            </a:r>
            <a:r>
              <a:rPr lang="en-US" altLang="zh-CN" dirty="0" err="1"/>
              <a:t>mouseout</a:t>
            </a:r>
            <a:r>
              <a:rPr lang="en-US" altLang="zh-CN" dirty="0"/>
              <a:t>()</a:t>
            </a:r>
            <a:r>
              <a:rPr lang="zh-CN" altLang="en-US" dirty="0"/>
              <a:t>方法，制作导航页面，如图所示</a:t>
            </a:r>
            <a:endParaRPr lang="en-US" altLang="zh-CN" dirty="0"/>
          </a:p>
          <a:p>
            <a:pPr lvl="1"/>
            <a:r>
              <a:rPr lang="zh-CN" altLang="en-US" dirty="0"/>
              <a:t>鼠标指针移过时，改变当前导航项的背景</a:t>
            </a:r>
            <a:endParaRPr lang="en-US" altLang="zh-CN" dirty="0"/>
          </a:p>
          <a:p>
            <a:pPr lvl="1"/>
            <a:r>
              <a:rPr lang="zh-CN" altLang="en-US" dirty="0"/>
              <a:t>鼠标指针移出时，还原当前导航项的背景样式</a:t>
            </a:r>
            <a:endParaRPr lang="zh-CN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B6B8BFF-92D0-4AEB-89F4-7222637B8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38917" name="组合 66"/>
          <p:cNvGrpSpPr>
            <a:grpSpLocks/>
          </p:cNvGrpSpPr>
          <p:nvPr/>
        </p:nvGrpSpPr>
        <p:grpSpPr bwMode="auto">
          <a:xfrm>
            <a:off x="4789390" y="976464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38925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6054772" y="6015321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12" name="Picture 2">
            <a:extLst>
              <a:ext uri="{FF2B5EF4-FFF2-40B4-BE49-F238E27FC236}">
                <a16:creationId xmlns:a16="http://schemas.microsoft.com/office/drawing/2014/main" id="{6ED90155-7CE0-4AA7-8E00-711EE13BF86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390" y="3685028"/>
            <a:ext cx="6931555" cy="1542754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43822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表单事件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87BFE6-D4A6-4C9F-8CB8-CD2B1E2DC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FDD375C-17A8-44FE-BCC3-32554DA98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399800"/>
              </p:ext>
            </p:extLst>
          </p:nvPr>
        </p:nvGraphicFramePr>
        <p:xfrm>
          <a:off x="1007435" y="1141293"/>
          <a:ext cx="10195518" cy="2737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567">
                  <a:extLst>
                    <a:ext uri="{9D8B030D-6E8A-4147-A177-3AD203B41FA5}">
                      <a16:colId xmlns:a16="http://schemas.microsoft.com/office/drawing/2014/main" val="1481599274"/>
                    </a:ext>
                  </a:extLst>
                </a:gridCol>
                <a:gridCol w="5876941">
                  <a:extLst>
                    <a:ext uri="{9D8B030D-6E8A-4147-A177-3AD203B41FA5}">
                      <a16:colId xmlns:a16="http://schemas.microsoft.com/office/drawing/2014/main" val="3555666631"/>
                    </a:ext>
                  </a:extLst>
                </a:gridCol>
                <a:gridCol w="2721010">
                  <a:extLst>
                    <a:ext uri="{9D8B030D-6E8A-4147-A177-3AD203B41FA5}">
                      <a16:colId xmlns:a16="http://schemas.microsoft.com/office/drawing/2014/main" val="1490362528"/>
                    </a:ext>
                  </a:extLst>
                </a:gridCol>
              </a:tblGrid>
              <a:tr h="45633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事 件 名 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解　　释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语 法 格 式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6114997"/>
                  </a:ext>
                </a:extLst>
              </a:tr>
              <a:tr h="45633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blur()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表单元素失去焦点时触发事件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$(selector).blur(function)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7852583"/>
                  </a:ext>
                </a:extLst>
              </a:tr>
              <a:tr h="45633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focus()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表单元素已获得焦点时触发事件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$(selector).focus(function)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9600311"/>
                  </a:ext>
                </a:extLst>
              </a:tr>
              <a:tr h="45633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change()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表单元素内容发生变化时触发事件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$(selector).change(function)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035773"/>
                  </a:ext>
                </a:extLst>
              </a:tr>
              <a:tr h="45633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select()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textarea</a:t>
                      </a:r>
                      <a:r>
                        <a:rPr lang="zh-CN" sz="1400" kern="100">
                          <a:effectLst/>
                        </a:rPr>
                        <a:t>或文本类型的</a:t>
                      </a:r>
                      <a:r>
                        <a:rPr lang="en-US" sz="1400" kern="100">
                          <a:effectLst/>
                        </a:rPr>
                        <a:t>input</a:t>
                      </a:r>
                      <a:r>
                        <a:rPr lang="zh-CN" sz="1400" kern="100">
                          <a:effectLst/>
                        </a:rPr>
                        <a:t>元素中的文本内容被选中时触发事件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$(selector).select(function)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05362648"/>
                  </a:ext>
                </a:extLst>
              </a:tr>
              <a:tr h="45633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submit()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提交表单时触发事件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$(selector).submit(function)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4535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5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85A0A135-F851-484C-A865-3C5B75A6B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9</a:t>
            </a:r>
            <a:r>
              <a:rPr lang="zh-CN" altLang="zh-CN" dirty="0"/>
              <a:t>章</a:t>
            </a:r>
            <a:r>
              <a:rPr lang="en-US" altLang="zh-CN" dirty="0"/>
              <a:t>  jQuery</a:t>
            </a:r>
            <a:r>
              <a:rPr lang="zh-CN" altLang="zh-CN" dirty="0"/>
              <a:t>事件与动画特效</a:t>
            </a:r>
          </a:p>
        </p:txBody>
      </p:sp>
      <p:sp>
        <p:nvSpPr>
          <p:cNvPr id="4099" name="文本占位符 3">
            <a:extLst>
              <a:ext uri="{FF2B5EF4-FFF2-40B4-BE49-F238E27FC236}">
                <a16:creationId xmlns:a16="http://schemas.microsoft.com/office/drawing/2014/main" id="{43A6CF80-0B3C-4A19-82E9-AD03834EE6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jQuery</a:t>
            </a:r>
            <a:r>
              <a:rPr lang="zh-CN" altLang="en-US" dirty="0"/>
              <a:t>中的事件</a:t>
            </a:r>
          </a:p>
          <a:p>
            <a:r>
              <a:rPr lang="zh-CN" altLang="en-US" dirty="0"/>
              <a:t>常用</a:t>
            </a:r>
            <a:r>
              <a:rPr lang="en-US" altLang="zh-CN" dirty="0"/>
              <a:t>jQuery</a:t>
            </a:r>
            <a:r>
              <a:rPr lang="zh-CN" altLang="en-US" dirty="0"/>
              <a:t>事件</a:t>
            </a:r>
          </a:p>
          <a:p>
            <a:r>
              <a:rPr lang="en-US" altLang="zh-CN" dirty="0"/>
              <a:t>jQuery</a:t>
            </a:r>
            <a:r>
              <a:rPr lang="zh-CN" altLang="en-US" dirty="0"/>
              <a:t>事件绑定与解除</a:t>
            </a:r>
          </a:p>
        </p:txBody>
      </p:sp>
      <p:sp>
        <p:nvSpPr>
          <p:cNvPr id="4100" name="文本占位符 4">
            <a:extLst>
              <a:ext uri="{FF2B5EF4-FFF2-40B4-BE49-F238E27FC236}">
                <a16:creationId xmlns:a16="http://schemas.microsoft.com/office/drawing/2014/main" id="{BD6CD03E-4E56-4CC6-80F1-1CC94375B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复合事件</a:t>
            </a:r>
          </a:p>
          <a:p>
            <a:r>
              <a:rPr lang="zh-CN" altLang="en-US" dirty="0"/>
              <a:t>动画特效</a:t>
            </a:r>
          </a:p>
          <a:p>
            <a:r>
              <a:rPr lang="en-US" altLang="zh-CN" dirty="0"/>
              <a:t>jQuery</a:t>
            </a:r>
            <a:r>
              <a:rPr lang="zh-CN" altLang="en-US" dirty="0"/>
              <a:t>动画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调整窗口大小时</a:t>
            </a:r>
            <a:r>
              <a:rPr lang="zh-CN" altLang="en-US" dirty="0"/>
              <a:t>，完成页面特效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浏览器事件</a:t>
            </a:r>
          </a:p>
        </p:txBody>
      </p:sp>
      <p:grpSp>
        <p:nvGrpSpPr>
          <p:cNvPr id="5" name="组合 71"/>
          <p:cNvGrpSpPr>
            <a:grpSpLocks/>
          </p:cNvGrpSpPr>
          <p:nvPr/>
        </p:nvGrpSpPr>
        <p:grpSpPr bwMode="auto">
          <a:xfrm>
            <a:off x="1425643" y="1630209"/>
            <a:ext cx="1000125" cy="40005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2532692" y="2013142"/>
            <a:ext cx="4032448" cy="50629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>
                <a:ea typeface="宋体" charset="-122"/>
              </a:rPr>
              <a:t> </a:t>
            </a:r>
            <a:r>
              <a:rPr lang="en-US" altLang="zh-CN" sz="2000" b="1" dirty="0">
                <a:ea typeface="宋体" charset="-122"/>
              </a:rPr>
              <a:t>$(selector).resize( );</a:t>
            </a:r>
            <a:endParaRPr lang="zh-CN" altLang="zh-CN" sz="2000" b="1" dirty="0" err="1">
              <a:ea typeface="宋体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87BFE6-D4A6-4C9F-8CB8-CD2B1E2DC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156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练习：制作京东首页右侧固定层</a:t>
            </a:r>
            <a:r>
              <a:rPr lang="en-US" altLang="zh-CN" dirty="0"/>
              <a:t>2-1</a:t>
            </a:r>
            <a:endParaRPr dirty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lnSpc>
                <a:spcPts val="3600"/>
              </a:lnSpc>
              <a:defRPr/>
            </a:pPr>
            <a:r>
              <a:rPr lang="zh-CN" altLang="en-US" dirty="0"/>
              <a:t>制作京东首页右侧的固定层，</a:t>
            </a:r>
            <a:r>
              <a:rPr lang="en-US" altLang="zh-CN" dirty="0"/>
              <a:t>6</a:t>
            </a:r>
            <a:r>
              <a:rPr lang="zh-CN" altLang="en-US" dirty="0"/>
              <a:t>个图标：京东会员、购物车、我的关注、我的足迹、我的消息和咨询</a:t>
            </a:r>
            <a:r>
              <a:rPr lang="en-US" altLang="zh-CN" dirty="0"/>
              <a:t>JIMI</a:t>
            </a:r>
            <a:endParaRPr lang="zh-CN" altLang="en-US" dirty="0"/>
          </a:p>
          <a:p>
            <a:pPr lvl="1">
              <a:lnSpc>
                <a:spcPts val="3600"/>
              </a:lnSpc>
              <a:defRPr/>
            </a:pPr>
            <a:r>
              <a:rPr lang="zh-CN" altLang="en-US" dirty="0"/>
              <a:t>默认状态下仅显示图标，背景颜色为深灰色；当鼠标移至图标上时，背景颜色为深红色，并且显示文本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55B16F6-C60D-46BE-BE0C-2198D4084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grpSp>
        <p:nvGrpSpPr>
          <p:cNvPr id="26629" name="组合 66"/>
          <p:cNvGrpSpPr>
            <a:grpSpLocks/>
          </p:cNvGrpSpPr>
          <p:nvPr/>
        </p:nvGrpSpPr>
        <p:grpSpPr bwMode="auto">
          <a:xfrm>
            <a:off x="4751852" y="980084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663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5" name="Picture 3" descr="F:\2016年工作\ACCP8.0产品开发\jQuery\案例源码\chapter07\Chapter07截图\图7.9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91" y="1518779"/>
            <a:ext cx="3483000" cy="294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6744072" y="6196282"/>
            <a:ext cx="2714626" cy="428629"/>
            <a:chOff x="3143240" y="5143508"/>
            <a:chExt cx="2714645" cy="428632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714745" y="5143508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20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679694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练习：制作京东首页右侧固定层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  <a:defRPr/>
            </a:pPr>
            <a:r>
              <a:rPr lang="zh-CN" altLang="en-US" dirty="0"/>
              <a:t>实现思路</a:t>
            </a:r>
            <a:endParaRPr lang="en-US" altLang="zh-CN" dirty="0"/>
          </a:p>
          <a:p>
            <a:pPr lvl="1">
              <a:lnSpc>
                <a:spcPts val="3600"/>
              </a:lnSpc>
              <a:defRPr/>
            </a:pPr>
            <a:r>
              <a:rPr lang="zh-CN" altLang="en-US" dirty="0"/>
              <a:t>使用列表制作页面内容，使用</a:t>
            </a:r>
            <a:r>
              <a:rPr lang="en-US" altLang="zh-CN" dirty="0"/>
              <a:t>&lt;span&gt;</a:t>
            </a:r>
            <a:r>
              <a:rPr lang="zh-CN" altLang="en-US" dirty="0"/>
              <a:t>和</a:t>
            </a:r>
            <a:r>
              <a:rPr lang="en-US" altLang="zh-CN" dirty="0"/>
              <a:t>&lt;p&gt;</a:t>
            </a:r>
            <a:r>
              <a:rPr lang="zh-CN" altLang="en-US" dirty="0"/>
              <a:t>分别显示背景图片和文本内容</a:t>
            </a:r>
            <a:endParaRPr lang="en-US" altLang="zh-CN" dirty="0"/>
          </a:p>
          <a:p>
            <a:pPr lvl="1">
              <a:lnSpc>
                <a:spcPts val="3600"/>
              </a:lnSpc>
              <a:defRPr/>
            </a:pPr>
            <a:r>
              <a:rPr lang="zh-CN" altLang="en-US" dirty="0"/>
              <a:t>使用</a:t>
            </a:r>
            <a:r>
              <a:rPr lang="en-US" altLang="zh-CN" dirty="0"/>
              <a:t>index( ) </a:t>
            </a:r>
            <a:r>
              <a:rPr lang="zh-CN" altLang="en-US" dirty="0"/>
              <a:t>获取当前鼠标移至元素在列表中的索引值，使用</a:t>
            </a:r>
            <a:r>
              <a:rPr lang="en-US" altLang="zh-CN" dirty="0" err="1"/>
              <a:t>eq</a:t>
            </a:r>
            <a:r>
              <a:rPr lang="en-US" altLang="zh-CN" dirty="0"/>
              <a:t>( )</a:t>
            </a:r>
            <a:r>
              <a:rPr lang="zh-CN" altLang="en-US" dirty="0"/>
              <a:t>获取当前元素所在</a:t>
            </a:r>
            <a:r>
              <a:rPr lang="en-US" altLang="zh-CN" dirty="0"/>
              <a:t>&lt;li&gt;</a:t>
            </a:r>
          </a:p>
          <a:p>
            <a:pPr lvl="1">
              <a:lnSpc>
                <a:spcPts val="3600"/>
              </a:lnSpc>
              <a:defRPr/>
            </a:pPr>
            <a:endParaRPr lang="en-US" altLang="zh-CN" dirty="0"/>
          </a:p>
          <a:p>
            <a:pPr marL="457200" lvl="1" indent="0">
              <a:lnSpc>
                <a:spcPts val="3600"/>
              </a:lnSpc>
              <a:buNone/>
              <a:defRPr/>
            </a:pPr>
            <a:endParaRPr lang="en-US" altLang="zh-CN" dirty="0"/>
          </a:p>
          <a:p>
            <a:pPr lvl="1">
              <a:lnSpc>
                <a:spcPts val="3600"/>
              </a:lnSpc>
              <a:defRPr/>
            </a:pPr>
            <a:r>
              <a:rPr lang="zh-CN" altLang="en-US" dirty="0"/>
              <a:t>使用同辈元素选择器和</a:t>
            </a:r>
            <a:r>
              <a:rPr lang="en-US" altLang="zh-CN" dirty="0" err="1"/>
              <a:t>eq</a:t>
            </a:r>
            <a:r>
              <a:rPr lang="en-US" altLang="zh-CN" dirty="0"/>
              <a:t>( )</a:t>
            </a:r>
            <a:r>
              <a:rPr lang="zh-CN" altLang="en-US" dirty="0"/>
              <a:t>选择器获取当前</a:t>
            </a:r>
            <a:r>
              <a:rPr lang="en-US" altLang="zh-CN" dirty="0"/>
              <a:t>&lt;span&gt;</a:t>
            </a:r>
            <a:r>
              <a:rPr lang="zh-CN" altLang="en-US" dirty="0"/>
              <a:t>元素的兄弟元素</a:t>
            </a:r>
            <a:r>
              <a:rPr lang="en-US" altLang="zh-CN" dirty="0"/>
              <a:t>&lt;p&gt;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5FD4D3-B81C-4EB0-854B-450619D5D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grpSp>
        <p:nvGrpSpPr>
          <p:cNvPr id="26629" name="组合 66"/>
          <p:cNvGrpSpPr>
            <a:grpSpLocks/>
          </p:cNvGrpSpPr>
          <p:nvPr/>
        </p:nvGrpSpPr>
        <p:grpSpPr bwMode="auto">
          <a:xfrm>
            <a:off x="4736307" y="928018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663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4953001" y="6168728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5377727" y="3845795"/>
            <a:ext cx="6358129" cy="88036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1800" b="1" dirty="0">
                <a:ea typeface="宋体" charset="-122"/>
              </a:rPr>
              <a:t> </a:t>
            </a:r>
            <a:r>
              <a:rPr lang="en-US" altLang="zh-CN" sz="1800" b="1" dirty="0" err="1">
                <a:ea typeface="宋体" charset="-122"/>
              </a:rPr>
              <a:t>var</a:t>
            </a:r>
            <a:r>
              <a:rPr lang="en-US" altLang="zh-CN" sz="1800" b="1" dirty="0">
                <a:ea typeface="宋体" charset="-122"/>
              </a:rPr>
              <a:t> index=$("#</a:t>
            </a:r>
            <a:r>
              <a:rPr lang="en-US" altLang="zh-CN" sz="1800" b="1" dirty="0" err="1">
                <a:ea typeface="宋体" charset="-122"/>
              </a:rPr>
              <a:t>nav</a:t>
            </a:r>
            <a:r>
              <a:rPr lang="en-US" altLang="zh-CN" sz="1800" b="1" dirty="0">
                <a:ea typeface="宋体" charset="-122"/>
              </a:rPr>
              <a:t> li span").</a:t>
            </a:r>
            <a:r>
              <a:rPr lang="en-US" altLang="zh-CN" sz="1800" b="1" dirty="0">
                <a:solidFill>
                  <a:srgbClr val="FF0000"/>
                </a:solidFill>
                <a:ea typeface="宋体" charset="-122"/>
              </a:rPr>
              <a:t>index</a:t>
            </a:r>
            <a:r>
              <a:rPr lang="en-US" altLang="zh-CN" sz="1800" b="1" dirty="0">
                <a:ea typeface="宋体" charset="-122"/>
              </a:rPr>
              <a:t>(this);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b="1" dirty="0">
                <a:ea typeface="宋体" charset="-122"/>
              </a:rPr>
              <a:t>$("#</a:t>
            </a:r>
            <a:r>
              <a:rPr lang="en-US" altLang="zh-CN" sz="1800" b="1" dirty="0" err="1">
                <a:ea typeface="宋体" charset="-122"/>
              </a:rPr>
              <a:t>nav</a:t>
            </a:r>
            <a:r>
              <a:rPr lang="en-US" altLang="zh-CN" sz="1800" b="1" dirty="0">
                <a:ea typeface="宋体" charset="-122"/>
              </a:rPr>
              <a:t> </a:t>
            </a:r>
            <a:r>
              <a:rPr lang="en-US" altLang="zh-CN" sz="1800" b="1" dirty="0" err="1">
                <a:ea typeface="宋体" charset="-122"/>
              </a:rPr>
              <a:t>li:</a:t>
            </a:r>
            <a:r>
              <a:rPr lang="en-US" altLang="zh-CN" sz="1800" b="1" dirty="0" err="1">
                <a:solidFill>
                  <a:srgbClr val="FF0000"/>
                </a:solidFill>
                <a:ea typeface="宋体" charset="-122"/>
              </a:rPr>
              <a:t>eq</a:t>
            </a:r>
            <a:r>
              <a:rPr lang="en-US" altLang="zh-CN" sz="1800" b="1" dirty="0">
                <a:ea typeface="宋体" charset="-122"/>
              </a:rPr>
              <a:t>("+index+") </a:t>
            </a:r>
            <a:r>
              <a:rPr lang="en-US" altLang="zh-CN" sz="1800" b="1" dirty="0" err="1">
                <a:ea typeface="宋体" charset="-122"/>
              </a:rPr>
              <a:t>span~p</a:t>
            </a:r>
            <a:r>
              <a:rPr lang="en-US" altLang="zh-CN" sz="1800" b="1" dirty="0">
                <a:ea typeface="宋体" charset="-122"/>
              </a:rPr>
              <a:t>").show();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grpSp>
        <p:nvGrpSpPr>
          <p:cNvPr id="28677" name="组合 29"/>
          <p:cNvGrpSpPr>
            <a:grpSpLocks/>
          </p:cNvGrpSpPr>
          <p:nvPr/>
        </p:nvGrpSpPr>
        <p:grpSpPr bwMode="auto">
          <a:xfrm>
            <a:off x="3381376" y="3214689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8679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8680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868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8681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6E6BDD5-791B-4B50-A1D6-8296E28BA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552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FCEC-5573-4E9A-B1C5-7DE73212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D9B9-E6AD-4512-BD05-9387857A6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jQuery</a:t>
            </a:r>
            <a:r>
              <a:rPr lang="zh-CN" altLang="en-US" dirty="0"/>
              <a:t>事件绑定与解除</a:t>
            </a:r>
          </a:p>
        </p:txBody>
      </p:sp>
    </p:spTree>
    <p:extLst>
      <p:ext uri="{BB962C8B-B14F-4D97-AF65-F5344CB8AC3E}">
        <p14:creationId xmlns:p14="http://schemas.microsoft.com/office/powerpoint/2010/main" val="1417202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绑定事件</a:t>
            </a:r>
            <a:endParaRPr lang="en-US" altLang="zh-CN" dirty="0"/>
          </a:p>
          <a:p>
            <a:r>
              <a:rPr lang="zh-CN" altLang="en-US" dirty="0"/>
              <a:t>移除事件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绑定事件与移除事件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CE97CC-4291-41F3-96E3-C05EE2252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179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绑定单个事件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zh-CN" dirty="0"/>
              <a:t>同时绑定多个事件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绑定事件</a:t>
            </a:r>
            <a:endParaRPr dirty="0"/>
          </a:p>
        </p:txBody>
      </p:sp>
      <p:sp>
        <p:nvSpPr>
          <p:cNvPr id="7" name="线形标注 1 6"/>
          <p:cNvSpPr/>
          <p:nvPr/>
        </p:nvSpPr>
        <p:spPr bwMode="auto">
          <a:xfrm>
            <a:off x="6051949" y="2809147"/>
            <a:ext cx="1500187" cy="428625"/>
          </a:xfrm>
          <a:prstGeom prst="borderCallout1">
            <a:avLst>
              <a:gd name="adj1" fmla="val -128517"/>
              <a:gd name="adj2" fmla="val 48590"/>
              <a:gd name="adj3" fmla="val -2225"/>
              <a:gd name="adj4" fmla="val 51470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可选函数</a:t>
            </a:r>
          </a:p>
        </p:txBody>
      </p:sp>
      <p:grpSp>
        <p:nvGrpSpPr>
          <p:cNvPr id="16" name="组合 71"/>
          <p:cNvGrpSpPr>
            <a:grpSpLocks/>
          </p:cNvGrpSpPr>
          <p:nvPr/>
        </p:nvGrpSpPr>
        <p:grpSpPr bwMode="auto">
          <a:xfrm>
            <a:off x="3988827" y="1474336"/>
            <a:ext cx="1000125" cy="400050"/>
            <a:chOff x="1000100" y="1801286"/>
            <a:chExt cx="1000132" cy="400110"/>
          </a:xfrm>
        </p:grpSpPr>
        <p:pic>
          <p:nvPicPr>
            <p:cNvPr id="18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20" name="AutoShape 3"/>
          <p:cNvSpPr>
            <a:spLocks noChangeArrowheads="1"/>
          </p:cNvSpPr>
          <p:nvPr/>
        </p:nvSpPr>
        <p:spPr bwMode="auto">
          <a:xfrm>
            <a:off x="5095876" y="1880102"/>
            <a:ext cx="4032448" cy="50629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>
                <a:ea typeface="宋体" charset="-122"/>
              </a:rPr>
              <a:t> </a:t>
            </a:r>
            <a:r>
              <a:rPr lang="en-US" altLang="zh-CN" sz="2000" b="1" dirty="0">
                <a:ea typeface="宋体" charset="-122"/>
              </a:rPr>
              <a:t>bind(type,[data],</a:t>
            </a:r>
            <a:r>
              <a:rPr lang="en-US" altLang="zh-CN" sz="2000" b="1" dirty="0" err="1">
                <a:ea typeface="宋体" charset="-122"/>
              </a:rPr>
              <a:t>fn</a:t>
            </a:r>
            <a:r>
              <a:rPr lang="en-US" altLang="zh-CN" sz="2000" b="1" dirty="0">
                <a:ea typeface="宋体" charset="-122"/>
              </a:rPr>
              <a:t>);</a:t>
            </a:r>
          </a:p>
        </p:txBody>
      </p:sp>
      <p:sp>
        <p:nvSpPr>
          <p:cNvPr id="6" name="线形标注 1 5"/>
          <p:cNvSpPr/>
          <p:nvPr/>
        </p:nvSpPr>
        <p:spPr bwMode="auto">
          <a:xfrm>
            <a:off x="5711863" y="831879"/>
            <a:ext cx="5349006" cy="842483"/>
          </a:xfrm>
          <a:prstGeom prst="borderCallout1">
            <a:avLst>
              <a:gd name="adj1" fmla="val 152184"/>
              <a:gd name="adj2" fmla="val 7718"/>
              <a:gd name="adj3" fmla="val 89819"/>
              <a:gd name="adj4" fmla="val 9259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事件类型，主要包括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click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en-US" altLang="zh-CN" b="1" kern="0" dirty="0" err="1">
                <a:solidFill>
                  <a:schemeClr val="bg1"/>
                </a:solidFill>
                <a:latin typeface="+mn-ea"/>
                <a:ea typeface="+mn-ea"/>
              </a:rPr>
              <a:t>mouseover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en-US" altLang="zh-CN" b="1" kern="0" dirty="0" err="1">
                <a:solidFill>
                  <a:schemeClr val="bg1"/>
                </a:solidFill>
                <a:latin typeface="+mn-ea"/>
                <a:ea typeface="+mn-ea"/>
              </a:rPr>
              <a:t>mouseout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等基础事件，此外，还可以是自定义事件</a:t>
            </a:r>
          </a:p>
        </p:txBody>
      </p:sp>
      <p:sp>
        <p:nvSpPr>
          <p:cNvPr id="21" name="线形标注 1 20"/>
          <p:cNvSpPr/>
          <p:nvPr/>
        </p:nvSpPr>
        <p:spPr bwMode="auto">
          <a:xfrm>
            <a:off x="7873605" y="2816352"/>
            <a:ext cx="1500187" cy="428625"/>
          </a:xfrm>
          <a:prstGeom prst="borderCallout1">
            <a:avLst>
              <a:gd name="adj1" fmla="val -138363"/>
              <a:gd name="adj2" fmla="val -26428"/>
              <a:gd name="adj3" fmla="val -12071"/>
              <a:gd name="adj4" fmla="val 833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处理函数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FCDFC4-A4F0-48F7-A642-519C70CF2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  <p:grpSp>
        <p:nvGrpSpPr>
          <p:cNvPr id="12" name="组合 71">
            <a:extLst>
              <a:ext uri="{FF2B5EF4-FFF2-40B4-BE49-F238E27FC236}">
                <a16:creationId xmlns:a16="http://schemas.microsoft.com/office/drawing/2014/main" id="{A56E2E2E-9E54-486C-A987-B8524EBE983C}"/>
              </a:ext>
            </a:extLst>
          </p:cNvPr>
          <p:cNvGrpSpPr>
            <a:grpSpLocks/>
          </p:cNvGrpSpPr>
          <p:nvPr/>
        </p:nvGrpSpPr>
        <p:grpSpPr bwMode="auto">
          <a:xfrm>
            <a:off x="1317992" y="4065841"/>
            <a:ext cx="1000125" cy="400050"/>
            <a:chOff x="1000100" y="1801286"/>
            <a:chExt cx="1000132" cy="400110"/>
          </a:xfrm>
        </p:grpSpPr>
        <p:pic>
          <p:nvPicPr>
            <p:cNvPr id="13" name="Picture 3" descr="E:\设计支持\模板设计\YF.png">
              <a:extLst>
                <a:ext uri="{FF2B5EF4-FFF2-40B4-BE49-F238E27FC236}">
                  <a16:creationId xmlns:a16="http://schemas.microsoft.com/office/drawing/2014/main" id="{B8589C49-7E82-4519-B531-D3693845F9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8">
              <a:extLst>
                <a:ext uri="{FF2B5EF4-FFF2-40B4-BE49-F238E27FC236}">
                  <a16:creationId xmlns:a16="http://schemas.microsoft.com/office/drawing/2014/main" id="{56CA2396-D6FD-4DA0-A6B2-FCEC1074F5B2}"/>
                </a:ext>
              </a:extLst>
            </p:cNvPr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15" name="AutoShape 3">
            <a:extLst>
              <a:ext uri="{FF2B5EF4-FFF2-40B4-BE49-F238E27FC236}">
                <a16:creationId xmlns:a16="http://schemas.microsoft.com/office/drawing/2014/main" id="{E7006795-0C8A-43F3-B6A1-F281DDBD4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292" y="4730469"/>
            <a:ext cx="9239578" cy="50629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>
                <a:ea typeface="宋体" charset="-122"/>
              </a:rPr>
              <a:t> </a:t>
            </a:r>
            <a:r>
              <a:rPr lang="en-US" altLang="zh-CN" sz="2000" b="1" dirty="0">
                <a:ea typeface="宋体" charset="-122"/>
              </a:rPr>
              <a:t>$(selector).bind({event1:function1, event2:function2, …</a:t>
            </a:r>
            <a:r>
              <a:rPr lang="en-US" altLang="zh-CN" sz="2000" b="1" dirty="0" err="1">
                <a:ea typeface="宋体" charset="-122"/>
              </a:rPr>
              <a:t>eventN:functionN</a:t>
            </a:r>
            <a:r>
              <a:rPr lang="en-US" altLang="zh-CN" sz="2000" b="1" dirty="0">
                <a:ea typeface="宋体" charset="-122"/>
              </a:rPr>
              <a:t>})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6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使用绑定单个事件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绑定单个事件</a:t>
            </a:r>
          </a:p>
        </p:txBody>
      </p:sp>
      <p:grpSp>
        <p:nvGrpSpPr>
          <p:cNvPr id="12" name="组合 70"/>
          <p:cNvGrpSpPr>
            <a:grpSpLocks/>
          </p:cNvGrpSpPr>
          <p:nvPr/>
        </p:nvGrpSpPr>
        <p:grpSpPr bwMode="auto">
          <a:xfrm>
            <a:off x="1747491" y="1916833"/>
            <a:ext cx="1000125" cy="414337"/>
            <a:chOff x="1000100" y="2528843"/>
            <a:chExt cx="1000132" cy="414475"/>
          </a:xfrm>
        </p:grpSpPr>
        <p:pic>
          <p:nvPicPr>
            <p:cNvPr id="13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2929414" y="2285591"/>
            <a:ext cx="6552728" cy="14296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>
                <a:ea typeface="宋体" charset="-122"/>
              </a:rPr>
              <a:t> $("button").bind("click",function(){</a:t>
            </a:r>
          </a:p>
          <a:p>
            <a:pPr>
              <a:lnSpc>
                <a:spcPct val="150000"/>
              </a:lnSpc>
              <a:defRPr/>
            </a:pPr>
            <a:r>
              <a:rPr lang="fr-FR" sz="2000" b="1" dirty="0">
                <a:ea typeface="宋体" charset="-122"/>
              </a:rPr>
              <a:t>                        alert("</a:t>
            </a:r>
            <a:r>
              <a:rPr lang="zh-CN" altLang="en-US" sz="2000" b="1" dirty="0">
                <a:ea typeface="宋体" charset="-122"/>
              </a:rPr>
              <a:t>测试按钮已激活！</a:t>
            </a:r>
            <a:r>
              <a:rPr lang="en-US" altLang="zh-CN" sz="2000" b="1" dirty="0">
                <a:ea typeface="宋体" charset="-122"/>
              </a:rPr>
              <a:t>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});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1CD27A-15B9-4858-86F2-9E635ECE8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56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2083569" y="2613865"/>
            <a:ext cx="9203903" cy="235295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$("button").bind({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    "</a:t>
            </a:r>
            <a:r>
              <a:rPr lang="en-US" sz="2000" b="1" dirty="0" err="1">
                <a:ea typeface="宋体" charset="-122"/>
              </a:rPr>
              <a:t>click":function</a:t>
            </a:r>
            <a:r>
              <a:rPr lang="en-US" sz="2000" b="1" dirty="0">
                <a:ea typeface="宋体" charset="-122"/>
              </a:rPr>
              <a:t>(){$("body").</a:t>
            </a:r>
            <a:r>
              <a:rPr lang="en-US" sz="2000" b="1" dirty="0" err="1">
                <a:ea typeface="宋体" charset="-122"/>
              </a:rPr>
              <a:t>css</a:t>
            </a:r>
            <a:r>
              <a:rPr lang="en-US" sz="2000" b="1" dirty="0">
                <a:ea typeface="宋体" charset="-122"/>
              </a:rPr>
              <a:t>("background-</a:t>
            </a:r>
            <a:r>
              <a:rPr lang="en-US" sz="2000" b="1" dirty="0" err="1">
                <a:ea typeface="宋体" charset="-122"/>
              </a:rPr>
              <a:t>color","red</a:t>
            </a:r>
            <a:r>
              <a:rPr lang="en-US" sz="2000" b="1" dirty="0">
                <a:ea typeface="宋体" charset="-122"/>
              </a:rPr>
              <a:t>");},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    "</a:t>
            </a:r>
            <a:r>
              <a:rPr lang="en-US" sz="2000" b="1" dirty="0" err="1">
                <a:ea typeface="宋体" charset="-122"/>
              </a:rPr>
              <a:t>dblclick</a:t>
            </a:r>
            <a:r>
              <a:rPr lang="en-US" sz="2000" b="1" dirty="0">
                <a:ea typeface="宋体" charset="-122"/>
              </a:rPr>
              <a:t>":function(){$("body").</a:t>
            </a:r>
            <a:r>
              <a:rPr lang="en-US" sz="2000" b="1" dirty="0" err="1">
                <a:ea typeface="宋体" charset="-122"/>
              </a:rPr>
              <a:t>css</a:t>
            </a:r>
            <a:r>
              <a:rPr lang="en-US" sz="2000" b="1" dirty="0">
                <a:ea typeface="宋体" charset="-122"/>
              </a:rPr>
              <a:t>("background-color ","yellow");},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    "</a:t>
            </a:r>
            <a:r>
              <a:rPr lang="en-US" sz="2000" b="1" dirty="0" err="1">
                <a:ea typeface="宋体" charset="-122"/>
              </a:rPr>
              <a:t>mouseover":function</a:t>
            </a:r>
            <a:r>
              <a:rPr lang="en-US" sz="2000" b="1" dirty="0">
                <a:ea typeface="宋体" charset="-122"/>
              </a:rPr>
              <a:t>(){$("body").</a:t>
            </a:r>
            <a:r>
              <a:rPr lang="en-US" sz="2000" b="1" dirty="0" err="1">
                <a:ea typeface="宋体" charset="-122"/>
              </a:rPr>
              <a:t>css</a:t>
            </a:r>
            <a:r>
              <a:rPr lang="en-US" sz="2000" b="1" dirty="0">
                <a:ea typeface="宋体" charset="-122"/>
              </a:rPr>
              <a:t>("background-color ","blue");}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});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使用绑定多个事件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绑定多个事件</a:t>
            </a:r>
            <a:endParaRPr dirty="0"/>
          </a:p>
        </p:txBody>
      </p:sp>
      <p:grpSp>
        <p:nvGrpSpPr>
          <p:cNvPr id="13" name="组合 70"/>
          <p:cNvGrpSpPr>
            <a:grpSpLocks/>
          </p:cNvGrpSpPr>
          <p:nvPr/>
        </p:nvGrpSpPr>
        <p:grpSpPr bwMode="auto">
          <a:xfrm>
            <a:off x="1747491" y="1916833"/>
            <a:ext cx="1000125" cy="414337"/>
            <a:chOff x="1000100" y="2528843"/>
            <a:chExt cx="1000132" cy="414475"/>
          </a:xfrm>
        </p:grpSpPr>
        <p:pic>
          <p:nvPicPr>
            <p:cNvPr id="1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A6DEF6-17C6-45EB-A10A-D176D8167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delegate()</a:t>
            </a:r>
            <a:r>
              <a:rPr lang="zh-CN" altLang="en-US" dirty="0"/>
              <a:t>方法可以用于给指定元素的子元素绑定一个或多个事件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delegate()</a:t>
            </a:r>
            <a:r>
              <a:rPr lang="zh-CN" altLang="en-US" dirty="0"/>
              <a:t>方法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EAE5330-D1D6-4102-A01B-CA52F61DF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907027" y="2255749"/>
            <a:ext cx="6858000" cy="50629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$(selector).delegate(</a:t>
            </a:r>
            <a:r>
              <a:rPr lang="en-US" sz="2000" b="1" dirty="0" err="1">
                <a:ea typeface="宋体" charset="-122"/>
              </a:rPr>
              <a:t>childSelector</a:t>
            </a:r>
            <a:r>
              <a:rPr lang="en-US" sz="2000" b="1" dirty="0">
                <a:ea typeface="宋体" charset="-122"/>
              </a:rPr>
              <a:t>, event, [data,] function)</a:t>
            </a:r>
            <a:endParaRPr lang="zh-CN" altLang="zh-CN" sz="2000" b="1" dirty="0" err="1">
              <a:ea typeface="宋体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1218408" y="3805447"/>
            <a:ext cx="985086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800100" lvl="1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childSelector：必填参数，用于规定需要绑定事件的一个或多个子元素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zh-CN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：必填参数，用于指定需要绑定给子元素的一个或多个事件名称，例如“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</a:t>
            </a:r>
            <a:r>
              <a:rPr lang="zh-CN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”。如果有多个事件同时绑定需要用空格隔开，</a:t>
            </a:r>
            <a:r>
              <a:rPr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例如“click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dblclick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mouseover”。</a:t>
            </a:r>
            <a:endParaRPr lang="zh-CN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：可选参数，用于规定需要传递给函数的额外数据。</a:t>
            </a:r>
          </a:p>
          <a:p>
            <a:pPr marL="800100" lvl="1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r>
              <a:rPr lang="zh-CN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：可选参数，用于规定需要绑定的事件触发时的执行函数</a:t>
            </a:r>
            <a:r>
              <a:rPr lang="zh-CN" altLang="zh-CN" dirty="0"/>
              <a:t>。</a:t>
            </a:r>
          </a:p>
        </p:txBody>
      </p:sp>
      <p:grpSp>
        <p:nvGrpSpPr>
          <p:cNvPr id="4" name="组合 56"/>
          <p:cNvGrpSpPr>
            <a:grpSpLocks/>
          </p:cNvGrpSpPr>
          <p:nvPr/>
        </p:nvGrpSpPr>
        <p:grpSpPr bwMode="auto">
          <a:xfrm>
            <a:off x="1218408" y="3198018"/>
            <a:ext cx="985837" cy="461963"/>
            <a:chOff x="3786182" y="3824735"/>
            <a:chExt cx="986585" cy="461521"/>
          </a:xfrm>
        </p:grpSpPr>
        <p:sp>
          <p:nvSpPr>
            <p:cNvPr id="11" name="TextBox 10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31754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组合 71"/>
          <p:cNvGrpSpPr>
            <a:grpSpLocks/>
          </p:cNvGrpSpPr>
          <p:nvPr/>
        </p:nvGrpSpPr>
        <p:grpSpPr bwMode="auto">
          <a:xfrm>
            <a:off x="1581151" y="2308870"/>
            <a:ext cx="1000125" cy="400050"/>
            <a:chOff x="1000100" y="1801286"/>
            <a:chExt cx="1000132" cy="400110"/>
          </a:xfrm>
        </p:grpSpPr>
        <p:pic>
          <p:nvPicPr>
            <p:cNvPr id="1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50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64385E-6 L -2.5E-6 0.089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本章目标</a:t>
            </a:r>
            <a:endParaRPr lang="zh-CN" altLang="en-US" dirty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911424" y="1138103"/>
            <a:ext cx="6676249" cy="5363240"/>
          </a:xfrm>
        </p:spPr>
        <p:txBody>
          <a:bodyPr/>
          <a:lstStyle/>
          <a:p>
            <a:pPr lvl="0"/>
            <a:r>
              <a:rPr lang="zh-CN" altLang="en-US" sz="2000" dirty="0"/>
              <a:t>了解</a:t>
            </a:r>
            <a:r>
              <a:rPr lang="en-US" altLang="zh-CN" sz="2000" dirty="0"/>
              <a:t>jQuery</a:t>
            </a:r>
            <a:r>
              <a:rPr lang="zh-CN" altLang="en-US" sz="2000" dirty="0"/>
              <a:t>事件的基础语法格式</a:t>
            </a:r>
          </a:p>
          <a:p>
            <a:pPr lvl="0"/>
            <a:r>
              <a:rPr lang="zh-CN" altLang="en-US" sz="2000" dirty="0"/>
              <a:t>掌握常见</a:t>
            </a:r>
            <a:r>
              <a:rPr lang="en-US" altLang="zh-CN" sz="2000" dirty="0"/>
              <a:t>jQuery</a:t>
            </a:r>
            <a:r>
              <a:rPr lang="zh-CN" altLang="en-US" sz="2000" dirty="0"/>
              <a:t>文档</a:t>
            </a:r>
            <a:r>
              <a:rPr lang="en-US" altLang="zh-CN" sz="2000" dirty="0"/>
              <a:t>/</a:t>
            </a:r>
            <a:r>
              <a:rPr lang="zh-CN" altLang="en-US" sz="2000" dirty="0"/>
              <a:t>窗口事件的用法</a:t>
            </a:r>
          </a:p>
          <a:p>
            <a:pPr lvl="0"/>
            <a:r>
              <a:rPr lang="zh-CN" altLang="en-US" sz="2000" dirty="0"/>
              <a:t>掌握常见</a:t>
            </a:r>
            <a:r>
              <a:rPr lang="en-US" altLang="zh-CN" sz="2000" dirty="0"/>
              <a:t>jQuery</a:t>
            </a:r>
            <a:r>
              <a:rPr lang="zh-CN" altLang="en-US" sz="2000" dirty="0"/>
              <a:t>键盘事件的用法</a:t>
            </a:r>
          </a:p>
          <a:p>
            <a:pPr lvl="0"/>
            <a:r>
              <a:rPr lang="zh-CN" altLang="en-US" sz="2000" dirty="0"/>
              <a:t>掌握常见</a:t>
            </a:r>
            <a:r>
              <a:rPr lang="en-US" altLang="zh-CN" sz="2000" dirty="0"/>
              <a:t>jQuery</a:t>
            </a:r>
            <a:r>
              <a:rPr lang="zh-CN" altLang="en-US" sz="2000" dirty="0"/>
              <a:t>鼠标事件的用法</a:t>
            </a:r>
          </a:p>
          <a:p>
            <a:pPr lvl="0"/>
            <a:r>
              <a:rPr lang="zh-CN" altLang="en-US" sz="2000" dirty="0"/>
              <a:t>掌握</a:t>
            </a:r>
            <a:r>
              <a:rPr lang="en-US" altLang="zh-CN" sz="2000" dirty="0"/>
              <a:t>jQuery</a:t>
            </a:r>
            <a:r>
              <a:rPr lang="zh-CN" altLang="en-US" sz="2000" dirty="0"/>
              <a:t>事件绑定与解除的用法</a:t>
            </a:r>
          </a:p>
          <a:p>
            <a:pPr lvl="0"/>
            <a:r>
              <a:rPr lang="zh-CN" altLang="en-US" sz="2000" dirty="0"/>
              <a:t>掌握</a:t>
            </a:r>
            <a:r>
              <a:rPr lang="en-US" altLang="zh-CN" sz="2000" dirty="0"/>
              <a:t>jQuery</a:t>
            </a:r>
            <a:r>
              <a:rPr lang="zh-CN" altLang="en-US" sz="2000" dirty="0"/>
              <a:t>隐藏</a:t>
            </a:r>
            <a:r>
              <a:rPr lang="en-US" altLang="zh-CN" sz="2000" dirty="0"/>
              <a:t>/</a:t>
            </a:r>
            <a:r>
              <a:rPr lang="zh-CN" altLang="en-US" sz="2000" dirty="0"/>
              <a:t>显示相关函数</a:t>
            </a:r>
            <a:r>
              <a:rPr lang="en-US" altLang="zh-CN" sz="2000" dirty="0"/>
              <a:t>hide()</a:t>
            </a:r>
            <a:r>
              <a:rPr lang="zh-CN" altLang="en-US" sz="2000" dirty="0"/>
              <a:t>、</a:t>
            </a:r>
            <a:r>
              <a:rPr lang="en-US" altLang="zh-CN" sz="2000" dirty="0"/>
              <a:t>show()</a:t>
            </a:r>
            <a:r>
              <a:rPr lang="zh-CN" altLang="en-US" sz="2000" dirty="0"/>
              <a:t>和</a:t>
            </a:r>
            <a:r>
              <a:rPr lang="en-US" altLang="zh-CN" sz="2000" dirty="0"/>
              <a:t>toggle()</a:t>
            </a:r>
            <a:r>
              <a:rPr lang="zh-CN" altLang="en-US" sz="2000" dirty="0"/>
              <a:t>的用法</a:t>
            </a:r>
          </a:p>
          <a:p>
            <a:pPr lvl="0"/>
            <a:r>
              <a:rPr lang="zh-CN" altLang="en-US" sz="2000" dirty="0"/>
              <a:t>掌握</a:t>
            </a:r>
            <a:r>
              <a:rPr lang="en-US" altLang="zh-CN" sz="2000" dirty="0"/>
              <a:t>jQuery</a:t>
            </a:r>
            <a:r>
              <a:rPr lang="zh-CN" altLang="en-US" sz="2000" dirty="0"/>
              <a:t>淡入</a:t>
            </a:r>
            <a:r>
              <a:rPr lang="en-US" altLang="zh-CN" sz="2000" dirty="0"/>
              <a:t>/</a:t>
            </a:r>
            <a:r>
              <a:rPr lang="zh-CN" altLang="en-US" sz="2000" dirty="0"/>
              <a:t>淡出相关函数</a:t>
            </a:r>
            <a:r>
              <a:rPr lang="en-US" altLang="zh-CN" sz="2000" dirty="0" err="1"/>
              <a:t>fadeIn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fadeOut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fadeToggle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fadeTo</a:t>
            </a:r>
            <a:r>
              <a:rPr lang="en-US" altLang="zh-CN" sz="2000" dirty="0"/>
              <a:t>()</a:t>
            </a:r>
            <a:r>
              <a:rPr lang="zh-CN" altLang="en-US" sz="2000" dirty="0"/>
              <a:t>的用法</a:t>
            </a:r>
          </a:p>
          <a:p>
            <a:pPr lvl="0"/>
            <a:r>
              <a:rPr lang="zh-CN" altLang="en-US" sz="2000" dirty="0"/>
              <a:t>掌握</a:t>
            </a:r>
            <a:r>
              <a:rPr lang="en-US" altLang="zh-CN" sz="2000" dirty="0"/>
              <a:t>jQuery</a:t>
            </a:r>
            <a:r>
              <a:rPr lang="zh-CN" altLang="en-US" sz="2000" dirty="0"/>
              <a:t>滑动相关函数</a:t>
            </a:r>
            <a:r>
              <a:rPr lang="en-US" altLang="zh-CN" sz="2000" dirty="0" err="1"/>
              <a:t>slideDown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slideUp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slideToggle</a:t>
            </a:r>
            <a:r>
              <a:rPr lang="en-US" altLang="zh-CN" sz="2000" dirty="0"/>
              <a:t>()</a:t>
            </a:r>
            <a:r>
              <a:rPr lang="zh-CN" altLang="en-US" sz="2000" dirty="0"/>
              <a:t>的用法</a:t>
            </a:r>
          </a:p>
          <a:p>
            <a:pPr lvl="0"/>
            <a:r>
              <a:rPr lang="zh-CN" altLang="en-US" sz="2000" dirty="0"/>
              <a:t>掌握</a:t>
            </a:r>
            <a:r>
              <a:rPr lang="en-US" altLang="zh-CN" sz="2000" dirty="0"/>
              <a:t>jQuery</a:t>
            </a:r>
            <a:r>
              <a:rPr lang="zh-CN" altLang="en-US" sz="2000" dirty="0"/>
              <a:t>动画（</a:t>
            </a:r>
            <a:r>
              <a:rPr lang="en-US" altLang="zh-CN" sz="2000" dirty="0"/>
              <a:t>Animation</a:t>
            </a:r>
            <a:r>
              <a:rPr lang="zh-CN" altLang="en-US" sz="2000" dirty="0"/>
              <a:t>）的用法</a:t>
            </a:r>
          </a:p>
          <a:p>
            <a:pPr lvl="0"/>
            <a:r>
              <a:rPr lang="zh-CN" altLang="en-US" sz="2000" dirty="0"/>
              <a:t>掌握</a:t>
            </a:r>
            <a:r>
              <a:rPr lang="en-US" altLang="zh-CN" sz="2000" dirty="0"/>
              <a:t>jQuery</a:t>
            </a:r>
            <a:r>
              <a:rPr lang="zh-CN" altLang="en-US" sz="2000" dirty="0"/>
              <a:t>停止动画相关函数</a:t>
            </a:r>
            <a:r>
              <a:rPr lang="en-US" altLang="zh-CN" sz="2000" dirty="0"/>
              <a:t>stop()</a:t>
            </a:r>
            <a:r>
              <a:rPr lang="zh-CN" altLang="en-US" sz="2000" dirty="0"/>
              <a:t>的用法</a:t>
            </a:r>
          </a:p>
          <a:p>
            <a:endParaRPr lang="zh-CN" altLang="en-US" sz="2000" dirty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149" y="4070483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215" y="3205420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697" y="5466398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590" y="3301131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4815D450-CF43-4E66-90B1-E41562E81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430" y="4917466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 descr="C:\Users\meng.zhang\Desktop\ACCP7.0模版图标规范\啊-1.png">
            <a:extLst>
              <a:ext uri="{FF2B5EF4-FFF2-40B4-BE49-F238E27FC236}">
                <a16:creationId xmlns:a16="http://schemas.microsoft.com/office/drawing/2014/main" id="{26C87248-67D2-41C8-AFF8-467C0DBC8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858" y="5537835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8F86A331-827E-4E8E-BC46-CFEFA2129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488" y="1401477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6E6613B0-6153-4FEE-A2D5-6A9EB42B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488" y="2212094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BBF797CE-703C-46E0-846A-38E520C13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549" y="2756128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 descr="C:\Users\meng.zhang\Desktop\ACCP7.0模版图标规范\啊-1.png">
            <a:extLst>
              <a:ext uri="{FF2B5EF4-FFF2-40B4-BE49-F238E27FC236}">
                <a16:creationId xmlns:a16="http://schemas.microsoft.com/office/drawing/2014/main" id="{0A3A0E85-55B1-4AEC-90FF-1554B938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853" y="2781300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on()</a:t>
            </a:r>
            <a:r>
              <a:rPr lang="zh-CN" altLang="en-US" dirty="0"/>
              <a:t>方法是</a:t>
            </a:r>
            <a:r>
              <a:rPr lang="en-US" altLang="zh-CN" dirty="0"/>
              <a:t>jQuery 1.7</a:t>
            </a:r>
            <a:r>
              <a:rPr lang="zh-CN" altLang="en-US" dirty="0"/>
              <a:t>版之后新增的内容，可以用于给指定元素的子元素绑定一个或多个事件，包含了</a:t>
            </a:r>
            <a:r>
              <a:rPr lang="en-US" altLang="zh-CN" dirty="0"/>
              <a:t>bind()</a:t>
            </a:r>
            <a:r>
              <a:rPr lang="zh-CN" altLang="en-US" dirty="0"/>
              <a:t>和</a:t>
            </a:r>
            <a:r>
              <a:rPr lang="en-US" altLang="zh-CN" dirty="0"/>
              <a:t>delegate()</a:t>
            </a:r>
            <a:r>
              <a:rPr lang="zh-CN" altLang="en-US" dirty="0"/>
              <a:t>方法的全部功能。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on()</a:t>
            </a:r>
            <a:r>
              <a:rPr lang="zh-CN" altLang="en-US" dirty="0"/>
              <a:t>方法</a:t>
            </a:r>
            <a:endParaRPr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786221" y="2940960"/>
            <a:ext cx="8410724" cy="50629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$(selector).on(event, [</a:t>
            </a:r>
            <a:r>
              <a:rPr lang="en-US" sz="2000" b="1" dirty="0" err="1">
                <a:ea typeface="宋体" charset="-122"/>
              </a:rPr>
              <a:t>childSelector</a:t>
            </a:r>
            <a:r>
              <a:rPr lang="en-US" sz="2000" b="1" dirty="0">
                <a:ea typeface="宋体" charset="-122"/>
              </a:rPr>
              <a:t>,] [data,] function)</a:t>
            </a:r>
            <a:endParaRPr lang="zh-CN" altLang="zh-CN" sz="2000" b="1" dirty="0" err="1">
              <a:ea typeface="宋体" charset="-122"/>
            </a:endParaRPr>
          </a:p>
        </p:txBody>
      </p:sp>
      <p:grpSp>
        <p:nvGrpSpPr>
          <p:cNvPr id="12" name="组合 71"/>
          <p:cNvGrpSpPr>
            <a:grpSpLocks/>
          </p:cNvGrpSpPr>
          <p:nvPr/>
        </p:nvGrpSpPr>
        <p:grpSpPr bwMode="auto">
          <a:xfrm>
            <a:off x="1581151" y="2308870"/>
            <a:ext cx="1000125" cy="400050"/>
            <a:chOff x="1000100" y="1801286"/>
            <a:chExt cx="1000132" cy="400110"/>
          </a:xfrm>
        </p:grpSpPr>
        <p:pic>
          <p:nvPicPr>
            <p:cNvPr id="1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EAE5330-D1D6-4102-A01B-CA52F61DF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66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64385E-6 L -2.5E-6 0.089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移除事件使用</a:t>
            </a:r>
            <a:r>
              <a:rPr lang="en-US" dirty="0"/>
              <a:t>unbind()</a:t>
            </a:r>
            <a:r>
              <a:rPr lang="zh-CN" altLang="en-US" dirty="0"/>
              <a:t>方法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移除事件</a:t>
            </a:r>
            <a:endParaRPr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965239" y="2996298"/>
            <a:ext cx="6858000" cy="50629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unbind([type],[fn])</a:t>
            </a:r>
            <a:endParaRPr lang="zh-CN" altLang="zh-CN" sz="2000" b="1" dirty="0" err="1">
              <a:ea typeface="宋体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2309813" y="5491164"/>
            <a:ext cx="7645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unbind()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不带参数时，表示移除所绑定的全部事件</a:t>
            </a:r>
          </a:p>
        </p:txBody>
      </p:sp>
      <p:grpSp>
        <p:nvGrpSpPr>
          <p:cNvPr id="4" name="组合 56"/>
          <p:cNvGrpSpPr>
            <a:grpSpLocks/>
          </p:cNvGrpSpPr>
          <p:nvPr/>
        </p:nvGrpSpPr>
        <p:grpSpPr bwMode="auto">
          <a:xfrm>
            <a:off x="1595439" y="4895851"/>
            <a:ext cx="985837" cy="461963"/>
            <a:chOff x="3786182" y="3824735"/>
            <a:chExt cx="986585" cy="461521"/>
          </a:xfrm>
        </p:grpSpPr>
        <p:sp>
          <p:nvSpPr>
            <p:cNvPr id="11" name="TextBox 10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31754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组合 71"/>
          <p:cNvGrpSpPr>
            <a:grpSpLocks/>
          </p:cNvGrpSpPr>
          <p:nvPr/>
        </p:nvGrpSpPr>
        <p:grpSpPr bwMode="auto">
          <a:xfrm>
            <a:off x="1581151" y="2308870"/>
            <a:ext cx="1000125" cy="400050"/>
            <a:chOff x="1000100" y="1801286"/>
            <a:chExt cx="1000132" cy="400110"/>
          </a:xfrm>
        </p:grpSpPr>
        <p:pic>
          <p:nvPicPr>
            <p:cNvPr id="1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15" name="线形标注 1 14"/>
          <p:cNvSpPr/>
          <p:nvPr/>
        </p:nvSpPr>
        <p:spPr bwMode="auto">
          <a:xfrm>
            <a:off x="3719736" y="1887629"/>
            <a:ext cx="5349006" cy="842483"/>
          </a:xfrm>
          <a:prstGeom prst="borderCallout1">
            <a:avLst>
              <a:gd name="adj1" fmla="val 152184"/>
              <a:gd name="adj2" fmla="val 7718"/>
              <a:gd name="adj3" fmla="val 89819"/>
              <a:gd name="adj4" fmla="val 9259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事件类型，主要包括：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blur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focus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click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en-US" altLang="zh-CN" b="1" kern="0" dirty="0" err="1">
                <a:solidFill>
                  <a:schemeClr val="bg1"/>
                </a:solidFill>
                <a:latin typeface="+mn-ea"/>
                <a:ea typeface="+mn-ea"/>
              </a:rPr>
              <a:t>mouseout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等基础事件，此外，还可以是自定义事件</a:t>
            </a:r>
          </a:p>
        </p:txBody>
      </p:sp>
      <p:sp>
        <p:nvSpPr>
          <p:cNvPr id="16" name="线形标注 1 15"/>
          <p:cNvSpPr/>
          <p:nvPr/>
        </p:nvSpPr>
        <p:spPr bwMode="auto">
          <a:xfrm>
            <a:off x="4238626" y="3943395"/>
            <a:ext cx="1285875" cy="428625"/>
          </a:xfrm>
          <a:prstGeom prst="borderCallout1">
            <a:avLst>
              <a:gd name="adj1" fmla="val -131799"/>
              <a:gd name="adj2" fmla="val 47965"/>
              <a:gd name="adj3" fmla="val -4015"/>
              <a:gd name="adj4" fmla="val 4924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处理函数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EAE5330-D1D6-4102-A01B-CA52F61DF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64385E-6 L -2.5E-6 0.089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undelegate</a:t>
            </a:r>
            <a:r>
              <a:rPr lang="en-US" altLang="zh-CN" dirty="0"/>
              <a:t>()</a:t>
            </a:r>
            <a:r>
              <a:rPr lang="zh-CN" altLang="en-US" dirty="0"/>
              <a:t>方法可以用于给指定元素的子元素解除绑定一个或多个事件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移除事件</a:t>
            </a:r>
            <a:r>
              <a:rPr lang="nb-NO" altLang="zh-CN" dirty="0"/>
              <a:t>——</a:t>
            </a:r>
            <a:r>
              <a:rPr lang="nb-NO" altLang="zh-CN" dirty="0" err="1"/>
              <a:t>undelegate</a:t>
            </a:r>
            <a:r>
              <a:rPr lang="nb-NO" altLang="zh-CN" dirty="0"/>
              <a:t>()</a:t>
            </a:r>
            <a:r>
              <a:rPr lang="zh-CN" altLang="nb-NO" dirty="0"/>
              <a:t>方法</a:t>
            </a:r>
            <a:endParaRPr lang="nb-NO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EAE5330-D1D6-4102-A01B-CA52F61DF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231232" y="2975106"/>
            <a:ext cx="6858000" cy="50629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$(selector).</a:t>
            </a:r>
            <a:r>
              <a:rPr lang="en-US" sz="2000" b="1" dirty="0" err="1">
                <a:ea typeface="宋体" charset="-122"/>
              </a:rPr>
              <a:t>undelegate</a:t>
            </a:r>
            <a:r>
              <a:rPr lang="en-US" sz="2000" b="1" dirty="0">
                <a:ea typeface="宋体" charset="-122"/>
              </a:rPr>
              <a:t>([</a:t>
            </a:r>
            <a:r>
              <a:rPr lang="en-US" sz="2000" b="1" dirty="0" err="1">
                <a:ea typeface="宋体" charset="-122"/>
              </a:rPr>
              <a:t>childSelector</a:t>
            </a:r>
            <a:r>
              <a:rPr lang="en-US" sz="2000" b="1" dirty="0">
                <a:ea typeface="宋体" charset="-122"/>
              </a:rPr>
              <a:t>,] [event,] [function])</a:t>
            </a:r>
            <a:endParaRPr lang="zh-CN" altLang="zh-CN" sz="2000" b="1" dirty="0" err="1">
              <a:ea typeface="宋体" charset="-122"/>
            </a:endParaRPr>
          </a:p>
        </p:txBody>
      </p:sp>
      <p:grpSp>
        <p:nvGrpSpPr>
          <p:cNvPr id="12" name="组合 71"/>
          <p:cNvGrpSpPr>
            <a:grpSpLocks/>
          </p:cNvGrpSpPr>
          <p:nvPr/>
        </p:nvGrpSpPr>
        <p:grpSpPr bwMode="auto">
          <a:xfrm>
            <a:off x="1581151" y="2308870"/>
            <a:ext cx="1000125" cy="400050"/>
            <a:chOff x="1000100" y="1801286"/>
            <a:chExt cx="1000132" cy="400110"/>
          </a:xfrm>
        </p:grpSpPr>
        <p:pic>
          <p:nvPicPr>
            <p:cNvPr id="1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689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64385E-6 L -2.5E-6 0.089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off()</a:t>
            </a:r>
            <a:r>
              <a:rPr lang="zh-CN" altLang="en-US" dirty="0"/>
              <a:t>方法是</a:t>
            </a:r>
            <a:r>
              <a:rPr lang="en-US" altLang="zh-CN" dirty="0"/>
              <a:t>jQuery 1.7</a:t>
            </a:r>
            <a:r>
              <a:rPr lang="zh-CN" altLang="en-US" dirty="0"/>
              <a:t>版之后新增的内容，可以用于给指定元素的子元素解除一个或多个事件，包含了</a:t>
            </a:r>
            <a:r>
              <a:rPr lang="en-US" altLang="zh-CN" dirty="0"/>
              <a:t>unbind()</a:t>
            </a:r>
            <a:r>
              <a:rPr lang="zh-CN" altLang="en-US" dirty="0"/>
              <a:t>和</a:t>
            </a:r>
            <a:r>
              <a:rPr lang="en-US" altLang="zh-CN" dirty="0" err="1"/>
              <a:t>undelegate</a:t>
            </a:r>
            <a:r>
              <a:rPr lang="en-US" altLang="zh-CN" dirty="0"/>
              <a:t>()</a:t>
            </a:r>
            <a:r>
              <a:rPr lang="zh-CN" altLang="en-US" dirty="0"/>
              <a:t>方法的全部功能。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移除事件</a:t>
            </a:r>
            <a:r>
              <a:rPr lang="nb-NO" altLang="zh-CN" dirty="0"/>
              <a:t>——off()</a:t>
            </a:r>
            <a:r>
              <a:rPr lang="zh-CN" altLang="en-US" dirty="0"/>
              <a:t>方法</a:t>
            </a:r>
            <a:endParaRPr lang="nb-NO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EAE5330-D1D6-4102-A01B-CA52F61DF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704759" y="2914469"/>
            <a:ext cx="6858000" cy="50629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$(selector).off(event, [</a:t>
            </a:r>
            <a:r>
              <a:rPr lang="en-US" sz="2000" b="1" dirty="0" err="1">
                <a:ea typeface="宋体" charset="-122"/>
              </a:rPr>
              <a:t>childSelector</a:t>
            </a:r>
            <a:r>
              <a:rPr lang="en-US" sz="2000" b="1" dirty="0">
                <a:ea typeface="宋体" charset="-122"/>
              </a:rPr>
              <a:t>,] [data,] function)</a:t>
            </a:r>
            <a:endParaRPr lang="zh-CN" altLang="zh-CN" sz="2000" b="1" dirty="0" err="1">
              <a:ea typeface="宋体" charset="-122"/>
            </a:endParaRPr>
          </a:p>
        </p:txBody>
      </p:sp>
      <p:grpSp>
        <p:nvGrpSpPr>
          <p:cNvPr id="12" name="组合 71"/>
          <p:cNvGrpSpPr>
            <a:grpSpLocks/>
          </p:cNvGrpSpPr>
          <p:nvPr/>
        </p:nvGrpSpPr>
        <p:grpSpPr bwMode="auto">
          <a:xfrm>
            <a:off x="1581151" y="2308870"/>
            <a:ext cx="1000125" cy="400050"/>
            <a:chOff x="1000100" y="1801286"/>
            <a:chExt cx="1000132" cy="400110"/>
          </a:xfrm>
        </p:grpSpPr>
        <p:pic>
          <p:nvPicPr>
            <p:cNvPr id="1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20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64385E-6 L -2.5E-6 0.089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E915663-9CBC-45E7-8348-7DCF0FFD9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jQuery</a:t>
            </a:r>
            <a:r>
              <a:rPr lang="zh-CN" altLang="en-US" dirty="0"/>
              <a:t>中已经提供了专门的</a:t>
            </a:r>
            <a:r>
              <a:rPr lang="en-US" altLang="zh-CN" dirty="0"/>
              <a:t>one()</a:t>
            </a:r>
            <a:r>
              <a:rPr lang="zh-CN" altLang="en-US" dirty="0"/>
              <a:t>方法来代替</a:t>
            </a:r>
            <a:r>
              <a:rPr lang="en-US" altLang="zh-CN" dirty="0"/>
              <a:t>on()</a:t>
            </a:r>
            <a:r>
              <a:rPr lang="zh-CN" altLang="en-US" dirty="0"/>
              <a:t>和</a:t>
            </a:r>
            <a:r>
              <a:rPr lang="en-US" altLang="zh-CN" dirty="0"/>
              <a:t>off()</a:t>
            </a:r>
            <a:r>
              <a:rPr lang="zh-CN" altLang="en-US" dirty="0"/>
              <a:t>方法处理此类情况。</a:t>
            </a:r>
          </a:p>
          <a:p>
            <a:r>
              <a:rPr lang="en-US" altLang="zh-CN" dirty="0"/>
              <a:t>one()</a:t>
            </a:r>
            <a:r>
              <a:rPr lang="zh-CN" altLang="en-US" dirty="0"/>
              <a:t>方法绑定的事件在触发一次之后将自动解除。其语法格式如下：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D5208CA-1BF5-49EF-85F0-BE052364B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jQuery</a:t>
            </a:r>
            <a:r>
              <a:rPr lang="zh-CN" altLang="en-US" dirty="0"/>
              <a:t>临时事件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C798C-7559-4DF1-8512-B68490A01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2596EECC-F593-49C3-9A8B-BC78CB2B2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7027" y="2255749"/>
            <a:ext cx="6858000" cy="50629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$(selector).one(event, [</a:t>
            </a:r>
            <a:r>
              <a:rPr lang="en-US" sz="2000" b="1" dirty="0" err="1">
                <a:ea typeface="宋体" charset="-122"/>
              </a:rPr>
              <a:t>childSelector</a:t>
            </a:r>
            <a:r>
              <a:rPr lang="en-US" sz="2000" b="1" dirty="0">
                <a:ea typeface="宋体" charset="-122"/>
              </a:rPr>
              <a:t>,] [data,] function)</a:t>
            </a:r>
            <a:endParaRPr lang="zh-CN" altLang="zh-CN" sz="2000" b="1" dirty="0" err="1">
              <a:ea typeface="宋体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6B4F46D-D01A-49D2-AC01-24609283C17E}"/>
              </a:ext>
            </a:extLst>
          </p:cNvPr>
          <p:cNvSpPr txBox="1">
            <a:spLocks/>
          </p:cNvSpPr>
          <p:nvPr/>
        </p:nvSpPr>
        <p:spPr bwMode="auto">
          <a:xfrm>
            <a:off x="1012549" y="3888729"/>
            <a:ext cx="9850869" cy="15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800100" lvl="1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：必填参数，用于指定需要绑定给指定元素的一个或多个事件名称。</a:t>
            </a:r>
          </a:p>
          <a:p>
            <a:pPr marL="800100" lvl="1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childSelector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：可选参数，用于规定需要绑定事件的子元素，如果没有可以不填。</a:t>
            </a:r>
          </a:p>
          <a:p>
            <a:pPr marL="800100" lvl="1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：可选参数，用于规定传递给函数的额外数据。</a:t>
            </a:r>
          </a:p>
          <a:p>
            <a:pPr marL="800100" lvl="1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：可选参数，用于规定需要绑定的事件触发时需要执行的函数。</a:t>
            </a:r>
          </a:p>
          <a:p>
            <a:pPr marL="800100" lvl="1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</a:pPr>
            <a:endParaRPr lang="zh-CN" altLang="zh-CN" dirty="0"/>
          </a:p>
        </p:txBody>
      </p:sp>
      <p:grpSp>
        <p:nvGrpSpPr>
          <p:cNvPr id="7" name="组合 56">
            <a:extLst>
              <a:ext uri="{FF2B5EF4-FFF2-40B4-BE49-F238E27FC236}">
                <a16:creationId xmlns:a16="http://schemas.microsoft.com/office/drawing/2014/main" id="{5B5BD07A-1E5C-4D3E-88D3-6F79F34B807C}"/>
              </a:ext>
            </a:extLst>
          </p:cNvPr>
          <p:cNvGrpSpPr>
            <a:grpSpLocks/>
          </p:cNvGrpSpPr>
          <p:nvPr/>
        </p:nvGrpSpPr>
        <p:grpSpPr bwMode="auto">
          <a:xfrm>
            <a:off x="1218408" y="3198018"/>
            <a:ext cx="985837" cy="461963"/>
            <a:chOff x="3786182" y="3824735"/>
            <a:chExt cx="986585" cy="461521"/>
          </a:xfrm>
        </p:grpSpPr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D9B0CB24-1187-488D-B9F7-94A743A0CF82}"/>
                </a:ext>
              </a:extLst>
            </p:cNvPr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9" name="Picture 2" descr="C:\Users\meng.zhang\Desktop\ACCP7.0模版图标规范\s-3.png">
              <a:extLst>
                <a:ext uri="{FF2B5EF4-FFF2-40B4-BE49-F238E27FC236}">
                  <a16:creationId xmlns:a16="http://schemas.microsoft.com/office/drawing/2014/main" id="{BA7B420A-0FEB-435D-A8E7-ADCD806F24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组合 71">
            <a:extLst>
              <a:ext uri="{FF2B5EF4-FFF2-40B4-BE49-F238E27FC236}">
                <a16:creationId xmlns:a16="http://schemas.microsoft.com/office/drawing/2014/main" id="{7CE724F2-6968-4981-A0D9-69F0BD50492B}"/>
              </a:ext>
            </a:extLst>
          </p:cNvPr>
          <p:cNvGrpSpPr>
            <a:grpSpLocks/>
          </p:cNvGrpSpPr>
          <p:nvPr/>
        </p:nvGrpSpPr>
        <p:grpSpPr bwMode="auto">
          <a:xfrm>
            <a:off x="1581151" y="2308870"/>
            <a:ext cx="1000125" cy="400050"/>
            <a:chOff x="1000100" y="1801286"/>
            <a:chExt cx="1000132" cy="400110"/>
          </a:xfrm>
        </p:grpSpPr>
        <p:pic>
          <p:nvPicPr>
            <p:cNvPr id="11" name="Picture 3" descr="E:\设计支持\模板设计\YF.png">
              <a:extLst>
                <a:ext uri="{FF2B5EF4-FFF2-40B4-BE49-F238E27FC236}">
                  <a16:creationId xmlns:a16="http://schemas.microsoft.com/office/drawing/2014/main" id="{5A285B89-811C-4328-A75B-89B40C499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26252F56-64E1-4B43-A015-FF6EA5352A90}"/>
                </a:ext>
              </a:extLst>
            </p:cNvPr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60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64385E-6 L -2.5E-6 0.089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</a:t>
            </a:r>
            <a:r>
              <a:rPr lang="en-US" altLang="zh-CN" dirty="0"/>
              <a:t>Tab</a:t>
            </a:r>
            <a:r>
              <a:rPr lang="zh-CN" altLang="en-US" dirty="0"/>
              <a:t>切换效果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751852" y="1430937"/>
            <a:ext cx="7112357" cy="5013009"/>
          </a:xfrm>
        </p:spPr>
        <p:txBody>
          <a:bodyPr/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在浏览器中打开页面查看页面效果，如图</a:t>
            </a:r>
            <a:r>
              <a:rPr lang="en-US" altLang="zh-CN" dirty="0"/>
              <a:t>9.22</a:t>
            </a:r>
            <a:r>
              <a:rPr lang="zh-CN" altLang="en-US" dirty="0"/>
              <a:t>所示，列表背景颜色为</a:t>
            </a:r>
            <a:r>
              <a:rPr lang="en-US" altLang="zh-CN" dirty="0"/>
              <a:t>#26a6e3</a:t>
            </a:r>
            <a:r>
              <a:rPr lang="zh-CN" altLang="en-US" dirty="0"/>
              <a:t>；点击“成长任务”选项卡，页面效果如图所示，列表背景颜色为</a:t>
            </a:r>
            <a:r>
              <a:rPr lang="en-US" altLang="zh-CN" dirty="0"/>
              <a:t>#ff9400</a:t>
            </a:r>
            <a:r>
              <a:rPr lang="zh-CN" altLang="en-US" dirty="0"/>
              <a:t>，点击“日常任务”选项卡，切换页面效果如图所示。</a:t>
            </a:r>
          </a:p>
          <a:p>
            <a:pPr lvl="1"/>
            <a:r>
              <a:rPr lang="zh-CN" altLang="en-US" dirty="0"/>
              <a:t>在浏览器中打开页面，打开“成长任务”界面并点击“解除绑定”按钮，再次点击页面效果如图所示，页面显示的内容还是成长任务的内容，仅仅是列表背景变为＃</a:t>
            </a:r>
            <a:r>
              <a:rPr lang="en-US" altLang="zh-CN" dirty="0"/>
              <a:t>26a6e3</a:t>
            </a:r>
            <a:r>
              <a:rPr lang="zh-CN" altLang="en-US" dirty="0"/>
              <a:t>而已。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55B16F6-C60D-46BE-BE0C-2198D4084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35</a:t>
            </a:fld>
            <a:endParaRPr lang="zh-CN" altLang="en-US"/>
          </a:p>
        </p:txBody>
      </p:sp>
      <p:grpSp>
        <p:nvGrpSpPr>
          <p:cNvPr id="26629" name="组合 66"/>
          <p:cNvGrpSpPr>
            <a:grpSpLocks/>
          </p:cNvGrpSpPr>
          <p:nvPr/>
        </p:nvGrpSpPr>
        <p:grpSpPr bwMode="auto">
          <a:xfrm>
            <a:off x="4751852" y="980084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663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6744072" y="6196282"/>
            <a:ext cx="2714626" cy="428629"/>
            <a:chOff x="3143240" y="5143508"/>
            <a:chExt cx="2714645" cy="428632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714745" y="5143508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20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pic>
        <p:nvPicPr>
          <p:cNvPr id="15" name="Picture 2" descr="F:\2016年工作\ACCP8.0产品开发\jQuery\案例源码\chapter07\Chapter07截图\图7.13.BMP">
            <a:extLst>
              <a:ext uri="{FF2B5EF4-FFF2-40B4-BE49-F238E27FC236}">
                <a16:creationId xmlns:a16="http://schemas.microsoft.com/office/drawing/2014/main" id="{87F1211E-337E-4284-A315-90117FF5E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45" y="3840960"/>
            <a:ext cx="3635036" cy="230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F:\2016年工作\ACCP8.0产品开发\jQuery\案例源码\chapter07\Chapter07截图\图7.14.BMP">
            <a:extLst>
              <a:ext uri="{FF2B5EF4-FFF2-40B4-BE49-F238E27FC236}">
                <a16:creationId xmlns:a16="http://schemas.microsoft.com/office/drawing/2014/main" id="{DEB332BD-37A9-411F-BE38-CEADD7A1E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758" y="3875556"/>
            <a:ext cx="3655568" cy="232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741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64477E-6 L -0.14427 -0.087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22" y="-43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64477E-6 L -0.22292 -0.20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46" y="-10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7271E-6 L -3.33333E-6 -0.3688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45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grpSp>
        <p:nvGrpSpPr>
          <p:cNvPr id="28677" name="组合 29"/>
          <p:cNvGrpSpPr>
            <a:grpSpLocks/>
          </p:cNvGrpSpPr>
          <p:nvPr/>
        </p:nvGrpSpPr>
        <p:grpSpPr bwMode="auto">
          <a:xfrm>
            <a:off x="3381376" y="3214689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8679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8680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868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8681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6E6BDD5-791B-4B50-A1D6-8296E28BA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2294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FCEC-5573-4E9A-B1C5-7DE73212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第四部分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D9B9-E6AD-4512-BD05-9387857A6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复合事件</a:t>
            </a:r>
          </a:p>
        </p:txBody>
      </p:sp>
    </p:spTree>
    <p:extLst>
      <p:ext uri="{BB962C8B-B14F-4D97-AF65-F5344CB8AC3E}">
        <p14:creationId xmlns:p14="http://schemas.microsoft.com/office/powerpoint/2010/main" val="23059846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hover( )</a:t>
            </a:r>
            <a:r>
              <a:rPr lang="zh-CN" altLang="en-US" dirty="0"/>
              <a:t>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toggle( )</a:t>
            </a:r>
            <a:r>
              <a:rPr lang="zh-CN" altLang="en-US" dirty="0"/>
              <a:t>方法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复合事件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B381D2-65EA-4488-96C6-0616BF521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342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hover()</a:t>
            </a:r>
            <a:r>
              <a:rPr lang="zh-CN" altLang="en-US" dirty="0"/>
              <a:t>方法相当于</a:t>
            </a:r>
            <a:r>
              <a:rPr lang="en-US" dirty="0" err="1"/>
              <a:t>mouseover</a:t>
            </a:r>
            <a:r>
              <a:rPr lang="zh-CN" altLang="en-US" dirty="0"/>
              <a:t>与</a:t>
            </a:r>
            <a:r>
              <a:rPr lang="en-US" dirty="0" err="1"/>
              <a:t>mouseout</a:t>
            </a:r>
            <a:r>
              <a:rPr lang="zh-CN" altLang="en-US" dirty="0"/>
              <a:t>事件的组合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hover()</a:t>
            </a:r>
            <a:r>
              <a:rPr lang="zh-CN" altLang="en-US" dirty="0"/>
              <a:t>方法</a:t>
            </a:r>
            <a:endParaRPr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667000" y="3258048"/>
            <a:ext cx="6858000" cy="255454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a typeface="宋体" charset="-122"/>
              </a:rPr>
              <a:t> $(document).ready(function() {</a:t>
            </a:r>
          </a:p>
          <a:p>
            <a:pPr>
              <a:defRPr/>
            </a:pPr>
            <a:r>
              <a:rPr lang="en-US" altLang="zh-CN" sz="2000" b="1" dirty="0">
                <a:ea typeface="宋体" charset="-122"/>
              </a:rPr>
              <a:t>                //</a:t>
            </a:r>
            <a:r>
              <a:rPr lang="zh-CN" altLang="en-US" sz="2000" b="1" dirty="0">
                <a:ea typeface="宋体" charset="-122"/>
              </a:rPr>
              <a:t>触发灯泡的鼠标悬浮事件    </a:t>
            </a:r>
          </a:p>
          <a:p>
            <a:pPr>
              <a:defRPr/>
            </a:pPr>
            <a:r>
              <a:rPr lang="zh-CN" altLang="en-US" sz="2000" b="1" dirty="0">
                <a:ea typeface="宋体" charset="-122"/>
              </a:rPr>
              <a:t>                </a:t>
            </a:r>
            <a:r>
              <a:rPr lang="en-US" altLang="zh-CN" sz="2000" b="1" dirty="0">
                <a:ea typeface="宋体" charset="-122"/>
              </a:rPr>
              <a:t>$("#</a:t>
            </a:r>
            <a:r>
              <a:rPr lang="en-US" altLang="zh-CN" sz="2000" b="1" dirty="0" err="1">
                <a:ea typeface="宋体" charset="-122"/>
              </a:rPr>
              <a:t>img</a:t>
            </a:r>
            <a:r>
              <a:rPr lang="en-US" altLang="zh-CN" sz="2000" b="1" dirty="0">
                <a:ea typeface="宋体" charset="-122"/>
              </a:rPr>
              <a:t>").hover(function() {</a:t>
            </a:r>
          </a:p>
          <a:p>
            <a:pPr>
              <a:defRPr/>
            </a:pPr>
            <a:r>
              <a:rPr lang="en-US" altLang="zh-CN" sz="2000" b="1" dirty="0">
                <a:ea typeface="宋体" charset="-122"/>
              </a:rPr>
              <a:t>                    $("#</a:t>
            </a:r>
            <a:r>
              <a:rPr lang="en-US" altLang="zh-CN" sz="2000" b="1" dirty="0" err="1">
                <a:ea typeface="宋体" charset="-122"/>
              </a:rPr>
              <a:t>img</a:t>
            </a:r>
            <a:r>
              <a:rPr lang="en-US" altLang="zh-CN" sz="2000" b="1" dirty="0">
                <a:ea typeface="宋体" charset="-122"/>
              </a:rPr>
              <a:t>").</a:t>
            </a:r>
            <a:r>
              <a:rPr lang="en-US" altLang="zh-CN" sz="2000" b="1" dirty="0" err="1">
                <a:ea typeface="宋体" charset="-122"/>
              </a:rPr>
              <a:t>attr</a:t>
            </a:r>
            <a:r>
              <a:rPr lang="en-US" altLang="zh-CN" sz="2000" b="1" dirty="0">
                <a:ea typeface="宋体" charset="-122"/>
              </a:rPr>
              <a:t>("</a:t>
            </a:r>
            <a:r>
              <a:rPr lang="en-US" altLang="zh-CN" sz="2000" b="1" dirty="0" err="1">
                <a:ea typeface="宋体" charset="-122"/>
              </a:rPr>
              <a:t>src</a:t>
            </a:r>
            <a:r>
              <a:rPr lang="en-US" altLang="zh-CN" sz="2000" b="1" dirty="0">
                <a:ea typeface="宋体" charset="-122"/>
              </a:rPr>
              <a:t>", "image/bulb_light.jpg");</a:t>
            </a:r>
          </a:p>
          <a:p>
            <a:pPr>
              <a:defRPr/>
            </a:pPr>
            <a:r>
              <a:rPr lang="en-US" altLang="zh-CN" sz="2000" b="1" dirty="0">
                <a:ea typeface="宋体" charset="-122"/>
              </a:rPr>
              <a:t>                }, function() {</a:t>
            </a:r>
          </a:p>
          <a:p>
            <a:pPr>
              <a:defRPr/>
            </a:pPr>
            <a:r>
              <a:rPr lang="en-US" altLang="zh-CN" sz="2000" b="1" dirty="0">
                <a:ea typeface="宋体" charset="-122"/>
              </a:rPr>
              <a:t>                    $("#</a:t>
            </a:r>
            <a:r>
              <a:rPr lang="en-US" altLang="zh-CN" sz="2000" b="1" dirty="0" err="1">
                <a:ea typeface="宋体" charset="-122"/>
              </a:rPr>
              <a:t>img</a:t>
            </a:r>
            <a:r>
              <a:rPr lang="en-US" altLang="zh-CN" sz="2000" b="1" dirty="0">
                <a:ea typeface="宋体" charset="-122"/>
              </a:rPr>
              <a:t>").</a:t>
            </a:r>
            <a:r>
              <a:rPr lang="en-US" altLang="zh-CN" sz="2000" b="1" dirty="0" err="1">
                <a:ea typeface="宋体" charset="-122"/>
              </a:rPr>
              <a:t>attr</a:t>
            </a:r>
            <a:r>
              <a:rPr lang="en-US" altLang="zh-CN" sz="2000" b="1" dirty="0">
                <a:ea typeface="宋体" charset="-122"/>
              </a:rPr>
              <a:t>("</a:t>
            </a:r>
            <a:r>
              <a:rPr lang="en-US" altLang="zh-CN" sz="2000" b="1" dirty="0" err="1">
                <a:ea typeface="宋体" charset="-122"/>
              </a:rPr>
              <a:t>src</a:t>
            </a:r>
            <a:r>
              <a:rPr lang="en-US" altLang="zh-CN" sz="2000" b="1" dirty="0">
                <a:ea typeface="宋体" charset="-122"/>
              </a:rPr>
              <a:t>", "image/bulb_dark.jpg");</a:t>
            </a:r>
          </a:p>
          <a:p>
            <a:pPr>
              <a:defRPr/>
            </a:pPr>
            <a:r>
              <a:rPr lang="en-US" altLang="zh-CN" sz="2000" b="1" dirty="0">
                <a:ea typeface="宋体" charset="-122"/>
              </a:rPr>
              <a:t>                });</a:t>
            </a:r>
          </a:p>
          <a:p>
            <a:pPr>
              <a:defRPr/>
            </a:pPr>
            <a:r>
              <a:rPr lang="en-US" altLang="zh-CN" sz="2000" b="1" dirty="0">
                <a:ea typeface="宋体" charset="-122"/>
              </a:rPr>
              <a:t>            });</a:t>
            </a:r>
            <a:endParaRPr lang="zh-CN" altLang="zh-CN" sz="2000" b="1" dirty="0" err="1">
              <a:ea typeface="宋体" charset="-122"/>
            </a:endParaRPr>
          </a:p>
        </p:txBody>
      </p:sp>
      <p:sp>
        <p:nvSpPr>
          <p:cNvPr id="6" name="线形标注 1 5"/>
          <p:cNvSpPr/>
          <p:nvPr/>
        </p:nvSpPr>
        <p:spPr bwMode="auto">
          <a:xfrm>
            <a:off x="7192462" y="3628636"/>
            <a:ext cx="1928812" cy="428625"/>
          </a:xfrm>
          <a:prstGeom prst="borderCallout1">
            <a:avLst>
              <a:gd name="adj1" fmla="val 103647"/>
              <a:gd name="adj2" fmla="val -36537"/>
              <a:gd name="adj3" fmla="val 47048"/>
              <a:gd name="adj4" fmla="val 10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光标移入时触发</a:t>
            </a:r>
          </a:p>
        </p:txBody>
      </p:sp>
      <p:sp>
        <p:nvSpPr>
          <p:cNvPr id="13" name="线形标注 1 12"/>
          <p:cNvSpPr/>
          <p:nvPr/>
        </p:nvSpPr>
        <p:spPr bwMode="auto">
          <a:xfrm>
            <a:off x="5015880" y="5376640"/>
            <a:ext cx="1928812" cy="428625"/>
          </a:xfrm>
          <a:prstGeom prst="borderCallout1">
            <a:avLst>
              <a:gd name="adj1" fmla="val -130606"/>
              <a:gd name="adj2" fmla="val -18781"/>
              <a:gd name="adj3" fmla="val -5465"/>
              <a:gd name="adj4" fmla="val 10318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光标移出时触发</a:t>
            </a: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2738438" y="2276872"/>
            <a:ext cx="6858000" cy="50629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hover(</a:t>
            </a:r>
            <a:r>
              <a:rPr lang="en-US" sz="2000" b="1" dirty="0" err="1">
                <a:ea typeface="宋体" charset="-122"/>
              </a:rPr>
              <a:t>enter,leave</a:t>
            </a:r>
            <a:r>
              <a:rPr lang="en-US" sz="2000" b="1" dirty="0">
                <a:ea typeface="宋体" charset="-122"/>
              </a:rPr>
              <a:t>);</a:t>
            </a:r>
            <a:endParaRPr lang="zh-CN" altLang="zh-CN" sz="2000" b="1" dirty="0" err="1">
              <a:ea typeface="宋体" charset="-122"/>
            </a:endParaRPr>
          </a:p>
        </p:txBody>
      </p:sp>
      <p:grpSp>
        <p:nvGrpSpPr>
          <p:cNvPr id="17" name="组合 71"/>
          <p:cNvGrpSpPr>
            <a:grpSpLocks/>
          </p:cNvGrpSpPr>
          <p:nvPr/>
        </p:nvGrpSpPr>
        <p:grpSpPr bwMode="auto">
          <a:xfrm>
            <a:off x="1581151" y="2308870"/>
            <a:ext cx="1000125" cy="400050"/>
            <a:chOff x="1000100" y="1801286"/>
            <a:chExt cx="1000132" cy="400110"/>
          </a:xfrm>
        </p:grpSpPr>
        <p:pic>
          <p:nvPicPr>
            <p:cNvPr id="1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grpSp>
        <p:nvGrpSpPr>
          <p:cNvPr id="21" name="组合 70"/>
          <p:cNvGrpSpPr>
            <a:grpSpLocks/>
          </p:cNvGrpSpPr>
          <p:nvPr/>
        </p:nvGrpSpPr>
        <p:grpSpPr bwMode="auto">
          <a:xfrm>
            <a:off x="1619289" y="3223543"/>
            <a:ext cx="1000125" cy="414337"/>
            <a:chOff x="1000100" y="2528843"/>
            <a:chExt cx="1000132" cy="414475"/>
          </a:xfrm>
        </p:grpSpPr>
        <p:pic>
          <p:nvPicPr>
            <p:cNvPr id="2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32471ED-C5A1-405B-8F26-4CD2F5D4D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FCEC-5573-4E9A-B1C5-7DE73212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D9B9-E6AD-4512-BD05-9387857A6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jQuery</a:t>
            </a:r>
            <a:r>
              <a:rPr lang="zh-CN" altLang="en-US" dirty="0"/>
              <a:t>中的事件</a:t>
            </a:r>
          </a:p>
        </p:txBody>
      </p:sp>
    </p:spTree>
    <p:extLst>
      <p:ext uri="{BB962C8B-B14F-4D97-AF65-F5344CB8AC3E}">
        <p14:creationId xmlns:p14="http://schemas.microsoft.com/office/powerpoint/2010/main" val="36082921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toggle()</a:t>
            </a:r>
            <a:r>
              <a:rPr lang="zh-CN" altLang="en-US" dirty="0"/>
              <a:t>方法用于模拟鼠标连续</a:t>
            </a:r>
            <a:r>
              <a:rPr lang="en-US" dirty="0"/>
              <a:t>click</a:t>
            </a:r>
            <a:r>
              <a:rPr lang="zh-CN" altLang="en-US" dirty="0"/>
              <a:t>事件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toggle()</a:t>
            </a:r>
            <a:r>
              <a:rPr lang="zh-CN" altLang="en-US" dirty="0"/>
              <a:t>方法</a:t>
            </a:r>
            <a:r>
              <a:rPr lang="en-US" altLang="zh-CN" dirty="0"/>
              <a:t>2-1</a:t>
            </a:r>
            <a:endParaRPr dirty="0"/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2738438" y="1916832"/>
            <a:ext cx="6858000" cy="50629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toggle(fn1,fn2,...,</a:t>
            </a:r>
            <a:r>
              <a:rPr lang="en-US" sz="2000" b="1" dirty="0" err="1">
                <a:ea typeface="宋体" charset="-122"/>
              </a:rPr>
              <a:t>fnN</a:t>
            </a:r>
            <a:r>
              <a:rPr lang="en-US" sz="2000" b="1" dirty="0">
                <a:ea typeface="宋体" charset="-122"/>
              </a:rPr>
              <a:t>);</a:t>
            </a:r>
          </a:p>
        </p:txBody>
      </p:sp>
      <p:grpSp>
        <p:nvGrpSpPr>
          <p:cNvPr id="20" name="组合 71"/>
          <p:cNvGrpSpPr>
            <a:grpSpLocks/>
          </p:cNvGrpSpPr>
          <p:nvPr/>
        </p:nvGrpSpPr>
        <p:grpSpPr bwMode="auto">
          <a:xfrm>
            <a:off x="1581151" y="1948830"/>
            <a:ext cx="1000125" cy="400050"/>
            <a:chOff x="1000100" y="1801286"/>
            <a:chExt cx="1000132" cy="400110"/>
          </a:xfrm>
        </p:grpSpPr>
        <p:pic>
          <p:nvPicPr>
            <p:cNvPr id="21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2738438" y="3058395"/>
            <a:ext cx="7606034" cy="240065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$("input").</a:t>
            </a:r>
            <a:r>
              <a:rPr lang="en-US" altLang="zh-CN" sz="2000" b="1" dirty="0">
                <a:solidFill>
                  <a:srgbClr val="FF0000"/>
                </a:solidFill>
                <a:ea typeface="宋体" charset="-122"/>
              </a:rPr>
              <a:t>toggle</a:t>
            </a:r>
            <a:r>
              <a:rPr lang="en-US" altLang="zh-CN" sz="2000" b="1" dirty="0">
                <a:ea typeface="宋体" charset="-122"/>
              </a:rPr>
              <a:t>(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        function(){$("body").</a:t>
            </a:r>
            <a:r>
              <a:rPr lang="en-US" altLang="zh-CN" sz="2000" b="1" dirty="0" err="1">
                <a:ea typeface="宋体" charset="-122"/>
              </a:rPr>
              <a:t>css</a:t>
            </a:r>
            <a:r>
              <a:rPr lang="en-US" altLang="zh-CN" sz="2000" b="1" dirty="0">
                <a:ea typeface="宋体" charset="-122"/>
              </a:rPr>
              <a:t>("background","#ff0000");},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         function(){$("body").</a:t>
            </a:r>
            <a:r>
              <a:rPr lang="en-US" altLang="zh-CN" sz="2000" b="1" dirty="0" err="1">
                <a:ea typeface="宋体" charset="-122"/>
              </a:rPr>
              <a:t>css</a:t>
            </a:r>
            <a:r>
              <a:rPr lang="en-US" altLang="zh-CN" sz="2000" b="1" dirty="0">
                <a:ea typeface="宋体" charset="-122"/>
              </a:rPr>
              <a:t>("background","#00ff00");},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          function(){$("body").</a:t>
            </a:r>
            <a:r>
              <a:rPr lang="en-US" altLang="zh-CN" sz="2000" b="1" dirty="0" err="1">
                <a:ea typeface="宋体" charset="-122"/>
              </a:rPr>
              <a:t>css</a:t>
            </a:r>
            <a:r>
              <a:rPr lang="en-US" altLang="zh-CN" sz="2000" b="1" dirty="0">
                <a:ea typeface="宋体" charset="-122"/>
              </a:rPr>
              <a:t>("background","#0000ff");}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    )</a:t>
            </a:r>
            <a:endParaRPr lang="zh-CN" altLang="zh-CN" sz="2000" b="1" dirty="0" err="1">
              <a:ea typeface="宋体" charset="-122"/>
            </a:endParaRPr>
          </a:p>
        </p:txBody>
      </p:sp>
      <p:grpSp>
        <p:nvGrpSpPr>
          <p:cNvPr id="24" name="组合 70"/>
          <p:cNvGrpSpPr>
            <a:grpSpLocks/>
          </p:cNvGrpSpPr>
          <p:nvPr/>
        </p:nvGrpSpPr>
        <p:grpSpPr bwMode="auto">
          <a:xfrm>
            <a:off x="1619289" y="2636913"/>
            <a:ext cx="1000125" cy="414337"/>
            <a:chOff x="1000100" y="2528843"/>
            <a:chExt cx="1000132" cy="414475"/>
          </a:xfrm>
        </p:grpSpPr>
        <p:pic>
          <p:nvPicPr>
            <p:cNvPr id="2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E0935B-619F-49CE-BBAB-C0615D520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toggle()</a:t>
            </a:r>
            <a:r>
              <a:rPr lang="zh-CN" altLang="en-US" dirty="0"/>
              <a:t>方法不带参数，与</a:t>
            </a:r>
            <a:r>
              <a:rPr lang="en-US" altLang="zh-CN" dirty="0"/>
              <a:t>show( )</a:t>
            </a:r>
            <a:r>
              <a:rPr lang="zh-CN" altLang="en-US" dirty="0"/>
              <a:t>和</a:t>
            </a:r>
            <a:r>
              <a:rPr lang="en-US" altLang="zh-CN" dirty="0"/>
              <a:t>hide( )</a:t>
            </a:r>
            <a:r>
              <a:rPr lang="zh-CN" altLang="en-US" dirty="0"/>
              <a:t>方法作用一样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toggle()</a:t>
            </a:r>
            <a:r>
              <a:rPr lang="zh-CN" altLang="en-US" dirty="0"/>
              <a:t>方法</a:t>
            </a:r>
            <a:r>
              <a:rPr lang="en-US" altLang="zh-CN" dirty="0"/>
              <a:t>2-2</a:t>
            </a:r>
            <a:endParaRPr dirty="0"/>
          </a:p>
        </p:txBody>
      </p: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3881438" y="6021289"/>
            <a:ext cx="4572000" cy="428625"/>
            <a:chOff x="3143240" y="5143512"/>
            <a:chExt cx="457203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380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4045196" y="5187962"/>
              <a:ext cx="237759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演示示例：背景变化</a:t>
              </a:r>
            </a:p>
          </p:txBody>
        </p:sp>
      </p:grp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2738438" y="2203078"/>
            <a:ext cx="6858000" cy="50629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toggle( );</a:t>
            </a:r>
          </a:p>
        </p:txBody>
      </p:sp>
      <p:grpSp>
        <p:nvGrpSpPr>
          <p:cNvPr id="20" name="组合 71"/>
          <p:cNvGrpSpPr>
            <a:grpSpLocks/>
          </p:cNvGrpSpPr>
          <p:nvPr/>
        </p:nvGrpSpPr>
        <p:grpSpPr bwMode="auto">
          <a:xfrm>
            <a:off x="1581151" y="2235076"/>
            <a:ext cx="1000125" cy="400050"/>
            <a:chOff x="1000100" y="1801286"/>
            <a:chExt cx="1000132" cy="400110"/>
          </a:xfrm>
        </p:grpSpPr>
        <p:pic>
          <p:nvPicPr>
            <p:cNvPr id="21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2738438" y="3058394"/>
            <a:ext cx="7318002" cy="50629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$("input").click(function(){$("p").</a:t>
            </a:r>
            <a:r>
              <a:rPr lang="en-US" altLang="zh-CN" sz="2000" b="1" dirty="0">
                <a:solidFill>
                  <a:srgbClr val="FF0000"/>
                </a:solidFill>
                <a:ea typeface="宋体" charset="-122"/>
              </a:rPr>
              <a:t>toggle</a:t>
            </a:r>
            <a:r>
              <a:rPr lang="en-US" altLang="zh-CN" sz="2000" b="1" dirty="0">
                <a:ea typeface="宋体" charset="-122"/>
              </a:rPr>
              <a:t>();})</a:t>
            </a:r>
            <a:endParaRPr lang="zh-CN" altLang="zh-CN" sz="2000" b="1" dirty="0" err="1">
              <a:ea typeface="宋体" charset="-122"/>
            </a:endParaRPr>
          </a:p>
        </p:txBody>
      </p:sp>
      <p:grpSp>
        <p:nvGrpSpPr>
          <p:cNvPr id="24" name="组合 70"/>
          <p:cNvGrpSpPr>
            <a:grpSpLocks/>
          </p:cNvGrpSpPr>
          <p:nvPr/>
        </p:nvGrpSpPr>
        <p:grpSpPr bwMode="auto">
          <a:xfrm>
            <a:off x="1619289" y="2870648"/>
            <a:ext cx="1000125" cy="414337"/>
            <a:chOff x="1000100" y="2528843"/>
            <a:chExt cx="1000132" cy="414475"/>
          </a:xfrm>
        </p:grpSpPr>
        <p:pic>
          <p:nvPicPr>
            <p:cNvPr id="2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1007435" y="1623915"/>
            <a:ext cx="7645400" cy="774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</a:rPr>
              <a:t>toggleClass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</a:rPr>
              <a:t>( 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</a:rPr>
              <a:t>可以对样式进行切换</a:t>
            </a:r>
          </a:p>
        </p:txBody>
      </p:sp>
      <p:sp>
        <p:nvSpPr>
          <p:cNvPr id="28" name="AutoShape 3"/>
          <p:cNvSpPr>
            <a:spLocks noChangeArrowheads="1"/>
          </p:cNvSpPr>
          <p:nvPr/>
        </p:nvSpPr>
        <p:spPr bwMode="auto">
          <a:xfrm>
            <a:off x="2788792" y="3068960"/>
            <a:ext cx="6858000" cy="50629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 err="1">
                <a:ea typeface="宋体" charset="-122"/>
              </a:rPr>
              <a:t>toggleClass</a:t>
            </a:r>
            <a:r>
              <a:rPr lang="en-US" sz="2000" b="1" dirty="0">
                <a:ea typeface="宋体" charset="-122"/>
              </a:rPr>
              <a:t>(</a:t>
            </a:r>
            <a:r>
              <a:rPr lang="en-US" sz="2000" b="1" dirty="0" err="1">
                <a:ea typeface="宋体" charset="-122"/>
              </a:rPr>
              <a:t>className</a:t>
            </a:r>
            <a:r>
              <a:rPr lang="en-US" sz="2000" b="1" dirty="0">
                <a:ea typeface="宋体" charset="-122"/>
              </a:rPr>
              <a:t>);</a:t>
            </a:r>
          </a:p>
        </p:txBody>
      </p:sp>
      <p:grpSp>
        <p:nvGrpSpPr>
          <p:cNvPr id="29" name="组合 71"/>
          <p:cNvGrpSpPr>
            <a:grpSpLocks/>
          </p:cNvGrpSpPr>
          <p:nvPr/>
        </p:nvGrpSpPr>
        <p:grpSpPr bwMode="auto">
          <a:xfrm>
            <a:off x="1631505" y="3100958"/>
            <a:ext cx="1000125" cy="400050"/>
            <a:chOff x="1000100" y="1801286"/>
            <a:chExt cx="1000132" cy="400110"/>
          </a:xfrm>
        </p:grpSpPr>
        <p:pic>
          <p:nvPicPr>
            <p:cNvPr id="30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32" name="AutoShape 3"/>
          <p:cNvSpPr>
            <a:spLocks noChangeArrowheads="1"/>
          </p:cNvSpPr>
          <p:nvPr/>
        </p:nvSpPr>
        <p:spPr bwMode="auto">
          <a:xfrm>
            <a:off x="2788792" y="3924276"/>
            <a:ext cx="7318002" cy="50629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$("input").click(function(){$("p").</a:t>
            </a:r>
            <a:r>
              <a:rPr lang="en-US" altLang="zh-CN" sz="2000" b="1" dirty="0" err="1">
                <a:solidFill>
                  <a:srgbClr val="FF0000"/>
                </a:solidFill>
                <a:ea typeface="宋体" charset="-122"/>
              </a:rPr>
              <a:t>toggleClass</a:t>
            </a:r>
            <a:r>
              <a:rPr lang="en-US" altLang="zh-CN" sz="2000" b="1" dirty="0">
                <a:ea typeface="宋体" charset="-122"/>
              </a:rPr>
              <a:t>("red");})</a:t>
            </a:r>
            <a:endParaRPr lang="zh-CN" altLang="zh-CN" sz="2000" b="1" dirty="0" err="1">
              <a:ea typeface="宋体" charset="-122"/>
            </a:endParaRPr>
          </a:p>
        </p:txBody>
      </p:sp>
      <p:grpSp>
        <p:nvGrpSpPr>
          <p:cNvPr id="33" name="组合 70"/>
          <p:cNvGrpSpPr>
            <a:grpSpLocks/>
          </p:cNvGrpSpPr>
          <p:nvPr/>
        </p:nvGrpSpPr>
        <p:grpSpPr bwMode="auto">
          <a:xfrm>
            <a:off x="1669643" y="3736530"/>
            <a:ext cx="1000125" cy="414337"/>
            <a:chOff x="1000100" y="2528843"/>
            <a:chExt cx="1000132" cy="414475"/>
          </a:xfrm>
        </p:grpSpPr>
        <p:pic>
          <p:nvPicPr>
            <p:cNvPr id="3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6306A-D6D5-4FD5-9E9D-A67CF881B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71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3" grpId="1" animBg="1"/>
      <p:bldP spid="27" grpId="0"/>
      <p:bldP spid="28" grpId="0" animBg="1"/>
      <p:bldP spid="3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altLang="zh-CN" dirty="0"/>
              <a:t>toggle( )</a:t>
            </a:r>
            <a:r>
              <a:rPr lang="zh-CN" altLang="zh-CN" dirty="0"/>
              <a:t>和</a:t>
            </a:r>
            <a:r>
              <a:rPr lang="fr-FR" altLang="zh-CN" dirty="0"/>
              <a:t>toggleClass( )</a:t>
            </a:r>
            <a:r>
              <a:rPr lang="zh-CN" altLang="zh-CN" dirty="0"/>
              <a:t>总结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toggle( fn1,fn2...)</a:t>
            </a:r>
            <a:r>
              <a:rPr lang="zh-CN" altLang="en-US" dirty="0"/>
              <a:t>实现单击事件的切换，无须额外绑定</a:t>
            </a:r>
            <a:r>
              <a:rPr lang="en-US" altLang="zh-CN" dirty="0"/>
              <a:t>click</a:t>
            </a:r>
            <a:r>
              <a:rPr lang="zh-CN" altLang="en-US" dirty="0"/>
              <a:t>事件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toggle( )</a:t>
            </a:r>
            <a:r>
              <a:rPr lang="zh-CN" altLang="en-US" dirty="0"/>
              <a:t>实现事件触发对象在显示和隐藏状态之间切换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toggleClass</a:t>
            </a:r>
            <a:r>
              <a:rPr lang="en-US" altLang="zh-CN" dirty="0"/>
              <a:t>( )</a:t>
            </a:r>
            <a:r>
              <a:rPr lang="zh-CN" altLang="en-US" dirty="0"/>
              <a:t>实现事件触发对象在加载某个样式和移除某个样式之间切换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BC78C4-7E62-4844-A99E-C1C771586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01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练习：仿京东左侧菜单</a:t>
            </a:r>
            <a:endParaRPr dirty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751852" y="1488227"/>
            <a:ext cx="7112357" cy="495572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使用</a:t>
            </a:r>
            <a:r>
              <a:rPr lang="en-US" altLang="zh-CN" dirty="0"/>
              <a:t>hover( )</a:t>
            </a:r>
            <a:r>
              <a:rPr lang="zh-CN" altLang="en-US" dirty="0"/>
              <a:t>实现鼠标移至菜单上时，显示二级菜单，移出当前菜单时二级菜单隐藏</a:t>
            </a:r>
          </a:p>
          <a:p>
            <a:pPr lvl="1"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toggleClass</a:t>
            </a:r>
            <a:r>
              <a:rPr lang="en-US" altLang="zh-CN" dirty="0"/>
              <a:t>( )</a:t>
            </a:r>
            <a:r>
              <a:rPr lang="zh-CN" altLang="en-US" dirty="0"/>
              <a:t>实现鼠标移至菜单上时背景颜色变为橙色，鼠标移出当前菜单时背景颜色恢复为原来颜色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C3239A-DC14-4659-9494-DCA1B55FF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  <p:grpSp>
        <p:nvGrpSpPr>
          <p:cNvPr id="27653" name="组合 66"/>
          <p:cNvGrpSpPr>
            <a:grpSpLocks/>
          </p:cNvGrpSpPr>
          <p:nvPr/>
        </p:nvGrpSpPr>
        <p:grpSpPr bwMode="auto">
          <a:xfrm>
            <a:off x="4811746" y="1014793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766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4667251" y="6240736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6146" name="Picture 2" descr="F:\2016年工作\ACCP8.0产品开发\jQuery\案例源码\chapter07\Chapter07截图\图7.20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413" y="3188855"/>
            <a:ext cx="4592911" cy="274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grpSp>
        <p:nvGrpSpPr>
          <p:cNvPr id="28677" name="组合 29"/>
          <p:cNvGrpSpPr>
            <a:grpSpLocks/>
          </p:cNvGrpSpPr>
          <p:nvPr/>
        </p:nvGrpSpPr>
        <p:grpSpPr bwMode="auto">
          <a:xfrm>
            <a:off x="3381376" y="3214689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8679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8680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868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8681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3A15A3A-0775-43F5-8187-42A28A7F2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FCEC-5573-4E9A-B1C5-7DE73212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第五部分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D9B9-E6AD-4512-BD05-9387857A6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动画特效</a:t>
            </a:r>
          </a:p>
        </p:txBody>
      </p:sp>
    </p:spTree>
    <p:extLst>
      <p:ext uri="{BB962C8B-B14F-4D97-AF65-F5344CB8AC3E}">
        <p14:creationId xmlns:p14="http://schemas.microsoft.com/office/powerpoint/2010/main" val="26670254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err="1"/>
              <a:t>jQuery</a:t>
            </a:r>
            <a:r>
              <a:rPr lang="zh-CN" altLang="en-US" dirty="0"/>
              <a:t>提供了很多动画效果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控制元素显示与隐藏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改变元素的透明度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改变元素高度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自定义动画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jQuery</a:t>
            </a:r>
            <a:r>
              <a:t>动画效果</a:t>
            </a:r>
            <a:endParaRPr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EF0600-3F8C-48BC-9D35-2A6898CC2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show()</a:t>
            </a:r>
            <a:r>
              <a:rPr lang="zh-CN" altLang="en-US" dirty="0"/>
              <a:t> 控制元素的显示，</a:t>
            </a:r>
            <a:r>
              <a:rPr lang="en-US" altLang="zh-CN" dirty="0"/>
              <a:t>hide( )</a:t>
            </a:r>
            <a:r>
              <a:rPr lang="zh-CN" altLang="en-US" dirty="0"/>
              <a:t>控制元素的隐藏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控制元素的</a:t>
            </a:r>
            <a:r>
              <a:rPr dirty="0"/>
              <a:t>显示及隐藏</a:t>
            </a:r>
          </a:p>
        </p:txBody>
      </p:sp>
      <p:grpSp>
        <p:nvGrpSpPr>
          <p:cNvPr id="17" name="组合 71"/>
          <p:cNvGrpSpPr>
            <a:grpSpLocks/>
          </p:cNvGrpSpPr>
          <p:nvPr/>
        </p:nvGrpSpPr>
        <p:grpSpPr bwMode="auto">
          <a:xfrm>
            <a:off x="1595439" y="1916832"/>
            <a:ext cx="1000125" cy="400050"/>
            <a:chOff x="1000100" y="1801286"/>
            <a:chExt cx="1000132" cy="400110"/>
          </a:xfrm>
        </p:grpSpPr>
        <p:pic>
          <p:nvPicPr>
            <p:cNvPr id="20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2813494" y="2721368"/>
            <a:ext cx="6858000" cy="96795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>
                <a:ea typeface="宋体" charset="-122"/>
              </a:rPr>
              <a:t>$(selector).</a:t>
            </a:r>
            <a:r>
              <a:rPr lang="fr-FR" sz="2000" b="1" dirty="0">
                <a:solidFill>
                  <a:srgbClr val="FF0000"/>
                </a:solidFill>
                <a:ea typeface="宋体" charset="-122"/>
              </a:rPr>
              <a:t>show</a:t>
            </a:r>
            <a:r>
              <a:rPr lang="fr-FR" sz="2000" b="1" dirty="0">
                <a:ea typeface="宋体" charset="-122"/>
              </a:rPr>
              <a:t>([speed],[callback])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$(selector).</a:t>
            </a:r>
            <a:r>
              <a:rPr lang="en-US" altLang="zh-CN" sz="2000" b="1" dirty="0">
                <a:solidFill>
                  <a:srgbClr val="FF0000"/>
                </a:solidFill>
                <a:ea typeface="宋体" charset="-122"/>
              </a:rPr>
              <a:t>hide</a:t>
            </a:r>
            <a:r>
              <a:rPr lang="en-US" altLang="zh-CN" sz="2000" b="1" dirty="0">
                <a:ea typeface="宋体" charset="-122"/>
              </a:rPr>
              <a:t>([speed],[callback])</a:t>
            </a:r>
            <a:endParaRPr lang="zh-CN" altLang="zh-CN" sz="2000" b="1" dirty="0" err="1">
              <a:ea typeface="宋体" charset="-122"/>
            </a:endParaRPr>
          </a:p>
        </p:txBody>
      </p:sp>
      <p:sp>
        <p:nvSpPr>
          <p:cNvPr id="6" name="线形标注 1 5"/>
          <p:cNvSpPr/>
          <p:nvPr/>
        </p:nvSpPr>
        <p:spPr bwMode="auto">
          <a:xfrm>
            <a:off x="4511824" y="1700808"/>
            <a:ext cx="4392488" cy="822652"/>
          </a:xfrm>
          <a:prstGeom prst="borderCallout1">
            <a:avLst>
              <a:gd name="adj1" fmla="val 173409"/>
              <a:gd name="adj2" fmla="val 15521"/>
              <a:gd name="adj3" fmla="val 43406"/>
              <a:gd name="adj4" fmla="val 22553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可选。表示速度，默认为“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0”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，可能值：毫秒（如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1000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）、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slow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normal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fast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4" name="线形标注 1 23"/>
          <p:cNvSpPr/>
          <p:nvPr/>
        </p:nvSpPr>
        <p:spPr bwMode="auto">
          <a:xfrm>
            <a:off x="4332402" y="4169802"/>
            <a:ext cx="4787934" cy="411326"/>
          </a:xfrm>
          <a:prstGeom prst="borderCallout1">
            <a:avLst>
              <a:gd name="adj1" fmla="val -112167"/>
              <a:gd name="adj2" fmla="val 38652"/>
              <a:gd name="adj3" fmla="val 22885"/>
              <a:gd name="adj4" fmla="val 41651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可选。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show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函数执行完之后，要执行的函数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3B264C-FCF3-4204-9E80-47301F938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8659E-6 L -2.5E-6 0.132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6" grpId="0" animBg="1"/>
      <p:bldP spid="2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fadeIn()</a:t>
            </a:r>
            <a:r>
              <a:rPr lang="zh-CN" altLang="en-US"/>
              <a:t>和</a:t>
            </a:r>
            <a:r>
              <a:rPr lang="en-US"/>
              <a:t>fadeOut()</a:t>
            </a:r>
            <a:r>
              <a:rPr lang="zh-CN" altLang="en-US"/>
              <a:t>可以通过改变元素的透明度实现淡入淡出效果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改变元素的透明度</a:t>
            </a:r>
            <a:endParaRPr dirty="0"/>
          </a:p>
        </p:txBody>
      </p:sp>
      <p:grpSp>
        <p:nvGrpSpPr>
          <p:cNvPr id="15" name="组合 71"/>
          <p:cNvGrpSpPr>
            <a:grpSpLocks/>
          </p:cNvGrpSpPr>
          <p:nvPr/>
        </p:nvGrpSpPr>
        <p:grpSpPr bwMode="auto">
          <a:xfrm>
            <a:off x="1595439" y="1916832"/>
            <a:ext cx="1000125" cy="400050"/>
            <a:chOff x="1000100" y="1801286"/>
            <a:chExt cx="1000132" cy="400110"/>
          </a:xfrm>
        </p:grpSpPr>
        <p:pic>
          <p:nvPicPr>
            <p:cNvPr id="18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21" name="AutoShape 3"/>
          <p:cNvSpPr>
            <a:spLocks noChangeArrowheads="1"/>
          </p:cNvSpPr>
          <p:nvPr/>
        </p:nvSpPr>
        <p:spPr bwMode="auto">
          <a:xfrm>
            <a:off x="2595564" y="3072676"/>
            <a:ext cx="6858000" cy="96795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>
                <a:ea typeface="宋体" charset="-122"/>
              </a:rPr>
              <a:t>$(selector).</a:t>
            </a:r>
            <a:r>
              <a:rPr lang="fr-FR" sz="2000" b="1" dirty="0">
                <a:solidFill>
                  <a:srgbClr val="FF0000"/>
                </a:solidFill>
                <a:ea typeface="宋体" charset="-122"/>
              </a:rPr>
              <a:t>fadeIn</a:t>
            </a:r>
            <a:r>
              <a:rPr lang="fr-FR" sz="2000" b="1" dirty="0">
                <a:ea typeface="宋体" charset="-122"/>
              </a:rPr>
              <a:t>([speed],[callback])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$(selector).</a:t>
            </a:r>
            <a:r>
              <a:rPr lang="en-US" altLang="zh-CN" sz="2000" b="1" dirty="0" err="1">
                <a:solidFill>
                  <a:srgbClr val="FF0000"/>
                </a:solidFill>
                <a:ea typeface="宋体" charset="-122"/>
              </a:rPr>
              <a:t>fadeOut</a:t>
            </a:r>
            <a:r>
              <a:rPr lang="en-US" altLang="zh-CN" sz="2000" b="1" dirty="0">
                <a:ea typeface="宋体" charset="-122"/>
              </a:rPr>
              <a:t>([speed],[callback])</a:t>
            </a:r>
            <a:endParaRPr lang="zh-CN" altLang="zh-CN" sz="2000" b="1" dirty="0" err="1">
              <a:ea typeface="宋体" charset="-122"/>
            </a:endParaRPr>
          </a:p>
        </p:txBody>
      </p:sp>
      <p:sp>
        <p:nvSpPr>
          <p:cNvPr id="24" name="线形标注 1 23"/>
          <p:cNvSpPr/>
          <p:nvPr/>
        </p:nvSpPr>
        <p:spPr bwMode="auto">
          <a:xfrm>
            <a:off x="4583832" y="2060848"/>
            <a:ext cx="4392488" cy="822652"/>
          </a:xfrm>
          <a:prstGeom prst="borderCallout1">
            <a:avLst>
              <a:gd name="adj1" fmla="val 158019"/>
              <a:gd name="adj2" fmla="val 17763"/>
              <a:gd name="adj3" fmla="val 43406"/>
              <a:gd name="adj4" fmla="val 22553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可选。表示速度，默认为“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0”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，可能值：毫秒（如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1000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）、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slow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normal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fast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5" name="线形标注 1 24"/>
          <p:cNvSpPr/>
          <p:nvPr/>
        </p:nvSpPr>
        <p:spPr bwMode="auto">
          <a:xfrm>
            <a:off x="4404410" y="4529842"/>
            <a:ext cx="4787934" cy="411326"/>
          </a:xfrm>
          <a:prstGeom prst="borderCallout1">
            <a:avLst>
              <a:gd name="adj1" fmla="val -146368"/>
              <a:gd name="adj2" fmla="val 41590"/>
              <a:gd name="adj3" fmla="val 22885"/>
              <a:gd name="adj4" fmla="val 41651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可选。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show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函数执行完之后，要执行的函数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502E0B-4642-47E6-9A42-0A0F39019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03053E-7 L -2.5E-6 0.144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slideDown</a:t>
            </a:r>
            <a:r>
              <a:rPr lang="en-US" dirty="0"/>
              <a:t>()</a:t>
            </a:r>
            <a:r>
              <a:rPr lang="zh-CN" altLang="en-US" dirty="0"/>
              <a:t> 可以使元素逐步延伸显示</a:t>
            </a:r>
            <a:endParaRPr lang="en-US" altLang="zh-CN" dirty="0"/>
          </a:p>
          <a:p>
            <a:pPr>
              <a:defRPr/>
            </a:pPr>
            <a:r>
              <a:rPr lang="en-US" dirty="0" err="1"/>
              <a:t>slideUp</a:t>
            </a:r>
            <a:r>
              <a:rPr lang="en-US" dirty="0"/>
              <a:t>()</a:t>
            </a:r>
            <a:r>
              <a:rPr lang="zh-CN" altLang="en-US" dirty="0"/>
              <a:t>则使元素逐步缩短直至隐藏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改变元素的高度</a:t>
            </a:r>
            <a:endParaRPr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694975" y="3374990"/>
            <a:ext cx="6858000" cy="28623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$(document).ready(function()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       $("h2").click(function(){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	   $(".txt").</a:t>
            </a:r>
            <a:r>
              <a:rPr lang="en-US" altLang="zh-CN" sz="2000" b="1" dirty="0" err="1">
                <a:solidFill>
                  <a:srgbClr val="FF0000"/>
                </a:solidFill>
                <a:ea typeface="宋体" charset="-122"/>
              </a:rPr>
              <a:t>slideUp</a:t>
            </a:r>
            <a:r>
              <a:rPr lang="en-US" altLang="zh-CN" sz="2000" b="1" dirty="0">
                <a:ea typeface="宋体" charset="-122"/>
              </a:rPr>
              <a:t>("slow");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	   $(".txt").</a:t>
            </a:r>
            <a:r>
              <a:rPr lang="en-US" altLang="zh-CN" sz="2000" b="1" dirty="0" err="1">
                <a:solidFill>
                  <a:srgbClr val="FF0000"/>
                </a:solidFill>
                <a:ea typeface="宋体" charset="-122"/>
              </a:rPr>
              <a:t>slideDown</a:t>
            </a:r>
            <a:r>
              <a:rPr lang="en-US" altLang="zh-CN" sz="2000" b="1" dirty="0">
                <a:ea typeface="宋体" charset="-122"/>
              </a:rPr>
              <a:t>("slow");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       });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ea typeface="宋体" charset="-122"/>
              </a:rPr>
              <a:t> });</a:t>
            </a:r>
          </a:p>
        </p:txBody>
      </p:sp>
      <p:grpSp>
        <p:nvGrpSpPr>
          <p:cNvPr id="12" name="组合 71"/>
          <p:cNvGrpSpPr>
            <a:grpSpLocks/>
          </p:cNvGrpSpPr>
          <p:nvPr/>
        </p:nvGrpSpPr>
        <p:grpSpPr bwMode="auto">
          <a:xfrm>
            <a:off x="1595439" y="2236862"/>
            <a:ext cx="1000125" cy="400050"/>
            <a:chOff x="1000100" y="1801286"/>
            <a:chExt cx="1000132" cy="400110"/>
          </a:xfrm>
        </p:grpSpPr>
        <p:pic>
          <p:nvPicPr>
            <p:cNvPr id="1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2738438" y="2197314"/>
            <a:ext cx="6858000" cy="96795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$(selector).</a:t>
            </a:r>
            <a:r>
              <a:rPr lang="en-US" sz="2000" b="1" dirty="0" err="1">
                <a:solidFill>
                  <a:srgbClr val="FF0000"/>
                </a:solidFill>
                <a:ea typeface="宋体" charset="-122"/>
              </a:rPr>
              <a:t>slideUp</a:t>
            </a:r>
            <a:r>
              <a:rPr lang="en-US" sz="2000" b="1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sz="2000" b="1" dirty="0">
                <a:ea typeface="宋体" charset="-122"/>
              </a:rPr>
              <a:t>([speed],[callback])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$(selector).</a:t>
            </a:r>
            <a:r>
              <a:rPr lang="en-US" sz="2000" b="1" dirty="0" err="1">
                <a:solidFill>
                  <a:srgbClr val="FF0000"/>
                </a:solidFill>
                <a:ea typeface="宋体" charset="-122"/>
              </a:rPr>
              <a:t>slideDown</a:t>
            </a:r>
            <a:r>
              <a:rPr lang="en-US" sz="2000" b="1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sz="2000" b="1" dirty="0">
                <a:ea typeface="宋体" charset="-122"/>
              </a:rPr>
              <a:t>([speed],[callback])</a:t>
            </a:r>
            <a:endParaRPr lang="zh-CN" altLang="zh-CN" sz="2000" b="1" dirty="0" err="1">
              <a:ea typeface="宋体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BF2173-9279-4D02-9D48-A7FBD2679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和</a:t>
            </a:r>
            <a:r>
              <a:rPr lang="en-US" altLang="zh-CN" dirty="0" err="1"/>
              <a:t>WinForm</a:t>
            </a:r>
            <a:r>
              <a:rPr lang="zh-CN" altLang="en-US" dirty="0"/>
              <a:t>一样，在网页中的交互也是需要事件来实现的，例如</a:t>
            </a:r>
            <a:r>
              <a:rPr lang="en-US" altLang="zh-CN" dirty="0"/>
              <a:t>tab</a:t>
            </a:r>
            <a:r>
              <a:rPr lang="zh-CN" altLang="en-US" dirty="0"/>
              <a:t>切换效果，可以通过鼠标单击事件来实现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网页中的事件</a:t>
            </a:r>
            <a:endParaRPr dirty="0"/>
          </a:p>
        </p:txBody>
      </p:sp>
      <p:pic>
        <p:nvPicPr>
          <p:cNvPr id="18437" name="Picture 2" descr="预习作业-3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478" y="3289878"/>
            <a:ext cx="28670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3" descr="预习作业-3-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190" y="3289878"/>
            <a:ext cx="2892425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894678" y="3218441"/>
            <a:ext cx="1571625" cy="42862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AutoShape 28"/>
          <p:cNvSpPr>
            <a:spLocks noChangeArrowheads="1"/>
          </p:cNvSpPr>
          <p:nvPr/>
        </p:nvSpPr>
        <p:spPr bwMode="auto">
          <a:xfrm>
            <a:off x="7058999" y="2295908"/>
            <a:ext cx="2786063" cy="428625"/>
          </a:xfrm>
          <a:prstGeom prst="borderCallout1">
            <a:avLst>
              <a:gd name="adj1" fmla="val 215673"/>
              <a:gd name="adj2" fmla="val -15402"/>
              <a:gd name="adj3" fmla="val 99372"/>
              <a:gd name="adj4" fmla="val -463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点击选项卡，切换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&lt;div&gt;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DECDBA-34CE-4FF5-B8BB-7B659B4CE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练习：折叠菜单</a:t>
            </a:r>
            <a:endParaRPr dirty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751852" y="1488227"/>
            <a:ext cx="7347784" cy="495572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编写网页，如图所示，设置</a:t>
            </a:r>
            <a:r>
              <a:rPr lang="en-US" altLang="zh-CN" dirty="0"/>
              <a:t>CSS</a:t>
            </a:r>
            <a:r>
              <a:rPr lang="zh-CN" altLang="en-US" dirty="0"/>
              <a:t>完成折叠菜单的结构和样式设置。</a:t>
            </a:r>
          </a:p>
          <a:p>
            <a:pPr lvl="1">
              <a:defRPr/>
            </a:pPr>
            <a:r>
              <a:rPr lang="zh-CN" altLang="en-US" dirty="0"/>
              <a:t>通过层级选择器、基本过滤选择器以及查找的方法获取指定的元素对象。</a:t>
            </a:r>
          </a:p>
          <a:p>
            <a:pPr lvl="1">
              <a:defRPr/>
            </a:pPr>
            <a:r>
              <a:rPr lang="zh-CN" altLang="en-US" dirty="0"/>
              <a:t>通过</a:t>
            </a:r>
            <a:r>
              <a:rPr lang="en-US" altLang="zh-CN" dirty="0" err="1"/>
              <a:t>css</a:t>
            </a:r>
            <a:r>
              <a:rPr lang="en-US" altLang="zh-CN" dirty="0"/>
              <a:t>()</a:t>
            </a:r>
            <a:r>
              <a:rPr lang="zh-CN" altLang="en-US" dirty="0"/>
              <a:t>方法设置需要折叠以及需要展开的菜单的</a:t>
            </a:r>
            <a:r>
              <a:rPr lang="en-US" altLang="zh-CN" dirty="0"/>
              <a:t>display</a:t>
            </a:r>
            <a:r>
              <a:rPr lang="zh-CN" altLang="en-US" dirty="0"/>
              <a:t>值。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C3239A-DC14-4659-9494-DCA1B55FF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  <p:grpSp>
        <p:nvGrpSpPr>
          <p:cNvPr id="27653" name="组合 66"/>
          <p:cNvGrpSpPr>
            <a:grpSpLocks/>
          </p:cNvGrpSpPr>
          <p:nvPr/>
        </p:nvGrpSpPr>
        <p:grpSpPr bwMode="auto">
          <a:xfrm>
            <a:off x="4811746" y="1014793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766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A96456DD-97D9-4F2E-BE36-F92E06F38E8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07" y="1769826"/>
            <a:ext cx="3027420" cy="1841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1EE2DAD-AFCD-499D-8871-4D5A9678394E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90" y="3835471"/>
            <a:ext cx="3027420" cy="2306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935BFD8-1169-4589-98FA-8C2E288DF1B6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782" y="3835471"/>
            <a:ext cx="2965018" cy="2608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组合 19">
            <a:extLst>
              <a:ext uri="{FF2B5EF4-FFF2-40B4-BE49-F238E27FC236}">
                <a16:creationId xmlns:a16="http://schemas.microsoft.com/office/drawing/2014/main" id="{312CF2BF-806E-4E35-B44E-338B7673ACE6}"/>
              </a:ext>
            </a:extLst>
          </p:cNvPr>
          <p:cNvGrpSpPr>
            <a:grpSpLocks/>
          </p:cNvGrpSpPr>
          <p:nvPr/>
        </p:nvGrpSpPr>
        <p:grpSpPr bwMode="auto">
          <a:xfrm>
            <a:off x="4667251" y="6240736"/>
            <a:ext cx="2786063" cy="428625"/>
            <a:chOff x="3714744" y="5143512"/>
            <a:chExt cx="2786082" cy="428628"/>
          </a:xfrm>
        </p:grpSpPr>
        <p:sp>
          <p:nvSpPr>
            <p:cNvPr id="18" name="圆角矩形 14">
              <a:extLst>
                <a:ext uri="{FF2B5EF4-FFF2-40B4-BE49-F238E27FC236}">
                  <a16:creationId xmlns:a16="http://schemas.microsoft.com/office/drawing/2014/main" id="{7E922E4E-5262-4C71-AE64-6585F3AB9764}"/>
                </a:ext>
              </a:extLst>
            </p:cNvPr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5">
              <a:extLst>
                <a:ext uri="{FF2B5EF4-FFF2-40B4-BE49-F238E27FC236}">
                  <a16:creationId xmlns:a16="http://schemas.microsoft.com/office/drawing/2014/main" id="{719E98F5-36FE-49EB-BE67-6BE898B5FD17}"/>
                </a:ext>
              </a:extLst>
            </p:cNvPr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8038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练习：淡入淡出效果</a:t>
            </a:r>
            <a:endParaRPr dirty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751852" y="1488227"/>
            <a:ext cx="7112357" cy="495572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制作如图所示的页面，实现点击按钮时图片的淡入和淡出。</a:t>
            </a:r>
          </a:p>
          <a:p>
            <a:pPr lvl="1">
              <a:defRPr/>
            </a:pPr>
            <a:r>
              <a:rPr lang="zh-CN" altLang="en-US" dirty="0"/>
              <a:t>点击“淡入”按钮以时长“</a:t>
            </a:r>
            <a:r>
              <a:rPr lang="en-US" altLang="zh-CN" dirty="0"/>
              <a:t>slow”</a:t>
            </a:r>
            <a:r>
              <a:rPr lang="zh-CN" altLang="en-US" dirty="0"/>
              <a:t>显示图片，点击“淡出”按钮以“</a:t>
            </a:r>
            <a:r>
              <a:rPr lang="en-US" altLang="zh-CN" dirty="0"/>
              <a:t>1000”</a:t>
            </a:r>
            <a:r>
              <a:rPr lang="zh-CN" altLang="en-US" dirty="0"/>
              <a:t>毫秒的时长显示图片。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C3239A-DC14-4659-9494-DCA1B55FF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  <p:grpSp>
        <p:nvGrpSpPr>
          <p:cNvPr id="27653" name="组合 66"/>
          <p:cNvGrpSpPr>
            <a:grpSpLocks/>
          </p:cNvGrpSpPr>
          <p:nvPr/>
        </p:nvGrpSpPr>
        <p:grpSpPr bwMode="auto">
          <a:xfrm>
            <a:off x="4811746" y="1014793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766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328C9DED-7D71-4E11-8E88-FC1B5DAA197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63202" y="1095404"/>
            <a:ext cx="2708563" cy="3042487"/>
          </a:xfrm>
          <a:prstGeom prst="rect">
            <a:avLst/>
          </a:prstGeom>
        </p:spPr>
      </p:pic>
      <p:grpSp>
        <p:nvGrpSpPr>
          <p:cNvPr id="13" name="组合 19">
            <a:extLst>
              <a:ext uri="{FF2B5EF4-FFF2-40B4-BE49-F238E27FC236}">
                <a16:creationId xmlns:a16="http://schemas.microsoft.com/office/drawing/2014/main" id="{AF386E87-1380-482C-B1D8-6AD7AE7A866B}"/>
              </a:ext>
            </a:extLst>
          </p:cNvPr>
          <p:cNvGrpSpPr>
            <a:grpSpLocks/>
          </p:cNvGrpSpPr>
          <p:nvPr/>
        </p:nvGrpSpPr>
        <p:grpSpPr bwMode="auto">
          <a:xfrm>
            <a:off x="4667251" y="6240736"/>
            <a:ext cx="2786063" cy="428625"/>
            <a:chOff x="3714744" y="5143512"/>
            <a:chExt cx="2786082" cy="428628"/>
          </a:xfrm>
        </p:grpSpPr>
        <p:sp>
          <p:nvSpPr>
            <p:cNvPr id="14" name="圆角矩形 14">
              <a:extLst>
                <a:ext uri="{FF2B5EF4-FFF2-40B4-BE49-F238E27FC236}">
                  <a16:creationId xmlns:a16="http://schemas.microsoft.com/office/drawing/2014/main" id="{10408A3A-D4E7-4FAF-930F-E1DBE1A2680B}"/>
                </a:ext>
              </a:extLst>
            </p:cNvPr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5">
              <a:extLst>
                <a:ext uri="{FF2B5EF4-FFF2-40B4-BE49-F238E27FC236}">
                  <a16:creationId xmlns:a16="http://schemas.microsoft.com/office/drawing/2014/main" id="{B439F344-C10E-4BF7-8261-95351135925E}"/>
                </a:ext>
              </a:extLst>
            </p:cNvPr>
            <p:cNvSpPr txBox="1"/>
            <p:nvPr/>
          </p:nvSpPr>
          <p:spPr bwMode="auto">
            <a:xfrm>
              <a:off x="4045167" y="5187962"/>
              <a:ext cx="2055385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94015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练习：使用</a:t>
            </a:r>
            <a:r>
              <a:rPr lang="en-US" altLang="zh-CN" dirty="0"/>
              <a:t>jQuery</a:t>
            </a:r>
            <a:r>
              <a:rPr lang="zh-CN" altLang="en-US" dirty="0"/>
              <a:t>改变元素高度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751852" y="1424367"/>
            <a:ext cx="7112357" cy="5019579"/>
          </a:xfrm>
        </p:spPr>
        <p:txBody>
          <a:bodyPr/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slideUp</a:t>
            </a:r>
            <a:r>
              <a:rPr lang="en-US" altLang="zh-CN" dirty="0"/>
              <a:t>()</a:t>
            </a:r>
            <a:r>
              <a:rPr lang="zh-CN" altLang="en-US" dirty="0"/>
              <a:t>方法与</a:t>
            </a:r>
            <a:r>
              <a:rPr lang="en-US" altLang="zh-CN" dirty="0" err="1"/>
              <a:t>slideDown</a:t>
            </a:r>
            <a:r>
              <a:rPr lang="en-US" altLang="zh-CN" dirty="0"/>
              <a:t>()</a:t>
            </a:r>
            <a:r>
              <a:rPr lang="zh-CN" altLang="en-US" dirty="0"/>
              <a:t>方法制作如图所示的效果。</a:t>
            </a:r>
            <a:endParaRPr lang="en-US" altLang="zh-CN" dirty="0"/>
          </a:p>
          <a:p>
            <a:pPr lvl="1"/>
            <a:r>
              <a:rPr lang="zh-CN" altLang="en-US" dirty="0"/>
              <a:t>点击“窗边的小豆豆”标题时，相关的文字说明先缓慢向上收起，然后缓慢向下展开。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C3239A-DC14-4659-9494-DCA1B55FF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52</a:t>
            </a:fld>
            <a:endParaRPr lang="zh-CN" altLang="en-US"/>
          </a:p>
        </p:txBody>
      </p:sp>
      <p:grpSp>
        <p:nvGrpSpPr>
          <p:cNvPr id="27653" name="组合 66"/>
          <p:cNvGrpSpPr>
            <a:grpSpLocks/>
          </p:cNvGrpSpPr>
          <p:nvPr/>
        </p:nvGrpSpPr>
        <p:grpSpPr bwMode="auto">
          <a:xfrm>
            <a:off x="4811746" y="1014793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766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6357506" y="6015321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4045167" y="5187962"/>
              <a:ext cx="2055385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C5E5D45F-DD51-4D36-B4AC-E13C5960C3B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94966" y="685727"/>
            <a:ext cx="3258907" cy="373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397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练习：制作京东常见问题分类页面</a:t>
            </a:r>
            <a:endParaRPr dirty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751852" y="1439239"/>
            <a:ext cx="7112357" cy="500470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鼠标移至“联系客服”，二级菜单以”</a:t>
            </a:r>
            <a:r>
              <a:rPr lang="en-US" altLang="zh-CN" dirty="0"/>
              <a:t>slow</a:t>
            </a:r>
            <a:r>
              <a:rPr lang="zh-CN" altLang="en-US" dirty="0"/>
              <a:t>“速度显示；当鼠标离开时，二级菜单以“</a:t>
            </a:r>
            <a:r>
              <a:rPr lang="en-US" altLang="zh-CN" dirty="0"/>
              <a:t>fast</a:t>
            </a:r>
            <a:r>
              <a:rPr lang="zh-CN" altLang="en-US" dirty="0"/>
              <a:t>”速度隐藏</a:t>
            </a:r>
          </a:p>
          <a:p>
            <a:pPr lvl="1">
              <a:defRPr/>
            </a:pPr>
            <a:r>
              <a:rPr lang="zh-CN" altLang="en-US" dirty="0"/>
              <a:t>鼠标一级菜单时，使用</a:t>
            </a:r>
            <a:r>
              <a:rPr lang="en-US" altLang="zh-CN" dirty="0" err="1"/>
              <a:t>slideDown</a:t>
            </a:r>
            <a:r>
              <a:rPr lang="en-US" altLang="zh-CN" dirty="0"/>
              <a:t>( )</a:t>
            </a:r>
            <a:r>
              <a:rPr lang="zh-CN" altLang="en-US" dirty="0"/>
              <a:t> 实现二级菜单以“</a:t>
            </a:r>
            <a:r>
              <a:rPr lang="en-US" altLang="zh-CN" dirty="0"/>
              <a:t>slow</a:t>
            </a:r>
            <a:r>
              <a:rPr lang="zh-CN" altLang="en-US" dirty="0"/>
              <a:t>”速度显示；当鼠标再次单击一级菜单时，使用</a:t>
            </a:r>
            <a:r>
              <a:rPr lang="en-US" altLang="zh-CN" dirty="0" err="1"/>
              <a:t>slideUp</a:t>
            </a:r>
            <a:r>
              <a:rPr lang="en-US" altLang="zh-CN" dirty="0"/>
              <a:t>( ) </a:t>
            </a:r>
            <a:r>
              <a:rPr lang="zh-CN" altLang="en-US" dirty="0"/>
              <a:t>实现二级菜单以”</a:t>
            </a:r>
            <a:r>
              <a:rPr lang="en-US" altLang="zh-CN" dirty="0"/>
              <a:t>slow</a:t>
            </a:r>
            <a:r>
              <a:rPr lang="zh-CN" altLang="en-US" dirty="0"/>
              <a:t>“速度隐藏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F5542A-A474-41D0-8E14-4DC6A7966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53</a:t>
            </a:fld>
            <a:endParaRPr lang="zh-CN" altLang="en-US"/>
          </a:p>
        </p:txBody>
      </p:sp>
      <p:grpSp>
        <p:nvGrpSpPr>
          <p:cNvPr id="41989" name="组合 66"/>
          <p:cNvGrpSpPr>
            <a:grpSpLocks/>
          </p:cNvGrpSpPr>
          <p:nvPr/>
        </p:nvGrpSpPr>
        <p:grpSpPr bwMode="auto">
          <a:xfrm>
            <a:off x="4861116" y="1022229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4199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0" name="Picture 2" descr="F:\2016年工作\ACCP8.0产品开发\jQuery\案例源码\chapter07\Chapter07截图\图7.33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780" y="1128911"/>
            <a:ext cx="1665271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2016年工作\ACCP8.0产品开发\jQuery\案例源码\chapter07\Chapter07截图\图7.32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352" y="3485475"/>
            <a:ext cx="6414251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6344949" y="6240736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grpSp>
        <p:nvGrpSpPr>
          <p:cNvPr id="28677" name="组合 29"/>
          <p:cNvGrpSpPr>
            <a:grpSpLocks/>
          </p:cNvGrpSpPr>
          <p:nvPr/>
        </p:nvGrpSpPr>
        <p:grpSpPr bwMode="auto">
          <a:xfrm>
            <a:off x="3381376" y="3214689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8679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8680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868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8681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3A15A3A-0775-43F5-8187-42A28A7F2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200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FCEC-5573-4E9A-B1C5-7DE73212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第六部分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D9B9-E6AD-4512-BD05-9387857A6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jQuery</a:t>
            </a:r>
            <a:r>
              <a:rPr lang="zh-CN" altLang="en-US" dirty="0"/>
              <a:t>动画</a:t>
            </a:r>
          </a:p>
        </p:txBody>
      </p:sp>
    </p:spTree>
    <p:extLst>
      <p:ext uri="{BB962C8B-B14F-4D97-AF65-F5344CB8AC3E}">
        <p14:creationId xmlns:p14="http://schemas.microsoft.com/office/powerpoint/2010/main" val="15771795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jQuery animate()</a:t>
            </a:r>
            <a:r>
              <a:rPr lang="zh-CN" altLang="en-US" dirty="0"/>
              <a:t>方法通过更改元素的</a:t>
            </a:r>
            <a:r>
              <a:rPr lang="en-US" altLang="zh-CN" dirty="0"/>
              <a:t>CSS</a:t>
            </a:r>
            <a:r>
              <a:rPr lang="zh-CN" altLang="en-US" dirty="0"/>
              <a:t>属性值实现动画效果。其语法结构如下：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</a:t>
            </a:r>
            <a:r>
              <a:rPr lang="en-US" altLang="zh-CN" dirty="0"/>
              <a:t>params</a:t>
            </a:r>
            <a:r>
              <a:rPr lang="zh-CN" altLang="en-US" dirty="0"/>
              <a:t>参数为必填项，</a:t>
            </a:r>
            <a:r>
              <a:rPr lang="en-US" altLang="zh-CN" dirty="0"/>
              <a:t>speed</a:t>
            </a:r>
            <a:r>
              <a:rPr lang="zh-CN" altLang="en-US" dirty="0"/>
              <a:t>和</a:t>
            </a:r>
            <a:r>
              <a:rPr lang="en-US" altLang="zh-CN" dirty="0"/>
              <a:t>callback</a:t>
            </a:r>
            <a:r>
              <a:rPr lang="zh-CN" altLang="en-US" dirty="0"/>
              <a:t>参数为可选项。参数的具体解释如下：</a:t>
            </a:r>
          </a:p>
          <a:p>
            <a:pPr lvl="1"/>
            <a:r>
              <a:rPr lang="en-US" altLang="zh-CN" dirty="0"/>
              <a:t>params</a:t>
            </a:r>
            <a:r>
              <a:rPr lang="zh-CN" altLang="en-US" dirty="0"/>
              <a:t>参数表示形成动画的</a:t>
            </a:r>
            <a:r>
              <a:rPr lang="en-US" altLang="zh-CN" dirty="0"/>
              <a:t>CSS</a:t>
            </a:r>
            <a:r>
              <a:rPr lang="zh-CN" altLang="en-US" dirty="0"/>
              <a:t>属性，允许同时实现多个属性的改变。</a:t>
            </a:r>
          </a:p>
          <a:p>
            <a:pPr lvl="1"/>
            <a:r>
              <a:rPr lang="en-US" altLang="zh-CN" dirty="0"/>
              <a:t>speed</a:t>
            </a:r>
            <a:r>
              <a:rPr lang="zh-CN" altLang="en-US" dirty="0"/>
              <a:t>参数表示规定的效果时长，默认单位为毫秒，可以填入“</a:t>
            </a:r>
            <a:r>
              <a:rPr lang="en-US" altLang="zh-CN" dirty="0" err="1"/>
              <a:t>slow”“fast</a:t>
            </a:r>
            <a:r>
              <a:rPr lang="en-US" altLang="zh-CN" dirty="0"/>
              <a:t>”</a:t>
            </a:r>
            <a:r>
              <a:rPr lang="zh-CN" altLang="en-US" dirty="0"/>
              <a:t>或具体数值。其中“</a:t>
            </a:r>
            <a:r>
              <a:rPr lang="en-US" altLang="zh-CN" dirty="0"/>
              <a:t>fast”</a:t>
            </a:r>
            <a:r>
              <a:rPr lang="zh-CN" altLang="en-US" dirty="0"/>
              <a:t>表示持续时间为</a:t>
            </a:r>
            <a:r>
              <a:rPr lang="en-US" altLang="zh-CN" dirty="0"/>
              <a:t>200</a:t>
            </a:r>
            <a:r>
              <a:rPr lang="zh-CN" altLang="en-US" dirty="0"/>
              <a:t>毫秒，“</a:t>
            </a:r>
            <a:r>
              <a:rPr lang="en-US" altLang="zh-CN" dirty="0"/>
              <a:t>slow”</a:t>
            </a:r>
            <a:r>
              <a:rPr lang="zh-CN" altLang="en-US" dirty="0"/>
              <a:t>表示为</a:t>
            </a:r>
            <a:r>
              <a:rPr lang="en-US" altLang="zh-CN" dirty="0"/>
              <a:t>600</a:t>
            </a:r>
            <a:r>
              <a:rPr lang="zh-CN" altLang="en-US" dirty="0"/>
              <a:t>毫秒。若填入具体数值，则数值越大动画效果越缓慢。</a:t>
            </a:r>
          </a:p>
          <a:p>
            <a:pPr lvl="1"/>
            <a:r>
              <a:rPr lang="en-US" altLang="zh-CN" dirty="0"/>
              <a:t>callback</a:t>
            </a:r>
            <a:r>
              <a:rPr lang="zh-CN" altLang="en-US" dirty="0"/>
              <a:t>参数表示动画完成后需要执行的函数名称，若无下一步需执行的函数可省略不填。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jQuery动画</a:t>
            </a:r>
            <a:endParaRPr lang="nb-NO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EAE5330-D1D6-4102-A01B-CA52F61DF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56</a:t>
            </a:fld>
            <a:endParaRPr lang="zh-CN" alt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415959" y="2010658"/>
            <a:ext cx="6858000" cy="50629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$(selector).animate({params} [, speed] [, callback])</a:t>
            </a:r>
          </a:p>
        </p:txBody>
      </p:sp>
      <p:grpSp>
        <p:nvGrpSpPr>
          <p:cNvPr id="12" name="组合 71"/>
          <p:cNvGrpSpPr>
            <a:grpSpLocks/>
          </p:cNvGrpSpPr>
          <p:nvPr/>
        </p:nvGrpSpPr>
        <p:grpSpPr bwMode="auto">
          <a:xfrm>
            <a:off x="1231107" y="1633090"/>
            <a:ext cx="1000125" cy="400050"/>
            <a:chOff x="1000100" y="1801286"/>
            <a:chExt cx="1000132" cy="400110"/>
          </a:xfrm>
        </p:grpSpPr>
        <p:pic>
          <p:nvPicPr>
            <p:cNvPr id="1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736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64385E-6 L -2.5E-6 0.089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jQuery animate()</a:t>
            </a:r>
            <a:r>
              <a:rPr lang="zh-CN" altLang="zh-CN" dirty="0"/>
              <a:t>方法可以用于实现绝大部分</a:t>
            </a:r>
            <a:r>
              <a:rPr lang="en-US" altLang="zh-CN" dirty="0"/>
              <a:t>CSS</a:t>
            </a:r>
            <a:r>
              <a:rPr lang="zh-CN" altLang="zh-CN" dirty="0"/>
              <a:t>属性的变化，例如元素的宽度、高度、透明度等。</a:t>
            </a:r>
            <a:endParaRPr lang="en-US" altLang="zh-CN" dirty="0"/>
          </a:p>
          <a:p>
            <a:r>
              <a:rPr lang="zh-CN" altLang="zh-CN" dirty="0"/>
              <a:t>但是</a:t>
            </a:r>
            <a:r>
              <a:rPr lang="en-US" altLang="zh-CN" dirty="0"/>
              <a:t>jQuery</a:t>
            </a:r>
            <a:r>
              <a:rPr lang="zh-CN" altLang="zh-CN" dirty="0"/>
              <a:t>核心库中并没有包含色彩变化效果，因此如果要实现颜色动画，需要在</a:t>
            </a:r>
            <a:r>
              <a:rPr lang="en-US" altLang="zh-CN" dirty="0"/>
              <a:t>jQuery</a:t>
            </a:r>
            <a:r>
              <a:rPr lang="zh-CN" altLang="zh-CN" dirty="0"/>
              <a:t>的官方网站另外下载色彩动画的相关插件。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改变元素基本属性</a:t>
            </a:r>
            <a:endParaRPr lang="nb-NO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EAE5330-D1D6-4102-A01B-CA52F61DF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57</a:t>
            </a:fld>
            <a:endParaRPr lang="zh-CN" alt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277414" y="3307615"/>
            <a:ext cx="6858000" cy="189128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$("#</a:t>
            </a:r>
            <a:r>
              <a:rPr lang="en-US" sz="2000" b="1" dirty="0" err="1">
                <a:ea typeface="宋体" charset="-122"/>
              </a:rPr>
              <a:t>btn</a:t>
            </a:r>
            <a:r>
              <a:rPr lang="en-US" sz="2000" b="1" dirty="0">
                <a:ea typeface="宋体" charset="-122"/>
              </a:rPr>
              <a:t>").click(function(){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  $("div").animate({ width:"400px",   fontSize:"30px",   opacity:0.25  }, 2000);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199058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64385E-6 L -2.5E-6 0.089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jQuery animate()</a:t>
            </a:r>
            <a:r>
              <a:rPr lang="en-US" altLang="zh-CN" dirty="0" err="1"/>
              <a:t>方法也可以通过使用CSS属性中的方位值left、right、top和bottom改变元素位置</a:t>
            </a:r>
            <a:r>
              <a:rPr lang="zh-CN" altLang="zh-CN" dirty="0"/>
              <a:t>来</a:t>
            </a:r>
            <a:r>
              <a:rPr lang="en-US" altLang="zh-CN" dirty="0" err="1"/>
              <a:t>实现移动效果</a:t>
            </a:r>
            <a:r>
              <a:rPr lang="en-US" altLang="zh-CN" dirty="0"/>
              <a:t>。</a:t>
            </a:r>
            <a:endParaRPr lang="zh-CN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改变元素位置</a:t>
            </a:r>
            <a:endParaRPr lang="nb-NO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EAE5330-D1D6-4102-A01B-CA52F61DF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58</a:t>
            </a:fld>
            <a:endParaRPr lang="zh-CN" alt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545269" y="2624125"/>
            <a:ext cx="6858000" cy="295786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b="1" dirty="0">
                <a:ea typeface="宋体" charset="-122"/>
              </a:rPr>
              <a:t>$("#</a:t>
            </a:r>
            <a:r>
              <a:rPr lang="en-US" sz="1800" b="1" dirty="0" err="1">
                <a:ea typeface="宋体" charset="-122"/>
              </a:rPr>
              <a:t>btn</a:t>
            </a:r>
            <a:r>
              <a:rPr lang="en-US" sz="1800" b="1" dirty="0">
                <a:ea typeface="宋体" charset="-122"/>
              </a:rPr>
              <a:t>").click(function(){</a:t>
            </a:r>
          </a:p>
          <a:p>
            <a:pPr>
              <a:lnSpc>
                <a:spcPct val="150000"/>
              </a:lnSpc>
              <a:defRPr/>
            </a:pPr>
            <a:r>
              <a:rPr lang="en-US" sz="1800" b="1" dirty="0">
                <a:ea typeface="宋体" charset="-122"/>
              </a:rPr>
              <a:t>  $("div").animate({</a:t>
            </a:r>
          </a:p>
          <a:p>
            <a:pPr>
              <a:lnSpc>
                <a:spcPct val="150000"/>
              </a:lnSpc>
              <a:defRPr/>
            </a:pPr>
            <a:r>
              <a:rPr lang="en-US" sz="1800" b="1" dirty="0">
                <a:ea typeface="宋体" charset="-122"/>
              </a:rPr>
              <a:t>      left:"+=200",</a:t>
            </a:r>
          </a:p>
          <a:p>
            <a:pPr>
              <a:lnSpc>
                <a:spcPct val="150000"/>
              </a:lnSpc>
              <a:defRPr/>
            </a:pPr>
            <a:r>
              <a:rPr lang="en-US" sz="1800" b="1" dirty="0">
                <a:ea typeface="宋体" charset="-122"/>
              </a:rPr>
              <a:t>      top:"+=100"</a:t>
            </a:r>
          </a:p>
          <a:p>
            <a:pPr>
              <a:lnSpc>
                <a:spcPct val="150000"/>
              </a:lnSpc>
              <a:defRPr/>
            </a:pPr>
            <a:r>
              <a:rPr lang="en-US" sz="1800" b="1" dirty="0">
                <a:ea typeface="宋体" charset="-122"/>
              </a:rPr>
              <a:t>      }, 2000);</a:t>
            </a:r>
          </a:p>
          <a:p>
            <a:pPr>
              <a:lnSpc>
                <a:spcPct val="150000"/>
              </a:lnSpc>
              <a:defRPr/>
            </a:pPr>
            <a:r>
              <a:rPr lang="en-US" sz="1800" b="1" dirty="0">
                <a:ea typeface="宋体" charset="-122"/>
              </a:rPr>
              <a:t>  });</a:t>
            </a:r>
          </a:p>
          <a:p>
            <a:pPr>
              <a:lnSpc>
                <a:spcPct val="150000"/>
              </a:lnSpc>
              <a:defRPr/>
            </a:pPr>
            <a:r>
              <a:rPr lang="en-US" sz="1800" b="1" dirty="0">
                <a:ea typeface="宋体" charset="-122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9658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64385E-6 L -2.5E-6 0.089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72824F9-090A-4929-9C35-69942CF94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jQuery</a:t>
            </a:r>
            <a:r>
              <a:rPr lang="zh-CN" altLang="en-US" dirty="0"/>
              <a:t>可以为多个连续的</a:t>
            </a:r>
            <a:r>
              <a:rPr lang="en-US" altLang="zh-CN" dirty="0"/>
              <a:t>animate()</a:t>
            </a:r>
            <a:r>
              <a:rPr lang="zh-CN" altLang="en-US" dirty="0"/>
              <a:t>方法创建动画队列，然后依次执行队列中的每一项动画，从而实现更加复杂的动画效果。</a:t>
            </a:r>
            <a:endParaRPr lang="en-US" altLang="zh-CN" dirty="0"/>
          </a:p>
          <a:p>
            <a:r>
              <a:rPr lang="zh-CN" altLang="en-US" dirty="0"/>
              <a:t>在同一个</a:t>
            </a:r>
            <a:r>
              <a:rPr lang="en-US" altLang="zh-CN" dirty="0"/>
              <a:t>animate()</a:t>
            </a:r>
            <a:r>
              <a:rPr lang="zh-CN" altLang="en-US" dirty="0"/>
              <a:t>方法中描述的多个动画效果会同时发生，但在不同的</a:t>
            </a:r>
            <a:r>
              <a:rPr lang="en-US" altLang="zh-CN" dirty="0"/>
              <a:t>animate()</a:t>
            </a:r>
            <a:r>
              <a:rPr lang="zh-CN" altLang="en-US" dirty="0"/>
              <a:t>方法中描述的动画效果会按照动画队列中的先后次序发生。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B50F03B-63DA-4FF7-837B-A05F88778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动画队列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F56A4E-71DA-46FF-9A38-49A039D12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59</a:t>
            </a:fld>
            <a:endParaRPr lang="zh-CN" altLang="en-US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EB59D0CD-711F-418C-98E2-E654A1393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269" y="2891979"/>
            <a:ext cx="6858000" cy="25423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b="1" dirty="0">
                <a:ea typeface="宋体" charset="-122"/>
              </a:rPr>
              <a:t>$("#</a:t>
            </a:r>
            <a:r>
              <a:rPr lang="en-US" sz="1800" b="1" dirty="0" err="1">
                <a:ea typeface="宋体" charset="-122"/>
              </a:rPr>
              <a:t>btn</a:t>
            </a:r>
            <a:r>
              <a:rPr lang="en-US" sz="1800" b="1" dirty="0">
                <a:ea typeface="宋体" charset="-122"/>
              </a:rPr>
              <a:t>").click(function(){</a:t>
            </a:r>
          </a:p>
          <a:p>
            <a:pPr>
              <a:lnSpc>
                <a:spcPct val="150000"/>
              </a:lnSpc>
              <a:defRPr/>
            </a:pPr>
            <a:r>
              <a:rPr lang="en-US" sz="1800" b="1" dirty="0">
                <a:ea typeface="宋体" charset="-122"/>
              </a:rPr>
              <a:t>      $("div").animate({left:"+=200", opacity:0.25}, 2000);</a:t>
            </a:r>
          </a:p>
          <a:p>
            <a:pPr>
              <a:lnSpc>
                <a:spcPct val="150000"/>
              </a:lnSpc>
              <a:defRPr/>
            </a:pPr>
            <a:r>
              <a:rPr lang="en-US" sz="1800" b="1" dirty="0">
                <a:ea typeface="宋体" charset="-122"/>
              </a:rPr>
              <a:t>      $("div").animate({top:"+=100", opacity:0.5}, 2000);</a:t>
            </a:r>
          </a:p>
          <a:p>
            <a:pPr>
              <a:lnSpc>
                <a:spcPct val="150000"/>
              </a:lnSpc>
              <a:defRPr/>
            </a:pPr>
            <a:r>
              <a:rPr lang="en-US" sz="1800" b="1" dirty="0">
                <a:ea typeface="宋体" charset="-122"/>
              </a:rPr>
              <a:t>      $("div").animate({left:"-=200", opacity: 0.75}, 2000);</a:t>
            </a:r>
          </a:p>
          <a:p>
            <a:pPr>
              <a:lnSpc>
                <a:spcPct val="150000"/>
              </a:lnSpc>
              <a:defRPr/>
            </a:pPr>
            <a:r>
              <a:rPr lang="en-US" sz="1800" b="1" dirty="0">
                <a:ea typeface="宋体" charset="-122"/>
              </a:rPr>
              <a:t>      $("div").animate({top:"-=100", opacity:1 }, 2000);</a:t>
            </a:r>
          </a:p>
          <a:p>
            <a:pPr>
              <a:lnSpc>
                <a:spcPct val="150000"/>
              </a:lnSpc>
              <a:defRPr/>
            </a:pPr>
            <a:r>
              <a:rPr lang="en-US" sz="1800" b="1" dirty="0">
                <a:ea typeface="宋体" charset="-122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4703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64385E-6 L -2.5E-6 0.089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0398A-C710-42AF-8758-A459FDA9E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中，常用的基础事件有鼠标事件、键盘事件、</a:t>
            </a:r>
            <a:r>
              <a:rPr lang="en-US" altLang="zh-CN" dirty="0"/>
              <a:t>window</a:t>
            </a:r>
            <a:r>
              <a:rPr lang="zh-CN" altLang="en-US" dirty="0"/>
              <a:t>事件、表单事件。事件绑定和处理函数的语法格式如下：</a:t>
            </a:r>
          </a:p>
          <a:p>
            <a:pPr marL="0" indent="0">
              <a:buNone/>
            </a:pPr>
            <a:r>
              <a:rPr lang="zh-CN" altLang="en-US" dirty="0"/>
              <a:t>语法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jQuery</a:t>
            </a:r>
            <a:r>
              <a:rPr lang="zh-CN" altLang="en-US" dirty="0"/>
              <a:t>中，事件的语法格式如下：</a:t>
            </a:r>
          </a:p>
          <a:p>
            <a:pPr marL="0" indent="0">
              <a:buNone/>
            </a:pPr>
            <a:r>
              <a:rPr lang="zh-CN" altLang="en-US" dirty="0"/>
              <a:t>语法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AFB51FF-A29C-4767-9A24-5A2E54FF97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JavaScript &amp; jQuery</a:t>
            </a:r>
            <a:r>
              <a:rPr lang="zh-CN" altLang="en-US" dirty="0"/>
              <a:t>事件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9C7DED-C391-4F8C-9225-622DBD6A1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8C7F324A-3CFA-4509-9EB6-60C42A58F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838" y="2137621"/>
            <a:ext cx="6858000" cy="129137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800" b="1" dirty="0">
                <a:ea typeface="宋体" charset="-122"/>
              </a:rPr>
              <a:t>事件名</a:t>
            </a:r>
            <a:r>
              <a:rPr lang="en-US" altLang="zh-CN" sz="1800" b="1" dirty="0">
                <a:ea typeface="宋体" charset="-122"/>
              </a:rPr>
              <a:t>="</a:t>
            </a:r>
            <a:r>
              <a:rPr lang="zh-CN" altLang="en-US" sz="1800" b="1" dirty="0">
                <a:ea typeface="宋体" charset="-122"/>
              </a:rPr>
              <a:t>函数名</a:t>
            </a:r>
            <a:r>
              <a:rPr lang="en-US" altLang="zh-CN" sz="1800" b="1" dirty="0">
                <a:ea typeface="宋体" charset="-122"/>
              </a:rPr>
              <a:t>()";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b="1" dirty="0">
                <a:ea typeface="宋体" charset="-122"/>
              </a:rPr>
              <a:t>或者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b="1" dirty="0">
                <a:ea typeface="宋体" charset="-122"/>
              </a:rPr>
              <a:t>DOM</a:t>
            </a:r>
            <a:r>
              <a:rPr lang="zh-CN" altLang="en-US" sz="1800" b="1" dirty="0">
                <a:ea typeface="宋体" charset="-122"/>
              </a:rPr>
              <a:t>对象</a:t>
            </a:r>
            <a:r>
              <a:rPr lang="en-US" altLang="zh-CN" sz="1800" b="1" dirty="0">
                <a:ea typeface="宋体" charset="-122"/>
              </a:rPr>
              <a:t>.</a:t>
            </a:r>
            <a:r>
              <a:rPr lang="zh-CN" altLang="en-US" sz="1800" b="1" dirty="0">
                <a:ea typeface="宋体" charset="-122"/>
              </a:rPr>
              <a:t>事件名</a:t>
            </a:r>
            <a:r>
              <a:rPr lang="en-US" altLang="zh-CN" sz="1800" b="1" dirty="0">
                <a:ea typeface="宋体" charset="-122"/>
              </a:rPr>
              <a:t>=</a:t>
            </a:r>
            <a:r>
              <a:rPr lang="zh-CN" altLang="en-US" sz="1800" b="1" dirty="0">
                <a:ea typeface="宋体" charset="-122"/>
              </a:rPr>
              <a:t>函数</a:t>
            </a:r>
            <a:r>
              <a:rPr lang="en-US" altLang="zh-CN" sz="1800" b="1" dirty="0">
                <a:ea typeface="宋体" charset="-122"/>
              </a:rPr>
              <a:t>;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E222E1B7-44F0-4E1D-AAF1-70CC140F1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838" y="4620319"/>
            <a:ext cx="6858000" cy="129586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800" b="1" dirty="0">
                <a:ea typeface="宋体" charset="-122"/>
              </a:rPr>
              <a:t>$(selector).action(function(){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b="1" dirty="0">
                <a:ea typeface="宋体" charset="-122"/>
              </a:rPr>
              <a:t>    // </a:t>
            </a:r>
            <a:r>
              <a:rPr lang="zh-CN" altLang="en-US" sz="1800" b="1" dirty="0">
                <a:ea typeface="宋体" charset="-122"/>
              </a:rPr>
              <a:t>事件触发后需要执行的自定义脚本代码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b="1" dirty="0">
                <a:ea typeface="宋体" charset="-122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0465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72824F9-090A-4929-9C35-69942CF94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jQuery</a:t>
            </a:r>
            <a:r>
              <a:rPr lang="zh-CN" altLang="en-US" dirty="0"/>
              <a:t>允许在同一个元素上连续运行多条</a:t>
            </a:r>
            <a:r>
              <a:rPr lang="en-US" altLang="zh-CN" dirty="0"/>
              <a:t>jQuery</a:t>
            </a:r>
            <a:r>
              <a:rPr lang="zh-CN" altLang="en-US" dirty="0"/>
              <a:t>命令，这种技术称为</a:t>
            </a:r>
            <a:r>
              <a:rPr lang="en-US" altLang="zh-CN" dirty="0"/>
              <a:t>jQuery</a:t>
            </a:r>
            <a:r>
              <a:rPr lang="zh-CN" altLang="en-US" dirty="0"/>
              <a:t>方法链接（</a:t>
            </a:r>
            <a:r>
              <a:rPr lang="en-US" altLang="zh-CN" dirty="0"/>
              <a:t>chaining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对于同一个元素，如果有多个动作需要依次执行，只需要将新的动作追加到上一个动作后面，形成一个方法链，而无须每次重复查找选择相同的元素。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B50F03B-63DA-4FF7-837B-A05F88778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jQuery</a:t>
            </a:r>
            <a:r>
              <a:rPr lang="zh-CN" altLang="en-US" dirty="0"/>
              <a:t>方法链接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F56A4E-71DA-46FF-9A38-49A039D12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60</a:t>
            </a:fld>
            <a:endParaRPr lang="zh-CN" altLang="en-US"/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803F0EA1-4946-425E-892E-0474C5766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269" y="3175854"/>
            <a:ext cx="6858000" cy="50629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$(selector).action1().action2().action3()......</a:t>
            </a:r>
            <a:r>
              <a:rPr lang="en-US" sz="2000" b="1" dirty="0" err="1">
                <a:ea typeface="宋体" charset="-122"/>
              </a:rPr>
              <a:t>actionN</a:t>
            </a:r>
            <a:r>
              <a:rPr lang="en-US" sz="2000" b="1" dirty="0">
                <a:ea typeface="宋体" charset="-122"/>
              </a:rPr>
              <a:t>();</a:t>
            </a:r>
          </a:p>
        </p:txBody>
      </p:sp>
      <p:grpSp>
        <p:nvGrpSpPr>
          <p:cNvPr id="7" name="组合 71">
            <a:extLst>
              <a:ext uri="{FF2B5EF4-FFF2-40B4-BE49-F238E27FC236}">
                <a16:creationId xmlns:a16="http://schemas.microsoft.com/office/drawing/2014/main" id="{B6C6B15B-5E34-4BAA-8EDC-3D74229E3B0E}"/>
              </a:ext>
            </a:extLst>
          </p:cNvPr>
          <p:cNvGrpSpPr>
            <a:grpSpLocks/>
          </p:cNvGrpSpPr>
          <p:nvPr/>
        </p:nvGrpSpPr>
        <p:grpSpPr bwMode="auto">
          <a:xfrm>
            <a:off x="1360417" y="2798286"/>
            <a:ext cx="1000125" cy="400050"/>
            <a:chOff x="1000100" y="1801286"/>
            <a:chExt cx="1000132" cy="400110"/>
          </a:xfrm>
        </p:grpSpPr>
        <p:pic>
          <p:nvPicPr>
            <p:cNvPr id="8" name="Picture 3" descr="E:\设计支持\模板设计\YF.png">
              <a:extLst>
                <a:ext uri="{FF2B5EF4-FFF2-40B4-BE49-F238E27FC236}">
                  <a16:creationId xmlns:a16="http://schemas.microsoft.com/office/drawing/2014/main" id="{0D91F05E-907C-4AE1-B39E-945A0BEB5B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5D9F0CAA-68F5-4BE8-A173-6A02F1768D20}"/>
                </a:ext>
              </a:extLst>
            </p:cNvPr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952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64385E-6 L -2.5E-6 0.089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72824F9-090A-4929-9C35-69942CF94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jQuery</a:t>
            </a:r>
            <a:r>
              <a:rPr lang="zh-CN" altLang="en-US" dirty="0"/>
              <a:t>中</a:t>
            </a:r>
            <a:r>
              <a:rPr lang="en-US" altLang="zh-CN" dirty="0"/>
              <a:t>stop()</a:t>
            </a:r>
            <a:r>
              <a:rPr lang="zh-CN" altLang="en-US" dirty="0"/>
              <a:t>方法可用于停止动画效果。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B50F03B-63DA-4FF7-837B-A05F88778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jQuery</a:t>
            </a:r>
            <a:r>
              <a:rPr lang="zh-CN" altLang="en-US" dirty="0"/>
              <a:t>停止动画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F56A4E-71DA-46FF-9A38-49A039D12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61</a:t>
            </a:fld>
            <a:endParaRPr lang="zh-CN" altLang="en-US"/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1C1A4C65-7B65-4D42-A9D2-6D32668FD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542" y="2117049"/>
            <a:ext cx="6858000" cy="50629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>
                <a:ea typeface="宋体" charset="-122"/>
              </a:rPr>
              <a:t>$(selector).stop([</a:t>
            </a:r>
            <a:r>
              <a:rPr lang="en-US" sz="2000" b="1" dirty="0" err="1">
                <a:ea typeface="宋体" charset="-122"/>
              </a:rPr>
              <a:t>stopAll</a:t>
            </a:r>
            <a:r>
              <a:rPr lang="en-US" sz="2000" b="1" dirty="0">
                <a:ea typeface="宋体" charset="-122"/>
              </a:rPr>
              <a:t>] [, </a:t>
            </a:r>
            <a:r>
              <a:rPr lang="en-US" sz="2000" b="1" dirty="0" err="1">
                <a:ea typeface="宋体" charset="-122"/>
              </a:rPr>
              <a:t>goToEnd</a:t>
            </a:r>
            <a:r>
              <a:rPr lang="en-US" sz="2000" b="1" dirty="0">
                <a:ea typeface="宋体" charset="-122"/>
              </a:rPr>
              <a:t>]);</a:t>
            </a:r>
          </a:p>
        </p:txBody>
      </p:sp>
      <p:grpSp>
        <p:nvGrpSpPr>
          <p:cNvPr id="7" name="组合 71">
            <a:extLst>
              <a:ext uri="{FF2B5EF4-FFF2-40B4-BE49-F238E27FC236}">
                <a16:creationId xmlns:a16="http://schemas.microsoft.com/office/drawing/2014/main" id="{0EDD14C0-E781-4D2A-B8AB-3FC90A27DBED}"/>
              </a:ext>
            </a:extLst>
          </p:cNvPr>
          <p:cNvGrpSpPr>
            <a:grpSpLocks/>
          </p:cNvGrpSpPr>
          <p:nvPr/>
        </p:nvGrpSpPr>
        <p:grpSpPr bwMode="auto">
          <a:xfrm>
            <a:off x="1175690" y="1739481"/>
            <a:ext cx="1000125" cy="400050"/>
            <a:chOff x="1000100" y="1801286"/>
            <a:chExt cx="1000132" cy="400110"/>
          </a:xfrm>
        </p:grpSpPr>
        <p:pic>
          <p:nvPicPr>
            <p:cNvPr id="8" name="Picture 3" descr="E:\设计支持\模板设计\YF.png">
              <a:extLst>
                <a:ext uri="{FF2B5EF4-FFF2-40B4-BE49-F238E27FC236}">
                  <a16:creationId xmlns:a16="http://schemas.microsoft.com/office/drawing/2014/main" id="{A5FECD00-00F4-4857-ADBF-1D51708637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4E5861D7-B5A5-4979-96F5-80A41C0926D5}"/>
                </a:ext>
              </a:extLst>
            </p:cNvPr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14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64385E-6 L -2.5E-6 0.089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DC5B4DE-1C95-4975-820A-3803E419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本章总结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69857F8-0AB7-4E9C-B36A-FAD959F9B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138103"/>
            <a:ext cx="9599558" cy="5363240"/>
          </a:xfrm>
        </p:spPr>
        <p:txBody>
          <a:bodyPr/>
          <a:lstStyle/>
          <a:p>
            <a:pPr lvl="0"/>
            <a:r>
              <a:rPr lang="zh-CN" altLang="zh-CN" sz="2000" dirty="0"/>
              <a:t>在</a:t>
            </a:r>
            <a:r>
              <a:rPr lang="en-US" altLang="zh-CN" sz="2000" dirty="0"/>
              <a:t>jQuery</a:t>
            </a:r>
            <a:r>
              <a:rPr lang="zh-CN" altLang="zh-CN" sz="2000" dirty="0"/>
              <a:t>中，提供了</a:t>
            </a:r>
            <a:r>
              <a:rPr lang="en-US" altLang="zh-CN" sz="2000" dirty="0"/>
              <a:t>click()</a:t>
            </a:r>
            <a:r>
              <a:rPr lang="zh-CN" altLang="zh-CN" sz="2000" dirty="0"/>
              <a:t>方法等一系列基础事件绑定方法，支持</a:t>
            </a:r>
            <a:r>
              <a:rPr lang="en-US" altLang="zh-CN" sz="2000" dirty="0"/>
              <a:t>window</a:t>
            </a:r>
            <a:r>
              <a:rPr lang="zh-CN" altLang="zh-CN" sz="2000" dirty="0"/>
              <a:t>事件、鼠标事件、键盘事件等基础事件的绑定。</a:t>
            </a:r>
          </a:p>
          <a:p>
            <a:pPr lvl="0"/>
            <a:r>
              <a:rPr lang="zh-CN" altLang="zh-CN" sz="2000" dirty="0"/>
              <a:t>使用</a:t>
            </a:r>
            <a:r>
              <a:rPr lang="en-US" altLang="zh-CN" sz="2000" dirty="0"/>
              <a:t>bind()</a:t>
            </a:r>
            <a:r>
              <a:rPr lang="zh-CN" altLang="zh-CN" sz="2000" dirty="0"/>
              <a:t>方法可以一次性绑定一个或多个事件处理方法，使用</a:t>
            </a:r>
            <a:r>
              <a:rPr lang="en-US" altLang="zh-CN" sz="2000" dirty="0"/>
              <a:t>unbind()</a:t>
            </a:r>
            <a:r>
              <a:rPr lang="zh-CN" altLang="zh-CN" sz="2000" dirty="0"/>
              <a:t>方法可以移除事件绑定。</a:t>
            </a:r>
          </a:p>
          <a:p>
            <a:pPr lvl="0"/>
            <a:r>
              <a:rPr lang="en-US" altLang="zh-CN" sz="2000" dirty="0" err="1"/>
              <a:t>在jQuery中，提供了hover</a:t>
            </a:r>
            <a:r>
              <a:rPr lang="en-US" altLang="zh-CN" sz="2000" dirty="0"/>
              <a:t>()</a:t>
            </a:r>
            <a:r>
              <a:rPr lang="en-US" altLang="zh-CN" sz="2000" dirty="0" err="1"/>
              <a:t>和toggle</a:t>
            </a:r>
            <a:r>
              <a:rPr lang="en-US" altLang="zh-CN" sz="2000" dirty="0"/>
              <a:t>()</a:t>
            </a:r>
            <a:r>
              <a:rPr lang="en-US" altLang="zh-CN" sz="2000" dirty="0" err="1"/>
              <a:t>等复合事件方法</a:t>
            </a:r>
            <a:r>
              <a:rPr lang="en-US" altLang="zh-CN" sz="2000" dirty="0"/>
              <a:t>。</a:t>
            </a:r>
            <a:endParaRPr lang="zh-CN" altLang="zh-CN" sz="2000" dirty="0"/>
          </a:p>
          <a:p>
            <a:pPr lvl="0"/>
            <a:r>
              <a:rPr lang="zh-CN" altLang="zh-CN" sz="2000" dirty="0"/>
              <a:t>在</a:t>
            </a:r>
            <a:r>
              <a:rPr lang="en-US" altLang="zh-CN" sz="2000" dirty="0"/>
              <a:t>jQuery</a:t>
            </a:r>
            <a:r>
              <a:rPr lang="zh-CN" altLang="zh-CN" sz="2000" dirty="0"/>
              <a:t>中，提供了一系列显示动画效果的方法。其中，使用</a:t>
            </a:r>
            <a:r>
              <a:rPr lang="en-US" altLang="zh-CN" sz="2000" dirty="0"/>
              <a:t>show()</a:t>
            </a:r>
            <a:r>
              <a:rPr lang="zh-CN" altLang="zh-CN" sz="2000" dirty="0"/>
              <a:t>方法控制元素的显示，使用</a:t>
            </a:r>
            <a:r>
              <a:rPr lang="en-US" altLang="zh-CN" sz="2000" dirty="0"/>
              <a:t>hide()</a:t>
            </a:r>
            <a:r>
              <a:rPr lang="zh-CN" altLang="zh-CN" sz="2000" dirty="0"/>
              <a:t>方法控制元素的隐藏，使用</a:t>
            </a:r>
            <a:r>
              <a:rPr lang="en-US" altLang="zh-CN" sz="2000" dirty="0" err="1"/>
              <a:t>fadeIn</a:t>
            </a:r>
            <a:r>
              <a:rPr lang="en-US" altLang="zh-CN" sz="2000" dirty="0"/>
              <a:t>()</a:t>
            </a:r>
            <a:r>
              <a:rPr lang="zh-CN" altLang="zh-CN" sz="2000" dirty="0"/>
              <a:t>方法和</a:t>
            </a:r>
            <a:r>
              <a:rPr lang="en-US" altLang="zh-CN" sz="2000" dirty="0" err="1"/>
              <a:t>fadeOut</a:t>
            </a:r>
            <a:r>
              <a:rPr lang="en-US" altLang="zh-CN" sz="2000" dirty="0"/>
              <a:t>()</a:t>
            </a:r>
            <a:r>
              <a:rPr lang="zh-CN" altLang="zh-CN" sz="2000" dirty="0"/>
              <a:t>方法实现元素的淡入和淡出，使用</a:t>
            </a:r>
            <a:r>
              <a:rPr lang="en-US" altLang="zh-CN" sz="2000" dirty="0" err="1"/>
              <a:t>slideUp</a:t>
            </a:r>
            <a:r>
              <a:rPr lang="en-US" altLang="zh-CN" sz="2000" dirty="0"/>
              <a:t>()</a:t>
            </a:r>
            <a:r>
              <a:rPr lang="zh-CN" altLang="zh-CN" sz="2000" dirty="0"/>
              <a:t>方法和</a:t>
            </a:r>
            <a:r>
              <a:rPr lang="en-US" altLang="zh-CN" sz="2000" dirty="0" err="1"/>
              <a:t>slideDown</a:t>
            </a:r>
            <a:r>
              <a:rPr lang="en-US" altLang="zh-CN" sz="2000" dirty="0"/>
              <a:t>()</a:t>
            </a:r>
            <a:r>
              <a:rPr lang="zh-CN" altLang="zh-CN" sz="2000" dirty="0"/>
              <a:t>方法实现元素的收缩和展开，使用</a:t>
            </a:r>
            <a:r>
              <a:rPr lang="en-US" altLang="zh-CN" sz="2000" dirty="0"/>
              <a:t>animate()</a:t>
            </a:r>
            <a:r>
              <a:rPr lang="zh-CN" altLang="zh-CN" sz="2000" dirty="0"/>
              <a:t>方法实现自定义动画。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798651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总结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C659C4-421E-461E-A6DB-FBE6B1B6D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63</a:t>
            </a:fld>
            <a:endParaRPr lang="zh-CN" altLang="en-US"/>
          </a:p>
        </p:txBody>
      </p:sp>
      <p:sp>
        <p:nvSpPr>
          <p:cNvPr id="46085" name="TextBox 4"/>
          <p:cNvSpPr txBox="1">
            <a:spLocks noChangeArrowheads="1"/>
          </p:cNvSpPr>
          <p:nvPr/>
        </p:nvSpPr>
        <p:spPr bwMode="auto">
          <a:xfrm>
            <a:off x="3529360" y="2034284"/>
            <a:ext cx="2134592" cy="2766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 err="1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中的事件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999000"/>
              </a:lnSpc>
            </a:pPr>
            <a:r>
              <a:rPr lang="en-US" altLang="zh-CN" sz="2000" b="1" dirty="0" err="1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中的动画</a:t>
            </a:r>
            <a:endParaRPr lang="zh-CN" altLang="en-US" sz="2000" dirty="0">
              <a:ea typeface="微软雅黑" pitchFamily="34" charset="-122"/>
              <a:cs typeface="Arial" charset="0"/>
            </a:endParaRPr>
          </a:p>
        </p:txBody>
      </p:sp>
      <p:sp>
        <p:nvSpPr>
          <p:cNvPr id="46086" name="AutoShape 3"/>
          <p:cNvSpPr>
            <a:spLocks/>
          </p:cNvSpPr>
          <p:nvPr/>
        </p:nvSpPr>
        <p:spPr bwMode="auto">
          <a:xfrm>
            <a:off x="5484564" y="1350179"/>
            <a:ext cx="225499" cy="137691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46087" name="TextBox 11"/>
          <p:cNvSpPr txBox="1">
            <a:spLocks noChangeArrowheads="1"/>
          </p:cNvSpPr>
          <p:nvPr/>
        </p:nvSpPr>
        <p:spPr bwMode="auto">
          <a:xfrm>
            <a:off x="5663953" y="3356993"/>
            <a:ext cx="2483961" cy="2418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ea typeface="微软雅黑" pitchFamily="34" charset="-122"/>
                <a:cs typeface="Arial" charset="0"/>
              </a:rPr>
              <a:t>控制元素显示与隐藏</a:t>
            </a:r>
          </a:p>
          <a:p>
            <a:pPr eaLnBrk="1" hangingPunct="1">
              <a:lnSpc>
                <a:spcPct val="300000"/>
              </a:lnSpc>
            </a:pPr>
            <a:r>
              <a:rPr lang="zh-CN" altLang="en-US" b="1" dirty="0">
                <a:ea typeface="微软雅黑" pitchFamily="34" charset="-122"/>
                <a:cs typeface="Arial" charset="0"/>
              </a:rPr>
              <a:t>改变元素的透明度</a:t>
            </a:r>
          </a:p>
          <a:p>
            <a:pPr eaLnBrk="1" hangingPunct="1">
              <a:lnSpc>
                <a:spcPct val="300000"/>
              </a:lnSpc>
            </a:pPr>
            <a:r>
              <a:rPr lang="zh-CN" altLang="en-US" b="1" dirty="0">
                <a:ea typeface="微软雅黑" pitchFamily="34" charset="-122"/>
                <a:cs typeface="Arial" charset="0"/>
              </a:rPr>
              <a:t>改变元素高度</a:t>
            </a:r>
          </a:p>
          <a:p>
            <a:pPr eaLnBrk="1" hangingPunct="1">
              <a:lnSpc>
                <a:spcPct val="300000"/>
              </a:lnSpc>
            </a:pPr>
            <a:r>
              <a:rPr lang="zh-CN" altLang="en-US" b="1" dirty="0">
                <a:ea typeface="微软雅黑" pitchFamily="34" charset="-122"/>
                <a:cs typeface="Arial" charset="0"/>
              </a:rPr>
              <a:t>自定义动画：</a:t>
            </a:r>
            <a:r>
              <a:rPr lang="en-US" altLang="zh-CN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animate()</a:t>
            </a:r>
          </a:p>
        </p:txBody>
      </p:sp>
      <p:sp>
        <p:nvSpPr>
          <p:cNvPr id="46088" name="TextBox 12"/>
          <p:cNvSpPr txBox="1">
            <a:spLocks noChangeArrowheads="1"/>
          </p:cNvSpPr>
          <p:nvPr/>
        </p:nvSpPr>
        <p:spPr bwMode="auto">
          <a:xfrm>
            <a:off x="5663953" y="1230002"/>
            <a:ext cx="1607209" cy="1679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ea typeface="微软雅黑" pitchFamily="34" charset="-122"/>
                <a:cs typeface="Arial" charset="0"/>
              </a:rPr>
              <a:t>基础事件</a:t>
            </a:r>
            <a:endParaRPr lang="en-US" altLang="zh-CN" b="1" dirty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300000"/>
              </a:lnSpc>
            </a:pPr>
            <a:r>
              <a:rPr lang="zh-CN" altLang="en-US" b="1" dirty="0">
                <a:ea typeface="微软雅黑" pitchFamily="34" charset="-122"/>
                <a:cs typeface="Arial" charset="0"/>
              </a:rPr>
              <a:t>绑定和移除事件</a:t>
            </a:r>
            <a:endParaRPr lang="en-US" altLang="zh-CN" b="1" dirty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300000"/>
              </a:lnSpc>
            </a:pPr>
            <a:r>
              <a:rPr lang="zh-CN" altLang="en-US" b="1" dirty="0">
                <a:ea typeface="微软雅黑" pitchFamily="34" charset="-122"/>
                <a:cs typeface="Arial" charset="0"/>
              </a:rPr>
              <a:t>复合事件</a:t>
            </a:r>
          </a:p>
        </p:txBody>
      </p:sp>
      <p:sp>
        <p:nvSpPr>
          <p:cNvPr id="46089" name="AutoShape 3"/>
          <p:cNvSpPr>
            <a:spLocks/>
          </p:cNvSpPr>
          <p:nvPr/>
        </p:nvSpPr>
        <p:spPr bwMode="auto">
          <a:xfrm>
            <a:off x="5519937" y="3501008"/>
            <a:ext cx="214313" cy="2129532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46090" name="TextBox 15"/>
          <p:cNvSpPr txBox="1">
            <a:spLocks noChangeArrowheads="1"/>
          </p:cNvSpPr>
          <p:nvPr/>
        </p:nvSpPr>
        <p:spPr bwMode="auto">
          <a:xfrm>
            <a:off x="1668016" y="3081154"/>
            <a:ext cx="154766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err="1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中的事件与动画</a:t>
            </a:r>
          </a:p>
        </p:txBody>
      </p:sp>
      <p:sp>
        <p:nvSpPr>
          <p:cNvPr id="46091" name="AutoShape 3"/>
          <p:cNvSpPr>
            <a:spLocks/>
          </p:cNvSpPr>
          <p:nvPr/>
        </p:nvSpPr>
        <p:spPr bwMode="auto">
          <a:xfrm>
            <a:off x="3143673" y="2245578"/>
            <a:ext cx="357187" cy="2407558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3" name="AutoShape 3"/>
          <p:cNvSpPr>
            <a:spLocks/>
          </p:cNvSpPr>
          <p:nvPr/>
        </p:nvSpPr>
        <p:spPr bwMode="auto">
          <a:xfrm>
            <a:off x="6594864" y="2314658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6744073" y="2166105"/>
            <a:ext cx="2027237" cy="98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zh-CN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hover( )</a:t>
            </a:r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方法</a:t>
            </a:r>
            <a:endParaRPr lang="en-US" altLang="zh-CN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ts val="2400"/>
              </a:lnSpc>
            </a:pPr>
            <a:r>
              <a:rPr lang="en-US" altLang="zh-CN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toggle( )</a:t>
            </a:r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方法</a:t>
            </a:r>
            <a:endParaRPr lang="en-US" altLang="zh-CN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ts val="2400"/>
              </a:lnSpc>
            </a:pPr>
            <a:r>
              <a:rPr lang="en-US" altLang="zh-CN" b="1" dirty="0" err="1">
                <a:ea typeface="微软雅黑" pitchFamily="34" charset="-122"/>
                <a:cs typeface="Arial" charset="0"/>
              </a:rPr>
              <a:t>toggleClass</a:t>
            </a:r>
            <a:r>
              <a:rPr lang="en-US" altLang="zh-CN" b="1" dirty="0">
                <a:ea typeface="微软雅黑" pitchFamily="34" charset="-122"/>
                <a:cs typeface="Arial" charset="0"/>
              </a:rPr>
              <a:t>( )</a:t>
            </a:r>
            <a:r>
              <a:rPr lang="zh-CN" altLang="en-US" b="1" dirty="0">
                <a:ea typeface="微软雅黑" pitchFamily="34" charset="-122"/>
                <a:cs typeface="Arial" charset="0"/>
              </a:rPr>
              <a:t>方法</a:t>
            </a:r>
          </a:p>
        </p:txBody>
      </p:sp>
      <p:sp>
        <p:nvSpPr>
          <p:cNvPr id="15" name="AutoShape 3"/>
          <p:cNvSpPr>
            <a:spLocks/>
          </p:cNvSpPr>
          <p:nvPr/>
        </p:nvSpPr>
        <p:spPr bwMode="auto">
          <a:xfrm>
            <a:off x="6594864" y="1018514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6744073" y="869962"/>
            <a:ext cx="20272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鼠标事件</a:t>
            </a:r>
            <a:endParaRPr lang="en-US" altLang="zh-CN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b="1" dirty="0">
                <a:ea typeface="微软雅黑" pitchFamily="34" charset="-122"/>
                <a:cs typeface="Arial" charset="0"/>
              </a:rPr>
              <a:t>键盘事件</a:t>
            </a:r>
            <a:endParaRPr lang="en-US" altLang="zh-CN" b="1" dirty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ts val="2400"/>
              </a:lnSpc>
            </a:pPr>
            <a:r>
              <a:rPr lang="en-US" altLang="zh-CN" b="1" dirty="0">
                <a:ea typeface="微软雅黑" pitchFamily="34" charset="-122"/>
                <a:cs typeface="Arial" charset="0"/>
              </a:rPr>
              <a:t>Windows</a:t>
            </a:r>
            <a:r>
              <a:rPr lang="zh-CN" altLang="en-US" b="1" dirty="0">
                <a:ea typeface="微软雅黑" pitchFamily="34" charset="-122"/>
                <a:cs typeface="Arial" charset="0"/>
              </a:rPr>
              <a:t>事件</a:t>
            </a:r>
          </a:p>
        </p:txBody>
      </p:sp>
      <p:sp>
        <p:nvSpPr>
          <p:cNvPr id="17" name="AutoShape 3"/>
          <p:cNvSpPr>
            <a:spLocks/>
          </p:cNvSpPr>
          <p:nvPr/>
        </p:nvSpPr>
        <p:spPr bwMode="auto">
          <a:xfrm>
            <a:off x="7602976" y="3284984"/>
            <a:ext cx="149208" cy="42581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7741172" y="3153163"/>
            <a:ext cx="1667197" cy="679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zh-CN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show( )</a:t>
            </a:r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方法</a:t>
            </a:r>
            <a:endParaRPr lang="en-US" altLang="zh-CN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ts val="2400"/>
              </a:lnSpc>
            </a:pPr>
            <a:r>
              <a:rPr lang="en-US" altLang="zh-CN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hide( )</a:t>
            </a:r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方法</a:t>
            </a:r>
            <a:endParaRPr lang="en-US" altLang="zh-CN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19" name="AutoShape 3"/>
          <p:cNvSpPr>
            <a:spLocks/>
          </p:cNvSpPr>
          <p:nvPr/>
        </p:nvSpPr>
        <p:spPr bwMode="auto">
          <a:xfrm>
            <a:off x="7392144" y="3920862"/>
            <a:ext cx="149208" cy="42581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7530340" y="3789041"/>
            <a:ext cx="1667197" cy="679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zh-CN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fadeIn</a:t>
            </a:r>
            <a:r>
              <a:rPr lang="en-US" altLang="zh-CN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( )</a:t>
            </a:r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方法</a:t>
            </a:r>
            <a:endParaRPr lang="en-US" altLang="zh-CN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ts val="2400"/>
              </a:lnSpc>
            </a:pPr>
            <a:r>
              <a:rPr lang="en-US" altLang="zh-CN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fadeOut</a:t>
            </a:r>
            <a:r>
              <a:rPr lang="en-US" altLang="zh-CN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( )</a:t>
            </a:r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方法</a:t>
            </a:r>
            <a:endParaRPr lang="en-US" altLang="zh-CN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21" name="AutoShape 3"/>
          <p:cNvSpPr>
            <a:spLocks/>
          </p:cNvSpPr>
          <p:nvPr/>
        </p:nvSpPr>
        <p:spPr bwMode="auto">
          <a:xfrm>
            <a:off x="6960096" y="4624247"/>
            <a:ext cx="149208" cy="42581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2" name="TextBox 12"/>
          <p:cNvSpPr txBox="1">
            <a:spLocks noChangeArrowheads="1"/>
          </p:cNvSpPr>
          <p:nvPr/>
        </p:nvSpPr>
        <p:spPr bwMode="auto">
          <a:xfrm>
            <a:off x="7098292" y="4492426"/>
            <a:ext cx="2099245" cy="679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zh-CN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slideUp</a:t>
            </a:r>
            <a:r>
              <a:rPr lang="en-US" altLang="zh-CN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 ( )</a:t>
            </a:r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方法</a:t>
            </a:r>
            <a:endParaRPr lang="en-US" altLang="zh-CN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ts val="2400"/>
              </a:lnSpc>
            </a:pPr>
            <a:r>
              <a:rPr lang="en-US" altLang="zh-CN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slideDown</a:t>
            </a:r>
            <a:r>
              <a:rPr lang="en-US" altLang="zh-CN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 ( )</a:t>
            </a:r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方法</a:t>
            </a:r>
            <a:endParaRPr lang="en-US" altLang="zh-CN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kern="1400" spc="400">
                <a:sym typeface="Calibri" panose="020F0502020204030204" pitchFamily="34" charset="0"/>
              </a:rPr>
              <a:t>问题及作业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4294967295"/>
          </p:nvPr>
        </p:nvSpPr>
        <p:spPr>
          <a:xfrm>
            <a:off x="3455707" y="3699165"/>
            <a:ext cx="5231093" cy="977975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3200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集中问题</a:t>
            </a:r>
            <a:r>
              <a:rPr lang="en-US" altLang="zh-CN" sz="3200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&amp;</a:t>
            </a:r>
            <a:r>
              <a:rPr lang="zh-CN" altLang="en-US" sz="3200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课后作业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1FCEC-5573-4E9A-B1C5-7DE73212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0D9B9-E6AD-4512-BD05-9387857A6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常用</a:t>
            </a:r>
            <a:r>
              <a:rPr lang="en-US" altLang="zh-CN" dirty="0"/>
              <a:t>jQuery</a:t>
            </a:r>
            <a:r>
              <a:rPr lang="zh-CN" altLang="en-US" dirty="0"/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146247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  <a:defRPr/>
            </a:pPr>
            <a:r>
              <a:rPr lang="en-US" altLang="zh-CN" dirty="0" err="1"/>
              <a:t>jQuery</a:t>
            </a:r>
            <a:r>
              <a:rPr lang="zh-CN" altLang="en-US" dirty="0"/>
              <a:t>事件是对</a:t>
            </a:r>
            <a:r>
              <a:rPr lang="en-US" altLang="zh-CN" dirty="0"/>
              <a:t>JavaScript</a:t>
            </a:r>
            <a:r>
              <a:rPr lang="zh-CN" altLang="en-US" dirty="0"/>
              <a:t>事件的封装，常用事件分类</a:t>
            </a:r>
            <a:endParaRPr lang="en-US" altLang="zh-CN" dirty="0"/>
          </a:p>
          <a:p>
            <a:pPr lvl="1">
              <a:lnSpc>
                <a:spcPts val="3600"/>
              </a:lnSpc>
              <a:defRPr/>
            </a:pPr>
            <a:r>
              <a:rPr lang="zh-CN" altLang="en-US" dirty="0"/>
              <a:t>基础事件</a:t>
            </a:r>
            <a:endParaRPr lang="en-US" altLang="zh-CN" dirty="0"/>
          </a:p>
          <a:p>
            <a:pPr lvl="2">
              <a:lnSpc>
                <a:spcPts val="3600"/>
              </a:lnSpc>
              <a:defRPr/>
            </a:pPr>
            <a:r>
              <a:rPr lang="zh-CN" altLang="en-US" dirty="0"/>
              <a:t>文档</a:t>
            </a:r>
            <a:r>
              <a:rPr lang="en-US" altLang="zh-CN" dirty="0"/>
              <a:t>/</a:t>
            </a:r>
            <a:r>
              <a:rPr lang="zh-CN" altLang="en-US" dirty="0"/>
              <a:t>窗口事件</a:t>
            </a:r>
            <a:endParaRPr lang="en-US" altLang="zh-CN" dirty="0"/>
          </a:p>
          <a:p>
            <a:pPr lvl="2">
              <a:lnSpc>
                <a:spcPts val="3600"/>
              </a:lnSpc>
              <a:defRPr/>
            </a:pPr>
            <a:r>
              <a:rPr lang="zh-CN" altLang="en-US" dirty="0"/>
              <a:t>键盘事件</a:t>
            </a:r>
            <a:endParaRPr lang="en-US" altLang="zh-CN" dirty="0"/>
          </a:p>
          <a:p>
            <a:pPr lvl="2">
              <a:lnSpc>
                <a:spcPts val="3600"/>
              </a:lnSpc>
              <a:defRPr/>
            </a:pPr>
            <a:r>
              <a:rPr lang="zh-CN" altLang="en-US" dirty="0"/>
              <a:t>鼠标事件</a:t>
            </a:r>
            <a:endParaRPr lang="en-US" altLang="zh-CN" dirty="0"/>
          </a:p>
          <a:p>
            <a:pPr lvl="2">
              <a:lnSpc>
                <a:spcPts val="3600"/>
              </a:lnSpc>
              <a:defRPr/>
            </a:pPr>
            <a:r>
              <a:rPr lang="zh-CN" altLang="en-US" dirty="0"/>
              <a:t>表单事件</a:t>
            </a:r>
            <a:endParaRPr lang="en-US" altLang="zh-CN" dirty="0"/>
          </a:p>
          <a:p>
            <a:pPr lvl="2">
              <a:lnSpc>
                <a:spcPts val="3600"/>
              </a:lnSpc>
              <a:defRPr/>
            </a:pPr>
            <a:r>
              <a:rPr lang="zh-CN" altLang="en-US" dirty="0"/>
              <a:t>浏览器事件</a:t>
            </a:r>
            <a:endParaRPr lang="en-US" altLang="zh-CN" dirty="0"/>
          </a:p>
          <a:p>
            <a:pPr lvl="1">
              <a:lnSpc>
                <a:spcPts val="3600"/>
              </a:lnSpc>
              <a:defRPr/>
            </a:pPr>
            <a:r>
              <a:rPr lang="zh-CN" altLang="en-US" dirty="0"/>
              <a:t>复合事件</a:t>
            </a:r>
            <a:endParaRPr lang="en-US" altLang="zh-CN" dirty="0"/>
          </a:p>
          <a:p>
            <a:pPr lvl="2">
              <a:lnSpc>
                <a:spcPts val="3600"/>
              </a:lnSpc>
              <a:defRPr/>
            </a:pPr>
            <a:r>
              <a:rPr lang="zh-CN" altLang="en-US" dirty="0"/>
              <a:t>鼠标光标悬停</a:t>
            </a:r>
            <a:endParaRPr lang="en-US" altLang="zh-CN" dirty="0"/>
          </a:p>
          <a:p>
            <a:pPr lvl="2">
              <a:lnSpc>
                <a:spcPts val="3600"/>
              </a:lnSpc>
              <a:defRPr/>
            </a:pPr>
            <a:r>
              <a:rPr lang="zh-CN" altLang="en-US" dirty="0"/>
              <a:t>鼠标连续点击</a:t>
            </a:r>
            <a:endParaRPr lang="en-US" altLang="zh-CN" dirty="0"/>
          </a:p>
          <a:p>
            <a:pPr lvl="2">
              <a:lnSpc>
                <a:spcPts val="3600"/>
              </a:lnSpc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jQuery</a:t>
            </a:r>
            <a:r>
              <a:t>中的事件</a:t>
            </a:r>
            <a:endParaRPr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2AD9DF-2C4A-47A9-84AD-77C41BB2C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26D958D-7730-4744-8078-0DB7EB30A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该类事件也称为载入事件，也是</a:t>
            </a:r>
            <a:r>
              <a:rPr lang="en-US" altLang="zh-CN" dirty="0"/>
              <a:t>window</a:t>
            </a:r>
            <a:r>
              <a:rPr lang="zh-CN" altLang="en-US" dirty="0"/>
              <a:t>事件的一种。</a:t>
            </a:r>
            <a:r>
              <a:rPr lang="en-US" altLang="zh-CN" dirty="0"/>
              <a:t>window</a:t>
            </a:r>
            <a:r>
              <a:rPr lang="zh-CN" altLang="en-US" dirty="0"/>
              <a:t>事件表示当用户执行某些会影响浏览器的操作时而触发的事件。</a:t>
            </a:r>
            <a:endParaRPr lang="en-US" altLang="zh-CN" dirty="0"/>
          </a:p>
          <a:p>
            <a:r>
              <a:rPr lang="zh-CN" altLang="en-US" dirty="0"/>
              <a:t>例如，打开网页时加载页面、关闭窗口、调节窗口大小，移动窗口等操作引发的事件处理。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jQuery</a:t>
            </a:r>
            <a:r>
              <a:rPr lang="zh-CN" altLang="en-US" dirty="0"/>
              <a:t>中，常用的</a:t>
            </a:r>
            <a:r>
              <a:rPr lang="en-US" altLang="zh-CN" dirty="0"/>
              <a:t>window</a:t>
            </a:r>
            <a:r>
              <a:rPr lang="zh-CN" altLang="en-US" dirty="0"/>
              <a:t>事件是文档载入事件，它对应的方法有</a:t>
            </a:r>
            <a:r>
              <a:rPr lang="en-US" altLang="zh-CN" dirty="0"/>
              <a:t>ready()</a:t>
            </a:r>
            <a:r>
              <a:rPr lang="zh-CN" altLang="en-US" dirty="0"/>
              <a:t>、</a:t>
            </a:r>
            <a:r>
              <a:rPr lang="en-US" altLang="zh-CN" dirty="0"/>
              <a:t>load()</a:t>
            </a:r>
            <a:r>
              <a:rPr lang="zh-CN" altLang="en-US" dirty="0"/>
              <a:t>等。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0D87F91-C373-4C21-B5CF-5ACE17135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文档</a:t>
            </a:r>
            <a:r>
              <a:rPr lang="en-US" altLang="zh-CN" dirty="0"/>
              <a:t>/</a:t>
            </a:r>
            <a:r>
              <a:rPr lang="en-US" altLang="zh-CN" dirty="0" err="1"/>
              <a:t>窗口事件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E2E1F0-7567-4050-BC98-9C04EBE7A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9</a:t>
            </a:fld>
            <a:endParaRPr lang="zh-CN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A8EA8E0-2D1B-4B12-90AC-C29E7D1B4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911463"/>
              </p:ext>
            </p:extLst>
          </p:nvPr>
        </p:nvGraphicFramePr>
        <p:xfrm>
          <a:off x="1012548" y="3111149"/>
          <a:ext cx="10523669" cy="230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256">
                  <a:extLst>
                    <a:ext uri="{9D8B030D-6E8A-4147-A177-3AD203B41FA5}">
                      <a16:colId xmlns:a16="http://schemas.microsoft.com/office/drawing/2014/main" val="2165384132"/>
                    </a:ext>
                  </a:extLst>
                </a:gridCol>
                <a:gridCol w="5622159">
                  <a:extLst>
                    <a:ext uri="{9D8B030D-6E8A-4147-A177-3AD203B41FA5}">
                      <a16:colId xmlns:a16="http://schemas.microsoft.com/office/drawing/2014/main" val="925741618"/>
                    </a:ext>
                  </a:extLst>
                </a:gridCol>
                <a:gridCol w="3508254">
                  <a:extLst>
                    <a:ext uri="{9D8B030D-6E8A-4147-A177-3AD203B41FA5}">
                      <a16:colId xmlns:a16="http://schemas.microsoft.com/office/drawing/2014/main" val="924553161"/>
                    </a:ext>
                  </a:extLst>
                </a:gridCol>
              </a:tblGrid>
              <a:tr h="57534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事 件 名 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解　　释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语 法 格 式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43339893"/>
                  </a:ext>
                </a:extLst>
              </a:tr>
              <a:tr h="57534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ready()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该事件只在文档准备就绪时触发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$(document).ready(function)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8679606"/>
                  </a:ext>
                </a:extLst>
              </a:tr>
              <a:tr h="57534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load()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指定的元素被加载完毕时会触发事件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$(selector).load(function)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7067776"/>
                  </a:ext>
                </a:extLst>
              </a:tr>
              <a:tr h="57534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unload()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当用户浏览窗口从当前页面跳转到其他页面时会触发事件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$(window).unload(function)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1359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0387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ccd604c8f507f25fda6dbb49b9d6e24e5a4d995"/>
</p:tagLst>
</file>

<file path=ppt/theme/theme1.xml><?xml version="1.0" encoding="utf-8"?>
<a:theme xmlns:a="http://schemas.openxmlformats.org/drawingml/2006/main" name="1_主题1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5">
      <a:majorFont>
        <a:latin typeface="Arial"/>
        <a:ea typeface="微软雅黑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01928CD-BCF2-4937-8EFD-587001B47709}" vid="{32157CAA-EC0E-4533-B5E6-E31A26CEE657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第7章  初识jQuery</Template>
  <TotalTime>146</TotalTime>
  <Pages>0</Pages>
  <Words>4994</Words>
  <Characters>0</Characters>
  <Application>Microsoft Office PowerPoint</Application>
  <DocSecurity>0</DocSecurity>
  <PresentationFormat>宽屏</PresentationFormat>
  <Lines>0</Lines>
  <Paragraphs>679</Paragraphs>
  <Slides>64</Slides>
  <Notes>31</Notes>
  <HiddenSlides>1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  <vt:variant>
        <vt:lpstr>自定义放映</vt:lpstr>
      </vt:variant>
      <vt:variant>
        <vt:i4>1</vt:i4>
      </vt:variant>
    </vt:vector>
  </HeadingPairs>
  <TitlesOfParts>
    <vt:vector size="75" baseType="lpstr">
      <vt:lpstr>FrutigerNext LT Medium</vt:lpstr>
      <vt:lpstr>FrutigerNext LT Regular</vt:lpstr>
      <vt:lpstr>方正隶变简体</vt:lpstr>
      <vt:lpstr>黑体</vt:lpstr>
      <vt:lpstr>微软雅黑</vt:lpstr>
      <vt:lpstr>Arial</vt:lpstr>
      <vt:lpstr>Calibri</vt:lpstr>
      <vt:lpstr>Times New Roman</vt:lpstr>
      <vt:lpstr>Wingdings</vt:lpstr>
      <vt:lpstr>1_主题1</vt:lpstr>
      <vt:lpstr>PowerPoint 演示文稿</vt:lpstr>
      <vt:lpstr>第9章  jQuery事件与动画特效</vt:lpstr>
      <vt:lpstr>本章目标</vt:lpstr>
      <vt:lpstr>第一部分</vt:lpstr>
      <vt:lpstr>网页中的事件</vt:lpstr>
      <vt:lpstr>JavaScript &amp; jQuery事件</vt:lpstr>
      <vt:lpstr>第二部分</vt:lpstr>
      <vt:lpstr>jQuery中的事件</vt:lpstr>
      <vt:lpstr>文档/窗口事件</vt:lpstr>
      <vt:lpstr>ready()事件</vt:lpstr>
      <vt:lpstr>ready()事件</vt:lpstr>
      <vt:lpstr>load()事件</vt:lpstr>
      <vt:lpstr>unload()事件</vt:lpstr>
      <vt:lpstr>键盘事件</vt:lpstr>
      <vt:lpstr>键盘事件</vt:lpstr>
      <vt:lpstr>鼠标事件</vt:lpstr>
      <vt:lpstr>鼠标事件方法的区别</vt:lpstr>
      <vt:lpstr>练习：制作当当网特效</vt:lpstr>
      <vt:lpstr>表单事件</vt:lpstr>
      <vt:lpstr>浏览器事件</vt:lpstr>
      <vt:lpstr>练习：制作京东首页右侧固定层2-1</vt:lpstr>
      <vt:lpstr>练习：制作京东首页右侧固定层2-2</vt:lpstr>
      <vt:lpstr>共性问题集中讲解</vt:lpstr>
      <vt:lpstr>第三部分</vt:lpstr>
      <vt:lpstr>绑定事件与移除事件</vt:lpstr>
      <vt:lpstr>绑定事件</vt:lpstr>
      <vt:lpstr>绑定单个事件</vt:lpstr>
      <vt:lpstr>绑定多个事件</vt:lpstr>
      <vt:lpstr>delegate()方法</vt:lpstr>
      <vt:lpstr>on()方法</vt:lpstr>
      <vt:lpstr>移除事件</vt:lpstr>
      <vt:lpstr>移除事件——undelegate()方法</vt:lpstr>
      <vt:lpstr>移除事件——off()方法</vt:lpstr>
      <vt:lpstr>jQuery临时事件</vt:lpstr>
      <vt:lpstr>练习：Tab切换效果</vt:lpstr>
      <vt:lpstr>共性问题集中讲解</vt:lpstr>
      <vt:lpstr>第四部分</vt:lpstr>
      <vt:lpstr>复合事件</vt:lpstr>
      <vt:lpstr>hover()方法</vt:lpstr>
      <vt:lpstr>toggle()方法2-1</vt:lpstr>
      <vt:lpstr>toggle()方法2-2</vt:lpstr>
      <vt:lpstr>小结</vt:lpstr>
      <vt:lpstr>练习：仿京东左侧菜单</vt:lpstr>
      <vt:lpstr>共性问题集中讲解</vt:lpstr>
      <vt:lpstr>第五部分</vt:lpstr>
      <vt:lpstr>jQuery动画效果</vt:lpstr>
      <vt:lpstr>控制元素的显示及隐藏</vt:lpstr>
      <vt:lpstr>改变元素的透明度</vt:lpstr>
      <vt:lpstr>改变元素的高度</vt:lpstr>
      <vt:lpstr>练习：折叠菜单</vt:lpstr>
      <vt:lpstr>练习：淡入淡出效果</vt:lpstr>
      <vt:lpstr>练习：使用jQuery改变元素高度</vt:lpstr>
      <vt:lpstr>练习：制作京东常见问题分类页面</vt:lpstr>
      <vt:lpstr>共性问题集中讲解</vt:lpstr>
      <vt:lpstr>第六部分</vt:lpstr>
      <vt:lpstr>jQuery动画</vt:lpstr>
      <vt:lpstr>改变元素基本属性</vt:lpstr>
      <vt:lpstr>改变元素位置</vt:lpstr>
      <vt:lpstr>动画队列</vt:lpstr>
      <vt:lpstr>jQuery方法链接</vt:lpstr>
      <vt:lpstr>jQuery停止动画</vt:lpstr>
      <vt:lpstr>本章总结</vt:lpstr>
      <vt:lpstr>总结</vt:lpstr>
      <vt:lpstr>问题及作业</vt:lpstr>
      <vt:lpstr>自定义放映 1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  jQuery事件与动画特效</dc:title>
  <dc:creator>石 毅</dc:creator>
  <cp:lastModifiedBy>石 毅</cp:lastModifiedBy>
  <cp:revision>22</cp:revision>
  <dcterms:created xsi:type="dcterms:W3CDTF">2020-06-26T11:15:29Z</dcterms:created>
  <dcterms:modified xsi:type="dcterms:W3CDTF">2020-06-27T05:22:24Z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