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E9"/>
    <a:srgbClr val="FF99FF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50" y="9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3340" y="4980"/>
            <a:ext cx="24020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r>
              <a:rPr lang="zh-CN" altLang="en-US" sz="200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基本概念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F850E3-64F7-3B5F-B3F4-3D8AEFCD6ED5}"/>
              </a:ext>
            </a:extLst>
          </p:cNvPr>
          <p:cNvSpPr/>
          <p:nvPr/>
        </p:nvSpPr>
        <p:spPr>
          <a:xfrm>
            <a:off x="812702" y="815925"/>
            <a:ext cx="1291772" cy="3826413"/>
          </a:xfrm>
          <a:prstGeom prst="roundRect">
            <a:avLst>
              <a:gd name="adj" fmla="val 37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Project</a:t>
            </a:r>
            <a:endParaRPr lang="zh-CN" altLang="en-US" sz="12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BC1B24-7AD9-A56E-B07A-844B7B6C6C08}"/>
              </a:ext>
            </a:extLst>
          </p:cNvPr>
          <p:cNvSpPr/>
          <p:nvPr/>
        </p:nvSpPr>
        <p:spPr>
          <a:xfrm>
            <a:off x="975987" y="1348853"/>
            <a:ext cx="965201" cy="1267215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Module</a:t>
            </a:r>
            <a:endParaRPr lang="zh-CN" altLang="en-US" sz="12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6E6EC8D-6801-B937-6D14-955F74FB9796}"/>
              </a:ext>
            </a:extLst>
          </p:cNvPr>
          <p:cNvSpPr/>
          <p:nvPr/>
        </p:nvSpPr>
        <p:spPr>
          <a:xfrm>
            <a:off x="975987" y="3205787"/>
            <a:ext cx="965201" cy="1267215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Module</a:t>
            </a:r>
            <a:endParaRPr lang="zh-CN" altLang="en-US" sz="1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22A934-CD04-EE95-9FFF-1882564276C9}"/>
              </a:ext>
            </a:extLst>
          </p:cNvPr>
          <p:cNvSpPr/>
          <p:nvPr/>
        </p:nvSpPr>
        <p:spPr>
          <a:xfrm>
            <a:off x="1083028" y="1778579"/>
            <a:ext cx="751115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Ablitity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E8031E-5D54-E492-7D30-3B0C60242003}"/>
              </a:ext>
            </a:extLst>
          </p:cNvPr>
          <p:cNvSpPr/>
          <p:nvPr/>
        </p:nvSpPr>
        <p:spPr>
          <a:xfrm>
            <a:off x="1083028" y="2184006"/>
            <a:ext cx="751115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Ablitity</a:t>
            </a:r>
            <a:endParaRPr lang="zh-CN" altLang="en-US" sz="1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73DA10-EF91-D273-7045-28F41017360D}"/>
              </a:ext>
            </a:extLst>
          </p:cNvPr>
          <p:cNvSpPr/>
          <p:nvPr/>
        </p:nvSpPr>
        <p:spPr>
          <a:xfrm>
            <a:off x="1083029" y="3635513"/>
            <a:ext cx="751115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Ablitity</a:t>
            </a:r>
            <a:endParaRPr lang="zh-CN" altLang="en-US" sz="1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BB103D-2B9C-E5D1-8320-5D0E2DEEAA54}"/>
              </a:ext>
            </a:extLst>
          </p:cNvPr>
          <p:cNvSpPr/>
          <p:nvPr/>
        </p:nvSpPr>
        <p:spPr>
          <a:xfrm>
            <a:off x="1083029" y="4040940"/>
            <a:ext cx="751115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Ablitity</a:t>
            </a:r>
            <a:endParaRPr lang="zh-CN" altLang="en-US" sz="12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4BFB-8468-8D15-94DA-1D800CE7E4A1}"/>
              </a:ext>
            </a:extLst>
          </p:cNvPr>
          <p:cNvSpPr/>
          <p:nvPr/>
        </p:nvSpPr>
        <p:spPr>
          <a:xfrm>
            <a:off x="2544884" y="1053993"/>
            <a:ext cx="4366511" cy="1856934"/>
          </a:xfrm>
          <a:prstGeom prst="roundRect">
            <a:avLst>
              <a:gd name="adj" fmla="val 2333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Module</a:t>
            </a:r>
            <a:r>
              <a:rPr lang="zh-CN" altLang="en-US" sz="1200"/>
              <a:t>是应用的基本功能单元，包含了源代码、资源文件、及配置文件等，一个应用可以包含多个</a:t>
            </a:r>
            <a:r>
              <a:rPr lang="en-US" altLang="zh-CN" sz="1200"/>
              <a:t>Module</a:t>
            </a:r>
          </a:p>
          <a:p>
            <a:endParaRPr lang="en-US" altLang="zh-CN" sz="1200"/>
          </a:p>
          <a:p>
            <a:r>
              <a:rPr lang="en-US" altLang="zh-CN" sz="1200"/>
              <a:t>Module</a:t>
            </a:r>
            <a:r>
              <a:rPr lang="zh-CN" altLang="en-US" sz="1200"/>
              <a:t>分两种类型，分别是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/>
              <a:t>entry</a:t>
            </a:r>
            <a:r>
              <a:rPr lang="zh-CN" altLang="en-US" sz="1200"/>
              <a:t>：应用的主模块，作为应用的入口，提供应用的基础功能，一个应用只能包含一个</a:t>
            </a:r>
            <a:r>
              <a:rPr lang="en-US" altLang="zh-CN" sz="1200"/>
              <a:t>entry</a:t>
            </a:r>
            <a:r>
              <a:rPr lang="zh-CN" altLang="en-US" sz="1200"/>
              <a:t>类型的模块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/>
              <a:t>feature</a:t>
            </a:r>
            <a:r>
              <a:rPr lang="zh-CN" altLang="en-US" sz="1200"/>
              <a:t>：应用的动态特性模块，提供应用的扩展功能，用户可以根据个人需求选择性安装，一个应用可包含多个</a:t>
            </a:r>
            <a:r>
              <a:rPr lang="en-US" altLang="zh-CN" sz="1200"/>
              <a:t>feature</a:t>
            </a:r>
            <a:r>
              <a:rPr lang="zh-CN" altLang="en-US" sz="1200"/>
              <a:t>类型的模块</a:t>
            </a:r>
            <a:endParaRPr lang="en-US" altLang="zh-CN" sz="1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1E26ED-CD73-5190-6FE4-64DA9D77BB82}"/>
              </a:ext>
            </a:extLst>
          </p:cNvPr>
          <p:cNvSpPr/>
          <p:nvPr/>
        </p:nvSpPr>
        <p:spPr>
          <a:xfrm>
            <a:off x="2544884" y="3041597"/>
            <a:ext cx="4366511" cy="1478962"/>
          </a:xfrm>
          <a:prstGeom prst="roundRect">
            <a:avLst>
              <a:gd name="adj" fmla="val 363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/>
              <a:t>Ability</a:t>
            </a:r>
            <a:r>
              <a:rPr lang="zh-CN" altLang="zh-CN" sz="1200"/>
              <a:t>是应用所具备的能力的抽象</a:t>
            </a:r>
            <a:r>
              <a:rPr lang="zh-CN" altLang="en-US" sz="1200"/>
              <a:t>，一个</a:t>
            </a:r>
            <a:r>
              <a:rPr lang="en-US" altLang="zh-CN" sz="1200"/>
              <a:t>Module</a:t>
            </a:r>
            <a:r>
              <a:rPr lang="zh-CN" altLang="en-US" sz="1200"/>
              <a:t>可以包含多种能力，也就是可以包含多个</a:t>
            </a:r>
            <a:r>
              <a:rPr lang="en-US" altLang="zh-CN" sz="1200"/>
              <a:t>Ablitity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20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Stage</a:t>
            </a:r>
            <a:r>
              <a:rPr lang="zh-CN" altLang="en-US" sz="1200"/>
              <a:t>模型提供了两种</a:t>
            </a:r>
            <a:r>
              <a:rPr lang="en-US" altLang="zh-CN" sz="1200"/>
              <a:t>Ablitity</a:t>
            </a:r>
            <a:r>
              <a:rPr lang="zh-CN" altLang="en-US" sz="1200"/>
              <a:t>，分别是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b="1"/>
              <a:t>UIAblitity</a:t>
            </a:r>
            <a:r>
              <a:rPr lang="zh-CN" altLang="en-US" sz="1200"/>
              <a:t>：显示</a:t>
            </a:r>
            <a:r>
              <a:rPr lang="en-US" altLang="zh-CN" sz="1200"/>
              <a:t>UI</a:t>
            </a:r>
            <a:r>
              <a:rPr lang="zh-CN" altLang="en-US" sz="1200"/>
              <a:t>界面的能力</a:t>
            </a:r>
            <a:endParaRPr lang="en-US" altLang="zh-CN" sz="1200"/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b="1"/>
              <a:t>ExtensionAblitity</a:t>
            </a:r>
            <a:r>
              <a:rPr lang="zh-CN" altLang="en-US" sz="1200"/>
              <a:t>：面向特定场景的能力，例如桌面卡片、输入法等</a:t>
            </a:r>
            <a:endParaRPr lang="zh-CN" altLang="zh-CN" sz="12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A8B56D7-384B-0840-EE88-B1C86DD8835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941188" y="1982460"/>
            <a:ext cx="603696" cy="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354AF0-D277-192C-F154-533C7751A1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834144" y="3781078"/>
            <a:ext cx="71074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09ABFCF-D1DD-C9C2-17AD-28356596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642" y="529149"/>
            <a:ext cx="999888" cy="21428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07582E-1AA8-D4C4-80DA-A9E57A49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642" y="2750504"/>
            <a:ext cx="999888" cy="2142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1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2" grpId="0" animBg="1"/>
      <p:bldP spid="6" grpId="0" animBg="1"/>
      <p:bldP spid="7" grpId="0" animBg="1"/>
      <p:bldP spid="8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3339" y="4980"/>
            <a:ext cx="33429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模型基本概念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DBA9BD-DC5A-F19B-F0B3-B1D0D40BE0B2}"/>
              </a:ext>
            </a:extLst>
          </p:cNvPr>
          <p:cNvSpPr/>
          <p:nvPr/>
        </p:nvSpPr>
        <p:spPr>
          <a:xfrm>
            <a:off x="6178723" y="845053"/>
            <a:ext cx="2421795" cy="4233384"/>
          </a:xfrm>
          <a:prstGeom prst="roundRect">
            <a:avLst>
              <a:gd name="adj" fmla="val 37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Application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A19302-5C23-A5EC-DC7E-09F7CA3E48D4}"/>
              </a:ext>
            </a:extLst>
          </p:cNvPr>
          <p:cNvSpPr/>
          <p:nvPr/>
        </p:nvSpPr>
        <p:spPr>
          <a:xfrm>
            <a:off x="6293696" y="1116465"/>
            <a:ext cx="2191848" cy="2076901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AblitityStage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11F49-795C-9AF6-39C5-A4AD2F3CBE62}"/>
              </a:ext>
            </a:extLst>
          </p:cNvPr>
          <p:cNvSpPr/>
          <p:nvPr/>
        </p:nvSpPr>
        <p:spPr>
          <a:xfrm>
            <a:off x="6438013" y="1398163"/>
            <a:ext cx="1903213" cy="1280277"/>
          </a:xfrm>
          <a:prstGeom prst="roundRect">
            <a:avLst>
              <a:gd name="adj" fmla="val 384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UIAblitity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E44E65-C885-3805-EAF2-E74D65AB358E}"/>
              </a:ext>
            </a:extLst>
          </p:cNvPr>
          <p:cNvSpPr/>
          <p:nvPr/>
        </p:nvSpPr>
        <p:spPr>
          <a:xfrm>
            <a:off x="6578662" y="1637390"/>
            <a:ext cx="1621914" cy="936997"/>
          </a:xfrm>
          <a:prstGeom prst="roundRect">
            <a:avLst>
              <a:gd name="adj" fmla="val 57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WindowStage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914C06-C363-6BAB-2C94-B8F531C873DB}"/>
              </a:ext>
            </a:extLst>
          </p:cNvPr>
          <p:cNvSpPr/>
          <p:nvPr/>
        </p:nvSpPr>
        <p:spPr>
          <a:xfrm>
            <a:off x="6715287" y="1891153"/>
            <a:ext cx="1348664" cy="584761"/>
          </a:xfrm>
          <a:prstGeom prst="roundRect">
            <a:avLst>
              <a:gd name="adj" fmla="val 6328"/>
            </a:avLst>
          </a:prstGeom>
          <a:solidFill>
            <a:srgbClr val="E2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Window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1302546-CC9C-E5CF-D19A-72BA5BF894B2}"/>
              </a:ext>
            </a:extLst>
          </p:cNvPr>
          <p:cNvSpPr/>
          <p:nvPr/>
        </p:nvSpPr>
        <p:spPr>
          <a:xfrm>
            <a:off x="6791644" y="2115312"/>
            <a:ext cx="565461" cy="272811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9B90763-70E4-338B-1915-984A6103D33D}"/>
              </a:ext>
            </a:extLst>
          </p:cNvPr>
          <p:cNvSpPr/>
          <p:nvPr/>
        </p:nvSpPr>
        <p:spPr>
          <a:xfrm>
            <a:off x="7429264" y="2123933"/>
            <a:ext cx="565461" cy="272810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E8031E-5D54-E492-7D30-3B0C60242003}"/>
              </a:ext>
            </a:extLst>
          </p:cNvPr>
          <p:cNvSpPr/>
          <p:nvPr/>
        </p:nvSpPr>
        <p:spPr>
          <a:xfrm>
            <a:off x="6438013" y="2777178"/>
            <a:ext cx="1903212" cy="294403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ExtensionAblitity</a:t>
            </a:r>
            <a:endParaRPr lang="zh-CN" altLang="en-US" sz="10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8ABB699-E6AD-EC31-0022-9FC599F6B9D7}"/>
              </a:ext>
            </a:extLst>
          </p:cNvPr>
          <p:cNvSpPr/>
          <p:nvPr/>
        </p:nvSpPr>
        <p:spPr>
          <a:xfrm>
            <a:off x="6293696" y="3292104"/>
            <a:ext cx="2191848" cy="1667848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AblitityStage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9A4DA4D-5F52-412F-F5CE-3C582840E546}"/>
              </a:ext>
            </a:extLst>
          </p:cNvPr>
          <p:cNvSpPr/>
          <p:nvPr/>
        </p:nvSpPr>
        <p:spPr>
          <a:xfrm>
            <a:off x="6438013" y="3573801"/>
            <a:ext cx="1903213" cy="1280277"/>
          </a:xfrm>
          <a:prstGeom prst="roundRect">
            <a:avLst>
              <a:gd name="adj" fmla="val 384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UIAblitity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7D9174-7EE0-FF29-7F72-29E4828700F1}"/>
              </a:ext>
            </a:extLst>
          </p:cNvPr>
          <p:cNvSpPr/>
          <p:nvPr/>
        </p:nvSpPr>
        <p:spPr>
          <a:xfrm>
            <a:off x="6578662" y="3813028"/>
            <a:ext cx="1621914" cy="936997"/>
          </a:xfrm>
          <a:prstGeom prst="roundRect">
            <a:avLst>
              <a:gd name="adj" fmla="val 57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WindowStage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83322B3-9605-9B38-4F7F-5B6C6DEC1495}"/>
              </a:ext>
            </a:extLst>
          </p:cNvPr>
          <p:cNvSpPr/>
          <p:nvPr/>
        </p:nvSpPr>
        <p:spPr>
          <a:xfrm>
            <a:off x="6715287" y="4066791"/>
            <a:ext cx="1348664" cy="584761"/>
          </a:xfrm>
          <a:prstGeom prst="roundRect">
            <a:avLst>
              <a:gd name="adj" fmla="val 6328"/>
            </a:avLst>
          </a:prstGeom>
          <a:solidFill>
            <a:srgbClr val="E2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Window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7AA6555-29E3-E68E-EFC1-F16EE9F7725C}"/>
              </a:ext>
            </a:extLst>
          </p:cNvPr>
          <p:cNvSpPr/>
          <p:nvPr/>
        </p:nvSpPr>
        <p:spPr>
          <a:xfrm>
            <a:off x="6791644" y="4290950"/>
            <a:ext cx="565461" cy="272811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07881CB-F241-E4A3-A626-75A6E27CB36A}"/>
              </a:ext>
            </a:extLst>
          </p:cNvPr>
          <p:cNvSpPr/>
          <p:nvPr/>
        </p:nvSpPr>
        <p:spPr>
          <a:xfrm>
            <a:off x="7429264" y="4299571"/>
            <a:ext cx="565461" cy="272810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4F850E3-64F7-3B5F-B3F4-3D8AEFCD6ED5}"/>
              </a:ext>
            </a:extLst>
          </p:cNvPr>
          <p:cNvSpPr/>
          <p:nvPr/>
        </p:nvSpPr>
        <p:spPr>
          <a:xfrm>
            <a:off x="619506" y="1571615"/>
            <a:ext cx="1969017" cy="2838103"/>
          </a:xfrm>
          <a:prstGeom prst="roundRect">
            <a:avLst>
              <a:gd name="adj" fmla="val 37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Project</a:t>
            </a:r>
            <a:endParaRPr lang="zh-CN" altLang="en-US" sz="120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FBC1B24-7AD9-A56E-B07A-844B7B6C6C08}"/>
              </a:ext>
            </a:extLst>
          </p:cNvPr>
          <p:cNvSpPr/>
          <p:nvPr/>
        </p:nvSpPr>
        <p:spPr>
          <a:xfrm>
            <a:off x="762285" y="1891153"/>
            <a:ext cx="1689618" cy="1267215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Module</a:t>
            </a:r>
            <a:endParaRPr lang="zh-CN" altLang="en-US" sz="12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F22A934-CD04-EE95-9FFF-1882564276C9}"/>
              </a:ext>
            </a:extLst>
          </p:cNvPr>
          <p:cNvSpPr/>
          <p:nvPr/>
        </p:nvSpPr>
        <p:spPr>
          <a:xfrm>
            <a:off x="864076" y="2329460"/>
            <a:ext cx="1473720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UIAblitity</a:t>
            </a:r>
            <a:endParaRPr lang="zh-CN" altLang="en-US" sz="12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90EC49F-1FA7-2927-FDD0-93ADD11963CB}"/>
              </a:ext>
            </a:extLst>
          </p:cNvPr>
          <p:cNvSpPr/>
          <p:nvPr/>
        </p:nvSpPr>
        <p:spPr>
          <a:xfrm>
            <a:off x="864076" y="2750023"/>
            <a:ext cx="1473720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ExtensionAblitity</a:t>
            </a:r>
            <a:endParaRPr lang="zh-CN" altLang="en-US" sz="120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A604C9B-B68A-9EBF-CD4D-0E6D461A91A5}"/>
              </a:ext>
            </a:extLst>
          </p:cNvPr>
          <p:cNvSpPr/>
          <p:nvPr/>
        </p:nvSpPr>
        <p:spPr>
          <a:xfrm>
            <a:off x="762285" y="3367272"/>
            <a:ext cx="1689618" cy="846667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Module</a:t>
            </a:r>
            <a:endParaRPr lang="zh-CN" altLang="en-US" sz="12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CC85B5E-538B-23F8-12B5-F9F0CCD7011D}"/>
              </a:ext>
            </a:extLst>
          </p:cNvPr>
          <p:cNvSpPr/>
          <p:nvPr/>
        </p:nvSpPr>
        <p:spPr>
          <a:xfrm>
            <a:off x="864076" y="3761803"/>
            <a:ext cx="1473720" cy="291130"/>
          </a:xfrm>
          <a:prstGeom prst="roundRect">
            <a:avLst>
              <a:gd name="adj" fmla="val 100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UIAblitity</a:t>
            </a:r>
            <a:endParaRPr lang="zh-CN" altLang="en-US" sz="12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CBEB42A-AC66-108F-D640-640DAFD235B8}"/>
              </a:ext>
            </a:extLst>
          </p:cNvPr>
          <p:cNvSpPr/>
          <p:nvPr/>
        </p:nvSpPr>
        <p:spPr>
          <a:xfrm>
            <a:off x="3399114" y="1571615"/>
            <a:ext cx="1969017" cy="2838103"/>
          </a:xfrm>
          <a:prstGeom prst="roundRect">
            <a:avLst>
              <a:gd name="adj" fmla="val 37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.app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C092005-E83D-9FF5-C0DB-CA1013F36E47}"/>
              </a:ext>
            </a:extLst>
          </p:cNvPr>
          <p:cNvSpPr/>
          <p:nvPr/>
        </p:nvSpPr>
        <p:spPr>
          <a:xfrm>
            <a:off x="3538813" y="2055843"/>
            <a:ext cx="1689617" cy="846667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.hap</a:t>
            </a:r>
          </a:p>
          <a:p>
            <a:pPr algn="ctr"/>
            <a:r>
              <a:rPr lang="en-US" altLang="zh-CN" sz="1200"/>
              <a:t>(Harmony Ablitity Package)</a:t>
            </a:r>
            <a:endParaRPr lang="zh-CN" altLang="en-US" sz="12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6BE1DC3-0D2B-5599-39C4-353E149A315E}"/>
              </a:ext>
            </a:extLst>
          </p:cNvPr>
          <p:cNvSpPr/>
          <p:nvPr/>
        </p:nvSpPr>
        <p:spPr>
          <a:xfrm>
            <a:off x="3538813" y="3367272"/>
            <a:ext cx="1689617" cy="846667"/>
          </a:xfrm>
          <a:prstGeom prst="roundRect">
            <a:avLst>
              <a:gd name="adj" fmla="val 3771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.hap</a:t>
            </a:r>
          </a:p>
          <a:p>
            <a:pPr algn="ctr"/>
            <a:r>
              <a:rPr lang="en-US" altLang="zh-CN" sz="1200"/>
              <a:t>(Harmony Ablitity Package)</a:t>
            </a:r>
            <a:endParaRPr lang="zh-CN" altLang="en-US" sz="1200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A7464242-F8EF-6D9D-126D-1AB2C9AD5A9C}"/>
              </a:ext>
            </a:extLst>
          </p:cNvPr>
          <p:cNvSpPr/>
          <p:nvPr/>
        </p:nvSpPr>
        <p:spPr>
          <a:xfrm>
            <a:off x="742806" y="478926"/>
            <a:ext cx="1716259" cy="31058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源码阶段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A0450200-C6BA-14AC-1B5E-2A9EE0409016}"/>
              </a:ext>
            </a:extLst>
          </p:cNvPr>
          <p:cNvSpPr/>
          <p:nvPr/>
        </p:nvSpPr>
        <p:spPr>
          <a:xfrm>
            <a:off x="3512171" y="478927"/>
            <a:ext cx="1716259" cy="31058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编译阶段</a:t>
            </a: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572D5554-1F9F-75F3-4B76-E2214262AE36}"/>
              </a:ext>
            </a:extLst>
          </p:cNvPr>
          <p:cNvSpPr/>
          <p:nvPr/>
        </p:nvSpPr>
        <p:spPr>
          <a:xfrm>
            <a:off x="6531489" y="485101"/>
            <a:ext cx="1716259" cy="31058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运行阶段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全屏显示(16:9)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2024-04-19T10:53:43Z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