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8" r:id="rId6"/>
    <p:sldId id="269" r:id="rId7"/>
    <p:sldId id="270" r:id="rId8"/>
    <p:sldId id="271" r:id="rId9"/>
    <p:sldId id="272" r:id="rId10"/>
    <p:sldId id="273" r:id="rId11"/>
    <p:sldId id="263" r:id="rId12"/>
    <p:sldId id="264" r:id="rId13"/>
    <p:sldId id="265" r:id="rId14"/>
    <p:sldId id="266" r:id="rId15"/>
    <p:sldId id="267" r:id="rId16"/>
    <p:sldId id="262" r:id="rId17"/>
    <p:sldId id="259" r:id="rId18"/>
    <p:sldId id="260" r:id="rId19"/>
    <p:sldId id="26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5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zh-CN" altLang="en-US" smtClean="0"/>
              <a:t>单击此处编辑母版标题样式</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white"/>
        <p:txBody>
          <a:bodyPr/>
          <a:lstStyle/>
          <a:p>
            <a:fld id="{DCD3A12F-4B3D-44FE-858F-8D7B4153F67C}" type="datetimeFigureOut">
              <a:rPr lang="zh-CN" altLang="en-US" smtClean="0"/>
            </a:fld>
            <a:endParaRPr lang="zh-CN" altLang="en-US"/>
          </a:p>
        </p:txBody>
      </p:sp>
      <p:sp>
        <p:nvSpPr>
          <p:cNvPr id="5" name="Footer Placeholder 4"/>
          <p:cNvSpPr>
            <a:spLocks noGrp="1"/>
          </p:cNvSpPr>
          <p:nvPr>
            <p:ph type="ftr" sz="quarter" idx="11"/>
          </p:nvPr>
        </p:nvSpPr>
        <p:spPr bwMode="white"/>
        <p:txBody>
          <a:bodyPr/>
          <a:lstStyle/>
          <a:p>
            <a:endParaRPr lang="zh-CN" altLang="en-US"/>
          </a:p>
        </p:txBody>
      </p:sp>
      <p:sp>
        <p:nvSpPr>
          <p:cNvPr id="6" name="Slide Number Placeholder 5"/>
          <p:cNvSpPr>
            <a:spLocks noGrp="1"/>
          </p:cNvSpPr>
          <p:nvPr>
            <p:ph type="sldNum" sz="quarter" idx="12"/>
          </p:nvPr>
        </p:nvSpPr>
        <p:spPr/>
        <p:txBody>
          <a:bodyPr/>
          <a:lstStyle/>
          <a:p>
            <a:fld id="{9107989D-1772-4ACF-AF00-76D27C01B24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07989D-1772-4ACF-AF00-76D27C01B24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07989D-1772-4ACF-AF00-76D27C01B24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07989D-1772-4ACF-AF00-76D27C01B248}" type="slidenum">
              <a:rPr lang="zh-CN" altLang="en-US" smtClean="0"/>
            </a:fld>
            <a:endParaRPr lang="zh-CN" alt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07989D-1772-4ACF-AF00-76D27C01B248}" type="slidenum">
              <a:rPr lang="zh-CN" altLang="en-US" smtClean="0"/>
            </a:fld>
            <a:endParaRPr lang="zh-CN" alt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07989D-1772-4ACF-AF00-76D27C01B248}" type="slidenum">
              <a:rPr lang="zh-CN" altLang="en-US" smtClean="0"/>
            </a:fld>
            <a:endParaRPr lang="zh-CN" altLang="en-US"/>
          </a:p>
        </p:txBody>
      </p:sp>
      <p:sp>
        <p:nvSpPr>
          <p:cNvPr id="12" name="Content Placeholder 11"/>
          <p:cNvSpPr>
            <a:spLocks noGrp="1"/>
          </p:cNvSpPr>
          <p:nvPr>
            <p:ph sz="quarter" idx="14"/>
          </p:nvPr>
        </p:nvSpPr>
        <p:spPr>
          <a:xfrm>
            <a:off x="4648200" y="2438400"/>
            <a:ext cx="3124200" cy="3124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107989D-1772-4ACF-AF00-76D27C01B24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07989D-1772-4ACF-AF00-76D27C01B248}" type="slidenum">
              <a:rPr lang="zh-CN" altLang="en-US" smtClean="0"/>
            </a:fld>
            <a:endParaRPr lang="zh-CN" alt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07989D-1772-4ACF-AF00-76D27C01B24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07989D-1772-4ACF-AF00-76D27C01B248}" type="slidenum">
              <a:rPr lang="zh-CN" altLang="en-US" smtClean="0"/>
            </a:fld>
            <a:endParaRPr lang="zh-CN" altLang="en-US"/>
          </a:p>
        </p:txBody>
      </p:sp>
      <p:sp>
        <p:nvSpPr>
          <p:cNvPr id="9" name="Content Placeholder 8"/>
          <p:cNvSpPr>
            <a:spLocks noGrp="1"/>
          </p:cNvSpPr>
          <p:nvPr>
            <p:ph sz="quarter" idx="13"/>
          </p:nvPr>
        </p:nvSpPr>
        <p:spPr>
          <a:xfrm>
            <a:off x="1371600" y="1676400"/>
            <a:ext cx="3276600" cy="3505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CD3A12F-4B3D-44FE-858F-8D7B4153F67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07989D-1772-4ACF-AF00-76D27C01B24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2"/>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DCD3A12F-4B3D-44FE-858F-8D7B4153F67C}" type="datetimeFigureOut">
              <a:rPr lang="zh-CN" altLang="en-US" smtClean="0"/>
            </a:fld>
            <a:endParaRPr lang="zh-CN" alt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zh-CN" alt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9107989D-1772-4ACF-AF00-76D27C01B24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anose="05000000000000000000"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anose="020B060402020202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anose="020B0604020202020204"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anose="020B0604020202020204"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anose="020B0604020202020204"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anose="020B0604020202020204"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ww.so.com/s?q=%E5%8A%A8%E6%80%81&amp;ie=utf-8&amp;src=internal_wenda_recommend_textn" TargetMode="External"/><Relationship Id="rId4" Type="http://schemas.openxmlformats.org/officeDocument/2006/relationships/hyperlink" Target="http://www.so.com/s?q=%E9%9D%99%E6%80%81&amp;ie=utf-8&amp;src=internal_wenda_recommend_textn" TargetMode="External"/><Relationship Id="rId3" Type="http://schemas.openxmlformats.org/officeDocument/2006/relationships/hyperlink" Target="http://www.so.com/s?q=%E5%B9%B3%E9%9D%A2%E8%AE%BE%E8%AE%A1&amp;ie=utf-8&amp;src=internal_wenda_recommend_textn" TargetMode="External"/><Relationship Id="rId2" Type="http://schemas.openxmlformats.org/officeDocument/2006/relationships/hyperlink" Target="http://www.so.com/s?q=%E6%96%87%E5%AD%97&amp;ie=utf-8&amp;src=internal_wenda_recommend_textn" TargetMode="External"/><Relationship Id="rId1" Type="http://schemas.openxmlformats.org/officeDocument/2006/relationships/hyperlink" Target="http://www.so.com/s?q=%E7%BD%91%E7%AB%99%E8%AE%BE%E8%AE%A1&amp;ie=utf-8&amp;src=internal_wenda_recommend_textn" TargetMode="External"/></Relationships>
</file>

<file path=ppt/slides/_rels/slide13.xml.rels><?xml version="1.0" encoding="UTF-8" standalone="yes"?>
<Relationships xmlns="http://schemas.openxmlformats.org/package/2006/relationships"><Relationship Id="rId9" Type="http://schemas.openxmlformats.org/officeDocument/2006/relationships/hyperlink" Target="http://www.so.com/s?q=%E6%B5%8F%E8%A7%88%E5%99%A8&amp;ie=utf-8&amp;src=internal_wenda_recommend_textn" TargetMode="External"/><Relationship Id="rId8" Type="http://schemas.openxmlformats.org/officeDocument/2006/relationships/hyperlink" Target="http://www.so.com/s?q=%E4%BA%A4%E4%BA%92%E6%80%A7&amp;ie=utf-8&amp;src=internal_wenda_recommend_textn" TargetMode="External"/><Relationship Id="rId7" Type="http://schemas.openxmlformats.org/officeDocument/2006/relationships/hyperlink" Target="http://www.so.com/s?q=%E7%BB%86%E5%BE%AE%E4%B9%8B%E5%A4%84&amp;ie=utf-8&amp;src=internal_wenda_recommend_textn" TargetMode="External"/><Relationship Id="rId6" Type="http://schemas.openxmlformats.org/officeDocument/2006/relationships/hyperlink" Target="http://www.so.com/s?q=%E8%89%B2%E5%BD%A9&amp;ie=utf-8&amp;src=internal_wenda_recommend_textn" TargetMode="External"/><Relationship Id="rId5" Type="http://schemas.openxmlformats.org/officeDocument/2006/relationships/hyperlink" Target="http://www.so.com/s?q=%E7%89%88%E9%9D%A2&amp;ie=utf-8&amp;src=internal_wenda_recommend_textn" TargetMode="External"/><Relationship Id="rId4" Type="http://schemas.openxmlformats.org/officeDocument/2006/relationships/hyperlink" Target="http://www.so.com/s?q=%E9%A6%96%E9%A1%B5&amp;ie=utf-8&amp;src=internal_wenda_recommend_textn" TargetMode="External"/><Relationship Id="rId3" Type="http://schemas.openxmlformats.org/officeDocument/2006/relationships/hyperlink" Target="http://www.so.com/s?q=%E5%B1%82%E6%AC%A1%E7%BB%93%E6%9E%84&amp;ie=utf-8&amp;src=internal_wenda_recommend_textn" TargetMode="External"/><Relationship Id="rId2" Type="http://schemas.openxmlformats.org/officeDocument/2006/relationships/hyperlink" Target="http://www.so.com/s?q=%E5%88%9B%E6%84%8F%E8%AE%BE%E8%AE%A1&amp;ie=utf-8&amp;src=internal_wenda_recommend_textn" TargetMode="External"/><Relationship Id="rId12" Type="http://schemas.openxmlformats.org/officeDocument/2006/relationships/slideLayout" Target="../slideLayouts/slideLayout4.xml"/><Relationship Id="rId11" Type="http://schemas.openxmlformats.org/officeDocument/2006/relationships/hyperlink" Target="http://www.so.com/s?q=%E8%A1%A8%E6%A0%BC&amp;ie=utf-8&amp;src=internal_wenda_recommend_textn" TargetMode="External"/><Relationship Id="rId10" Type="http://schemas.openxmlformats.org/officeDocument/2006/relationships/hyperlink" Target="http://www.so.com/s?q=%E5%88%86%E8%BE%A8%E7%8E%87&amp;ie=utf-8&amp;src=internal_wenda_recommend_textn" TargetMode="External"/><Relationship Id="rId1" Type="http://schemas.openxmlformats.org/officeDocument/2006/relationships/hyperlink" Target="http://www.so.com/s?q=%E4%BD%A0%E7%9A%84%E7%BD%91%E7%AB%99&amp;ie=utf-8&amp;src=internal_wenda_recommend_text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mn-ea"/>
                <a:ea typeface="+mn-ea"/>
              </a:rPr>
              <a:t>快乐星球小组实训内容</a:t>
            </a:r>
            <a:endParaRPr lang="zh-CN" altLang="en-US" b="1" dirty="0">
              <a:latin typeface="+mn-ea"/>
              <a:ea typeface="+mn-ea"/>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1628800"/>
            <a:ext cx="6400800" cy="685800"/>
          </a:xfrm>
        </p:spPr>
        <p:txBody>
          <a:bodyPr>
            <a:normAutofit fontScale="90000"/>
          </a:bodyPr>
          <a:lstStyle/>
          <a:p>
            <a:r>
              <a:rPr lang="zh-CN" altLang="en-US" sz="3100" b="1" dirty="0" smtClean="0"/>
              <a:t>制作过程</a:t>
            </a:r>
            <a:br>
              <a:rPr lang="zh-CN" altLang="en-US" b="1" dirty="0"/>
            </a:b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1400" b="1" dirty="0"/>
              <a:t>网页的主题</a:t>
            </a:r>
            <a:endParaRPr lang="zh-CN" altLang="en-US" sz="1400" dirty="0"/>
          </a:p>
          <a:p>
            <a:r>
              <a:rPr lang="zh-CN" altLang="en-US" sz="1400" dirty="0"/>
              <a:t>每一个页面都有一个核心的主题，首先分析确认这个页面的核心主题是什么，根据核心主题分析当前页面需要的内容，哪些内容是可以支撑这个页面的出题的，板块出来之后，核心内容放哪一块，其他的辅助内容又该放在哪儿？如何去衬托核心的内容，这些都是需要站在用户浏览者的角度去思考。必要时可以先画一个草图。</a:t>
            </a:r>
            <a:endParaRPr lang="zh-CN" altLang="en-US" sz="1400" dirty="0"/>
          </a:p>
          <a:p>
            <a:r>
              <a:rPr lang="zh-CN" altLang="en-US" sz="1400" b="1" dirty="0"/>
              <a:t>网页的色彩设计</a:t>
            </a:r>
            <a:endParaRPr lang="zh-CN" altLang="en-US" sz="1400" dirty="0"/>
          </a:p>
          <a:p>
            <a:r>
              <a:rPr lang="zh-CN" altLang="en-US" sz="1400" dirty="0"/>
              <a:t>网页的色彩设计可以根据行业及页面主题进行选择，比如旅游行业，那么大部分都是小清新类型，不凡有部分旅游企业是做红色旅游或者其他主题旅游的。所以在选择色调上面一定要围绕着自己的页面主题进行设计</a:t>
            </a:r>
            <a:r>
              <a:rPr lang="zh-CN" altLang="en-US" sz="1400" dirty="0" smtClean="0"/>
              <a:t>。</a:t>
            </a:r>
            <a:endParaRPr lang="en-US" altLang="zh-CN" sz="1400" dirty="0" smtClean="0"/>
          </a:p>
          <a:p>
            <a:r>
              <a:rPr lang="zh-CN" altLang="en-US" sz="1400" b="1" dirty="0"/>
              <a:t>搜索相关资料</a:t>
            </a:r>
            <a:endParaRPr lang="zh-CN" altLang="en-US" sz="1400" dirty="0"/>
          </a:p>
          <a:p>
            <a:r>
              <a:rPr lang="zh-CN" altLang="en-US" sz="1400" dirty="0"/>
              <a:t>网站的骨架搭建起来以后，就需要进行内容的搜集各整理了。将内容添加到自己设计的页面当中，看看页面中是否还有不协调的地方没有。</a:t>
            </a:r>
            <a:endParaRPr lang="zh-CN" altLang="en-US" sz="1400" dirty="0"/>
          </a:p>
          <a:p>
            <a:endParaRPr lang="zh-CN" altLang="en-US" sz="14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en-US" b="1" dirty="0"/>
              <a:t>进入实际操作附阶段</a:t>
            </a:r>
            <a:endParaRPr lang="zh-CN" altLang="en-US" dirty="0"/>
          </a:p>
          <a:p>
            <a:r>
              <a:rPr lang="zh-CN" altLang="en-US" dirty="0"/>
              <a:t>在规划出网页的版面和呈现方式后，就要进入实质性的工作了，即用各种软件，如文字编辑、图象处理、动画制作、音乐处理等来进行实际操作，最后通过网页设计软件将这些文字、图象、动画组合到页面中</a:t>
            </a:r>
            <a:endParaRPr lang="zh-CN" altLang="en-US" dirty="0"/>
          </a:p>
          <a:p>
            <a:r>
              <a:rPr lang="zh-CN" altLang="en-US" b="1" dirty="0"/>
              <a:t>检查网站内容</a:t>
            </a:r>
            <a:endParaRPr lang="zh-CN" altLang="en-US" dirty="0"/>
          </a:p>
          <a:p>
            <a:r>
              <a:rPr lang="zh-CN" altLang="en-US" dirty="0"/>
              <a:t>当一切工作都已经完成后，在发布网页之前还要检查页面上的超链是否正确，图片是否正常显示，文字中是否有错别字等，以保证呈现给访问者一个完美的网页。</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制作思路</a:t>
            </a:r>
            <a:endParaRPr lang="zh-CN" altLang="en-US" sz="2800" dirty="0"/>
          </a:p>
        </p:txBody>
      </p:sp>
      <p:sp>
        <p:nvSpPr>
          <p:cNvPr id="3" name="内容占位符 2"/>
          <p:cNvSpPr>
            <a:spLocks noGrp="1"/>
          </p:cNvSpPr>
          <p:nvPr>
            <p:ph idx="1"/>
          </p:nvPr>
        </p:nvSpPr>
        <p:spPr/>
        <p:txBody>
          <a:bodyPr/>
          <a:lstStyle/>
          <a:p>
            <a:r>
              <a:rPr lang="zh-CN" altLang="en-US" dirty="0">
                <a:hlinkClick r:id="rId1"/>
              </a:rPr>
              <a:t>网站设计</a:t>
            </a:r>
            <a:r>
              <a:rPr lang="zh-CN" altLang="en-US" dirty="0"/>
              <a:t>，包含的内容非常多。大体分两个方面：</a:t>
            </a:r>
            <a:br>
              <a:rPr lang="zh-CN" altLang="en-US" dirty="0"/>
            </a:br>
            <a:r>
              <a:rPr lang="zh-CN" altLang="en-US" dirty="0"/>
              <a:t>　　一方面是纯网站本身的设计比如</a:t>
            </a:r>
            <a:r>
              <a:rPr lang="zh-CN" altLang="en-US" dirty="0">
                <a:hlinkClick r:id="rId2"/>
              </a:rPr>
              <a:t>文字</a:t>
            </a:r>
            <a:r>
              <a:rPr lang="zh-CN" altLang="en-US" dirty="0"/>
              <a:t>排版，图片制作，</a:t>
            </a:r>
            <a:r>
              <a:rPr lang="zh-CN" altLang="en-US" dirty="0">
                <a:hlinkClick r:id="rId3"/>
              </a:rPr>
              <a:t>平面设计</a:t>
            </a:r>
            <a:r>
              <a:rPr lang="zh-CN" altLang="en-US" dirty="0"/>
              <a:t>，三维立体设计，</a:t>
            </a:r>
            <a:r>
              <a:rPr lang="zh-CN" altLang="en-US" dirty="0">
                <a:hlinkClick r:id="rId4"/>
              </a:rPr>
              <a:t>静态</a:t>
            </a:r>
            <a:r>
              <a:rPr lang="zh-CN" altLang="en-US" dirty="0"/>
              <a:t>无声图文，</a:t>
            </a:r>
            <a:r>
              <a:rPr lang="zh-CN" altLang="en-US" dirty="0">
                <a:hlinkClick r:id="rId5"/>
              </a:rPr>
              <a:t>动态</a:t>
            </a:r>
            <a:r>
              <a:rPr lang="zh-CN" altLang="en-US" dirty="0"/>
              <a:t>有声影像等；</a:t>
            </a:r>
            <a:br>
              <a:rPr lang="zh-CN" altLang="en-US" dirty="0"/>
            </a:br>
            <a:r>
              <a:rPr lang="zh-CN" altLang="en-US" dirty="0"/>
              <a:t>　　另一方面是网站的延伸设计，包括网站的主题定位和浏览群的定位，智能交互，制作策划，形象包装，宣传营销等等。</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ormAutofit fontScale="92500" lnSpcReduction="20000"/>
          </a:bodyPr>
          <a:lstStyle/>
          <a:p>
            <a:r>
              <a:rPr lang="en-US" altLang="zh-CN" dirty="0"/>
              <a:t>1.</a:t>
            </a:r>
            <a:r>
              <a:rPr lang="zh-CN" altLang="en-US" dirty="0"/>
              <a:t>定位</a:t>
            </a:r>
            <a:r>
              <a:rPr lang="zh-CN" altLang="en-US" dirty="0">
                <a:hlinkClick r:id="rId1"/>
              </a:rPr>
              <a:t>你的网站</a:t>
            </a:r>
            <a:r>
              <a:rPr lang="zh-CN" altLang="en-US" dirty="0"/>
              <a:t>主题和名称；</a:t>
            </a:r>
            <a:br>
              <a:rPr lang="zh-CN" altLang="en-US" dirty="0"/>
            </a:br>
            <a:r>
              <a:rPr lang="en-US" altLang="zh-CN" dirty="0"/>
              <a:t>2.</a:t>
            </a:r>
            <a:r>
              <a:rPr lang="zh-CN" altLang="en-US" dirty="0"/>
              <a:t>定位你的网站</a:t>
            </a:r>
            <a:r>
              <a:rPr lang="en-US" altLang="zh-CN" dirty="0"/>
              <a:t>CI</a:t>
            </a:r>
            <a:r>
              <a:rPr lang="zh-CN" altLang="en-US" dirty="0"/>
              <a:t>形象；</a:t>
            </a:r>
            <a:br>
              <a:rPr lang="zh-CN" altLang="en-US" dirty="0"/>
            </a:br>
            <a:r>
              <a:rPr lang="en-US" altLang="zh-CN" dirty="0"/>
              <a:t>3.</a:t>
            </a:r>
            <a:r>
              <a:rPr lang="zh-CN" altLang="en-US" dirty="0"/>
              <a:t>确定你的栏目和版块；</a:t>
            </a:r>
            <a:br>
              <a:rPr lang="zh-CN" altLang="en-US" dirty="0"/>
            </a:br>
            <a:r>
              <a:rPr lang="en-US" altLang="zh-CN" dirty="0"/>
              <a:t>4.</a:t>
            </a:r>
            <a:r>
              <a:rPr lang="zh-CN" altLang="en-US" dirty="0"/>
              <a:t>网站的整体风格</a:t>
            </a:r>
            <a:r>
              <a:rPr lang="zh-CN" altLang="en-US" dirty="0">
                <a:hlinkClick r:id="rId2"/>
              </a:rPr>
              <a:t>创意设计</a:t>
            </a:r>
            <a:br>
              <a:rPr lang="zh-CN" altLang="en-US" dirty="0"/>
            </a:br>
            <a:r>
              <a:rPr lang="en-US" altLang="zh-CN" dirty="0"/>
              <a:t>5.</a:t>
            </a:r>
            <a:r>
              <a:rPr lang="zh-CN" altLang="en-US" dirty="0"/>
              <a:t>网站的</a:t>
            </a:r>
            <a:r>
              <a:rPr lang="zh-CN" altLang="en-US" dirty="0">
                <a:hlinkClick r:id="rId3"/>
              </a:rPr>
              <a:t>层次结构</a:t>
            </a:r>
            <a:r>
              <a:rPr lang="zh-CN" altLang="en-US" dirty="0"/>
              <a:t>和链接结构</a:t>
            </a:r>
            <a:br>
              <a:rPr lang="zh-CN" altLang="en-US" dirty="0"/>
            </a:br>
            <a:r>
              <a:rPr lang="en-US" altLang="zh-CN" dirty="0"/>
              <a:t>6.</a:t>
            </a:r>
            <a:r>
              <a:rPr lang="zh-CN" altLang="en-US" dirty="0">
                <a:hlinkClick r:id="rId4"/>
              </a:rPr>
              <a:t>首页</a:t>
            </a:r>
            <a:r>
              <a:rPr lang="zh-CN" altLang="en-US" dirty="0"/>
              <a:t>的设计</a:t>
            </a:r>
            <a:br>
              <a:rPr lang="zh-CN" altLang="en-US" dirty="0"/>
            </a:br>
            <a:r>
              <a:rPr lang="en-US" altLang="zh-CN" dirty="0"/>
              <a:t>7.</a:t>
            </a:r>
            <a:r>
              <a:rPr lang="zh-CN" altLang="en-US" dirty="0">
                <a:hlinkClick r:id="rId5"/>
              </a:rPr>
              <a:t>版面</a:t>
            </a:r>
            <a:r>
              <a:rPr lang="zh-CN" altLang="en-US" dirty="0"/>
              <a:t>布局的窍门</a:t>
            </a:r>
            <a:br>
              <a:rPr lang="zh-CN" altLang="en-US" dirty="0"/>
            </a:br>
            <a:r>
              <a:rPr lang="en-US" altLang="zh-CN" dirty="0"/>
              <a:t>8.</a:t>
            </a:r>
            <a:r>
              <a:rPr lang="zh-CN" altLang="en-US" dirty="0">
                <a:hlinkClick r:id="rId6"/>
              </a:rPr>
              <a:t>色彩</a:t>
            </a:r>
            <a:r>
              <a:rPr lang="zh-CN" altLang="en-US" dirty="0"/>
              <a:t>的搭配</a:t>
            </a:r>
            <a:br>
              <a:rPr lang="zh-CN" altLang="en-US" dirty="0"/>
            </a:br>
            <a:r>
              <a:rPr lang="en-US" altLang="zh-CN" dirty="0"/>
              <a:t>9.</a:t>
            </a:r>
            <a:r>
              <a:rPr lang="zh-CN" altLang="en-US" dirty="0"/>
              <a:t>效果与速度</a:t>
            </a:r>
            <a:endParaRPr lang="zh-CN" altLang="en-US" dirty="0"/>
          </a:p>
        </p:txBody>
      </p:sp>
      <p:sp>
        <p:nvSpPr>
          <p:cNvPr id="4" name="标题 3"/>
          <p:cNvSpPr>
            <a:spLocks noGrp="1"/>
          </p:cNvSpPr>
          <p:nvPr>
            <p:ph type="title"/>
          </p:nvPr>
        </p:nvSpPr>
        <p:spPr/>
        <p:txBody>
          <a:bodyPr>
            <a:normAutofit/>
          </a:bodyPr>
          <a:lstStyle/>
          <a:p>
            <a:r>
              <a:rPr lang="zh-CN" altLang="en-US" sz="2800" dirty="0" smtClean="0"/>
              <a:t>大致提纲</a:t>
            </a:r>
            <a:endParaRPr lang="zh-CN" altLang="en-US" sz="2800" dirty="0"/>
          </a:p>
        </p:txBody>
      </p:sp>
      <p:sp>
        <p:nvSpPr>
          <p:cNvPr id="6" name="内容占位符 5"/>
          <p:cNvSpPr>
            <a:spLocks noGrp="1"/>
          </p:cNvSpPr>
          <p:nvPr>
            <p:ph sz="quarter" idx="14"/>
          </p:nvPr>
        </p:nvSpPr>
        <p:spPr/>
        <p:txBody>
          <a:bodyPr>
            <a:normAutofit fontScale="92500" lnSpcReduction="10000"/>
          </a:bodyPr>
          <a:lstStyle/>
          <a:p>
            <a:r>
              <a:rPr lang="en-US" altLang="zh-CN" dirty="0"/>
              <a:t>10.</a:t>
            </a:r>
            <a:r>
              <a:rPr lang="zh-CN" altLang="en-US" dirty="0"/>
              <a:t>替浏览者考虑</a:t>
            </a:r>
            <a:br>
              <a:rPr lang="zh-CN" altLang="en-US" dirty="0"/>
            </a:br>
            <a:r>
              <a:rPr lang="en-US" altLang="zh-CN" dirty="0"/>
              <a:t>11.</a:t>
            </a:r>
            <a:r>
              <a:rPr lang="zh-CN" altLang="en-US" dirty="0">
                <a:hlinkClick r:id="rId7"/>
              </a:rPr>
              <a:t>细微之处</a:t>
            </a:r>
            <a:r>
              <a:rPr lang="zh-CN" altLang="en-US" dirty="0"/>
              <a:t>见功力</a:t>
            </a:r>
            <a:br>
              <a:rPr lang="zh-CN" altLang="en-US" dirty="0"/>
            </a:br>
            <a:r>
              <a:rPr lang="en-US" altLang="zh-CN" dirty="0"/>
              <a:t>12.</a:t>
            </a:r>
            <a:r>
              <a:rPr lang="zh-CN" altLang="en-US" dirty="0"/>
              <a:t>建设完成度与推出时间</a:t>
            </a:r>
            <a:br>
              <a:rPr lang="zh-CN" altLang="en-US" dirty="0"/>
            </a:br>
            <a:r>
              <a:rPr lang="en-US" altLang="zh-CN" dirty="0"/>
              <a:t>13.</a:t>
            </a:r>
            <a:r>
              <a:rPr lang="zh-CN" altLang="en-US" dirty="0">
                <a:hlinkClick r:id="rId8"/>
              </a:rPr>
              <a:t>交互性</a:t>
            </a:r>
            <a:r>
              <a:rPr lang="zh-CN" altLang="en-US" dirty="0"/>
              <a:t>与亲和度</a:t>
            </a:r>
            <a:br>
              <a:rPr lang="zh-CN" altLang="en-US" dirty="0"/>
            </a:br>
            <a:r>
              <a:rPr lang="en-US" altLang="zh-CN" dirty="0"/>
              <a:t>14.</a:t>
            </a:r>
            <a:r>
              <a:rPr lang="zh-CN" altLang="en-US" dirty="0"/>
              <a:t>考虑不同的</a:t>
            </a:r>
            <a:r>
              <a:rPr lang="zh-CN" altLang="en-US" dirty="0">
                <a:hlinkClick r:id="rId9"/>
              </a:rPr>
              <a:t>浏览器</a:t>
            </a:r>
            <a:r>
              <a:rPr lang="zh-CN" altLang="en-US" dirty="0"/>
              <a:t>和</a:t>
            </a:r>
            <a:r>
              <a:rPr lang="zh-CN" altLang="en-US" dirty="0">
                <a:hlinkClick r:id="rId10"/>
              </a:rPr>
              <a:t>分辨率</a:t>
            </a:r>
            <a:br>
              <a:rPr lang="zh-CN" altLang="en-US" dirty="0"/>
            </a:br>
            <a:r>
              <a:rPr lang="en-US" altLang="zh-CN" dirty="0"/>
              <a:t>15.</a:t>
            </a:r>
            <a:r>
              <a:rPr lang="zh-CN" altLang="en-US" dirty="0"/>
              <a:t>字体的设置和</a:t>
            </a:r>
            <a:r>
              <a:rPr lang="zh-CN" altLang="en-US" dirty="0">
                <a:hlinkClick r:id="rId11"/>
              </a:rPr>
              <a:t>表格</a:t>
            </a:r>
            <a:r>
              <a:rPr lang="zh-CN" altLang="en-US" dirty="0"/>
              <a:t>的嵌套</a:t>
            </a:r>
            <a:br>
              <a:rPr lang="zh-CN" altLang="en-US" dirty="0"/>
            </a:br>
            <a:r>
              <a:rPr lang="en-US" altLang="zh-CN" dirty="0"/>
              <a:t>16.</a:t>
            </a:r>
            <a:r>
              <a:rPr lang="zh-CN" altLang="en-US" dirty="0"/>
              <a:t>新技术的运用取舍</a:t>
            </a:r>
            <a:br>
              <a:rPr lang="zh-CN" altLang="en-US" dirty="0"/>
            </a:br>
            <a:r>
              <a:rPr lang="en-US" altLang="zh-CN" dirty="0"/>
              <a:t>17.</a:t>
            </a:r>
            <a:r>
              <a:rPr lang="zh-CN" altLang="en-US" dirty="0"/>
              <a:t>设计好你的</a:t>
            </a:r>
            <a:r>
              <a:rPr lang="en-US" altLang="zh-CN" dirty="0"/>
              <a:t>banner</a:t>
            </a:r>
            <a:r>
              <a:rPr lang="zh-CN" altLang="en-US" dirty="0"/>
              <a:t>和位置</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fontScale="85000" lnSpcReduction="10000"/>
          </a:bodyPr>
          <a:lstStyle/>
          <a:p>
            <a:r>
              <a:rPr lang="zh-CN" altLang="en-US" b="1" dirty="0" smtClean="0"/>
              <a:t>近年来，国人生活品质提升，渐渐重视休闲生活，旅游便成了热门的话题。</a:t>
            </a:r>
            <a:r>
              <a:rPr lang="en-US" altLang="zh-CN" b="1" dirty="0" smtClean="0"/>
              <a:t>WTO</a:t>
            </a:r>
            <a:r>
              <a:rPr lang="zh-CN" altLang="en-US" b="1" dirty="0" smtClean="0"/>
              <a:t>发布的</a:t>
            </a:r>
            <a:r>
              <a:rPr lang="en-US" altLang="zh-CN" b="1" dirty="0" smtClean="0"/>
              <a:t>《</a:t>
            </a:r>
            <a:r>
              <a:rPr lang="zh-CN" altLang="en-US" b="1" dirty="0" smtClean="0"/>
              <a:t>旅游电子商务最新报告：旅游目的地和企业实用指南</a:t>
            </a:r>
            <a:r>
              <a:rPr lang="en-US" altLang="zh-CN" b="1" dirty="0" smtClean="0"/>
              <a:t>》</a:t>
            </a:r>
            <a:r>
              <a:rPr lang="zh-CN" altLang="en-US" b="1" dirty="0" smtClean="0"/>
              <a:t>中也指出，旅游和因特网是一对理想的伙伴，通过网站发布信息解决了消费者在购买贵重商品之前无法了解商品性能的问题。</a:t>
            </a:r>
            <a:endParaRPr lang="zh-CN" altLang="en-US" b="1" dirty="0"/>
          </a:p>
        </p:txBody>
      </p:sp>
      <p:sp>
        <p:nvSpPr>
          <p:cNvPr id="3" name="标题 2"/>
          <p:cNvSpPr>
            <a:spLocks noGrp="1"/>
          </p:cNvSpPr>
          <p:nvPr>
            <p:ph type="title"/>
          </p:nvPr>
        </p:nvSpPr>
        <p:spPr/>
        <p:txBody>
          <a:bodyPr>
            <a:normAutofit/>
          </a:bodyPr>
          <a:lstStyle/>
          <a:p>
            <a:r>
              <a:rPr lang="zh-CN" altLang="en-US" sz="2800" dirty="0" smtClean="0"/>
              <a:t>网站需求分析</a:t>
            </a:r>
            <a:endParaRPr lang="zh-CN" altLang="en-US" sz="2800" dirty="0"/>
          </a:p>
        </p:txBody>
      </p:sp>
      <p:sp>
        <p:nvSpPr>
          <p:cNvPr id="4" name="内容占位符 3"/>
          <p:cNvSpPr>
            <a:spLocks noGrp="1"/>
          </p:cNvSpPr>
          <p:nvPr>
            <p:ph sz="quarter" idx="14"/>
          </p:nvPr>
        </p:nvSpPr>
        <p:spPr/>
        <p:txBody>
          <a:bodyPr>
            <a:normAutofit fontScale="85000" lnSpcReduction="10000"/>
          </a:bodyPr>
          <a:lstStyle/>
          <a:p>
            <a:r>
              <a:rPr lang="en-US" altLang="zh-CN" dirty="0" smtClean="0"/>
              <a:t>1.</a:t>
            </a:r>
            <a:r>
              <a:rPr lang="zh-CN" altLang="en-US" dirty="0" smtClean="0"/>
              <a:t>这是旅游线路发布，有标题，简介等相关信息能一目了然；</a:t>
            </a:r>
            <a:endParaRPr lang="en-US" altLang="zh-CN" dirty="0" smtClean="0"/>
          </a:p>
          <a:p>
            <a:r>
              <a:rPr lang="en-US" altLang="zh-CN" dirty="0" smtClean="0"/>
              <a:t>2.</a:t>
            </a:r>
            <a:r>
              <a:rPr lang="zh-CN" altLang="en-US" dirty="0" smtClean="0"/>
              <a:t>把各城市景点列出来，以供用户自行选择；</a:t>
            </a:r>
            <a:endParaRPr lang="en-US" altLang="zh-CN" dirty="0" smtClean="0"/>
          </a:p>
          <a:p>
            <a:r>
              <a:rPr lang="en-US" altLang="zh-CN" dirty="0" smtClean="0"/>
              <a:t>3.</a:t>
            </a:r>
            <a:r>
              <a:rPr lang="zh-CN" altLang="en-US" dirty="0" smtClean="0"/>
              <a:t>用户可以对该线路进行评论，和说说自己旅游的感受，也可以浏览别人留下的对一些路线的评论；</a:t>
            </a:r>
            <a:endParaRPr lang="en-US" altLang="zh-CN" dirty="0" smtClean="0"/>
          </a:p>
          <a:p>
            <a:r>
              <a:rPr lang="en-US" altLang="zh-CN" dirty="0" smtClean="0"/>
              <a:t>4.</a:t>
            </a:r>
            <a:r>
              <a:rPr lang="zh-CN" altLang="en-US" dirty="0" smtClean="0"/>
              <a:t>还可以直接在此页面点击各景点详情预览和消费预订；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心得体会</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通过</a:t>
            </a:r>
            <a:r>
              <a:rPr lang="en-US" altLang="zh-CN" dirty="0"/>
              <a:t>1</a:t>
            </a:r>
            <a:r>
              <a:rPr lang="zh-CN" altLang="en-US" dirty="0" smtClean="0"/>
              <a:t>年</a:t>
            </a:r>
            <a:r>
              <a:rPr lang="zh-CN" altLang="en-US" dirty="0"/>
              <a:t>的学习实践中 和老师的指导下以大量明晰的操作步骤和典型的应用实例，教会我们。使更丰富全面的软件技术和应用技巧，使我们真正对所学的软件融会贯通。所以</a:t>
            </a:r>
            <a:r>
              <a:rPr lang="zh-CN" altLang="en-US" dirty="0" smtClean="0"/>
              <a:t>我们结合</a:t>
            </a:r>
            <a:r>
              <a:rPr lang="zh-CN" altLang="en-US" dirty="0"/>
              <a:t>所学专业的内容制作了</a:t>
            </a:r>
            <a:r>
              <a:rPr lang="zh-CN" altLang="en-US" dirty="0" smtClean="0"/>
              <a:t>企业</a:t>
            </a:r>
            <a:r>
              <a:rPr lang="zh-CN" altLang="en-US" dirty="0"/>
              <a:t>旅游</a:t>
            </a:r>
            <a:r>
              <a:rPr lang="zh-CN" altLang="en-US" dirty="0" smtClean="0"/>
              <a:t>站</a:t>
            </a:r>
            <a:r>
              <a:rPr lang="zh-CN" altLang="en-US" dirty="0"/>
              <a:t>，作为实习的成果。其内容是多样化的。制作网页用的软件</a:t>
            </a:r>
            <a:r>
              <a:rPr lang="zh-CN" altLang="en-US" dirty="0" smtClean="0"/>
              <a:t>是</a:t>
            </a:r>
            <a:r>
              <a:rPr lang="en-US" altLang="zh-CN" dirty="0" err="1" smtClean="0"/>
              <a:t>ps</a:t>
            </a:r>
            <a:r>
              <a:rPr lang="zh-CN" altLang="en-US" dirty="0" smtClean="0"/>
              <a:t>，</a:t>
            </a:r>
            <a:r>
              <a:rPr lang="en-US" altLang="zh-CN" dirty="0"/>
              <a:t> </a:t>
            </a:r>
            <a:r>
              <a:rPr lang="en-US" altLang="zh-CN" dirty="0" err="1"/>
              <a:t>dreamweaver</a:t>
            </a:r>
            <a:r>
              <a:rPr lang="zh-CN" altLang="en-US" dirty="0" smtClean="0"/>
              <a:t>软件</a:t>
            </a:r>
            <a:r>
              <a:rPr lang="zh-CN" altLang="en-US" dirty="0"/>
              <a:t>。它提供了网页和表单的动态生成到企业级的解决方案。主图是一个网页的门面，它能体现出这个网页的整体风格。</a:t>
            </a:r>
            <a:br>
              <a:rPr lang="zh-CN" altLang="en-US" dirty="0"/>
            </a:br>
            <a:r>
              <a:rPr lang="zh-CN" altLang="en-US" dirty="0"/>
              <a:t>制作网页</a:t>
            </a:r>
            <a:r>
              <a:rPr lang="en-US" altLang="zh-CN" dirty="0"/>
              <a:t>,</a:t>
            </a:r>
            <a:r>
              <a:rPr lang="zh-CN" altLang="en-US" dirty="0"/>
              <a:t>首先是确定主题</a:t>
            </a:r>
            <a:r>
              <a:rPr lang="en-US" altLang="zh-CN" dirty="0"/>
              <a:t>,</a:t>
            </a:r>
            <a:r>
              <a:rPr lang="zh-CN" altLang="en-US" dirty="0"/>
              <a:t>经过再三考虑</a:t>
            </a:r>
            <a:r>
              <a:rPr lang="en-US" altLang="zh-CN" dirty="0"/>
              <a:t>,</a:t>
            </a:r>
            <a:r>
              <a:rPr lang="zh-CN" altLang="en-US" dirty="0"/>
              <a:t>就做了个</a:t>
            </a:r>
            <a:r>
              <a:rPr lang="zh-CN" altLang="en-US" dirty="0" smtClean="0"/>
              <a:t>关于湖北旅游的</a:t>
            </a:r>
            <a:r>
              <a:rPr lang="zh-CN" altLang="en-US" dirty="0"/>
              <a:t>网站 </a:t>
            </a:r>
            <a:r>
              <a:rPr lang="en-US" altLang="zh-CN" dirty="0"/>
              <a:t>,</a:t>
            </a:r>
            <a:r>
              <a:rPr lang="zh-CN" altLang="en-US" dirty="0"/>
              <a:t>要对这些有些了解</a:t>
            </a:r>
            <a:r>
              <a:rPr lang="en-US" altLang="zh-CN" dirty="0"/>
              <a:t>,</a:t>
            </a:r>
            <a:r>
              <a:rPr lang="zh-CN" altLang="en-US" dirty="0"/>
              <a:t>于是确定主题</a:t>
            </a:r>
            <a:r>
              <a:rPr lang="en-US" altLang="zh-CN" dirty="0"/>
              <a:t>,</a:t>
            </a:r>
            <a:r>
              <a:rPr lang="zh-CN" altLang="en-US" dirty="0"/>
              <a:t>做一些类似的网站</a:t>
            </a:r>
            <a:r>
              <a:rPr lang="en-US" altLang="zh-CN" dirty="0"/>
              <a:t>,</a:t>
            </a:r>
            <a:r>
              <a:rPr lang="zh-CN" altLang="en-US" dirty="0"/>
              <a:t>但考虑到</a:t>
            </a:r>
            <a:r>
              <a:rPr lang="en-US" altLang="zh-CN" dirty="0"/>
              <a:t>,</a:t>
            </a:r>
            <a:r>
              <a:rPr lang="zh-CN" altLang="en-US" dirty="0"/>
              <a:t>现在网络上好多类似的网站</a:t>
            </a:r>
            <a:r>
              <a:rPr lang="en-US" altLang="zh-CN" dirty="0"/>
              <a:t>,</a:t>
            </a:r>
            <a:r>
              <a:rPr lang="zh-CN" altLang="en-US" dirty="0"/>
              <a:t>但有些内容不适合我们大学生阅读</a:t>
            </a:r>
            <a:r>
              <a:rPr lang="en-US" altLang="zh-CN" dirty="0"/>
              <a:t>,</a:t>
            </a:r>
            <a:r>
              <a:rPr lang="zh-CN" altLang="en-US" dirty="0"/>
              <a:t>对于我们来说有点不实际</a:t>
            </a:r>
            <a:r>
              <a:rPr lang="en-US" altLang="zh-CN" dirty="0"/>
              <a:t>,</a:t>
            </a:r>
            <a:r>
              <a:rPr lang="zh-CN" altLang="en-US" dirty="0"/>
              <a:t>根据这种情况</a:t>
            </a:r>
            <a:r>
              <a:rPr lang="en-US" altLang="zh-CN" dirty="0"/>
              <a:t>,</a:t>
            </a:r>
            <a:r>
              <a:rPr lang="zh-CN" altLang="en-US" dirty="0"/>
              <a:t>最后决定建立一个简单的</a:t>
            </a:r>
            <a:r>
              <a:rPr lang="zh-CN" altLang="en-US" dirty="0" smtClean="0"/>
              <a:t>介绍湖北旅游的</a:t>
            </a:r>
            <a:r>
              <a:rPr lang="zh-CN" altLang="en-US" dirty="0"/>
              <a:t>网站</a:t>
            </a:r>
            <a:r>
              <a:rPr lang="en-US" altLang="zh-CN" dirty="0"/>
              <a:t>,</a:t>
            </a:r>
            <a:r>
              <a:rPr lang="zh-CN" altLang="en-US" dirty="0"/>
              <a:t>专门介绍</a:t>
            </a:r>
            <a:r>
              <a:rPr lang="zh-CN" altLang="en-US" dirty="0" smtClean="0"/>
              <a:t>一些湖北地区美丽的名胜古迹和人文风情等</a:t>
            </a:r>
            <a:r>
              <a:rPr lang="zh-CN" altLang="en-US" dirty="0"/>
              <a:t>。于是网站主题确立。</a:t>
            </a:r>
            <a:br>
              <a:rPr lang="zh-CN" altLang="en-US" dirty="0"/>
            </a:br>
            <a:br>
              <a:rPr lang="zh-CN" altLang="en-US" dirty="0"/>
            </a:b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心得体会</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然后是整体规划，每一版块都有其个性的色彩，清晰明了，便于阅读浏览，大致分几部分，首页，，，，，，客户中心，联系我们，意见反馈等板块，再加入个别网站等，每一部分又分几小部分，内容比较充分，多样。</a:t>
            </a:r>
            <a:br>
              <a:rPr lang="zh-CN" altLang="en-US" dirty="0"/>
            </a:br>
            <a:r>
              <a:rPr lang="zh-CN" altLang="en-US" dirty="0"/>
              <a:t>再后是收集资料与素材，大量浏览相关网站，收集关于湖北旅游的图片，进行</a:t>
            </a:r>
            <a:r>
              <a:rPr lang="en-US" altLang="zh-CN" dirty="0"/>
              <a:t>Photoshop CS3</a:t>
            </a:r>
            <a:r>
              <a:rPr lang="zh-CN" altLang="en-US" dirty="0"/>
              <a:t>图片处理和排版，插入好的文章和图片等，还有参考一些好的网站的布局，特色，颜色搭配，背景图等。</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心得体会</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利用我们所学的模板设计，制作更完美的页面。将动态网页与静态网页结合起来</a:t>
            </a:r>
            <a:br>
              <a:rPr lang="zh-CN" altLang="en-US" dirty="0"/>
            </a:br>
            <a:r>
              <a:rPr lang="zh-CN" altLang="en-US" dirty="0"/>
              <a:t>再后，调试过程，好多次本来在</a:t>
            </a:r>
            <a:r>
              <a:rPr lang="en-US" altLang="zh-CN" dirty="0" smtClean="0"/>
              <a:t>DeamweaverCS3</a:t>
            </a:r>
            <a:r>
              <a:rPr lang="zh-CN" altLang="en-US" dirty="0"/>
              <a:t>里好好的，把字调的好好的，位置很对，可在浏览器里御览就出毛病了，不是靠上了，就是靠下了，很不老实，经过再三调试，整理，加了好多表格，终于满意了。</a:t>
            </a:r>
            <a:br>
              <a:rPr lang="zh-CN" altLang="en-US" dirty="0"/>
            </a:br>
            <a:r>
              <a:rPr lang="zh-CN" altLang="en-US" dirty="0"/>
              <a:t>通过本周的实训，发现自己还有很多的不足。就框架的应用很难把握，切片也很难合理切割，当插入图片的时候把原有的模板给撑破了，精确定位很重要。。不过也实践中也学到了很多知识，比如原本不知道网页设计还需要切片，表格的嵌套是非常重要的，模板的应用时非常便捷的。还有一些行为中的效果也是蛮不错的。所以这次实训还是很有意义的。</a:t>
            </a: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心得体会</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再后是设计网页图片，用</a:t>
            </a:r>
            <a:r>
              <a:rPr lang="en-US" altLang="zh-CN" dirty="0"/>
              <a:t>Photoshop</a:t>
            </a:r>
            <a:r>
              <a:rPr lang="zh-CN" altLang="en-US" dirty="0"/>
              <a:t>制作静态图片。再后是建立站点，和制作网页了，使用</a:t>
            </a:r>
            <a:r>
              <a:rPr lang="en-US" altLang="zh-CN" dirty="0" err="1"/>
              <a:t>dreamweaver</a:t>
            </a:r>
            <a:r>
              <a:rPr lang="zh-CN" altLang="en-US" dirty="0"/>
              <a:t>制作。</a:t>
            </a:r>
            <a:br>
              <a:rPr lang="zh-CN" altLang="en-US" dirty="0"/>
            </a:br>
            <a:r>
              <a:rPr lang="zh-CN" altLang="en-US" dirty="0"/>
              <a:t>首页内容精彩丰富，首页主要是导航作用。首页制作时，时刻考虑着网页的基本原则：统一，连贯，分割，对比及和谐的原则，内容统一，都是为了主题服务，一个网站强调的就是一个整体，只有围绕一个统一的目标所做的设计才是成功的；连贯，页面之间关系连贯，统成一体；每版内容都自成一体，颜色各异，便于浏览；整个网页有动有静，颜色不同，形成对比，不呆板，富有生气；颜色各异，但又不同之中又相同，浑然一体。</a:t>
            </a:r>
            <a:br>
              <a:rPr lang="zh-CN" altLang="en-US" dirty="0"/>
            </a:br>
            <a:r>
              <a:rPr lang="zh-CN" altLang="en-US" dirty="0"/>
              <a:t>简洁实用</a:t>
            </a:r>
            <a:r>
              <a:rPr lang="en-US" altLang="zh-CN" dirty="0"/>
              <a:t>: </a:t>
            </a:r>
            <a:r>
              <a:rPr lang="zh-CN" altLang="en-US" dirty="0"/>
              <a:t>这是非常重要的，网络特殊环境下，尽量以最高效率的方式将用户所要想得到的信息传送给他就是最好的，所以要去掉所有的冗余的东西。使用方便</a:t>
            </a:r>
            <a:r>
              <a:rPr lang="en-US" altLang="zh-CN" dirty="0"/>
              <a:t>:</a:t>
            </a:r>
            <a:r>
              <a:rPr lang="zh-CN" altLang="en-US" dirty="0"/>
              <a:t>同第一个是相一致的，满足使用者的要求，网页做得越适合使用，就越显示出其功能美；页面用色协调，布局符合形式美的要求</a:t>
            </a:r>
            <a:r>
              <a:rPr lang="en-US" altLang="zh-CN" dirty="0"/>
              <a:t>: </a:t>
            </a:r>
            <a:r>
              <a:rPr lang="zh-CN" altLang="en-US" dirty="0"/>
              <a:t>布局有条理，充分利用美的形式，是网页富有可欣赏性，提高档次。当然雅俗共赏是人人都追求的。</a:t>
            </a:r>
            <a:br>
              <a:rPr lang="zh-CN" altLang="en-US" dirty="0"/>
            </a:b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操作场景</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03648" y="2564904"/>
            <a:ext cx="2784309" cy="2088232"/>
          </a:xfrm>
          <a:prstGeom prst="rect">
            <a:avLst/>
          </a:prstGeom>
        </p:spPr>
      </p:pic>
      <p:pic>
        <p:nvPicPr>
          <p:cNvPr id="7" name="内容占位符 6" descr="IMG_0488"/>
          <p:cNvPicPr>
            <a:picLocks noChangeAspect="1"/>
          </p:cNvPicPr>
          <p:nvPr>
            <p:ph idx="1"/>
          </p:nvPr>
        </p:nvPicPr>
        <p:blipFill>
          <a:blip r:embed="rId2"/>
          <a:stretch>
            <a:fillRect/>
          </a:stretch>
        </p:blipFill>
        <p:spPr>
          <a:xfrm>
            <a:off x="4916805" y="2564765"/>
            <a:ext cx="2784475" cy="2088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331640" y="2690172"/>
            <a:ext cx="2880320" cy="2160240"/>
          </a:xfr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046" y="2702171"/>
            <a:ext cx="2864322" cy="21482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7544" y="1628800"/>
            <a:ext cx="6400800" cy="685800"/>
          </a:xfrm>
        </p:spPr>
        <p:txBody>
          <a:bodyPr>
            <a:noAutofit/>
          </a:bodyPr>
          <a:lstStyle/>
          <a:p>
            <a:r>
              <a:rPr lang="zh-CN" altLang="en-US" sz="2800" dirty="0"/>
              <a:t>舒洪凡、赵佳乐：</a:t>
            </a:r>
            <a:r>
              <a:rPr lang="en-US" altLang="zh-CN" sz="2800" dirty="0"/>
              <a:t>web</a:t>
            </a:r>
            <a:r>
              <a:rPr lang="zh-CN" altLang="en-US" sz="2800" dirty="0"/>
              <a:t>前端开发；</a:t>
            </a:r>
            <a:br>
              <a:rPr lang="en-US" altLang="zh-CN" sz="2800" dirty="0"/>
            </a:br>
            <a:endParaRPr lang="zh-CN" altLang="en-US" sz="2800" dirty="0"/>
          </a:p>
        </p:txBody>
      </p:sp>
      <p:sp>
        <p:nvSpPr>
          <p:cNvPr id="3" name="内容占位符 2"/>
          <p:cNvSpPr>
            <a:spLocks noGrp="1"/>
          </p:cNvSpPr>
          <p:nvPr>
            <p:ph idx="1"/>
          </p:nvPr>
        </p:nvSpPr>
        <p:spPr/>
        <p:txBody>
          <a:bodyPr>
            <a:normAutofit fontScale="62500" lnSpcReduction="20000"/>
          </a:bodyPr>
          <a:lstStyle/>
          <a:p>
            <a:r>
              <a:rPr lang="en-US" altLang="zh-CN" sz="1900" dirty="0" smtClean="0"/>
              <a:t>Web</a:t>
            </a:r>
            <a:r>
              <a:rPr lang="zh-CN" altLang="en-US" sz="1900" dirty="0" smtClean="0"/>
              <a:t>前端开发：</a:t>
            </a:r>
            <a:r>
              <a:rPr lang="en-US" altLang="zh-CN" sz="1900" dirty="0" smtClean="0"/>
              <a:t>Web</a:t>
            </a:r>
            <a:r>
              <a:rPr lang="zh-CN" altLang="en-US" sz="1900" dirty="0" smtClean="0"/>
              <a:t>前端开发工程师是</a:t>
            </a:r>
            <a:r>
              <a:rPr lang="zh-CN" altLang="en-US" sz="1900" dirty="0"/>
              <a:t>一个很新的职业，是从事</a:t>
            </a:r>
            <a:r>
              <a:rPr lang="en-US" altLang="zh-CN" sz="1900" dirty="0"/>
              <a:t>Web</a:t>
            </a:r>
            <a:r>
              <a:rPr lang="zh-CN" altLang="en-US" sz="1900" dirty="0"/>
              <a:t>前端开发工作的工程师。主要进行网站开发，优化，完善的工作。网页制作是</a:t>
            </a:r>
            <a:r>
              <a:rPr lang="en-US" altLang="zh-CN" sz="1900" dirty="0"/>
              <a:t>Web 1.0</a:t>
            </a:r>
            <a:r>
              <a:rPr lang="zh-CN" altLang="en-US" sz="1900" dirty="0"/>
              <a:t>时代的产物，那时网站的主要内容都是静态的，用户使用网站的行为也以浏览为主。</a:t>
            </a:r>
            <a:endParaRPr lang="zh-CN" altLang="en-US" sz="1900" dirty="0"/>
          </a:p>
          <a:p>
            <a:r>
              <a:rPr lang="zh-CN" altLang="en-US" sz="1900" dirty="0"/>
              <a:t>一位好的</a:t>
            </a:r>
            <a:r>
              <a:rPr lang="en-US" altLang="zh-CN" sz="1900" dirty="0"/>
              <a:t>Web</a:t>
            </a:r>
            <a:r>
              <a:rPr lang="zh-CN" altLang="en-US" sz="1900" dirty="0"/>
              <a:t>前端开发工程师在知识体系上既要有广度，又要有深度，所以很多大公司即使出高薪也很难招聘到理想的前端开发工程师。现在说的重点不在于讲解技术，而是更侧重于对技巧的讲解。技术非黑即白，只有对和错，而技巧则见仁见智。以前会</a:t>
            </a:r>
            <a:r>
              <a:rPr lang="en-US" altLang="zh-CN" sz="1900" dirty="0"/>
              <a:t>Photoshop</a:t>
            </a:r>
            <a:r>
              <a:rPr lang="zh-CN" altLang="en-US" sz="1900" dirty="0"/>
              <a:t>和</a:t>
            </a:r>
            <a:r>
              <a:rPr lang="en-US" altLang="zh-CN" sz="1900" dirty="0"/>
              <a:t>Dreamweaver</a:t>
            </a:r>
            <a:r>
              <a:rPr lang="zh-CN" altLang="en-US" sz="1900" dirty="0"/>
              <a:t>就可以制作网页，现在只掌握这些已经远远不够了。无论是开发难度上，还是开发方式上，现在的网页制作都更接近传统的网站后台开发，所以现在不再叫网页制作，而是叫</a:t>
            </a:r>
            <a:r>
              <a:rPr lang="en-US" altLang="zh-CN" sz="1900" dirty="0"/>
              <a:t>Web</a:t>
            </a:r>
            <a:r>
              <a:rPr lang="zh-CN" altLang="en-US" sz="1900" dirty="0"/>
              <a:t>前端开发。</a:t>
            </a:r>
            <a:r>
              <a:rPr lang="en-US" altLang="zh-CN" sz="1900" dirty="0"/>
              <a:t>Web</a:t>
            </a:r>
            <a:r>
              <a:rPr lang="zh-CN" altLang="en-US" sz="1900" dirty="0"/>
              <a:t>前端开发在产品开发环节中的作用变得越来越重要，而且需要专业的前端工程师才能做好，这方面的专业人才近两年来备受青睐。</a:t>
            </a:r>
            <a:r>
              <a:rPr lang="en-US" altLang="zh-CN" sz="1900" dirty="0"/>
              <a:t>Web</a:t>
            </a:r>
            <a:r>
              <a:rPr lang="zh-CN" altLang="en-US" sz="1900" dirty="0"/>
              <a:t>前端开发是一项很特殊的工作，涵盖的知识面非常广，既有具体的技术，又有抽象的理念。简单地说，它的主要职能就是把网站的界面更好地呈现给用户</a:t>
            </a:r>
            <a:r>
              <a:rPr lang="zh-CN" altLang="en-US" dirty="0"/>
              <a:t>。</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傅天江：线框图处理</a:t>
            </a:r>
            <a:endParaRPr lang="zh-CN" altLang="en-US" sz="2800" dirty="0"/>
          </a:p>
        </p:txBody>
      </p:sp>
      <p:sp>
        <p:nvSpPr>
          <p:cNvPr id="3" name="内容占位符 2"/>
          <p:cNvSpPr>
            <a:spLocks noGrp="1"/>
          </p:cNvSpPr>
          <p:nvPr>
            <p:ph idx="1"/>
          </p:nvPr>
        </p:nvSpPr>
        <p:spPr/>
        <p:txBody>
          <a:bodyPr>
            <a:normAutofit fontScale="70000" lnSpcReduction="20000"/>
          </a:bodyPr>
          <a:lstStyle/>
          <a:p>
            <a:r>
              <a:rPr lang="zh-CN" altLang="en-US" dirty="0"/>
              <a:t>线框图是整合在结构层的全部三种要素的方法</a:t>
            </a:r>
            <a:r>
              <a:rPr lang="en-US" altLang="zh-CN" dirty="0"/>
              <a:t>:</a:t>
            </a:r>
            <a:r>
              <a:rPr lang="zh-CN" altLang="en-US" dirty="0"/>
              <a:t>通过安排和选择界面元素来整合界面设计</a:t>
            </a:r>
            <a:r>
              <a:rPr lang="en-US" altLang="zh-CN" dirty="0"/>
              <a:t>;</a:t>
            </a:r>
            <a:r>
              <a:rPr lang="zh-CN" altLang="en-US" dirty="0"/>
              <a:t>通过识别和定义核心导航系统来整合导航设计</a:t>
            </a:r>
            <a:r>
              <a:rPr lang="en-US" altLang="zh-CN" dirty="0"/>
              <a:t>;</a:t>
            </a:r>
            <a:r>
              <a:rPr lang="zh-CN" altLang="en-US" dirty="0"/>
              <a:t>通过放置和排列信息组成部分的优先级来</a:t>
            </a:r>
            <a:r>
              <a:rPr lang="zh-CN" altLang="en-US" dirty="0" smtClean="0"/>
              <a:t>整合信息设计。</a:t>
            </a:r>
            <a:r>
              <a:rPr lang="zh-CN" altLang="en-US" dirty="0"/>
              <a:t>通过把这三者放到一个文档中，线框图可以确定一个建立在基本概念结构上的架构，同时指出了视觉设计应该前进的方向</a:t>
            </a:r>
            <a:r>
              <a:rPr lang="zh-CN" altLang="en-US" dirty="0" smtClean="0"/>
              <a:t>。</a:t>
            </a:r>
            <a:r>
              <a:rPr lang="zh-CN" altLang="en-US" dirty="0"/>
              <a:t>线框图在正式建立网站的视觉设计的流程中，是必要的第一步，但是几乎每一个参与这个开发过程的人都会在一些任务点中使用它。负责战略层、范围层和结构层的设计者可以借助线框图来保证最终产品能满足他们的期望。真正负责建设这个网站的人，则使用线框图来回答关于网站应该如何运作的问题。</a:t>
            </a:r>
            <a:endParaRPr lang="zh-CN" altLang="en-US" dirty="0"/>
          </a:p>
          <a:p>
            <a:r>
              <a:rPr lang="zh-CN" altLang="en-US" dirty="0"/>
              <a:t>随着用户体验领域的不断成熟和发展，线框图的责任有时还成为企业内部某种口水战的主题。一些网站研发团队很鲜明地把这部分工作分成两个部分，由两个独立的角色</a:t>
            </a:r>
            <a:r>
              <a:rPr lang="en-US" altLang="zh-CN" dirty="0"/>
              <a:t>(</a:t>
            </a:r>
            <a:r>
              <a:rPr lang="zh-CN" altLang="en-US" dirty="0"/>
              <a:t>有时候是整个部门</a:t>
            </a:r>
            <a:r>
              <a:rPr lang="en-US" altLang="zh-CN" dirty="0" smtClean="0"/>
              <a:t>)“</a:t>
            </a:r>
            <a:r>
              <a:rPr lang="zh-CN" altLang="en-US" dirty="0" smtClean="0"/>
              <a:t>信息构架师</a:t>
            </a:r>
            <a:r>
              <a:rPr lang="en-US" altLang="zh-CN" dirty="0" smtClean="0"/>
              <a:t>"</a:t>
            </a:r>
            <a:r>
              <a:rPr lang="zh-CN" altLang="en-US" dirty="0"/>
              <a:t>和</a:t>
            </a:r>
            <a:r>
              <a:rPr lang="en-US" altLang="zh-CN" dirty="0"/>
              <a:t>"</a:t>
            </a:r>
            <a:r>
              <a:rPr lang="zh-CN" altLang="en-US" dirty="0"/>
              <a:t>设计师</a:t>
            </a:r>
            <a:r>
              <a:rPr lang="en-US" altLang="zh-CN" dirty="0"/>
              <a:t>"</a:t>
            </a:r>
            <a:r>
              <a:rPr lang="zh-CN" altLang="en-US" dirty="0"/>
              <a:t>来承担。</a:t>
            </a:r>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李咏蝶、明</a:t>
            </a:r>
            <a:r>
              <a:rPr lang="zh-CN" altLang="en-US" sz="2800" dirty="0" smtClean="0"/>
              <a:t>燚：美工</a:t>
            </a:r>
            <a:endParaRPr lang="zh-CN" altLang="en-US" sz="2800" dirty="0"/>
          </a:p>
        </p:txBody>
      </p:sp>
      <p:sp>
        <p:nvSpPr>
          <p:cNvPr id="3" name="内容占位符 2"/>
          <p:cNvSpPr>
            <a:spLocks noGrp="1"/>
          </p:cNvSpPr>
          <p:nvPr>
            <p:ph idx="1"/>
          </p:nvPr>
        </p:nvSpPr>
        <p:spPr/>
        <p:txBody>
          <a:bodyPr>
            <a:normAutofit fontScale="85000" lnSpcReduction="20000"/>
          </a:bodyPr>
          <a:lstStyle/>
          <a:p>
            <a:r>
              <a:rPr lang="zh-CN" altLang="en-US" dirty="0"/>
              <a:t>美术的工程师</a:t>
            </a:r>
            <a:r>
              <a:rPr lang="en-US" altLang="zh-CN" dirty="0"/>
              <a:t>(Art Engineer)</a:t>
            </a:r>
            <a:r>
              <a:rPr lang="zh-CN" altLang="en-US" dirty="0"/>
              <a:t>，一般出身于艺术美术院校的艺术设计专业居多，根据工作性质分类为</a:t>
            </a:r>
            <a:r>
              <a:rPr lang="en-US" altLang="zh-CN" dirty="0" smtClean="0"/>
              <a:t>:</a:t>
            </a:r>
            <a:r>
              <a:rPr lang="zh-CN" altLang="en-US" dirty="0" smtClean="0"/>
              <a:t>网页美工</a:t>
            </a:r>
            <a:r>
              <a:rPr lang="zh-CN" altLang="en-US" dirty="0"/>
              <a:t>，一般需要精通</a:t>
            </a:r>
            <a:r>
              <a:rPr lang="en-US" altLang="zh-CN" dirty="0"/>
              <a:t>Photoshop</a:t>
            </a:r>
            <a:r>
              <a:rPr lang="zh-CN" altLang="en-US" dirty="0"/>
              <a:t>等设计软件，对平面，色彩 ，基调，创意等进行处理。美工专业大部分因为电子商务的兴起而发展的职业，主要</a:t>
            </a:r>
            <a:r>
              <a:rPr lang="zh-CN" altLang="en-US" dirty="0" smtClean="0"/>
              <a:t>负责公司形象包装</a:t>
            </a:r>
            <a:r>
              <a:rPr lang="zh-CN" altLang="en-US" dirty="0"/>
              <a:t>、网站优化、</a:t>
            </a:r>
            <a:r>
              <a:rPr lang="zh-CN" altLang="en-US" dirty="0" smtClean="0"/>
              <a:t>产品宣传画册、</a:t>
            </a:r>
            <a:r>
              <a:rPr lang="zh-CN" altLang="en-US" dirty="0"/>
              <a:t>电子商务专题设计等工作。</a:t>
            </a:r>
            <a:endParaRPr lang="zh-CN" altLang="en-US" dirty="0"/>
          </a:p>
          <a:p>
            <a:r>
              <a:rPr lang="zh-CN" altLang="en-US" dirty="0"/>
              <a:t>三维美工 是由美工用</a:t>
            </a:r>
            <a:r>
              <a:rPr lang="en-US" altLang="zh-CN" dirty="0"/>
              <a:t>3DMAX</a:t>
            </a:r>
            <a:r>
              <a:rPr lang="zh-CN" altLang="en-US" dirty="0"/>
              <a:t>丶</a:t>
            </a:r>
            <a:r>
              <a:rPr lang="en-US" altLang="zh-CN" dirty="0" err="1"/>
              <a:t>maya</a:t>
            </a:r>
            <a:r>
              <a:rPr lang="zh-CN" altLang="en-US" dirty="0"/>
              <a:t>等的三维角色模型设计，道具模型设计，环境场景模型设计，包装设计等</a:t>
            </a:r>
            <a:endParaRPr lang="zh-CN" altLang="en-US" dirty="0"/>
          </a:p>
          <a:p>
            <a:r>
              <a:rPr lang="en-US" altLang="zh-CN" dirty="0"/>
              <a:t>2</a:t>
            </a:r>
            <a:r>
              <a:rPr lang="zh-CN" altLang="en-US" dirty="0"/>
              <a:t>、电影、各种戏剧艺术表演时涉及到的美术工作</a:t>
            </a:r>
            <a:r>
              <a:rPr lang="en-US" altLang="zh-CN" dirty="0"/>
              <a:t>,</a:t>
            </a:r>
            <a:r>
              <a:rPr lang="zh-CN" altLang="en-US" dirty="0"/>
              <a:t>包括布景</a:t>
            </a:r>
            <a:r>
              <a:rPr lang="zh-CN" altLang="en-US" dirty="0" smtClean="0"/>
              <a:t>的设计，道具、</a:t>
            </a:r>
            <a:r>
              <a:rPr lang="zh-CN" altLang="en-US" dirty="0"/>
              <a:t>服装的设计</a:t>
            </a:r>
            <a:r>
              <a:rPr lang="zh-CN" altLang="en-US" dirty="0" smtClean="0"/>
              <a:t>、选择和</a:t>
            </a:r>
            <a:r>
              <a:rPr lang="zh-CN" altLang="en-US" dirty="0"/>
              <a:t>制作等。</a:t>
            </a: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吕琛杰、向艳成：</a:t>
            </a:r>
            <a:r>
              <a:rPr lang="en-US" altLang="zh-CN" sz="2800" dirty="0" err="1" smtClean="0"/>
              <a:t>ppt</a:t>
            </a:r>
            <a:r>
              <a:rPr lang="zh-CN" altLang="en-US" sz="2800" dirty="0" smtClean="0"/>
              <a:t>制作、素材</a:t>
            </a:r>
            <a:endParaRPr lang="zh-CN" altLang="en-US" sz="2800" dirty="0"/>
          </a:p>
        </p:txBody>
      </p:sp>
      <p:sp>
        <p:nvSpPr>
          <p:cNvPr id="3" name="内容占位符 2"/>
          <p:cNvSpPr>
            <a:spLocks noGrp="1"/>
          </p:cNvSpPr>
          <p:nvPr>
            <p:ph idx="1"/>
          </p:nvPr>
        </p:nvSpPr>
        <p:spPr/>
        <p:txBody>
          <a:bodyPr/>
          <a:lstStyle/>
          <a:p>
            <a:r>
              <a:rPr lang="zh-CN" altLang="en-US" dirty="0"/>
              <a:t>所谓在线幻灯片是将</a:t>
            </a:r>
            <a:r>
              <a:rPr lang="en-US" altLang="zh-CN" dirty="0" err="1"/>
              <a:t>ppt</a:t>
            </a:r>
            <a:r>
              <a:rPr lang="zh-CN" altLang="en-US" dirty="0" smtClean="0"/>
              <a:t>、</a:t>
            </a:r>
            <a:r>
              <a:rPr lang="en-US" altLang="zh-CN" dirty="0" err="1" smtClean="0"/>
              <a:t>pptx</a:t>
            </a:r>
            <a:r>
              <a:rPr lang="zh-CN" altLang="en-US" dirty="0" smtClean="0"/>
              <a:t>、</a:t>
            </a:r>
            <a:r>
              <a:rPr lang="en-US" altLang="zh-CN" smtClean="0"/>
              <a:t>pdf</a:t>
            </a:r>
            <a:r>
              <a:rPr lang="zh-CN" altLang="en-US" smtClean="0"/>
              <a:t>、</a:t>
            </a:r>
            <a:r>
              <a:rPr lang="en-US" altLang="zh-CN" dirty="0"/>
              <a:t>word</a:t>
            </a:r>
            <a:r>
              <a:rPr lang="zh-CN" altLang="en-US" dirty="0"/>
              <a:t>、</a:t>
            </a:r>
            <a:r>
              <a:rPr lang="en-US" altLang="zh-CN" dirty="0" err="1"/>
              <a:t>odf</a:t>
            </a:r>
            <a:r>
              <a:rPr lang="zh-CN" altLang="en-US" dirty="0"/>
              <a:t>、</a:t>
            </a:r>
            <a:r>
              <a:rPr lang="en-US" altLang="zh-CN" dirty="0" err="1"/>
              <a:t>dpt</a:t>
            </a:r>
            <a:r>
              <a:rPr lang="zh-CN" altLang="en-US" dirty="0"/>
              <a:t>、</a:t>
            </a:r>
            <a:r>
              <a:rPr lang="en-US" altLang="zh-CN" dirty="0"/>
              <a:t>key</a:t>
            </a:r>
            <a:r>
              <a:rPr lang="zh-CN" altLang="en-US" dirty="0"/>
              <a:t>等各种常见电子文档，通过</a:t>
            </a:r>
            <a:r>
              <a:rPr lang="en-US" altLang="zh-CN" dirty="0"/>
              <a:t>web</a:t>
            </a:r>
            <a:r>
              <a:rPr lang="zh-CN" altLang="en-US" dirty="0"/>
              <a:t>技术实现在线阅读，免去了安装软件的麻烦。在线幻灯片还有一个好处就是它不需要随身携带移动储存设备，只要有一台可以上网的设备就能做幻灯片演示。这样你在外出做演讲的时候还能远离电脑病毒的威胁。苹果</a:t>
            </a:r>
            <a:r>
              <a:rPr lang="en-US" altLang="zh-CN" dirty="0" err="1"/>
              <a:t>iCloud</a:t>
            </a:r>
            <a:r>
              <a:rPr lang="zh-CN" altLang="en-US" dirty="0"/>
              <a:t>云端中的在线</a:t>
            </a:r>
            <a:r>
              <a:rPr lang="en-US" altLang="zh-CN" dirty="0"/>
              <a:t>iWork</a:t>
            </a:r>
            <a:r>
              <a:rPr lang="zh-CN" altLang="en-US" dirty="0"/>
              <a:t>套件、微软</a:t>
            </a:r>
            <a:r>
              <a:rPr lang="en-US" altLang="zh-CN" dirty="0"/>
              <a:t>Office Web Apps</a:t>
            </a:r>
            <a:r>
              <a:rPr lang="zh-CN" altLang="en-US" dirty="0"/>
              <a:t>与谷歌</a:t>
            </a:r>
            <a:r>
              <a:rPr lang="en-US" altLang="zh-CN" dirty="0"/>
              <a:t>Google Docs</a:t>
            </a:r>
            <a:r>
              <a:rPr lang="zh-CN" altLang="en-US" dirty="0"/>
              <a:t>均提供在线阅读、编辑幻灯片的服务。</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a:t>
            </a:r>
            <a:r>
              <a:rPr lang="zh-CN" altLang="en-US" dirty="0"/>
              <a:t>说明</a:t>
            </a:r>
            <a:endParaRPr lang="zh-CN" altLang="en-US" dirty="0"/>
          </a:p>
        </p:txBody>
      </p:sp>
      <p:sp>
        <p:nvSpPr>
          <p:cNvPr id="3" name="内容占位符 2"/>
          <p:cNvSpPr>
            <a:spLocks noGrp="1"/>
          </p:cNvSpPr>
          <p:nvPr>
            <p:ph idx="1"/>
          </p:nvPr>
        </p:nvSpPr>
        <p:spPr>
          <a:xfrm>
            <a:off x="1403648" y="2276872"/>
            <a:ext cx="6400800" cy="3048001"/>
          </a:xfrm>
        </p:spPr>
        <p:txBody>
          <a:bodyPr>
            <a:noAutofit/>
          </a:bodyPr>
          <a:lstStyle/>
          <a:p>
            <a:pPr indent="0">
              <a:buNone/>
            </a:pPr>
            <a:r>
              <a:rPr lang="en-US" altLang="zh-CN" sz="2800" baseline="-25000" dirty="0"/>
              <a:t>Adobe Dreamweaver</a:t>
            </a:r>
            <a:endParaRPr lang="en-US" altLang="zh-CN" sz="2800" baseline="-25000" dirty="0"/>
          </a:p>
          <a:p>
            <a:r>
              <a:rPr lang="en-US" altLang="zh-CN" sz="1100" dirty="0" smtClean="0"/>
              <a:t>Adobe </a:t>
            </a:r>
            <a:r>
              <a:rPr lang="en-US" altLang="zh-CN" sz="1100" dirty="0"/>
              <a:t>Dreamweaver</a:t>
            </a:r>
            <a:r>
              <a:rPr lang="zh-CN" altLang="en-US" sz="1100" dirty="0"/>
              <a:t>，简称“</a:t>
            </a:r>
            <a:r>
              <a:rPr lang="en-US" altLang="zh-CN" sz="1100" dirty="0"/>
              <a:t>DW”</a:t>
            </a:r>
            <a:r>
              <a:rPr lang="zh-CN" altLang="en-US" sz="1100" dirty="0"/>
              <a:t>，中文名称 </a:t>
            </a:r>
            <a:r>
              <a:rPr lang="en-US" altLang="zh-CN" sz="1100" dirty="0"/>
              <a:t>"</a:t>
            </a:r>
            <a:r>
              <a:rPr lang="zh-CN" altLang="en-US" sz="1100" dirty="0"/>
              <a:t>梦想编织者</a:t>
            </a:r>
            <a:r>
              <a:rPr lang="en-US" altLang="zh-CN" sz="1100" dirty="0"/>
              <a:t>"</a:t>
            </a:r>
            <a:r>
              <a:rPr lang="zh-CN" altLang="en-US" sz="1100" dirty="0"/>
              <a:t>，最初为美国</a:t>
            </a:r>
            <a:r>
              <a:rPr lang="en-US" altLang="zh-CN" sz="1100" dirty="0"/>
              <a:t>MACROMEDIA</a:t>
            </a:r>
            <a:r>
              <a:rPr lang="zh-CN" altLang="en-US" sz="1100" dirty="0"/>
              <a:t>公司</a:t>
            </a:r>
            <a:r>
              <a:rPr lang="zh-CN" altLang="en-US" sz="1100" dirty="0" smtClean="0"/>
              <a:t>开发</a:t>
            </a:r>
            <a:r>
              <a:rPr lang="zh-CN" altLang="en-US" sz="1100" baseline="30000" dirty="0" smtClean="0"/>
              <a:t> </a:t>
            </a:r>
            <a:r>
              <a:rPr lang="zh-CN" altLang="en-US" sz="1100" dirty="0" smtClean="0"/>
              <a:t>，</a:t>
            </a:r>
            <a:r>
              <a:rPr lang="en-US" altLang="zh-CN" sz="1100" dirty="0"/>
              <a:t>2005</a:t>
            </a:r>
            <a:r>
              <a:rPr lang="zh-CN" altLang="en-US" sz="1100" dirty="0"/>
              <a:t>年被</a:t>
            </a:r>
            <a:r>
              <a:rPr lang="en-US" altLang="zh-CN" sz="1100" dirty="0"/>
              <a:t>Adobe</a:t>
            </a:r>
            <a:r>
              <a:rPr lang="zh-CN" altLang="en-US" sz="1100" dirty="0"/>
              <a:t>公司收购。</a:t>
            </a:r>
            <a:r>
              <a:rPr lang="en-US" altLang="zh-CN" sz="1100" dirty="0"/>
              <a:t>DW</a:t>
            </a:r>
            <a:r>
              <a:rPr lang="zh-CN" altLang="en-US" sz="1100" dirty="0"/>
              <a:t>是集网页制作和管理网站于一身的所见即所得网页代码编辑器。利用对 </a:t>
            </a:r>
            <a:r>
              <a:rPr lang="en-US" altLang="zh-CN" sz="1100" dirty="0"/>
              <a:t>HTML</a:t>
            </a:r>
            <a:r>
              <a:rPr lang="zh-CN" altLang="en-US" sz="1100" dirty="0"/>
              <a:t>、</a:t>
            </a:r>
            <a:r>
              <a:rPr lang="en-US" altLang="zh-CN" sz="1100" dirty="0"/>
              <a:t>CSS</a:t>
            </a:r>
            <a:r>
              <a:rPr lang="zh-CN" altLang="en-US" sz="1100" dirty="0"/>
              <a:t>、</a:t>
            </a:r>
            <a:r>
              <a:rPr lang="en-US" altLang="zh-CN" sz="1100" dirty="0"/>
              <a:t>JavaScript</a:t>
            </a:r>
            <a:r>
              <a:rPr lang="zh-CN" altLang="en-US" sz="1100" dirty="0"/>
              <a:t>等内容的支持，设计师和程序员可以在几乎任何地方快速制作和进行网站建设。</a:t>
            </a:r>
            <a:r>
              <a:rPr lang="zh-CN" altLang="en-US" sz="1100" baseline="30000" dirty="0"/>
              <a:t> </a:t>
            </a:r>
            <a:endParaRPr lang="zh-CN" altLang="en-US" sz="1100" dirty="0"/>
          </a:p>
          <a:p>
            <a:r>
              <a:rPr lang="en-US" altLang="zh-CN" sz="1100" dirty="0"/>
              <a:t>Adobe Dreamweaver</a:t>
            </a:r>
            <a:r>
              <a:rPr lang="zh-CN" altLang="en-US" sz="1100" dirty="0"/>
              <a:t>使用所见即所得的接口，亦有</a:t>
            </a:r>
            <a:r>
              <a:rPr lang="en-US" altLang="zh-CN" sz="1100" dirty="0"/>
              <a:t>HTML</a:t>
            </a:r>
            <a:r>
              <a:rPr lang="zh-CN" altLang="en-US" sz="1100" dirty="0"/>
              <a:t>（</a:t>
            </a:r>
            <a:r>
              <a:rPr lang="zh-CN" altLang="en-US" sz="1100" dirty="0" smtClean="0"/>
              <a:t>标准通用</a:t>
            </a:r>
            <a:r>
              <a:rPr lang="zh-CN" altLang="en-US" sz="1100" dirty="0"/>
              <a:t>标记语言下的一个应用）编辑的功能，借助经过简化的智能编码引擎，轻松地创建、编码和管理动态网站</a:t>
            </a:r>
            <a:r>
              <a:rPr lang="zh-CN" altLang="en-US" sz="1100" dirty="0" smtClean="0"/>
              <a:t>。访问</a:t>
            </a:r>
            <a:r>
              <a:rPr lang="zh-CN" altLang="en-US" sz="1100" dirty="0"/>
              <a:t>代码提示，即可快速了解 </a:t>
            </a:r>
            <a:r>
              <a:rPr lang="en-US" altLang="zh-CN" sz="1100" dirty="0"/>
              <a:t>HTML</a:t>
            </a:r>
            <a:r>
              <a:rPr lang="zh-CN" altLang="en-US" sz="1100" dirty="0"/>
              <a:t>、</a:t>
            </a:r>
            <a:r>
              <a:rPr lang="en-US" altLang="zh-CN" sz="1100" dirty="0"/>
              <a:t>CSS</a:t>
            </a:r>
            <a:r>
              <a:rPr lang="zh-CN" altLang="en-US" sz="1100" dirty="0"/>
              <a:t> 和其他</a:t>
            </a:r>
            <a:r>
              <a:rPr lang="en-US" altLang="zh-CN" sz="1100" dirty="0"/>
              <a:t>Web</a:t>
            </a:r>
            <a:r>
              <a:rPr lang="zh-CN" altLang="en-US" sz="1100" dirty="0"/>
              <a:t> 标准</a:t>
            </a:r>
            <a:r>
              <a:rPr lang="zh-CN" altLang="en-US" sz="1100" dirty="0" smtClean="0"/>
              <a:t>。使用</a:t>
            </a:r>
            <a:r>
              <a:rPr lang="zh-CN" altLang="en-US" sz="1100" dirty="0"/>
              <a:t>视觉辅助功能减少错误并提高网站开发速度。</a:t>
            </a:r>
            <a:endParaRPr lang="zh-CN" altLang="en-US" sz="1100" dirty="0"/>
          </a:p>
          <a:p>
            <a:endParaRPr lang="zh-CN" altLang="en-US" sz="1100" dirty="0"/>
          </a:p>
          <a:p>
            <a:endParaRPr lang="zh-CN" alt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648" y="2276872"/>
            <a:ext cx="6400800" cy="3048001"/>
          </a:xfrm>
        </p:spPr>
        <p:txBody>
          <a:bodyPr>
            <a:noAutofit/>
          </a:bodyPr>
          <a:lstStyle/>
          <a:p>
            <a:pPr fontAlgn="ctr"/>
            <a:r>
              <a:rPr lang="en-US" altLang="zh-CN" sz="2400" dirty="0" smtClean="0"/>
              <a:t>PS</a:t>
            </a:r>
            <a:r>
              <a:rPr lang="zh-CN" altLang="en-US" sz="2000" dirty="0" smtClean="0"/>
              <a:t>图像处理</a:t>
            </a:r>
            <a:r>
              <a:rPr lang="zh-CN" altLang="en-US" sz="2000" dirty="0"/>
              <a:t>软件</a:t>
            </a:r>
            <a:endParaRPr lang="zh-CN" altLang="en-US" sz="2000" dirty="0"/>
          </a:p>
          <a:p>
            <a:pPr indent="0">
              <a:buNone/>
            </a:pPr>
            <a:r>
              <a:rPr lang="en-US" altLang="zh-CN" sz="1200" dirty="0" smtClean="0"/>
              <a:t>Adobe </a:t>
            </a:r>
            <a:r>
              <a:rPr lang="en-US" altLang="zh-CN" sz="1200" dirty="0"/>
              <a:t>Photoshop</a:t>
            </a:r>
            <a:r>
              <a:rPr lang="zh-CN" altLang="en-US" sz="1200" dirty="0"/>
              <a:t>，简称“</a:t>
            </a:r>
            <a:r>
              <a:rPr lang="en-US" altLang="zh-CN" sz="1200" dirty="0"/>
              <a:t>PS”</a:t>
            </a:r>
            <a:r>
              <a:rPr lang="zh-CN" altLang="en-US" sz="1200" dirty="0"/>
              <a:t>，是由</a:t>
            </a:r>
            <a:r>
              <a:rPr lang="en-US" altLang="zh-CN" sz="1200" dirty="0"/>
              <a:t>Adobe Systems</a:t>
            </a:r>
            <a:r>
              <a:rPr lang="zh-CN" altLang="en-US" sz="1200" dirty="0"/>
              <a:t>开发和发行的图像处理软件。 </a:t>
            </a:r>
            <a:r>
              <a:rPr lang="en-US" altLang="zh-CN" sz="1200" dirty="0"/>
              <a:t>Photoshop</a:t>
            </a:r>
            <a:r>
              <a:rPr lang="zh-CN" altLang="en-US" sz="1200" dirty="0"/>
              <a:t>主要处理以像素所构成的数字图像。使用其众多的编修与绘图工具，可以有效地进行图片编辑工作。</a:t>
            </a:r>
            <a:r>
              <a:rPr lang="en-US" altLang="zh-CN" sz="1200" dirty="0" err="1"/>
              <a:t>ps</a:t>
            </a:r>
            <a:r>
              <a:rPr lang="zh-CN" altLang="en-US" sz="1200" dirty="0"/>
              <a:t>有很多功能，在图像、图形、文字、视频、出版等各方面都有涉及。 </a:t>
            </a:r>
            <a:r>
              <a:rPr lang="en-US" altLang="zh-CN" sz="1200" dirty="0"/>
              <a:t>2003</a:t>
            </a:r>
            <a:r>
              <a:rPr lang="zh-CN" altLang="en-US" sz="1200" dirty="0"/>
              <a:t>年，</a:t>
            </a:r>
            <a:r>
              <a:rPr lang="en-US" altLang="zh-CN" sz="1200" dirty="0"/>
              <a:t>Adobe Photoshop 8</a:t>
            </a:r>
            <a:r>
              <a:rPr lang="zh-CN" altLang="en-US" sz="1200" dirty="0"/>
              <a:t>被更名为</a:t>
            </a:r>
            <a:r>
              <a:rPr lang="en-US" altLang="zh-CN" sz="1200" dirty="0"/>
              <a:t>Adobe Photoshop CS</a:t>
            </a:r>
            <a:r>
              <a:rPr lang="zh-CN" altLang="en-US" sz="1200" dirty="0"/>
              <a:t>。</a:t>
            </a:r>
            <a:r>
              <a:rPr lang="en-US" altLang="zh-CN" sz="1200" dirty="0"/>
              <a:t>2013</a:t>
            </a:r>
            <a:r>
              <a:rPr lang="zh-CN" altLang="en-US" sz="1200" dirty="0"/>
              <a:t>年</a:t>
            </a:r>
            <a:r>
              <a:rPr lang="en-US" altLang="zh-CN" sz="1200" dirty="0"/>
              <a:t>7</a:t>
            </a:r>
            <a:r>
              <a:rPr lang="zh-CN" altLang="en-US" sz="1200" dirty="0"/>
              <a:t>月，</a:t>
            </a:r>
            <a:r>
              <a:rPr lang="en-US" altLang="zh-CN" sz="1200" dirty="0"/>
              <a:t>Adobe</a:t>
            </a:r>
            <a:r>
              <a:rPr lang="zh-CN" altLang="en-US" sz="1200" dirty="0"/>
              <a:t>公司推出了新版本的</a:t>
            </a:r>
            <a:r>
              <a:rPr lang="en-US" altLang="zh-CN" sz="1200" dirty="0"/>
              <a:t>Photoshop CC</a:t>
            </a:r>
            <a:r>
              <a:rPr lang="zh-CN" altLang="en-US" sz="1200" dirty="0"/>
              <a:t>，自此，</a:t>
            </a:r>
            <a:r>
              <a:rPr lang="en-US" altLang="zh-CN" sz="1200" dirty="0"/>
              <a:t>Photoshop CS6</a:t>
            </a:r>
            <a:r>
              <a:rPr lang="zh-CN" altLang="en-US" sz="1200" dirty="0"/>
              <a:t>作为</a:t>
            </a:r>
            <a:r>
              <a:rPr lang="en-US" altLang="zh-CN" sz="1200" dirty="0"/>
              <a:t>Adobe CS</a:t>
            </a:r>
            <a:r>
              <a:rPr lang="zh-CN" altLang="en-US" sz="1200" dirty="0"/>
              <a:t>系列的最后一个版本被新的</a:t>
            </a:r>
            <a:r>
              <a:rPr lang="en-US" altLang="zh-CN" sz="1200" dirty="0"/>
              <a:t>CC</a:t>
            </a:r>
            <a:r>
              <a:rPr lang="zh-CN" altLang="en-US" sz="1200" dirty="0"/>
              <a:t>系列取代。 截止</a:t>
            </a:r>
            <a:r>
              <a:rPr lang="en-US" altLang="zh-CN" sz="1200" dirty="0"/>
              <a:t>2019</a:t>
            </a:r>
            <a:r>
              <a:rPr lang="zh-CN" altLang="en-US" sz="1200" dirty="0"/>
              <a:t>年</a:t>
            </a:r>
            <a:r>
              <a:rPr lang="en-US" altLang="zh-CN" sz="1200" dirty="0"/>
              <a:t>1</a:t>
            </a:r>
            <a:r>
              <a:rPr lang="zh-CN" altLang="en-US" sz="1200" dirty="0"/>
              <a:t>月</a:t>
            </a:r>
            <a:r>
              <a:rPr lang="en-US" altLang="zh-CN" sz="1200" dirty="0"/>
              <a:t>Adobe Photoshop CC 2019</a:t>
            </a:r>
            <a:r>
              <a:rPr lang="zh-CN" altLang="en-US" sz="1200" dirty="0"/>
              <a:t>为市场最新版本。 </a:t>
            </a:r>
            <a:r>
              <a:rPr lang="en-US" altLang="zh-CN" sz="1200" dirty="0"/>
              <a:t>Adobe</a:t>
            </a:r>
            <a:r>
              <a:rPr lang="zh-CN" altLang="en-US" sz="1200" dirty="0"/>
              <a:t>支持</a:t>
            </a:r>
            <a:r>
              <a:rPr lang="en-US" altLang="zh-CN" sz="1200" dirty="0"/>
              <a:t>Windows</a:t>
            </a:r>
            <a:r>
              <a:rPr lang="zh-CN" altLang="en-US" sz="1200" dirty="0"/>
              <a:t>操作系统 、</a:t>
            </a:r>
            <a:r>
              <a:rPr lang="en-US" altLang="zh-CN" sz="1200" dirty="0"/>
              <a:t>Android</a:t>
            </a:r>
            <a:r>
              <a:rPr lang="zh-CN" altLang="en-US" sz="1200" dirty="0"/>
              <a:t>与</a:t>
            </a:r>
            <a:r>
              <a:rPr lang="en-US" altLang="zh-CN" sz="1200" dirty="0"/>
              <a:t>Mac OS</a:t>
            </a:r>
            <a:r>
              <a:rPr lang="zh-CN" altLang="en-US" sz="1200" dirty="0"/>
              <a:t>， 但</a:t>
            </a:r>
            <a:r>
              <a:rPr lang="en-US" altLang="zh-CN" sz="1200" dirty="0"/>
              <a:t>Linux</a:t>
            </a:r>
            <a:r>
              <a:rPr lang="zh-CN" altLang="en-US" sz="1200" dirty="0"/>
              <a:t>操作系统用户可以通过使用</a:t>
            </a:r>
            <a:r>
              <a:rPr lang="en-US" altLang="zh-CN" sz="1200" dirty="0"/>
              <a:t>Wine</a:t>
            </a:r>
            <a:r>
              <a:rPr lang="zh-CN" altLang="en-US" sz="1200" dirty="0"/>
              <a:t>来运行</a:t>
            </a:r>
            <a:r>
              <a:rPr lang="en-US" altLang="zh-CN" sz="1200" dirty="0"/>
              <a:t>Photoshop</a:t>
            </a:r>
            <a:r>
              <a:rPr lang="zh-CN" altLang="en-US" sz="1200" dirty="0"/>
              <a:t>。</a:t>
            </a:r>
            <a:endParaRPr lang="zh-CN" alt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时装设计">
  <a:themeElements>
    <a:clrScheme name="时装设计">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黑领结">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时装设计">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Couture</Template>
  <TotalTime>0</TotalTime>
  <Words>4459</Words>
  <Application>WPS 演示</Application>
  <PresentationFormat>全屏显示(4:3)</PresentationFormat>
  <Paragraphs>91</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仿宋</vt:lpstr>
      <vt:lpstr>Garamond</vt:lpstr>
      <vt:lpstr>Segoe Print</vt:lpstr>
      <vt:lpstr>微软雅黑</vt:lpstr>
      <vt:lpstr>Arial Unicode MS</vt:lpstr>
      <vt:lpstr>Calibri</vt:lpstr>
      <vt:lpstr>时装设计</vt:lpstr>
      <vt:lpstr>快乐星球小组实训内容</vt:lpstr>
      <vt:lpstr>操作场景</vt:lpstr>
      <vt:lpstr>PowerPoint 演示文稿</vt:lpstr>
      <vt:lpstr>舒洪凡、赵佳乐：web前端开发； </vt:lpstr>
      <vt:lpstr>傅天江：线框图处理</vt:lpstr>
      <vt:lpstr>李咏蝶、明燚：美工</vt:lpstr>
      <vt:lpstr>吕琛杰、向艳成：ppt制作、素材</vt:lpstr>
      <vt:lpstr>技术说明</vt:lpstr>
      <vt:lpstr>PowerPoint 演示文稿</vt:lpstr>
      <vt:lpstr>制作过程 </vt:lpstr>
      <vt:lpstr>PowerPoint 演示文稿</vt:lpstr>
      <vt:lpstr>制作思路</vt:lpstr>
      <vt:lpstr>大致提纲</vt:lpstr>
      <vt:lpstr>网站需求分析</vt:lpstr>
      <vt:lpstr>心得体会</vt:lpstr>
      <vt:lpstr>心得体会</vt:lpstr>
      <vt:lpstr>心得体会</vt:lpstr>
      <vt:lpstr>心得体会</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OE</dc:creator>
  <cp:lastModifiedBy>️</cp:lastModifiedBy>
  <cp:revision>11</cp:revision>
  <dcterms:created xsi:type="dcterms:W3CDTF">2019-06-17T07:28:00Z</dcterms:created>
  <dcterms:modified xsi:type="dcterms:W3CDTF">2019-06-23T03:21:09Z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