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59" r:id="rId3"/>
    <p:sldId id="460" r:id="rId5"/>
    <p:sldId id="462" r:id="rId6"/>
    <p:sldId id="463" r:id="rId7"/>
    <p:sldId id="464" r:id="rId8"/>
    <p:sldId id="465" r:id="rId9"/>
    <p:sldId id="466" r:id="rId10"/>
    <p:sldId id="468" r:id="rId11"/>
    <p:sldId id="469" r:id="rId12"/>
    <p:sldId id="470" r:id="rId13"/>
    <p:sldId id="471" r:id="rId14"/>
    <p:sldId id="474" r:id="rId15"/>
    <p:sldId id="959" r:id="rId16"/>
    <p:sldId id="960" r:id="rId17"/>
    <p:sldId id="961" r:id="rId18"/>
    <p:sldId id="475" r:id="rId19"/>
    <p:sldId id="476" r:id="rId20"/>
    <p:sldId id="519" r:id="rId21"/>
    <p:sldId id="520" r:id="rId22"/>
    <p:sldId id="860" r:id="rId23"/>
    <p:sldId id="523" r:id="rId24"/>
    <p:sldId id="861" r:id="rId25"/>
    <p:sldId id="525" r:id="rId26"/>
    <p:sldId id="571" r:id="rId27"/>
    <p:sldId id="572" r:id="rId28"/>
    <p:sldId id="527" r:id="rId29"/>
    <p:sldId id="530" r:id="rId30"/>
    <p:sldId id="862" r:id="rId31"/>
    <p:sldId id="932" r:id="rId32"/>
    <p:sldId id="936" r:id="rId33"/>
    <p:sldId id="544" r:id="rId34"/>
    <p:sldId id="937" r:id="rId35"/>
    <p:sldId id="938" r:id="rId36"/>
    <p:sldId id="939" r:id="rId37"/>
    <p:sldId id="586" r:id="rId38"/>
    <p:sldId id="588" r:id="rId39"/>
    <p:sldId id="940" r:id="rId40"/>
    <p:sldId id="962" r:id="rId41"/>
    <p:sldId id="941" r:id="rId42"/>
    <p:sldId id="942" r:id="rId43"/>
    <p:sldId id="943" r:id="rId44"/>
    <p:sldId id="599" r:id="rId45"/>
    <p:sldId id="944" r:id="rId46"/>
    <p:sldId id="587" r:id="rId47"/>
    <p:sldId id="589" r:id="rId48"/>
    <p:sldId id="945" r:id="rId49"/>
    <p:sldId id="946" r:id="rId50"/>
    <p:sldId id="947" r:id="rId51"/>
    <p:sldId id="948" r:id="rId52"/>
    <p:sldId id="531" r:id="rId53"/>
    <p:sldId id="532" r:id="rId54"/>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v0593"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30" autoAdjust="0"/>
    <p:restoredTop sz="94857"/>
  </p:normalViewPr>
  <p:slideViewPr>
    <p:cSldViewPr snapToGrid="0" snapToObjects="1">
      <p:cViewPr varScale="1">
        <p:scale>
          <a:sx n="72" d="100"/>
          <a:sy n="72" d="100"/>
        </p:scale>
        <p:origin x="232" y="632"/>
      </p:cViewPr>
      <p:guideLst>
        <p:guide orient="horz" pos="213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50.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9.xml"/><Relationship Id="rId2" Type="http://schemas.openxmlformats.org/officeDocument/2006/relationships/tags" Target="../tags/tag6.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9.xml"/><Relationship Id="rId2" Type="http://schemas.openxmlformats.org/officeDocument/2006/relationships/tags" Target="../tags/tag8.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9.xml"/><Relationship Id="rId2" Type="http://schemas.openxmlformats.org/officeDocument/2006/relationships/tags" Target="../tags/tag10.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9.xml"/><Relationship Id="rId2" Type="http://schemas.openxmlformats.org/officeDocument/2006/relationships/tags" Target="../tags/tag1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9.xml"/><Relationship Id="rId2" Type="http://schemas.openxmlformats.org/officeDocument/2006/relationships/tags" Target="../tags/tag1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9.xml"/><Relationship Id="rId2" Type="http://schemas.openxmlformats.org/officeDocument/2006/relationships/tags" Target="../tags/tag16.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9.xml"/><Relationship Id="rId2" Type="http://schemas.openxmlformats.org/officeDocument/2006/relationships/tags" Target="../tags/tag18.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8.xml"/><Relationship Id="rId2" Type="http://schemas.openxmlformats.org/officeDocument/2006/relationships/tags" Target="../tags/tag20.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8.xml"/><Relationship Id="rId2" Type="http://schemas.openxmlformats.org/officeDocument/2006/relationships/tags" Target="../tags/tag2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vmlDrawing" Target="../drawings/vmlDrawing1.vml"/><Relationship Id="rId4" Type="http://schemas.openxmlformats.org/officeDocument/2006/relationships/slideLayout" Target="../slideLayouts/slideLayout19.xml"/><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9.xml"/><Relationship Id="rId2" Type="http://schemas.openxmlformats.org/officeDocument/2006/relationships/tags" Target="../tags/tag25.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8.xml"/><Relationship Id="rId2" Type="http://schemas.openxmlformats.org/officeDocument/2006/relationships/tags" Target="../tags/tag29.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9.xml"/><Relationship Id="rId3" Type="http://schemas.openxmlformats.org/officeDocument/2006/relationships/tags" Target="../tags/tag32.xml"/><Relationship Id="rId2" Type="http://schemas.openxmlformats.org/officeDocument/2006/relationships/image" Target="../media/image1.svg"/><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19.xml"/><Relationship Id="rId3" Type="http://schemas.openxmlformats.org/officeDocument/2006/relationships/tags" Target="../tags/tag41.xml"/><Relationship Id="rId2" Type="http://schemas.openxmlformats.org/officeDocument/2006/relationships/image" Target="../media/image1.svg"/><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tags" Target="../tags/tag43.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8.xml"/><Relationship Id="rId2" Type="http://schemas.openxmlformats.org/officeDocument/2006/relationships/tags" Target="../tags/tag45.xml"/><Relationship Id="rId1" Type="http://schemas.openxmlformats.org/officeDocument/2006/relationships/tags" Target="../tags/tag44.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8.xml"/><Relationship Id="rId2" Type="http://schemas.openxmlformats.org/officeDocument/2006/relationships/tags" Target="../tags/tag47.xml"/><Relationship Id="rId1" Type="http://schemas.openxmlformats.org/officeDocument/2006/relationships/tags" Target="../tags/tag46.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8.xml"/><Relationship Id="rId2" Type="http://schemas.openxmlformats.org/officeDocument/2006/relationships/tags" Target="../tags/tag49.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9.xml"/><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9.xml"/><Relationship Id="rId2" Type="http://schemas.openxmlformats.org/officeDocument/2006/relationships/tags" Target="../tags/tag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60841" y="2515710"/>
            <a:ext cx="7768271" cy="923330"/>
          </a:xfrm>
          <a:prstGeom prst="rect">
            <a:avLst/>
          </a:prstGeom>
          <a:noFill/>
        </p:spPr>
        <p:txBody>
          <a:bodyPr wrap="square" rtlCol="0">
            <a:spAutoFit/>
          </a:bodyPr>
          <a:lstStyle/>
          <a:p>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初识</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MyBatis</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框架</a:t>
            </a:r>
            <a:endPar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2339975" y="3860800"/>
            <a:ext cx="7768590" cy="429895"/>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sz="1700" dirty="0">
                <a:solidFill>
                  <a:srgbClr val="595959"/>
                </a:solidFill>
                <a:latin typeface="微软雅黑" panose="020B0503020204020204" pitchFamily="34" charset="-122"/>
                <a:ea typeface="微软雅黑" panose="020B0503020204020204" pitchFamily="34" charset="-122"/>
                <a:cs typeface="+mn-ea"/>
                <a:sym typeface="+mn-lt"/>
              </a:rPr>
              <a:t>《Java EE企业级应用开发</a:t>
            </a:r>
            <a:r>
              <a:rPr lang="zh-CN" sz="1700" dirty="0">
                <a:solidFill>
                  <a:srgbClr val="595959"/>
                </a:solidFill>
                <a:latin typeface="微软雅黑" panose="020B0503020204020204" pitchFamily="34" charset="-122"/>
                <a:ea typeface="微软雅黑" panose="020B0503020204020204" pitchFamily="34" charset="-122"/>
                <a:cs typeface="+mn-ea"/>
                <a:sym typeface="+mn-lt"/>
              </a:rPr>
              <a:t>教程（</a:t>
            </a:r>
            <a:r>
              <a:rPr sz="1700" dirty="0">
                <a:solidFill>
                  <a:srgbClr val="595959"/>
                </a:solidFill>
                <a:latin typeface="微软雅黑" panose="020B0503020204020204" pitchFamily="34" charset="-122"/>
                <a:ea typeface="微软雅黑" panose="020B0503020204020204" pitchFamily="34" charset="-122"/>
                <a:cs typeface="+mn-ea"/>
                <a:sym typeface="+mn-lt"/>
              </a:rPr>
              <a:t>Spring+Spring MVC+MyBatis</a:t>
            </a:r>
            <a:r>
              <a:rPr lang="zh-CN" sz="1700" dirty="0">
                <a:solidFill>
                  <a:srgbClr val="595959"/>
                </a:solidFill>
                <a:latin typeface="微软雅黑" panose="020B0503020204020204" pitchFamily="34" charset="-122"/>
                <a:ea typeface="微软雅黑" panose="020B0503020204020204" pitchFamily="34" charset="-122"/>
                <a:cs typeface="+mn-ea"/>
                <a:sym typeface="+mn-lt"/>
              </a:rPr>
              <a:t>）</a:t>
            </a:r>
            <a:r>
              <a:rPr sz="1700" dirty="0">
                <a:solidFill>
                  <a:srgbClr val="595959"/>
                </a:solidFill>
                <a:latin typeface="微软雅黑" panose="020B0503020204020204" pitchFamily="34" charset="-122"/>
                <a:ea typeface="微软雅黑" panose="020B0503020204020204" pitchFamily="34" charset="-122"/>
                <a:cs typeface="+mn-ea"/>
                <a:sym typeface="+mn-lt"/>
              </a:rPr>
              <a:t>（第2版）》</a:t>
            </a:r>
            <a:endParaRPr sz="17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框架的优势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140554"/>
            <a:ext cx="31960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2"/>
            <a:ext cx="10025729" cy="390723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在早期</a:t>
            </a:r>
            <a:r>
              <a:rPr lang="en-US" altLang="zh-CN" dirty="0">
                <a:solidFill>
                  <a:srgbClr val="1369B2"/>
                </a:solidFill>
                <a:latin typeface="微软雅黑" panose="020B0503020204020204" pitchFamily="34" charset="-122"/>
                <a:cs typeface="+mn-cs"/>
              </a:rPr>
              <a:t>Java</a:t>
            </a:r>
            <a:r>
              <a:rPr lang="zh-CN" altLang="en-US" dirty="0">
                <a:solidFill>
                  <a:srgbClr val="1369B2"/>
                </a:solidFill>
                <a:latin typeface="微软雅黑" panose="020B0503020204020204" pitchFamily="34" charset="-122"/>
                <a:cs typeface="+mn-cs"/>
              </a:rPr>
              <a:t> </a:t>
            </a:r>
            <a:r>
              <a:rPr lang="en-US" altLang="zh-CN" dirty="0">
                <a:solidFill>
                  <a:srgbClr val="1369B2"/>
                </a:solidFill>
                <a:latin typeface="微软雅黑" panose="020B0503020204020204" pitchFamily="34" charset="-122"/>
                <a:cs typeface="+mn-cs"/>
              </a:rPr>
              <a:t>E</a:t>
            </a:r>
            <a:r>
              <a:rPr lang="en-US" altLang="zh-CN" dirty="0">
                <a:solidFill>
                  <a:srgbClr val="1369B2"/>
                </a:solidFill>
                <a:latin typeface="微软雅黑" panose="020B0503020204020204" pitchFamily="34" charset="-122"/>
              </a:rPr>
              <a:t>E</a:t>
            </a:r>
            <a:r>
              <a:rPr lang="zh-CN" altLang="zh-CN" dirty="0">
                <a:solidFill>
                  <a:srgbClr val="595959"/>
                </a:solidFill>
                <a:latin typeface="微软雅黑" panose="020B0503020204020204" pitchFamily="34" charset="-122"/>
              </a:rPr>
              <a:t>应用开发中，企业开发人员是利用</a:t>
            </a:r>
            <a:r>
              <a:rPr lang="en-US" altLang="zh-CN" dirty="0" err="1">
                <a:solidFill>
                  <a:srgbClr val="1369B2"/>
                </a:solidFill>
                <a:latin typeface="微软雅黑" panose="020B0503020204020204" pitchFamily="34" charset="-122"/>
                <a:cs typeface="+mn-cs"/>
              </a:rPr>
              <a:t>JSP+Servlet</a:t>
            </a:r>
            <a:r>
              <a:rPr lang="zh-CN" altLang="zh-CN" dirty="0">
                <a:solidFill>
                  <a:srgbClr val="1369B2"/>
                </a:solidFill>
                <a:latin typeface="微软雅黑" panose="020B0503020204020204" pitchFamily="34" charset="-122"/>
                <a:cs typeface="+mn-cs"/>
              </a:rPr>
              <a:t>技术</a:t>
            </a:r>
            <a:r>
              <a:rPr lang="zh-CN" altLang="zh-CN" dirty="0">
                <a:solidFill>
                  <a:srgbClr val="595959"/>
                </a:solidFill>
                <a:latin typeface="微软雅黑" panose="020B0503020204020204" pitchFamily="34" charset="-122"/>
              </a:rPr>
              <a:t>进行软件应用和系统开发的，</a:t>
            </a:r>
            <a:r>
              <a:rPr lang="zh-CN" altLang="en-US" dirty="0">
                <a:solidFill>
                  <a:srgbClr val="595959"/>
                </a:solidFill>
                <a:latin typeface="微软雅黑" panose="020B0503020204020204" pitchFamily="34" charset="-122"/>
              </a:rPr>
              <a:t>使用该技术会</a:t>
            </a:r>
            <a:r>
              <a:rPr lang="zh-CN" altLang="zh-CN" dirty="0">
                <a:solidFill>
                  <a:srgbClr val="595959"/>
                </a:solidFill>
                <a:latin typeface="微软雅黑" panose="020B0503020204020204" pitchFamily="34" charset="-122"/>
              </a:rPr>
              <a:t>有以下两个</a:t>
            </a:r>
            <a:r>
              <a:rPr lang="zh-CN" altLang="zh-CN" dirty="0">
                <a:solidFill>
                  <a:srgbClr val="1369B2"/>
                </a:solidFill>
                <a:latin typeface="微软雅黑" panose="020B0503020204020204" pitchFamily="34" charset="-122"/>
                <a:cs typeface="+mn-cs"/>
              </a:rPr>
              <a:t>弊端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cs typeface="+mn-cs"/>
              </a:rPr>
              <a:t>软件应用和系统可维护性差</a:t>
            </a:r>
            <a:endParaRPr lang="zh-CN" altLang="zh-CN" dirty="0">
              <a:solidFill>
                <a:srgbClr val="1369B2"/>
              </a:solidFill>
              <a:latin typeface="微软雅黑" panose="020B0503020204020204" pitchFamily="34" charset="-122"/>
              <a:cs typeface="+mn-cs"/>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如果全部采用</a:t>
            </a:r>
            <a:r>
              <a:rPr lang="en-US" altLang="zh-CN" dirty="0" err="1">
                <a:solidFill>
                  <a:srgbClr val="595959"/>
                </a:solidFill>
                <a:latin typeface="微软雅黑" panose="020B0503020204020204" pitchFamily="34" charset="-122"/>
              </a:rPr>
              <a:t>JSP+Servlet</a:t>
            </a:r>
            <a:r>
              <a:rPr lang="zh-CN" altLang="zh-CN" dirty="0">
                <a:solidFill>
                  <a:srgbClr val="595959"/>
                </a:solidFill>
                <a:latin typeface="微软雅黑" panose="020B0503020204020204" pitchFamily="34" charset="-122"/>
              </a:rPr>
              <a:t>技术进行软件的开发，因为分层不够清晰，业务逻辑的实现无法单独分离出来，从而造成系统后期维护困难。</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cs typeface="+mn-cs"/>
              </a:rPr>
              <a:t>代码重用性低</a:t>
            </a:r>
            <a:endParaRPr lang="zh-CN" altLang="zh-CN" dirty="0">
              <a:solidFill>
                <a:srgbClr val="1369B2"/>
              </a:solidFill>
              <a:latin typeface="微软雅黑" panose="020B0503020204020204" pitchFamily="34" charset="-122"/>
              <a:cs typeface="+mn-cs"/>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企业希望以最快的速度，开发出最稳定、最实用的软件。如果系统不使用框架，每次开发系统都需要重新开发，需要投入大量的人力物力，并且重新开发的代码可能具有更多的漏洞，这就增加了系统出错的风险。</a:t>
            </a:r>
            <a:endParaRPr lang="zh-CN" altLang="zh-CN" dirty="0">
              <a:solidFill>
                <a:srgbClr val="595959"/>
              </a:solidFill>
              <a:latin typeface="微软雅黑" panose="020B0503020204020204" pitchFamily="34" charset="-122"/>
            </a:endParaRPr>
          </a:p>
          <a:p>
            <a:endParaRPr lang="zh-CN" altLang="zh-CN" dirty="0"/>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08487" y="1280539"/>
            <a:ext cx="256667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早期</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EE</a:t>
            </a:r>
            <a:r>
              <a:rPr lang="zh-CN" altLang="zh-CN" sz="2000" dirty="0">
                <a:solidFill>
                  <a:srgbClr val="1369B2"/>
                </a:solidFill>
                <a:latin typeface="微软雅黑" panose="020B0503020204020204" pitchFamily="34" charset="-122"/>
                <a:ea typeface="微软雅黑" panose="020B0503020204020204" pitchFamily="34" charset="-122"/>
              </a:rPr>
              <a:t>开发</a:t>
            </a:r>
            <a:r>
              <a:rPr lang="zh-CN" altLang="en-US" sz="2000" dirty="0">
                <a:solidFill>
                  <a:srgbClr val="1369B2"/>
                </a:solidFill>
                <a:latin typeface="微软雅黑" panose="020B0503020204020204" pitchFamily="34" charset="-122"/>
                <a:ea typeface="微软雅黑" panose="020B0503020204020204" pitchFamily="34" charset="-122"/>
              </a:rPr>
              <a:t>弊端</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框架的优势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0156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1"/>
            <a:ext cx="10025729" cy="43032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相比于使用</a:t>
            </a:r>
            <a:r>
              <a:rPr lang="en-US" altLang="zh-CN" dirty="0" err="1">
                <a:solidFill>
                  <a:srgbClr val="595959"/>
                </a:solidFill>
                <a:latin typeface="微软雅黑" panose="020B0503020204020204" pitchFamily="34" charset="-122"/>
              </a:rPr>
              <a:t>JSP+Servlet</a:t>
            </a:r>
            <a:r>
              <a:rPr lang="zh-CN" altLang="zh-CN" dirty="0">
                <a:solidFill>
                  <a:srgbClr val="595959"/>
                </a:solidFill>
                <a:latin typeface="微软雅黑" panose="020B0503020204020204" pitchFamily="34" charset="-122"/>
              </a:rPr>
              <a:t>技术进行软件开发，使用框架有以下</a:t>
            </a:r>
            <a:r>
              <a:rPr lang="zh-CN" altLang="zh-CN" dirty="0">
                <a:solidFill>
                  <a:srgbClr val="1369B2"/>
                </a:solidFill>
                <a:latin typeface="微软雅黑" panose="020B0503020204020204" pitchFamily="34" charset="-122"/>
                <a:cs typeface="+mn-cs"/>
              </a:rPr>
              <a:t>优势</a:t>
            </a:r>
            <a:r>
              <a:rPr lang="zh-CN" altLang="en-US" dirty="0">
                <a:solidFill>
                  <a:srgbClr val="595959"/>
                </a:solidFill>
                <a:latin typeface="微软雅黑" panose="020B0503020204020204" pitchFamily="34" charset="-122"/>
                <a:cs typeface="+mn-cs"/>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cs typeface="+mn-cs"/>
              </a:rPr>
              <a:t>提高开发效率</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如果采用成熟</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稳健的框架，那么一些通用的基础工作，如事务处理、安全性、数据流控制等都可以交给框架处理，程序员只需要集中精力完成系统的业务逻辑设计，降低了开发难度。</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cs typeface="+mn-cs"/>
              </a:rPr>
              <a:t>提高代码规范性和可维护性</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当多人协同进行开发时，代码的规范性和可维护性就变得非常重要。成熟的框架都有严格的代码规范，能保证团队整体的开发风格统一。</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提高软件性能</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使用框架进行软件开发，可以减少程序中的冗余代码。例如，使用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框架开发时，通过</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IOC</a:t>
            </a:r>
            <a:r>
              <a:rPr lang="zh-CN" altLang="zh-CN" dirty="0">
                <a:solidFill>
                  <a:srgbClr val="595959"/>
                </a:solidFill>
                <a:latin typeface="微软雅黑" panose="020B0503020204020204" pitchFamily="34" charset="-122"/>
              </a:rPr>
              <a:t>特性，可以将对象之间的依赖关系交给</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控制，方便解耦，简化开发；使用</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框架开发时，</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标签，支持动态的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，开发人员无需在类中编写大量的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语句，只需要在配置文件中进行配置即可。 </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框架优势</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96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292127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当前主流框架</a:t>
            </a:r>
            <a:r>
              <a:rPr lang="zh-CN" altLang="en-US" dirty="0">
                <a:solidFill>
                  <a:srgbClr val="595959"/>
                </a:solidFill>
                <a:latin typeface="微软雅黑" panose="020B0503020204020204" pitchFamily="34" charset="-122"/>
                <a:ea typeface="微软雅黑" panose="020B0503020204020204" pitchFamily="34" charset="-122"/>
              </a:rPr>
              <a:t>，能够说出当前常用的框架有哪些</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3493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635" y="2360295"/>
            <a:ext cx="10092402" cy="32042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Spring</a:t>
            </a:r>
            <a:r>
              <a:rPr lang="zh-CN" altLang="zh-CN" dirty="0">
                <a:solidFill>
                  <a:srgbClr val="595959"/>
                </a:solidFill>
                <a:latin typeface="微软雅黑" panose="020B0503020204020204" pitchFamily="34" charset="-122"/>
              </a:rPr>
              <a:t>是一个</a:t>
            </a:r>
            <a:r>
              <a:rPr lang="zh-CN" altLang="zh-CN" dirty="0">
                <a:solidFill>
                  <a:srgbClr val="1369B2"/>
                </a:solidFill>
                <a:latin typeface="微软雅黑" panose="020B0503020204020204" pitchFamily="34" charset="-122"/>
              </a:rPr>
              <a:t>开源框架</a:t>
            </a:r>
            <a:r>
              <a:rPr lang="zh-CN" altLang="zh-CN" dirty="0">
                <a:solidFill>
                  <a:srgbClr val="595959"/>
                </a:solidFill>
                <a:latin typeface="微软雅黑" panose="020B0503020204020204" pitchFamily="34" charset="-122"/>
              </a:rPr>
              <a:t>，是为了解决企业应用程序开发复杂性而创建的，其主要优势之一就是</a:t>
            </a:r>
            <a:r>
              <a:rPr lang="zh-CN" altLang="zh-CN" dirty="0">
                <a:solidFill>
                  <a:srgbClr val="1369B2"/>
                </a:solidFill>
                <a:latin typeface="微软雅黑" panose="020B0503020204020204" pitchFamily="34" charset="-122"/>
              </a:rPr>
              <a:t>分层架构</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提供了更完善的开发环境，可以为</a:t>
            </a:r>
            <a:r>
              <a:rPr lang="en-US" altLang="zh-CN" dirty="0">
                <a:solidFill>
                  <a:srgbClr val="1369B2"/>
                </a:solidFill>
                <a:latin typeface="微软雅黑" panose="020B0503020204020204" pitchFamily="34" charset="-122"/>
              </a:rPr>
              <a:t>POJO</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Plain Ordinary Java Object</a:t>
            </a:r>
            <a:r>
              <a:rPr lang="zh-CN" altLang="zh-CN" dirty="0">
                <a:solidFill>
                  <a:srgbClr val="1369B2"/>
                </a:solidFill>
                <a:latin typeface="微软雅黑" panose="020B0503020204020204" pitchFamily="34" charset="-122"/>
              </a:rPr>
              <a:t>，普通</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对象提供企业级的服务</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80539"/>
            <a:ext cx="149752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框架</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83122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017270" y="2360295"/>
            <a:ext cx="10123170" cy="33572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是</a:t>
            </a:r>
            <a:r>
              <a:rPr lang="zh-CN" altLang="en-US" dirty="0">
                <a:solidFill>
                  <a:srgbClr val="595959"/>
                </a:solidFill>
                <a:latin typeface="微软雅黑" panose="020B0503020204020204" pitchFamily="34" charset="-122"/>
              </a:rPr>
              <a:t>一个</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开发框架</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可以将它</a:t>
            </a:r>
            <a:r>
              <a:rPr lang="zh-CN" altLang="zh-CN" dirty="0">
                <a:solidFill>
                  <a:srgbClr val="595959"/>
                </a:solidFill>
                <a:latin typeface="微软雅黑" panose="020B0503020204020204" pitchFamily="34" charset="-122"/>
              </a:rPr>
              <a:t>理解为</a:t>
            </a:r>
            <a:r>
              <a:rPr lang="en-US" altLang="zh-CN" dirty="0">
                <a:solidFill>
                  <a:srgbClr val="1369B2"/>
                </a:solidFill>
                <a:latin typeface="微软雅黑" panose="020B0503020204020204" pitchFamily="34" charset="-122"/>
              </a:rPr>
              <a:t>Servlet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模式中，</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作为</a:t>
            </a:r>
            <a:r>
              <a:rPr lang="zh-CN" altLang="zh-CN" dirty="0">
                <a:solidFill>
                  <a:srgbClr val="1369B2"/>
                </a:solidFill>
                <a:latin typeface="微软雅黑" panose="020B0503020204020204" pitchFamily="34" charset="-122"/>
              </a:rPr>
              <a:t>控制器（</a:t>
            </a:r>
            <a:r>
              <a:rPr lang="en-US" altLang="zh-CN" dirty="0">
                <a:solidFill>
                  <a:srgbClr val="1369B2"/>
                </a:solidFill>
                <a:latin typeface="微软雅黑" panose="020B0503020204020204" pitchFamily="34" charset="-122"/>
              </a:rPr>
              <a:t>Controller</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用于实现模型与视图的数据交互，是结构最清晰的。</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框架采用松耦合、可插拔的组件结构，具有高度可配置性，与其他的</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框架相比，具有更强的</a:t>
            </a:r>
            <a:r>
              <a:rPr lang="zh-CN" altLang="zh-CN" dirty="0">
                <a:solidFill>
                  <a:srgbClr val="1369B2"/>
                </a:solidFill>
                <a:latin typeface="微软雅黑" panose="020B0503020204020204" pitchFamily="34" charset="-122"/>
              </a:rPr>
              <a:t>扩展性和灵活性</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80539"/>
            <a:ext cx="223715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 MVC</a:t>
            </a:r>
            <a:r>
              <a:rPr lang="zh-CN" altLang="en-US" sz="2000" dirty="0">
                <a:solidFill>
                  <a:srgbClr val="1369B2"/>
                </a:solidFill>
                <a:latin typeface="微软雅黑" panose="020B0503020204020204" pitchFamily="34" charset="-122"/>
                <a:ea typeface="微软雅黑" panose="020B0503020204020204" pitchFamily="34" charset="-122"/>
              </a:rPr>
              <a:t>框架</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3493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78337" y="2200122"/>
            <a:ext cx="9430295" cy="38429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MyBatis </a:t>
            </a:r>
            <a:r>
              <a:rPr lang="zh-CN" altLang="zh-CN" dirty="0">
                <a:solidFill>
                  <a:srgbClr val="595959"/>
                </a:solidFill>
                <a:latin typeface="微软雅黑" panose="020B0503020204020204" pitchFamily="34" charset="-122"/>
              </a:rPr>
              <a:t>是</a:t>
            </a:r>
            <a:r>
              <a:rPr lang="en-US" altLang="zh-CN" dirty="0">
                <a:solidFill>
                  <a:srgbClr val="1369B2"/>
                </a:solidFill>
                <a:latin typeface="微软雅黑" panose="020B0503020204020204" pitchFamily="34" charset="-122"/>
              </a:rPr>
              <a:t>Apache</a:t>
            </a:r>
            <a:r>
              <a:rPr lang="zh-CN" altLang="zh-CN" dirty="0">
                <a:solidFill>
                  <a:srgbClr val="595959"/>
                </a:solidFill>
                <a:latin typeface="微软雅黑" panose="020B0503020204020204" pitchFamily="34" charset="-122"/>
              </a:rPr>
              <a:t>的一个开源项目</a:t>
            </a:r>
            <a:r>
              <a:rPr lang="en-US" altLang="zh-CN" dirty="0" err="1">
                <a:solidFill>
                  <a:srgbClr val="595959"/>
                </a:solidFill>
                <a:latin typeface="微软雅黑" panose="020B0503020204020204" pitchFamily="34" charset="-122"/>
              </a:rPr>
              <a:t>iBatis</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2010</a:t>
            </a:r>
            <a:r>
              <a:rPr lang="zh-CN" altLang="zh-CN" dirty="0">
                <a:solidFill>
                  <a:srgbClr val="595959"/>
                </a:solidFill>
                <a:latin typeface="微软雅黑" panose="020B0503020204020204" pitchFamily="34" charset="-122"/>
              </a:rPr>
              <a:t>年这个项目由</a:t>
            </a:r>
            <a:r>
              <a:rPr lang="en-US" altLang="zh-CN" dirty="0">
                <a:solidFill>
                  <a:srgbClr val="595959"/>
                </a:solidFill>
                <a:latin typeface="微软雅黑" panose="020B0503020204020204" pitchFamily="34" charset="-122"/>
              </a:rPr>
              <a:t>Apache Software Foundation</a:t>
            </a:r>
            <a:r>
              <a:rPr lang="zh-CN" altLang="zh-CN" dirty="0">
                <a:solidFill>
                  <a:srgbClr val="595959"/>
                </a:solidFill>
                <a:latin typeface="微软雅黑" panose="020B0503020204020204" pitchFamily="34" charset="-122"/>
              </a:rPr>
              <a:t>迁移到了</a:t>
            </a:r>
            <a:r>
              <a:rPr lang="en-US" altLang="zh-CN" dirty="0">
                <a:solidFill>
                  <a:srgbClr val="595959"/>
                </a:solidFill>
                <a:latin typeface="微软雅黑" panose="020B0503020204020204" pitchFamily="34" charset="-122"/>
              </a:rPr>
              <a:t>Google Code</a:t>
            </a:r>
            <a:r>
              <a:rPr lang="zh-CN" altLang="zh-CN" dirty="0">
                <a:solidFill>
                  <a:srgbClr val="595959"/>
                </a:solidFill>
                <a:latin typeface="微软雅黑" panose="020B0503020204020204" pitchFamily="34" charset="-122"/>
              </a:rPr>
              <a:t>，并且改名为</a:t>
            </a:r>
            <a:r>
              <a:rPr lang="en-US" altLang="zh-CN" dirty="0">
                <a:solidFill>
                  <a:srgbClr val="595959"/>
                </a:solidFill>
                <a:latin typeface="微软雅黑" panose="020B0503020204020204" pitchFamily="34" charset="-122"/>
              </a:rPr>
              <a:t>MyBatis </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2013</a:t>
            </a:r>
            <a:r>
              <a:rPr lang="zh-CN" altLang="zh-CN" dirty="0">
                <a:solidFill>
                  <a:srgbClr val="595959"/>
                </a:solidFill>
                <a:latin typeface="微软雅黑" panose="020B0503020204020204" pitchFamily="34" charset="-122"/>
              </a:rPr>
              <a:t>年</a:t>
            </a:r>
            <a:r>
              <a:rPr lang="en-US" altLang="zh-CN" dirty="0">
                <a:solidFill>
                  <a:srgbClr val="595959"/>
                </a:solidFill>
                <a:latin typeface="微软雅黑" panose="020B0503020204020204" pitchFamily="34" charset="-122"/>
              </a:rPr>
              <a:t>11</a:t>
            </a:r>
            <a:r>
              <a:rPr lang="zh-CN" altLang="zh-CN" dirty="0">
                <a:solidFill>
                  <a:srgbClr val="595959"/>
                </a:solidFill>
                <a:latin typeface="微软雅黑" panose="020B0503020204020204" pitchFamily="34" charset="-122"/>
              </a:rPr>
              <a:t>月</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又被迁移到</a:t>
            </a:r>
            <a:r>
              <a:rPr lang="en-US" altLang="zh-CN" dirty="0" err="1">
                <a:solidFill>
                  <a:srgbClr val="595959"/>
                </a:solidFill>
                <a:latin typeface="微软雅黑" panose="020B0503020204020204" pitchFamily="34" charset="-122"/>
              </a:rPr>
              <a:t>Github</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sym typeface="+mn-ea"/>
              </a:rPr>
              <a:t>MyBatis</a:t>
            </a:r>
            <a:r>
              <a:rPr lang="zh-CN" altLang="zh-CN" dirty="0">
                <a:solidFill>
                  <a:srgbClr val="595959"/>
                </a:solidFill>
                <a:latin typeface="微软雅黑" panose="020B0503020204020204" pitchFamily="34" charset="-122"/>
              </a:rPr>
              <a:t>是一个优秀的</a:t>
            </a:r>
            <a:r>
              <a:rPr lang="zh-CN" altLang="zh-CN" dirty="0">
                <a:solidFill>
                  <a:srgbClr val="1369B2"/>
                </a:solidFill>
                <a:latin typeface="微软雅黑" panose="020B0503020204020204" pitchFamily="34" charset="-122"/>
              </a:rPr>
              <a:t>持久层框架</a:t>
            </a:r>
            <a:r>
              <a:rPr lang="zh-CN" altLang="zh-CN" dirty="0">
                <a:solidFill>
                  <a:srgbClr val="595959"/>
                </a:solidFill>
                <a:latin typeface="微软雅黑" panose="020B0503020204020204" pitchFamily="34" charset="-122"/>
              </a:rPr>
              <a:t>，它可以在实体类和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语句之间建立映射关系，是一种半自动化的</a:t>
            </a:r>
            <a:r>
              <a:rPr lang="en-US" altLang="zh-CN" dirty="0">
                <a:solidFill>
                  <a:srgbClr val="595959"/>
                </a:solidFill>
                <a:latin typeface="微软雅黑" panose="020B0503020204020204" pitchFamily="34" charset="-122"/>
              </a:rPr>
              <a:t>ORM</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Object/Relation Mapping</a:t>
            </a:r>
            <a:r>
              <a:rPr lang="zh-CN" altLang="zh-CN" dirty="0">
                <a:solidFill>
                  <a:srgbClr val="595959"/>
                </a:solidFill>
                <a:latin typeface="微软雅黑" panose="020B0503020204020204" pitchFamily="34" charset="-122"/>
              </a:rPr>
              <a:t>，即对象关系映射）实现</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封装性要低于</a:t>
            </a:r>
            <a:r>
              <a:rPr lang="en-US" altLang="zh-CN" dirty="0">
                <a:solidFill>
                  <a:srgbClr val="595959"/>
                </a:solidFill>
                <a:latin typeface="微软雅黑" panose="020B0503020204020204" pitchFamily="34" charset="-122"/>
              </a:rPr>
              <a:t>Hibernate</a:t>
            </a:r>
            <a:r>
              <a:rPr lang="zh-CN" altLang="zh-CN" dirty="0">
                <a:solidFill>
                  <a:srgbClr val="595959"/>
                </a:solidFill>
                <a:latin typeface="微软雅黑" panose="020B0503020204020204" pitchFamily="34" charset="-122"/>
              </a:rPr>
              <a:t>，但它性能优越、简单易学，在互联网应用的开发中被广泛使用。</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80539"/>
            <a:ext cx="166904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框架</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0917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5593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11885" y="2168525"/>
            <a:ext cx="9831705" cy="35413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en-US" altLang="zh-CN" dirty="0" err="1">
                <a:solidFill>
                  <a:srgbClr val="1369B2"/>
                </a:solidFill>
                <a:latin typeface="微软雅黑" panose="020B0503020204020204" pitchFamily="34" charset="-122"/>
              </a:rPr>
              <a:t>Spring Boot </a:t>
            </a:r>
            <a:r>
              <a:rPr lang="zh-CN" altLang="zh-CN" dirty="0">
                <a:solidFill>
                  <a:srgbClr val="595959"/>
                </a:solidFill>
                <a:latin typeface="微软雅黑" panose="020B0503020204020204" pitchFamily="34" charset="-122"/>
              </a:rPr>
              <a:t>框架是 Pivotal 团队</a:t>
            </a:r>
            <a:r>
              <a:rPr lang="en-US" altLang="zh-CN" dirty="0" err="1">
                <a:solidFill>
                  <a:srgbClr val="1369B2"/>
                </a:solidFill>
                <a:latin typeface="微软雅黑" panose="020B0503020204020204" pitchFamily="34" charset="-122"/>
              </a:rPr>
              <a:t>基于 Spring</a:t>
            </a:r>
            <a:r>
              <a:rPr lang="zh-CN" altLang="zh-CN" dirty="0">
                <a:solidFill>
                  <a:srgbClr val="595959"/>
                </a:solidFill>
                <a:latin typeface="微软雅黑" panose="020B0503020204020204" pitchFamily="34" charset="-122"/>
              </a:rPr>
              <a:t> 开发的全新框架，其设计初衷是为了</a:t>
            </a:r>
            <a:r>
              <a:rPr lang="en-US" altLang="zh-CN" dirty="0" err="1">
                <a:solidFill>
                  <a:srgbClr val="1369B2"/>
                </a:solidFill>
                <a:latin typeface="微软雅黑" panose="020B0503020204020204" pitchFamily="34" charset="-122"/>
              </a:rPr>
              <a:t>简化 </a:t>
            </a:r>
            <a:r>
              <a:rPr lang="zh-CN" altLang="zh-CN" dirty="0">
                <a:solidFill>
                  <a:srgbClr val="595959"/>
                </a:solidFill>
                <a:latin typeface="微软雅黑" panose="020B0503020204020204" pitchFamily="34" charset="-122"/>
              </a:rPr>
              <a:t>Spring 的</a:t>
            </a:r>
            <a:r>
              <a:rPr lang="en-US" altLang="zh-CN" dirty="0" err="1">
                <a:solidFill>
                  <a:srgbClr val="1369B2"/>
                </a:solidFill>
                <a:latin typeface="微软雅黑" panose="020B0503020204020204" pitchFamily="34" charset="-122"/>
              </a:rPr>
              <a:t>配置</a:t>
            </a:r>
            <a:r>
              <a:rPr lang="zh-CN" altLang="zh-CN" dirty="0">
                <a:solidFill>
                  <a:srgbClr val="595959"/>
                </a:solidFill>
                <a:latin typeface="微软雅黑" panose="020B0503020204020204" pitchFamily="34" charset="-122"/>
              </a:rPr>
              <a:t>，使用户能够构建</a:t>
            </a:r>
            <a:r>
              <a:rPr lang="en-US" altLang="zh-CN" dirty="0" err="1">
                <a:solidFill>
                  <a:srgbClr val="1369B2"/>
                </a:solidFill>
                <a:latin typeface="微软雅黑" panose="020B0503020204020204" pitchFamily="34" charset="-122"/>
              </a:rPr>
              <a:t>独立运行</a:t>
            </a:r>
            <a:r>
              <a:rPr lang="zh-CN" altLang="zh-CN" dirty="0">
                <a:solidFill>
                  <a:srgbClr val="595959"/>
                </a:solidFill>
                <a:latin typeface="微软雅黑" panose="020B0503020204020204" pitchFamily="34" charset="-122"/>
              </a:rPr>
              <a:t>的程序，提高开发效率。</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Spring Boot</a:t>
            </a:r>
            <a:r>
              <a:rPr lang="zh-CN" altLang="zh-CN" dirty="0">
                <a:solidFill>
                  <a:srgbClr val="595959"/>
                </a:solidFill>
                <a:latin typeface="微软雅黑" panose="020B0503020204020204" pitchFamily="34" charset="-122"/>
              </a:rPr>
              <a:t> 框架本身并</a:t>
            </a:r>
            <a:r>
              <a:rPr lang="en-US" altLang="zh-CN" dirty="0" err="1">
                <a:solidFill>
                  <a:srgbClr val="1369B2"/>
                </a:solidFill>
                <a:latin typeface="微软雅黑" panose="020B0503020204020204" pitchFamily="34" charset="-122"/>
              </a:rPr>
              <a:t>不提供</a:t>
            </a:r>
            <a:r>
              <a:rPr lang="zh-CN" altLang="zh-CN" dirty="0">
                <a:solidFill>
                  <a:srgbClr val="595959"/>
                </a:solidFill>
                <a:latin typeface="微软雅黑" panose="020B0503020204020204" pitchFamily="34" charset="-122"/>
              </a:rPr>
              <a:t> Spring 框架的核心特性及扩展功能，它只是用于快速、敏捷地开发新一代基于 Spring 框架的应用，同时它还</a:t>
            </a:r>
            <a:r>
              <a:rPr lang="en-US" altLang="zh-CN" dirty="0" err="1">
                <a:solidFill>
                  <a:srgbClr val="1369B2"/>
                </a:solidFill>
                <a:latin typeface="微软雅黑" panose="020B0503020204020204" pitchFamily="34" charset="-122"/>
              </a:rPr>
              <a:t>集成</a:t>
            </a:r>
            <a:r>
              <a:rPr lang="zh-CN" altLang="zh-CN" dirty="0">
                <a:solidFill>
                  <a:srgbClr val="595959"/>
                </a:solidFill>
                <a:latin typeface="微软雅黑" panose="020B0503020204020204" pitchFamily="34" charset="-122"/>
              </a:rPr>
              <a:t>了大量的</a:t>
            </a:r>
            <a:r>
              <a:rPr lang="en-US" altLang="zh-CN" dirty="0" err="1">
                <a:solidFill>
                  <a:srgbClr val="1369B2"/>
                </a:solidFill>
                <a:latin typeface="微软雅黑" panose="020B0503020204020204" pitchFamily="34" charset="-122"/>
              </a:rPr>
              <a:t>第三方类库</a:t>
            </a:r>
            <a:r>
              <a:rPr lang="zh-CN" altLang="zh-CN" dirty="0">
                <a:solidFill>
                  <a:srgbClr val="595959"/>
                </a:solidFill>
                <a:latin typeface="微软雅黑" panose="020B0503020204020204" pitchFamily="34" charset="-122"/>
              </a:rPr>
              <a:t>（如Jackson、JDBC、Redis 等），使用户只需少量配置就能完成相应功能。</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11822" y="1280539"/>
            <a:ext cx="220916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Spring Boot 框架</a:t>
            </a:r>
            <a:r>
              <a:rPr lang="zh-CN" altLang="zh-CN" sz="2000" dirty="0"/>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3493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380522" y="2360142"/>
            <a:ext cx="9430295" cy="30644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Spring Cloud </a:t>
            </a:r>
            <a:r>
              <a:rPr lang="zh-CN" altLang="zh-CN" dirty="0">
                <a:solidFill>
                  <a:srgbClr val="595959"/>
                </a:solidFill>
                <a:latin typeface="微软雅黑" panose="020B0503020204020204" pitchFamily="34" charset="-122"/>
              </a:rPr>
              <a:t>是一系列框架的</a:t>
            </a:r>
            <a:r>
              <a:rPr lang="en-US" altLang="zh-CN" dirty="0" err="1">
                <a:solidFill>
                  <a:srgbClr val="1369B2"/>
                </a:solidFill>
                <a:latin typeface="微软雅黑" panose="020B0503020204020204" pitchFamily="34" charset="-122"/>
              </a:rPr>
              <a:t>有序集合</a:t>
            </a:r>
            <a:r>
              <a:rPr lang="zh-CN" altLang="zh-CN" dirty="0">
                <a:solidFill>
                  <a:srgbClr val="595959"/>
                </a:solidFill>
                <a:latin typeface="微软雅黑" panose="020B0503020204020204" pitchFamily="34" charset="-122"/>
              </a:rPr>
              <a:t>，为开发人员构建微服务架构提供了</a:t>
            </a:r>
            <a:r>
              <a:rPr lang="en-US" altLang="zh-CN" dirty="0" err="1">
                <a:solidFill>
                  <a:srgbClr val="1369B2"/>
                </a:solidFill>
                <a:latin typeface="微软雅黑" panose="020B0503020204020204" pitchFamily="34" charset="-122"/>
              </a:rPr>
              <a:t>完整的解决方案</a:t>
            </a:r>
            <a:r>
              <a:rPr lang="zh-CN" altLang="zh-CN" dirty="0">
                <a:solidFill>
                  <a:srgbClr val="595959"/>
                </a:solidFill>
                <a:latin typeface="微软雅黑" panose="020B0503020204020204" pitchFamily="34" charset="-122"/>
              </a:rPr>
              <a:t>，它利用</a:t>
            </a:r>
            <a:r>
              <a:rPr lang="en-US" altLang="zh-CN" dirty="0" err="1">
                <a:solidFill>
                  <a:srgbClr val="1369B2"/>
                </a:solidFill>
                <a:latin typeface="微软雅黑" panose="020B0503020204020204" pitchFamily="34" charset="-122"/>
              </a:rPr>
              <a:t>Spring Boot</a:t>
            </a:r>
            <a:r>
              <a:rPr lang="zh-CN" altLang="zh-CN" dirty="0">
                <a:solidFill>
                  <a:srgbClr val="595959"/>
                </a:solidFill>
                <a:latin typeface="微软雅黑" panose="020B0503020204020204" pitchFamily="34" charset="-122"/>
              </a:rPr>
              <a:t> 的开发便利性巧妙地</a:t>
            </a:r>
            <a:r>
              <a:rPr lang="en-US" altLang="zh-CN" dirty="0" err="1">
                <a:solidFill>
                  <a:srgbClr val="1369B2"/>
                </a:solidFill>
                <a:latin typeface="微软雅黑" panose="020B0503020204020204" pitchFamily="34" charset="-122"/>
              </a:rPr>
              <a:t>简化</a:t>
            </a:r>
            <a:r>
              <a:rPr lang="zh-CN" altLang="zh-CN" dirty="0">
                <a:solidFill>
                  <a:srgbClr val="595959"/>
                </a:solidFill>
                <a:latin typeface="微软雅黑" panose="020B0503020204020204" pitchFamily="34" charset="-122"/>
              </a:rPr>
              <a:t>了分布式系统的开发。例如，配置管理、服务发现、控制总线等操作，都可以使用 Spring Boot 做到一键启动和部署。可以说，Spring Cloud 将 Spring Boot 框架进行了</a:t>
            </a:r>
            <a:r>
              <a:rPr lang="en-US" altLang="zh-CN" dirty="0" err="1">
                <a:solidFill>
                  <a:srgbClr val="1369B2"/>
                </a:solidFill>
                <a:latin typeface="微软雅黑" panose="020B0503020204020204" pitchFamily="34" charset="-122"/>
              </a:rPr>
              <a:t>再封装</a:t>
            </a:r>
            <a:r>
              <a:rPr lang="zh-CN" altLang="zh-CN" dirty="0">
                <a:solidFill>
                  <a:srgbClr val="595959"/>
                </a:solidFill>
                <a:latin typeface="微软雅黑" panose="020B0503020204020204" pitchFamily="34" charset="-122"/>
              </a:rPr>
              <a:t>，屏蔽掉了复杂的配置和实现原理，具有简单易懂、易部署和易维护等特点。</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005142" y="1280539"/>
            <a:ext cx="2135505" cy="368300"/>
          </a:xfrm>
          <a:prstGeom prst="rect">
            <a:avLst/>
          </a:prstGeom>
          <a:noFill/>
        </p:spPr>
        <p:txBody>
          <a:bodyPr wrap="none" rtlCol="0">
            <a:spAutoFit/>
          </a:bodyPr>
          <a:lstStyle/>
          <a:p>
            <a:pPr algn="l"/>
            <a:r>
              <a:rPr lang="en-US" altLang="zh-CN" dirty="0">
                <a:solidFill>
                  <a:srgbClr val="1369B2"/>
                </a:solidFill>
                <a:latin typeface="微软雅黑" panose="020B0503020204020204" pitchFamily="34" charset="-122"/>
                <a:ea typeface="微软雅黑" panose="020B0503020204020204" pitchFamily="34" charset="-122"/>
              </a:rPr>
              <a:t>Spring Cloud </a:t>
            </a:r>
            <a:r>
              <a:rPr lang="zh-CN" altLang="en-US" dirty="0">
                <a:solidFill>
                  <a:srgbClr val="1369B2"/>
                </a:solidFill>
                <a:latin typeface="微软雅黑" panose="020B0503020204020204" pitchFamily="34" charset="-122"/>
                <a:ea typeface="微软雅黑" panose="020B0503020204020204" pitchFamily="34" charset="-122"/>
              </a:rPr>
              <a:t>框架</a:t>
            </a:r>
            <a:endParaRPr lang="zh-CN" altLang="en-US"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介绍</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3169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传统</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的劣势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6684847" y="3141453"/>
            <a:ext cx="4185083"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传统</a:t>
            </a:r>
            <a:r>
              <a:rPr lang="en-US" altLang="zh-CN" dirty="0">
                <a:solidFill>
                  <a:srgbClr val="1369B2"/>
                </a:solidFill>
                <a:latin typeface="微软雅黑" panose="020B0503020204020204" pitchFamily="34" charset="-122"/>
                <a:ea typeface="微软雅黑" panose="020B0503020204020204" pitchFamily="34" charset="-122"/>
              </a:rPr>
              <a:t>JDBC</a:t>
            </a:r>
            <a:r>
              <a:rPr lang="zh-CN" altLang="en-US" dirty="0">
                <a:solidFill>
                  <a:srgbClr val="1369B2"/>
                </a:solidFill>
                <a:latin typeface="微软雅黑" panose="020B0503020204020204" pitchFamily="34" charset="-122"/>
                <a:ea typeface="微软雅黑" panose="020B0503020204020204" pitchFamily="34" charset="-122"/>
              </a:rPr>
              <a:t>的劣势</a:t>
            </a:r>
            <a:r>
              <a:rPr lang="zh-CN" altLang="en-US" dirty="0">
                <a:solidFill>
                  <a:srgbClr val="595959"/>
                </a:solidFill>
                <a:latin typeface="微软雅黑" panose="020B0503020204020204" pitchFamily="34" charset="-122"/>
                <a:ea typeface="微软雅黑" panose="020B0503020204020204" pitchFamily="34" charset="-122"/>
              </a:rPr>
              <a:t>，能够说出传统</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en-US" dirty="0">
                <a:solidFill>
                  <a:srgbClr val="595959"/>
                </a:solidFill>
                <a:latin typeface="微软雅黑" panose="020B0503020204020204" pitchFamily="34" charset="-122"/>
                <a:ea typeface="微软雅黑" panose="020B0503020204020204" pitchFamily="34" charset="-122"/>
              </a:rPr>
              <a:t>的劣势有哪些</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6248545" y="3386557"/>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197273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50000"/>
                </a:lnSpc>
                <a:buClrTx/>
                <a:buSzTx/>
                <a:buFontTx/>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框架的概念</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优点</a:t>
              </a:r>
              <a:endPar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284281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50000"/>
                </a:lnSpc>
                <a:buClrTx/>
                <a:buSzTx/>
                <a:buFontTx/>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MyBatis框架</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概念</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优点</a:t>
              </a:r>
              <a:endPar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371078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MyBatis环境搭建</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2567148" y="4576065"/>
            <a:ext cx="7294833" cy="687916"/>
            <a:chOff x="978872" y="1800500"/>
            <a:chExt cx="5471124" cy="515937"/>
          </a:xfrm>
        </p:grpSpPr>
        <p:sp>
          <p:nvSpPr>
            <p:cNvPr id="3"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MyBatis入门程序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的编写</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5" name="组合 4"/>
          <p:cNvGrpSpPr/>
          <p:nvPr/>
        </p:nvGrpSpPr>
        <p:grpSpPr>
          <a:xfrm>
            <a:off x="2567148" y="5446146"/>
            <a:ext cx="7249419" cy="685800"/>
            <a:chOff x="978872" y="2570437"/>
            <a:chExt cx="5437064" cy="514350"/>
          </a:xfrm>
        </p:grpSpPr>
        <p:sp>
          <p:nvSpPr>
            <p:cNvPr id="6"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MyBatis工作原理</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7"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13643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6735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JDBC</a:t>
            </a:r>
            <a:r>
              <a:rPr lang="zh-CN" altLang="en-US" sz="2000" dirty="0">
                <a:solidFill>
                  <a:srgbClr val="1369B2"/>
                </a:solidFill>
                <a:latin typeface="微软雅黑" panose="020B0503020204020204" pitchFamily="34" charset="-122"/>
                <a:ea typeface="微软雅黑" panose="020B0503020204020204" pitchFamily="34" charset="-122"/>
              </a:rPr>
              <a:t>的劣势</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传统</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的劣势</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09054"/>
            <a:ext cx="9087451" cy="33718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JDBC</a:t>
            </a:r>
            <a:r>
              <a:rPr lang="zh-CN" altLang="zh-CN" dirty="0">
                <a:solidFill>
                  <a:schemeClr val="bg2">
                    <a:lumMod val="50000"/>
                  </a:schemeClr>
                </a:solidFill>
              </a:rPr>
              <a:t>是</a:t>
            </a:r>
            <a:r>
              <a:rPr lang="en-US" altLang="zh-CN" dirty="0">
                <a:solidFill>
                  <a:schemeClr val="bg2">
                    <a:lumMod val="50000"/>
                  </a:schemeClr>
                </a:solidFill>
              </a:rPr>
              <a:t>Java</a:t>
            </a:r>
            <a:r>
              <a:rPr lang="zh-CN" altLang="zh-CN" dirty="0">
                <a:solidFill>
                  <a:schemeClr val="bg2">
                    <a:lumMod val="50000"/>
                  </a:schemeClr>
                </a:solidFill>
              </a:rPr>
              <a:t>程序实现</a:t>
            </a:r>
            <a:r>
              <a:rPr lang="zh-CN" altLang="zh-CN" dirty="0">
                <a:solidFill>
                  <a:srgbClr val="1369B2"/>
                </a:solidFill>
                <a:latin typeface="微软雅黑" panose="020B0503020204020204" pitchFamily="34" charset="-122"/>
              </a:rPr>
              <a:t>数据访问</a:t>
            </a:r>
            <a:r>
              <a:rPr lang="zh-CN" altLang="zh-CN" dirty="0">
                <a:solidFill>
                  <a:schemeClr val="bg2">
                    <a:lumMod val="50000"/>
                  </a:schemeClr>
                </a:solidFill>
              </a:rPr>
              <a:t>的基础，</a:t>
            </a:r>
            <a:r>
              <a:rPr lang="en-US" altLang="zh-CN" dirty="0">
                <a:solidFill>
                  <a:srgbClr val="1369B2"/>
                </a:solidFill>
                <a:latin typeface="微软雅黑" panose="020B0503020204020204" pitchFamily="34" charset="-122"/>
              </a:rPr>
              <a:t>JDBC</a:t>
            </a:r>
            <a:r>
              <a:rPr lang="zh-CN" altLang="zh-CN" dirty="0">
                <a:solidFill>
                  <a:srgbClr val="1369B2"/>
                </a:solidFill>
                <a:latin typeface="微软雅黑" panose="020B0503020204020204" pitchFamily="34" charset="-122"/>
              </a:rPr>
              <a:t>的劣势</a:t>
            </a:r>
            <a:r>
              <a:rPr lang="zh-CN" altLang="zh-CN" dirty="0">
                <a:solidFill>
                  <a:schemeClr val="bg2">
                    <a:lumMod val="50000"/>
                  </a:schemeClr>
                </a:solidFill>
              </a:rPr>
              <a:t>主要有以下几个方面</a:t>
            </a:r>
            <a:r>
              <a:rPr lang="zh-CN" altLang="en-US"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1</a:t>
            </a:r>
            <a:r>
              <a:rPr lang="zh-CN" altLang="en-US" dirty="0">
                <a:solidFill>
                  <a:schemeClr val="bg2">
                    <a:lumMod val="50000"/>
                  </a:schemeClr>
                </a:solidFill>
              </a:rPr>
              <a:t>）</a:t>
            </a:r>
            <a:r>
              <a:rPr lang="zh-CN" altLang="zh-CN" dirty="0">
                <a:solidFill>
                  <a:schemeClr val="bg2">
                    <a:lumMod val="50000"/>
                  </a:schemeClr>
                </a:solidFill>
              </a:rPr>
              <a:t>数据库连接创建、释放频繁会造成系统资源浪费，从而</a:t>
            </a:r>
            <a:r>
              <a:rPr lang="zh-CN" altLang="zh-CN" dirty="0">
                <a:solidFill>
                  <a:srgbClr val="1369B2"/>
                </a:solidFill>
                <a:latin typeface="微软雅黑" panose="020B0503020204020204" pitchFamily="34" charset="-122"/>
              </a:rPr>
              <a:t>影响系统性能</a:t>
            </a:r>
            <a:r>
              <a:rPr lang="zh-CN" altLang="en-US"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2</a:t>
            </a:r>
            <a:r>
              <a:rPr lang="zh-CN" altLang="en-US" dirty="0">
                <a:solidFill>
                  <a:schemeClr val="bg2">
                    <a:lumMod val="50000"/>
                  </a:schemeClr>
                </a:solidFill>
              </a:rPr>
              <a:t>）</a:t>
            </a:r>
            <a:r>
              <a:rPr lang="en-US" altLang="zh-CN" dirty="0"/>
              <a:t> </a:t>
            </a:r>
            <a:r>
              <a:rPr lang="en-US" altLang="zh-CN" dirty="0">
                <a:solidFill>
                  <a:schemeClr val="bg2">
                    <a:lumMod val="50000"/>
                  </a:schemeClr>
                </a:solidFill>
              </a:rPr>
              <a:t>SQL</a:t>
            </a:r>
            <a:r>
              <a:rPr lang="zh-CN" altLang="zh-CN" dirty="0">
                <a:solidFill>
                  <a:schemeClr val="bg2">
                    <a:lumMod val="50000"/>
                  </a:schemeClr>
                </a:solidFill>
              </a:rPr>
              <a:t>语句在代码中硬编码，造成代码不易维护。在实际应用的开发中，</a:t>
            </a:r>
            <a:r>
              <a:rPr lang="en-US" altLang="zh-CN" dirty="0">
                <a:solidFill>
                  <a:schemeClr val="bg2">
                    <a:lumMod val="50000"/>
                  </a:schemeClr>
                </a:solidFill>
              </a:rPr>
              <a:t>SQL</a:t>
            </a:r>
            <a:r>
              <a:rPr lang="zh-CN" altLang="zh-CN" dirty="0">
                <a:solidFill>
                  <a:schemeClr val="bg2">
                    <a:lumMod val="50000"/>
                  </a:schemeClr>
                </a:solidFill>
              </a:rPr>
              <a:t>变化的可能性较大。在传统</a:t>
            </a:r>
            <a:r>
              <a:rPr lang="en-US" altLang="zh-CN" dirty="0">
                <a:solidFill>
                  <a:schemeClr val="bg2">
                    <a:lumMod val="50000"/>
                  </a:schemeClr>
                </a:solidFill>
              </a:rPr>
              <a:t>JDBC</a:t>
            </a:r>
            <a:r>
              <a:rPr lang="zh-CN" altLang="zh-CN" dirty="0">
                <a:solidFill>
                  <a:schemeClr val="bg2">
                    <a:lumMod val="50000"/>
                  </a:schemeClr>
                </a:solidFill>
              </a:rPr>
              <a:t>编程中，</a:t>
            </a:r>
            <a:r>
              <a:rPr lang="en-US" altLang="zh-CN" dirty="0">
                <a:solidFill>
                  <a:schemeClr val="bg2">
                    <a:lumMod val="50000"/>
                  </a:schemeClr>
                </a:solidFill>
              </a:rPr>
              <a:t>SQL</a:t>
            </a:r>
            <a:r>
              <a:rPr lang="zh-CN" altLang="zh-CN" dirty="0">
                <a:solidFill>
                  <a:schemeClr val="bg2">
                    <a:lumMod val="50000"/>
                  </a:schemeClr>
                </a:solidFill>
              </a:rPr>
              <a:t>变动需要改变</a:t>
            </a:r>
            <a:r>
              <a:rPr lang="en-US" altLang="zh-CN" dirty="0">
                <a:solidFill>
                  <a:schemeClr val="bg2">
                    <a:lumMod val="50000"/>
                  </a:schemeClr>
                </a:solidFill>
              </a:rPr>
              <a:t>Java</a:t>
            </a:r>
            <a:r>
              <a:rPr lang="zh-CN" altLang="zh-CN" dirty="0">
                <a:solidFill>
                  <a:schemeClr val="bg2">
                    <a:lumMod val="50000"/>
                  </a:schemeClr>
                </a:solidFill>
              </a:rPr>
              <a:t>代码，</a:t>
            </a:r>
            <a:r>
              <a:rPr lang="zh-CN" altLang="zh-CN" dirty="0">
                <a:solidFill>
                  <a:srgbClr val="1369B2"/>
                </a:solidFill>
                <a:latin typeface="微软雅黑" panose="020B0503020204020204" pitchFamily="34" charset="-122"/>
              </a:rPr>
              <a:t>违反</a:t>
            </a:r>
            <a:r>
              <a:rPr lang="zh-CN" altLang="zh-CN" dirty="0">
                <a:solidFill>
                  <a:schemeClr val="bg2">
                    <a:lumMod val="50000"/>
                  </a:schemeClr>
                </a:solidFill>
              </a:rPr>
              <a:t>了</a:t>
            </a:r>
            <a:r>
              <a:rPr lang="zh-CN" altLang="zh-CN" dirty="0">
                <a:solidFill>
                  <a:srgbClr val="1369B2"/>
                </a:solidFill>
                <a:latin typeface="微软雅黑" panose="020B0503020204020204" pitchFamily="34" charset="-122"/>
              </a:rPr>
              <a:t>开闭原则</a:t>
            </a:r>
            <a:r>
              <a:rPr lang="zh-CN" altLang="zh-CN"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3</a:t>
            </a:r>
            <a:r>
              <a:rPr lang="zh-CN" altLang="en-US" dirty="0">
                <a:solidFill>
                  <a:schemeClr val="bg2">
                    <a:lumMod val="50000"/>
                  </a:schemeClr>
                </a:solidFill>
              </a:rPr>
              <a:t>）</a:t>
            </a:r>
            <a:r>
              <a:rPr lang="zh-CN" altLang="zh-CN" dirty="0">
                <a:solidFill>
                  <a:schemeClr val="bg2">
                    <a:lumMod val="50000"/>
                  </a:schemeClr>
                </a:solidFill>
              </a:rPr>
              <a:t>用</a:t>
            </a:r>
            <a:r>
              <a:rPr lang="en-US" altLang="zh-CN" dirty="0" err="1">
                <a:solidFill>
                  <a:srgbClr val="1369B2"/>
                </a:solidFill>
                <a:latin typeface="微软雅黑" panose="020B0503020204020204" pitchFamily="34" charset="-122"/>
              </a:rPr>
              <a:t>PreparedStatement</a:t>
            </a:r>
            <a:r>
              <a:rPr lang="zh-CN" altLang="zh-CN" dirty="0">
                <a:solidFill>
                  <a:srgbClr val="1369B2"/>
                </a:solidFill>
                <a:latin typeface="微软雅黑" panose="020B0503020204020204" pitchFamily="34" charset="-122"/>
              </a:rPr>
              <a:t>向占位符传参数</a:t>
            </a:r>
            <a:r>
              <a:rPr lang="zh-CN" altLang="zh-CN" dirty="0">
                <a:solidFill>
                  <a:schemeClr val="bg2">
                    <a:lumMod val="50000"/>
                  </a:schemeClr>
                </a:solidFill>
              </a:rPr>
              <a:t>存在硬编码，因为</a:t>
            </a:r>
            <a:r>
              <a:rPr lang="en-US" altLang="zh-CN" dirty="0">
                <a:solidFill>
                  <a:schemeClr val="bg2">
                    <a:lumMod val="50000"/>
                  </a:schemeClr>
                </a:solidFill>
              </a:rPr>
              <a:t>SQL</a:t>
            </a:r>
            <a:r>
              <a:rPr lang="zh-CN" altLang="zh-CN" dirty="0">
                <a:solidFill>
                  <a:schemeClr val="bg2">
                    <a:lumMod val="50000"/>
                  </a:schemeClr>
                </a:solidFill>
              </a:rPr>
              <a:t>语句的</a:t>
            </a:r>
            <a:r>
              <a:rPr lang="en-US" altLang="zh-CN" dirty="0">
                <a:solidFill>
                  <a:schemeClr val="bg2">
                    <a:lumMod val="50000"/>
                  </a:schemeClr>
                </a:solidFill>
              </a:rPr>
              <a:t>where</a:t>
            </a:r>
            <a:r>
              <a:rPr lang="zh-CN" altLang="zh-CN" dirty="0">
                <a:solidFill>
                  <a:schemeClr val="bg2">
                    <a:lumMod val="50000"/>
                  </a:schemeClr>
                </a:solidFill>
              </a:rPr>
              <a:t>条件不一定，可能多也可能少，修改</a:t>
            </a:r>
            <a:r>
              <a:rPr lang="en-US" altLang="zh-CN" dirty="0">
                <a:solidFill>
                  <a:schemeClr val="bg2">
                    <a:lumMod val="50000"/>
                  </a:schemeClr>
                </a:solidFill>
              </a:rPr>
              <a:t>SQL</a:t>
            </a:r>
            <a:r>
              <a:rPr lang="zh-CN" altLang="zh-CN" dirty="0">
                <a:solidFill>
                  <a:schemeClr val="bg2">
                    <a:lumMod val="50000"/>
                  </a:schemeClr>
                </a:solidFill>
              </a:rPr>
              <a:t>需要修改代码，造成系统不易维护</a:t>
            </a:r>
            <a:r>
              <a:rPr lang="zh-CN" altLang="en-US"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4</a:t>
            </a:r>
            <a:r>
              <a:rPr lang="zh-CN" altLang="en-US" dirty="0">
                <a:solidFill>
                  <a:schemeClr val="bg2">
                    <a:lumMod val="50000"/>
                  </a:schemeClr>
                </a:solidFill>
              </a:rPr>
              <a:t>）</a:t>
            </a:r>
            <a:r>
              <a:rPr lang="en-US" altLang="zh-CN" dirty="0">
                <a:solidFill>
                  <a:schemeClr val="bg2">
                    <a:lumMod val="50000"/>
                  </a:schemeClr>
                </a:solidFill>
              </a:rPr>
              <a:t> JDBC</a:t>
            </a:r>
            <a:r>
              <a:rPr lang="zh-CN" altLang="zh-CN" dirty="0">
                <a:solidFill>
                  <a:schemeClr val="bg2">
                    <a:lumMod val="50000"/>
                  </a:schemeClr>
                </a:solidFill>
              </a:rPr>
              <a:t>对</a:t>
            </a:r>
            <a:r>
              <a:rPr lang="zh-CN" altLang="zh-CN" dirty="0">
                <a:solidFill>
                  <a:srgbClr val="1369B2"/>
                </a:solidFill>
                <a:latin typeface="微软雅黑" panose="020B0503020204020204" pitchFamily="34" charset="-122"/>
              </a:rPr>
              <a:t>结果集解析</a:t>
            </a:r>
            <a:r>
              <a:rPr lang="zh-CN" altLang="zh-CN" dirty="0">
                <a:solidFill>
                  <a:schemeClr val="bg2">
                    <a:lumMod val="50000"/>
                  </a:schemeClr>
                </a:solidFill>
              </a:rPr>
              <a:t>存在硬编码（查询列名），</a:t>
            </a:r>
            <a:r>
              <a:rPr lang="en-US" altLang="zh-CN" dirty="0">
                <a:solidFill>
                  <a:schemeClr val="bg2">
                    <a:lumMod val="50000"/>
                  </a:schemeClr>
                </a:solidFill>
              </a:rPr>
              <a:t>SQL</a:t>
            </a:r>
            <a:r>
              <a:rPr lang="zh-CN" altLang="zh-CN" dirty="0">
                <a:solidFill>
                  <a:schemeClr val="bg2">
                    <a:lumMod val="50000"/>
                  </a:schemeClr>
                </a:solidFill>
              </a:rPr>
              <a:t>变化导致解析代码变化，造成系统不易维护</a:t>
            </a:r>
            <a:r>
              <a:rPr lang="zh-CN" altLang="en-US" dirty="0">
                <a:solidFill>
                  <a:schemeClr val="bg2">
                    <a:lumMod val="50000"/>
                  </a:schemeClr>
                </a:solidFill>
              </a:rPr>
              <a:t>。</a:t>
            </a:r>
            <a:r>
              <a:rPr lang="zh-CN" altLang="zh-CN" dirty="0">
                <a:solidFill>
                  <a:schemeClr val="bg2">
                    <a:lumMod val="50000"/>
                  </a:schemeClr>
                </a:solidFill>
              </a:rPr>
              <a:t> </a:t>
            </a: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337605"/>
            <a:ext cx="9658732" cy="37376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814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7448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577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6700086" y="3036273"/>
            <a:ext cx="4379393"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1369B2"/>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框架的概述，能够说出</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框架如何解决</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en-US" dirty="0">
                <a:solidFill>
                  <a:srgbClr val="595959"/>
                </a:solidFill>
                <a:latin typeface="微软雅黑" panose="020B0503020204020204" pitchFamily="34" charset="-122"/>
                <a:ea typeface="微软雅黑" panose="020B0503020204020204" pitchFamily="34" charset="-122"/>
              </a:rPr>
              <a:t>编程劣势</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263785" y="3313242"/>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993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935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MyBatis</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087451" cy="181817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MyBatis</a:t>
            </a:r>
            <a:r>
              <a:rPr lang="zh-CN" altLang="zh-CN" dirty="0">
                <a:solidFill>
                  <a:srgbClr val="595959"/>
                </a:solidFill>
                <a:latin typeface="微软雅黑" panose="020B0503020204020204" pitchFamily="34" charset="-122"/>
              </a:rPr>
              <a:t>是一个支持普通</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查询、存储过程以及高级映射的持久层框架，它消除了几乎所有的</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代码和参数的手动设置以及对结果集的检索，使用简单的</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或注解</a:t>
            </a:r>
            <a:r>
              <a:rPr lang="zh-CN" altLang="zh-CN" dirty="0">
                <a:solidFill>
                  <a:srgbClr val="595959"/>
                </a:solidFill>
                <a:latin typeface="微软雅黑" panose="020B0503020204020204" pitchFamily="34" charset="-122"/>
              </a:rPr>
              <a:t>进行配置和原始</a:t>
            </a:r>
            <a:r>
              <a:rPr lang="zh-CN" altLang="zh-CN" dirty="0">
                <a:solidFill>
                  <a:srgbClr val="1369B2"/>
                </a:solidFill>
                <a:latin typeface="微软雅黑" panose="020B0503020204020204" pitchFamily="34" charset="-122"/>
              </a:rPr>
              <a:t>映射</a:t>
            </a:r>
            <a:r>
              <a:rPr lang="zh-CN" altLang="zh-CN" dirty="0">
                <a:solidFill>
                  <a:srgbClr val="595959"/>
                </a:solidFill>
                <a:latin typeface="微软雅黑" panose="020B0503020204020204" pitchFamily="34" charset="-122"/>
              </a:rPr>
              <a:t>，将接口和</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映射成数据库中的记录，使得</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开发人员可以使用面向对象的编程思想来操作数据库</a:t>
            </a:r>
            <a:r>
              <a:rPr lang="zh-CN" altLang="en-US" dirty="0">
                <a:solidFill>
                  <a:srgbClr val="595959"/>
                </a:solidFill>
                <a:latin typeface="微软雅黑" panose="020B0503020204020204" pitchFamily="34" charset="-122"/>
              </a:rPr>
              <a:t>。</a:t>
            </a:r>
            <a:endParaRPr lang="zh-CN" altLang="zh-CN" dirty="0">
              <a:solidFill>
                <a:schemeClr val="bg2">
                  <a:lumMod val="50000"/>
                </a:schemeClr>
              </a:solidFill>
            </a:endParaRPr>
          </a:p>
          <a:p>
            <a:pPr>
              <a:lnSpc>
                <a:spcPct val="150000"/>
              </a:lnSpc>
            </a:pP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697480"/>
            <a:ext cx="9658732" cy="25260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49045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8"/>
          <p:cNvSpPr txBox="1"/>
          <p:nvPr>
            <p:custDataLst>
              <p:tags r:id="rId1"/>
            </p:custDataLst>
          </p:nvPr>
        </p:nvSpPr>
        <p:spPr>
          <a:xfrm>
            <a:off x="1143841" y="1327024"/>
            <a:ext cx="9817529" cy="178290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框架是一个</a:t>
            </a:r>
            <a:r>
              <a:rPr lang="en-US" altLang="zh-CN" dirty="0">
                <a:solidFill>
                  <a:srgbClr val="595959"/>
                </a:solidFill>
                <a:latin typeface="微软雅黑" panose="020B0503020204020204" pitchFamily="34" charset="-122"/>
              </a:rPr>
              <a:t>ORM</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Object/Relation Mapping</a:t>
            </a:r>
            <a:r>
              <a:rPr lang="zh-CN" altLang="zh-CN" dirty="0">
                <a:solidFill>
                  <a:srgbClr val="595959"/>
                </a:solidFill>
                <a:latin typeface="微软雅黑" panose="020B0503020204020204" pitchFamily="34" charset="-122"/>
              </a:rPr>
              <a:t>，即</a:t>
            </a:r>
            <a:r>
              <a:rPr lang="zh-CN" altLang="zh-CN" dirty="0">
                <a:solidFill>
                  <a:srgbClr val="1369B2"/>
                </a:solidFill>
                <a:latin typeface="微软雅黑" panose="020B0503020204020204" pitchFamily="34" charset="-122"/>
              </a:rPr>
              <a:t>对象关系映射</a:t>
            </a:r>
            <a:r>
              <a:rPr lang="zh-CN" altLang="zh-CN" dirty="0">
                <a:solidFill>
                  <a:srgbClr val="595959"/>
                </a:solidFill>
                <a:latin typeface="微软雅黑" panose="020B0503020204020204" pitchFamily="34" charset="-122"/>
              </a:rPr>
              <a:t>）框架。所谓的</a:t>
            </a:r>
            <a:r>
              <a:rPr lang="en-US" altLang="zh-CN" dirty="0">
                <a:solidFill>
                  <a:srgbClr val="595959"/>
                </a:solidFill>
                <a:latin typeface="微软雅黑" panose="020B0503020204020204" pitchFamily="34" charset="-122"/>
              </a:rPr>
              <a:t>ORM</a:t>
            </a:r>
            <a:r>
              <a:rPr lang="zh-CN" altLang="zh-CN" dirty="0">
                <a:solidFill>
                  <a:srgbClr val="595959"/>
                </a:solidFill>
                <a:latin typeface="微软雅黑" panose="020B0503020204020204" pitchFamily="34" charset="-122"/>
              </a:rPr>
              <a:t>就是一种为了解决面向对象与关系型数据库中数据类型不匹配的技术，它通过描述</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对象与数据库表之间的映射关系，自动将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应用程序中的对象持久化到关系型数据库的表中</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ORM</a:t>
            </a:r>
            <a:r>
              <a:rPr lang="zh-CN" altLang="en-US" dirty="0">
                <a:solidFill>
                  <a:srgbClr val="595959"/>
                </a:solidFill>
                <a:latin typeface="微软雅黑" panose="020B0503020204020204" pitchFamily="34" charset="-122"/>
              </a:rPr>
              <a:t>框架的工作原理可以通过一张图来展示。</a:t>
            </a:r>
            <a:endParaRPr lang="zh-CN" altLang="zh-CN" dirty="0">
              <a:solidFill>
                <a:srgbClr val="595959"/>
              </a:solidFill>
              <a:latin typeface="微软雅黑" panose="020B0503020204020204" pitchFamily="34" charset="-122"/>
            </a:endParaRPr>
          </a:p>
        </p:txBody>
      </p:sp>
      <p:sp>
        <p:nvSpPr>
          <p:cNvPr id="6" name="Rectangle 222"/>
          <p:cNvSpPr>
            <a:spLocks noChangeArrowheads="1"/>
          </p:cNvSpPr>
          <p:nvPr/>
        </p:nvSpPr>
        <p:spPr bwMode="auto">
          <a:xfrm>
            <a:off x="3002692" y="46559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1551501" y="3187043"/>
          <a:ext cx="8742427" cy="2138604"/>
        </p:xfrm>
        <a:graphic>
          <a:graphicData uri="http://schemas.openxmlformats.org/presentationml/2006/ole">
            <mc:AlternateContent xmlns:mc="http://schemas.openxmlformats.org/markup-compatibility/2006">
              <mc:Choice xmlns:v="urn:schemas-microsoft-com:vml" Requires="v">
                <p:oleObj spid="_x0000_s2520" name="" r:id="rId2" imgW="9615805" imgH="2359660" progId="Visio.Drawing.11">
                  <p:embed/>
                </p:oleObj>
              </mc:Choice>
              <mc:Fallback>
                <p:oleObj name="" r:id="rId2" imgW="9615805" imgH="2359660" progId="Visio.Drawing.11">
                  <p:embed/>
                  <p:pic>
                    <p:nvPicPr>
                      <p:cNvPr id="0" name="Object 2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501" y="3187043"/>
                        <a:ext cx="8742427" cy="2138604"/>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29998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5192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解决</a:t>
            </a:r>
            <a:r>
              <a:rPr lang="en-US" altLang="zh-CN" sz="2000" dirty="0">
                <a:solidFill>
                  <a:srgbClr val="1369B2"/>
                </a:solidFill>
                <a:latin typeface="微软雅黑" panose="020B0503020204020204" pitchFamily="34" charset="-122"/>
                <a:ea typeface="微软雅黑" panose="020B0503020204020204" pitchFamily="34" charset="-122"/>
                <a:sym typeface="+mn-lt"/>
              </a:rPr>
              <a:t>JDBC</a:t>
            </a:r>
            <a:r>
              <a:rPr lang="zh-CN" altLang="en-US" sz="2000" dirty="0">
                <a:solidFill>
                  <a:srgbClr val="1369B2"/>
                </a:solidFill>
                <a:latin typeface="微软雅黑" panose="020B0503020204020204" pitchFamily="34" charset="-122"/>
                <a:ea typeface="微软雅黑" panose="020B0503020204020204" pitchFamily="34" charset="-122"/>
                <a:sym typeface="+mn-lt"/>
              </a:rPr>
              <a:t>编程劣势</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8"/>
          <p:cNvSpPr txBox="1"/>
          <p:nvPr>
            <p:custDataLst>
              <p:tags r:id="rId2"/>
            </p:custDataLst>
          </p:nvPr>
        </p:nvSpPr>
        <p:spPr>
          <a:xfrm>
            <a:off x="1143841" y="2302763"/>
            <a:ext cx="9920399" cy="261522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针对</a:t>
            </a:r>
            <a:r>
              <a:rPr lang="en-US" altLang="zh-CN" dirty="0">
                <a:solidFill>
                  <a:srgbClr val="1369B2"/>
                </a:solidFill>
                <a:latin typeface="微软雅黑" panose="020B0503020204020204" pitchFamily="34" charset="-122"/>
              </a:rPr>
              <a:t>JDBC</a:t>
            </a:r>
            <a:r>
              <a:rPr lang="zh-CN" altLang="zh-CN" dirty="0">
                <a:solidFill>
                  <a:srgbClr val="1369B2"/>
                </a:solidFill>
                <a:latin typeface="微软雅黑" panose="020B0503020204020204" pitchFamily="34" charset="-122"/>
              </a:rPr>
              <a:t>编程的劣势</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提供了以下</a:t>
            </a:r>
            <a:r>
              <a:rPr lang="zh-CN" altLang="zh-CN" dirty="0">
                <a:solidFill>
                  <a:srgbClr val="1369B2"/>
                </a:solidFill>
                <a:latin typeface="微软雅黑" panose="020B0503020204020204" pitchFamily="34" charset="-122"/>
              </a:rPr>
              <a:t>解决方案</a:t>
            </a:r>
            <a:r>
              <a:rPr lang="zh-CN" altLang="zh-CN" dirty="0">
                <a:solidFill>
                  <a:srgbClr val="595959"/>
                </a:solidFill>
                <a:latin typeface="微软雅黑" panose="020B0503020204020204" pitchFamily="34" charset="-122"/>
              </a:rPr>
              <a:t>，具体如下。</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问题一：数据库链接创建、释放频繁会造成系统资源浪费，从而</a:t>
            </a:r>
            <a:r>
              <a:rPr lang="zh-CN" altLang="zh-CN" dirty="0">
                <a:solidFill>
                  <a:srgbClr val="1369B2"/>
                </a:solidFill>
                <a:latin typeface="微软雅黑" panose="020B0503020204020204" pitchFamily="34" charset="-122"/>
              </a:rPr>
              <a:t>影响系统性能</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解决方案：在</a:t>
            </a:r>
            <a:r>
              <a:rPr lang="en-US" altLang="zh-CN" dirty="0" err="1">
                <a:solidFill>
                  <a:srgbClr val="595959"/>
                </a:solidFill>
                <a:latin typeface="微软雅黑" panose="020B0503020204020204" pitchFamily="34" charset="-122"/>
              </a:rPr>
              <a:t>SqlMapConfig.xml</a:t>
            </a:r>
            <a:r>
              <a:rPr lang="zh-CN" altLang="zh-CN" dirty="0">
                <a:solidFill>
                  <a:srgbClr val="595959"/>
                </a:solidFill>
                <a:latin typeface="微软雅黑" panose="020B0503020204020204" pitchFamily="34" charset="-122"/>
              </a:rPr>
              <a:t>中配置数据链接池，使用</a:t>
            </a:r>
            <a:r>
              <a:rPr lang="zh-CN" altLang="zh-CN" dirty="0">
                <a:solidFill>
                  <a:srgbClr val="1369B2"/>
                </a:solidFill>
                <a:latin typeface="微软雅黑" panose="020B0503020204020204" pitchFamily="34" charset="-122"/>
              </a:rPr>
              <a:t>连接池</a:t>
            </a:r>
            <a:r>
              <a:rPr lang="zh-CN" altLang="zh-CN" dirty="0">
                <a:solidFill>
                  <a:srgbClr val="595959"/>
                </a:solidFill>
                <a:latin typeface="微软雅黑" panose="020B0503020204020204" pitchFamily="34" charset="-122"/>
              </a:rPr>
              <a:t>管理数据库链接。</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问题二：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语句在代码中硬编码，造成代码不易维护。在实际应用的开发中，</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变化的可能较大。在传统</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编程中，</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变动需要改变</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a:t>
            </a:r>
            <a:r>
              <a:rPr lang="zh-CN" altLang="zh-CN" dirty="0">
                <a:solidFill>
                  <a:srgbClr val="1369B2"/>
                </a:solidFill>
                <a:latin typeface="微软雅黑" panose="020B0503020204020204" pitchFamily="34" charset="-122"/>
              </a:rPr>
              <a:t>违反了开闭原则</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解决方案：</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将</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语句配置在</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a:t>
            </a:r>
            <a:r>
              <a:rPr lang="zh-CN" altLang="zh-CN" dirty="0">
                <a:solidFill>
                  <a:srgbClr val="1369B2"/>
                </a:solidFill>
                <a:latin typeface="微软雅黑" panose="020B0503020204020204" pitchFamily="34" charset="-122"/>
              </a:rPr>
              <a:t>映射文件</a:t>
            </a:r>
            <a:r>
              <a:rPr lang="zh-CN" altLang="zh-CN" dirty="0">
                <a:solidFill>
                  <a:srgbClr val="595959"/>
                </a:solidFill>
                <a:latin typeface="微软雅黑" panose="020B0503020204020204" pitchFamily="34" charset="-122"/>
              </a:rPr>
              <a:t>中，实现了与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代码的分离。</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6" name="Rectangle 222"/>
          <p:cNvSpPr>
            <a:spLocks noChangeArrowheads="1"/>
          </p:cNvSpPr>
          <p:nvPr/>
        </p:nvSpPr>
        <p:spPr bwMode="auto">
          <a:xfrm>
            <a:off x="3002692" y="46559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29998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5192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解决</a:t>
            </a:r>
            <a:r>
              <a:rPr lang="en-US" altLang="zh-CN" sz="2000" dirty="0">
                <a:solidFill>
                  <a:srgbClr val="1369B2"/>
                </a:solidFill>
                <a:latin typeface="微软雅黑" panose="020B0503020204020204" pitchFamily="34" charset="-122"/>
                <a:ea typeface="微软雅黑" panose="020B0503020204020204" pitchFamily="34" charset="-122"/>
                <a:sym typeface="+mn-lt"/>
              </a:rPr>
              <a:t>JDBC</a:t>
            </a:r>
            <a:r>
              <a:rPr lang="zh-CN" altLang="en-US" sz="2000" dirty="0">
                <a:solidFill>
                  <a:srgbClr val="1369B2"/>
                </a:solidFill>
                <a:latin typeface="微软雅黑" panose="020B0503020204020204" pitchFamily="34" charset="-122"/>
                <a:ea typeface="微软雅黑" panose="020B0503020204020204" pitchFamily="34" charset="-122"/>
                <a:sym typeface="+mn-lt"/>
              </a:rPr>
              <a:t>编程劣势</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8"/>
          <p:cNvSpPr txBox="1"/>
          <p:nvPr>
            <p:custDataLst>
              <p:tags r:id="rId2"/>
            </p:custDataLst>
          </p:nvPr>
        </p:nvSpPr>
        <p:spPr>
          <a:xfrm>
            <a:off x="1143841" y="2302762"/>
            <a:ext cx="9897539" cy="334414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问题三：使用</a:t>
            </a:r>
            <a:r>
              <a:rPr lang="en-US" altLang="zh-CN" dirty="0" err="1">
                <a:solidFill>
                  <a:srgbClr val="1369B2"/>
                </a:solidFill>
                <a:latin typeface="微软雅黑" panose="020B0503020204020204" pitchFamily="34" charset="-122"/>
              </a:rPr>
              <a:t>preparedStatement</a:t>
            </a:r>
            <a:r>
              <a:rPr lang="zh-CN" altLang="zh-CN" dirty="0">
                <a:solidFill>
                  <a:srgbClr val="1369B2"/>
                </a:solidFill>
                <a:latin typeface="微软雅黑" panose="020B0503020204020204" pitchFamily="34" charset="-122"/>
              </a:rPr>
              <a:t>向占位</a:t>
            </a:r>
            <a:r>
              <a:rPr lang="zh-CN" altLang="en-US" dirty="0">
                <a:solidFill>
                  <a:srgbClr val="1369B2"/>
                </a:solidFill>
                <a:latin typeface="微软雅黑" panose="020B0503020204020204" pitchFamily="34" charset="-122"/>
              </a:rPr>
              <a:t>符</a:t>
            </a:r>
            <a:r>
              <a:rPr lang="zh-CN" altLang="zh-CN" dirty="0">
                <a:solidFill>
                  <a:srgbClr val="1369B2"/>
                </a:solidFill>
                <a:latin typeface="微软雅黑" panose="020B0503020204020204" pitchFamily="34" charset="-122"/>
              </a:rPr>
              <a:t>传参数</a:t>
            </a:r>
            <a:r>
              <a:rPr lang="zh-CN" altLang="zh-CN" dirty="0">
                <a:solidFill>
                  <a:srgbClr val="595959"/>
                </a:solidFill>
                <a:latin typeface="微软雅黑" panose="020B0503020204020204" pitchFamily="34" charset="-122"/>
              </a:rPr>
              <a:t>存在硬编码，因为</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语句的</a:t>
            </a:r>
            <a:r>
              <a:rPr lang="en-US" altLang="zh-CN" dirty="0">
                <a:solidFill>
                  <a:srgbClr val="595959"/>
                </a:solidFill>
                <a:latin typeface="微软雅黑" panose="020B0503020204020204" pitchFamily="34" charset="-122"/>
              </a:rPr>
              <a:t>where</a:t>
            </a:r>
            <a:r>
              <a:rPr lang="zh-CN" altLang="zh-CN" dirty="0">
                <a:solidFill>
                  <a:srgbClr val="595959"/>
                </a:solidFill>
                <a:latin typeface="微软雅黑" panose="020B0503020204020204" pitchFamily="34" charset="-122"/>
              </a:rPr>
              <a:t>条件不一定，可能多也可能少，修改</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需要修改代码，造成系统不易维护。</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解决方案：</a:t>
            </a:r>
            <a:r>
              <a:rPr lang="en-US" altLang="zh-CN" dirty="0">
                <a:solidFill>
                  <a:srgbClr val="595959"/>
                </a:solidFill>
                <a:latin typeface="微软雅黑" panose="020B0503020204020204" pitchFamily="34" charset="-122"/>
              </a:rPr>
              <a:t>MyBatis</a:t>
            </a:r>
            <a:r>
              <a:rPr lang="zh-CN" altLang="zh-CN" dirty="0">
                <a:solidFill>
                  <a:srgbClr val="1369B2"/>
                </a:solidFill>
                <a:latin typeface="微软雅黑" panose="020B0503020204020204" pitchFamily="34" charset="-122"/>
              </a:rPr>
              <a:t>自动</a:t>
            </a:r>
            <a:r>
              <a:rPr lang="zh-CN" altLang="zh-CN" dirty="0">
                <a:solidFill>
                  <a:srgbClr val="595959"/>
                </a:solidFill>
                <a:latin typeface="微软雅黑" panose="020B0503020204020204" pitchFamily="34" charset="-122"/>
              </a:rPr>
              <a:t>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a:t>
            </a:r>
            <a:r>
              <a:rPr lang="zh-CN" altLang="zh-CN" dirty="0">
                <a:solidFill>
                  <a:srgbClr val="1369B2"/>
                </a:solidFill>
                <a:latin typeface="微软雅黑" panose="020B0503020204020204" pitchFamily="34" charset="-122"/>
              </a:rPr>
              <a:t>映射</a:t>
            </a:r>
            <a:r>
              <a:rPr lang="zh-CN" altLang="zh-CN" dirty="0">
                <a:solidFill>
                  <a:srgbClr val="595959"/>
                </a:solidFill>
                <a:latin typeface="微软雅黑" panose="020B0503020204020204" pitchFamily="34" charset="-122"/>
              </a:rPr>
              <a:t>至</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语句，通过</a:t>
            </a:r>
            <a:r>
              <a:rPr lang="en-US" altLang="zh-CN" dirty="0">
                <a:solidFill>
                  <a:srgbClr val="595959"/>
                </a:solidFill>
                <a:latin typeface="微软雅黑" panose="020B0503020204020204" pitchFamily="34" charset="-122"/>
              </a:rPr>
              <a:t>Statement</a:t>
            </a:r>
            <a:r>
              <a:rPr lang="zh-CN" altLang="zh-CN" dirty="0">
                <a:solidFill>
                  <a:srgbClr val="595959"/>
                </a:solidFill>
                <a:latin typeface="微软雅黑" panose="020B0503020204020204" pitchFamily="34" charset="-122"/>
              </a:rPr>
              <a:t>中的</a:t>
            </a:r>
            <a:r>
              <a:rPr lang="en-US" altLang="zh-CN" dirty="0" err="1">
                <a:solidFill>
                  <a:srgbClr val="595959"/>
                </a:solidFill>
                <a:latin typeface="微软雅黑" panose="020B0503020204020204" pitchFamily="34" charset="-122"/>
              </a:rPr>
              <a:t>parameterType</a:t>
            </a:r>
            <a:r>
              <a:rPr lang="zh-CN" altLang="zh-CN" dirty="0">
                <a:solidFill>
                  <a:srgbClr val="595959"/>
                </a:solidFill>
                <a:latin typeface="微软雅黑" panose="020B0503020204020204" pitchFamily="34" charset="-122"/>
              </a:rPr>
              <a:t>定义输入参数的类型。</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问题四：</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对</a:t>
            </a:r>
            <a:r>
              <a:rPr lang="zh-CN" altLang="zh-CN" dirty="0">
                <a:solidFill>
                  <a:srgbClr val="1369B2"/>
                </a:solidFill>
                <a:latin typeface="微软雅黑" panose="020B0503020204020204" pitchFamily="34" charset="-122"/>
              </a:rPr>
              <a:t>结果集解析</a:t>
            </a:r>
            <a:r>
              <a:rPr lang="zh-CN" altLang="zh-CN" dirty="0">
                <a:solidFill>
                  <a:srgbClr val="595959"/>
                </a:solidFill>
                <a:latin typeface="微软雅黑" panose="020B0503020204020204" pitchFamily="34" charset="-122"/>
              </a:rPr>
              <a:t>存在硬编码（查询列名），</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变化导致解析代码变化，造成系统不易维护。</a:t>
            </a:r>
            <a:endParaRPr lang="zh-CN" altLang="zh-CN" dirty="0">
              <a:solidFill>
                <a:srgbClr val="595959"/>
              </a:solidFill>
              <a:latin typeface="微软雅黑" panose="020B0503020204020204" pitchFamily="34" charset="-122"/>
            </a:endParaRPr>
          </a:p>
          <a:p>
            <a:pPr>
              <a:lnSpc>
                <a:spcPct val="150000"/>
              </a:lnSpc>
            </a:pPr>
            <a:r>
              <a:rPr lang="zh-CN" altLang="en-US" dirty="0">
                <a:solidFill>
                  <a:srgbClr val="1369B2"/>
                </a:solidFill>
                <a:latin typeface="微软雅黑" panose="020B0503020204020204" pitchFamily="34" charset="-122"/>
              </a:rPr>
              <a:t>        </a:t>
            </a:r>
            <a:r>
              <a:rPr lang="zh-CN" altLang="zh-CN" dirty="0">
                <a:solidFill>
                  <a:srgbClr val="595959"/>
                </a:solidFill>
                <a:latin typeface="微软雅黑" panose="020B0503020204020204" pitchFamily="34" charset="-122"/>
              </a:rPr>
              <a:t>解决方案：</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自动将</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执行结果映射至</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对象，通过</a:t>
            </a:r>
            <a:r>
              <a:rPr lang="en-US" altLang="zh-CN" dirty="0">
                <a:solidFill>
                  <a:srgbClr val="1369B2"/>
                </a:solidFill>
                <a:latin typeface="微软雅黑" panose="020B0503020204020204" pitchFamily="34" charset="-122"/>
              </a:rPr>
              <a:t>Statement</a:t>
            </a:r>
            <a:r>
              <a:rPr lang="zh-CN" altLang="zh-CN" dirty="0">
                <a:solidFill>
                  <a:srgbClr val="595959"/>
                </a:solidFill>
                <a:latin typeface="微软雅黑" panose="020B0503020204020204" pitchFamily="34" charset="-122"/>
              </a:rPr>
              <a:t>中的</a:t>
            </a:r>
            <a:r>
              <a:rPr lang="en-US" altLang="zh-CN" dirty="0" err="1">
                <a:solidFill>
                  <a:srgbClr val="595959"/>
                </a:solidFill>
                <a:latin typeface="微软雅黑" panose="020B0503020204020204" pitchFamily="34" charset="-122"/>
              </a:rPr>
              <a:t>resultType</a:t>
            </a:r>
            <a:r>
              <a:rPr lang="zh-CN" altLang="zh-CN" dirty="0">
                <a:solidFill>
                  <a:srgbClr val="595959"/>
                </a:solidFill>
                <a:latin typeface="微软雅黑" panose="020B0503020204020204" pitchFamily="34" charset="-122"/>
              </a:rPr>
              <a:t>定义输出结果的类型。</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6" name="Rectangle 222"/>
          <p:cNvSpPr>
            <a:spLocks noChangeArrowheads="1"/>
          </p:cNvSpPr>
          <p:nvPr/>
        </p:nvSpPr>
        <p:spPr bwMode="auto">
          <a:xfrm>
            <a:off x="3002692" y="46559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16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6702977" y="3023034"/>
            <a:ext cx="4395553"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环境的搭建</a:t>
            </a:r>
            <a:r>
              <a:rPr lang="zh-CN" altLang="en-US" dirty="0">
                <a:solidFill>
                  <a:srgbClr val="595959"/>
                </a:solidFill>
                <a:latin typeface="微软雅黑" panose="020B0503020204020204" pitchFamily="34" charset="-122"/>
                <a:ea typeface="微软雅黑" panose="020B0503020204020204" pitchFamily="34" charset="-122"/>
              </a:rPr>
              <a:t>，能够熟练搭建</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开发环境</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280530" y="329099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73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19372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环境搭建的步骤</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23209"/>
            <a:ext cx="9087451" cy="30518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框架进行数据库开发之前，需要先搭建</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环境，</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环境搭建</a:t>
            </a:r>
            <a:r>
              <a:rPr lang="zh-CN" altLang="en-US" dirty="0">
                <a:solidFill>
                  <a:srgbClr val="595959"/>
                </a:solidFill>
                <a:latin typeface="微软雅黑" panose="020B0503020204020204" pitchFamily="34" charset="-122"/>
              </a:rPr>
              <a:t>主要有如下基本步骤。</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创建工程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引入相关依赖</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数据库准备</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编写数据库连接信息配置文件</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5</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编写核心配置文件</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映射文件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514600"/>
            <a:ext cx="9658732" cy="35661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58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7618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193434"/>
            <a:ext cx="8485746" cy="506730"/>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创建工程</a:t>
            </a:r>
            <a:r>
              <a:rPr lang="zh-CN" altLang="en-US"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mybatistest</a:t>
            </a:r>
            <a:r>
              <a:rPr lang="zh-CN" altLang="en-US" sz="1600" dirty="0">
                <a:solidFill>
                  <a:srgbClr val="595959"/>
                </a:solidFill>
                <a:latin typeface="微软雅黑" panose="020B0503020204020204" pitchFamily="34" charset="-122"/>
                <a:ea typeface="微软雅黑" panose="020B0503020204020204" pitchFamily="34" charset="-122"/>
                <a:cs typeface="+mn-ea"/>
              </a:rPr>
              <a:t>的</a:t>
            </a:r>
            <a:r>
              <a:rPr lang="zh-CN" altLang="zh-CN" sz="1600" dirty="0">
                <a:solidFill>
                  <a:srgbClr val="595959"/>
                </a:solidFill>
                <a:latin typeface="微软雅黑" panose="020B0503020204020204" pitchFamily="34" charset="-122"/>
                <a:ea typeface="微软雅黑" panose="020B0503020204020204" pitchFamily="34" charset="-122"/>
                <a:cs typeface="+mn-ea"/>
              </a:rPr>
              <a:t>Maven工程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p:nvPr/>
        </p:nvPicPr>
        <p:blipFill>
          <a:blip r:embed="rId2"/>
          <a:stretch>
            <a:fillRect/>
          </a:stretch>
        </p:blipFill>
        <p:spPr>
          <a:xfrm>
            <a:off x="4636135" y="2404110"/>
            <a:ext cx="3180715" cy="38950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061164"/>
            <a:ext cx="10152454" cy="330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rPr>
              <a:t>实际开发中，随着业务的发展，软件系统变得越来越复杂，如果所有的软件都从底层功能开始开发，那将是一个漫长而繁琐的过程。此外，团队协作开发时，由于没有统一的调用规范，系统会出现大量的重复功能的代码，给系统的二次开发和维护带来不便。为解决上述问题，</a:t>
            </a:r>
            <a:r>
              <a:rPr lang="zh-CN" altLang="en-US" sz="2000" dirty="0">
                <a:solidFill>
                  <a:srgbClr val="1369B2"/>
                </a:solidFill>
                <a:latin typeface="微软雅黑" panose="020B0503020204020204" pitchFamily="34" charset="-122"/>
                <a:ea typeface="微软雅黑" panose="020B0503020204020204" pitchFamily="34" charset="-122"/>
              </a:rPr>
              <a:t>框架</a:t>
            </a:r>
            <a:r>
              <a:rPr lang="zh-CN" altLang="en-US" sz="2000" dirty="0">
                <a:solidFill>
                  <a:srgbClr val="595959"/>
                </a:solidFill>
                <a:latin typeface="微软雅黑" panose="020B0503020204020204" pitchFamily="34" charset="-122"/>
                <a:ea typeface="微软雅黑" panose="020B0503020204020204" pitchFamily="34" charset="-122"/>
              </a:rPr>
              <a:t>应运而生。框架实现了很多基础性的功能，开发人员不需要关心底层功能操作，只需要专心地实现所需要的业务逻辑，大大提高了开发人员的工作效率。当前市场上的</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EE</a:t>
            </a:r>
            <a:r>
              <a:rPr lang="zh-CN" altLang="en-US" sz="2000" dirty="0">
                <a:solidFill>
                  <a:srgbClr val="595959"/>
                </a:solidFill>
                <a:latin typeface="微软雅黑" panose="020B0503020204020204" pitchFamily="34" charset="-122"/>
                <a:ea typeface="微软雅黑" panose="020B0503020204020204" pitchFamily="34" charset="-122"/>
              </a:rPr>
              <a:t>开发主流框架有</a:t>
            </a:r>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SpringMVC</a:t>
            </a:r>
            <a:r>
              <a:rPr lang="zh-CN" altLang="en-US" sz="2000" dirty="0">
                <a:solidFill>
                  <a:srgbClr val="595959"/>
                </a:solidFill>
                <a:latin typeface="微软雅黑" panose="020B0503020204020204" pitchFamily="34" charset="-122"/>
                <a:ea typeface="微软雅黑" panose="020B0503020204020204" pitchFamily="34" charset="-122"/>
              </a:rPr>
              <a:t>和</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595959"/>
                </a:solidFill>
                <a:latin typeface="微软雅黑" panose="020B0503020204020204" pitchFamily="34" charset="-122"/>
                <a:ea typeface="微软雅黑" panose="020B0503020204020204" pitchFamily="34" charset="-122"/>
              </a:rPr>
              <a:t>等，本章主要对</a:t>
            </a:r>
            <a:r>
              <a:rPr lang="zh-CN" altLang="en-US" sz="2000" dirty="0">
                <a:solidFill>
                  <a:srgbClr val="1369B2"/>
                </a:solidFill>
                <a:latin typeface="微软雅黑" panose="020B0503020204020204" pitchFamily="34" charset="-122"/>
                <a:ea typeface="微软雅黑" panose="020B0503020204020204" pitchFamily="34" charset="-122"/>
              </a:rPr>
              <a:t>框架的概念</a:t>
            </a:r>
            <a:r>
              <a:rPr lang="zh-CN" altLang="en-US" sz="2000" dirty="0">
                <a:solidFill>
                  <a:srgbClr val="595959"/>
                </a:solidFill>
                <a:latin typeface="微软雅黑" panose="020B0503020204020204" pitchFamily="34" charset="-122"/>
                <a:ea typeface="微软雅黑" panose="020B0503020204020204" pitchFamily="34" charset="-122"/>
              </a:rPr>
              <a:t>以及</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的基础知识</a:t>
            </a:r>
            <a:r>
              <a:rPr lang="zh-CN" altLang="en-US" sz="2000" dirty="0">
                <a:solidFill>
                  <a:srgbClr val="595959"/>
                </a:solidFill>
                <a:latin typeface="微软雅黑" panose="020B0503020204020204" pitchFamily="34" charset="-122"/>
                <a:ea typeface="微软雅黑" panose="020B0503020204020204" pitchFamily="34" charset="-122"/>
              </a:rPr>
              <a:t>进行介绍。</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33626"/>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引入相关依赖</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由于本项目要连接数据库以及对程序进行测试，所以需要在项目的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pom.xml</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文件中导入</a:t>
            </a:r>
            <a:r>
              <a:rPr lang="en-US" altLang="zh-CN" sz="1600" dirty="0">
                <a:solidFill>
                  <a:srgbClr val="595959"/>
                </a:solidFill>
                <a:latin typeface="微软雅黑" panose="020B0503020204020204" pitchFamily="34" charset="-122"/>
                <a:ea typeface="微软雅黑" panose="020B0503020204020204" pitchFamily="34" charset="-122"/>
                <a:cs typeface="+mn-ea"/>
              </a:rPr>
              <a:t>MySQL</a:t>
            </a:r>
            <a:r>
              <a:rPr lang="zh-CN" altLang="zh-CN" sz="1600" dirty="0">
                <a:solidFill>
                  <a:srgbClr val="595959"/>
                </a:solidFill>
                <a:latin typeface="微软雅黑" panose="020B0503020204020204" pitchFamily="34" charset="-122"/>
                <a:ea typeface="微软雅黑" panose="020B0503020204020204" pitchFamily="34" charset="-122"/>
                <a:cs typeface="+mn-ea"/>
              </a:rPr>
              <a:t>驱动包、</a:t>
            </a:r>
            <a:r>
              <a:rPr lang="en-US" altLang="zh-CN" sz="1600" dirty="0">
                <a:solidFill>
                  <a:srgbClr val="595959"/>
                </a:solidFill>
                <a:latin typeface="微软雅黑" panose="020B0503020204020204" pitchFamily="34" charset="-122"/>
                <a:ea typeface="微软雅黑" panose="020B0503020204020204" pitchFamily="34" charset="-122"/>
                <a:cs typeface="+mn-ea"/>
              </a:rPr>
              <a:t>Junit</a:t>
            </a:r>
            <a:r>
              <a:rPr lang="zh-CN" altLang="zh-CN" sz="1600" dirty="0">
                <a:solidFill>
                  <a:srgbClr val="595959"/>
                </a:solidFill>
                <a:latin typeface="微软雅黑" panose="020B0503020204020204" pitchFamily="34" charset="-122"/>
                <a:ea typeface="微软雅黑" panose="020B0503020204020204" pitchFamily="34" charset="-122"/>
                <a:cs typeface="+mn-ea"/>
              </a:rPr>
              <a:t>测试包、</a:t>
            </a:r>
            <a:r>
              <a:rPr lang="en-US" altLang="zh-CN" sz="1600" dirty="0">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的核心包等相关依赖</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450953"/>
            <a:ext cx="7332167" cy="3455959"/>
          </a:xfrm>
          <a:prstGeom prst="rect">
            <a:avLst/>
          </a:prstGeom>
        </p:spPr>
      </p:pic>
      <p:sp>
        <p:nvSpPr>
          <p:cNvPr id="4" name="矩形 3"/>
          <p:cNvSpPr/>
          <p:nvPr/>
        </p:nvSpPr>
        <p:spPr>
          <a:xfrm>
            <a:off x="3149349" y="2457368"/>
            <a:ext cx="6876488"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en-US" sz="1600" dirty="0">
                <a:solidFill>
                  <a:srgbClr val="595959"/>
                </a:solidFill>
                <a:latin typeface="微软雅黑" panose="020B0503020204020204" pitchFamily="34" charset="-122"/>
                <a:ea typeface="微软雅黑" panose="020B0503020204020204" pitchFamily="34" charset="-122"/>
                <a:cs typeface="+mn-ea"/>
              </a:rPr>
              <a:t>只展示了其中一个依赖</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&lt;dependencies&gt;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595959"/>
                </a:solidFill>
                <a:latin typeface="微软雅黑" panose="020B0503020204020204" pitchFamily="34" charset="-122"/>
                <a:ea typeface="微软雅黑" panose="020B0503020204020204" pitchFamily="34" charset="-122"/>
                <a:cs typeface="+mn-ea"/>
              </a:rPr>
              <a:t>mysql</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595959"/>
                </a:solidFill>
                <a:latin typeface="微软雅黑" panose="020B0503020204020204" pitchFamily="34" charset="-122"/>
                <a:ea typeface="微软雅黑" panose="020B0503020204020204" pitchFamily="34" charset="-122"/>
                <a:cs typeface="+mn-ea"/>
              </a:rPr>
              <a:t>mysql</a:t>
            </a:r>
            <a:r>
              <a:rPr lang="en-US" altLang="zh-CN" sz="1600" dirty="0">
                <a:solidFill>
                  <a:srgbClr val="595959"/>
                </a:solidFill>
                <a:latin typeface="微软雅黑" panose="020B0503020204020204" pitchFamily="34" charset="-122"/>
                <a:ea typeface="微软雅黑" panose="020B0503020204020204" pitchFamily="34" charset="-122"/>
                <a:cs typeface="+mn-ea"/>
              </a:rPr>
              <a:t>-connector-java&lt;/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&lt;version&gt;8.0.11&lt;/version&gt;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&lt;/dependency&gt;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&lt;/dependencies&gt;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35000" y="97526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3054839" cy="461665"/>
          </a:xfrm>
          <a:prstGeom prst="rect">
            <a:avLst/>
          </a:prstGeom>
          <a:solidFill>
            <a:srgbClr val="C00000"/>
          </a:solid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首次引依赖需要联网</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3"/>
            </p:custDataLst>
          </p:nvPr>
        </p:nvSpPr>
        <p:spPr>
          <a:xfrm>
            <a:off x="1725774" y="301727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IDEA</a:t>
            </a:r>
            <a:r>
              <a:rPr lang="zh-CN" altLang="zh-CN" dirty="0">
                <a:solidFill>
                  <a:srgbClr val="595959"/>
                </a:solidFill>
                <a:latin typeface="微软雅黑" panose="020B0503020204020204" pitchFamily="34" charset="-122"/>
              </a:rPr>
              <a:t>默认集成的</a:t>
            </a:r>
            <a:r>
              <a:rPr lang="en-US" altLang="zh-CN" dirty="0">
                <a:solidFill>
                  <a:srgbClr val="595959"/>
                </a:solidFill>
                <a:latin typeface="微软雅黑" panose="020B0503020204020204" pitchFamily="34" charset="-122"/>
              </a:rPr>
              <a:t>Maven</a:t>
            </a:r>
            <a:r>
              <a:rPr lang="zh-CN" altLang="zh-CN" dirty="0">
                <a:solidFill>
                  <a:srgbClr val="595959"/>
                </a:solidFill>
                <a:latin typeface="微软雅黑" panose="020B0503020204020204" pitchFamily="34" charset="-122"/>
              </a:rPr>
              <a:t>，所以在第一次引入依赖时，需要在联网状态下进行，且引入依赖需要较长时间，耐心等待到依赖引入完成即可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794247"/>
            <a:ext cx="9794240" cy="165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7348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11190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798810" y="1291033"/>
            <a:ext cx="8485746" cy="458908"/>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创建数据库</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MySQL</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en-US" sz="1600" dirty="0">
                <a:solidFill>
                  <a:srgbClr val="595959"/>
                </a:solidFill>
                <a:latin typeface="微软雅黑" panose="020B0503020204020204" pitchFamily="34" charset="-122"/>
                <a:ea typeface="微软雅黑" panose="020B0503020204020204" pitchFamily="34" charset="-122"/>
                <a:cs typeface="+mn-ea"/>
              </a:rPr>
              <a:t>语句如下。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62433"/>
            <a:ext cx="7332167" cy="1252367"/>
          </a:xfrm>
          <a:prstGeom prst="rect">
            <a:avLst/>
          </a:prstGeom>
        </p:spPr>
      </p:pic>
      <p:sp>
        <p:nvSpPr>
          <p:cNvPr id="4" name="矩形 3"/>
          <p:cNvSpPr/>
          <p:nvPr/>
        </p:nvSpPr>
        <p:spPr>
          <a:xfrm>
            <a:off x="3149349" y="3223178"/>
            <a:ext cx="6876488" cy="45890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create database </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创建数据库</a:t>
            </a:r>
            <a:r>
              <a:rPr lang="zh-CN" altLang="zh-CN" b="1" dirty="0">
                <a:solidFill>
                  <a:srgbClr val="595959"/>
                </a:solidFill>
                <a:latin typeface="微软雅黑" panose="020B0503020204020204" pitchFamily="34" charset="-122"/>
                <a:ea typeface="微软雅黑" panose="020B0503020204020204" pitchFamily="34" charset="-122"/>
                <a:cs typeface="+mn-ea"/>
              </a:rPr>
              <a:t>连接信息配置文件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目录下创建数据库连接的配置文件，这里将其命名为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db.properties</a:t>
            </a:r>
            <a:r>
              <a:rPr lang="zh-CN" altLang="zh-CN" sz="1600" dirty="0">
                <a:solidFill>
                  <a:srgbClr val="595959"/>
                </a:solidFill>
                <a:latin typeface="微软雅黑" panose="020B0503020204020204" pitchFamily="34" charset="-122"/>
                <a:ea typeface="微软雅黑" panose="020B0503020204020204" pitchFamily="34" charset="-122"/>
                <a:cs typeface="+mn-ea"/>
              </a:rPr>
              <a:t>，在该文件中配置数据库连接的参数</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863572" y="2365340"/>
            <a:ext cx="7332167" cy="2951898"/>
          </a:xfrm>
          <a:prstGeom prst="rect">
            <a:avLst/>
          </a:prstGeom>
        </p:spPr>
      </p:pic>
      <p:sp>
        <p:nvSpPr>
          <p:cNvPr id="4" name="矩形 3"/>
          <p:cNvSpPr/>
          <p:nvPr/>
        </p:nvSpPr>
        <p:spPr>
          <a:xfrm>
            <a:off x="3218108" y="2554635"/>
            <a:ext cx="6876488" cy="2536400"/>
          </a:xfrm>
          <a:prstGeom prst="rect">
            <a:avLst/>
          </a:prstGeom>
        </p:spPr>
        <p:txBody>
          <a:bodyPr wrap="square">
            <a:spAutoFit/>
          </a:bodyPr>
          <a:lstStyle/>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driver</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com.mysql.cj.jdbc.Driver</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url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jdbc:mysql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://localhost:3306/</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mybatis?serverTimezone</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=UTC&amp;</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characterEncoding</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=utf8&amp;useUnicode=</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true&amp;useSSL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=false</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username</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=root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password</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=root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20295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a:t>
            </a:r>
            <a:r>
              <a:rPr lang="en-US" altLang="zh-CN" b="1" dirty="0">
                <a:solidFill>
                  <a:srgbClr val="595959"/>
                </a:solidFill>
                <a:latin typeface="微软雅黑" panose="020B0503020204020204" pitchFamily="34" charset="-122"/>
                <a:ea typeface="微软雅黑" panose="020B0503020204020204" pitchFamily="34" charset="-122"/>
                <a:cs typeface="+mn-ea"/>
              </a:rPr>
              <a:t>MyBatis</a:t>
            </a:r>
            <a:r>
              <a:rPr lang="zh-CN" altLang="zh-CN" b="1" dirty="0">
                <a:solidFill>
                  <a:srgbClr val="595959"/>
                </a:solidFill>
                <a:latin typeface="微软雅黑" panose="020B0503020204020204" pitchFamily="34" charset="-122"/>
                <a:ea typeface="微软雅黑" panose="020B0503020204020204" pitchFamily="34" charset="-122"/>
                <a:cs typeface="+mn-ea"/>
              </a:rPr>
              <a:t>的核心配置文件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的核心配置文件，该文件主要用于项目的环境配置，如数据库连接相关配置等。核心配置文件可以随意命名，但通常将其命名为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1646555" y="2360295"/>
            <a:ext cx="9109075" cy="4221480"/>
          </a:xfrm>
          <a:prstGeom prst="rect">
            <a:avLst/>
          </a:prstGeom>
        </p:spPr>
      </p:pic>
      <p:sp>
        <p:nvSpPr>
          <p:cNvPr id="4" name="矩形 3"/>
          <p:cNvSpPr/>
          <p:nvPr/>
        </p:nvSpPr>
        <p:spPr>
          <a:xfrm>
            <a:off x="2065655" y="2335530"/>
            <a:ext cx="9603740" cy="4246245"/>
          </a:xfrm>
          <a:prstGeom prst="rect">
            <a:avLst/>
          </a:prstGeom>
        </p:spPr>
        <p:txBody>
          <a:bodyPr wrap="square">
            <a:spAutoFit/>
          </a:bodyPr>
          <a:lstStyle/>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&lt;configuration&gt;&lt;properties resource="</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db.properties</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&lt;environments default="development"&gt;</a:t>
            </a:r>
            <a:endPar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 id="development"&gt;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transactionManager</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type="JDBC"/&gt;</a:t>
            </a:r>
            <a:endPar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dataSource</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type="POOLED"&gt;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&lt;property name="driver"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mysql.driver</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url</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mysql.url</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name="username"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mysql.username</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name="password"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mysql.password</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dataSource</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&lt;/environment&gt;&lt;/environments&gt;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&lt;/configuration&gt;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16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6702977" y="3034464"/>
            <a:ext cx="4304113"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入门程序</a:t>
            </a:r>
            <a:r>
              <a:rPr lang="zh-CN" altLang="en-US" dirty="0">
                <a:solidFill>
                  <a:srgbClr val="595959"/>
                </a:solidFill>
                <a:latin typeface="微软雅黑" panose="020B0503020204020204" pitchFamily="34" charset="-122"/>
                <a:ea typeface="微软雅黑" panose="020B0503020204020204" pitchFamily="34" charset="-122"/>
              </a:rPr>
              <a:t>，能够手动编写</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程序</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280530" y="329099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1957705"/>
            <a:ext cx="10205720" cy="1014730"/>
          </a:xfrm>
          <a:prstGeom prst="rect">
            <a:avLst/>
          </a:prstGeom>
          <a:noFill/>
          <a:ln>
            <a:noFill/>
          </a:ln>
        </p:spPr>
        <p:txBody>
          <a:bodyPr wrap="square"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上一节完成了</a:t>
            </a:r>
            <a:r>
              <a:rPr lang="en-US" altLang="zh-CN" sz="2000" dirty="0">
                <a:solidFill>
                  <a:srgbClr val="595959"/>
                </a:solidFill>
                <a:latin typeface="微软雅黑" panose="020B0503020204020204" pitchFamily="34" charset="-122"/>
                <a:ea typeface="微软雅黑" panose="020B0503020204020204" pitchFamily="34" charset="-122"/>
                <a:cs typeface="+mn-ea"/>
              </a:rPr>
              <a:t>MyBatis</a:t>
            </a:r>
            <a:r>
              <a:rPr lang="zh-CN" altLang="zh-CN" sz="2000" dirty="0">
                <a:solidFill>
                  <a:srgbClr val="595959"/>
                </a:solidFill>
                <a:latin typeface="微软雅黑" panose="020B0503020204020204" pitchFamily="34" charset="-122"/>
                <a:ea typeface="微软雅黑" panose="020B0503020204020204" pitchFamily="34" charset="-122"/>
                <a:cs typeface="+mn-ea"/>
              </a:rPr>
              <a:t>环境的搭建，本节将在</a:t>
            </a:r>
            <a:r>
              <a:rPr lang="en-US" altLang="zh-CN" sz="2000" dirty="0">
                <a:solidFill>
                  <a:srgbClr val="595959"/>
                </a:solidFill>
                <a:latin typeface="微软雅黑" panose="020B0503020204020204" pitchFamily="34" charset="-122"/>
                <a:ea typeface="微软雅黑" panose="020B0503020204020204" pitchFamily="34" charset="-122"/>
                <a:cs typeface="+mn-ea"/>
              </a:rPr>
              <a:t>MyBatis</a:t>
            </a:r>
            <a:r>
              <a:rPr lang="zh-CN" altLang="zh-CN" sz="2000" dirty="0">
                <a:solidFill>
                  <a:srgbClr val="595959"/>
                </a:solidFill>
                <a:latin typeface="微软雅黑" panose="020B0503020204020204" pitchFamily="34" charset="-122"/>
                <a:ea typeface="微软雅黑" panose="020B0503020204020204" pitchFamily="34" charset="-122"/>
                <a:cs typeface="+mn-ea"/>
              </a:rPr>
              <a:t>环境下</a:t>
            </a:r>
            <a:r>
              <a:rPr lang="zh-CN" altLang="en-US" sz="1800" dirty="0">
                <a:solidFill>
                  <a:srgbClr val="1369B2"/>
                </a:solidFill>
                <a:latin typeface="微软雅黑" panose="020B0503020204020204" pitchFamily="34" charset="-122"/>
                <a:ea typeface="微软雅黑" panose="020B0503020204020204" pitchFamily="34" charset="-122"/>
              </a:rPr>
              <a:t>实现一个入门程序</a:t>
            </a:r>
            <a:r>
              <a:rPr lang="zh-CN" altLang="zh-CN" sz="2000" dirty="0">
                <a:solidFill>
                  <a:srgbClr val="595959"/>
                </a:solidFill>
                <a:latin typeface="微软雅黑" panose="020B0503020204020204" pitchFamily="34" charset="-122"/>
                <a:ea typeface="微软雅黑" panose="020B0503020204020204" pitchFamily="34" charset="-122"/>
                <a:cs typeface="+mn-ea"/>
              </a:rPr>
              <a:t>来演示</a:t>
            </a:r>
            <a:r>
              <a:rPr lang="zh-CN" altLang="en-US" sz="1800" dirty="0">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cs typeface="+mn-ea"/>
              </a:rPr>
              <a:t>框架的</a:t>
            </a:r>
            <a:r>
              <a:rPr lang="zh-CN" altLang="en-US" sz="1800" dirty="0">
                <a:solidFill>
                  <a:srgbClr val="1369B2"/>
                </a:solidFill>
                <a:latin typeface="微软雅黑" panose="020B0503020204020204" pitchFamily="34" charset="-122"/>
                <a:ea typeface="微软雅黑" panose="020B0503020204020204" pitchFamily="34" charset="-122"/>
              </a:rPr>
              <a:t>使用</a:t>
            </a:r>
            <a:r>
              <a:rPr lang="zh-CN" altLang="zh-CN" sz="2000" dirty="0">
                <a:solidFill>
                  <a:srgbClr val="595959"/>
                </a:solidFill>
                <a:latin typeface="微软雅黑" panose="020B0503020204020204" pitchFamily="34" charset="-122"/>
                <a:ea typeface="微软雅黑" panose="020B0503020204020204" pitchFamily="34" charset="-122"/>
                <a:cs typeface="+mn-ea"/>
              </a:rPr>
              <a:t>，该程序要求实现根据</a:t>
            </a:r>
            <a:r>
              <a:rPr lang="en-US" altLang="zh-CN" sz="2000" dirty="0">
                <a:solidFill>
                  <a:srgbClr val="595959"/>
                </a:solidFill>
                <a:latin typeface="微软雅黑" panose="020B0503020204020204" pitchFamily="34" charset="-122"/>
                <a:ea typeface="微软雅黑" panose="020B0503020204020204" pitchFamily="34" charset="-122"/>
                <a:cs typeface="+mn-ea"/>
              </a:rPr>
              <a:t>id</a:t>
            </a:r>
            <a:r>
              <a:rPr lang="zh-CN" altLang="en-US" sz="1800" dirty="0">
                <a:solidFill>
                  <a:srgbClr val="1369B2"/>
                </a:solidFill>
                <a:latin typeface="微软雅黑" panose="020B0503020204020204" pitchFamily="34" charset="-122"/>
                <a:ea typeface="微软雅黑" panose="020B0503020204020204" pitchFamily="34" charset="-122"/>
              </a:rPr>
              <a:t>查询</a:t>
            </a:r>
            <a:r>
              <a:rPr lang="zh-CN" altLang="zh-CN" sz="2000" dirty="0">
                <a:solidFill>
                  <a:srgbClr val="595959"/>
                </a:solidFill>
                <a:latin typeface="微软雅黑" panose="020B0503020204020204" pitchFamily="34" charset="-122"/>
                <a:ea typeface="微软雅黑" panose="020B0503020204020204" pitchFamily="34" charset="-122"/>
                <a:cs typeface="+mn-ea"/>
              </a:rPr>
              <a:t>用户信息的操作</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50673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数据准备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数据库中创建</a:t>
            </a:r>
            <a:r>
              <a:rPr lang="en-US" altLang="zh-CN" sz="1600" dirty="0">
                <a:solidFill>
                  <a:srgbClr val="1369B2"/>
                </a:solidFill>
                <a:latin typeface="微软雅黑" panose="020B0503020204020204" pitchFamily="34" charset="-122"/>
                <a:ea typeface="微软雅黑" panose="020B0503020204020204" pitchFamily="34" charset="-122"/>
                <a:cs typeface="+mn-ea"/>
              </a:rPr>
              <a:t>users</a:t>
            </a:r>
            <a:r>
              <a:rPr lang="zh-CN" altLang="zh-CN" sz="1600" dirty="0">
                <a:solidFill>
                  <a:srgbClr val="1369B2"/>
                </a:solidFill>
                <a:latin typeface="微软雅黑" panose="020B0503020204020204" pitchFamily="34" charset="-122"/>
                <a:ea typeface="微软雅黑" panose="020B0503020204020204" pitchFamily="34" charset="-122"/>
                <a:cs typeface="+mn-ea"/>
              </a:rPr>
              <a:t>表</a:t>
            </a:r>
            <a:r>
              <a:rPr lang="zh-CN" altLang="zh-CN" sz="1600" dirty="0">
                <a:solidFill>
                  <a:srgbClr val="595959"/>
                </a:solidFill>
                <a:latin typeface="微软雅黑" panose="020B0503020204020204" pitchFamily="34" charset="-122"/>
                <a:ea typeface="微软雅黑" panose="020B0503020204020204" pitchFamily="34" charset="-122"/>
                <a:cs typeface="+mn-ea"/>
              </a:rPr>
              <a:t>，并在</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r>
              <a:rPr lang="zh-CN" altLang="zh-CN" sz="1600" dirty="0">
                <a:solidFill>
                  <a:srgbClr val="595959"/>
                </a:solidFill>
                <a:latin typeface="微软雅黑" panose="020B0503020204020204" pitchFamily="34" charset="-122"/>
                <a:ea typeface="微软雅黑" panose="020B0503020204020204" pitchFamily="34" charset="-122"/>
                <a:cs typeface="+mn-ea"/>
              </a:rPr>
              <a:t>表中</a:t>
            </a:r>
            <a:r>
              <a:rPr lang="zh-CN" altLang="zh-CN" sz="1600" dirty="0">
                <a:solidFill>
                  <a:srgbClr val="1369B2"/>
                </a:solidFill>
                <a:latin typeface="微软雅黑" panose="020B0503020204020204" pitchFamily="34" charset="-122"/>
                <a:ea typeface="微软雅黑" panose="020B0503020204020204" pitchFamily="34" charset="-122"/>
                <a:cs typeface="+mn-ea"/>
              </a:rPr>
              <a:t>插入</a:t>
            </a:r>
            <a:r>
              <a:rPr lang="zh-CN" altLang="en-US" sz="1600" dirty="0">
                <a:solidFill>
                  <a:srgbClr val="595959"/>
                </a:solidFill>
                <a:latin typeface="微软雅黑" panose="020B0503020204020204" pitchFamily="34" charset="-122"/>
                <a:ea typeface="微软雅黑" panose="020B0503020204020204" pitchFamily="34" charset="-122"/>
                <a:cs typeface="+mn-ea"/>
              </a:rPr>
              <a:t>几</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895143" y="2743053"/>
            <a:ext cx="7332167" cy="2951898"/>
          </a:xfrm>
          <a:prstGeom prst="rect">
            <a:avLst/>
          </a:prstGeom>
        </p:spPr>
      </p:pic>
      <p:sp>
        <p:nvSpPr>
          <p:cNvPr id="4" name="矩形 3"/>
          <p:cNvSpPr/>
          <p:nvPr/>
        </p:nvSpPr>
        <p:spPr>
          <a:xfrm>
            <a:off x="3215389" y="2852338"/>
            <a:ext cx="6876488" cy="2634119"/>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create table</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users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int primary key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auto_increment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varchar(20) not null,</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int not null</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insert into users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uid,uname,uage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values(null,'</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张三</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',20),(null,'</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李四</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',18);</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a:t>
            </a: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en-US" b="1" dirty="0">
                <a:solidFill>
                  <a:srgbClr val="595959"/>
                </a:solidFill>
                <a:latin typeface="微软雅黑" panose="020B0503020204020204" pitchFamily="34" charset="-122"/>
                <a:ea typeface="微软雅黑" panose="020B0503020204020204" pitchFamily="34" charset="-122"/>
                <a:cs typeface="+mn-ea"/>
              </a:rPr>
              <a:t>实体</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/main/java</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a:t>
            </a:r>
            <a:r>
              <a:rPr lang="en-US" altLang="zh-CN" sz="1600" dirty="0">
                <a:solidFill>
                  <a:srgbClr val="1369B2"/>
                </a:solidFill>
                <a:latin typeface="微软雅黑" panose="020B0503020204020204" pitchFamily="34" charset="-122"/>
                <a:ea typeface="微软雅黑" panose="020B0503020204020204" pitchFamily="34" charset="-122"/>
                <a:cs typeface="+mn-ea"/>
              </a:rPr>
              <a:t>User</a:t>
            </a:r>
            <a:r>
              <a:rPr lang="zh-CN" altLang="zh-CN" sz="1600" dirty="0">
                <a:solidFill>
                  <a:srgbClr val="1369B2"/>
                </a:solidFill>
                <a:latin typeface="微软雅黑" panose="020B0503020204020204" pitchFamily="34" charset="-122"/>
                <a:ea typeface="微软雅黑" panose="020B0503020204020204" pitchFamily="34" charset="-122"/>
                <a:cs typeface="+mn-ea"/>
              </a:rPr>
              <a:t>类</a:t>
            </a:r>
            <a:r>
              <a:rPr lang="zh-CN" altLang="zh-CN" sz="1600" dirty="0">
                <a:solidFill>
                  <a:srgbClr val="595959"/>
                </a:solidFill>
                <a:latin typeface="微软雅黑" panose="020B0503020204020204" pitchFamily="34" charset="-122"/>
                <a:ea typeface="微软雅黑" panose="020B0503020204020204" pitchFamily="34" charset="-122"/>
                <a:cs typeface="+mn-ea"/>
              </a:rPr>
              <a:t>，该类用于封装</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85293"/>
            <a:ext cx="7332167" cy="2951898"/>
          </a:xfrm>
          <a:prstGeom prst="rect">
            <a:avLst/>
          </a:prstGeom>
        </p:spPr>
      </p:pic>
      <p:sp>
        <p:nvSpPr>
          <p:cNvPr id="4" name="矩形 3"/>
          <p:cNvSpPr/>
          <p:nvPr/>
        </p:nvSpPr>
        <p:spPr>
          <a:xfrm>
            <a:off x="2806449" y="2823128"/>
            <a:ext cx="6876488" cy="3003451"/>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package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com.itheima.pojo</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public class </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User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private int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用户</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id</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用户姓名</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private int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用户年龄</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省略</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getter/setter</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方法</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03313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295331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388367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01095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初识</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框架</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293649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介绍</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386203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环境搭建</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 name="组合 1"/>
          <p:cNvGrpSpPr/>
          <p:nvPr/>
        </p:nvGrpSpPr>
        <p:grpSpPr>
          <a:xfrm>
            <a:off x="3119671" y="4778235"/>
            <a:ext cx="1192345" cy="612920"/>
            <a:chOff x="2215144" y="982844"/>
            <a:chExt cx="1244730" cy="842780"/>
          </a:xfrm>
        </p:grpSpPr>
        <p:sp>
          <p:nvSpPr>
            <p:cNvPr id="3" name="平行四边形 2"/>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组合 4"/>
          <p:cNvGrpSpPr/>
          <p:nvPr/>
        </p:nvGrpSpPr>
        <p:grpSpPr>
          <a:xfrm>
            <a:off x="3119671" y="5698420"/>
            <a:ext cx="1192345" cy="618263"/>
            <a:chOff x="2215144" y="2026500"/>
            <a:chExt cx="1244730" cy="850129"/>
          </a:xfrm>
        </p:grpSpPr>
        <p:sp>
          <p:nvSpPr>
            <p:cNvPr id="6" name="平行四边形 5"/>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8" name="组合 7"/>
          <p:cNvGrpSpPr/>
          <p:nvPr/>
        </p:nvGrpSpPr>
        <p:grpSpPr>
          <a:xfrm>
            <a:off x="4025342" y="4756062"/>
            <a:ext cx="5143000" cy="612920"/>
            <a:chOff x="4315150" y="953426"/>
            <a:chExt cx="3857250" cy="540057"/>
          </a:xfrm>
        </p:grpSpPr>
        <p:sp>
          <p:nvSpPr>
            <p:cNvPr id="9" name="矩形 8"/>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入门程序</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0" name="平行四边形 9"/>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4025342" y="5681598"/>
            <a:ext cx="5143000" cy="612920"/>
            <a:chOff x="4315150" y="1647579"/>
            <a:chExt cx="3857250" cy="540057"/>
          </a:xfrm>
        </p:grpSpPr>
        <p:sp>
          <p:nvSpPr>
            <p:cNvPr id="12" name="矩形 11"/>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工作原理</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13" name="平行四边形 12"/>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124523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创建映射文件</a:t>
            </a:r>
            <a:r>
              <a:rPr lang="en-US" altLang="zh-CN" b="1" dirty="0" err="1">
                <a:solidFill>
                  <a:srgbClr val="595959"/>
                </a:solidFill>
                <a:latin typeface="微软雅黑" panose="020B0503020204020204" pitchFamily="34" charset="-122"/>
                <a:ea typeface="微软雅黑" panose="020B0503020204020204" pitchFamily="34" charset="-122"/>
                <a:cs typeface="+mn-ea"/>
              </a:rPr>
              <a:t>UserMapper.xml</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目录下创建一个文件夹，在</a:t>
            </a:r>
            <a:r>
              <a:rPr lang="en-US" altLang="zh-CN" sz="1600" dirty="0">
                <a:solidFill>
                  <a:srgbClr val="595959"/>
                </a:solidFill>
                <a:latin typeface="微软雅黑" panose="020B0503020204020204" pitchFamily="34" charset="-122"/>
                <a:ea typeface="微软雅黑" panose="020B0503020204020204" pitchFamily="34" charset="-122"/>
                <a:cs typeface="+mn-ea"/>
              </a:rPr>
              <a:t>mapper</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文件夹下创建映射文件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，该文件主要用于实现</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语句和</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对象之间的映射，使</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语句查询出来的关系型数据能够被封装成</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885293"/>
            <a:ext cx="7332167" cy="2951898"/>
          </a:xfrm>
          <a:prstGeom prst="rect">
            <a:avLst/>
          </a:prstGeom>
        </p:spPr>
      </p:pic>
      <p:sp>
        <p:nvSpPr>
          <p:cNvPr id="4" name="矩形 3"/>
          <p:cNvSpPr/>
          <p:nvPr/>
        </p:nvSpPr>
        <p:spPr>
          <a:xfrm>
            <a:off x="2806449" y="2823128"/>
            <a:ext cx="6876488" cy="30034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&lt;!--id ="</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接口中的方法名</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传入的参数类型</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返回实体类对象，使用包</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类名</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users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a:t>
            </a:r>
            <a:r>
              <a:rPr lang="en-US" altLang="zh-CN" b="1"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b="1" dirty="0">
                <a:solidFill>
                  <a:srgbClr val="595959"/>
                </a:solidFill>
                <a:latin typeface="微软雅黑" panose="020B0503020204020204" pitchFamily="34" charset="-122"/>
                <a:ea typeface="微软雅黑" panose="020B0503020204020204" pitchFamily="34" charset="-122"/>
                <a:cs typeface="+mn-ea"/>
              </a:rPr>
              <a:t>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添加</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映射文件路径的配置，用于将</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976733"/>
            <a:ext cx="7332167" cy="2065701"/>
          </a:xfrm>
          <a:prstGeom prst="rect">
            <a:avLst/>
          </a:prstGeom>
        </p:spPr>
      </p:pic>
      <p:sp>
        <p:nvSpPr>
          <p:cNvPr id="4" name="矩形 3"/>
          <p:cNvSpPr/>
          <p:nvPr/>
        </p:nvSpPr>
        <p:spPr>
          <a:xfrm>
            <a:off x="2806449" y="3074588"/>
            <a:ext cx="6876488" cy="1705403"/>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 mapping</a:t>
            </a:r>
            <a:r>
              <a:rPr lang="zh-CN" altLang="en-US"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文件路径配置</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&lt;mappers&gt;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&lt;mapper resource="mapper/</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UserMapper.xml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&lt;/mappers&gt;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35000" y="975267"/>
            <a:ext cx="944034" cy="944034"/>
          </a:xfrm>
          <a:prstGeom prst="rect">
            <a:avLst/>
          </a:prstGeom>
        </p:spPr>
      </p:pic>
      <p:sp>
        <p:nvSpPr>
          <p:cNvPr id="10" name="矩形 9"/>
          <p:cNvSpPr/>
          <p:nvPr/>
        </p:nvSpPr>
        <p:spPr>
          <a:xfrm>
            <a:off x="1813597" y="1112004"/>
            <a:ext cx="336028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39" y="1211041"/>
            <a:ext cx="3254597" cy="461665"/>
          </a:xfrm>
          <a:prstGeom prst="rect">
            <a:avLst/>
          </a:prstGeom>
          <a:solidFill>
            <a:srgbClr val="C00000"/>
          </a:solid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一个项目多个配置文件</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5227339"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415068"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3"/>
            </p:custDataLst>
          </p:nvPr>
        </p:nvSpPr>
        <p:spPr>
          <a:xfrm>
            <a:off x="1725774" y="330302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如果一个项目有多个映射文件，则</a:t>
            </a:r>
            <a:r>
              <a:rPr lang="en-US" altLang="zh-CN" dirty="0" err="1">
                <a:solidFill>
                  <a:srgbClr val="595959"/>
                </a:solidFill>
                <a:latin typeface="微软雅黑" panose="020B0503020204020204" pitchFamily="34" charset="-122"/>
              </a:rPr>
              <a:t>mybatis-config.xml</a:t>
            </a:r>
            <a:r>
              <a:rPr lang="zh-CN" altLang="zh-CN" dirty="0">
                <a:solidFill>
                  <a:srgbClr val="595959"/>
                </a:solidFill>
                <a:latin typeface="微软雅黑" panose="020B0503020204020204" pitchFamily="34" charset="-122"/>
              </a:rPr>
              <a:t>核心配置文件中需要在</a:t>
            </a:r>
            <a:r>
              <a:rPr lang="en-US" altLang="zh-CN" dirty="0">
                <a:solidFill>
                  <a:srgbClr val="595959"/>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元素下配置多个</a:t>
            </a:r>
            <a:r>
              <a:rPr lang="en-US" altLang="zh-CN" dirty="0">
                <a:solidFill>
                  <a:srgbClr val="595959"/>
                </a:solidFill>
                <a:latin typeface="微软雅黑" panose="020B0503020204020204" pitchFamily="34" charset="-122"/>
              </a:rPr>
              <a:t>&lt;mapper&gt;</a:t>
            </a:r>
            <a:r>
              <a:rPr lang="zh-CN" altLang="zh-CN" dirty="0">
                <a:solidFill>
                  <a:srgbClr val="595959"/>
                </a:solidFill>
                <a:latin typeface="微软雅黑" panose="020B0503020204020204" pitchFamily="34" charset="-122"/>
              </a:rPr>
              <a:t>元素指定映射文件的路径</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942837"/>
            <a:ext cx="9794240" cy="165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8834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2719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编写测试类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/test/java</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包，在</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UserTest</a:t>
            </a:r>
            <a:r>
              <a:rPr lang="zh-CN" altLang="zh-CN" sz="1600" dirty="0">
                <a:solidFill>
                  <a:srgbClr val="595959"/>
                </a:solidFill>
                <a:latin typeface="微软雅黑" panose="020B0503020204020204" pitchFamily="34" charset="-122"/>
                <a:ea typeface="微软雅黑" panose="020B0503020204020204" pitchFamily="34" charset="-122"/>
                <a:cs typeface="+mn-ea"/>
              </a:rPr>
              <a:t>类，该类主要用于程序测试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2"/>
          <a:stretch>
            <a:fillRect/>
          </a:stretch>
        </p:blipFill>
        <p:spPr>
          <a:xfrm>
            <a:off x="2486203" y="2423160"/>
            <a:ext cx="7332167" cy="3966209"/>
          </a:xfrm>
          <a:prstGeom prst="rect">
            <a:avLst/>
          </a:prstGeom>
        </p:spPr>
      </p:pic>
      <p:sp>
        <p:nvSpPr>
          <p:cNvPr id="4" name="矩形 3"/>
          <p:cNvSpPr/>
          <p:nvPr/>
        </p:nvSpPr>
        <p:spPr>
          <a:xfrm>
            <a:off x="2806449" y="2320208"/>
            <a:ext cx="7011921"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public class </a:t>
            </a:r>
            <a:r>
              <a:rPr lang="en-US" altLang="zh-CN" sz="16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UserTest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userFindByIdTest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String resources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mybatis-config.xml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Reader reader=null;</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try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reader=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Resources.getResourceAsReader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(resources);</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catch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IOException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e)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sqlMapper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=new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SqlSessionFactoryBuilder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().build(reader);</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SqlSession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session=</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sqlMapper.openSession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User user=</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("findById",1);</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user.getUname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session.close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16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6702977" y="3020859"/>
            <a:ext cx="4096203"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MyBatis工作原理</a:t>
            </a:r>
            <a:r>
              <a:rPr lang="zh-CN" altLang="en-US" dirty="0">
                <a:solidFill>
                  <a:srgbClr val="595959"/>
                </a:solidFill>
                <a:latin typeface="微软雅黑" panose="020B0503020204020204" pitchFamily="34" charset="-122"/>
                <a:ea typeface="微软雅黑" panose="020B0503020204020204" pitchFamily="34" charset="-122"/>
              </a:rPr>
              <a:t>，能够理解并说出</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的工作原理</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280530" y="329099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708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1935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5996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3" name="图片 1"/>
          <p:cNvPicPr>
            <a:picLocks noChangeAspect="1"/>
          </p:cNvPicPr>
          <p:nvPr/>
        </p:nvPicPr>
        <p:blipFill>
          <a:blip r:embed="rId2"/>
          <a:stretch>
            <a:fillRect/>
          </a:stretch>
        </p:blipFill>
        <p:spPr>
          <a:xfrm>
            <a:off x="4143357" y="857848"/>
            <a:ext cx="5641598" cy="59284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83179"/>
            <a:ext cx="9087451" cy="33718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框架在操作数据库时，大体经过了</a:t>
            </a:r>
            <a:r>
              <a:rPr lang="en-US" altLang="zh-CN" dirty="0">
                <a:solidFill>
                  <a:srgbClr val="595959"/>
                </a:solidFill>
                <a:latin typeface="微软雅黑" panose="020B0503020204020204" pitchFamily="34" charset="-122"/>
              </a:rPr>
              <a:t>8</a:t>
            </a:r>
            <a:r>
              <a:rPr lang="zh-CN" altLang="zh-CN" dirty="0">
                <a:solidFill>
                  <a:srgbClr val="595959"/>
                </a:solidFill>
                <a:latin typeface="微软雅黑" panose="020B0503020204020204" pitchFamily="34" charset="-122"/>
              </a:rPr>
              <a:t>个步骤。下面结合</a:t>
            </a:r>
            <a:r>
              <a:rPr lang="en-US" altLang="zh-CN" dirty="0">
                <a:solidFill>
                  <a:srgbClr val="595959"/>
                </a:solidFill>
                <a:latin typeface="微软雅黑" panose="020B0503020204020204" pitchFamily="34" charset="-122"/>
              </a:rPr>
              <a:t>MyBatis</a:t>
            </a:r>
            <a:r>
              <a:rPr lang="zh-CN" altLang="en-US" dirty="0">
                <a:solidFill>
                  <a:srgbClr val="595959"/>
                </a:solidFill>
                <a:latin typeface="微软雅黑" panose="020B0503020204020204" pitchFamily="34" charset="-122"/>
              </a:rPr>
              <a:t>工作原理图</a:t>
            </a:r>
            <a:r>
              <a:rPr lang="zh-CN" altLang="zh-CN" dirty="0">
                <a:solidFill>
                  <a:srgbClr val="595959"/>
                </a:solidFill>
                <a:latin typeface="微软雅黑" panose="020B0503020204020204" pitchFamily="34" charset="-122"/>
              </a:rPr>
              <a:t>对每一步流程进行详细讲解，具体如下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MyBatis</a:t>
            </a:r>
            <a:r>
              <a:rPr lang="zh-CN" altLang="zh-CN" dirty="0">
                <a:solidFill>
                  <a:srgbClr val="1369B2"/>
                </a:solidFill>
                <a:latin typeface="微软雅黑" panose="020B0503020204020204" pitchFamily="34" charset="-122"/>
              </a:rPr>
              <a:t>读取核心配置文件</a:t>
            </a:r>
            <a:r>
              <a:rPr lang="en-US" altLang="zh-CN" dirty="0" err="1">
                <a:solidFill>
                  <a:srgbClr val="1369B2"/>
                </a:solidFill>
                <a:latin typeface="微软雅黑" panose="020B0503020204020204" pitchFamily="34" charset="-122"/>
              </a:rPr>
              <a:t>mybatis-config.xml</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mybatis-config.xml</a:t>
            </a:r>
            <a:r>
              <a:rPr lang="zh-CN" altLang="zh-CN" dirty="0">
                <a:solidFill>
                  <a:srgbClr val="595959"/>
                </a:solidFill>
                <a:latin typeface="微软雅黑" panose="020B0503020204020204" pitchFamily="34" charset="-122"/>
              </a:rPr>
              <a:t>核心配置文件主要配置了</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的运行环境等信息。</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加载映射文件</a:t>
            </a:r>
            <a:r>
              <a:rPr lang="en-US" altLang="zh-CN" dirty="0" err="1">
                <a:solidFill>
                  <a:srgbClr val="1369B2"/>
                </a:solidFill>
                <a:latin typeface="微软雅黑" panose="020B0503020204020204" pitchFamily="34" charset="-122"/>
              </a:rPr>
              <a:t>Mapper.xml</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Mapper.xml</a:t>
            </a:r>
            <a:r>
              <a:rPr lang="zh-CN" altLang="zh-CN" dirty="0">
                <a:solidFill>
                  <a:srgbClr val="595959"/>
                </a:solidFill>
                <a:latin typeface="微软雅黑" panose="020B0503020204020204" pitchFamily="34" charset="-122"/>
              </a:rPr>
              <a:t>文件即</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映射文件</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该文件配置了操作数据库的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语句，需要在</a:t>
            </a:r>
            <a:r>
              <a:rPr lang="en-US" altLang="zh-CN" dirty="0" err="1">
                <a:solidFill>
                  <a:srgbClr val="595959"/>
                </a:solidFill>
                <a:latin typeface="微软雅黑" panose="020B0503020204020204" pitchFamily="34" charset="-122"/>
              </a:rPr>
              <a:t>mybatis-config.xml</a:t>
            </a:r>
            <a:r>
              <a:rPr lang="zh-CN" altLang="zh-CN" dirty="0">
                <a:solidFill>
                  <a:srgbClr val="595959"/>
                </a:solidFill>
                <a:latin typeface="微软雅黑" panose="020B0503020204020204" pitchFamily="34" charset="-122"/>
              </a:rPr>
              <a:t>中加载才能执行</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构造会话工厂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的环境等配置信息构建会话工厂</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，用于创建</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285999"/>
            <a:ext cx="9658732" cy="400050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298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9561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645" y="2579370"/>
            <a:ext cx="9087485" cy="33909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创建会话对象</a:t>
            </a:r>
            <a:r>
              <a:rPr lang="zh-CN" altLang="en-US" dirty="0">
                <a:solidFill>
                  <a:srgbClr val="595959"/>
                </a:solidFill>
                <a:latin typeface="微软雅黑" panose="020B0503020204020204" pitchFamily="34" charset="-122"/>
              </a:rPr>
              <a:t>：</a:t>
            </a:r>
            <a:r>
              <a:rPr altLang="zh-CN" dirty="0" err="1">
                <a:solidFill>
                  <a:srgbClr val="595959"/>
                </a:solidFill>
                <a:latin typeface="微软雅黑" panose="020B0503020204020204" pitchFamily="34" charset="-122"/>
              </a:rPr>
              <a:t>由会话工厂SqlSessionFactory创建SqlSession对象，该对象中包含了执行SQL语句的所有方法</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5</a:t>
            </a:r>
            <a:r>
              <a:rPr lang="zh-CN" altLang="en-US" dirty="0">
                <a:solidFill>
                  <a:srgbClr val="595959"/>
                </a:solidFill>
                <a:latin typeface="微软雅黑" panose="020B0503020204020204" pitchFamily="34" charset="-122"/>
              </a:rPr>
              <a:t>）</a:t>
            </a:r>
            <a:r>
              <a:rPr altLang="zh-CN" dirty="0" err="1">
                <a:solidFill>
                  <a:srgbClr val="1369B2"/>
                </a:solidFill>
                <a:latin typeface="微软雅黑" panose="020B0503020204020204" pitchFamily="34" charset="-122"/>
              </a:rPr>
              <a:t>创建执行器</a:t>
            </a:r>
            <a:r>
              <a:rPr lang="zh-CN" altLang="en-US" dirty="0">
                <a:solidFill>
                  <a:srgbClr val="595959"/>
                </a:solidFill>
                <a:latin typeface="微软雅黑" panose="020B0503020204020204" pitchFamily="34" charset="-122"/>
              </a:rPr>
              <a:t>：</a:t>
            </a:r>
            <a:r>
              <a:rPr altLang="zh-CN" dirty="0">
                <a:solidFill>
                  <a:srgbClr val="595959"/>
                </a:solidFill>
                <a:latin typeface="微软雅黑" panose="020B0503020204020204" pitchFamily="34" charset="-122"/>
              </a:rPr>
              <a:t>会话对象本身不能直接操作数据库，MyBatis底层定义了一个Executor接口用于操作数据库，执行器会根据SqlSession传递的参数动态的生成需要执行的SQL语句，同时负责查询缓存地维护</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defTabSz="457200">
              <a:lnSpc>
                <a:spcPct val="150000"/>
              </a:lnSpc>
              <a:defRP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6</a:t>
            </a:r>
            <a:r>
              <a:rPr lang="zh-CN" altLang="en-US" dirty="0">
                <a:solidFill>
                  <a:srgbClr val="595959"/>
                </a:solidFill>
                <a:latin typeface="微软雅黑" panose="020B0503020204020204" pitchFamily="34" charset="-122"/>
              </a:rPr>
              <a:t>）</a:t>
            </a:r>
            <a:r>
              <a:rPr altLang="zh-CN" dirty="0">
                <a:solidFill>
                  <a:srgbClr val="1369B2"/>
                </a:solidFill>
                <a:latin typeface="微软雅黑" panose="020B0503020204020204" pitchFamily="34" charset="-122"/>
              </a:rPr>
              <a:t>封装SQL信息</a:t>
            </a:r>
            <a:r>
              <a:rPr lang="zh-CN" altLang="en-US" dirty="0">
                <a:solidFill>
                  <a:srgbClr val="595959"/>
                </a:solidFill>
                <a:latin typeface="微软雅黑" panose="020B0503020204020204" pitchFamily="34" charset="-122"/>
              </a:rPr>
              <a:t>：</a:t>
            </a:r>
            <a:r>
              <a:rPr altLang="zh-CN" dirty="0">
                <a:solidFill>
                  <a:srgbClr val="595959"/>
                </a:solidFill>
                <a:latin typeface="微软雅黑" panose="020B0503020204020204" pitchFamily="34" charset="-122"/>
              </a:rPr>
              <a:t>SqlSession内部通过执行器Executor操作数据库，执行器将待处理的SQL信息封装到MappedStatement对象中</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endParaRPr lang="zh-CN" altLang="zh-CN" dirty="0"/>
          </a:p>
        </p:txBody>
      </p:sp>
      <p:sp>
        <p:nvSpPr>
          <p:cNvPr id="12" name="圆角矩形 11"/>
          <p:cNvSpPr/>
          <p:nvPr/>
        </p:nvSpPr>
        <p:spPr>
          <a:xfrm>
            <a:off x="1360245" y="2366009"/>
            <a:ext cx="9658732" cy="358902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099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613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20340"/>
            <a:ext cx="9087451" cy="262998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7</a:t>
            </a:r>
            <a:r>
              <a:rPr lang="zh-CN" altLang="en-US" dirty="0">
                <a:solidFill>
                  <a:srgbClr val="595959"/>
                </a:solidFill>
                <a:latin typeface="微软雅黑" panose="020B0503020204020204" pitchFamily="34" charset="-122"/>
              </a:rPr>
              <a:t>）</a:t>
            </a:r>
            <a:r>
              <a:rPr altLang="zh-CN">
                <a:solidFill>
                  <a:srgbClr val="1369B2"/>
                </a:solidFill>
                <a:latin typeface="微软雅黑" panose="020B0503020204020204" pitchFamily="34" charset="-122"/>
              </a:rPr>
              <a:t>操作数据库</a:t>
            </a:r>
            <a:r>
              <a:rPr lang="zh-CN" altLang="en-US" dirty="0">
                <a:solidFill>
                  <a:srgbClr val="595959"/>
                </a:solidFill>
                <a:latin typeface="微软雅黑" panose="020B0503020204020204" pitchFamily="34" charset="-122"/>
              </a:rPr>
              <a:t>：</a:t>
            </a:r>
            <a:r>
              <a:rPr altLang="zh-CN">
                <a:solidFill>
                  <a:srgbClr val="595959"/>
                </a:solidFill>
                <a:latin typeface="微软雅黑" panose="020B0503020204020204" pitchFamily="34" charset="-122"/>
              </a:rPr>
              <a:t>根据动态生成的SQL操作数据库</a:t>
            </a:r>
            <a:r>
              <a:rPr lang="zh-CN" altLang="zh-CN"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lvl="0">
              <a:lnSpc>
                <a:spcPct val="150000"/>
              </a:lnSpc>
            </a:pPr>
            <a:r>
              <a:rPr lang="zh-CN" altLang="zh-CN"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8</a:t>
            </a:r>
            <a:r>
              <a:rPr lang="zh-CN" altLang="zh-CN" dirty="0">
                <a:solidFill>
                  <a:srgbClr val="595959"/>
                </a:solidFill>
                <a:latin typeface="微软雅黑" panose="020B0503020204020204" pitchFamily="34" charset="-122"/>
              </a:rPr>
              <a:t>）</a:t>
            </a:r>
            <a:r>
              <a:rPr altLang="zh-CN">
                <a:solidFill>
                  <a:srgbClr val="1369B2"/>
                </a:solidFill>
                <a:latin typeface="微软雅黑" panose="020B0503020204020204" pitchFamily="34" charset="-122"/>
              </a:rPr>
              <a:t>输出结果映射</a:t>
            </a:r>
            <a:r>
              <a:rPr lang="zh-CN" altLang="zh-CN" dirty="0">
                <a:solidFill>
                  <a:srgbClr val="595959"/>
                </a:solidFill>
                <a:latin typeface="微软雅黑" panose="020B0503020204020204" pitchFamily="34" charset="-122"/>
              </a:rPr>
              <a:t>：执行SQL语句之后，通过MappedStatement对象将输出结果映射至Java对象中。</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5" y="2366009"/>
            <a:ext cx="9658732" cy="327425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099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3160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初识框架</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469558" y="2875725"/>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1</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zh-CN" altLang="en-GB"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
        <p:nvSpPr>
          <p:cNvPr id="12" name="TextBox 35"/>
          <p:cNvSpPr txBox="1">
            <a:spLocks noChangeArrowheads="1"/>
          </p:cNvSpPr>
          <p:nvPr/>
        </p:nvSpPr>
        <p:spPr bwMode="auto">
          <a:xfrm>
            <a:off x="1569311" y="2739129"/>
            <a:ext cx="9319633" cy="21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本章主要针对</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框架进行了讲解。首先对</a:t>
            </a:r>
            <a:r>
              <a:rPr lang="zh-CN" altLang="zh-CN" dirty="0">
                <a:solidFill>
                  <a:srgbClr val="1369B2"/>
                </a:solidFill>
                <a:latin typeface="微软雅黑" panose="020B0503020204020204" pitchFamily="34" charset="-122"/>
                <a:ea typeface="微软雅黑" panose="020B0503020204020204" pitchFamily="34" charset="-122"/>
              </a:rPr>
              <a:t>框架的概念</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优点</a:t>
            </a:r>
            <a:r>
              <a:rPr lang="zh-CN" altLang="zh-CN" dirty="0">
                <a:solidFill>
                  <a:srgbClr val="595959"/>
                </a:solidFill>
                <a:latin typeface="微软雅黑" panose="020B0503020204020204" pitchFamily="34" charset="-122"/>
                <a:ea typeface="微软雅黑" panose="020B0503020204020204" pitchFamily="34" charset="-122"/>
              </a:rPr>
              <a:t>和当前一些</a:t>
            </a:r>
            <a:r>
              <a:rPr lang="zh-CN" altLang="zh-CN" dirty="0">
                <a:solidFill>
                  <a:srgbClr val="1369B2"/>
                </a:solidFill>
                <a:latin typeface="微软雅黑" panose="020B0503020204020204" pitchFamily="34" charset="-122"/>
                <a:ea typeface="微软雅黑" panose="020B0503020204020204" pitchFamily="34" charset="-122"/>
              </a:rPr>
              <a:t>主流的</a:t>
            </a:r>
            <a:r>
              <a:rPr lang="en-US" altLang="zh-CN" dirty="0">
                <a:solidFill>
                  <a:srgbClr val="1369B2"/>
                </a:solidFill>
                <a:latin typeface="微软雅黑" panose="020B0503020204020204" pitchFamily="34" charset="-122"/>
                <a:ea typeface="微软雅黑" panose="020B0503020204020204" pitchFamily="34" charset="-122"/>
              </a:rPr>
              <a:t>Java EE</a:t>
            </a:r>
            <a:r>
              <a:rPr lang="zh-CN" altLang="zh-CN" dirty="0">
                <a:solidFill>
                  <a:srgbClr val="1369B2"/>
                </a:solidFill>
                <a:latin typeface="微软雅黑" panose="020B0503020204020204" pitchFamily="34" charset="-122"/>
                <a:ea typeface="微软雅黑" panose="020B0503020204020204" pitchFamily="34" charset="-122"/>
              </a:rPr>
              <a:t>框架</a:t>
            </a:r>
            <a:r>
              <a:rPr lang="zh-CN" altLang="zh-CN" dirty="0">
                <a:solidFill>
                  <a:srgbClr val="595959"/>
                </a:solidFill>
                <a:latin typeface="微软雅黑" panose="020B0503020204020204" pitchFamily="34" charset="-122"/>
                <a:ea typeface="微软雅黑" panose="020B0503020204020204" pitchFamily="34" charset="-122"/>
              </a:rPr>
              <a:t>进行了讲解，然后对</a:t>
            </a:r>
            <a:r>
              <a:rPr lang="zh-CN" altLang="zh-CN" dirty="0">
                <a:solidFill>
                  <a:srgbClr val="1369B2"/>
                </a:solidFill>
                <a:latin typeface="微软雅黑" panose="020B0503020204020204" pitchFamily="34" charset="-122"/>
                <a:ea typeface="微软雅黑" panose="020B0503020204020204" pitchFamily="34" charset="-122"/>
              </a:rPr>
              <a:t>传统</a:t>
            </a:r>
            <a:r>
              <a:rPr lang="en-US" altLang="zh-CN" dirty="0">
                <a:solidFill>
                  <a:srgbClr val="1369B2"/>
                </a:solidFill>
                <a:latin typeface="微软雅黑" panose="020B0503020204020204" pitchFamily="34" charset="-122"/>
                <a:ea typeface="微软雅黑" panose="020B0503020204020204" pitchFamily="34" charset="-122"/>
              </a:rPr>
              <a:t>JDBC</a:t>
            </a:r>
            <a:r>
              <a:rPr lang="zh-CN" altLang="zh-CN" dirty="0">
                <a:solidFill>
                  <a:srgbClr val="1369B2"/>
                </a:solidFill>
                <a:latin typeface="微软雅黑" panose="020B0503020204020204" pitchFamily="34" charset="-122"/>
                <a:ea typeface="微软雅黑" panose="020B0503020204020204" pitchFamily="34" charset="-122"/>
              </a:rPr>
              <a:t>的劣势</a:t>
            </a:r>
            <a:r>
              <a:rPr lang="zh-CN" altLang="zh-CN" dirty="0">
                <a:solidFill>
                  <a:srgbClr val="595959"/>
                </a:solidFill>
                <a:latin typeface="微软雅黑" panose="020B0503020204020204" pitchFamily="34" charset="-122"/>
                <a:ea typeface="微软雅黑" panose="020B0503020204020204" pitchFamily="34" charset="-122"/>
              </a:rPr>
              <a:t>进行了分析，由此引出了</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框架，并对</a:t>
            </a:r>
            <a:r>
              <a:rPr lang="en-US" altLang="zh-CN" dirty="0">
                <a:solidFill>
                  <a:srgbClr val="1369B2"/>
                </a:solidFill>
                <a:latin typeface="微软雅黑" panose="020B0503020204020204" pitchFamily="34" charset="-122"/>
                <a:ea typeface="微软雅黑" panose="020B0503020204020204" pitchFamily="34" charset="-122"/>
              </a:rPr>
              <a:t>MyBatis</a:t>
            </a:r>
            <a:r>
              <a:rPr lang="zh-CN" altLang="zh-CN" dirty="0">
                <a:solidFill>
                  <a:srgbClr val="1369B2"/>
                </a:solidFill>
                <a:latin typeface="微软雅黑" panose="020B0503020204020204" pitchFamily="34" charset="-122"/>
                <a:ea typeface="微软雅黑" panose="020B0503020204020204" pitchFamily="34" charset="-122"/>
              </a:rPr>
              <a:t>框架的环境搭建</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入门程序</a:t>
            </a:r>
            <a:r>
              <a:rPr lang="zh-CN" altLang="zh-CN" dirty="0">
                <a:solidFill>
                  <a:srgbClr val="595959"/>
                </a:solidFill>
                <a:latin typeface="微软雅黑" panose="020B0503020204020204" pitchFamily="34" charset="-122"/>
                <a:ea typeface="微软雅黑" panose="020B0503020204020204" pitchFamily="34" charset="-122"/>
              </a:rPr>
              <a:t>以及</a:t>
            </a:r>
            <a:r>
              <a:rPr lang="zh-CN" altLang="zh-CN" dirty="0">
                <a:solidFill>
                  <a:srgbClr val="1369B2"/>
                </a:solidFill>
                <a:latin typeface="微软雅黑" panose="020B0503020204020204" pitchFamily="34" charset="-122"/>
                <a:ea typeface="微软雅黑" panose="020B0503020204020204" pitchFamily="34" charset="-122"/>
              </a:rPr>
              <a:t>工作原理</a:t>
            </a:r>
            <a:r>
              <a:rPr lang="zh-CN" altLang="zh-CN" dirty="0">
                <a:solidFill>
                  <a:srgbClr val="595959"/>
                </a:solidFill>
                <a:latin typeface="微软雅黑" panose="020B0503020204020204" pitchFamily="34" charset="-122"/>
                <a:ea typeface="微软雅黑" panose="020B0503020204020204" pitchFamily="34" charset="-122"/>
              </a:rPr>
              <a:t>进行了详细地讲解。通过本章的学习，读者可以了解</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框架及其作用，熟悉</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的工作原理，并能够独立完成</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框架环境的搭建以及入门程序的</a:t>
            </a:r>
            <a:r>
              <a:rPr lang="zh-CN" altLang="en-US" dirty="0">
                <a:solidFill>
                  <a:srgbClr val="595959"/>
                </a:solidFill>
                <a:latin typeface="微软雅黑" panose="020B0503020204020204" pitchFamily="34" charset="-122"/>
                <a:ea typeface="微软雅黑" panose="020B0503020204020204" pitchFamily="34" charset="-122"/>
              </a:rPr>
              <a:t>编写。</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nvSpPr>
        <p:spPr bwMode="auto">
          <a:xfrm>
            <a:off x="5816722" y="2718018"/>
            <a:ext cx="5765678"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err="1">
                <a:solidFill>
                  <a:srgbClr val="1369B2"/>
                </a:solidFill>
                <a:latin typeface="微软雅黑" panose="020B0503020204020204" pitchFamily="34" charset="-122"/>
                <a:ea typeface="微软雅黑" panose="020B0503020204020204" pitchFamily="34" charset="-122"/>
              </a:rPr>
              <a:t>框架</a:t>
            </a:r>
            <a:r>
              <a:rPr lang="zh-CN" altLang="en-US" dirty="0" err="1">
                <a:solidFill>
                  <a:srgbClr val="1369B2"/>
                </a:solidFill>
                <a:latin typeface="微软雅黑" panose="020B0503020204020204" pitchFamily="34" charset="-122"/>
                <a:ea typeface="微软雅黑" panose="020B0503020204020204" pitchFamily="34" charset="-122"/>
              </a:rPr>
              <a:t>的概念</a:t>
            </a:r>
            <a:r>
              <a:rPr lang="zh-CN" altLang="en-US" dirty="0">
                <a:solidFill>
                  <a:srgbClr val="595959"/>
                </a:solidFill>
                <a:latin typeface="微软雅黑" panose="020B0503020204020204" pitchFamily="34" charset="-122"/>
                <a:ea typeface="微软雅黑" panose="020B0503020204020204" pitchFamily="34" charset="-122"/>
              </a:rPr>
              <a:t>，能够知道框架是用于做什么的</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279454"/>
            <a:ext cx="2043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43336" y="2352501"/>
            <a:ext cx="3905904" cy="25488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框架</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Framework</a:t>
            </a:r>
            <a:r>
              <a:rPr lang="zh-CN" altLang="zh-CN" dirty="0">
                <a:solidFill>
                  <a:srgbClr val="595959"/>
                </a:solidFill>
                <a:latin typeface="微软雅黑" panose="020B0503020204020204" pitchFamily="34" charset="-122"/>
              </a:rPr>
              <a:t>）”一词最早出现在建筑领域，指的是在建造房屋前期构建的建筑骨架。在编程领域，框架就是</a:t>
            </a:r>
            <a:r>
              <a:rPr lang="zh-CN" altLang="zh-CN" dirty="0">
                <a:solidFill>
                  <a:srgbClr val="1369B2"/>
                </a:solidFill>
                <a:latin typeface="微软雅黑" panose="020B0503020204020204" pitchFamily="34" charset="-122"/>
              </a:rPr>
              <a:t>应用程序</a:t>
            </a:r>
            <a:r>
              <a:rPr lang="zh-CN" altLang="zh-CN" dirty="0">
                <a:solidFill>
                  <a:srgbClr val="595959"/>
                </a:solidFill>
                <a:latin typeface="微软雅黑" panose="020B0503020204020204" pitchFamily="34" charset="-122"/>
              </a:rPr>
              <a:t>的骨架，开发人员可以在这个骨架上加入自己的东西，</a:t>
            </a:r>
            <a:r>
              <a:rPr lang="zh-CN" altLang="zh-CN" dirty="0">
                <a:solidFill>
                  <a:srgbClr val="1369B2"/>
                </a:solidFill>
                <a:latin typeface="微软雅黑" panose="020B0503020204020204" pitchFamily="34" charset="-122"/>
              </a:rPr>
              <a:t>搭建</a:t>
            </a:r>
            <a:r>
              <a:rPr lang="zh-CN" altLang="zh-CN" dirty="0">
                <a:solidFill>
                  <a:srgbClr val="595959"/>
                </a:solidFill>
                <a:latin typeface="微软雅黑" panose="020B0503020204020204" pitchFamily="34" charset="-122"/>
              </a:rPr>
              <a:t>出符合自己需求的</a:t>
            </a:r>
            <a:r>
              <a:rPr lang="zh-CN" altLang="zh-CN" dirty="0">
                <a:solidFill>
                  <a:srgbClr val="1369B2"/>
                </a:solidFill>
                <a:latin typeface="微软雅黑" panose="020B0503020204020204" pitchFamily="34" charset="-122"/>
              </a:rPr>
              <a:t>应用系统</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165812" y="1419439"/>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什么是框架</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6096000" y="1945415"/>
            <a:ext cx="4552389" cy="36906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220999"/>
            <a:ext cx="21673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322642" y="136098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软件框架</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7" name="文本框 18"/>
          <p:cNvSpPr txBox="1"/>
          <p:nvPr>
            <p:custDataLst>
              <p:tags r:id="rId2"/>
            </p:custDataLst>
          </p:nvPr>
        </p:nvSpPr>
        <p:spPr>
          <a:xfrm>
            <a:off x="1209137" y="2342636"/>
            <a:ext cx="10031580" cy="255064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软件框架</a:t>
            </a:r>
            <a:r>
              <a:rPr lang="zh-CN" altLang="zh-CN" dirty="0">
                <a:solidFill>
                  <a:srgbClr val="595959"/>
                </a:solidFill>
                <a:latin typeface="微软雅黑" panose="020B0503020204020204" pitchFamily="34" charset="-122"/>
              </a:rPr>
              <a:t>是一种通用的、可复用的</a:t>
            </a:r>
            <a:r>
              <a:rPr lang="zh-CN" altLang="zh-CN" dirty="0">
                <a:solidFill>
                  <a:srgbClr val="1369B2"/>
                </a:solidFill>
                <a:latin typeface="微软雅黑" panose="020B0503020204020204" pitchFamily="34" charset="-122"/>
              </a:rPr>
              <a:t>软件环境</a:t>
            </a:r>
            <a:r>
              <a:rPr lang="zh-CN" altLang="zh-CN" dirty="0">
                <a:solidFill>
                  <a:srgbClr val="595959"/>
                </a:solidFill>
                <a:latin typeface="微软雅黑" panose="020B0503020204020204" pitchFamily="34" charset="-122"/>
              </a:rPr>
              <a:t>，它提供特定的功能，促进软件应用、产品和解决方案的开发工作。软件框架会包含支撑程序、编译器、代码、库、工具集以及</a:t>
            </a:r>
            <a:r>
              <a:rPr lang="en-US" altLang="zh-CN" dirty="0">
                <a:solidFill>
                  <a:srgbClr val="595959"/>
                </a:solidFill>
                <a:latin typeface="微软雅黑" panose="020B0503020204020204" pitchFamily="34" charset="-122"/>
              </a:rPr>
              <a:t>API</a:t>
            </a:r>
            <a:r>
              <a:rPr lang="zh-CN" altLang="zh-CN" dirty="0">
                <a:solidFill>
                  <a:srgbClr val="595959"/>
                </a:solidFill>
                <a:latin typeface="微软雅黑" panose="020B0503020204020204" pitchFamily="34" charset="-122"/>
              </a:rPr>
              <a:t>，它把所有这些部件汇集在一起，以支持项目或系统的开发。</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软件框架可以形象地比喻成我们在盖楼房时，用梁</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柱子</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承重墙搭建起来的钢筋混凝土结构的</a:t>
            </a:r>
            <a:r>
              <a:rPr lang="zh-CN" altLang="zh-CN" dirty="0">
                <a:solidFill>
                  <a:srgbClr val="1369B2"/>
                </a:solidFill>
                <a:latin typeface="微软雅黑" panose="020B0503020204020204" pitchFamily="34" charset="-122"/>
              </a:rPr>
              <a:t>建筑框架</a:t>
            </a:r>
            <a:r>
              <a:rPr lang="zh-CN" altLang="zh-CN" dirty="0">
                <a:solidFill>
                  <a:srgbClr val="595959"/>
                </a:solidFill>
                <a:latin typeface="微软雅黑" panose="020B0503020204020204" pitchFamily="34" charset="-122"/>
              </a:rPr>
              <a:t>，它是整个建筑的骨架。而实现的软件功能，也就像在这个建筑框架中所要实现的不同类型、功能的房子，比如健身房、商场、酒店、饭店等。</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框架的优势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endParaRPr lang="zh-CN" altLang="en-US" dirty="0">
              <a:solidFill>
                <a:srgbClr val="595959"/>
              </a:solidFill>
              <a:latin typeface="微软雅黑" panose="020B0503020204020204" pitchFamily="34" charset="-122"/>
              <a:ea typeface="微软雅黑" panose="020B0503020204020204" pitchFamily="34" charset="-122"/>
            </a:endParaRPr>
          </a:p>
        </p:txBody>
      </p:sp>
      <p:sp>
        <p:nvSpPr>
          <p:cNvPr id="14" name="TextBox 35"/>
          <p:cNvSpPr txBox="1">
            <a:spLocks noChangeArrowheads="1"/>
          </p:cNvSpPr>
          <p:nvPr/>
        </p:nvSpPr>
        <p:spPr bwMode="auto">
          <a:xfrm>
            <a:off x="5846852" y="3090690"/>
            <a:ext cx="5400145"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框架的优势</a:t>
            </a:r>
            <a:r>
              <a:rPr lang="zh-CN" altLang="en-US" dirty="0">
                <a:solidFill>
                  <a:srgbClr val="595959"/>
                </a:solidFill>
                <a:latin typeface="微软雅黑" panose="020B0503020204020204" pitchFamily="34" charset="-122"/>
                <a:ea typeface="微软雅黑" panose="020B0503020204020204" pitchFamily="34" charset="-122"/>
              </a:rPr>
              <a:t>，能够说出框架的优势有哪些</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p="http://schemas.openxmlformats.org/presentationml/2006/main">
  <p:tag name="PA" val="v5.2.7"/>
  <p:tag name="RESOURCELIBID_ANIM" val="450"/>
</p:tagLst>
</file>

<file path=ppt/tags/tag31.xml><?xml version="1.0" encoding="utf-8"?>
<p:tagLst xmlns:p="http://schemas.openxmlformats.org/presentationml/2006/main">
  <p:tag name="PA" val="v5.2.7"/>
  <p:tag name="RESOURCELIBID_ANIM" val="450"/>
</p:tagLst>
</file>

<file path=ppt/tags/tag3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3.xml><?xml version="1.0" encoding="utf-8"?>
<p:tagLst xmlns:p="http://schemas.openxmlformats.org/presentationml/2006/main">
  <p:tag name="PA" val="v5.2.7"/>
  <p:tag name="RESOURCELIBID_ANIM" val="450"/>
</p:tagLst>
</file>

<file path=ppt/tags/tag34.xml><?xml version="1.0" encoding="utf-8"?>
<p:tagLst xmlns:p="http://schemas.openxmlformats.org/presentationml/2006/main">
  <p:tag name="PA" val="v5.2.7"/>
  <p:tag name="RESOURCELIBID_ANIM" val="450"/>
</p:tagLst>
</file>

<file path=ppt/tags/tag35.xml><?xml version="1.0" encoding="utf-8"?>
<p:tagLst xmlns:p="http://schemas.openxmlformats.org/presentationml/2006/main">
  <p:tag name="PA" val="v5.2.7"/>
  <p:tag name="RESOURCELIBID_ANIM" val="450"/>
</p:tagLst>
</file>

<file path=ppt/tags/tag36.xml><?xml version="1.0" encoding="utf-8"?>
<p:tagLst xmlns:p="http://schemas.openxmlformats.org/presentationml/2006/main">
  <p:tag name="PA" val="v5.2.7"/>
  <p:tag name="RESOURCELIBID_ANIM" val="450"/>
</p:tagLst>
</file>

<file path=ppt/tags/tag37.xml><?xml version="1.0" encoding="utf-8"?>
<p:tagLst xmlns:p="http://schemas.openxmlformats.org/presentationml/2006/main">
  <p:tag name="PA" val="v5.2.7"/>
  <p:tag name="RESOURCELIBID_ANIM" val="450"/>
</p:tagLst>
</file>

<file path=ppt/tags/tag38.xml><?xml version="1.0" encoding="utf-8"?>
<p:tagLst xmlns:p="http://schemas.openxmlformats.org/presentationml/2006/main">
  <p:tag name="PA" val="v5.2.7"/>
  <p:tag name="RESOURCELIBID_ANIM" val="450"/>
</p:tagLst>
</file>

<file path=ppt/tags/tag39.xml><?xml version="1.0" encoding="utf-8"?>
<p:tagLst xmlns:p="http://schemas.openxmlformats.org/presentationml/2006/main">
  <p:tag name="PA" val="v5.2.7"/>
  <p:tag name="RESOURCELIBID_ANIM" val="450"/>
</p:tagLst>
</file>

<file path=ppt/tags/tag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0.xml><?xml version="1.0" encoding="utf-8"?>
<p:tagLst xmlns:p="http://schemas.openxmlformats.org/presentationml/2006/main">
  <p:tag name="PA" val="v5.2.7"/>
  <p:tag name="RESOURCELIBID_ANIM" val="450"/>
</p:tagLst>
</file>

<file path=ppt/tags/tag4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p="http://schemas.openxmlformats.org/presentationml/2006/main">
  <p:tag name="PA" val="v5.2.7"/>
  <p:tag name="RESOURCELIBID_ANIM" val="45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p="http://schemas.openxmlformats.org/presentationml/2006/main">
  <p:tag name="ISPRING_RESOURCE_PATHS_HASH_PRESENTER" val="a94153ef6312bc9afc5f4be1f2e717ea832bbed"/>
</p:tagLst>
</file>

<file path=ppt/tags/tag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9445</Words>
  <Application>WPS 演示</Application>
  <PresentationFormat>宽屏</PresentationFormat>
  <Paragraphs>463</Paragraphs>
  <Slides>51</Slides>
  <Notes>52</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74" baseType="lpstr">
      <vt:lpstr>Arial</vt:lpstr>
      <vt:lpstr>宋体</vt:lpstr>
      <vt:lpstr>Wingdings</vt:lpstr>
      <vt:lpstr>微软雅黑</vt:lpstr>
      <vt:lpstr>思源黑体 CN Medium</vt:lpstr>
      <vt:lpstr>黑体</vt:lpstr>
      <vt:lpstr>字魂58号-创中黑</vt:lpstr>
      <vt:lpstr>Source Han Sans K Bold</vt:lpstr>
      <vt:lpstr>Calibri</vt:lpstr>
      <vt:lpstr>MS UI Gothic</vt:lpstr>
      <vt:lpstr>U.S. 101</vt:lpstr>
      <vt:lpstr>Roboto</vt:lpstr>
      <vt:lpstr>Open Sans Light</vt:lpstr>
      <vt:lpstr>等线</vt:lpstr>
      <vt:lpstr>Arial Unicode MS</vt:lpstr>
      <vt:lpstr>等线 Light</vt:lpstr>
      <vt:lpstr>Impact</vt:lpstr>
      <vt:lpstr>思源黑体 CN Regular</vt:lpstr>
      <vt:lpstr>Courier New</vt:lpstr>
      <vt:lpstr>Segoe Print</vt:lpstr>
      <vt:lpstr>Open Sans</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甘金龙</cp:lastModifiedBy>
  <cp:revision>749</cp:revision>
  <dcterms:created xsi:type="dcterms:W3CDTF">2020-11-25T06:00:00Z</dcterms:created>
  <dcterms:modified xsi:type="dcterms:W3CDTF">2021-10-22T08:29:06Z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