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462" r:id="rId6"/>
    <p:sldId id="463" r:id="rId7"/>
    <p:sldId id="464" r:id="rId8"/>
    <p:sldId id="465" r:id="rId9"/>
    <p:sldId id="860" r:id="rId10"/>
    <p:sldId id="917" r:id="rId11"/>
    <p:sldId id="918" r:id="rId12"/>
    <p:sldId id="828" r:id="rId13"/>
    <p:sldId id="776" r:id="rId14"/>
    <p:sldId id="919" r:id="rId15"/>
    <p:sldId id="920" r:id="rId16"/>
    <p:sldId id="864" r:id="rId17"/>
    <p:sldId id="713" r:id="rId18"/>
    <p:sldId id="535" r:id="rId19"/>
    <p:sldId id="923" r:id="rId20"/>
    <p:sldId id="924" r:id="rId21"/>
    <p:sldId id="925" r:id="rId22"/>
    <p:sldId id="926" r:id="rId23"/>
    <p:sldId id="927" r:id="rId24"/>
    <p:sldId id="928" r:id="rId25"/>
    <p:sldId id="929" r:id="rId26"/>
    <p:sldId id="930" r:id="rId27"/>
    <p:sldId id="931" r:id="rId28"/>
    <p:sldId id="932" r:id="rId29"/>
    <p:sldId id="865" r:id="rId30"/>
    <p:sldId id="933" r:id="rId31"/>
    <p:sldId id="934" r:id="rId32"/>
    <p:sldId id="935" r:id="rId33"/>
    <p:sldId id="952" r:id="rId34"/>
    <p:sldId id="936" r:id="rId35"/>
    <p:sldId id="937" r:id="rId36"/>
    <p:sldId id="938" r:id="rId37"/>
    <p:sldId id="939" r:id="rId38"/>
    <p:sldId id="940" r:id="rId39"/>
    <p:sldId id="941" r:id="rId40"/>
    <p:sldId id="942" r:id="rId41"/>
    <p:sldId id="943" r:id="rId42"/>
    <p:sldId id="944" r:id="rId43"/>
    <p:sldId id="544" r:id="rId44"/>
    <p:sldId id="531" r:id="rId45"/>
    <p:sldId id="532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>
        <p:scale>
          <a:sx n="91" d="100"/>
          <a:sy n="91" d="100"/>
        </p:scale>
        <p:origin x="-126" y="-18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50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3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4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9.xml"/><Relationship Id="rId2" Type="http://schemas.openxmlformats.org/officeDocument/2006/relationships/image" Target="../media/image1.svg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89225" y="2904490"/>
            <a:ext cx="713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10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初识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</a:t>
            </a:r>
            <a:endParaRPr lang="zh-CN" altLang="en-US" sz="4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453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694940"/>
            <a:ext cx="4545965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有哪些主要特点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25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259330"/>
            <a:ext cx="9390960" cy="25374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框架的后续产品，可以方便地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框架所提供的其他功能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使用简单，很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容易设计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出干净简洁的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支持各种请求资源的映射策略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具有非常灵活的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数据验证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格式化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数据绑定机制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，能使用任何对象进行数据绑定，不必实现特定框架的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031771"/>
            <a:ext cx="9865885" cy="298827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19746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835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25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515110" y="3017520"/>
            <a:ext cx="9480550" cy="14262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支持国际化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，可以根据用户区域显示多国语言。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支持多种视图技术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。它支持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Velocity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FreeMarker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等视图技术。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灵活性强，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170" y="2844165"/>
            <a:ext cx="9865995" cy="17627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9791" y="42403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7967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659380"/>
            <a:ext cx="463677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MVC入门程序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独立完成入门程序的编写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442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7993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4270" y="837565"/>
            <a:ext cx="1020508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接下来本节将通过一个简单的入门程序演示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的使用。该程序要求在浏览器发起请求，由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接收请求并响应，具体实现步骤如下。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5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957830"/>
            <a:ext cx="3879999" cy="3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62885" y="2078355"/>
            <a:ext cx="745871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创建项目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中，创建一个名称为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chapter10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Maven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064" y="2598678"/>
            <a:ext cx="1640384" cy="515997"/>
            <a:chOff x="55064" y="2141478"/>
            <a:chExt cx="164038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5506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27203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38567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工具栏中的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Project Structure...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4652010" y="2962592"/>
            <a:ext cx="4373880" cy="292163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椭圆 24"/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/>
          <p:cNvSpPr txBox="1"/>
          <p:nvPr/>
        </p:nvSpPr>
        <p:spPr>
          <a:xfrm>
            <a:off x="1724" y="4454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/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1117482"/>
            <a:chOff x="57150" y="2168643"/>
            <a:chExt cx="1638298" cy="111748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7701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" y="324917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38567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Modules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中，单击界面上方的“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”图标，弹出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下拉菜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/>
          <p:cNvSpPr txBox="1"/>
          <p:nvPr/>
        </p:nvSpPr>
        <p:spPr>
          <a:xfrm>
            <a:off x="1724" y="4454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/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2" name="图片 31"/>
          <p:cNvPicPr/>
          <p:nvPr/>
        </p:nvPicPr>
        <p:blipFill>
          <a:blip r:embed="rId3"/>
          <a:stretch>
            <a:fillRect/>
          </a:stretch>
        </p:blipFill>
        <p:spPr>
          <a:xfrm>
            <a:off x="4870767" y="2885122"/>
            <a:ext cx="3913505" cy="344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1711842"/>
            <a:chOff x="57150" y="2168643"/>
            <a:chExt cx="1638298" cy="171184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336448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Modules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中，单击界面上方的“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”图标，弹出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下拉菜单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/>
          <p:cNvSpPr txBox="1"/>
          <p:nvPr/>
        </p:nvSpPr>
        <p:spPr>
          <a:xfrm>
            <a:off x="1724" y="4454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/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642167" y="2770822"/>
            <a:ext cx="3913505" cy="344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2317632"/>
            <a:chOff x="57150" y="2168643"/>
            <a:chExt cx="1638298" cy="231763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39702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拉菜单中，单击“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Module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/>
          <p:cNvSpPr txBox="1"/>
          <p:nvPr/>
        </p:nvSpPr>
        <p:spPr>
          <a:xfrm>
            <a:off x="1724" y="444350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文本框 34"/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4814252" y="2704147"/>
            <a:ext cx="4186555" cy="318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特点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入门程序的编写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4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工作原理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执行流程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2900562"/>
            <a:chOff x="57150" y="2168643"/>
            <a:chExt cx="1638298" cy="290056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455320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Module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的设置界面中，单击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Deployment Descriptors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右侧铅笔图样的编辑按钮，弹出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Deployment Descriptors 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/>
          <p:cNvSpPr txBox="1"/>
          <p:nvPr/>
        </p:nvSpPr>
        <p:spPr>
          <a:xfrm>
            <a:off x="1724" y="444350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/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630737" y="3387407"/>
            <a:ext cx="4364666" cy="188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3460632"/>
            <a:chOff x="57150" y="2168643"/>
            <a:chExt cx="1638298" cy="346063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51132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26323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Deployment Descriptors 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对话框中，“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Module Deployment Descriptor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: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”输入框中可以设置项目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文件的路径。将路径中项目名称后的路径修改为“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\main\webapp\WEB-INF\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”，然后单击“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”按钮完成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的路径的设置。单击“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”按钮系统会回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所示的设置界面，在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Resource Directories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右侧铅笔图样的编辑按钮，弹出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Resource Directory 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/>
          <p:cNvSpPr txBox="1"/>
          <p:nvPr/>
        </p:nvSpPr>
        <p:spPr>
          <a:xfrm>
            <a:off x="1724" y="444350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/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/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799" y="4605654"/>
            <a:ext cx="3714357" cy="138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Maven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项目创建完成后，为保障项目的正常运行，需要导入项目所需的依赖到项目的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377440"/>
            <a:ext cx="7332167" cy="29746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92199" y="2354498"/>
            <a:ext cx="646328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&lt;!–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这里只展示了其中一个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&lt;dependency&gt;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&gt;spring-context&lt;/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&lt;version&gt;5.2.8.RELEASE&lt;/version&gt;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&lt;/dependency&gt;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5383530"/>
            <a:ext cx="10389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中使用插件运行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项目，除了需要在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文件中配置对应的插件外，还需要在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中进行项目运行的相关配置。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中使用插件运行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634" y="2598678"/>
            <a:ext cx="1651814" cy="515997"/>
            <a:chOff x="43634" y="2141478"/>
            <a:chExt cx="165181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4363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577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工具栏中的“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Edit Configurations...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Run/Debug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646294" y="3232150"/>
            <a:ext cx="4200517" cy="237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中使用插件运行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1460382"/>
            <a:chOff x="57150" y="2168643"/>
            <a:chExt cx="1638298" cy="146038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31130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9207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Run/Debug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对话框中，单击左上角的“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”按钮，弹出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 New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菜单列表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195252" y="2623820"/>
            <a:ext cx="4064635" cy="373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中使用插件运行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2374782"/>
            <a:chOff x="57150" y="2168643"/>
            <a:chExt cx="1638298" cy="237478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40274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8064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50827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 New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菜单列表中，单击左侧菜单中的“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指令的配置界面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822507" y="2998787"/>
            <a:ext cx="4078605" cy="271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794992" y="1134379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配置前端控制器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前端控制器的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268073"/>
            <a:ext cx="7332167" cy="43229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148758"/>
            <a:ext cx="6876488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&lt;/servlet-name&gt;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&lt;servlet-class&gt;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org.springframework.web.servlet.DispatcherServlet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配置初始化参数，读取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-param&gt;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classpath:spring-mvc.xml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&lt;/param-value&gt;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-param&gt;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&lt;load-on-startup&gt;1&lt;/load-on-startup&gt;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&lt;servlet-mapping&gt;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-pattern&gt;/&lt;/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-pattern&gt;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&lt;/servlet-mapping&gt;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配置处理器映射信息和视图解析器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，用于配置处理器映射信息和视图解析器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93" y="2379911"/>
            <a:ext cx="7720787" cy="37421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3518" y="2343068"/>
            <a:ext cx="7983472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要扫描的包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basepackage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配置视图解析器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class=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"org.springframework.web.servlet.view.InternalResourceViewResolver"&gt;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&lt;property name="prefix" value="/WEB-INF/pages/"/&gt;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&lt;property name="suffix" value=".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创建处理器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创建处理器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类，用于处理客户端的请求并指定响应时转跳的页面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93" y="2322761"/>
            <a:ext cx="7720787" cy="40746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2168" y="2274488"/>
            <a:ext cx="798347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设置当前类为处理器类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设定当前方法的访问映射地址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设置当前方法返回值类型为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，用于指定请求完成后跳转的页面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设定具体跳转的页面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"success";	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）页面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的文件夹，并在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文件夹下创建名称为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文件，用于对客户端请求进行处理后的视图展示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93" y="2630101"/>
            <a:ext cx="7720787" cy="21209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2168" y="2605958"/>
            <a:ext cx="798347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&lt;h2&gt;Spring MVC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!&lt;/h2&gt;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123394"/>
            <a:ext cx="10152454" cy="330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中，讲解了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架构模型采用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JavaBean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技术实现了页面显示、流程控制和业务逻辑的分离。但是，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架构模型将流程控制等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通用逻辑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的方式实现，每次进行新的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应用程序开发时，都需要重新编写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分析代码，以及流程控制等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层通用逻辑代码。为了解决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架构模型在实践中存在的问题，一些基于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架构基础发展起来的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应运而生。其中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框架就是目前最主流的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应用框架之一，本章将开启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框架的学习之路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启动项目，测试应用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项目启动成功后，在浏览器中对处理器进行请求访问，访问地址为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http://localhost:8080/chapter10/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，访问后，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控制台打印信息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，并且浏览器跳转到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页面中，页面内容如下所示。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 descr="10-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77" y="3141662"/>
            <a:ext cx="5707567" cy="13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3008630" y="1284605"/>
            <a:ext cx="384429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项目最终目录和文件组成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45" y="2075180"/>
            <a:ext cx="3541721" cy="43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7967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694940"/>
            <a:ext cx="454787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MVC工作原理，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能够理解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工作原理和执行流程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处理器映射器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83279"/>
            <a:ext cx="9087451" cy="1371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可以理解为一个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URL,Hanlder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负责根据用户请求的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提供了不同的映射器来实现不同的映射方式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80774"/>
            <a:ext cx="9658732" cy="21200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47673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处理器适配器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83279"/>
            <a:ext cx="9087451" cy="1371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作用是根据处理器映射器找到的处理器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信息，去执行相关的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。不同的处理器映射器映射出来的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对象是不一样的，不同的映射由不同的适配器来负责解析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80774"/>
            <a:ext cx="9658732" cy="21200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47673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视图解析器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566159"/>
            <a:ext cx="9087451" cy="9829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视图解析器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进行视图解析，首先将逻辑视图名解析成物理视图名，即具体的页面地址，再生成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视图对象返回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80774"/>
            <a:ext cx="9658732" cy="21200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47673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765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73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67" y="2039302"/>
            <a:ext cx="6387338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48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执行流程详细介绍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7509"/>
            <a:ext cx="9087451" cy="25831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）用户通过浏览器向服务器发送请求，请求会被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拦截到请求后，会调用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（处理器映射器）。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）处理器映射器根据请求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找到具体的处理器，生成处理器对象及处理器拦截器（如果有则生成）一并返回给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会通过返回信息选择合适的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（处理器适配器）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720340"/>
            <a:ext cx="9658732" cy="3046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48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执行流程详细介绍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7509"/>
            <a:ext cx="9087451" cy="25831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会调用并执行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（处理器），这里的处理器指的就是程序中编写的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类，也被称之为后端控制器。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执行完成后，会返回一个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对象，该对象中会包含视图名或包含模型和视图名。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对象返回给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前端控制器请求视图解析器根据逻辑视图名解析真正的视图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720340"/>
            <a:ext cx="9658732" cy="3046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工作原理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48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执行流程详细介绍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7509"/>
            <a:ext cx="9087451" cy="25831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解析后，会向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中返回具体的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（视图）。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进行渲染（即将模型数据填充至视图中）。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）前端控制器向用户响应结果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在上述执行过程中，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对象的工作是在框架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内部执行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的，开发人员只需要配置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中的业务处理并在视图中（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）中展示相应信息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720340"/>
            <a:ext cx="9658732" cy="3046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300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60" y="1111885"/>
            <a:ext cx="1593215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70" y="1210945"/>
            <a:ext cx="1303655" cy="4603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小提示</a:t>
            </a:r>
            <a:endParaRPr lang="zh-CN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846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619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3"/>
            </p:custDataLst>
          </p:nvPr>
        </p:nvSpPr>
        <p:spPr>
          <a:xfrm>
            <a:off x="1725774" y="2662940"/>
            <a:ext cx="9142101" cy="21948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MVC4.0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以前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，配置文件内必须要配置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视图解析器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以后，如果不配置处理器映射器、处理器适配器和视图解析器，框架会加载内部默认的配置完成相应的工作。如果想显式并快捷地配置处理器映射器和处理器适配器，也可以在配置文件中使用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mvc:annotation-driven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/&gt;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来实现，该元素会自动注册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439917"/>
            <a:ext cx="9794240" cy="26355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75198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的基础知识进行了整体介绍。首先对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框架进行了简单的介绍；然后讲解了一个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入门程序的编写；最后通过入门程序对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进行了详细讲解。通过本章的学习，读者能够了解什么是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入门程序的编写，并能够熟悉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框架的工作流程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9996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659380"/>
            <a:ext cx="501015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MVC概述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在三层架构中的位置及作用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479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17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29"/>
            <a:ext cx="9087451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开发中，系统经典的三层架构包括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业务层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持久层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。三层架构中，每一层各司其职，表现层（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层）负责接收客户端请求，并向客户端响应结果；业务层（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层）负责业务逻辑处理，和项目需求息息相关；持久层（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层）负责和数据库交互，对数据库表进行增删改查。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46051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110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24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在三层架构中的位置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1" y="2348230"/>
            <a:ext cx="7083482" cy="34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966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2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在表现层的作用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60369"/>
            <a:ext cx="9087451" cy="22059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作用于三层架构中的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客户端的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进行响应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控制器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控制器接收到客户端的请求后对请求数据进行解析和封装，接着将请求交给业务层处理。业务层会对请求进行处理，最后将处理结果返回给表现层。表现层接收到业务层的处理结果后，再由视图对处理结果进行渲染，渲染完成后响应给客户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7889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0988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PA" val="v5.2.7"/>
  <p:tag name="RESOURCELIBID_ANIM" val="450"/>
</p:tagLst>
</file>

<file path=ppt/tags/tag11.xml><?xml version="1.0" encoding="utf-8"?>
<p:tagLst xmlns:p="http://schemas.openxmlformats.org/presentationml/2006/main">
  <p:tag name="PA" val="v5.2.7"/>
  <p:tag name="RESOURCELIBID_ANIM" val="460"/>
</p:tagLst>
</file>

<file path=ppt/tags/tag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PA" val="v5.2.7"/>
  <p:tag name="RESOURCELIBID_ANIM" val="460"/>
</p:tagLst>
</file>

<file path=ppt/tags/tag1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PA" val="v5.2.7"/>
  <p:tag name="RESOURCELIBID_ANIM" val="460"/>
</p:tagLst>
</file>

<file path=ppt/tags/tag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PA" val="v5.2.7"/>
  <p:tag name="RESOURCELIBID_ANIM" val="460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PA" val="v5.2.7"/>
  <p:tag name="RESOURCELIBID_ANIM" val="460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PA" val="v5.2.7"/>
  <p:tag name="RESOURCELIBID_ANIM" val="460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PA" val="v5.2.7"/>
  <p:tag name="RESOURCELIBID_ANIM" val="450"/>
</p:tagLst>
</file>

<file path=ppt/tags/tag24.xml><?xml version="1.0" encoding="utf-8"?>
<p:tagLst xmlns:p="http://schemas.openxmlformats.org/presentationml/2006/main">
  <p:tag name="PA" val="v5.2.7"/>
  <p:tag name="RESOURCELIBID_ANIM" val="460"/>
</p:tagLst>
</file>

<file path=ppt/tags/tag2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PA" val="v5.2.7"/>
  <p:tag name="RESOURCELIBID_ANIM" val="460"/>
</p:tagLst>
</file>

<file path=ppt/tags/tag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PA" val="v5.2.7"/>
  <p:tag name="RESOURCELIBID_ANIM" val="460"/>
</p:tagLst>
</file>

<file path=ppt/tags/tag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PA" val="v5.2.7"/>
  <p:tag name="RESOURCELIBID_ANIM" val="450"/>
</p:tagLst>
</file>

<file path=ppt/tags/tag31.xml><?xml version="1.0" encoding="utf-8"?>
<p:tagLst xmlns:p="http://schemas.openxmlformats.org/presentationml/2006/main">
  <p:tag name="PA" val="v5.2.7"/>
  <p:tag name="RESOURCELIBID_ANIM" val="450"/>
</p:tagLst>
</file>

<file path=ppt/tags/tag32.xml><?xml version="1.0" encoding="utf-8"?>
<p:tagLst xmlns:p="http://schemas.openxmlformats.org/presentationml/2006/main">
  <p:tag name="PA" val="v5.2.7"/>
  <p:tag name="RESOURCELIBID_ANIM" val="450"/>
</p:tagLst>
</file>

<file path=ppt/tags/tag33.xml><?xml version="1.0" encoding="utf-8"?>
<p:tagLst xmlns:p="http://schemas.openxmlformats.org/presentationml/2006/main">
  <p:tag name="PA" val="v5.2.7"/>
  <p:tag name="RESOURCELIBID_ANIM" val="450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PA" val="v5.2.7"/>
  <p:tag name="RESOURCELIBID_ANIM" val="45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ISPRING_RESOURCE_PATHS_HASH_PRESENTER" val="a94153ef6312bc9afc5f4be1f2e717ea832bbed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6865</Words>
  <Application>WPS 演示</Application>
  <PresentationFormat>自定义</PresentationFormat>
  <Paragraphs>428</Paragraphs>
  <Slides>43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等线</vt:lpstr>
      <vt:lpstr>Arial Unicode MS</vt:lpstr>
      <vt:lpstr>等线 Light</vt:lpstr>
      <vt:lpstr>Impact</vt:lpstr>
      <vt:lpstr>思源黑体 CN Regular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1810</cp:revision>
  <dcterms:created xsi:type="dcterms:W3CDTF">2020-11-25T06:00:00Z</dcterms:created>
  <dcterms:modified xsi:type="dcterms:W3CDTF">2021-10-22T08:33:38Z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0CBFB1BC997447DFBB18991BFC285D18</vt:lpwstr>
  </property>
</Properties>
</file>