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462" r:id="rId6"/>
    <p:sldId id="463" r:id="rId7"/>
    <p:sldId id="464" r:id="rId8"/>
    <p:sldId id="465" r:id="rId9"/>
    <p:sldId id="860" r:id="rId10"/>
    <p:sldId id="945" r:id="rId11"/>
    <p:sldId id="948" r:id="rId12"/>
    <p:sldId id="949" r:id="rId13"/>
    <p:sldId id="947" r:id="rId14"/>
    <p:sldId id="950" r:id="rId15"/>
    <p:sldId id="951" r:id="rId16"/>
    <p:sldId id="828" r:id="rId17"/>
    <p:sldId id="958" r:id="rId18"/>
    <p:sldId id="959" r:id="rId19"/>
    <p:sldId id="960" r:id="rId20"/>
    <p:sldId id="962" r:id="rId21"/>
    <p:sldId id="961" r:id="rId22"/>
    <p:sldId id="963" r:id="rId23"/>
    <p:sldId id="776" r:id="rId24"/>
    <p:sldId id="952" r:id="rId25"/>
    <p:sldId id="953" r:id="rId26"/>
    <p:sldId id="954" r:id="rId27"/>
    <p:sldId id="955" r:id="rId28"/>
    <p:sldId id="956" r:id="rId29"/>
    <p:sldId id="957" r:id="rId30"/>
    <p:sldId id="964" r:id="rId31"/>
    <p:sldId id="861" r:id="rId32"/>
    <p:sldId id="965" r:id="rId33"/>
    <p:sldId id="966" r:id="rId34"/>
    <p:sldId id="967" r:id="rId35"/>
    <p:sldId id="968" r:id="rId36"/>
    <p:sldId id="971" r:id="rId37"/>
    <p:sldId id="972" r:id="rId38"/>
    <p:sldId id="973" r:id="rId39"/>
    <p:sldId id="974" r:id="rId40"/>
    <p:sldId id="864" r:id="rId41"/>
    <p:sldId id="975" r:id="rId42"/>
    <p:sldId id="976" r:id="rId43"/>
    <p:sldId id="977" r:id="rId44"/>
    <p:sldId id="978" r:id="rId45"/>
    <p:sldId id="979" r:id="rId46"/>
    <p:sldId id="980" r:id="rId47"/>
    <p:sldId id="981" r:id="rId48"/>
    <p:sldId id="982" r:id="rId49"/>
    <p:sldId id="983" r:id="rId50"/>
    <p:sldId id="984" r:id="rId51"/>
    <p:sldId id="985" r:id="rId52"/>
    <p:sldId id="986" r:id="rId53"/>
    <p:sldId id="531" r:id="rId54"/>
    <p:sldId id="532" r:id="rId55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D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65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9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9.png"/><Relationship Id="rId3" Type="http://schemas.openxmlformats.org/officeDocument/2006/relationships/tags" Target="../tags/tag32.xml"/><Relationship Id="rId2" Type="http://schemas.openxmlformats.org/officeDocument/2006/relationships/image" Target="../media/image8.png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931670" y="3044190"/>
            <a:ext cx="8629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11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的核心类和注解</a:t>
            </a:r>
            <a:endParaRPr lang="zh-CN" altLang="en-US" sz="4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3635" y="1285875"/>
            <a:ext cx="409702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配置映射的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路径：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43" y="2375388"/>
            <a:ext cx="7332167" cy="22010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7859" y="2576113"/>
            <a:ext cx="687648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&lt;servlet-mapping&gt;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&lt;/servlet-name&gt;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-pattern&gt;/&lt;/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-pattern&gt;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&lt;/servlet-mapping&gt;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291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8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WEB-INF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文件夹下默认配置文件命名规则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45409"/>
            <a:ext cx="9087451" cy="24688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没有通过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init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-param&gt;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元素指定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初始化时要加载的文件，则应用程序会去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WEB-INF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文件夹下寻找并加载默认配置文件，默认配置文件的名称规则如下所示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[servlet-name]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指的是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元素的值；“-servlet.xml”是配置文件名的固定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拼接。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16810"/>
            <a:ext cx="9658732" cy="29999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07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0696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3" y="3914140"/>
            <a:ext cx="7720787" cy="4703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06140" y="3868420"/>
            <a:ext cx="49834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[servlet-name]-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servlet.xml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300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6" y="1112004"/>
            <a:ext cx="4083906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86972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&lt;load-on-startup&gt;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元素取值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210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8983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3"/>
            </p:custDataLst>
          </p:nvPr>
        </p:nvSpPr>
        <p:spPr>
          <a:xfrm>
            <a:off x="1725774" y="2662940"/>
            <a:ext cx="9142101" cy="29840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&lt;load-on-startup&gt;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取值分为三种情况：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&lt;load-on-startup&gt;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元素的值为正整数或者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，表示在项目启动时就加载并初始化这个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，值越小，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的优先级越高，就越先被加载；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&lt;load-on-startup&gt;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元素的值为负数或者没有设置，则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会在被请求时加载和初始化；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如果&lt;load-on-startup&gt;元素的值为1，表明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会在项目启动时加载并初始化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439917"/>
            <a:ext cx="9794240" cy="344281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5540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@Controller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453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694940"/>
            <a:ext cx="456311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@Controller注解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，能够在程序中熟练运用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313446"/>
            <a:ext cx="31422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439984"/>
            <a:ext cx="2757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30"/>
            <a:ext cx="9390960" cy="254889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框架中，传统的处理器类需要直接或间接地实现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接口，这种方式需要在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配置文件中定义请求和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的映射关系。当后台需要处理的请求较多时，使用传统的处理器类会比较繁琐，且灵活性低，对此，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注解，只需要将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类上，然后通过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的扫描机制找到标注了该注解的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类就成为了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的处理器类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31770"/>
            <a:ext cx="9865885" cy="30350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528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4417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4968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01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注解的处理器类示例代码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93" y="2581028"/>
            <a:ext cx="7720787" cy="3392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42335" y="2777490"/>
            <a:ext cx="49834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org.springframework.stereotype.Controller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	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标注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注解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4968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01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配置文件的类包扫描配置信息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93" y="2243207"/>
            <a:ext cx="7720787" cy="40100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3160" y="2165350"/>
            <a:ext cx="758952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配置要扫描的类包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......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473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扫描配置文件范围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  @Controller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773680"/>
            <a:ext cx="9390960" cy="21648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被加载时，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会自动扫描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com.itheima.controller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类包及其子包下的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类。如果被扫描的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类中带有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等注解，则把这些类注册为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并存放在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与传统的处理器类实现方式相比，使用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注解的方式显然更加简单和灵活。因此，在实际开发中通常使用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注解来定义处理器类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556511"/>
            <a:ext cx="9865885" cy="254889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889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86461" y="47750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743650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8802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核心类的作用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25810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@Controller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12606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RequestMapping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0958" y="5009988"/>
            <a:ext cx="7249419" cy="687920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请求的映射方式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73702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695158"/>
            <a:ext cx="5430275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RequestMapping注解的使用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，能够在程序中熟练运用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109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注解作用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862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87980"/>
            <a:ext cx="9390960" cy="14064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注解用于建立请求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（处理器）之间的映射关系，该注解可以标注在方法上和类上。下面分别对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注解的这两种使用方式进行介绍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534691"/>
            <a:ext cx="9865885" cy="204492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661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249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451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标注在方法上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8284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87980"/>
            <a:ext cx="9390960" cy="14064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注解标注在方法上时，该方法就成了一个可以处理客户端请求的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（处理器），它会在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接收到对应的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请求时被执行。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在浏览器中对应的访问地址，由项目访问路径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处理方法的映射路径共同组成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534691"/>
            <a:ext cx="9865885" cy="204492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661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249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0734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4305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961112" y="841009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注解标注在方法上的使用。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462530"/>
            <a:ext cx="7332345" cy="29019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411648"/>
            <a:ext cx="6876488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("hello Spring MVC");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7255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4005" y="1432560"/>
            <a:ext cx="853694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类，在类中创建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方法，用来处理客户端请求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启动项目，在浏览器中访问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http://localhost:8080/chapter11/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，控制台打印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5019" y="4389038"/>
            <a:ext cx="687648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由运行结果可知，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方法被成功执行，说明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注解标注在方法上时，成功建立了请求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和处理请求方法之间的对应关系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9313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2832100"/>
            <a:ext cx="4904740" cy="1042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451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标注在类上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668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739390"/>
            <a:ext cx="9390960" cy="21831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注解标注在类上时，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属性值相当于本处理器类的命名空间，即访问该处理器类下的任意处理器都需要带上这个命名空间。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标注在类上时，其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属性值作为请求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的第一级访问目录。当处理器类和处理器都使用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注解指定了对应的映射路径，处理器在浏览器中的访问地址，由项目访问路径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处理器类的映射路径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处理器的映射路径共同组成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85060"/>
            <a:ext cx="9865885" cy="28284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7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8893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547" y="1336309"/>
            <a:ext cx="848574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注解标注在类上的使用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462530"/>
            <a:ext cx="7332345" cy="30613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411648"/>
            <a:ext cx="6876488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("hello Spring MVC");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	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850" y="979805"/>
            <a:ext cx="693229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启动项目，在浏览器中访问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http://localhost:8080/chapter11/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，控制台打印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5019" y="4389038"/>
            <a:ext cx="6876488" cy="129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由运行结果可知，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方法被成功执行，说明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注解标注在类上时，成功建立了请求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和处理请求类之间的对应关系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68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注解的使用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2846070"/>
            <a:ext cx="4884420" cy="10744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7713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48280"/>
            <a:ext cx="5087620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RequestMapping注解的属性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，能够在程序中正确使用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注解中的属性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1839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0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656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16915" y="2037624"/>
          <a:ext cx="10585450" cy="4397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960"/>
                <a:gridCol w="2114550"/>
                <a:gridCol w="7012940"/>
              </a:tblGrid>
              <a:tr h="36830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可选属性，用于为映射地址指定别名。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String[]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可选属性，也是默认属性，用于指定请求的URL。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RequestMethod[]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可选属性，用于指定该方法可以处理哪种类型的请求方式。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params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String[]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可选属性，用于指定客户端请求中参数的值，必须包含哪些参数的值，才可以通过其标注的方法处理。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headers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String[]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可选属性，用于指定客户端请求中，必须包含哪些header的值，才可以通过其标注的方法处理。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consumes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String[]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可选属性，用于指定处理请求的提交内容类型（Content-type）。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849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produces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String[]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可选属性，用于指定返回的内容类型，仅当request请求头中的（Accept）类型中包含该指定类型才返回。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426924"/>
            <a:ext cx="10152454" cy="19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推出以来，注解已成为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知识体系不可缺少的一部分。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2.5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之后也新增了基于注解的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形式。基于注解的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文件配置，极大地提高了开发效率。本章将对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的核心类和注解进行详细地讲解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023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属性的两种映射路径标注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406649"/>
            <a:ext cx="9087451" cy="24688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注解的默认属性。当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注解显式使用的唯一属性时，可以省略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的属性名。例如，下面两种映射路径标注的含义相同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178050"/>
            <a:ext cx="9658732" cy="29999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1219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8308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3" y="3732529"/>
            <a:ext cx="7720787" cy="10801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06140" y="3801110"/>
            <a:ext cx="49834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880592" y="980074"/>
            <a:ext cx="8485746" cy="1337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属性时，可以指定映射单个的请求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，也可以将多个请求映射到一个方法上。在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属性中添加一个带有请求路径的列表，就可以将这个请求列表中的路径都映射到对应的方法上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645264"/>
            <a:ext cx="7332167" cy="30034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605958"/>
            <a:ext cx="6876488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设定当前方法的访问映射地址列表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{"/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checkAuth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增删操作校验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88059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启动项目，在浏览器中访问地址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http://localhost:8080/chapter11/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，控制台打印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2052320"/>
            <a:ext cx="7150345" cy="108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1872972" y="357849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在浏览器中访问地址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http://localhost:8080/chapter11/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，控制台打印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15" y="4738370"/>
            <a:ext cx="7405714" cy="1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39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属性限定处理器映射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2430"/>
            <a:ext cx="9087451" cy="982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属性可以对处理器映射的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请求方式进行限定。当请求的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和处理器映射成功，但请求方式和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属性指定的属性值不匹配，处理器也不能正常处理请求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505984"/>
            <a:ext cx="9658732" cy="17751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41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39507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82265" y="1266825"/>
            <a:ext cx="695452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请求类型的声明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148840"/>
            <a:ext cx="7332167" cy="43549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20749" y="2057318"/>
            <a:ext cx="6876488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("/method")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只展示了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(method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get()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r>
              <a:rPr lang="en-US" altLang="zh-CN" dirty="0"/>
              <a:t> </a:t>
            </a:r>
            <a:r>
              <a:rPr lang="zh-CN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337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启动项目后，在客户端依次以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方式请求访问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http://localhost:8080/chapter11/method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时，程序会分别执行文件中的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56227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90" y="3131820"/>
            <a:ext cx="5287010" cy="1428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719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33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34568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如果需要同时支持多个请求方式，则需要将请求方式列表存放在英文大括号中，以数组的形式给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属性赋值，并且多个请求方式之间用英文逗号分隔，示例代码如下所示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08280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0152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58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3" y="3671569"/>
            <a:ext cx="7720787" cy="18954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3160" y="3637280"/>
            <a:ext cx="7720786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"/method",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 =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RequestMethod.GET,RequestMethod.POST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getAndPost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RequestMethod.GET+RequestMethod.POST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6223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22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属性值的定义方式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5908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@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RequestMapping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注解的属性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460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params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属性中定义的值可以将请求映射的定位范围缩小。当客户端进行请求时，如果请求参数的值等于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params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属性定义的值，可以正常执行所映射到的方法，否则映射到的方法不执行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172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64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830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3" y="3920489"/>
            <a:ext cx="7720787" cy="18954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3160" y="3886200"/>
            <a:ext cx="7720786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params",params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"id=1")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id)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("id="+id);	}}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681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03265" y="2695575"/>
            <a:ext cx="4914265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请求映射方式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，能够在编程时熟练使用三种请求映射方式，包括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的URL路径映射、基于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Ant风格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的URL路径映射和基于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REST风格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的URL路径映射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708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7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请求映射方式的分类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780029"/>
            <a:ext cx="9087451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基于注解风格的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注解指定请求映射的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路径映射常用的方式有基于请求方式的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路径映射、基于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路径映射和基于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路径映射。接下来分别对这三种请求映射方式进行详细讲解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99304"/>
            <a:ext cx="9658732" cy="24952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353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5641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DispatcherServlet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@Controller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@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RequestMapping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810" y="1090930"/>
            <a:ext cx="43021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845" y="1217930"/>
            <a:ext cx="3907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基于请求方式的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797809"/>
            <a:ext cx="9087451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上一节中学习到可以使用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属性，来限定当前方法匹配哪种类型的请求方式。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注解来限定客户端的请求方式之外，从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版本开始，还可以使用组合注解完成客户端请求方式的限定。组合注解简化了常用的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请求方式的映射，并且更好的表达了被注解方法的语义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17084"/>
            <a:ext cx="9658732" cy="24952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530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5819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765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7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组合注解 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3604951" y="2547619"/>
            <a:ext cx="5161860" cy="21346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PostMapping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PutMapping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DeleteMapping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PatchMapping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PATCH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方式的请求。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292624"/>
            <a:ext cx="9658732" cy="26720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286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617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6223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22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GetMapping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用法示例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4510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45363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接下来以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为例讲解组合注解的用法，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(method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RequestMethod.GET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的缩写，使用组合注解替代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注解，可以省略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属性，从而简化代码。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用法示例代码如下所示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22504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1575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7237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3" y="4156710"/>
            <a:ext cx="7720787" cy="15483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77590" y="4042410"/>
            <a:ext cx="772078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GetMapping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(value="/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...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810" y="1090930"/>
            <a:ext cx="426593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845" y="1217930"/>
            <a:ext cx="3787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 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51149"/>
            <a:ext cx="9087451" cy="17487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路径映射， 所谓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风格其实就是一种通配符风格，可以在处理器映射路径中使用通配符对访问的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路径进行关联。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风格的通配符有以下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，分别是：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匹配任何单字符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或者任意数量的字符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或者多级目录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70424"/>
            <a:ext cx="9658732" cy="249527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64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6353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931176"/>
            <a:ext cx="364519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057714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风格通配符的路径匹配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995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72845" y="1866808"/>
          <a:ext cx="9570085" cy="451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105"/>
                <a:gridCol w="1524000"/>
                <a:gridCol w="6951980"/>
              </a:tblGrid>
              <a:tr h="76644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通配符</a:t>
                      </a:r>
                      <a:endParaRPr lang="zh-CN" altLang="en-US" sz="17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7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URL路径</a:t>
                      </a:r>
                      <a:endParaRPr lang="en-US" altLang="zh-CN" sz="17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通配符匹配说明</a:t>
                      </a:r>
                      <a:endParaRPr lang="zh-CN" altLang="en-US" sz="17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/ant1?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匹配项目根路径下/ant1[anyone]路径，其中[anyone]可以是任意单字符，即/ant1后有且只有1个字符。如/ant12、/ant1a。</a:t>
                      </a:r>
                      <a:endParaRPr lang="zh-CN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/ant2/*.do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匹配项目根路径下/ant2/[any].do路径，其中[any]可以是任意数量的字符。如/ant2/findAll.do、/ant2/.do。</a:t>
                      </a:r>
                      <a:endParaRPr lang="zh-CN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/*/ant3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匹配项目根路径下/[onemore]/ant3路径，其中[onemore]可以是数量多于0个的任意字符。如/a/ant3、/findAll/ant3，但是字符数量不能为0个，并且目录层数必须一致，如//ant3、/findAll/a/ant3。</a:t>
                      </a:r>
                      <a:endParaRPr lang="zh-CN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/**/ant4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匹配项目根路径下/[anypath]/ant4路径，其中[anypath]可以是0或者多层的目录。如/ant4、/a/ant4、/a/b/ant4。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altLang="en-US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/ant5/**</a:t>
                      </a:r>
                      <a:endParaRPr lang="en-US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5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匹配项目根路径下/ant5/[anypath]路径，其中[anypath]可以是0或者多层的目录。如/ant5、/ant5/a、/ant5/a/b。</a:t>
                      </a:r>
                      <a:endParaRPr lang="zh-CN" altLang="zh-CN" sz="15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68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映射路径使用多个通配符情况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739389"/>
            <a:ext cx="9087451" cy="21602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当映射路径中同时使用多个通配符时，会有通配符冲突的情况。当多个通配符冲突时，路径会遵守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最长匹配原则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has more characters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）去匹配通配符，如果一个请求路径同时满足两个或多个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风格的映射路径匹配规则，那么请求路径最终会匹配满足规则字符最多的路径。例如，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/ant/a/path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同时满足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/**/path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匹配规则，但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最终会匹配“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/ant/*/path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85060"/>
            <a:ext cx="9658732" cy="28284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289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8778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910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13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路径映射 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710179"/>
            <a:ext cx="9087451" cy="218313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是按照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风格访问网络资源，简单说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就是把请求参数变成请求路径的一种风格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Representational State Transfer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）是一种网络资源的访问风格，规范对了网络资源的访问方式。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所访问的网络资源可以是一段文本、一首歌曲、一种服务，总之是一个具体的存在。每个网络资源都有一个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指向它， 要获取这个资源，访问它的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URI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就可以，因此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URI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即为每一个资源的独一无二的标识符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55850"/>
            <a:ext cx="9658732" cy="28399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883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871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55882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14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传统风格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风格访问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4510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0319"/>
            <a:ext cx="9087451" cy="328041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传统风格访问的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而采用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风格后，其访问的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不使用动词形式的路径，例如，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findUserById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表示查询用户，是一个动词，而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表示用户，为名词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1720"/>
            <a:ext cx="9658732" cy="381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641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830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3" y="3063240"/>
            <a:ext cx="7720787" cy="7543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77590" y="3200400"/>
            <a:ext cx="77207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http://.../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findUserById?id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33" y="4312920"/>
            <a:ext cx="7720787" cy="7543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81400" y="4450080"/>
            <a:ext cx="7720786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http://.../user/id/1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62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5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风格的基本请求操作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50489"/>
            <a:ext cx="9087451" cy="26121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 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个动词对应四种基本请求操作，具体如下所示。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用于获取资源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用于新建资源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用于更新资源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用于删除资源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39386"/>
            <a:ext cx="9658732" cy="31686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743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1776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3767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8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风格四种请求的约定方式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1995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9265" y="2229076"/>
          <a:ext cx="11254105" cy="309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0050"/>
                <a:gridCol w="1840230"/>
                <a:gridCol w="3933825"/>
              </a:tblGrid>
              <a:tr h="56134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URL路径</a:t>
                      </a:r>
                      <a:endParaRPr lang="en-US" altLang="zh-CN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请求方式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http://localhost:8080/chapter11/user/1</a:t>
                      </a:r>
                      <a:endParaRPr 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 GET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获得参数1进行查询user操作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5471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http://localhost:8080/chapter11/user/1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 DELETE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获得参数1进行删除user操作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ttp://localhost:8080/chapter11/user/1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 PUT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获得参数1进行更新user操作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R="292100" indent="0" algn="ctr" defTabSz="12192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http://localhost:8080/chapter11/user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 POST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新增user操作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937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3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风格的优势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138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请求映射方式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87980"/>
            <a:ext cx="9087451" cy="14001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约定不是规范，约定是可以打破，所以称为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风格，而不是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RESTful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风格的优势在于路径的书写比较简便，并且通过地址无法得知做的是何种操作，可以隐藏资源的访问行为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510790"/>
            <a:ext cx="9658732" cy="203562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432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2149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20" y="2389505"/>
            <a:ext cx="9794240" cy="24790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98031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938480"/>
            <a:ext cx="9504297" cy="173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的核心类及相关注解的使用进行了讲解。首先介绍了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的作用和配置；然后介绍了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的使用；最后讲解了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的相关知识。通过本章的学习，读者能够了解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的作用，并掌握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9996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582160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核心类的作用有哪些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7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29"/>
            <a:ext cx="9087451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的核心类，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的流程控制中心，也称为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的前端控制器，它可以拦截客户端的请求。拦截客户端请求之后，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会根据具体规则将请求交给其他组件处理。所有请求都要经过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进行转发处理，这样就降低了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组件之间的耦合性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46051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2852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85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案例编写说明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29"/>
            <a:ext cx="9087451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的本质是一个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文件中完成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的配置和映射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参考第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入门程序，在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中创建一个名称为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项目。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，如无特殊说明，本章的所有案例都将在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项目中开发和运行。项目创建完成之后，在项目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文件中配置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46051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4270" y="837565"/>
            <a:ext cx="10205085" cy="1337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的配置分为两个方面。一是配置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的前端控制器，二是配置映射的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 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的前端控制器：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03" y="2199493"/>
            <a:ext cx="7332167" cy="4315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080178"/>
            <a:ext cx="6876488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org.springframework.web.servlet.DispatcherServlet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&lt;/servlet-class&gt;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配置初始化参数，用于读取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-param&gt;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classpath:spring-mvc.xml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&lt;/param-value&gt;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-param&gt;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应用加载时创建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 &lt;load-on-startup&gt;1&lt;/load-on-startup&gt;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DispatcherServlet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PA" val="v5.2.7"/>
  <p:tag name="RESOURCELIBID_ANIM" val="450"/>
</p:tagLst>
</file>

<file path=ppt/tags/tag21.xml><?xml version="1.0" encoding="utf-8"?>
<p:tagLst xmlns:p="http://schemas.openxmlformats.org/presentationml/2006/main">
  <p:tag name="PA" val="v5.2.7"/>
  <p:tag name="RESOURCELIBID_ANIM" val="45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PA" val="v5.2.7"/>
  <p:tag name="RESOURCELIBID_ANIM" val="450"/>
</p:tagLst>
</file>

<file path=ppt/tags/tag25.xml><?xml version="1.0" encoding="utf-8"?>
<p:tagLst xmlns:p="http://schemas.openxmlformats.org/presentationml/2006/main">
  <p:tag name="PA" val="v5.2.7"/>
  <p:tag name="RESOURCELIBID_ANIM" val="45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TABLE_BEAUTIFY" val="smartTable{f0d9c51f-bc30-44a1-be23-661ea86b52d9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PA" val="v5.2.7"/>
  <p:tag name="RESOURCELIBID_ANIM" val="450"/>
</p:tagLst>
</file>

<file path=ppt/tags/tag31.xml><?xml version="1.0" encoding="utf-8"?>
<p:tagLst xmlns:p="http://schemas.openxmlformats.org/presentationml/2006/main">
  <p:tag name="PA" val="v5.2.7"/>
  <p:tag name="RESOURCELIBID_ANIM" val="450"/>
</p:tagLst>
</file>

<file path=ppt/tags/tag32.xml><?xml version="1.0" encoding="utf-8"?>
<p:tagLst xmlns:p="http://schemas.openxmlformats.org/presentationml/2006/main">
  <p:tag name="PA" val="v5.2.7"/>
  <p:tag name="RESOURCELIBID_ANIM" val="45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PA" val="v5.2.7"/>
  <p:tag name="RESOURCELIBID_ANIM" val="450"/>
</p:tagLst>
</file>

<file path=ppt/tags/tag36.xml><?xml version="1.0" encoding="utf-8"?>
<p:tagLst xmlns:p="http://schemas.openxmlformats.org/presentationml/2006/main">
  <p:tag name="PA" val="v5.2.7"/>
  <p:tag name="RESOURCELIBID_ANIM" val="45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PA" val="v5.2.7"/>
  <p:tag name="RESOURCELIBID_ANIM" val="450"/>
</p:tagLst>
</file>

<file path=ppt/tags/tag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ABLE_BEAUTIFY" val="smartTable{98719e07-2d30-4bce-be0f-80658aea0496}"/>
  <p:tag name="TABLE_ENDDRAG_ORIGIN_RECT" val="723*378"/>
  <p:tag name="TABLE_ENDDRAG_RECT" val="88*159*723*378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PA" val="v5.2.7"/>
  <p:tag name="RESOURCELIBID_ANIM" val="450"/>
</p:tagLst>
</file>

<file path=ppt/tags/tag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17d0c99f-2cca-4435-8646-f5d3e59d17bc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ISPRING_RESOURCE_PATHS_HASH_PRESENTER" val="a94153ef6312bc9afc5f4be1f2e717ea832bbed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10903</Words>
  <Application>WPS 演示</Application>
  <PresentationFormat>宽屏</PresentationFormat>
  <Paragraphs>562</Paragraphs>
  <Slides>52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等线</vt:lpstr>
      <vt:lpstr>Arial Unicode MS</vt:lpstr>
      <vt:lpstr>等线 Light</vt:lpstr>
      <vt:lpstr>思源黑体 CN Regular</vt:lpstr>
      <vt:lpstr>Impact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1989</cp:revision>
  <dcterms:created xsi:type="dcterms:W3CDTF">2020-11-25T06:00:00Z</dcterms:created>
  <dcterms:modified xsi:type="dcterms:W3CDTF">2021-10-22T08:33:43Z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2A0D8DF8AD1F4CFA8F4637ED6B785126</vt:lpwstr>
  </property>
</Properties>
</file>