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459" r:id="rId3"/>
    <p:sldId id="460" r:id="rId5"/>
    <p:sldId id="462" r:id="rId6"/>
    <p:sldId id="463" r:id="rId7"/>
    <p:sldId id="464" r:id="rId8"/>
    <p:sldId id="465" r:id="rId9"/>
    <p:sldId id="860" r:id="rId10"/>
    <p:sldId id="1197" r:id="rId11"/>
    <p:sldId id="1198" r:id="rId12"/>
    <p:sldId id="949" r:id="rId13"/>
    <p:sldId id="1199" r:id="rId14"/>
    <p:sldId id="1200" r:id="rId15"/>
    <p:sldId id="1201" r:id="rId16"/>
    <p:sldId id="1202" r:id="rId17"/>
    <p:sldId id="1203" r:id="rId18"/>
    <p:sldId id="1204" r:id="rId19"/>
    <p:sldId id="1205" r:id="rId20"/>
    <p:sldId id="1206" r:id="rId21"/>
    <p:sldId id="1004" r:id="rId22"/>
    <p:sldId id="958" r:id="rId23"/>
    <p:sldId id="1207" r:id="rId24"/>
    <p:sldId id="1208" r:id="rId25"/>
    <p:sldId id="1209" r:id="rId26"/>
    <p:sldId id="1210" r:id="rId27"/>
    <p:sldId id="1211" r:id="rId28"/>
    <p:sldId id="1212" r:id="rId29"/>
    <p:sldId id="1213" r:id="rId30"/>
    <p:sldId id="1214" r:id="rId31"/>
    <p:sldId id="1215" r:id="rId32"/>
    <p:sldId id="1216" r:id="rId33"/>
    <p:sldId id="1217" r:id="rId34"/>
    <p:sldId id="1218" r:id="rId35"/>
    <p:sldId id="1219" r:id="rId36"/>
    <p:sldId id="1220" r:id="rId37"/>
    <p:sldId id="1221" r:id="rId38"/>
    <p:sldId id="1222" r:id="rId39"/>
    <p:sldId id="1223" r:id="rId40"/>
    <p:sldId id="1224" r:id="rId41"/>
    <p:sldId id="1225" r:id="rId42"/>
    <p:sldId id="1226" r:id="rId43"/>
    <p:sldId id="1227" r:id="rId44"/>
    <p:sldId id="1228" r:id="rId45"/>
    <p:sldId id="531" r:id="rId46"/>
    <p:sldId id="532" r:id="rId47"/>
  </p:sldIdLst>
  <p:sldSz cx="12192000" cy="6858000"/>
  <p:notesSz cx="6858000" cy="9144000"/>
  <p:custDataLst>
    <p:tags r:id="rId5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韩冬" initials="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9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24" autoAdjust="0"/>
    <p:restoredTop sz="94857"/>
  </p:normalViewPr>
  <p:slideViewPr>
    <p:cSldViewPr snapToGrid="0" snapToObjects="1">
      <p:cViewPr varScale="1">
        <p:scale>
          <a:sx n="52" d="100"/>
          <a:sy n="52" d="100"/>
        </p:scale>
        <p:origin x="58" y="57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2" Type="http://schemas.openxmlformats.org/officeDocument/2006/relationships/tags" Target="tags/tag47.xml"/><Relationship Id="rId51" Type="http://schemas.openxmlformats.org/officeDocument/2006/relationships/commentAuthors" Target="commentAuthors.xml"/><Relationship Id="rId50" Type="http://schemas.openxmlformats.org/officeDocument/2006/relationships/tableStyles" Target="tableStyles.xml"/><Relationship Id="rId5" Type="http://schemas.openxmlformats.org/officeDocument/2006/relationships/slide" Target="slides/slide2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E150F-0196-F444-8870-EA447953DA3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2EF1E-9A17-3443-B981-F6B06733D9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129" y="-29119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723" y="0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6230" y="4297499"/>
            <a:ext cx="5427472" cy="255891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2551" y="3608890"/>
            <a:ext cx="6888016" cy="3247523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9074" y="3692815"/>
            <a:ext cx="7552021" cy="105473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9925" y="3692815"/>
            <a:ext cx="105511" cy="10547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90" y="5045086"/>
            <a:ext cx="3952633" cy="616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20203" y="1699760"/>
            <a:ext cx="576064" cy="577112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2011" y="1700285"/>
            <a:ext cx="576064" cy="576064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6108" y="1699760"/>
            <a:ext cx="577111" cy="577112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819" y="1699760"/>
            <a:ext cx="577111" cy="577112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916" y="1699760"/>
            <a:ext cx="577111" cy="577112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71" y="390528"/>
            <a:ext cx="520496" cy="274638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05771" y="6524628"/>
            <a:ext cx="2909534" cy="276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yx.ityxb.com</a:t>
            </a:r>
            <a:endParaRPr lang="zh-CN" altLang="en-US" sz="1200" b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792875"/>
            <a:ext cx="10633094" cy="8461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5111" y="6792874"/>
            <a:ext cx="1486889" cy="846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518" y="294845"/>
            <a:ext cx="2595061" cy="4050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>
            <a:off x="7742551" y="3608890"/>
            <a:ext cx="6888016" cy="3247523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-766494" y="-28484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1414358" y="635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6086866" y="4298133"/>
            <a:ext cx="5427472" cy="255891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9074" y="3436550"/>
            <a:ext cx="7552021" cy="105473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椭圆 9"/>
          <p:cNvSpPr/>
          <p:nvPr userDrawn="1"/>
        </p:nvSpPr>
        <p:spPr>
          <a:xfrm>
            <a:off x="10013262" y="3436550"/>
            <a:ext cx="105511" cy="10547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寄语(1)"/>
          <p:cNvPicPr>
            <a:picLocks noChangeAspect="1"/>
          </p:cNvPicPr>
          <p:nvPr userDrawn="1"/>
        </p:nvPicPr>
        <p:blipFill>
          <a:blip r:embed="rId2"/>
          <a:srcRect l="114" t="60287" r="-114" b="572"/>
          <a:stretch>
            <a:fillRect/>
          </a:stretch>
        </p:blipFill>
        <p:spPr>
          <a:xfrm>
            <a:off x="2480633" y="2507670"/>
            <a:ext cx="7533351" cy="165760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90" y="5045086"/>
            <a:ext cx="3952633" cy="616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13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5.png"/><Relationship Id="rId1" Type="http://schemas.openxmlformats.org/officeDocument/2006/relationships/tags" Target="../tags/tag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4.png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4.png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4.png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6.png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4.png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17.xml"/><Relationship Id="rId3" Type="http://schemas.openxmlformats.org/officeDocument/2006/relationships/tags" Target="../tags/tag30.xml"/><Relationship Id="rId2" Type="http://schemas.openxmlformats.org/officeDocument/2006/relationships/image" Target="../media/image4.png"/><Relationship Id="rId1" Type="http://schemas.openxmlformats.org/officeDocument/2006/relationships/tags" Target="../tags/tag29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17.xml"/><Relationship Id="rId3" Type="http://schemas.openxmlformats.org/officeDocument/2006/relationships/tags" Target="../tags/tag32.xml"/><Relationship Id="rId2" Type="http://schemas.openxmlformats.org/officeDocument/2006/relationships/image" Target="../media/image7.png"/><Relationship Id="rId1" Type="http://schemas.openxmlformats.org/officeDocument/2006/relationships/tags" Target="../tags/tag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39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40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8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41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9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4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0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43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1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2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7.png"/><Relationship Id="rId1" Type="http://schemas.openxmlformats.org/officeDocument/2006/relationships/tags" Target="../tags/tag4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2777491" y="2732880"/>
            <a:ext cx="7155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第</a:t>
            </a:r>
            <a:r>
              <a:rPr lang="en-US" altLang="zh-CN" sz="5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14</a:t>
            </a:r>
            <a:r>
              <a:rPr lang="zh-CN" altLang="en-US" sz="5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章  </a:t>
            </a:r>
            <a:r>
              <a:rPr lang="en-US" altLang="zh-CN" sz="5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SSM</a:t>
            </a:r>
            <a:r>
              <a:rPr lang="zh-CN" altLang="en-US" sz="5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框架整合</a:t>
            </a:r>
            <a:endParaRPr lang="en-US" altLang="zh-CN" sz="5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68" name="Rectangle 4"/>
          <p:cNvSpPr txBox="1">
            <a:spLocks noChangeArrowheads="1"/>
          </p:cNvSpPr>
          <p:nvPr/>
        </p:nvSpPr>
        <p:spPr>
          <a:xfrm>
            <a:off x="2339975" y="3860800"/>
            <a:ext cx="7768590" cy="429895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《Java EE企业级应用开发</a:t>
            </a:r>
            <a:r>
              <a:rPr lang="zh-CN"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教程（</a:t>
            </a:r>
            <a:r>
              <a:rPr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Spring+Spring MVC+MyBatis</a:t>
            </a:r>
            <a:r>
              <a:rPr lang="zh-CN"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r>
              <a:rPr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（第2版）》</a:t>
            </a:r>
            <a:endParaRPr sz="17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6927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8284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538874"/>
            <a:ext cx="8485746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搭建数据库环境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数据库中创建一个名称为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ssm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的数据库，在该数据库中创建一个名称为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tb_book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的表，并在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tb_book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表中插入数据。创建数据库和表，以及往表中插入数据的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语句如下所示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0682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14.1.2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项目基础结构搭建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203" y="2777490"/>
            <a:ext cx="7332167" cy="3268979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011174" y="2688336"/>
            <a:ext cx="6876488" cy="337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DATABASE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ssm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ssm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TABLE `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tb_book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`  (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`id` int(11) 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`name` varchar(32) 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`press` varchar(32) 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`author` varchar(32) );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INSERT INTO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`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tb_book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` VALUES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(1, 'Java EE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企业级应用开发教程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 '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人民邮电出版社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 '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黑马程序员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7580" y="1049020"/>
            <a:ext cx="88607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接下来，根据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14.1.1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中的整合思路搭建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SSM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框架整合的项目基础结构，具体如下所示。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197244"/>
            <a:ext cx="8485746" cy="4181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引入项目依赖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本案例中需要引入的相关依赖如下所示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0682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14.1.2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项目基础结构搭建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2220755"/>
            <a:ext cx="9390960" cy="257369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相关依赖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spring-context : 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上下文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；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spring-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tx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: 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事务管理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；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spring-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jdbc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: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SpringJDBC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；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spring-test : 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单元测试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；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spring-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webmvc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: 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核心。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相关依赖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mybatis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: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核心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；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与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整合包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mybatis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-spring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：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整合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	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数据源相关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druid :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阿里提供的数据库连接池。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单元测试相关的依赖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junit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: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单元测试，与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spring-test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放在一起做单元测试。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6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</a:rPr>
              <a:t>ServletAPI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相关的依赖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jsp-api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: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jsp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页面使用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request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等对象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；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servlet-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api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: java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文件使用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request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等对象。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7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数据库相关的依赖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mysql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-connector-java :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mysql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的数据库驱动包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211654" y="2160271"/>
            <a:ext cx="9865885" cy="436626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77542" y="1134379"/>
            <a:ext cx="8485746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创建实体类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创建名称为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Book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的实体类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0682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14.1.2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项目基础结构搭建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203" y="2401571"/>
            <a:ext cx="7332167" cy="294654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274064" y="2369566"/>
            <a:ext cx="6876488" cy="2957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Book {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private Integer id;		//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图书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private String name;		//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图书名称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private String press;		//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出版社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private String author;		//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作者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省略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getter/setter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r>
              <a:rPr lang="en-US" altLang="zh-CN" dirty="0"/>
              <a:t>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创建三层架构对应模块的类和接口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：（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创建名称为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BookMapper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的持久层接口，在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BookMapper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接口中定义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findBookById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方法，通过图书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获取对应的图书信息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0682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14.1.2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项目基础结构搭建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203" y="2592071"/>
            <a:ext cx="7332167" cy="2742253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388364" y="2834386"/>
            <a:ext cx="5241286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package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com.itheima.dao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import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com.itheima.domain.Book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interface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BookMapper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public Book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findBookById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(Integer id);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创建三层架构对应模块的类和接口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：（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BookMapper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接口对应的映射文件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BookMapper.xml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0682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14.1.2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项目基础结构搭建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203" y="2386331"/>
            <a:ext cx="7332167" cy="361867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976884" y="2297176"/>
            <a:ext cx="6647176" cy="3742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&lt;?xml version="1.0" encoding="utf-8" ?&gt;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&lt;!DOCTYPE mapper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"-//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mybatis.org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//DTD Mapper 3.0//EN"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"http://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mybatis.org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dtd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/mybatis-3-mapper.dtd"&gt;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&lt;mapper namespace="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com.itheima.dao.BookMapper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&lt;!--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根据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查询图书信息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--&gt;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&lt;select id="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findBookById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parameterType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="int"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resultType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com.itheima.domain.Book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		select * from book where id = #{id}&lt;/select&gt;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&lt;/mapper&gt;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创建三层架构对应模块的类和接口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：（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创建名称为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BookService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的业务层接口，在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BookService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接口中定义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findBookById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方法，通过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获取对应的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Book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信息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0682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14.1.2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项目基础结构搭建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203" y="2639061"/>
            <a:ext cx="7332167" cy="244605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976884" y="2755646"/>
            <a:ext cx="6647176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package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com.itheima.service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import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com.itheima.domain.Book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interface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BookService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public Book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findBookById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(Integer id);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创建三层架构对应模块的类和接口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：（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BookService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接口的业务层实现类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BookServiceImpl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BookServiceImpl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类实现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BookService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接口的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findBookById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0682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14.1.2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项目基础结构搭建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203" y="2501266"/>
            <a:ext cx="7332167" cy="3451859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976884" y="2514981"/>
            <a:ext cx="6647176" cy="336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@Service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BookServiceImpl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implements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BookService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@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Autowired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private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BookMapper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bookMapper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public Book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findBookById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(Integer id) {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return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bookMapper.findBookById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(id);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}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创建三层架构对应模块的类和接口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：（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创建名称为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BookController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的类。在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BookController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类中注入一个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BookService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对象，并且定义一个名称为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findBookById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的方法。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0682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14.1.2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项目基础结构搭建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780" y="2655981"/>
            <a:ext cx="7467600" cy="3451859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550086" y="2661666"/>
            <a:ext cx="7565464" cy="337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@Controller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BookController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{@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Autowired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private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BookService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bookService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@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RequestMapping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("/book")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public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ModelAndView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findBookById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(Integer id){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Book book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bookService.findBookById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(id);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ModelAndView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modelAndView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new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ModelAndView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modelAndView.setViewName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book.jsp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modelAndView.addObject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book",book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return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modelAndView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1143635" y="2542540"/>
            <a:ext cx="371792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创建三层架构对应模块的类和接口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：（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6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至此，项目基础结构已经搭建完成，项目基础结构如图所示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0682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14.1.2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项目基础结构搭建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3270" y="1569085"/>
            <a:ext cx="3049271" cy="48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439971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14.1.3 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整合 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600" y="2730500"/>
            <a:ext cx="4617720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，能够在项目中进行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的整合操作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281938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414" y="572625"/>
            <a:ext cx="4776464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2567148" y="2856659"/>
            <a:ext cx="7294833" cy="687918"/>
            <a:chOff x="978872" y="1800499"/>
            <a:chExt cx="5471124" cy="515938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499"/>
              <a:ext cx="5471124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了解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SSM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框架的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整合思路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</a:t>
              </a:r>
              <a:endPara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567148" y="3726737"/>
            <a:ext cx="7249419" cy="685801"/>
            <a:chOff x="978872" y="2570437"/>
            <a:chExt cx="5437064" cy="514351"/>
          </a:xfrm>
        </p:grpSpPr>
        <p:sp>
          <p:nvSpPr>
            <p:cNvPr id="84" name="Pentagon 5"/>
            <p:cNvSpPr/>
            <p:nvPr/>
          </p:nvSpPr>
          <p:spPr bwMode="auto">
            <a:xfrm>
              <a:off x="978872" y="2570438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熟悉</a:t>
              </a: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SSM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框架整合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时的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配置文件内容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2567148" y="4594698"/>
            <a:ext cx="7249419" cy="687920"/>
            <a:chOff x="978872" y="3338787"/>
            <a:chExt cx="5437064" cy="515940"/>
          </a:xfrm>
        </p:grpSpPr>
        <p:sp>
          <p:nvSpPr>
            <p:cNvPr id="87" name="Pentagon 6"/>
            <p:cNvSpPr/>
            <p:nvPr/>
          </p:nvSpPr>
          <p:spPr bwMode="auto">
            <a:xfrm>
              <a:off x="978872" y="3338789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掌握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SSM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框架整合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应用程序的编写</a:t>
              </a:r>
              <a:endPara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19" y="1091196"/>
            <a:ext cx="398809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3570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的整合步骤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451401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14.1.3 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整合 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3136425"/>
            <a:ext cx="9390960" cy="176831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的整合可以分为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2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步来完成，首先搭建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环境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，然后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整合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到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环境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中。框架环境包含框架对应的依赖和配置文件，其中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的依赖、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的依赖、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整合的依赖，在项目基础结构搭建时候已经引入到项目中了，接下来，只需编写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的配置文件、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整合的配置文件即可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4" y="2830030"/>
            <a:ext cx="9865885" cy="2413054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71296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97891" y="487775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19" y="1091196"/>
            <a:ext cx="271936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2342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的配置文件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451401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14.1.3 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整合 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2586515"/>
            <a:ext cx="9390960" cy="99107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创建配置文件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application-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service.xml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，用于配置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Service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层的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扫描信息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application-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service.xml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具体代码如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下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所示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4" y="2390610"/>
            <a:ext cx="9865885" cy="133557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31164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97891" y="340201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780" y="3922085"/>
            <a:ext cx="7467600" cy="253246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754630" y="3840480"/>
            <a:ext cx="7955280" cy="2634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&lt;beans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xmlns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="http://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www.springframework.org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/schema/beans"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xmlns:xsi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="http://www.w3.org/2001/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XMLSchema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-instance"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xmlns:context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="http://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www.springframework.org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/schema/context"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...&gt;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&lt;!--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开启注解扫描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扫描包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context:component-scan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base-package="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com.itheima.service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"/&gt;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&lt;/beans&gt;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19" y="1091196"/>
            <a:ext cx="389665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3494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整合的配置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451401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14.1.3 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整合 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2495075"/>
            <a:ext cx="9390960" cy="177267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的整合包中提供了一个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</a:rPr>
              <a:t>SqlSessionFactoryBean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对象，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该对象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需要注入数据源，也可以根据需求在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SqlSessionFactoryBean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中配置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核心文件路径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、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别名映射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Mapper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映射文件路径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创建数据源属性文件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jdbc.properties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jdbc.properties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配置的数据源信息如下所示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4" y="2390609"/>
            <a:ext cx="9865885" cy="1968577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31164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97891" y="404209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370" y="4583430"/>
            <a:ext cx="7353300" cy="18059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108960" y="4491990"/>
            <a:ext cx="6423660" cy="1936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jdbc.driverClassName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com.mysql.cj.jdbc.Driver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jdbc.url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jdbc:mysql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://localhost:3306/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ssm?useUnicode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=true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&amp;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characterEncoding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=utf-8&amp;serverTimezone=Asia/Shanghai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jdbc.username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=root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jdbc.password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=root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19" y="1091196"/>
            <a:ext cx="168685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451401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14.1.3 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整合 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2889041" y="1070665"/>
            <a:ext cx="7794102" cy="93392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创建名称为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BookServiceTest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的测试类，用于对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的整合进行测试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048" y="2508357"/>
            <a:ext cx="7353300" cy="374211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99672" y="2451658"/>
            <a:ext cx="7635240" cy="3742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RunWith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(SpringJUnit4ClassRunner.class)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ContextConfiguration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(locations = {"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classpath:application-service.xml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classpath:application-dao.xml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"})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BookServiceTest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@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Autowired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private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BookService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bookService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@Test	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void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findBookById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Book book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bookService.findBookById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(1);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输出语句输出：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图书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图书名称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作者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出版社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，省略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19" y="1091196"/>
            <a:ext cx="168685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结果测试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451401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14.1.3 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整合 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2889041" y="1070665"/>
            <a:ext cx="7794102" cy="93392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运行测试方法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findBookById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，方法运行后控制台打印信息如图所示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从图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中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所示的信息可以看出，程序打印出了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id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的图书信息。这表明测试类中成功装配了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BookService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BookService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对象成功调用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Service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层的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findBookById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Service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层的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findBookById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方法成功调用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Dao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层的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findBookById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方法完成了数据查询。说明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已经整合成功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250" y="2004695"/>
            <a:ext cx="6566835" cy="21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3"/>
            <a:ext cx="5141213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14.1.4 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MVC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整合 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600" y="2712720"/>
            <a:ext cx="4906645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SpringMVC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，能够在项目中进行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的整合操作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281938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19" y="1091196"/>
            <a:ext cx="2255795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1829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的配置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495216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14.1.4 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MVC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整合 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645" y="2203450"/>
            <a:ext cx="9391015" cy="147510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之前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整合时，已经完成了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的配置文件，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整合，只需在项目启动时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加载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容器和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的配置文件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即可。在项目的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web.xml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文件中配置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的监听器来加载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容器及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的配置文件，具体配置如下所示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4" y="2053625"/>
            <a:ext cx="9865885" cy="1624074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197465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97891" y="335439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780" y="4142009"/>
            <a:ext cx="7467600" cy="229748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23136" y="4118273"/>
            <a:ext cx="7955280" cy="2264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&lt;context-param&gt;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&lt;param-name&gt;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contextConfigLocation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&lt;/param-name&gt;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&lt;param-value&gt;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classpath:application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-*.xml&lt;/param-value&gt;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&lt;/context-param&gt;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&lt;listener&gt;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&lt;listener-class&gt;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org.springframework.web.context.ContextLoaderListener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&lt;/listener-class&gt;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&lt;/listener&gt;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19" y="1091196"/>
            <a:ext cx="2915552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2493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的配置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7" y="266933"/>
            <a:ext cx="510649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14.1.4 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MVC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整合 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2598090"/>
            <a:ext cx="9390960" cy="337350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本案例主要测试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SSM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整合的情况，因此在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的配置文件中只配置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SSM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整合案例必须的配置。必须配置的项有以下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2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个。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配置包扫描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，指定需要扫描到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Controller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层所在的包路径。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配置注解驱动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，让项目启动时启用注解驱动，并且自动注册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HandlerMapping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HandlerAdapter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在项目的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src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\main\resources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目录下创建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的配置文件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spring-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mvc.xml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Spring-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mvc.xml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文件配置完成之后，在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web.xml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中配置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的前端控制器，并在初始化前端控制器时加载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的配置文件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4" y="2355884"/>
            <a:ext cx="9865885" cy="384814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27691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97891" y="587899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/>
        </p:nvSpPr>
        <p:spPr>
          <a:xfrm>
            <a:off x="1143838" y="266933"/>
            <a:ext cx="495216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14.1.4 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MVC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整合 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1"/>
            </p:custDataLst>
          </p:nvPr>
        </p:nvSpPr>
        <p:spPr>
          <a:xfrm>
            <a:off x="3391535" y="1070610"/>
            <a:ext cx="7291705" cy="93408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）创建名称为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book.jsp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的文件，用于展示处理器返回的图书信息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048" y="2508357"/>
            <a:ext cx="7353300" cy="374211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07072" y="2486383"/>
            <a:ext cx="7635240" cy="3742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&lt;%@ page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contentType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="text/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html;charset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=UTF-8" language="java" %&gt;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&lt;html&gt;&lt;head&gt;&lt;title&gt;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图书信息查询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&lt;/title&gt;&lt;/head&gt;&lt;body&gt;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&lt;table border="1"&gt;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&lt;tr&gt;&lt;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th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图书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id&lt;/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th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th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图书名称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th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th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出版社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th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th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作者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th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&gt;&lt;/tr&gt;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&lt;tr&gt;&lt;td&gt;${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book.id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}&lt;/td&gt;&lt;td&gt;${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book.name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}&lt;/td&gt;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&lt;td&gt;${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book.press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}&lt;/td&gt;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&lt;td&gt;${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book.author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}&lt;/td&gt;&lt;/tr&gt;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&lt;/table&gt;&lt;/body&gt;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&lt;/html&gt;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" name="Chevron 3"/>
          <p:cNvSpPr/>
          <p:nvPr>
            <p:custDataLst>
              <p:tags r:id="rId3"/>
            </p:custDataLst>
          </p:nvPr>
        </p:nvSpPr>
        <p:spPr>
          <a:xfrm>
            <a:off x="892810" y="1090930"/>
            <a:ext cx="1875790" cy="59372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1172537" y="1217734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/>
        </p:nvSpPr>
        <p:spPr>
          <a:xfrm>
            <a:off x="1143837" y="266933"/>
            <a:ext cx="516436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14.1.4 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MVC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整合 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1"/>
            </p:custDataLst>
          </p:nvPr>
        </p:nvSpPr>
        <p:spPr>
          <a:xfrm>
            <a:off x="2965241" y="1070665"/>
            <a:ext cx="7794102" cy="93392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2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chapter14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项目部署到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Tomcat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中，启动项目，在浏览器中访问地址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http://localhost:8080/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book?id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=1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来进行图书查询，页面显示效果如图所示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从图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中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所示的信息可以看出，程序成功查询到了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id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的图书信息。表明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Controller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层成功将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Service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层获取的图书信息返回给页面了，由此可以得出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SSM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框架整合成功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166" y="2833687"/>
            <a:ext cx="4637799" cy="159941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Chevron 3"/>
          <p:cNvSpPr/>
          <p:nvPr>
            <p:custDataLst>
              <p:tags r:id="rId3"/>
            </p:custDataLst>
          </p:nvPr>
        </p:nvSpPr>
        <p:spPr>
          <a:xfrm>
            <a:off x="892810" y="1090930"/>
            <a:ext cx="1875790" cy="59372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1"/>
          <p:cNvSpPr txBox="1"/>
          <p:nvPr/>
        </p:nvSpPr>
        <p:spPr>
          <a:xfrm>
            <a:off x="1172537" y="1217734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71380" y="572625"/>
            <a:ext cx="3912255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章节概述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Summary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1010066" y="2895554"/>
            <a:ext cx="10152454" cy="237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EE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应用程序的开发，行业中提供了非常多的技术框架，但是不管如何进行技术选型，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EE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应用都可以分为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表现层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业务逻辑层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数据持久层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，当前，这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个层的主流框架分别是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，简称为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SSM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EE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应用程序也经常通过整合这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大框架来完成开发。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SSM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框架的整合有多种方式，本章将对图书完稿时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常用的整合方式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纯注解的整合方式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来对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SSM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框架的整合进行讲解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4" y="3013559"/>
            <a:ext cx="7407280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纯注解方式整合</a:t>
            </a:r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SSM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框架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272752" y="2808590"/>
            <a:ext cx="2133388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3"/>
            <a:ext cx="389681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14.2.1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整合思路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600" y="2801620"/>
            <a:ext cx="4653915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整合思路-纯注解方式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，能够说出配置类所需要替代的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281938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19" y="1091196"/>
            <a:ext cx="3089172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2627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application-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dao.xml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266423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14.2.1 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整合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思路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3003206"/>
            <a:ext cx="9390960" cy="254286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application-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dao.xml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配置文件中配置的内容包含以下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4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项。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读取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</a:rPr>
              <a:t>jdbc.properties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文件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中的数据连接信息。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创建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Druid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对象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，并将读取的数据连接信息注入到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Druid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数据连接池对象中。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创建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</a:rPr>
              <a:t>SqlSessionFactoryBean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对象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，将并将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Druid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对象注入到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SqlSessionFactoryBean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对象中。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创建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</a:rPr>
              <a:t>MapperScannerConfigurer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对象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，并指定扫描的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Mapper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的路径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4" y="2679979"/>
            <a:ext cx="9865885" cy="3223111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601010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97891" y="557804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19" y="1091196"/>
            <a:ext cx="5566154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5152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application-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service.xml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spring-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mvc.xml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266423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14.2.1 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整合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思路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3315723"/>
            <a:ext cx="9390960" cy="1383599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application-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service.xml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配置文件中只配置了包扫描，指定需要扫描到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Service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层所在的包路径。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spring-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mvc.xml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配置文件中配置了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扫描的包路径和注解驱动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4" y="3015646"/>
            <a:ext cx="9865885" cy="192674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93667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97891" y="460577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19" y="1091196"/>
            <a:ext cx="179280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1196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web.xml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266423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14.2.1 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整合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思路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3049506"/>
            <a:ext cx="9390960" cy="2216976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web.xml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配置文件配置了项目启动时加载的信息，包含如下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3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个内容。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&lt;context-param&gt;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元素加载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配置文件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application-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service.xml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整合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的配置文件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application-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dao.xml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   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容器加载监听器。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配置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的前端控制器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4" y="2749429"/>
            <a:ext cx="9865885" cy="2748548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670459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97891" y="517293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3"/>
            <a:ext cx="4446733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14.2.2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纯注解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SSM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框架整合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600" y="2837180"/>
            <a:ext cx="4311650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SSM框架整合-纯注解方式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，能够使用纯注解方式整合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SSM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281938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2022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2158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869074"/>
            <a:ext cx="8485746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创建名称为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JdbcConfig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的类，用于获取数据库连接信息并定义创建数据源的对象方法，并定义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getDataSource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方法，用于创建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DruidDataSource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0682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14.2.2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纯注解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SSM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框架整合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203" y="3233171"/>
            <a:ext cx="7332167" cy="2954733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683755" y="3184454"/>
            <a:ext cx="6876488" cy="3003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PropertySource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classpath:jdbc.properties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JdbcConfig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下面为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使用注入的形式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定义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dataSource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bean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，省略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@Value("${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jdbc.driverClassName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}")	private String driver;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@Value("${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jdbc.url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}")	private String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@Value("${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jdbc.username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}")	private String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@Value("${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jdbc.password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}")	private String password;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61390" y="1136650"/>
            <a:ext cx="917829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接下来，将项目中的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配置文件删除，使用纯注解的配置类依次替换对应的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文件内容，以完成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纯注解的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SSM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框架整合。具体实现步骤如下所示。</a:t>
            </a: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创建名称为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MyBatisConfig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的类，在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MyBatisConfig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类中定义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getSqlSessionFactoryBean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方法，用于创建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SqlSessionFactoryBean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对象并返回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0682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14.2.2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纯注解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SSM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框架整合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203" y="2560899"/>
            <a:ext cx="7332167" cy="339840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799502" y="2539167"/>
            <a:ext cx="6876488" cy="337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MyBatisConfig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定义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的核心连接工厂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bean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@Bean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public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SqlSessionFactoryBean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getSqlSessionFactoryBean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                     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Autowired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DataSource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dataSource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SqlSessionFactoryBean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ssfb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new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SqlSessionFactoryBean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ssfb.setDataSource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dataSource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 return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ssfb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	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定义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的映射扫描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，省略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创建名称为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SpringConfig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的类作为项目定义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Bean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的源头，并扫描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Service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层对应的包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0682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14.2.2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纯注解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SSM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框架整合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203" y="2624399"/>
            <a:ext cx="7332167" cy="2934533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521706" y="2753138"/>
            <a:ext cx="8138574" cy="2634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@Configuration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@Import({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MyBatisConfig.class,JdbcConfig.class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})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等同于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context:component-scan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base-package="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com.itheima.service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ComponentScan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(value = 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com.itheima.service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MyBatisConfig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类和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JdbcConfig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类交给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管理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SpringConfig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创建名称为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SpringMvcConfig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的类作为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 MVC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的配置类，在配置类中指定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Controller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层的扫描路径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0682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14.2.2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纯注解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SSM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框架整合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203" y="2510099"/>
            <a:ext cx="7332167" cy="308842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938395" y="2523092"/>
            <a:ext cx="6575995" cy="3003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@Configuration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等同于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context:component-scan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base-package="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com.itheima.controller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"/&gt;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ComponentScan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com.itheima.controller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等同于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mvc:annotation-driven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，还不完全相同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EnableWebMvc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SpringMvcConfig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972" y="572625"/>
            <a:ext cx="3008380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119671" y="3202800"/>
            <a:ext cx="1192345" cy="612920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119671" y="4122985"/>
            <a:ext cx="1192345" cy="618263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025342" y="3180626"/>
            <a:ext cx="5143000" cy="61292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618311" y="1036090"/>
              <a:ext cx="2827147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常用方式整合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SSM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框架</a:t>
              </a:r>
              <a:endPara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025342" y="4106163"/>
            <a:ext cx="5143000" cy="612920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584021" y="1730243"/>
              <a:ext cx="2827147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纯注解方式整合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SSM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框架</a:t>
              </a:r>
              <a:endPara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05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创建名称为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ServletContainersInitConfig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的类，继承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AbstractAnnotationConfigDispatcherServletInitializer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抽象类，重写抽象类的方法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。用于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替代之前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web.xml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文件配置的信息 ，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初始化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容器时加载指定初始化的信息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0682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14.2.2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纯注解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SSM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框架整合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39" y="2665055"/>
            <a:ext cx="8174081" cy="374211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278638" y="2640446"/>
            <a:ext cx="7594567" cy="3742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ServletContainersInitConfig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extends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AbstractAnnotationConfigDispatcherServletInitializer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加载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配置类中的信息，初始化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容器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protected Class&lt;?&gt;[]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getRootConfigClasses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return new Class[]{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SpringConfig.class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};	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加载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 MVC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配置类中的信息，初始化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 MVC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容器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protected Class&lt;?&gt;[]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getServletConfigClasses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return new Class[]{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SpringMvcConfig.class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}; 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DispatcherServlet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的映射路径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protected String[]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getServletMappings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 { return new String[]{"/"}; }}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19" y="1091196"/>
            <a:ext cx="790424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7450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AbstractAnnotationConfigDispatcherServletInitializer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抽象类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407634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14.2.2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纯注解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SSM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框架整合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3049506"/>
            <a:ext cx="9390960" cy="2216976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重写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AbstractAnnotationConfigDispatcherServletInitializer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抽象类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个方法。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getRootConfigClasses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方法：将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配置类的信息加载到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容器中。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getServletConfigClasses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方法：将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配置类的信息加载到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容器中。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getServletMappings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方法：可以指定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DispatcherServlet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的映射路径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4" y="2749429"/>
            <a:ext cx="9865885" cy="2748548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670459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97891" y="517293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06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49832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启动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chapter14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项目，在浏览器中访问图书信息查询地址，地址为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http://localhost:8080/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book?id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=1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，页面显示效果如图所示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从图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所示的信息可以看出，程序成功查询到了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的图书信息。表明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Controller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Service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获取的图书信息成功返回给页面了，由此可以得出纯注解的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SSM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框架整合成功。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0682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14.2.2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纯注解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SSM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框架整合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8" name="图片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675" y="2613768"/>
            <a:ext cx="5031338" cy="1865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 txBox="1"/>
          <p:nvPr/>
        </p:nvSpPr>
        <p:spPr>
          <a:xfrm>
            <a:off x="1145632" y="266933"/>
            <a:ext cx="3894634" cy="505969"/>
          </a:xfrm>
          <a:prstGeom prst="rect">
            <a:avLst/>
          </a:prstGeom>
        </p:spPr>
        <p:txBody>
          <a:bodyPr lIns="0" tIns="60944" rIns="0" bIns="6094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本章小结</a:t>
            </a:r>
            <a:endParaRPr lang="zh-CN" altLang="en-GB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1303020" y="2193925"/>
            <a:ext cx="9794240" cy="263715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524410" y="178473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/>
              <a:t>本</a:t>
            </a:r>
            <a:endParaRPr lang="zh-CN" altLang="en-US" sz="2800" b="1"/>
          </a:p>
        </p:txBody>
      </p:sp>
      <p:sp>
        <p:nvSpPr>
          <p:cNvPr id="9" name="椭圆 8"/>
          <p:cNvSpPr/>
          <p:nvPr/>
        </p:nvSpPr>
        <p:spPr>
          <a:xfrm>
            <a:off x="5243230" y="178473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sym typeface="+mn-ea"/>
              </a:rPr>
              <a:t>章</a:t>
            </a:r>
            <a:endParaRPr lang="zh-CN" altLang="en-US" sz="2800" b="1" dirty="0">
              <a:sym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962050" y="178473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sym typeface="+mn-ea"/>
              </a:rPr>
              <a:t>小</a:t>
            </a:r>
            <a:endParaRPr lang="zh-CN" altLang="en-US" sz="2800" b="1" dirty="0">
              <a:sym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680870" y="178473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>
                <a:sym typeface="+mn-ea"/>
              </a:rPr>
              <a:t>结</a:t>
            </a:r>
            <a:endParaRPr lang="zh-CN" altLang="en-US" sz="2800" b="1">
              <a:sym typeface="+mn-ea"/>
            </a:endParaRPr>
          </a:p>
        </p:txBody>
      </p:sp>
      <p:sp>
        <p:nvSpPr>
          <p:cNvPr id="12" name="TextBox 35"/>
          <p:cNvSpPr txBox="1">
            <a:spLocks noChangeArrowheads="1"/>
          </p:cNvSpPr>
          <p:nvPr/>
        </p:nvSpPr>
        <p:spPr bwMode="auto">
          <a:xfrm>
            <a:off x="1521042" y="2742900"/>
            <a:ext cx="9504297" cy="1736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本章主要讲解了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框架的整合知识。首先对常用方式整合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框架进行了讲解，包括项目基础结构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搭建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整合；然后讲解了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纯注解方式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框架。通过本章的学习，读者将能够了解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框架的整合思路，掌握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框架的整合过程。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框架的整合是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框架使用的基础，读者一定要多加练习，并熟练掌握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4" y="3013559"/>
            <a:ext cx="6990735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常用方式整合</a:t>
            </a:r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SSM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框架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272752" y="2808590"/>
            <a:ext cx="2133388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.1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279817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14.1.1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整合思路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600" y="2730500"/>
            <a:ext cx="4401185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常用方式整合思路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，能够说出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SSM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框架整合的大致思路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281938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442243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8" y="1217734"/>
            <a:ext cx="3913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SSM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框架整合时三层架构的分工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273093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14.1.1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整合思路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2912564"/>
            <a:ext cx="9087451" cy="3004133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进行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SSM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框架整合时，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3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个框架的分工如下所示。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负责与数据库进行交互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负责事务管理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可以管理持久层的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Mapper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对象及业务层的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Service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对象。由于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Mapper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Service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对象都在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容器中，所以可以在业务逻辑层通过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Service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对象调用持久层的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Mapper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负责管理表现层的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Handler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容器是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容器的子容器，因此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容器可以调用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容器中的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Service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5" y="2487875"/>
            <a:ext cx="9658732" cy="374886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40890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692151" y="5905934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325657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8" y="1217734"/>
            <a:ext cx="3090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SSM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框架整合实现思路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273093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14.1.1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整合思路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2661104"/>
            <a:ext cx="9087451" cy="3004133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下面通过一个图书信息查询案例来描述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SSM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框架的整合，案例实现思路如下。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搭建项目基础结构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。首先需要在数据库中搭建项目对应的数据库环境；然后创建一个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Maven 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项目，并引入案例所需的依赖；最后创建项目的实体类，创建三层架构对应的模块、类和接口。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整合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配置文件中配置数据源信息，并且将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SqlSessionFactory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Mapper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对象都交由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管理。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整合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框架中的一个模块，所以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整合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只需在项目启动时分别加载各自的配置即可。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5" y="2487875"/>
            <a:ext cx="9658732" cy="374886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40890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692151" y="5905934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3"/>
            <a:ext cx="389681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14.1.2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项目基础结构搭建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600" y="2730500"/>
            <a:ext cx="4184015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项目基础结构搭建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，能够独立完成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SSM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框架的基础结构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搭建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281938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0.xml><?xml version="1.0" encoding="utf-8"?>
<p:tagLst xmlns:p="http://schemas.openxmlformats.org/presentationml/2006/main">
  <p:tag name="PA" val="v5.2.7"/>
  <p:tag name="RESOURCELIBID_ANIM" val="450"/>
</p:tagLst>
</file>

<file path=ppt/tags/tag11.xml><?xml version="1.0" encoding="utf-8"?>
<p:tagLst xmlns:p="http://schemas.openxmlformats.org/presentationml/2006/main">
  <p:tag name="PA" val="v5.2.7"/>
  <p:tag name="RESOURCELIBID_ANIM" val="450"/>
</p:tagLst>
</file>

<file path=ppt/tags/tag12.xml><?xml version="1.0" encoding="utf-8"?>
<p:tagLst xmlns:p="http://schemas.openxmlformats.org/presentationml/2006/main">
  <p:tag name="PA" val="v5.2.7"/>
  <p:tag name="RESOURCELIBID_ANIM" val="450"/>
</p:tagLst>
</file>

<file path=ppt/tags/tag13.xml><?xml version="1.0" encoding="utf-8"?>
<p:tagLst xmlns:p="http://schemas.openxmlformats.org/presentationml/2006/main">
  <p:tag name="PA" val="v5.2.7"/>
  <p:tag name="RESOURCELIBID_ANIM" val="450"/>
</p:tagLst>
</file>

<file path=ppt/tags/tag14.xml><?xml version="1.0" encoding="utf-8"?>
<p:tagLst xmlns:p="http://schemas.openxmlformats.org/presentationml/2006/main">
  <p:tag name="PA" val="v5.2.7"/>
  <p:tag name="RESOURCELIBID_ANIM" val="450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6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0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2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8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9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1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4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6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9.xml><?xml version="1.0" encoding="utf-8"?>
<p:tagLst xmlns:p="http://schemas.openxmlformats.org/presentationml/2006/main">
  <p:tag name="PA" val="v5.2.7"/>
  <p:tag name="RESOURCELIBID_ANIM" val="450"/>
</p:tagLst>
</file>

<file path=ppt/tags/tag4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40.xml><?xml version="1.0" encoding="utf-8"?>
<p:tagLst xmlns:p="http://schemas.openxmlformats.org/presentationml/2006/main">
  <p:tag name="PA" val="v5.2.7"/>
  <p:tag name="RESOURCELIBID_ANIM" val="450"/>
</p:tagLst>
</file>

<file path=ppt/tags/tag41.xml><?xml version="1.0" encoding="utf-8"?>
<p:tagLst xmlns:p="http://schemas.openxmlformats.org/presentationml/2006/main">
  <p:tag name="PA" val="v5.2.7"/>
  <p:tag name="RESOURCELIBID_ANIM" val="450"/>
</p:tagLst>
</file>

<file path=ppt/tags/tag42.xml><?xml version="1.0" encoding="utf-8"?>
<p:tagLst xmlns:p="http://schemas.openxmlformats.org/presentationml/2006/main">
  <p:tag name="PA" val="v5.2.7"/>
  <p:tag name="RESOURCELIBID_ANIM" val="450"/>
</p:tagLst>
</file>

<file path=ppt/tags/tag43.xml><?xml version="1.0" encoding="utf-8"?>
<p:tagLst xmlns:p="http://schemas.openxmlformats.org/presentationml/2006/main">
  <p:tag name="PA" val="v5.2.7"/>
  <p:tag name="RESOURCELIBID_ANIM" val="450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PA" val="v5.2.7"/>
  <p:tag name="RESOURCELIBID_ANIM" val="450"/>
</p:tagLst>
</file>

<file path=ppt/tags/tag47.xml><?xml version="1.0" encoding="utf-8"?>
<p:tagLst xmlns:p="http://schemas.openxmlformats.org/presentationml/2006/main">
  <p:tag name="ISPRING_RESOURCE_PATHS_HASH_PRESENTER" val="a94153ef6312bc9afc5f4be1f2e717ea832bbed"/>
</p:tagLst>
</file>

<file path=ppt/tags/tag5.xml><?xml version="1.0" encoding="utf-8"?>
<p:tagLst xmlns:p="http://schemas.openxmlformats.org/presentationml/2006/main">
  <p:tag name="PA" val="v5.2.7"/>
  <p:tag name="RESOURCELIBID_ANIM" val="450"/>
</p:tagLst>
</file>

<file path=ppt/tags/tag6.xml><?xml version="1.0" encoding="utf-8"?>
<p:tagLst xmlns:p="http://schemas.openxmlformats.org/presentationml/2006/main">
  <p:tag name="PA" val="v5.2.7"/>
  <p:tag name="RESOURCELIBID_ANIM" val="450"/>
</p:tagLst>
</file>

<file path=ppt/tags/tag7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PA" val="v5.2.7"/>
  <p:tag name="RESOURCELIBID_ANIM" val="450"/>
</p:tagLst>
</file>

<file path=ppt/tags/tag9.xml><?xml version="1.0" encoding="utf-8"?>
<p:tagLst xmlns:p="http://schemas.openxmlformats.org/presentationml/2006/main">
  <p:tag name="PA" val="v5.2.7"/>
  <p:tag name="RESOURCELIBID_ANIM" val="45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11218</Words>
  <Application>WPS 演示</Application>
  <PresentationFormat>宽屏</PresentationFormat>
  <Paragraphs>492</Paragraphs>
  <Slides>44</Slides>
  <Notes>43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64" baseType="lpstr">
      <vt:lpstr>Arial</vt:lpstr>
      <vt:lpstr>宋体</vt:lpstr>
      <vt:lpstr>Wingdings</vt:lpstr>
      <vt:lpstr>微软雅黑</vt:lpstr>
      <vt:lpstr>思源黑体 CN Medium</vt:lpstr>
      <vt:lpstr>黑体</vt:lpstr>
      <vt:lpstr>字魂58号-创中黑</vt:lpstr>
      <vt:lpstr>Source Han Sans K Bold</vt:lpstr>
      <vt:lpstr>Calibri</vt:lpstr>
      <vt:lpstr>U.S. 101</vt:lpstr>
      <vt:lpstr>Roboto</vt:lpstr>
      <vt:lpstr>Open Sans Light</vt:lpstr>
      <vt:lpstr>Impact</vt:lpstr>
      <vt:lpstr>等线</vt:lpstr>
      <vt:lpstr>Arial Unicode MS</vt:lpstr>
      <vt:lpstr>等线 Light</vt:lpstr>
      <vt:lpstr>MS UI Gothic</vt:lpstr>
      <vt:lpstr>Segoe Print</vt:lpstr>
      <vt:lpstr>Open Sans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Lv0593</dc:creator>
  <cp:lastModifiedBy>甘金龙</cp:lastModifiedBy>
  <cp:revision>2724</cp:revision>
  <dcterms:created xsi:type="dcterms:W3CDTF">2020-11-25T06:00:00Z</dcterms:created>
  <dcterms:modified xsi:type="dcterms:W3CDTF">2021-10-22T08:33:56Z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  <property fmtid="{D5CDD505-2E9C-101B-9397-08002B2CF9AE}" pid="3" name="ICV">
    <vt:lpwstr>99EF53FDC1CD4D66803299ED6464C259</vt:lpwstr>
  </property>
</Properties>
</file>