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0" r:id="rId5"/>
    <p:sldId id="1229" r:id="rId6"/>
    <p:sldId id="462" r:id="rId7"/>
    <p:sldId id="463" r:id="rId8"/>
    <p:sldId id="1230" r:id="rId9"/>
    <p:sldId id="464" r:id="rId10"/>
    <p:sldId id="465" r:id="rId11"/>
    <p:sldId id="860" r:id="rId12"/>
    <p:sldId id="1231" r:id="rId13"/>
    <p:sldId id="1232" r:id="rId14"/>
    <p:sldId id="1233" r:id="rId15"/>
    <p:sldId id="958" r:id="rId16"/>
    <p:sldId id="1213" r:id="rId17"/>
    <p:sldId id="1216" r:id="rId18"/>
    <p:sldId id="1217" r:id="rId19"/>
    <p:sldId id="1218" r:id="rId20"/>
    <p:sldId id="1099" r:id="rId21"/>
    <p:sldId id="1234" r:id="rId22"/>
    <p:sldId id="1236" r:id="rId23"/>
    <p:sldId id="1237" r:id="rId24"/>
    <p:sldId id="1238" r:id="rId25"/>
    <p:sldId id="1239" r:id="rId26"/>
    <p:sldId id="1240" r:id="rId27"/>
    <p:sldId id="1241" r:id="rId28"/>
    <p:sldId id="1242" r:id="rId29"/>
    <p:sldId id="1243" r:id="rId30"/>
    <p:sldId id="1245" r:id="rId31"/>
    <p:sldId id="1246" r:id="rId32"/>
    <p:sldId id="1248" r:id="rId33"/>
    <p:sldId id="1249" r:id="rId34"/>
    <p:sldId id="1250" r:id="rId35"/>
    <p:sldId id="1251" r:id="rId36"/>
    <p:sldId id="1252" r:id="rId37"/>
    <p:sldId id="1253" r:id="rId38"/>
    <p:sldId id="1254" r:id="rId39"/>
    <p:sldId id="1255" r:id="rId40"/>
    <p:sldId id="1256" r:id="rId41"/>
    <p:sldId id="1006" r:id="rId42"/>
    <p:sldId id="1257" r:id="rId43"/>
    <p:sldId id="1258" r:id="rId44"/>
    <p:sldId id="1259" r:id="rId45"/>
    <p:sldId id="1260" r:id="rId46"/>
    <p:sldId id="1382" r:id="rId47"/>
    <p:sldId id="1261" r:id="rId48"/>
    <p:sldId id="1262" r:id="rId49"/>
    <p:sldId id="1263" r:id="rId50"/>
    <p:sldId id="1264" r:id="rId51"/>
    <p:sldId id="1265" r:id="rId52"/>
    <p:sldId id="1266" r:id="rId53"/>
    <p:sldId id="1222" r:id="rId54"/>
    <p:sldId id="1267" r:id="rId55"/>
    <p:sldId id="1268" r:id="rId56"/>
    <p:sldId id="1269" r:id="rId57"/>
    <p:sldId id="1270" r:id="rId58"/>
    <p:sldId id="1271" r:id="rId59"/>
    <p:sldId id="1272" r:id="rId60"/>
    <p:sldId id="1273" r:id="rId61"/>
    <p:sldId id="1274" r:id="rId62"/>
    <p:sldId id="1276" r:id="rId63"/>
    <p:sldId id="1277" r:id="rId64"/>
    <p:sldId id="1279" r:id="rId65"/>
    <p:sldId id="1278" r:id="rId66"/>
    <p:sldId id="1280" r:id="rId67"/>
    <p:sldId id="1282" r:id="rId68"/>
    <p:sldId id="1283" r:id="rId69"/>
    <p:sldId id="1284" r:id="rId70"/>
    <p:sldId id="1285" r:id="rId71"/>
    <p:sldId id="1286" r:id="rId72"/>
    <p:sldId id="1383" r:id="rId73"/>
    <p:sldId id="1384" r:id="rId74"/>
    <p:sldId id="1288" r:id="rId75"/>
    <p:sldId id="1289" r:id="rId76"/>
    <p:sldId id="1290" r:id="rId77"/>
    <p:sldId id="1291" r:id="rId78"/>
    <p:sldId id="1292" r:id="rId79"/>
    <p:sldId id="1293" r:id="rId80"/>
    <p:sldId id="1294" r:id="rId81"/>
    <p:sldId id="1295" r:id="rId82"/>
    <p:sldId id="1297" r:id="rId83"/>
    <p:sldId id="1298" r:id="rId84"/>
    <p:sldId id="1299" r:id="rId85"/>
    <p:sldId id="1300" r:id="rId86"/>
    <p:sldId id="1301" r:id="rId87"/>
    <p:sldId id="1302" r:id="rId88"/>
    <p:sldId id="1303" r:id="rId89"/>
    <p:sldId id="1304" r:id="rId90"/>
    <p:sldId id="1305" r:id="rId91"/>
    <p:sldId id="1306" r:id="rId92"/>
    <p:sldId id="1307" r:id="rId93"/>
    <p:sldId id="1308" r:id="rId94"/>
    <p:sldId id="1309" r:id="rId95"/>
    <p:sldId id="1310" r:id="rId96"/>
    <p:sldId id="1311" r:id="rId97"/>
    <p:sldId id="1312" r:id="rId98"/>
    <p:sldId id="1313" r:id="rId99"/>
    <p:sldId id="1314" r:id="rId100"/>
    <p:sldId id="1315" r:id="rId101"/>
    <p:sldId id="1316" r:id="rId102"/>
    <p:sldId id="1317" r:id="rId103"/>
    <p:sldId id="1318" r:id="rId104"/>
    <p:sldId id="1319" r:id="rId105"/>
    <p:sldId id="1320" r:id="rId106"/>
    <p:sldId id="1321" r:id="rId107"/>
    <p:sldId id="1322" r:id="rId108"/>
    <p:sldId id="1323" r:id="rId109"/>
    <p:sldId id="1324" r:id="rId110"/>
    <p:sldId id="1325" r:id="rId111"/>
    <p:sldId id="1326" r:id="rId112"/>
    <p:sldId id="1327" r:id="rId113"/>
    <p:sldId id="1328" r:id="rId114"/>
    <p:sldId id="1329" r:id="rId115"/>
    <p:sldId id="1330" r:id="rId116"/>
    <p:sldId id="1331" r:id="rId117"/>
    <p:sldId id="1332" r:id="rId118"/>
    <p:sldId id="1333" r:id="rId119"/>
    <p:sldId id="1334" r:id="rId120"/>
    <p:sldId id="1335" r:id="rId121"/>
    <p:sldId id="1336" r:id="rId122"/>
    <p:sldId id="1337" r:id="rId123"/>
    <p:sldId id="1338" r:id="rId124"/>
    <p:sldId id="1339" r:id="rId125"/>
    <p:sldId id="1340" r:id="rId126"/>
    <p:sldId id="1341" r:id="rId127"/>
    <p:sldId id="1342" r:id="rId128"/>
    <p:sldId id="1343" r:id="rId129"/>
    <p:sldId id="1344" r:id="rId130"/>
    <p:sldId id="1345" r:id="rId131"/>
    <p:sldId id="1346" r:id="rId132"/>
    <p:sldId id="1347" r:id="rId133"/>
    <p:sldId id="1348" r:id="rId134"/>
    <p:sldId id="1349" r:id="rId135"/>
    <p:sldId id="1350" r:id="rId136"/>
    <p:sldId id="1351" r:id="rId137"/>
    <p:sldId id="1352" r:id="rId138"/>
    <p:sldId id="1353" r:id="rId139"/>
    <p:sldId id="1354" r:id="rId140"/>
    <p:sldId id="1355" r:id="rId141"/>
    <p:sldId id="1356" r:id="rId142"/>
    <p:sldId id="1357" r:id="rId143"/>
    <p:sldId id="1358" r:id="rId144"/>
    <p:sldId id="1359" r:id="rId145"/>
    <p:sldId id="1360" r:id="rId146"/>
    <p:sldId id="1361" r:id="rId147"/>
    <p:sldId id="1362" r:id="rId148"/>
    <p:sldId id="1363" r:id="rId149"/>
    <p:sldId id="1364" r:id="rId150"/>
    <p:sldId id="1365" r:id="rId151"/>
    <p:sldId id="1366" r:id="rId152"/>
    <p:sldId id="1367" r:id="rId153"/>
    <p:sldId id="1368" r:id="rId154"/>
    <p:sldId id="1369" r:id="rId155"/>
    <p:sldId id="1370" r:id="rId156"/>
    <p:sldId id="1371" r:id="rId157"/>
    <p:sldId id="1372" r:id="rId158"/>
    <p:sldId id="531" r:id="rId159"/>
    <p:sldId id="532" r:id="rId160"/>
  </p:sldIdLst>
  <p:sldSz cx="12192000" cy="6858000"/>
  <p:notesSz cx="6858000" cy="9144000"/>
  <p:custDataLst>
    <p:tags r:id="rId1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 initials="L"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3" autoAdjust="0"/>
    <p:restoredTop sz="94857"/>
  </p:normalViewPr>
  <p:slideViewPr>
    <p:cSldViewPr snapToGrid="0" snapToObjects="1">
      <p:cViewPr>
        <p:scale>
          <a:sx n="110" d="100"/>
          <a:sy n="110" d="100"/>
        </p:scale>
        <p:origin x="200" y="104"/>
      </p:cViewPr>
      <p:guideLst>
        <p:guide orient="horz" pos="2204"/>
        <p:guide pos="3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5" Type="http://schemas.openxmlformats.org/officeDocument/2006/relationships/tags" Target="tags/tag175.xml"/><Relationship Id="rId164" Type="http://schemas.openxmlformats.org/officeDocument/2006/relationships/commentAuthors" Target="commentAuthors.xml"/><Relationship Id="rId163" Type="http://schemas.openxmlformats.org/officeDocument/2006/relationships/tableStyles" Target="tableStyles.xml"/><Relationship Id="rId162" Type="http://schemas.openxmlformats.org/officeDocument/2006/relationships/viewProps" Target="viewProps.xml"/><Relationship Id="rId161" Type="http://schemas.openxmlformats.org/officeDocument/2006/relationships/presProps" Target="presProps.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100.xml"/><Relationship Id="rId3" Type="http://schemas.openxmlformats.org/officeDocument/2006/relationships/slideLayout" Target="../slideLayouts/slideLayout17.xml"/><Relationship Id="rId2" Type="http://schemas.openxmlformats.org/officeDocument/2006/relationships/image" Target="../media/image27.png"/><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101.xml"/><Relationship Id="rId4" Type="http://schemas.openxmlformats.org/officeDocument/2006/relationships/slideLayout" Target="../slideLayouts/slideLayout17.xml"/><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102.xml"/><Relationship Id="rId4" Type="http://schemas.openxmlformats.org/officeDocument/2006/relationships/slideLayout" Target="../slideLayouts/slideLayout1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04.xml.rels><?xml version="1.0" encoding="UTF-8" standalone="yes"?>
<Relationships xmlns="http://schemas.openxmlformats.org/package/2006/relationships"><Relationship Id="rId5" Type="http://schemas.openxmlformats.org/officeDocument/2006/relationships/notesSlide" Target="../notesSlides/notesSlide104.xml"/><Relationship Id="rId4" Type="http://schemas.openxmlformats.org/officeDocument/2006/relationships/slideLayout" Target="../slideLayouts/slideLayout17.xml"/><Relationship Id="rId3" Type="http://schemas.openxmlformats.org/officeDocument/2006/relationships/image" Target="../media/image29.png"/><Relationship Id="rId2" Type="http://schemas.openxmlformats.org/officeDocument/2006/relationships/tags" Target="../tags/tag119.xml"/><Relationship Id="rId1" Type="http://schemas.openxmlformats.org/officeDocument/2006/relationships/tags" Target="../tags/tag118.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7.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21.xml"/></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22.xml"/></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23.xml"/></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09.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110.xml"/><Relationship Id="rId3" Type="http://schemas.openxmlformats.org/officeDocument/2006/relationships/slideLayout" Target="../slideLayouts/slideLayout17.xml"/><Relationship Id="rId2" Type="http://schemas.openxmlformats.org/officeDocument/2006/relationships/image" Target="../media/image30.png"/><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4" Type="http://schemas.openxmlformats.org/officeDocument/2006/relationships/notesSlide" Target="../notesSlides/notesSlide111.xml"/><Relationship Id="rId3" Type="http://schemas.openxmlformats.org/officeDocument/2006/relationships/slideLayout" Target="../slideLayouts/slideLayout17.xml"/><Relationship Id="rId2" Type="http://schemas.openxmlformats.org/officeDocument/2006/relationships/tags" Target="../tags/tag127.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7.xml"/><Relationship Id="rId1" Type="http://schemas.openxmlformats.org/officeDocument/2006/relationships/tags" Target="../tags/tag128.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29.xml"/></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30.xml"/></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115.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31.xml"/></Relationships>
</file>

<file path=ppt/slides/_rels/slide116.xml.rels><?xml version="1.0" encoding="UTF-8" standalone="yes"?>
<Relationships xmlns="http://schemas.openxmlformats.org/package/2006/relationships"><Relationship Id="rId4" Type="http://schemas.openxmlformats.org/officeDocument/2006/relationships/notesSlide" Target="../notesSlides/notesSlide116.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32.xml"/></Relationships>
</file>

<file path=ppt/slides/_rels/slide117.xml.rels><?xml version="1.0" encoding="UTF-8" standalone="yes"?>
<Relationships xmlns="http://schemas.openxmlformats.org/package/2006/relationships"><Relationship Id="rId5" Type="http://schemas.openxmlformats.org/officeDocument/2006/relationships/notesSlide" Target="../notesSlides/notesSlide117.xml"/><Relationship Id="rId4" Type="http://schemas.openxmlformats.org/officeDocument/2006/relationships/slideLayout" Target="../slideLayouts/slideLayout1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133.xml"/></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118.xml"/><Relationship Id="rId4" Type="http://schemas.openxmlformats.org/officeDocument/2006/relationships/slideLayout" Target="../slideLayouts/slideLayout17.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tags" Target="../tags/tag134.xml"/></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119.xml"/><Relationship Id="rId4" Type="http://schemas.openxmlformats.org/officeDocument/2006/relationships/slideLayout" Target="../slideLayouts/slideLayout17.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tags" Target="../tags/tag13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7.xml"/><Relationship Id="rId2" Type="http://schemas.openxmlformats.org/officeDocument/2006/relationships/image" Target="../media/image5.emf"/><Relationship Id="rId1" Type="http://schemas.openxmlformats.org/officeDocument/2006/relationships/tags" Target="../tags/tag6.xml"/></Relationships>
</file>

<file path=ppt/slides/_rels/slide120.xml.rels><?xml version="1.0" encoding="UTF-8" standalone="yes"?>
<Relationships xmlns="http://schemas.openxmlformats.org/package/2006/relationships"><Relationship Id="rId6" Type="http://schemas.openxmlformats.org/officeDocument/2006/relationships/notesSlide" Target="../notesSlides/notesSlide120.xml"/><Relationship Id="rId5" Type="http://schemas.openxmlformats.org/officeDocument/2006/relationships/slideLayout" Target="../slideLayouts/slideLayout17.xml"/><Relationship Id="rId4" Type="http://schemas.openxmlformats.org/officeDocument/2006/relationships/image" Target="../media/image34.png"/><Relationship Id="rId3" Type="http://schemas.openxmlformats.org/officeDocument/2006/relationships/image" Target="../media/image35.png"/><Relationship Id="rId2" Type="http://schemas.openxmlformats.org/officeDocument/2006/relationships/tags" Target="../tags/tag137.xml"/><Relationship Id="rId1" Type="http://schemas.openxmlformats.org/officeDocument/2006/relationships/tags" Target="../tags/tag136.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7.xml"/><Relationship Id="rId1" Type="http://schemas.openxmlformats.org/officeDocument/2006/relationships/tags" Target="../tags/tag138.xml"/></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122.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39.xml"/></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40.xml"/></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124.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41.xml"/></Relationships>
</file>

<file path=ppt/slides/_rels/slide125.xml.rels><?xml version="1.0" encoding="UTF-8" standalone="yes"?>
<Relationships xmlns="http://schemas.openxmlformats.org/package/2006/relationships"><Relationship Id="rId4" Type="http://schemas.openxmlformats.org/officeDocument/2006/relationships/notesSlide" Target="../notesSlides/notesSlide125.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42.xml"/></Relationships>
</file>

<file path=ppt/slides/_rels/slide126.xml.rels><?xml version="1.0" encoding="UTF-8" standalone="yes"?>
<Relationships xmlns="http://schemas.openxmlformats.org/package/2006/relationships"><Relationship Id="rId5" Type="http://schemas.openxmlformats.org/officeDocument/2006/relationships/notesSlide" Target="../notesSlides/notesSlide126.xml"/><Relationship Id="rId4" Type="http://schemas.openxmlformats.org/officeDocument/2006/relationships/slideLayout" Target="../slideLayouts/slideLayout17.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143.xml"/></Relationships>
</file>

<file path=ppt/slides/_rels/slide127.xml.rels><?xml version="1.0" encoding="UTF-8" standalone="yes"?>
<Relationships xmlns="http://schemas.openxmlformats.org/package/2006/relationships"><Relationship Id="rId5" Type="http://schemas.openxmlformats.org/officeDocument/2006/relationships/notesSlide" Target="../notesSlides/notesSlide127.xml"/><Relationship Id="rId4" Type="http://schemas.openxmlformats.org/officeDocument/2006/relationships/slideLayout" Target="../slideLayouts/slideLayout17.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tags" Target="../tags/tag144.xml"/></Relationships>
</file>

<file path=ppt/slides/_rels/slide128.xml.rels><?xml version="1.0" encoding="UTF-8" standalone="yes"?>
<Relationships xmlns="http://schemas.openxmlformats.org/package/2006/relationships"><Relationship Id="rId5" Type="http://schemas.openxmlformats.org/officeDocument/2006/relationships/notesSlide" Target="../notesSlides/notesSlide128.xml"/><Relationship Id="rId4" Type="http://schemas.openxmlformats.org/officeDocument/2006/relationships/slideLayout" Target="../slideLayouts/slideLayout17.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tags" Target="../tags/tag145.xml"/></Relationships>
</file>

<file path=ppt/slides/_rels/slide129.xml.rels><?xml version="1.0" encoding="UTF-8" standalone="yes"?>
<Relationships xmlns="http://schemas.openxmlformats.org/package/2006/relationships"><Relationship Id="rId5" Type="http://schemas.openxmlformats.org/officeDocument/2006/relationships/notesSlide" Target="../notesSlides/notesSlide129.xml"/><Relationship Id="rId4" Type="http://schemas.openxmlformats.org/officeDocument/2006/relationships/slideLayout" Target="../slideLayouts/slideLayout1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tags" Target="../tags/tag14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7.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31.xml.rels><?xml version="1.0" encoding="UTF-8" standalone="yes"?>
<Relationships xmlns="http://schemas.openxmlformats.org/package/2006/relationships"><Relationship Id="rId4" Type="http://schemas.openxmlformats.org/officeDocument/2006/relationships/notesSlide" Target="../notesSlides/notesSlide131.xml"/><Relationship Id="rId3" Type="http://schemas.openxmlformats.org/officeDocument/2006/relationships/slideLayout" Target="../slideLayouts/slideLayout17.xml"/><Relationship Id="rId2" Type="http://schemas.openxmlformats.org/officeDocument/2006/relationships/tags" Target="../tags/tag148.xml"/><Relationship Id="rId1" Type="http://schemas.openxmlformats.org/officeDocument/2006/relationships/tags" Target="../tags/tag147.xml"/></Relationships>
</file>

<file path=ppt/slides/_rels/slide132.xml.rels><?xml version="1.0" encoding="UTF-8" standalone="yes"?>
<Relationships xmlns="http://schemas.openxmlformats.org/package/2006/relationships"><Relationship Id="rId5" Type="http://schemas.openxmlformats.org/officeDocument/2006/relationships/notesSlide" Target="../notesSlides/notesSlide132.xml"/><Relationship Id="rId4" Type="http://schemas.openxmlformats.org/officeDocument/2006/relationships/slideLayout" Target="../slideLayouts/slideLayout17.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image" Target="../media/image7.png"/></Relationships>
</file>

<file path=ppt/slides/_rels/slide133.xml.rels><?xml version="1.0" encoding="UTF-8" standalone="yes"?>
<Relationships xmlns="http://schemas.openxmlformats.org/package/2006/relationships"><Relationship Id="rId4" Type="http://schemas.openxmlformats.org/officeDocument/2006/relationships/notesSlide" Target="../notesSlides/notesSlide133.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51.xml"/></Relationships>
</file>

<file path=ppt/slides/_rels/slide134.xml.rels><?xml version="1.0" encoding="UTF-8" standalone="yes"?>
<Relationships xmlns="http://schemas.openxmlformats.org/package/2006/relationships"><Relationship Id="rId4" Type="http://schemas.openxmlformats.org/officeDocument/2006/relationships/notesSlide" Target="../notesSlides/notesSlide134.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52.xml"/></Relationships>
</file>

<file path=ppt/slides/_rels/slide135.xml.rels><?xml version="1.0" encoding="UTF-8" standalone="yes"?>
<Relationships xmlns="http://schemas.openxmlformats.org/package/2006/relationships"><Relationship Id="rId4" Type="http://schemas.openxmlformats.org/officeDocument/2006/relationships/notesSlide" Target="../notesSlides/notesSlide135.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53.xml"/></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36.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54.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7.xml"/><Relationship Id="rId1" Type="http://schemas.openxmlformats.org/officeDocument/2006/relationships/tags" Target="../tags/tag155.xml"/></Relationships>
</file>

<file path=ppt/slides/_rels/slide138.xml.rels><?xml version="1.0" encoding="UTF-8" standalone="yes"?>
<Relationships xmlns="http://schemas.openxmlformats.org/package/2006/relationships"><Relationship Id="rId5" Type="http://schemas.openxmlformats.org/officeDocument/2006/relationships/notesSlide" Target="../notesSlides/notesSlide138.xml"/><Relationship Id="rId4" Type="http://schemas.openxmlformats.org/officeDocument/2006/relationships/slideLayout" Target="../slideLayouts/slideLayout17.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139.xml.rels><?xml version="1.0" encoding="UTF-8" standalone="yes"?>
<Relationships xmlns="http://schemas.openxmlformats.org/package/2006/relationships"><Relationship Id="rId4" Type="http://schemas.openxmlformats.org/officeDocument/2006/relationships/notesSlide" Target="../notesSlides/notesSlide139.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59.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7.xml"/><Relationship Id="rId3" Type="http://schemas.openxmlformats.org/officeDocument/2006/relationships/hyperlink" Target="https://www.jetbrains.com/idea/" TargetMode="External"/><Relationship Id="rId2" Type="http://schemas.openxmlformats.org/officeDocument/2006/relationships/tags" Target="../tags/tag9.xml"/><Relationship Id="rId1" Type="http://schemas.openxmlformats.org/officeDocument/2006/relationships/tags" Target="../tags/tag8.xml"/></Relationships>
</file>

<file path=ppt/slides/_rels/slide140.xml.rels><?xml version="1.0" encoding="UTF-8" standalone="yes"?>
<Relationships xmlns="http://schemas.openxmlformats.org/package/2006/relationships"><Relationship Id="rId4" Type="http://schemas.openxmlformats.org/officeDocument/2006/relationships/notesSlide" Target="../notesSlides/notesSlide140.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60.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7.xml"/><Relationship Id="rId1" Type="http://schemas.openxmlformats.org/officeDocument/2006/relationships/tags" Target="../tags/tag161.xml"/></Relationships>
</file>

<file path=ppt/slides/_rels/slide142.xml.rels><?xml version="1.0" encoding="UTF-8" standalone="yes"?>
<Relationships xmlns="http://schemas.openxmlformats.org/package/2006/relationships"><Relationship Id="rId4" Type="http://schemas.openxmlformats.org/officeDocument/2006/relationships/notesSlide" Target="../notesSlides/notesSlide142.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62.xml"/></Relationships>
</file>

<file path=ppt/slides/_rels/slide143.xml.rels><?xml version="1.0" encoding="UTF-8" standalone="yes"?>
<Relationships xmlns="http://schemas.openxmlformats.org/package/2006/relationships"><Relationship Id="rId4" Type="http://schemas.openxmlformats.org/officeDocument/2006/relationships/notesSlide" Target="../notesSlides/notesSlide143.xml"/><Relationship Id="rId3" Type="http://schemas.openxmlformats.org/officeDocument/2006/relationships/slideLayout" Target="../slideLayouts/slideLayout17.xml"/><Relationship Id="rId2" Type="http://schemas.openxmlformats.org/officeDocument/2006/relationships/image" Target="../media/image40.png"/><Relationship Id="rId1" Type="http://schemas.openxmlformats.org/officeDocument/2006/relationships/tags" Target="../tags/tag163.xml"/></Relationships>
</file>

<file path=ppt/slides/_rels/slide144.xml.rels><?xml version="1.0" encoding="UTF-8" standalone="yes"?>
<Relationships xmlns="http://schemas.openxmlformats.org/package/2006/relationships"><Relationship Id="rId5" Type="http://schemas.openxmlformats.org/officeDocument/2006/relationships/notesSlide" Target="../notesSlides/notesSlide144.xml"/><Relationship Id="rId4" Type="http://schemas.openxmlformats.org/officeDocument/2006/relationships/slideLayout" Target="../slideLayouts/slideLayout17.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tags" Target="../tags/tag164.xml"/></Relationships>
</file>

<file path=ppt/slides/_rels/slide145.xml.rels><?xml version="1.0" encoding="UTF-8" standalone="yes"?>
<Relationships xmlns="http://schemas.openxmlformats.org/package/2006/relationships"><Relationship Id="rId5" Type="http://schemas.openxmlformats.org/officeDocument/2006/relationships/notesSlide" Target="../notesSlides/notesSlide145.xml"/><Relationship Id="rId4" Type="http://schemas.openxmlformats.org/officeDocument/2006/relationships/slideLayout" Target="../slideLayouts/slideLayout17.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tags" Target="../tags/tag165.xml"/></Relationships>
</file>

<file path=ppt/slides/_rels/slide146.xml.rels><?xml version="1.0" encoding="UTF-8" standalone="yes"?>
<Relationships xmlns="http://schemas.openxmlformats.org/package/2006/relationships"><Relationship Id="rId5" Type="http://schemas.openxmlformats.org/officeDocument/2006/relationships/notesSlide" Target="../notesSlides/notesSlide146.xml"/><Relationship Id="rId4" Type="http://schemas.openxmlformats.org/officeDocument/2006/relationships/slideLayout" Target="../slideLayouts/slideLayout17.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tags" Target="../tags/tag166.xml"/></Relationships>
</file>

<file path=ppt/slides/_rels/slide147.xml.rels><?xml version="1.0" encoding="UTF-8" standalone="yes"?>
<Relationships xmlns="http://schemas.openxmlformats.org/package/2006/relationships"><Relationship Id="rId5" Type="http://schemas.openxmlformats.org/officeDocument/2006/relationships/notesSlide" Target="../notesSlides/notesSlide147.xml"/><Relationship Id="rId4" Type="http://schemas.openxmlformats.org/officeDocument/2006/relationships/slideLayout" Target="../slideLayouts/slideLayout17.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tags" Target="../tags/tag16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6.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4" Type="http://schemas.openxmlformats.org/officeDocument/2006/relationships/notesSlide" Target="../notesSlides/notesSlide150.xml"/><Relationship Id="rId3" Type="http://schemas.openxmlformats.org/officeDocument/2006/relationships/slideLayout" Target="../slideLayouts/slideLayout17.xml"/><Relationship Id="rId2" Type="http://schemas.openxmlformats.org/officeDocument/2006/relationships/tags" Target="../tags/tag169.xml"/><Relationship Id="rId1" Type="http://schemas.openxmlformats.org/officeDocument/2006/relationships/tags" Target="../tags/tag168.xml"/></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151.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70.xml"/></Relationships>
</file>

<file path=ppt/slides/_rels/slide152.xml.rels><?xml version="1.0" encoding="UTF-8" standalone="yes"?>
<Relationships xmlns="http://schemas.openxmlformats.org/package/2006/relationships"><Relationship Id="rId4" Type="http://schemas.openxmlformats.org/officeDocument/2006/relationships/notesSlide" Target="../notesSlides/notesSlide152.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71.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17.xml"/><Relationship Id="rId1" Type="http://schemas.openxmlformats.org/officeDocument/2006/relationships/tags" Target="../tags/tag172.xml"/></Relationships>
</file>

<file path=ppt/slides/_rels/slide154.xml.rels><?xml version="1.0" encoding="UTF-8" standalone="yes"?>
<Relationships xmlns="http://schemas.openxmlformats.org/package/2006/relationships"><Relationship Id="rId4" Type="http://schemas.openxmlformats.org/officeDocument/2006/relationships/notesSlide" Target="../notesSlides/notesSlide154.xml"/><Relationship Id="rId3" Type="http://schemas.openxmlformats.org/officeDocument/2006/relationships/slideLayout" Target="../slideLayouts/slideLayout17.xml"/><Relationship Id="rId2" Type="http://schemas.openxmlformats.org/officeDocument/2006/relationships/image" Target="../media/image45.png"/><Relationship Id="rId1" Type="http://schemas.openxmlformats.org/officeDocument/2006/relationships/tags" Target="../tags/tag173.xml"/></Relationships>
</file>

<file path=ppt/slides/_rels/slide155.xml.rels><?xml version="1.0" encoding="UTF-8" standalone="yes"?>
<Relationships xmlns="http://schemas.openxmlformats.org/package/2006/relationships"><Relationship Id="rId4" Type="http://schemas.openxmlformats.org/officeDocument/2006/relationships/notesSlide" Target="../notesSlides/notesSlide155.xml"/><Relationship Id="rId3" Type="http://schemas.openxmlformats.org/officeDocument/2006/relationships/slideLayout" Target="../slideLayouts/slideLayout17.xml"/><Relationship Id="rId2" Type="http://schemas.openxmlformats.org/officeDocument/2006/relationships/image" Target="../media/image46.png"/><Relationship Id="rId1" Type="http://schemas.openxmlformats.org/officeDocument/2006/relationships/tags" Target="../tags/tag17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7.xml"/><Relationship Id="rId2" Type="http://schemas.openxmlformats.org/officeDocument/2006/relationships/tags" Target="../tags/tag13.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tags" Target="../tags/tag1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7.xml"/><Relationship Id="rId2" Type="http://schemas.openxmlformats.org/officeDocument/2006/relationships/tags" Target="../tags/tag21.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7.xml"/><Relationship Id="rId2" Type="http://schemas.openxmlformats.org/officeDocument/2006/relationships/tags" Target="../tags/tag29.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tags" Target="../tags/tag3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7.xml"/><Relationship Id="rId2" Type="http://schemas.openxmlformats.org/officeDocument/2006/relationships/tags" Target="../tags/tag33.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7.xml"/><Relationship Id="rId2" Type="http://schemas.openxmlformats.org/officeDocument/2006/relationships/tags" Target="../tags/tag35.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7.xml"/><Relationship Id="rId2" Type="http://schemas.openxmlformats.org/officeDocument/2006/relationships/tags" Target="../tags/tag37.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7.xml"/><Relationship Id="rId2" Type="http://schemas.openxmlformats.org/officeDocument/2006/relationships/tags" Target="../tags/tag39.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tags" Target="../tags/tag41.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7.xml"/><Relationship Id="rId3" Type="http://schemas.openxmlformats.org/officeDocument/2006/relationships/image" Target="../media/image8.png"/><Relationship Id="rId2" Type="http://schemas.openxmlformats.org/officeDocument/2006/relationships/tags" Target="../tags/tag43.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7.xml"/><Relationship Id="rId2" Type="http://schemas.openxmlformats.org/officeDocument/2006/relationships/image" Target="../media/image9.emf"/><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48.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1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tags" Target="../tags/tag53.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7.xml"/><Relationship Id="rId3" Type="http://schemas.openxmlformats.org/officeDocument/2006/relationships/image" Target="../media/image12.png"/><Relationship Id="rId2" Type="http://schemas.openxmlformats.org/officeDocument/2006/relationships/tags" Target="../tags/tag55.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7.xml"/><Relationship Id="rId2" Type="http://schemas.openxmlformats.org/officeDocument/2006/relationships/tags" Target="../tags/tag57.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tags" Target="../tags/tag5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59.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7.xml"/><Relationship Id="rId2" Type="http://schemas.openxmlformats.org/officeDocument/2006/relationships/image" Target="../media/image14.png"/><Relationship Id="rId1" Type="http://schemas.openxmlformats.org/officeDocument/2006/relationships/tags" Target="../tags/tag6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7.xml"/><Relationship Id="rId2" Type="http://schemas.openxmlformats.org/officeDocument/2006/relationships/image" Target="../media/image15.png"/><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7.xml"/><Relationship Id="rId2" Type="http://schemas.openxmlformats.org/officeDocument/2006/relationships/tags" Target="../tags/tag65.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17.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68.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69.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7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71.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74.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tags" Target="../tags/tag76.xml"/><Relationship Id="rId1" Type="http://schemas.openxmlformats.org/officeDocument/2006/relationships/tags" Target="../tags/tag75.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7.xml"/><Relationship Id="rId2" Type="http://schemas.openxmlformats.org/officeDocument/2006/relationships/image" Target="../media/image16.png"/><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tags" Target="../tags/tag78.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7.xml"/><Relationship Id="rId2" Type="http://schemas.openxmlformats.org/officeDocument/2006/relationships/tags" Target="../tags/tag79.xml"/><Relationship Id="rId1" Type="http://schemas.openxmlformats.org/officeDocument/2006/relationships/image" Target="../media/image7.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80.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81.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82.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7.xml"/><Relationship Id="rId2" Type="http://schemas.openxmlformats.org/officeDocument/2006/relationships/image" Target="../media/image17.png"/><Relationship Id="rId1" Type="http://schemas.openxmlformats.org/officeDocument/2006/relationships/tags" Target="../tags/tag83.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17.xml"/><Relationship Id="rId3" Type="http://schemas.openxmlformats.org/officeDocument/2006/relationships/image" Target="../media/image18.png"/><Relationship Id="rId2" Type="http://schemas.openxmlformats.org/officeDocument/2006/relationships/tags" Target="../tags/tag85.xml"/><Relationship Id="rId1" Type="http://schemas.openxmlformats.org/officeDocument/2006/relationships/tags" Target="../tags/tag84.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17.xml"/><Relationship Id="rId3" Type="http://schemas.openxmlformats.org/officeDocument/2006/relationships/image" Target="../media/image19.png"/><Relationship Id="rId2" Type="http://schemas.openxmlformats.org/officeDocument/2006/relationships/tags" Target="../tags/tag87.xml"/><Relationship Id="rId1" Type="http://schemas.openxmlformats.org/officeDocument/2006/relationships/tags" Target="../tags/tag86.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17.xml"/><Relationship Id="rId2" Type="http://schemas.openxmlformats.org/officeDocument/2006/relationships/tags" Target="../tags/tag89.xml"/><Relationship Id="rId1" Type="http://schemas.openxmlformats.org/officeDocument/2006/relationships/tags" Target="../tags/tag8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7.xml"/><Relationship Id="rId2" Type="http://schemas.openxmlformats.org/officeDocument/2006/relationships/tags" Target="../tags/tag91.xml"/><Relationship Id="rId1" Type="http://schemas.openxmlformats.org/officeDocument/2006/relationships/tags" Target="../tags/tag90.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17.xml"/><Relationship Id="rId3" Type="http://schemas.openxmlformats.org/officeDocument/2006/relationships/image" Target="../media/image20.png"/><Relationship Id="rId2" Type="http://schemas.openxmlformats.org/officeDocument/2006/relationships/tags" Target="../tags/tag95.xml"/><Relationship Id="rId1" Type="http://schemas.openxmlformats.org/officeDocument/2006/relationships/tags" Target="../tags/tag94.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96.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9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7.xml"/><Relationship Id="rId1" Type="http://schemas.openxmlformats.org/officeDocument/2006/relationships/tags" Target="../tags/tag98.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99.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17.xml"/><Relationship Id="rId2" Type="http://schemas.openxmlformats.org/officeDocument/2006/relationships/image" Target="../media/image21.png"/><Relationship Id="rId1" Type="http://schemas.openxmlformats.org/officeDocument/2006/relationships/tags" Target="../tags/tag100.xm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17.xml"/><Relationship Id="rId2" Type="http://schemas.openxmlformats.org/officeDocument/2006/relationships/image" Target="../media/image22.png"/><Relationship Id="rId1" Type="http://schemas.openxmlformats.org/officeDocument/2006/relationships/tags" Target="../tags/tag101.xml"/></Relationships>
</file>

<file path=ppt/slides/_rels/slide89.xml.rels><?xml version="1.0" encoding="UTF-8" standalone="yes"?>
<Relationships xmlns="http://schemas.openxmlformats.org/package/2006/relationships"><Relationship Id="rId6" Type="http://schemas.openxmlformats.org/officeDocument/2006/relationships/notesSlide" Target="../notesSlides/notesSlide89.xml"/><Relationship Id="rId5" Type="http://schemas.openxmlformats.org/officeDocument/2006/relationships/slideLayout" Target="../slideLayouts/slideLayout17.xml"/><Relationship Id="rId4" Type="http://schemas.openxmlformats.org/officeDocument/2006/relationships/image" Target="../media/image22.png"/><Relationship Id="rId3" Type="http://schemas.openxmlformats.org/officeDocument/2006/relationships/image" Target="../media/image23.png"/><Relationship Id="rId2" Type="http://schemas.openxmlformats.org/officeDocument/2006/relationships/tags" Target="../tags/tag103.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04.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05.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06.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17.xml"/><Relationship Id="rId2" Type="http://schemas.openxmlformats.org/officeDocument/2006/relationships/image" Target="../media/image23.png"/><Relationship Id="rId1" Type="http://schemas.openxmlformats.org/officeDocument/2006/relationships/tags" Target="../tags/tag107.xml"/></Relationships>
</file>

<file path=ppt/slides/_rels/slide94.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slideLayout" Target="../slideLayouts/slideLayout1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108.xml"/></Relationships>
</file>

<file path=ppt/slides/_rels/slide95.xml.rels><?xml version="1.0" encoding="UTF-8" standalone="yes"?>
<Relationships xmlns="http://schemas.openxmlformats.org/package/2006/relationships"><Relationship Id="rId5" Type="http://schemas.openxmlformats.org/officeDocument/2006/relationships/notesSlide" Target="../notesSlides/notesSlide95.xml"/><Relationship Id="rId4" Type="http://schemas.openxmlformats.org/officeDocument/2006/relationships/slideLayout" Target="../slideLayouts/slideLayout1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109.xml"/></Relationships>
</file>

<file path=ppt/slides/_rels/slide96.xml.rels><?xml version="1.0" encoding="UTF-8" standalone="yes"?>
<Relationships xmlns="http://schemas.openxmlformats.org/package/2006/relationships"><Relationship Id="rId5" Type="http://schemas.openxmlformats.org/officeDocument/2006/relationships/notesSlide" Target="../notesSlides/notesSlide96.xml"/><Relationship Id="rId4" Type="http://schemas.openxmlformats.org/officeDocument/2006/relationships/slideLayout" Target="../slideLayouts/slideLayout17.xml"/><Relationship Id="rId3" Type="http://schemas.openxmlformats.org/officeDocument/2006/relationships/image" Target="../media/image27.png"/><Relationship Id="rId2" Type="http://schemas.openxmlformats.org/officeDocument/2006/relationships/tags" Target="../tags/tag111.xml"/><Relationship Id="rId1" Type="http://schemas.openxmlformats.org/officeDocument/2006/relationships/tags" Target="../tags/tag110.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37460" y="2732880"/>
            <a:ext cx="7578089" cy="769441"/>
          </a:xfrm>
          <a:prstGeom prst="rect">
            <a:avLst/>
          </a:prstGeom>
          <a:noFill/>
        </p:spPr>
        <p:txBody>
          <a:bodyPr wrap="square" rtlCol="0">
            <a:spAutoFit/>
          </a:bodyPr>
          <a:lstStyle/>
          <a:p>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15</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云借阅图书管理系统</a:t>
            </a:r>
            <a:endPar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endParaRPr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a:t>
            </a:r>
            <a:r>
              <a:rPr lang="zh-CN" altLang="zh-CN" sz="2000" dirty="0">
                <a:solidFill>
                  <a:srgbClr val="1369B2"/>
                </a:solidFill>
                <a:latin typeface="微软雅黑" panose="020B0503020204020204" pitchFamily="34" charset="-122"/>
                <a:ea typeface="微软雅黑" panose="020B0503020204020204" pitchFamily="34" charset="-122"/>
              </a:rPr>
              <a:t>借阅</a:t>
            </a:r>
            <a:r>
              <a:rPr lang="zh-CN" altLang="en-US" sz="2000" dirty="0">
                <a:solidFill>
                  <a:srgbClr val="1369B2"/>
                </a:solidFill>
                <a:latin typeface="微软雅黑" panose="020B0503020204020204" pitchFamily="34" charset="-122"/>
                <a:ea typeface="微软雅黑" panose="020B0503020204020204" pitchFamily="34" charset="-122"/>
              </a:rPr>
              <a:t>系统</a:t>
            </a:r>
            <a:r>
              <a:rPr lang="zh-CN" altLang="zh-CN" sz="2000" dirty="0">
                <a:solidFill>
                  <a:srgbClr val="1369B2"/>
                </a:solidFill>
                <a:latin typeface="微软雅黑" panose="020B0503020204020204" pitchFamily="34" charset="-122"/>
                <a:ea typeface="微软雅黑" panose="020B0503020204020204" pitchFamily="34" charset="-122"/>
              </a:rPr>
              <a:t>功能结构图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bwMode="auto">
          <a:xfrm>
            <a:off x="2861627" y="2349817"/>
            <a:ext cx="6293803" cy="36455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实现页面效果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图右下角“保存”按钮，图书信息模态框将自动隐藏。由于“保存”按钮绑定了鼠标单击事件，单击“保存”按钮触发事件，系统将会调用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my.js</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addOrEdit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addOrEdit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方法根据表单中的图书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是否为空，判断是添加图书还是编辑图书的操作。如果是编辑图书操作，将表单数据异步发送到映射路径为“</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zh-CN" altLang="zh-CN" sz="1600" dirty="0">
                <a:solidFill>
                  <a:srgbClr val="595959"/>
                </a:solidFill>
                <a:latin typeface="微软雅黑" panose="020B0503020204020204" pitchFamily="34" charset="-122"/>
                <a:ea typeface="微软雅黑" panose="020B0503020204020204" pitchFamily="34" charset="-122"/>
                <a:cs typeface="+mn-ea"/>
              </a:rPr>
              <a:t>”的控制器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4284453" y="3132450"/>
            <a:ext cx="3864124" cy="2805362"/>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254691" y="3920041"/>
            <a:ext cx="9671810"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图的图书信息中的上架状态修改为下架，单击“保存”按钮，页面弹出编辑成功对话框，如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5257691" y="4769142"/>
            <a:ext cx="2116455" cy="1278255"/>
          </a:xfrm>
          <a:prstGeom prst="rect">
            <a:avLst/>
          </a:prstGeom>
          <a:noFill/>
          <a:ln>
            <a:noFill/>
          </a:ln>
          <a:effectLst/>
        </p:spPr>
      </p:pic>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4388625" y="1234205"/>
            <a:ext cx="4442858" cy="2562292"/>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428312" y="2438481"/>
            <a:ext cx="9324569"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图中，单击“确定”按钮，页面显示效果如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从</a:t>
            </a:r>
            <a:r>
              <a:rPr lang="zh-CN" altLang="en-US" sz="1600" dirty="0">
                <a:solidFill>
                  <a:srgbClr val="595959"/>
                </a:solidFill>
                <a:latin typeface="微软雅黑" panose="020B0503020204020204" pitchFamily="34" charset="-122"/>
                <a:ea typeface="微软雅黑" panose="020B0503020204020204" pitchFamily="34" charset="-122"/>
                <a:cs typeface="+mn-ea"/>
              </a:rPr>
              <a:t>上面的页面显示效果图</a:t>
            </a:r>
            <a:r>
              <a:rPr lang="zh-CN" altLang="zh-CN" sz="1600" dirty="0">
                <a:solidFill>
                  <a:srgbClr val="595959"/>
                </a:solidFill>
                <a:latin typeface="微软雅黑" panose="020B0503020204020204" pitchFamily="34" charset="-122"/>
                <a:ea typeface="微软雅黑" panose="020B0503020204020204" pitchFamily="34" charset="-122"/>
                <a:cs typeface="+mn-ea"/>
              </a:rPr>
              <a:t>可以看出，刚才编辑的图书《自在独行》已经不见，说明图书已经下架成功，页面数据列表又变回</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页显示了</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至此，图书借阅模块的编辑图书功能已经完成</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5257691" y="1111541"/>
            <a:ext cx="2116455" cy="1278255"/>
          </a:xfrm>
          <a:prstGeom prst="rect">
            <a:avLst/>
          </a:prstGeom>
          <a:noFill/>
          <a:ln>
            <a:noFill/>
          </a:ln>
          <a:effectLst/>
        </p:spPr>
      </p:pic>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906422"/>
            <a:ext cx="5181600" cy="28276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677378"/>
            <a:ext cx="543027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在系统中实现图书管理模块中的</a:t>
            </a:r>
            <a:r>
              <a:rPr lang="zh-CN" altLang="en-US" dirty="0">
                <a:solidFill>
                  <a:srgbClr val="1369B2"/>
                </a:solidFill>
                <a:latin typeface="微软雅黑" panose="020B0503020204020204" pitchFamily="34" charset="-122"/>
                <a:ea typeface="微软雅黑" panose="020B0503020204020204" pitchFamily="34" charset="-122"/>
                <a:sym typeface="+mn-ea"/>
              </a:rPr>
              <a:t>当前借阅</a:t>
            </a:r>
            <a:r>
              <a:rPr lang="zh-CN" altLang="en-US" dirty="0">
                <a:solidFill>
                  <a:srgbClr val="595959"/>
                </a:solidFill>
                <a:latin typeface="微软雅黑" panose="020B0503020204020204" pitchFamily="34" charset="-122"/>
                <a:ea typeface="微软雅黑" panose="020B0503020204020204" pitchFamily="34" charset="-122"/>
                <a:sym typeface="+mn-ea"/>
              </a:rPr>
              <a:t>功能，包括</a:t>
            </a:r>
            <a:r>
              <a:rPr lang="zh-CN" altLang="en-US" dirty="0">
                <a:solidFill>
                  <a:srgbClr val="595959"/>
                </a:solidFill>
                <a:latin typeface="微软雅黑" panose="020B0503020204020204" pitchFamily="34" charset="-122"/>
                <a:ea typeface="微软雅黑" panose="020B0503020204020204" pitchFamily="34" charset="-122"/>
                <a:sym typeface="+mn-ea"/>
              </a:rPr>
              <a:t>查询图书、归还图书和确认图书</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68863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537" y="2075355"/>
            <a:ext cx="3306866" cy="41981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单击</a:t>
            </a:r>
            <a:r>
              <a:rPr lang="zh-CN" altLang="en-US" dirty="0">
                <a:solidFill>
                  <a:srgbClr val="595959"/>
                </a:solidFill>
                <a:latin typeface="微软雅黑" panose="020B0503020204020204" pitchFamily="34" charset="-122"/>
              </a:rPr>
              <a:t>右</a:t>
            </a:r>
            <a:r>
              <a:rPr lang="zh-CN" altLang="zh-CN" dirty="0">
                <a:solidFill>
                  <a:srgbClr val="595959"/>
                </a:solidFill>
                <a:latin typeface="微软雅黑" panose="020B0503020204020204" pitchFamily="34" charset="-122"/>
              </a:rPr>
              <a:t>图中导航侧栏的“当前借阅”超链接时，系统会展示当前登录用户借阅但未归还的图书。由于用户申请图书归还时，需要管理员确认归还后才算真正归还图书，所以管理员查询出的当前借阅图书包括两部分，自己借阅未归还的图书和所有待归还确认的图书。</a:t>
            </a:r>
            <a:endParaRPr lang="zh-CN" altLang="zh-CN" dirty="0">
              <a:solidFill>
                <a:srgbClr val="595959"/>
              </a:solidFill>
              <a:latin typeface="微软雅黑" panose="020B0503020204020204"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5125655" y="1656359"/>
            <a:ext cx="5181600" cy="2827655"/>
          </a:xfrm>
          <a:prstGeom prst="rect">
            <a:avLst/>
          </a:prstGeom>
          <a:noFill/>
          <a:ln>
            <a:noFill/>
          </a:ln>
        </p:spPr>
      </p:pic>
      <p:sp>
        <p:nvSpPr>
          <p:cNvPr id="2" name="文本框 1"/>
          <p:cNvSpPr txBox="1"/>
          <p:nvPr/>
        </p:nvSpPr>
        <p:spPr>
          <a:xfrm>
            <a:off x="4757194" y="4791919"/>
            <a:ext cx="6111433" cy="128990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当前借阅模块的图书查询和图书借阅模块中的图书查询类似，可以按条件查询图书，如果不输入查询条件，就查询全部图书。对查询结果也进行分页显示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95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031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2989188" y="1739155"/>
            <a:ext cx="8253403" cy="21834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由于普通用户和管理员用户查询出的当前借阅的图书信息并不相同，所以可以定义</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个不同的方法来供</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层调用。在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接口中新增</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个方法</a:t>
            </a:r>
            <a:r>
              <a:rPr lang="en-US" altLang="zh-CN" dirty="0" err="1">
                <a:solidFill>
                  <a:srgbClr val="595959"/>
                </a:solidFill>
                <a:latin typeface="微软雅黑" panose="020B0503020204020204" pitchFamily="34" charset="-122"/>
              </a:rPr>
              <a:t>selectMyBorrowed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和</a:t>
            </a:r>
            <a:r>
              <a:rPr lang="en-US" altLang="zh-CN" dirty="0" err="1">
                <a:solidFill>
                  <a:srgbClr val="595959"/>
                </a:solidFill>
                <a:latin typeface="微软雅黑" panose="020B0503020204020204" pitchFamily="34" charset="-122"/>
              </a:rPr>
              <a:t>selectBorrowed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selectMyBorrowed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方法用于查询当前用户未归还的图书信息，</a:t>
            </a:r>
            <a:r>
              <a:rPr lang="en-US" altLang="zh-CN" dirty="0" err="1">
                <a:solidFill>
                  <a:srgbClr val="595959"/>
                </a:solidFill>
                <a:latin typeface="微软雅黑" panose="020B0503020204020204" pitchFamily="34" charset="-122"/>
              </a:rPr>
              <a:t>selectBorrowed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方法用于查询当前用户未归还和所有待确认归还的图书信息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092956" y="1025975"/>
            <a:ext cx="5324354" cy="458908"/>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图书功能的具体步骤如下所示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接口中添加</a:t>
            </a:r>
            <a:r>
              <a:rPr lang="zh-CN" altLang="en-US" sz="1600" dirty="0">
                <a:solidFill>
                  <a:srgbClr val="595959"/>
                </a:solidFill>
                <a:latin typeface="微软雅黑" panose="020B0503020204020204" pitchFamily="34" charset="-122"/>
                <a:ea typeface="微软雅黑" panose="020B0503020204020204" pitchFamily="34" charset="-122"/>
                <a:cs typeface="+mn-ea"/>
              </a:rPr>
              <a:t>一个查询当前借阅</a:t>
            </a:r>
            <a:r>
              <a:rPr lang="zh-CN" altLang="zh-CN" sz="1600" dirty="0">
                <a:solidFill>
                  <a:srgbClr val="595959"/>
                </a:solidFill>
                <a:latin typeface="微软雅黑" panose="020B0503020204020204" pitchFamily="34" charset="-122"/>
                <a:ea typeface="微软雅黑" panose="020B0503020204020204" pitchFamily="34" charset="-122"/>
                <a:cs typeface="+mn-ea"/>
              </a:rPr>
              <a:t>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searchBorrowed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634795"/>
            <a:ext cx="7332167" cy="2816881"/>
          </a:xfrm>
          <a:prstGeom prst="rect">
            <a:avLst/>
          </a:prstGeom>
        </p:spPr>
      </p:pic>
      <p:sp>
        <p:nvSpPr>
          <p:cNvPr id="12" name="矩形 11"/>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查询当前借阅的图书</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searchBorrowed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Book book,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User user,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Integer </a:t>
            </a:r>
            <a:r>
              <a:rPr lang="en-US" altLang="zh-CN" dirty="0" err="1">
                <a:solidFill>
                  <a:srgbClr val="595959"/>
                </a:solidFill>
                <a:latin typeface="微软雅黑" panose="020B0503020204020204" pitchFamily="34" charset="-122"/>
                <a:ea typeface="微软雅黑" panose="020B0503020204020204" pitchFamily="34" charset="-122"/>
                <a:cs typeface="+mn-ea"/>
              </a:rPr>
              <a:t>pageNum</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Integer </a:t>
            </a:r>
            <a:r>
              <a:rPr lang="en-US" altLang="zh-CN" dirty="0" err="1">
                <a:solidFill>
                  <a:srgbClr val="595959"/>
                </a:solidFill>
                <a:latin typeface="微软雅黑" panose="020B0503020204020204" pitchFamily="34" charset="-122"/>
                <a:ea typeface="微软雅黑" panose="020B0503020204020204" pitchFamily="34" charset="-122"/>
                <a:cs typeface="+mn-ea"/>
              </a:rPr>
              <a:t>pageSize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searchBorrowed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2329149"/>
            <a:ext cx="7803691" cy="4111447"/>
          </a:xfrm>
          <a:prstGeom prst="rect">
            <a:avLst/>
          </a:prstGeom>
        </p:spPr>
      </p:pic>
      <p:sp>
        <p:nvSpPr>
          <p:cNvPr id="12" name="矩形 11"/>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searchBorrowed</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 User user,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pageNum</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pageSize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PageHelper.startPage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pageNum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pageSize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设置分页查询的参数，开始分页</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Page&lt;Book&gt; page;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book.setBorrower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将当前登录的用户放入查询条件中</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如果是管理员，查询当前用户借阅但未归还的图书和所有待确认归还的图书</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a:t>
            </a:r>
            <a:r>
              <a:rPr lang="en-US" altLang="zh-CN" sz="1600" dirty="0" err="1">
                <a:solidFill>
                  <a:srgbClr val="595959"/>
                </a:solidFill>
                <a:latin typeface="微软雅黑" panose="020B0503020204020204" pitchFamily="34" charset="-122"/>
                <a:ea typeface="微软雅黑" panose="020B0503020204020204" pitchFamily="34" charset="-122"/>
                <a:cs typeface="+mn-ea"/>
              </a:rPr>
              <a:t>ADMIN".equals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user.getRole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bookMapper.selectBorrowed</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else {//</a:t>
            </a:r>
            <a:r>
              <a:rPr lang="zh-CN" altLang="zh-CN" sz="1600" dirty="0">
                <a:solidFill>
                  <a:srgbClr val="595959"/>
                </a:solidFill>
                <a:latin typeface="微软雅黑" panose="020B0503020204020204" pitchFamily="34" charset="-122"/>
                <a:ea typeface="微软雅黑" panose="020B0503020204020204" pitchFamily="34" charset="-122"/>
                <a:cs typeface="+mn-ea"/>
              </a:rPr>
              <a:t>如果是普通用户，查询当前用户借阅但未归还的图书</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bookMapper.selectMyBorrowed</a:t>
            </a:r>
            <a:r>
              <a:rPr lang="en-US" altLang="zh-CN" sz="1600" dirty="0">
                <a:solidFill>
                  <a:srgbClr val="595959"/>
                </a:solidFill>
                <a:latin typeface="微软雅黑" panose="020B0503020204020204" pitchFamily="34" charset="-122"/>
                <a:ea typeface="微软雅黑" panose="020B0503020204020204" pitchFamily="34" charset="-122"/>
                <a:cs typeface="+mn-ea"/>
              </a:rPr>
              <a:t>(book);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page.getTotal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page.getResult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3182674" y="113409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BookController.java</a:t>
            </a:r>
            <a:r>
              <a:rPr lang="zh-CN" altLang="zh-CN" dirty="0">
                <a:solidFill>
                  <a:srgbClr val="595959"/>
                </a:solidFill>
                <a:latin typeface="微软雅黑" panose="020B0503020204020204" pitchFamily="34" charset="-122"/>
              </a:rPr>
              <a:t>文件的</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类中新增一个查询当前借阅图书的方法</a:t>
            </a:r>
            <a:r>
              <a:rPr lang="en-US" altLang="zh-CN" dirty="0" err="1">
                <a:solidFill>
                  <a:srgbClr val="595959"/>
                </a:solidFill>
                <a:latin typeface="微软雅黑" panose="020B0503020204020204" pitchFamily="34" charset="-122"/>
              </a:rPr>
              <a:t>searchBorrowed</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050925" y="2209165"/>
            <a:ext cx="9185275" cy="4204335"/>
          </a:xfrm>
          <a:prstGeom prst="rect">
            <a:avLst/>
          </a:prstGeom>
        </p:spPr>
      </p:pic>
      <p:sp>
        <p:nvSpPr>
          <p:cNvPr id="12" name="矩形 11"/>
          <p:cNvSpPr/>
          <p:nvPr/>
        </p:nvSpPr>
        <p:spPr>
          <a:xfrm>
            <a:off x="1143635" y="2100580"/>
            <a:ext cx="9483725" cy="4939030"/>
          </a:xfrm>
          <a:prstGeom prst="rect">
            <a:avLst/>
          </a:prstGeom>
        </p:spPr>
        <p:txBody>
          <a:bodyPr wrap="square">
            <a:spAutoFit/>
          </a:bodyPr>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//获取当前登录的用户</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User user = (User) request.getSession().getAttribute("USER_SESSION");</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PageResult pageResult = bookService.searchBorrowed(book,user, pageNum, pageSize);</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ModelAndView modelAndView = new ModelAndView();</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modelAndView.setViewName("book_borrowed");</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//将查询到的数据存放在 ModelAndView的对象中</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modelAndView.addObject("pageResult", pageResult);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//将查询的参数返回到页面，用于回显到查询的输入框中</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modelAndView.addObject("search", book);</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modelAndView.addObject("pageNum", pageNum);</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modelAndView.addObject("gourl", request.getRequestURI());</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return modelAndView;</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zh-CN" altLang="zh-CN" sz="15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实现页面效果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在后台首页</a:t>
            </a:r>
            <a:r>
              <a:rPr lang="en-US" altLang="zh-CN" sz="1600" dirty="0" err="1">
                <a:solidFill>
                  <a:srgbClr val="595959"/>
                </a:solidFill>
                <a:latin typeface="微软雅黑" panose="020B0503020204020204" pitchFamily="34" charset="-122"/>
                <a:ea typeface="微软雅黑" panose="020B0503020204020204" pitchFamily="34" charset="-122"/>
                <a:cs typeface="+mn-ea"/>
              </a:rPr>
              <a:t>main.jsp</a:t>
            </a:r>
            <a:r>
              <a:rPr lang="zh-CN" altLang="zh-CN" sz="1600" dirty="0">
                <a:solidFill>
                  <a:srgbClr val="595959"/>
                </a:solidFill>
                <a:latin typeface="微软雅黑" panose="020B0503020204020204" pitchFamily="34" charset="-122"/>
                <a:ea typeface="微软雅黑" panose="020B0503020204020204" pitchFamily="34" charset="-122"/>
                <a:cs typeface="+mn-ea"/>
              </a:rPr>
              <a:t>的导航侧栏中，配置“当前借阅”超链接的目标路径。配置代码如下所示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2421749"/>
            <a:ext cx="7803691" cy="3782895"/>
          </a:xfrm>
          <a:prstGeom prst="rect">
            <a:avLst/>
          </a:prstGeom>
        </p:spPr>
      </p:pic>
      <p:sp>
        <p:nvSpPr>
          <p:cNvPr id="12" name="矩形 11"/>
          <p:cNvSpPr/>
          <p:nvPr/>
        </p:nvSpPr>
        <p:spPr>
          <a:xfrm>
            <a:off x="2296411" y="2333854"/>
            <a:ext cx="7803691" cy="378289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&lt;li&gt;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 </a:t>
            </a:r>
            <a:r>
              <a:rPr lang="en-US" altLang="zh-CN" dirty="0" err="1">
                <a:solidFill>
                  <a:srgbClr val="595959"/>
                </a:solidFill>
                <a:latin typeface="微软雅黑" panose="020B0503020204020204" pitchFamily="34" charset="-122"/>
                <a:ea typeface="微软雅黑" panose="020B0503020204020204" pitchFamily="34" charset="-122"/>
                <a:cs typeface="+mn-ea"/>
              </a:rPr>
              <a:t>href</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dirty="0">
                <a:solidFill>
                  <a:srgbClr val="595959"/>
                </a:solidFill>
                <a:latin typeface="微软雅黑" panose="020B0503020204020204" pitchFamily="34" charset="-122"/>
                <a:ea typeface="微软雅黑" panose="020B0503020204020204" pitchFamily="34" charset="-122"/>
                <a:cs typeface="+mn-ea"/>
              </a:rPr>
              <a:t>}/book/</a:t>
            </a:r>
            <a:r>
              <a:rPr lang="en-US" altLang="zh-CN" dirty="0" err="1">
                <a:solidFill>
                  <a:srgbClr val="595959"/>
                </a:solidFill>
                <a:latin typeface="微软雅黑" panose="020B0503020204020204" pitchFamily="34" charset="-122"/>
                <a:ea typeface="微软雅黑" panose="020B0503020204020204" pitchFamily="34" charset="-122"/>
                <a:cs typeface="+mn-ea"/>
              </a:rPr>
              <a:t>searchBorrowed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target="iframe"&gt;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t>
            </a:r>
            <a:r>
              <a:rPr lang="en-US" altLang="zh-CN" dirty="0" err="1">
                <a:solidFill>
                  <a:srgbClr val="595959"/>
                </a:solidFill>
                <a:latin typeface="微软雅黑" panose="020B0503020204020204" pitchFamily="34" charset="-122"/>
                <a:ea typeface="微软雅黑" panose="020B0503020204020204" pitchFamily="34" charset="-122"/>
                <a:cs typeface="+mn-ea"/>
              </a:rPr>
              <a:t>i</a:t>
            </a:r>
            <a:r>
              <a:rPr lang="en-US" altLang="zh-CN" dirty="0">
                <a:solidFill>
                  <a:srgbClr val="595959"/>
                </a:solidFill>
                <a:latin typeface="微软雅黑" panose="020B0503020204020204" pitchFamily="34" charset="-122"/>
                <a:ea typeface="微软雅黑" panose="020B0503020204020204" pitchFamily="34" charset="-122"/>
                <a:cs typeface="+mn-ea"/>
              </a:rPr>
              <a:t> class="fa fa-circle-o"&gt;&lt;/</a:t>
            </a:r>
            <a:r>
              <a:rPr lang="en-US" altLang="zh-CN" dirty="0" err="1">
                <a:solidFill>
                  <a:srgbClr val="595959"/>
                </a:solidFill>
                <a:latin typeface="微软雅黑" panose="020B0503020204020204" pitchFamily="34" charset="-122"/>
                <a:ea typeface="微软雅黑" panose="020B0503020204020204" pitchFamily="34" charset="-122"/>
                <a:cs typeface="+mn-ea"/>
              </a:rPr>
              <a:t>i</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当前借阅</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&lt;/li&gt;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365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云借阅系统结构层次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09694"/>
            <a:ext cx="9087451" cy="30081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根据功能的不同，云借阅图书管理系统项目结构可以划分为以下几个层次。</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持久对象层</a:t>
            </a:r>
            <a:r>
              <a:rPr lang="zh-CN" altLang="zh-CN" dirty="0">
                <a:solidFill>
                  <a:srgbClr val="595959"/>
                </a:solidFill>
                <a:latin typeface="微软雅黑" panose="020B0503020204020204" pitchFamily="34" charset="-122"/>
              </a:rPr>
              <a:t>（持久层或持久化层）：该层由若干持久化类（实体类）组成。</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数据访问层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层）：该层由若干</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接口和</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映射文件组成。</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接口的名称统一以</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结尾，且</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的映射文件名称要与接口的名称相同。</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业务逻辑层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层）：该层由若干</a:t>
            </a:r>
            <a:r>
              <a:rPr lang="en-US" altLang="zh-CN" dirty="0">
                <a:solidFill>
                  <a:srgbClr val="595959"/>
                </a:solidFill>
                <a:latin typeface="微软雅黑" panose="020B0503020204020204" pitchFamily="34" charset="-122"/>
              </a:rPr>
              <a:t>Service</a:t>
            </a:r>
            <a:r>
              <a:rPr lang="zh-CN" altLang="zh-CN" dirty="0">
                <a:solidFill>
                  <a:srgbClr val="595959"/>
                </a:solidFill>
                <a:latin typeface="微软雅黑" panose="020B0503020204020204" pitchFamily="34" charset="-122"/>
              </a:rPr>
              <a:t>接口和实现类组成。逻辑层主要用于实现系统的业务逻辑。</a:t>
            </a: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表现层</a:t>
            </a:r>
            <a:r>
              <a:rPr lang="zh-CN" altLang="zh-CN" dirty="0">
                <a:solidFill>
                  <a:srgbClr val="595959"/>
                </a:solidFill>
                <a:latin typeface="微软雅黑" panose="020B0503020204020204" pitchFamily="34" charset="-122"/>
              </a:rPr>
              <a:t>：该层主要包括</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类和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87875"/>
            <a:ext cx="9658732" cy="35928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08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459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567725"/>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启动项目，使用管理员账号登录系统，单击导航侧栏中的“当前借阅”超链接，页面显示效果如图所示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图可以得出，单击“当前借阅”超链接后，系统将当前登录用户的借阅情况展示在页面中了。至此，当前借阅模块的查询图书功能已经完成</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501072" y="2372810"/>
            <a:ext cx="5189855" cy="180961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归还图书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81934" y="3209675"/>
            <a:ext cx="8519534" cy="1802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在归还图书时，需要由借阅者先在系统中提交归还图书的申请，然后将图书归还到指定还书点，管理员确认图书归还后，图书才真正归还成功。</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当用户申请归还图书时，只需在当前借阅的图书列表中，单击右侧的“归还”按钮选择归还图书即可，申请归还后，图书的状态由借阅中变为归还中</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7480" y="2840580"/>
            <a:ext cx="8983907" cy="2462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49677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3156639" y="113409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提交归还图书的申请，只是修改图书的借阅状态，因此复用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 （这个复用</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编辑图书信息的方法省略）</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接口中添加</a:t>
            </a:r>
            <a:r>
              <a:rPr lang="zh-CN" altLang="en-US" sz="1600" dirty="0">
                <a:solidFill>
                  <a:srgbClr val="595959"/>
                </a:solidFill>
                <a:latin typeface="微软雅黑" panose="020B0503020204020204" pitchFamily="34" charset="-122"/>
                <a:ea typeface="微软雅黑" panose="020B0503020204020204" pitchFamily="34" charset="-122"/>
                <a:cs typeface="+mn-ea"/>
              </a:rPr>
              <a:t>一个归还</a:t>
            </a:r>
            <a:r>
              <a:rPr lang="zh-CN" altLang="zh-CN" sz="1600" dirty="0">
                <a:solidFill>
                  <a:srgbClr val="595959"/>
                </a:solidFill>
                <a:latin typeface="微软雅黑" panose="020B0503020204020204" pitchFamily="34" charset="-122"/>
                <a:ea typeface="微软雅黑" panose="020B0503020204020204" pitchFamily="34" charset="-122"/>
                <a:cs typeface="+mn-ea"/>
              </a:rPr>
              <a:t>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634795"/>
            <a:ext cx="7332167" cy="2816881"/>
          </a:xfrm>
          <a:prstGeom prst="rect">
            <a:avLst/>
          </a:prstGeom>
        </p:spPr>
      </p:pic>
      <p:sp>
        <p:nvSpPr>
          <p:cNvPr id="12" name="矩形 11"/>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归还图书</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mn-ea"/>
              </a:rPr>
              <a:t>boolean</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String  id,</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User user</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接口的</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2329149"/>
            <a:ext cx="7803691" cy="4111447"/>
          </a:xfrm>
          <a:prstGeom prst="rect">
            <a:avLst/>
          </a:prstGeom>
        </p:spPr>
      </p:pic>
      <p:sp>
        <p:nvSpPr>
          <p:cNvPr id="12" name="矩形 11"/>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id,User</a:t>
            </a:r>
            <a:r>
              <a:rPr lang="en-US" altLang="zh-CN" sz="1600" dirty="0">
                <a:solidFill>
                  <a:srgbClr val="595959"/>
                </a:solidFill>
                <a:latin typeface="微软雅黑" panose="020B0503020204020204" pitchFamily="34" charset="-122"/>
                <a:ea typeface="微软雅黑" panose="020B0503020204020204" pitchFamily="34" charset="-122"/>
                <a:cs typeface="+mn-ea"/>
              </a:rPr>
              <a:t>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根据图书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查询出图书的完整信息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 =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this.findById</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再次核验当前登录人员和图书借阅者是不是同一个人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rb</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book.getBorrower</a:t>
            </a:r>
            <a:r>
              <a:rPr lang="en-US" altLang="zh-CN" sz="1600" dirty="0">
                <a:solidFill>
                  <a:srgbClr val="595959"/>
                </a:solidFill>
                <a:latin typeface="微软雅黑" panose="020B0503020204020204" pitchFamily="34" charset="-122"/>
                <a:ea typeface="微软雅黑" panose="020B0503020204020204" pitchFamily="34" charset="-122"/>
                <a:cs typeface="+mn-ea"/>
              </a:rPr>
              <a:t>().equals(</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如果是同一个人，允许归还</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a:t>
            </a:r>
            <a:r>
              <a:rPr lang="en-US" altLang="zh-CN" sz="1600" dirty="0" err="1">
                <a:solidFill>
                  <a:srgbClr val="595959"/>
                </a:solidFill>
                <a:latin typeface="微软雅黑" panose="020B0503020204020204" pitchFamily="34" charset="-122"/>
                <a:ea typeface="微软雅黑" panose="020B0503020204020204" pitchFamily="34" charset="-122"/>
                <a:cs typeface="+mn-ea"/>
              </a:rPr>
              <a:t>rb</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将图书借阅状态修改为归还中</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book.setStatus</a:t>
            </a:r>
            <a:r>
              <a:rPr lang="en-US" altLang="zh-CN" sz="1600" dirty="0">
                <a:solidFill>
                  <a:srgbClr val="595959"/>
                </a:solidFill>
                <a:latin typeface="微软雅黑" panose="020B0503020204020204" pitchFamily="34" charset="-122"/>
                <a:ea typeface="微软雅黑" panose="020B0503020204020204" pitchFamily="34" charset="-122"/>
                <a:cs typeface="+mn-ea"/>
              </a:rPr>
              <a:t>("2");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rb</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实现</a:t>
            </a: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BookController</a:t>
            </a:r>
            <a:r>
              <a:rPr lang="zh-CN" altLang="zh-CN" sz="1600" dirty="0">
                <a:solidFill>
                  <a:srgbClr val="595959"/>
                </a:solidFill>
                <a:latin typeface="微软雅黑" panose="020B0503020204020204" pitchFamily="34" charset="-122"/>
                <a:ea typeface="微软雅黑" panose="020B0503020204020204" pitchFamily="34" charset="-122"/>
                <a:cs typeface="+mn-ea"/>
              </a:rPr>
              <a:t>类中新增一个归还图书的方法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，新增的代码如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2329149"/>
            <a:ext cx="7803691" cy="4111447"/>
          </a:xfrm>
          <a:prstGeom prst="rect">
            <a:avLst/>
          </a:prstGeom>
        </p:spPr>
      </p:pic>
      <p:sp>
        <p:nvSpPr>
          <p:cNvPr id="12" name="矩形 11"/>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Result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(String id,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获取当前登录的用户信息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user = (User)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session.getAttribute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("USER_SESSION");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flag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(id, 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 (!flag)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还书失败</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Result(true, "</a:t>
            </a:r>
            <a:r>
              <a:rPr lang="zh-CN" altLang="zh-CN" sz="1600" dirty="0">
                <a:solidFill>
                  <a:srgbClr val="595959"/>
                </a:solidFill>
                <a:latin typeface="微软雅黑" panose="020B0503020204020204" pitchFamily="34" charset="-122"/>
                <a:ea typeface="微软雅黑" panose="020B0503020204020204" pitchFamily="34" charset="-122"/>
                <a:cs typeface="+mn-ea"/>
              </a:rPr>
              <a:t>还书确认中，请先到行政中心还书</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catch (Exception 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还书失败</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实现页面效果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当前借阅图书列表中的“归还”按钮绑定了鼠标单击事件，当事件触发时，会执行文件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my.js</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方法将归还的图书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作为参数向映射路径为“</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zh-CN" altLang="zh-CN" sz="1600" dirty="0">
                <a:solidFill>
                  <a:srgbClr val="595959"/>
                </a:solidFill>
                <a:latin typeface="微软雅黑" panose="020B0503020204020204" pitchFamily="34" charset="-122"/>
                <a:ea typeface="微软雅黑" panose="020B0503020204020204" pitchFamily="34" charset="-122"/>
                <a:cs typeface="+mn-ea"/>
              </a:rPr>
              <a:t>”的控制器发送异步请求，并将请求结果的信息展示在页面中，显示当前借阅列表最新的信息。</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book_borrowed.jsp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页面中“归还”按钮的代码如下所示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3248253"/>
            <a:ext cx="7803691" cy="2285060"/>
          </a:xfrm>
          <a:prstGeom prst="rect">
            <a:avLst/>
          </a:prstGeom>
        </p:spPr>
      </p:pic>
      <p:sp>
        <p:nvSpPr>
          <p:cNvPr id="12" name="矩形 11"/>
          <p:cNvSpPr/>
          <p:nvPr/>
        </p:nvSpPr>
        <p:spPr>
          <a:xfrm>
            <a:off x="2828846" y="3445022"/>
            <a:ext cx="5829017"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c:if</a:t>
            </a:r>
            <a:r>
              <a:rPr lang="en-US" altLang="zh-CN" sz="1600" dirty="0">
                <a:solidFill>
                  <a:srgbClr val="595959"/>
                </a:solidFill>
                <a:latin typeface="微软雅黑" panose="020B0503020204020204" pitchFamily="34" charset="-122"/>
                <a:ea typeface="微软雅黑" panose="020B0503020204020204" pitchFamily="34" charset="-122"/>
                <a:cs typeface="+mn-ea"/>
              </a:rPr>
              <a:t> test="${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book.status</a:t>
            </a:r>
            <a:r>
              <a:rPr lang="en-US" altLang="zh-CN" sz="1600" dirty="0">
                <a:solidFill>
                  <a:srgbClr val="595959"/>
                </a:solidFill>
                <a:latin typeface="微软雅黑" panose="020B0503020204020204" pitchFamily="34" charset="-122"/>
                <a:ea typeface="微软雅黑" panose="020B0503020204020204" pitchFamily="34" charset="-122"/>
                <a:cs typeface="+mn-ea"/>
              </a:rPr>
              <a:t> ==1}"&gt;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&lt;button type="button"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btn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bg</a:t>
            </a:r>
            <a:r>
              <a:rPr lang="en-US" altLang="zh-CN" sz="1600" dirty="0">
                <a:solidFill>
                  <a:srgbClr val="595959"/>
                </a:solidFill>
                <a:latin typeface="微软雅黑" panose="020B0503020204020204" pitchFamily="34" charset="-122"/>
                <a:ea typeface="微软雅黑" panose="020B0503020204020204" pitchFamily="34" charset="-122"/>
                <a:cs typeface="+mn-ea"/>
              </a:rPr>
              <a:t>-olive </a:t>
            </a:r>
            <a:r>
              <a:rPr lang="en-US" altLang="zh-CN" sz="1600" dirty="0" err="1">
                <a:solidFill>
                  <a:srgbClr val="595959"/>
                </a:solidFill>
                <a:latin typeface="微软雅黑" panose="020B0503020204020204" pitchFamily="34" charset="-122"/>
                <a:ea typeface="微软雅黑" panose="020B0503020204020204" pitchFamily="34" charset="-122"/>
                <a:cs typeface="+mn-ea"/>
              </a:rPr>
              <a:t>btn-xs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onclick="</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归还</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&lt;/button&gt;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c:if</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启动项目，使用普通用户账号登录系统，单击后台首页导航侧栏中的“当前借阅”超链接，页面显示效果如图所示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从</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图可以看出，用户张三当前有一本借阅中的图书《沉默的巡游》。在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图中单击数据列表右侧的“归还”按钮，弹出确认归还图书提示框，如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501072" y="2384385"/>
            <a:ext cx="5189855" cy="1647571"/>
          </a:xfrm>
          <a:prstGeom prst="rect">
            <a:avLst/>
          </a:prstGeom>
          <a:noFill/>
          <a:ln>
            <a:noFill/>
          </a:ln>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5047474" y="5032736"/>
            <a:ext cx="2328545" cy="142240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331137" y="3723276"/>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图中的“确定”按钮，此时页面会弹出图书归还提示框，具体如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4827555" y="1479307"/>
            <a:ext cx="3286298" cy="1933210"/>
          </a:xfrm>
          <a:prstGeom prst="rect">
            <a:avLst/>
          </a:prstGeom>
          <a:noFill/>
          <a:ln>
            <a:noFill/>
          </a:ln>
          <a:effectLst/>
        </p:spPr>
      </p:pic>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5014622" y="4510051"/>
            <a:ext cx="2914036" cy="1566655"/>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331137" y="3109818"/>
            <a:ext cx="8485746" cy="337278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图所示的“确定”按钮，确认图书归还中，页面显示效果如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从图</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可以看出，图书归还申请后，图书的状态变为了归还中。此时，将图书归还到指定还书点后，由管理员确认图书归还，以完成图书的真正归还。至此，当前借阅模块的归还图书功能已经完成</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5014622" y="1419610"/>
            <a:ext cx="2914036" cy="1566655"/>
          </a:xfrm>
          <a:prstGeom prst="rect">
            <a:avLst/>
          </a:prstGeom>
          <a:noFill/>
          <a:ln>
            <a:noFill/>
          </a:ln>
          <a:effectLst/>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3686267" y="3717291"/>
            <a:ext cx="5189855" cy="15068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4567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417670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a:t>
            </a:r>
            <a:r>
              <a:rPr lang="zh-CN" altLang="zh-CN" sz="2000" dirty="0">
                <a:solidFill>
                  <a:srgbClr val="1369B2"/>
                </a:solidFill>
                <a:latin typeface="微软雅黑" panose="020B0503020204020204" pitchFamily="34" charset="-122"/>
                <a:ea typeface="微软雅黑" panose="020B0503020204020204" pitchFamily="34" charset="-122"/>
              </a:rPr>
              <a:t>系统各个层次的关系和作用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系统架构设计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bwMode="auto">
          <a:xfrm>
            <a:off x="3306444" y="2408872"/>
            <a:ext cx="5563235" cy="330919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68863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确认归还</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537" y="2075356"/>
            <a:ext cx="3306866" cy="27165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用户在申请图书归还后，需要由图书管理员进行归还确认。使用管理员账号登录系统，单击</a:t>
            </a:r>
            <a:r>
              <a:rPr lang="zh-CN" altLang="en-US" dirty="0">
                <a:solidFill>
                  <a:srgbClr val="1369B2"/>
                </a:solidFill>
                <a:latin typeface="微软雅黑" panose="020B0503020204020204" pitchFamily="34" charset="-122"/>
              </a:rPr>
              <a:t>右上</a:t>
            </a:r>
            <a:r>
              <a:rPr lang="zh-CN" altLang="zh-CN" dirty="0">
                <a:solidFill>
                  <a:srgbClr val="1369B2"/>
                </a:solidFill>
                <a:latin typeface="微软雅黑" panose="020B0503020204020204" pitchFamily="34" charset="-122"/>
              </a:rPr>
              <a:t>图</a:t>
            </a:r>
            <a:r>
              <a:rPr lang="zh-CN" altLang="zh-CN" dirty="0">
                <a:solidFill>
                  <a:srgbClr val="595959"/>
                </a:solidFill>
                <a:latin typeface="微软雅黑" panose="020B0503020204020204" pitchFamily="34" charset="-122"/>
              </a:rPr>
              <a:t>所示导航侧栏中的“当前借阅”超链接，页面显示效果如</a:t>
            </a:r>
            <a:r>
              <a:rPr lang="zh-CN" altLang="en-US" dirty="0">
                <a:solidFill>
                  <a:srgbClr val="1369B2"/>
                </a:solidFill>
                <a:latin typeface="微软雅黑" panose="020B0503020204020204" pitchFamily="34" charset="-122"/>
              </a:rPr>
              <a:t>右下</a:t>
            </a:r>
            <a:r>
              <a:rPr lang="zh-CN" altLang="zh-CN" dirty="0">
                <a:solidFill>
                  <a:srgbClr val="1369B2"/>
                </a:solidFill>
                <a:latin typeface="微软雅黑" panose="020B0503020204020204" pitchFamily="34" charset="-122"/>
              </a:rPr>
              <a:t>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2581154" y="4791919"/>
            <a:ext cx="8287474" cy="1705403"/>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1369B2"/>
                </a:solidFill>
                <a:latin typeface="微软雅黑" panose="020B0503020204020204" pitchFamily="34" charset="-122"/>
                <a:ea typeface="微软雅黑" panose="020B0503020204020204" pitchFamily="34" charset="-122"/>
                <a:cs typeface="+mn-ea"/>
              </a:rPr>
              <a:t>右下</a:t>
            </a:r>
            <a:r>
              <a:rPr lang="zh-CN" altLang="zh-CN" dirty="0">
                <a:solidFill>
                  <a:srgbClr val="1369B2"/>
                </a:solidFill>
                <a:latin typeface="微软雅黑" panose="020B0503020204020204" pitchFamily="34" charset="-122"/>
                <a:ea typeface="微软雅黑" panose="020B0503020204020204" pitchFamily="34" charset="-122"/>
                <a:cs typeface="+mn-ea"/>
              </a:rPr>
              <a:t>图</a:t>
            </a:r>
            <a:r>
              <a:rPr lang="zh-CN" altLang="zh-CN" dirty="0">
                <a:solidFill>
                  <a:srgbClr val="595959"/>
                </a:solidFill>
                <a:latin typeface="微软雅黑" panose="020B0503020204020204" pitchFamily="34" charset="-122"/>
                <a:ea typeface="微软雅黑" panose="020B0503020204020204" pitchFamily="34" charset="-122"/>
                <a:cs typeface="+mn-ea"/>
              </a:rPr>
              <a:t>可以看出，管理员在当前借阅的页面中，可以看到本人的当前借阅情况和所有用户的待归还确认的图书信息。当管理员进行归还确认的操作后，本次图书归还完成。图书归还完成之后，需要将本次借阅情况记录在借阅记录表中，并且清空数据库的图书表中的当前图书的借阅信息，图书又变为可借阅状态</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5136533" y="3017243"/>
            <a:ext cx="5020945" cy="1541145"/>
          </a:xfrm>
          <a:prstGeom prst="rect">
            <a:avLst/>
          </a:prstGeom>
          <a:noFill/>
          <a:ln>
            <a:noFill/>
          </a:ln>
          <a:effectLst/>
        </p:spPr>
      </p:pic>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5052078" y="1344486"/>
            <a:ext cx="5189855" cy="15068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3024559" y="113409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归还确认的操作，只是将图书的借阅信息进行清除，所以复用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接口中添加</a:t>
            </a:r>
            <a:r>
              <a:rPr lang="zh-CN" altLang="en-US" sz="1600" dirty="0">
                <a:solidFill>
                  <a:srgbClr val="595959"/>
                </a:solidFill>
                <a:latin typeface="微软雅黑" panose="020B0503020204020204" pitchFamily="34" charset="-122"/>
                <a:ea typeface="微软雅黑" panose="020B0503020204020204" pitchFamily="34" charset="-122"/>
                <a:cs typeface="+mn-ea"/>
              </a:rPr>
              <a:t>一个归还</a:t>
            </a:r>
            <a:r>
              <a:rPr lang="zh-CN" altLang="zh-CN" sz="1600" dirty="0">
                <a:solidFill>
                  <a:srgbClr val="595959"/>
                </a:solidFill>
                <a:latin typeface="微软雅黑" panose="020B0503020204020204" pitchFamily="34" charset="-122"/>
                <a:ea typeface="微软雅黑" panose="020B0503020204020204" pitchFamily="34" charset="-122"/>
                <a:cs typeface="+mn-ea"/>
              </a:rPr>
              <a:t>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634795"/>
            <a:ext cx="7332167" cy="2816881"/>
          </a:xfrm>
          <a:prstGeom prst="rect">
            <a:avLst/>
          </a:prstGeom>
        </p:spPr>
      </p:pic>
      <p:sp>
        <p:nvSpPr>
          <p:cNvPr id="12" name="矩形 11"/>
          <p:cNvSpPr/>
          <p:nvPr/>
        </p:nvSpPr>
        <p:spPr>
          <a:xfrm>
            <a:off x="2863572" y="2750541"/>
            <a:ext cx="6685542" cy="295189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 </a:t>
            </a:r>
            <a:r>
              <a:rPr lang="zh-CN" altLang="zh-CN" dirty="0">
                <a:solidFill>
                  <a:srgbClr val="595959"/>
                </a:solidFill>
                <a:latin typeface="微软雅黑" panose="020B0503020204020204" pitchFamily="34" charset="-122"/>
                <a:ea typeface="微软雅黑" panose="020B0503020204020204" pitchFamily="34" charset="-122"/>
                <a:cs typeface="+mn-ea"/>
              </a:rPr>
              <a:t>归还确认</a:t>
            </a:r>
            <a:r>
              <a:rPr lang="zh-CN" altLang="en-US"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Integer </a:t>
            </a:r>
            <a:r>
              <a:rPr lang="en-US" altLang="zh-CN"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String id</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接口的</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2329149"/>
            <a:ext cx="7803691" cy="4111447"/>
          </a:xfrm>
          <a:prstGeom prst="rect">
            <a:avLst/>
          </a:prstGeom>
        </p:spPr>
      </p:pic>
      <p:sp>
        <p:nvSpPr>
          <p:cNvPr id="12" name="矩形 11"/>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(String id)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根据图书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查询图书的完整信息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 =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this.findById</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将图书的借阅状态修改为可借阅</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book.setStatus</a:t>
            </a:r>
            <a:r>
              <a:rPr lang="en-US" altLang="zh-CN" sz="1600" dirty="0">
                <a:solidFill>
                  <a:srgbClr val="595959"/>
                </a:solidFill>
                <a:latin typeface="微软雅黑" panose="020B0503020204020204" pitchFamily="34" charset="-122"/>
                <a:ea typeface="微软雅黑" panose="020B0503020204020204" pitchFamily="34" charset="-122"/>
                <a:cs typeface="+mn-ea"/>
              </a:rPr>
              <a:t>("0");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book.setBorrower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清除当前图书的借阅人信息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book.setBorrowTime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清除当前图书的借阅时间信息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清除当前图书的预计归还时间信息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book.setReturnTime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Controller</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BookController</a:t>
            </a:r>
            <a:r>
              <a:rPr lang="zh-CN" altLang="zh-CN" sz="1600" dirty="0">
                <a:solidFill>
                  <a:srgbClr val="595959"/>
                </a:solidFill>
                <a:latin typeface="微软雅黑" panose="020B0503020204020204" pitchFamily="34" charset="-122"/>
                <a:ea typeface="微软雅黑" panose="020B0503020204020204" pitchFamily="34" charset="-122"/>
                <a:cs typeface="+mn-ea"/>
              </a:rPr>
              <a:t>类中新增一个图书归还确认的方法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，新增的代码</a:t>
            </a:r>
            <a:r>
              <a:rPr lang="zh-CN" altLang="en-US" sz="1600" dirty="0">
                <a:solidFill>
                  <a:srgbClr val="595959"/>
                </a:solidFill>
                <a:latin typeface="微软雅黑" panose="020B0503020204020204" pitchFamily="34" charset="-122"/>
                <a:ea typeface="微软雅黑" panose="020B0503020204020204" pitchFamily="34" charset="-122"/>
                <a:cs typeface="+mn-ea"/>
              </a:rPr>
              <a:t>如下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2329149"/>
            <a:ext cx="7803691" cy="4111447"/>
          </a:xfrm>
          <a:prstGeom prst="rect">
            <a:avLst/>
          </a:prstGeom>
        </p:spPr>
      </p:pic>
      <p:sp>
        <p:nvSpPr>
          <p:cNvPr id="12" name="矩形 11"/>
          <p:cNvSpPr/>
          <p:nvPr/>
        </p:nvSpPr>
        <p:spPr>
          <a:xfrm>
            <a:off x="2296411" y="2287554"/>
            <a:ext cx="780369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Result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(String id)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Integer count=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if(count!=1)</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确认失败</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Result(true, "</a:t>
            </a:r>
            <a:r>
              <a:rPr lang="zh-CN" altLang="zh-CN" sz="1600" dirty="0">
                <a:solidFill>
                  <a:srgbClr val="595959"/>
                </a:solidFill>
                <a:latin typeface="微软雅黑" panose="020B0503020204020204" pitchFamily="34" charset="-122"/>
                <a:ea typeface="微软雅黑" panose="020B0503020204020204" pitchFamily="34" charset="-122"/>
                <a:cs typeface="+mn-ea"/>
              </a:rPr>
              <a:t>确认成功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catch (Exception 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确认失败</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198880"/>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实现页面效果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当前借阅数据列表中的“归还确认”按钮绑定了鼠标单击事件，当事件触发时，会执行文件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my.js</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book_borrowed.jsp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页面中“归还确认”按钮的代码如下所示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208408" y="3248253"/>
            <a:ext cx="7803691" cy="2285060"/>
          </a:xfrm>
          <a:prstGeom prst="rect">
            <a:avLst/>
          </a:prstGeom>
        </p:spPr>
      </p:pic>
      <p:sp>
        <p:nvSpPr>
          <p:cNvPr id="12" name="矩形 11"/>
          <p:cNvSpPr/>
          <p:nvPr/>
        </p:nvSpPr>
        <p:spPr>
          <a:xfrm>
            <a:off x="2828846" y="3445022"/>
            <a:ext cx="5829017"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c:if</a:t>
            </a:r>
            <a:r>
              <a:rPr lang="en-US" altLang="zh-CN" sz="1600" dirty="0">
                <a:solidFill>
                  <a:srgbClr val="595959"/>
                </a:solidFill>
                <a:latin typeface="微软雅黑" panose="020B0503020204020204" pitchFamily="34" charset="-122"/>
                <a:ea typeface="微软雅黑" panose="020B0503020204020204" pitchFamily="34" charset="-122"/>
                <a:cs typeface="+mn-ea"/>
              </a:rPr>
              <a:t> test="${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USER_SESSION.role</a:t>
            </a:r>
            <a:r>
              <a:rPr lang="en-US" altLang="zh-CN" sz="1600" dirty="0">
                <a:solidFill>
                  <a:srgbClr val="595959"/>
                </a:solidFill>
                <a:latin typeface="微软雅黑" panose="020B0503020204020204" pitchFamily="34" charset="-122"/>
                <a:ea typeface="微软雅黑" panose="020B0503020204020204" pitchFamily="34" charset="-122"/>
                <a:cs typeface="+mn-ea"/>
              </a:rPr>
              <a:t> =='ADMIN'}"&gt;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&lt;button type="button"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btn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bg</a:t>
            </a:r>
            <a:r>
              <a:rPr lang="en-US" altLang="zh-CN" sz="1600" dirty="0">
                <a:solidFill>
                  <a:srgbClr val="595959"/>
                </a:solidFill>
                <a:latin typeface="微软雅黑" panose="020B0503020204020204" pitchFamily="34" charset="-122"/>
                <a:ea typeface="微软雅黑" panose="020B0503020204020204" pitchFamily="34" charset="-122"/>
                <a:cs typeface="+mn-ea"/>
              </a:rPr>
              <a:t>-olive </a:t>
            </a:r>
            <a:r>
              <a:rPr lang="en-US" altLang="zh-CN" sz="1600" dirty="0" err="1">
                <a:solidFill>
                  <a:srgbClr val="595959"/>
                </a:solidFill>
                <a:latin typeface="微软雅黑" panose="020B0503020204020204" pitchFamily="34" charset="-122"/>
                <a:ea typeface="微软雅黑" panose="020B0503020204020204" pitchFamily="34" charset="-122"/>
                <a:cs typeface="+mn-ea"/>
              </a:rPr>
              <a:t>btn-xs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onclick="</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returnConfirm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book.id</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r>
              <a:rPr lang="zh-CN" altLang="zh-CN" sz="1600" dirty="0">
                <a:solidFill>
                  <a:srgbClr val="595959"/>
                </a:solidFill>
                <a:latin typeface="微软雅黑" panose="020B0503020204020204" pitchFamily="34" charset="-122"/>
                <a:ea typeface="微软雅黑" panose="020B0503020204020204" pitchFamily="34" charset="-122"/>
                <a:cs typeface="+mn-ea"/>
              </a:rPr>
              <a:t>归还确认</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&lt;/button&gt;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c:if</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446883" y="313296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启动项目，使用管理员账号登录系统，单击</a:t>
            </a:r>
            <a:r>
              <a:rPr lang="zh-CN" altLang="en-US" sz="1600" dirty="0">
                <a:solidFill>
                  <a:srgbClr val="595959"/>
                </a:solidFill>
                <a:latin typeface="微软雅黑" panose="020B0503020204020204" pitchFamily="34" charset="-122"/>
                <a:ea typeface="微软雅黑" panose="020B0503020204020204" pitchFamily="34" charset="-122"/>
                <a:cs typeface="+mn-ea"/>
              </a:rPr>
              <a:t>上图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所示右侧的“归还确认”按钮。页面会弹出归还确认提示框，如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4060089" y="1408363"/>
            <a:ext cx="5020945" cy="1541145"/>
          </a:xfrm>
          <a:prstGeom prst="rect">
            <a:avLst/>
          </a:prstGeom>
          <a:noFill/>
          <a:ln>
            <a:noFill/>
          </a:ln>
          <a:effectLst/>
        </p:spPr>
      </p:pic>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4987081" y="4148666"/>
            <a:ext cx="2895278" cy="2009064"/>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446883" y="3433906"/>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图所示的“确认”按钮，会弹出归还确认的结果提示框，如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4987081" y="1301295"/>
            <a:ext cx="2825830" cy="1823871"/>
          </a:xfrm>
          <a:prstGeom prst="rect">
            <a:avLst/>
          </a:prstGeom>
          <a:noFill/>
          <a:ln>
            <a:noFill/>
          </a:ln>
          <a:effectLst/>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5012107" y="4050818"/>
            <a:ext cx="2825830" cy="1968018"/>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446883" y="3445481"/>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图所示的“确认”按钮，页面将会显示当前借阅最新的图书数据列表，具体如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5012107" y="1249744"/>
            <a:ext cx="2825830" cy="1968018"/>
          </a:xfrm>
          <a:prstGeom prst="rect">
            <a:avLst/>
          </a:prstGeom>
          <a:noFill/>
          <a:ln>
            <a:noFill/>
          </a:ln>
          <a:effectLst/>
        </p:spPr>
      </p:pic>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3964060" y="4380802"/>
            <a:ext cx="5189855" cy="1591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527858" y="2936194"/>
            <a:ext cx="9404771" cy="374211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图所示的导航侧栏中“图书借阅”超链接，查看最新的图书借阅的数据列表，具体如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从图</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所示的数据列表可以看出，归还确认后的图书《沉默的巡游》已经清除借阅信息，其状态已变为可借阅。至此，当前借阅的确认归还功能已经完成</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4183979" y="1301936"/>
            <a:ext cx="5189855" cy="1591945"/>
          </a:xfrm>
          <a:prstGeom prst="rect">
            <a:avLst/>
          </a:prstGeom>
          <a:noFill/>
          <a:ln>
            <a:noFill/>
          </a:ln>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4199682" y="3385865"/>
            <a:ext cx="5181600" cy="2482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02296"/>
            <a:ext cx="39880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1288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a:t>
            </a:r>
            <a:r>
              <a:rPr lang="zh-CN" altLang="zh-CN" sz="2000" dirty="0">
                <a:solidFill>
                  <a:srgbClr val="1369B2"/>
                </a:solidFill>
                <a:latin typeface="微软雅黑" panose="020B0503020204020204" pitchFamily="34" charset="-122"/>
                <a:ea typeface="微软雅黑" panose="020B0503020204020204" pitchFamily="34" charset="-122"/>
              </a:rPr>
              <a:t>项目文件组织结构</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3481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文件组织结构</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628775" y="1757045"/>
            <a:ext cx="8934450" cy="4438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451993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在系统中实现图书管理模块中的</a:t>
            </a:r>
            <a:endParaRPr lang="zh-CN" altLang="en-US" dirty="0">
              <a:solidFill>
                <a:srgbClr val="595959"/>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en-US" dirty="0">
                <a:solidFill>
                  <a:srgbClr val="1369B2"/>
                </a:solidFill>
                <a:latin typeface="微软雅黑" panose="020B0503020204020204" pitchFamily="34" charset="-122"/>
                <a:ea typeface="微软雅黑" panose="020B0503020204020204" pitchFamily="34" charset="-122"/>
                <a:sym typeface="+mn-ea"/>
              </a:rPr>
              <a:t>借阅记录</a:t>
            </a:r>
            <a:r>
              <a:rPr lang="zh-CN" altLang="en-US" dirty="0">
                <a:solidFill>
                  <a:srgbClr val="595959"/>
                </a:solidFill>
                <a:latin typeface="微软雅黑" panose="020B0503020204020204" pitchFamily="34" charset="-122"/>
                <a:ea typeface="微软雅黑" panose="020B0503020204020204" pitchFamily="34" charset="-122"/>
                <a:sym typeface="+mn-ea"/>
              </a:rPr>
              <a:t>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9011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借阅记录所涉及的功能</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81934" y="3209675"/>
            <a:ext cx="8519534" cy="1802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本系统设定图书借阅是指从借阅到归还确认后的一次完整借阅，借阅记录主要是记录系统用户每次的完整借阅情况。借阅记录包含新增借阅记录和查询借阅记录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个功能，其中，借阅记录在归还确认时新增，查询借阅记录分为全部查询和按条件查询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7480" y="2840580"/>
            <a:ext cx="8983907" cy="2462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49677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1"/>
          <a:stretch>
            <a:fillRect/>
          </a:stretch>
        </p:blipFill>
        <p:spPr>
          <a:xfrm>
            <a:off x="4252702" y="2382190"/>
            <a:ext cx="6071915" cy="3405152"/>
          </a:xfrm>
          <a:prstGeom prst="rect">
            <a:avLst/>
          </a:prstGeom>
        </p:spPr>
      </p:pic>
      <p:sp>
        <p:nvSpPr>
          <p:cNvPr id="12" name="矩形 11"/>
          <p:cNvSpPr/>
          <p:nvPr/>
        </p:nvSpPr>
        <p:spPr>
          <a:xfrm>
            <a:off x="4570427" y="2356429"/>
            <a:ext cx="6071916"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Record implements Serializable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图书借阅</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借阅的图书名称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bookisbn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借阅的图书的</a:t>
            </a:r>
            <a:r>
              <a:rPr lang="en-US" altLang="zh-CN" sz="1600" dirty="0">
                <a:solidFill>
                  <a:srgbClr val="595959"/>
                </a:solidFill>
                <a:latin typeface="微软雅黑" panose="020B0503020204020204" pitchFamily="34" charset="-122"/>
                <a:ea typeface="微软雅黑" panose="020B0503020204020204" pitchFamily="34" charset="-122"/>
                <a:cs typeface="+mn-ea"/>
              </a:rPr>
              <a:t>ISBN</a:t>
            </a:r>
            <a:r>
              <a:rPr lang="zh-CN" altLang="zh-CN" sz="1600" dirty="0">
                <a:solidFill>
                  <a:srgbClr val="595959"/>
                </a:solidFill>
                <a:latin typeface="微软雅黑" panose="020B0503020204020204" pitchFamily="34" charset="-122"/>
                <a:ea typeface="微软雅黑" panose="020B0503020204020204" pitchFamily="34" charset="-122"/>
                <a:cs typeface="+mn-ea"/>
              </a:rPr>
              <a:t>编号</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borrower;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图书借阅人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borrowTime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图书借阅时间</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remandTime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图书归还时间</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2"/>
            </p:custDataLst>
          </p:nvPr>
        </p:nvSpPr>
        <p:spPr>
          <a:xfrm>
            <a:off x="892518" y="1091196"/>
            <a:ext cx="2336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新增借阅记录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9" name="1"/>
          <p:cNvSpPr txBox="1"/>
          <p:nvPr>
            <p:custDataLst>
              <p:tags r:id="rId3"/>
            </p:custDataLst>
          </p:nvPr>
        </p:nvSpPr>
        <p:spPr>
          <a:xfrm>
            <a:off x="965326" y="2979599"/>
            <a:ext cx="2738573" cy="1938020"/>
          </a:xfrm>
          <a:prstGeom prst="rect">
            <a:avLst/>
          </a:prstGeom>
          <a:noFill/>
          <a:ln>
            <a:noFill/>
          </a:ln>
        </p:spPr>
        <p:txBody>
          <a:bodyPr wrap="square" rtlCol="0">
            <a:spAutoFit/>
          </a:bodyPr>
          <a:lstStyle/>
          <a:p>
            <a:pPr lvl="0">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创建持久化类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创建借阅记录类</a:t>
            </a:r>
            <a:r>
              <a:rPr lang="en-US" altLang="zh-CN" sz="1600" dirty="0">
                <a:solidFill>
                  <a:srgbClr val="595959"/>
                </a:solidFill>
                <a:latin typeface="微软雅黑" panose="020B0503020204020204" pitchFamily="34" charset="-122"/>
                <a:ea typeface="微软雅黑" panose="020B0503020204020204" pitchFamily="34" charset="-122"/>
                <a:cs typeface="+mn-ea"/>
              </a:rPr>
              <a:t>Record</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Record </a:t>
            </a:r>
            <a:r>
              <a:rPr lang="zh-CN" altLang="zh-CN" sz="1600" dirty="0">
                <a:solidFill>
                  <a:srgbClr val="595959"/>
                </a:solidFill>
                <a:latin typeface="微软雅黑" panose="020B0503020204020204" pitchFamily="34" charset="-122"/>
                <a:ea typeface="微软雅黑" panose="020B0503020204020204" pitchFamily="34" charset="-122"/>
                <a:cs typeface="+mn-ea"/>
              </a:rPr>
              <a:t>类中声明与借阅记录数据表对应的属性并定义各个属性的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DAO</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a:t>
            </a:r>
            <a:r>
              <a:rPr lang="en-US" altLang="zh-CN" sz="1600" dirty="0">
                <a:solidFill>
                  <a:srgbClr val="595959"/>
                </a:solidFill>
                <a:latin typeface="微软雅黑" panose="020B0503020204020204" pitchFamily="34" charset="-122"/>
                <a:ea typeface="微软雅黑" panose="020B0503020204020204" pitchFamily="34" charset="-122"/>
                <a:cs typeface="+mn-ea"/>
              </a:rPr>
              <a:t>Record</a:t>
            </a:r>
            <a:r>
              <a:rPr lang="zh-CN" altLang="zh-CN" sz="1600" dirty="0">
                <a:solidFill>
                  <a:srgbClr val="595959"/>
                </a:solidFill>
                <a:latin typeface="微软雅黑" panose="020B0503020204020204" pitchFamily="34" charset="-122"/>
                <a:ea typeface="微软雅黑" panose="020B0503020204020204" pitchFamily="34" charset="-122"/>
                <a:cs typeface="+mn-ea"/>
              </a:rPr>
              <a:t>接口，并在接口中定义方法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addRecord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用于新增借阅记录操作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634795"/>
            <a:ext cx="7332167" cy="2816881"/>
          </a:xfrm>
          <a:prstGeom prst="rect">
            <a:avLst/>
          </a:prstGeom>
        </p:spPr>
      </p:pic>
      <p:sp>
        <p:nvSpPr>
          <p:cNvPr id="12" name="矩形 11"/>
          <p:cNvSpPr/>
          <p:nvPr/>
        </p:nvSpPr>
        <p:spPr>
          <a:xfrm>
            <a:off x="2863572" y="2750541"/>
            <a:ext cx="6685542" cy="2536400"/>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package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import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com.itheima.domain.Record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interface </a:t>
            </a:r>
            <a:r>
              <a:rPr lang="en-US" altLang="zh-CN" dirty="0" err="1">
                <a:solidFill>
                  <a:srgbClr val="595959"/>
                </a:solidFill>
                <a:latin typeface="微软雅黑" panose="020B0503020204020204" pitchFamily="34" charset="-122"/>
                <a:ea typeface="微软雅黑" panose="020B0503020204020204" pitchFamily="34" charset="-122"/>
                <a:cs typeface="+mn-ea"/>
              </a:rPr>
              <a:t>RecordMapper</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新增借阅记录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Integer </a:t>
            </a:r>
            <a:r>
              <a:rPr lang="en-US" altLang="zh-CN" dirty="0" err="1">
                <a:solidFill>
                  <a:srgbClr val="595959"/>
                </a:solidFill>
                <a:latin typeface="微软雅黑" panose="020B0503020204020204" pitchFamily="34" charset="-122"/>
                <a:ea typeface="微软雅黑" panose="020B0503020204020204" pitchFamily="34" charset="-122"/>
                <a:cs typeface="+mn-ea"/>
              </a:rPr>
              <a:t>addRecord</a:t>
            </a:r>
            <a:r>
              <a:rPr lang="en-US" altLang="zh-CN" dirty="0">
                <a:solidFill>
                  <a:srgbClr val="595959"/>
                </a:solidFill>
                <a:latin typeface="微软雅黑" panose="020B0503020204020204" pitchFamily="34" charset="-122"/>
                <a:ea typeface="微软雅黑" panose="020B0503020204020204" pitchFamily="34" charset="-122"/>
                <a:cs typeface="+mn-ea"/>
              </a:rPr>
              <a:t>(Record record);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DAO</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RecordMapper</a:t>
            </a:r>
            <a:r>
              <a:rPr lang="zh-CN" altLang="zh-CN" sz="1600" dirty="0">
                <a:solidFill>
                  <a:srgbClr val="595959"/>
                </a:solidFill>
                <a:latin typeface="微软雅黑" panose="020B0503020204020204" pitchFamily="34" charset="-122"/>
                <a:ea typeface="微软雅黑" panose="020B0503020204020204" pitchFamily="34" charset="-122"/>
                <a:cs typeface="+mn-ea"/>
              </a:rPr>
              <a:t>接口同名的映射文件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，在映射文件中使用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&lt;insert&gt;</a:t>
            </a:r>
            <a:r>
              <a:rPr lang="zh-CN" altLang="zh-CN" sz="1600" dirty="0">
                <a:solidFill>
                  <a:srgbClr val="595959"/>
                </a:solidFill>
                <a:latin typeface="微软雅黑" panose="020B0503020204020204" pitchFamily="34" charset="-122"/>
                <a:ea typeface="微软雅黑" panose="020B0503020204020204" pitchFamily="34" charset="-122"/>
                <a:cs typeface="+mn-ea"/>
              </a:rPr>
              <a:t>元素编写新增借阅记录的语句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634795"/>
            <a:ext cx="7332167" cy="3742115"/>
          </a:xfrm>
          <a:prstGeom prst="rect">
            <a:avLst/>
          </a:prstGeom>
        </p:spPr>
      </p:pic>
      <p:sp>
        <p:nvSpPr>
          <p:cNvPr id="12" name="矩形 11"/>
          <p:cNvSpPr/>
          <p:nvPr/>
        </p:nvSpPr>
        <p:spPr>
          <a:xfrm>
            <a:off x="2863572" y="2600071"/>
            <a:ext cx="6685542"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com.itheima.mapper.RecordMapper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&lt;insert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addRecord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record( </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record_id,record_bookname,record_bookisbn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record_borrower,record_borrowtime,record_remandtime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values(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bookisbn</a:t>
            </a:r>
            <a:r>
              <a:rPr lang="en-US" altLang="zh-CN" sz="1600" dirty="0">
                <a:solidFill>
                  <a:srgbClr val="595959"/>
                </a:solidFill>
                <a:latin typeface="微软雅黑" panose="020B0503020204020204" pitchFamily="34" charset="-122"/>
                <a:ea typeface="微软雅黑" panose="020B0503020204020204" pitchFamily="34" charset="-122"/>
                <a:cs typeface="+mn-ea"/>
              </a:rPr>
              <a:t>},#{borrower},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borrowTime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remandTime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&lt;/insert&gt;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Service</a:t>
            </a:r>
            <a:r>
              <a:rPr lang="zh-CN" altLang="zh-CN" sz="1600" dirty="0">
                <a:solidFill>
                  <a:srgbClr val="595959"/>
                </a:solidFill>
                <a:latin typeface="微软雅黑" panose="020B0503020204020204" pitchFamily="34" charset="-122"/>
                <a:ea typeface="微软雅黑" panose="020B0503020204020204" pitchFamily="34" charset="-122"/>
                <a:cs typeface="+mn-ea"/>
              </a:rPr>
              <a:t>层的借阅记录接口</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接口中定义新增借阅记录的方法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addRecord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704244"/>
            <a:ext cx="7332167" cy="3372783"/>
          </a:xfrm>
          <a:prstGeom prst="rect">
            <a:avLst/>
          </a:prstGeom>
        </p:spPr>
      </p:pic>
      <p:sp>
        <p:nvSpPr>
          <p:cNvPr id="12" name="矩形 11"/>
          <p:cNvSpPr/>
          <p:nvPr/>
        </p:nvSpPr>
        <p:spPr>
          <a:xfrm>
            <a:off x="2863572" y="2669520"/>
            <a:ext cx="6685542"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com.itheima.service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import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com.itheima.domain.Record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借阅记录接口</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interface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新增借阅记录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addRecord</a:t>
            </a:r>
            <a:r>
              <a:rPr lang="en-US" altLang="zh-CN" sz="1600" dirty="0">
                <a:solidFill>
                  <a:srgbClr val="595959"/>
                </a:solidFill>
                <a:latin typeface="微软雅黑" panose="020B0503020204020204" pitchFamily="34" charset="-122"/>
                <a:ea typeface="微软雅黑" panose="020B0503020204020204" pitchFamily="34" charset="-122"/>
                <a:cs typeface="+mn-ea"/>
              </a:rPr>
              <a:t>(Record record);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Service</a:t>
            </a:r>
            <a:r>
              <a:rPr lang="zh-CN" altLang="zh-CN" sz="1600" dirty="0">
                <a:solidFill>
                  <a:srgbClr val="595959"/>
                </a:solidFill>
                <a:latin typeface="微软雅黑" panose="020B0503020204020204" pitchFamily="34" charset="-122"/>
                <a:ea typeface="微软雅黑" panose="020B0503020204020204" pitchFamily="34" charset="-122"/>
                <a:cs typeface="+mn-ea"/>
              </a:rPr>
              <a:t>层的借阅记录接口的实现类</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addRecord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704244"/>
            <a:ext cx="7332167" cy="3372783"/>
          </a:xfrm>
          <a:prstGeom prst="rect">
            <a:avLst/>
          </a:prstGeom>
        </p:spPr>
      </p:pic>
      <p:sp>
        <p:nvSpPr>
          <p:cNvPr id="12" name="矩形 11"/>
          <p:cNvSpPr/>
          <p:nvPr/>
        </p:nvSpPr>
        <p:spPr>
          <a:xfrm>
            <a:off x="2863572" y="2669520"/>
            <a:ext cx="66855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新增借阅记录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@param record </a:t>
            </a:r>
            <a:r>
              <a:rPr lang="zh-CN" altLang="zh-CN" sz="1600" dirty="0">
                <a:solidFill>
                  <a:srgbClr val="595959"/>
                </a:solidFill>
                <a:latin typeface="微软雅黑" panose="020B0503020204020204" pitchFamily="34" charset="-122"/>
                <a:ea typeface="微软雅黑" panose="020B0503020204020204" pitchFamily="34" charset="-122"/>
                <a:cs typeface="+mn-ea"/>
              </a:rPr>
              <a:t>新增的借阅记录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addRecord</a:t>
            </a:r>
            <a:r>
              <a:rPr lang="en-US" altLang="zh-CN" sz="1600" dirty="0">
                <a:solidFill>
                  <a:srgbClr val="595959"/>
                </a:solidFill>
                <a:latin typeface="微软雅黑" panose="020B0503020204020204" pitchFamily="34" charset="-122"/>
                <a:ea typeface="微软雅黑" panose="020B0503020204020204" pitchFamily="34" charset="-122"/>
                <a:cs typeface="+mn-ea"/>
              </a:rPr>
              <a:t>(Record record)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recordMapper.addRecord</a:t>
            </a:r>
            <a:r>
              <a:rPr lang="en-US" altLang="zh-CN" sz="1600" dirty="0">
                <a:solidFill>
                  <a:srgbClr val="595959"/>
                </a:solidFill>
                <a:latin typeface="微软雅黑" panose="020B0503020204020204" pitchFamily="34" charset="-122"/>
                <a:ea typeface="微软雅黑" panose="020B0503020204020204" pitchFamily="34" charset="-122"/>
                <a:cs typeface="+mn-ea"/>
              </a:rPr>
              <a:t>(record);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1967131" y="3115484"/>
            <a:ext cx="8053398" cy="25391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在</a:t>
            </a:r>
            <a:r>
              <a:rPr lang="zh-CN" altLang="en-US" dirty="0">
                <a:solidFill>
                  <a:srgbClr val="1369B2"/>
                </a:solidFill>
                <a:latin typeface="微软雅黑" panose="020B0503020204020204" pitchFamily="34" charset="-122"/>
              </a:rPr>
              <a:t>步骤</a:t>
            </a:r>
            <a:r>
              <a:rPr lang="en-US" altLang="zh-CN" dirty="0">
                <a:solidFill>
                  <a:srgbClr val="1369B2"/>
                </a:solidFill>
                <a:latin typeface="微软雅黑" panose="020B0503020204020204" pitchFamily="34" charset="-122"/>
              </a:rPr>
              <a:t>4</a:t>
            </a:r>
            <a:r>
              <a:rPr lang="zh-CN" altLang="en-US" dirty="0">
                <a:solidFill>
                  <a:srgbClr val="1369B2"/>
                </a:solidFill>
                <a:latin typeface="微软雅黑" panose="020B0503020204020204" pitchFamily="34" charset="-122"/>
              </a:rPr>
              <a:t>代码</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中新增的借阅记录的对象由图书归还确认时创建，图书归还确认无误后，调用</a:t>
            </a:r>
            <a:r>
              <a:rPr lang="en-US" altLang="zh-CN" dirty="0" err="1">
                <a:solidFill>
                  <a:srgbClr val="595959"/>
                </a:solidFill>
                <a:latin typeface="微软雅黑" panose="020B0503020204020204" pitchFamily="34" charset="-122"/>
              </a:rPr>
              <a:t>RecordService</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addRecord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方法新增借阅记录。</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修改</a:t>
            </a:r>
            <a:r>
              <a:rPr lang="en-US" altLang="zh-CN" dirty="0" err="1">
                <a:solidFill>
                  <a:srgbClr val="595959"/>
                </a:solidFill>
                <a:latin typeface="微软雅黑" panose="020B0503020204020204" pitchFamily="34" charset="-122"/>
              </a:rPr>
              <a:t>BookServiceImpl</a:t>
            </a:r>
            <a:r>
              <a:rPr lang="zh-CN" altLang="zh-CN" dirty="0">
                <a:solidFill>
                  <a:srgbClr val="595959"/>
                </a:solidFill>
                <a:latin typeface="微软雅黑" panose="020B0503020204020204" pitchFamily="34" charset="-122"/>
              </a:rPr>
              <a:t>类中的</a:t>
            </a:r>
            <a:r>
              <a:rPr lang="en-US" altLang="zh-CN" dirty="0" err="1">
                <a:solidFill>
                  <a:srgbClr val="595959"/>
                </a:solidFill>
                <a:latin typeface="微软雅黑" panose="020B0503020204020204" pitchFamily="34" charset="-122"/>
              </a:rPr>
              <a:t>returnConfirm</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方法，在</a:t>
            </a:r>
            <a:r>
              <a:rPr lang="en-US" altLang="zh-CN" dirty="0" err="1">
                <a:solidFill>
                  <a:srgbClr val="595959"/>
                </a:solidFill>
                <a:latin typeface="微软雅黑" panose="020B0503020204020204" pitchFamily="34" charset="-122"/>
              </a:rPr>
              <a:t>returnConfirm</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方法执行归还确认无误时，设置借阅记录信息，并且调用</a:t>
            </a:r>
            <a:r>
              <a:rPr lang="en-US" altLang="zh-CN" dirty="0" err="1">
                <a:solidFill>
                  <a:srgbClr val="595959"/>
                </a:solidFill>
                <a:latin typeface="微软雅黑" panose="020B0503020204020204" pitchFamily="34" charset="-122"/>
              </a:rPr>
              <a:t>RecordService</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addRecord</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方法新增借阅记录。至此，借阅记录模块的新增借阅记录的功能已经完成</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4" name="圆角矩形 13"/>
          <p:cNvSpPr/>
          <p:nvPr/>
        </p:nvSpPr>
        <p:spPr>
          <a:xfrm>
            <a:off x="1722677" y="2781259"/>
            <a:ext cx="8613515" cy="31565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672452" y="270228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020529" y="55896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1"/>
            </p:custDataLst>
          </p:nvPr>
        </p:nvSpPr>
        <p:spPr>
          <a:xfrm>
            <a:off x="892518" y="1091196"/>
            <a:ext cx="2336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查询借阅记录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961515" y="3098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p:cNvSpPr txBox="1"/>
          <p:nvPr/>
        </p:nvSpPr>
        <p:spPr>
          <a:xfrm flipH="1">
            <a:off x="1050639" y="3234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9" name="1"/>
          <p:cNvSpPr txBox="1"/>
          <p:nvPr>
            <p:custDataLst>
              <p:tags r:id="rId2"/>
            </p:custDataLst>
          </p:nvPr>
        </p:nvSpPr>
        <p:spPr>
          <a:xfrm>
            <a:off x="3096658" y="2552462"/>
            <a:ext cx="7964034" cy="1337945"/>
          </a:xfrm>
          <a:prstGeom prst="rect">
            <a:avLst/>
          </a:prstGeom>
          <a:noFill/>
          <a:ln>
            <a:noFill/>
          </a:ln>
        </p:spPr>
        <p:txBody>
          <a:bodyPr wrap="square" rtlCol="0">
            <a:spAutoFit/>
          </a:bodyPr>
          <a:lstStyle/>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1369B2"/>
                </a:solidFill>
                <a:latin typeface="微软雅黑" panose="020B0503020204020204" pitchFamily="34" charset="-122"/>
                <a:ea typeface="微软雅黑" panose="020B0503020204020204" pitchFamily="34" charset="-122"/>
                <a:cs typeface="+mn-ea"/>
              </a:rPr>
              <a:t>实现</a:t>
            </a:r>
            <a:r>
              <a:rPr lang="en-US" altLang="zh-CN" dirty="0">
                <a:solidFill>
                  <a:srgbClr val="1369B2"/>
                </a:solidFill>
                <a:latin typeface="微软雅黑" panose="020B0503020204020204" pitchFamily="34" charset="-122"/>
                <a:ea typeface="微软雅黑" panose="020B0503020204020204" pitchFamily="34" charset="-122"/>
                <a:cs typeface="+mn-ea"/>
              </a:rPr>
              <a:t>DAO</a:t>
            </a:r>
            <a:r>
              <a:rPr lang="zh-CN" altLang="en-US" dirty="0">
                <a:solidFill>
                  <a:srgbClr val="1369B2"/>
                </a:solidFill>
                <a:latin typeface="微软雅黑" panose="020B0503020204020204" pitchFamily="34" charset="-122"/>
                <a:ea typeface="微软雅黑" panose="020B0503020204020204" pitchFamily="34" charset="-122"/>
                <a:cs typeface="+mn-ea"/>
              </a:rPr>
              <a:t>层</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在文件</a:t>
            </a:r>
            <a:r>
              <a:rPr lang="en-US" altLang="zh-CN" dirty="0" err="1">
                <a:solidFill>
                  <a:srgbClr val="595959"/>
                </a:solidFill>
                <a:latin typeface="微软雅黑" panose="020B0503020204020204" pitchFamily="34" charset="-122"/>
                <a:ea typeface="微软雅黑" panose="020B0503020204020204" pitchFamily="34" charset="-122"/>
                <a:cs typeface="+mn-ea"/>
              </a:rPr>
              <a:t>RecordMapper</a:t>
            </a:r>
            <a:r>
              <a:rPr lang="zh-CN" altLang="zh-CN" dirty="0">
                <a:solidFill>
                  <a:srgbClr val="595959"/>
                </a:solidFill>
                <a:latin typeface="微软雅黑" panose="020B0503020204020204" pitchFamily="34" charset="-122"/>
                <a:ea typeface="微软雅黑" panose="020B0503020204020204" pitchFamily="34" charset="-122"/>
                <a:cs typeface="+mn-ea"/>
              </a:rPr>
              <a:t>接口中新增</a:t>
            </a:r>
            <a:r>
              <a:rPr lang="en-US" altLang="zh-CN" dirty="0" err="1">
                <a:solidFill>
                  <a:srgbClr val="595959"/>
                </a:solidFill>
                <a:latin typeface="微软雅黑" panose="020B0503020204020204" pitchFamily="34" charset="-122"/>
                <a:ea typeface="微软雅黑" panose="020B0503020204020204" pitchFamily="34" charset="-122"/>
                <a:cs typeface="+mn-ea"/>
              </a:rPr>
              <a:t>searchRecords</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方法用于查询借阅记录的</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3"/>
            </p:custDataLst>
          </p:nvPr>
        </p:nvSpPr>
        <p:spPr>
          <a:xfrm>
            <a:off x="3223658" y="977662"/>
            <a:ext cx="7964034" cy="1337945"/>
          </a:xfrm>
          <a:prstGeom prst="rect">
            <a:avLst/>
          </a:prstGeom>
          <a:noFill/>
          <a:ln>
            <a:noFill/>
          </a:ln>
        </p:spPr>
        <p:txBody>
          <a:bodyPr wrap="square" rtlCol="0">
            <a:spAutoFit/>
          </a:bodyPr>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在借阅记录页面</a:t>
            </a:r>
            <a:r>
              <a:rPr lang="en-US" altLang="zh-CN" dirty="0" err="1">
                <a:solidFill>
                  <a:srgbClr val="595959"/>
                </a:solidFill>
                <a:latin typeface="微软雅黑" panose="020B0503020204020204" pitchFamily="34" charset="-122"/>
                <a:ea typeface="微软雅黑" panose="020B0503020204020204" pitchFamily="34" charset="-122"/>
                <a:cs typeface="+mn-ea"/>
              </a:rPr>
              <a:t>record.jsp</a:t>
            </a:r>
            <a:r>
              <a:rPr lang="zh-CN" altLang="zh-CN" dirty="0">
                <a:solidFill>
                  <a:srgbClr val="595959"/>
                </a:solidFill>
                <a:latin typeface="微软雅黑" panose="020B0503020204020204" pitchFamily="34" charset="-122"/>
                <a:ea typeface="微软雅黑" panose="020B0503020204020204" pitchFamily="34" charset="-122"/>
                <a:cs typeface="+mn-ea"/>
              </a:rPr>
              <a:t>中，可以根据查询条件借阅人和图书名称来查询对应的借阅记录，其中根据借阅人查询借阅记录是管理员才有的权限。如果查询条件为空，则忽略查询条件查询所有借阅记录</a:t>
            </a:r>
            <a:r>
              <a:rPr lang="zh-CN" altLang="en-US" dirty="0">
                <a:solidFill>
                  <a:srgbClr val="595959"/>
                </a:solidFill>
                <a:latin typeface="微软雅黑" panose="020B0503020204020204" pitchFamily="34" charset="-122"/>
                <a:ea typeface="微软雅黑" panose="020B0503020204020204" pitchFamily="34" charset="-122"/>
                <a:cs typeface="+mn-ea"/>
              </a:rPr>
              <a:t>。实现步骤如下。</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接口中，添加查询借阅记录的方法，具体代码如下所示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634795"/>
            <a:ext cx="7332167" cy="2816881"/>
          </a:xfrm>
          <a:prstGeom prst="rect">
            <a:avLst/>
          </a:prstGeom>
        </p:spPr>
      </p:pic>
      <p:sp>
        <p:nvSpPr>
          <p:cNvPr id="12" name="矩形 11"/>
          <p:cNvSpPr/>
          <p:nvPr/>
        </p:nvSpPr>
        <p:spPr>
          <a:xfrm>
            <a:off x="2863572" y="2750541"/>
            <a:ext cx="6685542"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查询借阅记录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searchRecords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Record record,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User user,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Integer </a:t>
            </a:r>
            <a:r>
              <a:rPr lang="en-US" altLang="zh-CN" dirty="0" err="1">
                <a:solidFill>
                  <a:srgbClr val="595959"/>
                </a:solidFill>
                <a:latin typeface="微软雅黑" panose="020B0503020204020204" pitchFamily="34" charset="-122"/>
                <a:ea typeface="微软雅黑" panose="020B0503020204020204" pitchFamily="34" charset="-122"/>
                <a:cs typeface="+mn-ea"/>
              </a:rPr>
              <a:t>pageNum</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Integer </a:t>
            </a:r>
            <a:r>
              <a:rPr lang="en-US" altLang="zh-CN" dirty="0" err="1">
                <a:solidFill>
                  <a:srgbClr val="595959"/>
                </a:solidFill>
                <a:latin typeface="微软雅黑" panose="020B0503020204020204" pitchFamily="34" charset="-122"/>
                <a:ea typeface="微软雅黑" panose="020B0503020204020204" pitchFamily="34" charset="-122"/>
                <a:cs typeface="+mn-ea"/>
              </a:rPr>
              <a:t>pageSize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2680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248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云借阅系统的开发环境</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41825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系统开发及运行环境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3056310" y="2746681"/>
            <a:ext cx="5721930" cy="304217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云借阅图书管理系统开发环境如下。</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操作系统</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Windows 7</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Tomcat 8.5.24</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开发包</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JDK 8</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开发工具</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hlinkClick r:id="rId3"/>
              </a:rPr>
              <a:t>IntelliJ IDEA</a:t>
            </a:r>
            <a:r>
              <a:rPr lang="en-US" altLang="zh-CN" dirty="0">
                <a:solidFill>
                  <a:srgbClr val="595959"/>
                </a:solidFill>
                <a:latin typeface="微软雅黑" panose="020B0503020204020204" pitchFamily="34" charset="-122"/>
              </a:rPr>
              <a:t> 2019.3.2</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数据库</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MySQL 5.7.17</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Mozilla Firefox 84.0</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64</a:t>
            </a:r>
            <a:r>
              <a:rPr lang="zh-CN" altLang="zh-CN" dirty="0">
                <a:solidFill>
                  <a:srgbClr val="595959"/>
                </a:solidFill>
                <a:latin typeface="微软雅黑" panose="020B0503020204020204" pitchFamily="34" charset="-122"/>
              </a:rPr>
              <a:t>位）</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2811855" y="2481614"/>
            <a:ext cx="6229275" cy="35231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761630" y="24026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8703331" y="5673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searchRecords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322279"/>
            <a:ext cx="7332167" cy="4134594"/>
          </a:xfrm>
          <a:prstGeom prst="rect">
            <a:avLst/>
          </a:prstGeom>
        </p:spPr>
      </p:pic>
      <p:sp>
        <p:nvSpPr>
          <p:cNvPr id="12" name="矩形 11"/>
          <p:cNvSpPr/>
          <p:nvPr/>
        </p:nvSpPr>
        <p:spPr>
          <a:xfrm>
            <a:off x="2863572" y="2299125"/>
            <a:ext cx="66855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searchRecords</a:t>
            </a:r>
            <a:r>
              <a:rPr lang="en-US" altLang="zh-CN" sz="1600" dirty="0">
                <a:solidFill>
                  <a:srgbClr val="595959"/>
                </a:solidFill>
                <a:latin typeface="微软雅黑" panose="020B0503020204020204" pitchFamily="34" charset="-122"/>
                <a:ea typeface="微软雅黑" panose="020B0503020204020204" pitchFamily="34" charset="-122"/>
                <a:cs typeface="+mn-ea"/>
              </a:rPr>
              <a:t>(Record record, User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pageNum</a:t>
            </a:r>
            <a:r>
              <a:rPr lang="en-US" altLang="zh-CN" sz="1600" dirty="0">
                <a:solidFill>
                  <a:srgbClr val="595959"/>
                </a:solidFill>
                <a:latin typeface="微软雅黑" panose="020B0503020204020204" pitchFamily="34" charset="-122"/>
                <a:ea typeface="微软雅黑" panose="020B0503020204020204" pitchFamily="34" charset="-122"/>
                <a:cs typeface="+mn-ea"/>
              </a:rPr>
              <a:t>,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pageSize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设置分页查询的参数，开始分页</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PageHelper.startPage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pageNum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pageSize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如果不是管理员，则查询条件中的借阅人设置为当前登录用户</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a:t>
            </a:r>
            <a:r>
              <a:rPr lang="en-US" altLang="zh-CN" sz="1600" dirty="0" err="1">
                <a:solidFill>
                  <a:srgbClr val="595959"/>
                </a:solidFill>
                <a:latin typeface="微软雅黑" panose="020B0503020204020204" pitchFamily="34" charset="-122"/>
                <a:ea typeface="微软雅黑" panose="020B0503020204020204" pitchFamily="34" charset="-122"/>
                <a:cs typeface="+mn-ea"/>
              </a:rPr>
              <a:t>ADMIN".equals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user.getRole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record.setBorrower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Page&lt;Record&gt;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recordMapper.searchRecords</a:t>
            </a:r>
            <a:r>
              <a:rPr lang="en-US" altLang="zh-CN" sz="1600" dirty="0">
                <a:solidFill>
                  <a:srgbClr val="595959"/>
                </a:solidFill>
                <a:latin typeface="微软雅黑" panose="020B0503020204020204" pitchFamily="34" charset="-122"/>
                <a:ea typeface="微软雅黑" panose="020B0503020204020204" pitchFamily="34" charset="-122"/>
                <a:cs typeface="+mn-ea"/>
              </a:rPr>
              <a:t>(record);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page.getTotal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page.getResult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2990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4347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2985189" y="113409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创建借阅记录控制器类</a:t>
            </a:r>
            <a:r>
              <a:rPr lang="en-US" altLang="zh-CN" dirty="0" err="1">
                <a:solidFill>
                  <a:srgbClr val="595959"/>
                </a:solidFill>
                <a:latin typeface="微软雅黑" panose="020B0503020204020204" pitchFamily="34" charset="-122"/>
              </a:rPr>
              <a:t>RecordController</a:t>
            </a:r>
            <a:r>
              <a:rPr lang="zh-CN" altLang="zh-CN" dirty="0">
                <a:solidFill>
                  <a:srgbClr val="595959"/>
                </a:solidFill>
                <a:latin typeface="微软雅黑" panose="020B0503020204020204" pitchFamily="34" charset="-122"/>
              </a:rPr>
              <a:t>，在该类中定义方法</a:t>
            </a:r>
            <a:r>
              <a:rPr lang="en-US" altLang="zh-CN" dirty="0" err="1">
                <a:solidFill>
                  <a:srgbClr val="595959"/>
                </a:solidFill>
                <a:latin typeface="微软雅黑" panose="020B0503020204020204" pitchFamily="34" charset="-122"/>
              </a:rPr>
              <a:t>searchRecords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用于查询借阅记录，并将查询结果响应到借阅记录的页面 </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zh-CN" altLang="en-US" sz="1600" dirty="0">
                <a:solidFill>
                  <a:srgbClr val="1369B2"/>
                </a:solidFill>
                <a:latin typeface="微软雅黑" panose="020B0503020204020204" pitchFamily="34" charset="-122"/>
                <a:ea typeface="微软雅黑" panose="020B0503020204020204" pitchFamily="34" charset="-122"/>
                <a:cs typeface="+mn-ea"/>
              </a:rPr>
              <a:t>页面效果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在后台首页</a:t>
            </a:r>
            <a:r>
              <a:rPr lang="en-US" altLang="zh-CN" sz="1600" dirty="0" err="1">
                <a:solidFill>
                  <a:srgbClr val="595959"/>
                </a:solidFill>
                <a:latin typeface="微软雅黑" panose="020B0503020204020204" pitchFamily="34" charset="-122"/>
                <a:ea typeface="微软雅黑" panose="020B0503020204020204" pitchFamily="34" charset="-122"/>
                <a:cs typeface="+mn-ea"/>
              </a:rPr>
              <a:t>main.jsp</a:t>
            </a:r>
            <a:r>
              <a:rPr lang="zh-CN" altLang="zh-CN" sz="1600" dirty="0">
                <a:solidFill>
                  <a:srgbClr val="595959"/>
                </a:solidFill>
                <a:latin typeface="微软雅黑" panose="020B0503020204020204" pitchFamily="34" charset="-122"/>
                <a:ea typeface="微软雅黑" panose="020B0503020204020204" pitchFamily="34" charset="-122"/>
                <a:cs typeface="+mn-ea"/>
              </a:rPr>
              <a:t>的导航侧栏中，配置“借阅记录”超链接的目标路径。配置代码如下所示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854714"/>
            <a:ext cx="7332167" cy="2851605"/>
          </a:xfrm>
          <a:prstGeom prst="rect">
            <a:avLst/>
          </a:prstGeom>
        </p:spPr>
      </p:pic>
      <p:sp>
        <p:nvSpPr>
          <p:cNvPr id="12" name="矩形 11"/>
          <p:cNvSpPr/>
          <p:nvPr/>
        </p:nvSpPr>
        <p:spPr>
          <a:xfrm>
            <a:off x="2863572" y="2947305"/>
            <a:ext cx="6685542" cy="2634119"/>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&lt;li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}/record/</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searchRecords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target="iframe"&gt;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class="fa fa-circle-o"&gt;&lt;/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借阅记录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接下来，测试借阅记录的添加借阅记录和查询借阅记录的功能。启动项目，使用普通用户借阅</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本图书，借阅完成后单击导航侧栏中“当前借阅”，如图所示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389452" y="2775994"/>
            <a:ext cx="5731397" cy="249966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192241" y="370012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图中，普通用户有</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本借阅中待归还的图书，单击图书《</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基础案例教程（第</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版）》右侧的“归还”按钮，此时普通用户“当前借阅”如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991335" y="1306012"/>
            <a:ext cx="5731397" cy="1958050"/>
          </a:xfrm>
          <a:prstGeom prst="rect">
            <a:avLst/>
          </a:prstGeom>
          <a:noFill/>
          <a:ln>
            <a:noFill/>
          </a:ln>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627943"/>
            <a:ext cx="5181600" cy="1676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192241" y="3584378"/>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图中，普通用户有</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本借阅未归还的图书，其中图书《</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基础案例教程（第</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版）》状态是归还中，图书《挪威的森林》状态是待归还。使用管理员用户登录，管理员用户的“当前借阅”页面如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4581645" y="1433330"/>
            <a:ext cx="5181600" cy="1676400"/>
          </a:xfrm>
          <a:prstGeom prst="rect">
            <a:avLst/>
          </a:prstGeom>
          <a:noFill/>
          <a:ln>
            <a:noFill/>
          </a:ln>
        </p:spPr>
      </p:pic>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4577517" y="4812385"/>
            <a:ext cx="5189855" cy="16084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192241" y="3584378"/>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图中的“归还确认”按钮，页面效果如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4577517" y="1548322"/>
            <a:ext cx="5189855" cy="1608455"/>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577517" y="4430421"/>
            <a:ext cx="5189855" cy="16084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192241" y="3399178"/>
            <a:ext cx="8485746" cy="309706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图中，单击导航侧栏中“借阅记录”，借阅记录页面如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从图</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可以看出，归还确认后，新增了《</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基础案例教程（第</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版）》的借阅记录。说明借阅记录的新增借阅记录和查询借阅记录成功实现了</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借阅记录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4577517" y="1583049"/>
            <a:ext cx="5189855" cy="1608455"/>
          </a:xfrm>
          <a:prstGeom prst="rect">
            <a:avLst/>
          </a:prstGeom>
          <a:noFill/>
          <a:ln>
            <a:noFill/>
          </a:ln>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4703392" y="4023480"/>
            <a:ext cx="4961255" cy="147320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2938"/>
            <a:ext cx="543027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在系统中实现</a:t>
            </a:r>
            <a:r>
              <a:rPr lang="zh-CN" altLang="en-US" dirty="0">
                <a:solidFill>
                  <a:srgbClr val="1369B2"/>
                </a:solidFill>
                <a:latin typeface="微软雅黑" panose="020B0503020204020204" pitchFamily="34" charset="-122"/>
                <a:ea typeface="微软雅黑" panose="020B0503020204020204" pitchFamily="34" charset="-122"/>
                <a:sym typeface="+mn-ea"/>
              </a:rPr>
              <a:t>访问权限控制</a:t>
            </a:r>
            <a:r>
              <a:rPr lang="zh-CN" altLang="en-US" dirty="0">
                <a:solidFill>
                  <a:srgbClr val="595959"/>
                </a:solidFill>
                <a:latin typeface="微软雅黑" panose="020B0503020204020204" pitchFamily="34" charset="-122"/>
                <a:ea typeface="微软雅黑" panose="020B0503020204020204" pitchFamily="34" charset="-122"/>
              </a:rPr>
              <a:t>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数据库设计</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9011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59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如何解决云借阅系统缺陷</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7" y="266933"/>
            <a:ext cx="371752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81934" y="3209675"/>
            <a:ext cx="8519534" cy="21169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至此，云借阅图书管理系统主要模块功能已全部实现，但是项目此时存在一定的隐患，普通用户登录成功后，访问控制器类中管理员才有的添加和编辑方法也不会被拒绝。为了解决这个隐患，可以将普通用户能访问的控制器路径存放在配置文件中，然后在拦截器中对用户访问进行判断，如果访问的用户具有普通用户的权限，则放行，否则对请求不予放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7480" y="2840580"/>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3265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324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68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6785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创建并编写配置文件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创建普通用户可以访问的资源配置文件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ignoreUrl.properties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，在配置文件中编写普通用户可以访问的资源路径，具体如下所示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854714"/>
            <a:ext cx="7332167" cy="2851605"/>
          </a:xfrm>
          <a:prstGeom prst="rect">
            <a:avLst/>
          </a:prstGeom>
        </p:spPr>
      </p:pic>
      <p:sp>
        <p:nvSpPr>
          <p:cNvPr id="12" name="矩形 11"/>
          <p:cNvSpPr/>
          <p:nvPr/>
        </p:nvSpPr>
        <p:spPr>
          <a:xfrm>
            <a:off x="2863572" y="2947305"/>
            <a:ext cx="6685542" cy="2634119"/>
          </a:xfrm>
          <a:prstGeom prst="rect">
            <a:avLst/>
          </a:prstGeom>
        </p:spPr>
        <p:txBody>
          <a:bodyPr wrap="square">
            <a:spAutoFit/>
          </a:bodyPr>
          <a:lstStyle/>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ignoreUrl</a:t>
            </a:r>
            <a:r>
              <a:rPr lang="en-US" altLang="zh-CN" sz="1600" dirty="0">
                <a:solidFill>
                  <a:srgbClr val="595959"/>
                </a:solidFill>
                <a:latin typeface="微软雅黑" panose="020B0503020204020204" pitchFamily="34" charset="-122"/>
                <a:ea typeface="微软雅黑" panose="020B0503020204020204" pitchFamily="34" charset="-122"/>
                <a:cs typeface="+mn-ea"/>
              </a:rPr>
              <a:t>=/logout,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selectNewbooks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borrowBook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/search,</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searchBorrowed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searchRecords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1118870"/>
            <a:ext cx="6075680" cy="337185"/>
          </a:xfrm>
          <a:prstGeom prst="rect">
            <a:avLst/>
          </a:prstGeom>
          <a:noFill/>
        </p:spPr>
        <p:txBody>
          <a:bodyPr wrap="none" rtlCol="0" anchor="t">
            <a:spAutoFit/>
          </a:bodyPr>
          <a:p>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接下来，根据上述方案实现访问权限的控制，具体步骤如下所示。</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加载配置文件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SpringMvcConfig</a:t>
            </a:r>
            <a:r>
              <a:rPr lang="zh-CN" altLang="zh-CN" sz="1600" dirty="0">
                <a:solidFill>
                  <a:srgbClr val="595959"/>
                </a:solidFill>
                <a:latin typeface="微软雅黑" panose="020B0503020204020204" pitchFamily="34" charset="-122"/>
                <a:ea typeface="微软雅黑" panose="020B0503020204020204" pitchFamily="34" charset="-122"/>
                <a:cs typeface="+mn-ea"/>
              </a:rPr>
              <a:t>配置类中加载</a:t>
            </a:r>
            <a:r>
              <a:rPr lang="en-US" altLang="zh-CN" sz="1600" dirty="0" err="1">
                <a:solidFill>
                  <a:srgbClr val="595959"/>
                </a:solidFill>
                <a:latin typeface="微软雅黑" panose="020B0503020204020204" pitchFamily="34" charset="-122"/>
                <a:ea typeface="微软雅黑" panose="020B0503020204020204" pitchFamily="34" charset="-122"/>
                <a:cs typeface="+mn-ea"/>
              </a:rPr>
              <a:t>ignoreUrl.properties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配置文件，并将读取到的配置文件的内容设置到自定义拦截器中。加载配置文件后的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SpringMvcConfig</a:t>
            </a:r>
            <a:r>
              <a:rPr lang="zh-CN" altLang="zh-CN" sz="1600" dirty="0">
                <a:solidFill>
                  <a:srgbClr val="595959"/>
                </a:solidFill>
                <a:latin typeface="微软雅黑" panose="020B0503020204020204" pitchFamily="34" charset="-122"/>
                <a:ea typeface="微软雅黑" panose="020B0503020204020204" pitchFamily="34" charset="-122"/>
                <a:cs typeface="+mn-ea"/>
              </a:rPr>
              <a:t>配置类如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404929"/>
            <a:ext cx="7332167" cy="4098446"/>
          </a:xfrm>
          <a:prstGeom prst="rect">
            <a:avLst/>
          </a:prstGeom>
        </p:spPr>
      </p:pic>
      <p:sp>
        <p:nvSpPr>
          <p:cNvPr id="12" name="矩形 11"/>
          <p:cNvSpPr/>
          <p:nvPr/>
        </p:nvSpPr>
        <p:spPr>
          <a:xfrm>
            <a:off x="2863572" y="2380144"/>
            <a:ext cx="66855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@Configuration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PropertySource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classpath:ignoreUrl.properties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ComponentScan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EnableWebMvc</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SpringMvcConfig</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WebMvcConfigurer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ignoreUrl</a:t>
            </a:r>
            <a:r>
              <a:rPr lang="en-US" altLang="zh-CN" sz="1600" dirty="0">
                <a:solidFill>
                  <a:srgbClr val="595959"/>
                </a:solidFill>
                <a:latin typeface="微软雅黑" panose="020B0503020204020204" pitchFamily="34" charset="-122"/>
                <a:ea typeface="微软雅黑" panose="020B0503020204020204" pitchFamily="34" charset="-122"/>
                <a:cs typeface="+mn-ea"/>
              </a:rPr>
              <a:t>}'.split(',')}")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List&lt;String&gt; </a:t>
            </a:r>
            <a:r>
              <a:rPr lang="en-US" altLang="zh-CN" sz="1600" dirty="0" err="1">
                <a:solidFill>
                  <a:srgbClr val="595959"/>
                </a:solidFill>
                <a:latin typeface="微软雅黑" panose="020B0503020204020204" pitchFamily="34" charset="-122"/>
                <a:ea typeface="微软雅黑" panose="020B0503020204020204" pitchFamily="34" charset="-122"/>
                <a:cs typeface="+mn-ea"/>
              </a:rPr>
              <a:t>ignoreUrl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@Bean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ignoreUrl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在注册的拦截器类中添加自定义拦截器</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3244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460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4006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2984554" y="122934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更新自定义拦截器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之前自定义的拦截器中，只对用户的登录状态和登录访问进行判断，为判断当前用户是否对当前访问路径有权限，需要更新</a:t>
            </a:r>
            <a:r>
              <a:rPr lang="en-US" altLang="zh-CN" dirty="0" err="1">
                <a:solidFill>
                  <a:srgbClr val="595959"/>
                </a:solidFill>
                <a:latin typeface="微软雅黑" panose="020B0503020204020204" pitchFamily="34" charset="-122"/>
              </a:rPr>
              <a:t>ResourcesInterceptor</a:t>
            </a:r>
            <a:r>
              <a:rPr lang="zh-CN" altLang="zh-CN" dirty="0">
                <a:solidFill>
                  <a:srgbClr val="595959"/>
                </a:solidFill>
                <a:latin typeface="微软雅黑" panose="020B0503020204020204" pitchFamily="34" charset="-122"/>
              </a:rPr>
              <a:t>拦截器 </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至此，自定义拦截器对访问权限的控制已经完成。接下来测试用户的访问权限。启动项目，使用普通用户登录系统，在浏览器中访问图书下架的方法，访问路径为</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a:t>
            </a:r>
            <a:r>
              <a:rPr lang="en-US" altLang="zh-CN" sz="1600"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editBook?id</a:t>
            </a:r>
            <a:r>
              <a:rPr lang="en-US" altLang="zh-CN" sz="1600" dirty="0">
                <a:solidFill>
                  <a:srgbClr val="595959"/>
                </a:solidFill>
                <a:latin typeface="微软雅黑" panose="020B0503020204020204" pitchFamily="34" charset="-122"/>
                <a:ea typeface="微软雅黑" panose="020B0503020204020204" pitchFamily="34" charset="-122"/>
                <a:cs typeface="+mn-ea"/>
              </a:rPr>
              <a:t>=1&amp;status=3</a:t>
            </a:r>
            <a:r>
              <a:rPr lang="zh-CN" altLang="zh-CN" sz="1600" dirty="0">
                <a:solidFill>
                  <a:srgbClr val="595959"/>
                </a:solidFill>
                <a:latin typeface="微软雅黑" panose="020B0503020204020204" pitchFamily="34" charset="-122"/>
                <a:ea typeface="微软雅黑" panose="020B0503020204020204" pitchFamily="34" charset="-122"/>
                <a:cs typeface="+mn-ea"/>
              </a:rPr>
              <a:t>，此时页面跳转到用户登录页面，如图所示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721100" y="2877864"/>
            <a:ext cx="5226130" cy="3025225"/>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6138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使用管理员登录系统后，浏览器中访问图书下架的方法，访问路径为</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a:t>
            </a:r>
            <a:r>
              <a:rPr lang="en-US" altLang="zh-CN" sz="1600"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editBook?id</a:t>
            </a:r>
            <a:r>
              <a:rPr lang="en-US" altLang="zh-CN" sz="1600" dirty="0">
                <a:solidFill>
                  <a:srgbClr val="595959"/>
                </a:solidFill>
                <a:latin typeface="微软雅黑" panose="020B0503020204020204" pitchFamily="34" charset="-122"/>
                <a:ea typeface="微软雅黑" panose="020B0503020204020204" pitchFamily="34" charset="-122"/>
                <a:cs typeface="+mn-ea"/>
              </a:rPr>
              <a:t>=1&amp;status=3</a:t>
            </a:r>
            <a:r>
              <a:rPr lang="zh-CN" altLang="zh-CN" sz="1600" dirty="0">
                <a:solidFill>
                  <a:srgbClr val="595959"/>
                </a:solidFill>
                <a:latin typeface="微软雅黑" panose="020B0503020204020204" pitchFamily="34" charset="-122"/>
                <a:ea typeface="微软雅黑" panose="020B0503020204020204" pitchFamily="34" charset="-122"/>
                <a:cs typeface="+mn-ea"/>
              </a:rPr>
              <a:t>，此时页面跳转如图所示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rPr>
              <a:t>所示的内容可以得出，系统响应回来的的</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数据提示编辑成功。从</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4</a:t>
            </a:r>
            <a:r>
              <a:rPr lang="zh-CN" altLang="en-US" dirty="0">
                <a:solidFill>
                  <a:srgbClr val="595959"/>
                </a:solidFill>
                <a:latin typeface="微软雅黑" panose="020B0503020204020204" pitchFamily="34" charset="-122"/>
                <a:ea typeface="微软雅黑" panose="020B0503020204020204" pitchFamily="34" charset="-122"/>
                <a:cs typeface="+mn-ea"/>
              </a:rPr>
              <a:t>和</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所示的图中</a:t>
            </a:r>
            <a:r>
              <a:rPr lang="zh-CN" altLang="zh-CN" dirty="0">
                <a:solidFill>
                  <a:srgbClr val="595959"/>
                </a:solidFill>
                <a:latin typeface="微软雅黑" panose="020B0503020204020204" pitchFamily="34" charset="-122"/>
                <a:ea typeface="微软雅黑" panose="020B0503020204020204" pitchFamily="34" charset="-122"/>
                <a:cs typeface="+mn-ea"/>
              </a:rPr>
              <a:t>可以看出来，拦截器的访问权限已经设置成功</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访问权限控制</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3750627" y="2760027"/>
            <a:ext cx="5138730" cy="1707801"/>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56" y="1891410"/>
            <a:ext cx="9794240" cy="4081878"/>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21042" y="2440640"/>
            <a:ext cx="9504297" cy="298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本章主要通过一个云借阅图书管理系统来讲解</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框架的实际使用。首先对云借阅图书管理系统作了一个整体</a:t>
            </a:r>
            <a:r>
              <a:rPr lang="zh-CN" altLang="zh-CN" dirty="0">
                <a:solidFill>
                  <a:srgbClr val="1369B2"/>
                </a:solidFill>
                <a:latin typeface="微软雅黑" panose="020B0503020204020204" pitchFamily="34" charset="-122"/>
                <a:ea typeface="微软雅黑" panose="020B0503020204020204" pitchFamily="34" charset="-122"/>
              </a:rPr>
              <a:t>概述</a:t>
            </a:r>
            <a:r>
              <a:rPr lang="zh-CN" altLang="zh-CN" dirty="0">
                <a:solidFill>
                  <a:srgbClr val="595959"/>
                </a:solidFill>
                <a:latin typeface="微软雅黑" panose="020B0503020204020204" pitchFamily="34" charset="-122"/>
                <a:ea typeface="微软雅黑" panose="020B0503020204020204" pitchFamily="34" charset="-122"/>
              </a:rPr>
              <a:t>，包括系统功能、系统架构设计、文件组织结构、系统开发及运行环境；其次讲解了云借阅图书管理系统的</a:t>
            </a:r>
            <a:r>
              <a:rPr lang="zh-CN" altLang="zh-CN" dirty="0">
                <a:solidFill>
                  <a:srgbClr val="1369B2"/>
                </a:solidFill>
                <a:latin typeface="微软雅黑" panose="020B0503020204020204" pitchFamily="34" charset="-122"/>
                <a:ea typeface="微软雅黑" panose="020B0503020204020204" pitchFamily="34" charset="-122"/>
              </a:rPr>
              <a:t>数据库设计</a:t>
            </a:r>
            <a:r>
              <a:rPr lang="zh-CN" altLang="zh-CN" dirty="0">
                <a:solidFill>
                  <a:srgbClr val="595959"/>
                </a:solidFill>
                <a:latin typeface="微软雅黑" panose="020B0503020204020204" pitchFamily="34" charset="-122"/>
                <a:ea typeface="微软雅黑" panose="020B0503020204020204" pitchFamily="34" charset="-122"/>
              </a:rPr>
              <a:t>；然后讲解了</a:t>
            </a:r>
            <a:r>
              <a:rPr lang="zh-CN" altLang="zh-CN" dirty="0">
                <a:solidFill>
                  <a:srgbClr val="1369B2"/>
                </a:solidFill>
                <a:latin typeface="微软雅黑" panose="020B0503020204020204" pitchFamily="34" charset="-122"/>
                <a:ea typeface="微软雅黑" panose="020B0503020204020204" pitchFamily="34" charset="-122"/>
              </a:rPr>
              <a:t>系统环境搭建</a:t>
            </a:r>
            <a:r>
              <a:rPr lang="zh-CN" altLang="zh-CN" dirty="0">
                <a:solidFill>
                  <a:srgbClr val="595959"/>
                </a:solidFill>
                <a:latin typeface="微软雅黑" panose="020B0503020204020204" pitchFamily="34" charset="-122"/>
                <a:ea typeface="微软雅黑" panose="020B0503020204020204" pitchFamily="34" charset="-122"/>
              </a:rPr>
              <a:t>；接着详细讲解了</a:t>
            </a:r>
            <a:r>
              <a:rPr lang="zh-CN" altLang="zh-CN" dirty="0">
                <a:solidFill>
                  <a:srgbClr val="1369B2"/>
                </a:solidFill>
                <a:latin typeface="微软雅黑" panose="020B0503020204020204" pitchFamily="34" charset="-122"/>
                <a:ea typeface="微软雅黑" panose="020B0503020204020204" pitchFamily="34" charset="-122"/>
              </a:rPr>
              <a:t>用户登录</a:t>
            </a:r>
            <a:r>
              <a:rPr lang="zh-CN" altLang="zh-CN" dirty="0">
                <a:solidFill>
                  <a:srgbClr val="595959"/>
                </a:solidFill>
                <a:latin typeface="微软雅黑" panose="020B0503020204020204" pitchFamily="34" charset="-122"/>
                <a:ea typeface="微软雅黑" panose="020B0503020204020204" pitchFamily="34" charset="-122"/>
              </a:rPr>
              <a:t>模块和</a:t>
            </a:r>
            <a:r>
              <a:rPr lang="zh-CN" altLang="zh-CN" dirty="0">
                <a:solidFill>
                  <a:srgbClr val="1369B2"/>
                </a:solidFill>
                <a:latin typeface="微软雅黑" panose="020B0503020204020204" pitchFamily="34" charset="-122"/>
                <a:ea typeface="微软雅黑" panose="020B0503020204020204" pitchFamily="34" charset="-122"/>
              </a:rPr>
              <a:t>图书管理</a:t>
            </a:r>
            <a:r>
              <a:rPr lang="zh-CN" altLang="zh-CN" dirty="0">
                <a:solidFill>
                  <a:srgbClr val="595959"/>
                </a:solidFill>
                <a:latin typeface="微软雅黑" panose="020B0503020204020204" pitchFamily="34" charset="-122"/>
                <a:ea typeface="微软雅黑" panose="020B0503020204020204" pitchFamily="34" charset="-122"/>
              </a:rPr>
              <a:t>模块的实现；最后讲解了</a:t>
            </a:r>
            <a:r>
              <a:rPr lang="zh-CN" altLang="zh-CN" dirty="0">
                <a:solidFill>
                  <a:srgbClr val="1369B2"/>
                </a:solidFill>
                <a:latin typeface="微软雅黑" panose="020B0503020204020204" pitchFamily="34" charset="-122"/>
                <a:ea typeface="微软雅黑" panose="020B0503020204020204" pitchFamily="34" charset="-122"/>
              </a:rPr>
              <a:t>访问权限控制</a:t>
            </a:r>
            <a:r>
              <a:rPr lang="zh-CN" altLang="zh-CN" dirty="0">
                <a:solidFill>
                  <a:srgbClr val="595959"/>
                </a:solidFill>
                <a:latin typeface="微软雅黑" panose="020B0503020204020204" pitchFamily="34" charset="-122"/>
                <a:ea typeface="微软雅黑" panose="020B0503020204020204" pitchFamily="34" charset="-122"/>
              </a:rPr>
              <a:t>。通过本章的学习，读者可以熟练地掌握</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框架的整合使用，并能熟练地使用</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框架实现系统功能模块的开发工作。本系统是</a:t>
            </a:r>
            <a:r>
              <a:rPr lang="en-US" altLang="zh-CN" dirty="0">
                <a:solidFill>
                  <a:srgbClr val="595959"/>
                </a:solidFill>
                <a:latin typeface="微软雅黑" panose="020B0503020204020204" pitchFamily="34" charset="-122"/>
                <a:ea typeface="微软雅黑" panose="020B0503020204020204" pitchFamily="34" charset="-122"/>
              </a:rPr>
              <a:t>SSM</a:t>
            </a:r>
            <a:r>
              <a:rPr lang="zh-CN" altLang="zh-CN" dirty="0">
                <a:solidFill>
                  <a:srgbClr val="595959"/>
                </a:solidFill>
                <a:latin typeface="微软雅黑" panose="020B0503020204020204" pitchFamily="34" charset="-122"/>
                <a:ea typeface="微软雅黑" panose="020B0503020204020204" pitchFamily="34" charset="-122"/>
              </a:rPr>
              <a:t>框架综合应用的案例，读者一定要多加练习，并熟练编写各个功能模块的实现代码，这样才能将前面所学知识融会贯通</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8795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33591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数据库数据</a:t>
            </a:r>
            <a:r>
              <a:rPr lang="zh-CN" altLang="en-US" dirty="0">
                <a:solidFill>
                  <a:srgbClr val="595959"/>
                </a:solidFill>
                <a:latin typeface="微软雅黑" panose="020B0503020204020204" pitchFamily="34" charset="-122"/>
                <a:ea typeface="微软雅黑" panose="020B0503020204020204" pitchFamily="34" charset="-122"/>
              </a:rPr>
              <a:t>，能够</a:t>
            </a:r>
            <a:r>
              <a:rPr lang="zh-CN" dirty="0">
                <a:solidFill>
                  <a:srgbClr val="595959"/>
                </a:solidFill>
                <a:latin typeface="微软雅黑" panose="020B0503020204020204" pitchFamily="34" charset="-122"/>
                <a:ea typeface="微软雅黑" panose="020B0503020204020204" pitchFamily="34" charset="-122"/>
              </a:rPr>
              <a:t>独立完成数据库设计</a:t>
            </a:r>
            <a:endParaRPr lang="zh-CN"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3137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云借阅系统所涉及的表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6423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336220" y="3163228"/>
            <a:ext cx="757359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云借阅图书管理系统中主要包括用户登录和图书管理两大模块，用户登录模块会用到</a:t>
            </a:r>
            <a:r>
              <a:rPr lang="zh-CN" altLang="zh-CN" dirty="0">
                <a:solidFill>
                  <a:srgbClr val="1369B2"/>
                </a:solidFill>
                <a:latin typeface="微软雅黑" panose="020B0503020204020204" pitchFamily="34" charset="-122"/>
              </a:rPr>
              <a:t>用户表</a:t>
            </a:r>
            <a:r>
              <a:rPr lang="zh-CN" altLang="zh-CN" dirty="0">
                <a:solidFill>
                  <a:srgbClr val="595959"/>
                </a:solidFill>
                <a:latin typeface="微软雅黑" panose="020B0503020204020204" pitchFamily="34" charset="-122"/>
              </a:rPr>
              <a:t>，图书管理模块会用到</a:t>
            </a:r>
            <a:r>
              <a:rPr lang="zh-CN" altLang="zh-CN" dirty="0">
                <a:solidFill>
                  <a:srgbClr val="1369B2"/>
                </a:solidFill>
                <a:latin typeface="微软雅黑" panose="020B0503020204020204" pitchFamily="34" charset="-122"/>
              </a:rPr>
              <a:t>图书信息表</a:t>
            </a:r>
            <a:r>
              <a:rPr lang="zh-CN" altLang="zh-CN" dirty="0">
                <a:solidFill>
                  <a:srgbClr val="595959"/>
                </a:solidFill>
                <a:latin typeface="微软雅黑" panose="020B0503020204020204" pitchFamily="34" charset="-122"/>
              </a:rPr>
              <a:t>。除此之外，在图书管理模块中，每次图书借阅完成后，系统会记录图书借阅情况，因此，图书管理模块还需要一个</a:t>
            </a:r>
            <a:r>
              <a:rPr lang="zh-CN" altLang="zh-CN" dirty="0">
                <a:solidFill>
                  <a:srgbClr val="1369B2"/>
                </a:solidFill>
                <a:latin typeface="微软雅黑" panose="020B0503020204020204" pitchFamily="34" charset="-122"/>
              </a:rPr>
              <a:t>借阅记录表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810" y="895350"/>
            <a:ext cx="3187065" cy="69215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022154"/>
            <a:ext cx="2703830" cy="368300"/>
          </a:xfrm>
          <a:prstGeom prst="rect">
            <a:avLst/>
          </a:prstGeom>
          <a:noFill/>
        </p:spPr>
        <p:txBody>
          <a:bodyPr wrap="none" rtlCol="0">
            <a:spAutoFit/>
          </a:bodyPr>
          <a:lstStyle/>
          <a:p>
            <a:r>
              <a:rPr lang="zh-CN" altLang="zh-CN" dirty="0">
                <a:solidFill>
                  <a:srgbClr val="1369B2"/>
                </a:solidFill>
                <a:latin typeface="微软雅黑" panose="020B0503020204020204" pitchFamily="34" charset="-122"/>
                <a:ea typeface="微软雅黑" panose="020B0503020204020204" pitchFamily="34" charset="-122"/>
              </a:rPr>
              <a:t>用户表（</a:t>
            </a:r>
            <a:r>
              <a:rPr lang="en-US" altLang="zh-CN" dirty="0">
                <a:solidFill>
                  <a:srgbClr val="1369B2"/>
                </a:solidFill>
                <a:latin typeface="微软雅黑" panose="020B0503020204020204" pitchFamily="34" charset="-122"/>
                <a:ea typeface="微软雅黑" panose="020B0503020204020204" pitchFamily="34" charset="-122"/>
              </a:rPr>
              <a:t>user</a:t>
            </a:r>
            <a:r>
              <a:rPr lang="zh-CN" altLang="zh-CN" dirty="0">
                <a:solidFill>
                  <a:srgbClr val="1369B2"/>
                </a:solidFill>
                <a:latin typeface="微软雅黑" panose="020B0503020204020204" pitchFamily="34" charset="-122"/>
                <a:ea typeface="微软雅黑" panose="020B0503020204020204" pitchFamily="34" charset="-122"/>
              </a:rPr>
              <a:t>）的表结构</a:t>
            </a:r>
            <a:endParaRPr lang="zh-CN" altLang="zh-CN"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527368" y="1871571"/>
          <a:ext cx="11223625" cy="3994150"/>
        </p:xfrm>
        <a:graphic>
          <a:graphicData uri="http://schemas.openxmlformats.org/drawingml/2006/table">
            <a:tbl>
              <a:tblPr>
                <a:tableStyleId>{5C22544A-7EE6-4342-B048-85BDC9FD1C3A}</a:tableStyleId>
              </a:tblPr>
              <a:tblGrid>
                <a:gridCol w="2075815"/>
                <a:gridCol w="1226185"/>
                <a:gridCol w="1145540"/>
                <a:gridCol w="1291590"/>
                <a:gridCol w="5484495"/>
              </a:tblGrid>
              <a:tr h="367200">
                <a:tc>
                  <a:txBody>
                    <a:bodyPr/>
                    <a:lstStyle/>
                    <a:p>
                      <a:pPr indent="0" algn="ctr"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字段名</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类型</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长度</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是否主键</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user_id</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int</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是</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用户id</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user_password</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用户名称</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user_password</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用户密码</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user_email</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用户邮箱（用户账号）</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user_role</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用户角色（ADMIN：管理员，USER：普通用户）</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fontAlgn="auto">
                        <a:lnSpc>
                          <a:spcPct val="120000"/>
                        </a:lnSpc>
                        <a:spcBef>
                          <a:spcPts val="0"/>
                        </a:spcBef>
                        <a:spcAft>
                          <a:spcPts val="0"/>
                        </a:spcAft>
                      </a:pPr>
                      <a:r>
                        <a:rPr lang="en-US" sz="1600" b="0" spc="120">
                          <a:solidFill>
                            <a:schemeClr val="tx1">
                              <a:lumMod val="65000"/>
                              <a:lumOff val="35000"/>
                            </a:schemeClr>
                          </a:solidFill>
                          <a:latin typeface="微软雅黑" panose="020B0503020204020204" pitchFamily="34" charset="-122"/>
                          <a:ea typeface="微软雅黑" panose="020B0503020204020204" pitchFamily="34" charset="-122"/>
                        </a:rPr>
                        <a:t>user_status</a:t>
                      </a:r>
                      <a:endParaRPr 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1</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用户状态（0：正常，1：禁用）</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6" y="1047682"/>
            <a:ext cx="4334803" cy="87722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61549"/>
            <a:ext cx="391922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图书信息</a:t>
            </a:r>
            <a:r>
              <a:rPr lang="zh-CN" altLang="zh-CN" sz="2000" dirty="0">
                <a:solidFill>
                  <a:srgbClr val="1369B2"/>
                </a:solidFill>
                <a:latin typeface="微软雅黑" panose="020B0503020204020204" pitchFamily="34" charset="-122"/>
                <a:ea typeface="微软雅黑" panose="020B0503020204020204" pitchFamily="34" charset="-122"/>
              </a:rPr>
              <a:t>表（</a:t>
            </a:r>
            <a:r>
              <a:rPr lang="en-US" altLang="zh-CN" sz="2000" dirty="0">
                <a:solidFill>
                  <a:srgbClr val="1369B2"/>
                </a:solidFill>
                <a:latin typeface="微软雅黑" panose="020B0503020204020204" pitchFamily="34" charset="-122"/>
                <a:ea typeface="微软雅黑" panose="020B0503020204020204" pitchFamily="34" charset="-122"/>
              </a:rPr>
              <a:t>book</a:t>
            </a:r>
            <a:r>
              <a:rPr lang="zh-CN" altLang="zh-CN" sz="2000" dirty="0">
                <a:solidFill>
                  <a:srgbClr val="1369B2"/>
                </a:solidFill>
                <a:latin typeface="微软雅黑" panose="020B0503020204020204" pitchFamily="34" charset="-122"/>
                <a:ea typeface="微软雅黑" panose="020B0503020204020204" pitchFamily="34" charset="-122"/>
              </a:rPr>
              <a:t>）的表结构</a:t>
            </a:r>
            <a:r>
              <a:rPr lang="en-US" altLang="zh-CN" sz="2000" dirty="0">
                <a:solidFill>
                  <a:srgbClr val="1369B2"/>
                </a:solidFill>
                <a:latin typeface="微软雅黑" panose="020B0503020204020204" pitchFamily="34" charset="-122"/>
                <a:ea typeface="微软雅黑" panose="020B0503020204020204" pitchFamily="34" charset="-122"/>
              </a:rPr>
              <a:t>(1)</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872490" y="2291715"/>
          <a:ext cx="10415905" cy="3498215"/>
        </p:xfrm>
        <a:graphic>
          <a:graphicData uri="http://schemas.openxmlformats.org/drawingml/2006/table">
            <a:tbl>
              <a:tblPr>
                <a:tableStyleId>{5C22544A-7EE6-4342-B048-85BDC9FD1C3A}</a:tableStyleId>
              </a:tblPr>
              <a:tblGrid>
                <a:gridCol w="3009265"/>
                <a:gridCol w="1590675"/>
                <a:gridCol w="1108075"/>
                <a:gridCol w="1720215"/>
                <a:gridCol w="2987675"/>
              </a:tblGrid>
              <a:tr h="499745">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字段名</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类型</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长度</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是否主键</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997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book_id</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int</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是</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图书编号</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997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book_name</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图书名称</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997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book_isbn</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图书标准ISBN编号</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997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book_press</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图书出版社</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997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book_author</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图书作者</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997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book_pagination</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int</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图书页数</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85665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了解云借阅图书管理</a:t>
              </a:r>
              <a:r>
                <a:rPr lang="zh-CN" altLang="zh-CN" sz="2000" dirty="0">
                  <a:solidFill>
                    <a:srgbClr val="1369B2"/>
                  </a:solidFill>
                  <a:latin typeface="微软雅黑" panose="020B0503020204020204" pitchFamily="34" charset="-122"/>
                  <a:ea typeface="微软雅黑" panose="020B0503020204020204" pitchFamily="34" charset="-122"/>
                  <a:cs typeface="+mn-ea"/>
                </a:rPr>
                <a:t>系统架构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726736"/>
            <a:ext cx="7249419" cy="685801"/>
            <a:chOff x="978872" y="2570436"/>
            <a:chExt cx="5437064" cy="514351"/>
          </a:xfrm>
        </p:grpSpPr>
        <p:sp>
          <p:nvSpPr>
            <p:cNvPr id="84" name="Pentagon 5"/>
            <p:cNvSpPr/>
            <p:nvPr/>
          </p:nvSpPr>
          <p:spPr bwMode="auto">
            <a:xfrm>
              <a:off x="978872" y="2570436"/>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云借阅图书管理系统的</a:t>
              </a:r>
              <a:r>
                <a:rPr lang="zh-CN" altLang="zh-CN" sz="2000" dirty="0">
                  <a:solidFill>
                    <a:srgbClr val="1369B2"/>
                  </a:solidFill>
                  <a:latin typeface="微软雅黑" panose="020B0503020204020204" pitchFamily="34" charset="-122"/>
                  <a:ea typeface="微软雅黑" panose="020B0503020204020204" pitchFamily="34" charset="-122"/>
                  <a:cs typeface="+mn-ea"/>
                </a:rPr>
                <a:t>文件组织结构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9469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zh-CN" sz="2000" dirty="0">
                  <a:solidFill>
                    <a:srgbClr val="1369B2"/>
                  </a:solidFill>
                  <a:latin typeface="微软雅黑" panose="020B0503020204020204" pitchFamily="34" charset="-122"/>
                  <a:ea typeface="微软雅黑" panose="020B0503020204020204" pitchFamily="34" charset="-122"/>
                  <a:cs typeface="+mn-ea"/>
                </a:rPr>
                <a:t>系统环境搭建步骤</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6" name="表格 5"/>
          <p:cNvGraphicFramePr>
            <a:graphicFrameLocks noGrp="1"/>
          </p:cNvGraphicFramePr>
          <p:nvPr>
            <p:custDataLst>
              <p:tags r:id="rId1"/>
            </p:custDataLst>
          </p:nvPr>
        </p:nvGraphicFramePr>
        <p:xfrm>
          <a:off x="216535" y="2291080"/>
          <a:ext cx="11759565" cy="3484880"/>
        </p:xfrm>
        <a:graphic>
          <a:graphicData uri="http://schemas.openxmlformats.org/drawingml/2006/table">
            <a:tbl>
              <a:tblPr>
                <a:tableStyleId>{5C22544A-7EE6-4342-B048-85BDC9FD1C3A}</a:tableStyleId>
              </a:tblPr>
              <a:tblGrid>
                <a:gridCol w="2730500"/>
                <a:gridCol w="1385570"/>
                <a:gridCol w="965200"/>
                <a:gridCol w="1498600"/>
                <a:gridCol w="5179695"/>
              </a:tblGrid>
              <a:tr h="459740">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字段名</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类型</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长度</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是否主键</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59105">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book_price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double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图书价格</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9740">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book_uploadtime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图书上架时间</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727710">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book_status</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1</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图书状态（0：可借阅，1:已借阅，2：归还中，3：已下架）</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9740">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book_borrower</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图书借阅人</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910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book_borrowtime</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图书借阅时间</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9740">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book_returntime</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图书预计归还时间</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2" name="Chevron 3"/>
          <p:cNvSpPr/>
          <p:nvPr>
            <p:custDataLst>
              <p:tags r:id="rId2"/>
            </p:custDataLst>
          </p:nvPr>
        </p:nvSpPr>
        <p:spPr>
          <a:xfrm>
            <a:off x="892516" y="1003867"/>
            <a:ext cx="4334803" cy="87722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3" name="文本框 1"/>
          <p:cNvSpPr txBox="1"/>
          <p:nvPr/>
        </p:nvSpPr>
        <p:spPr>
          <a:xfrm>
            <a:off x="1172537" y="1217734"/>
            <a:ext cx="3919220" cy="398780"/>
          </a:xfrm>
          <a:prstGeom prst="rect">
            <a:avLst/>
          </a:prstGeom>
          <a:noFill/>
        </p:spPr>
        <p:txBody>
          <a:bodyPr wrap="none" rtlCol="0">
            <a:spAutoFit/>
          </a:bodyPr>
          <a:p>
            <a:r>
              <a:rPr lang="zh-CN" altLang="en-US" sz="2000" dirty="0">
                <a:solidFill>
                  <a:srgbClr val="1369B2"/>
                </a:solidFill>
                <a:latin typeface="微软雅黑" panose="020B0503020204020204" pitchFamily="34" charset="-122"/>
                <a:ea typeface="微软雅黑" panose="020B0503020204020204" pitchFamily="34" charset="-122"/>
              </a:rPr>
              <a:t>图书信息</a:t>
            </a:r>
            <a:r>
              <a:rPr lang="zh-CN" altLang="zh-CN" sz="2000" dirty="0">
                <a:solidFill>
                  <a:srgbClr val="1369B2"/>
                </a:solidFill>
                <a:latin typeface="微软雅黑" panose="020B0503020204020204" pitchFamily="34" charset="-122"/>
                <a:ea typeface="微软雅黑" panose="020B0503020204020204" pitchFamily="34" charset="-122"/>
              </a:rPr>
              <a:t>表（</a:t>
            </a:r>
            <a:r>
              <a:rPr lang="en-US" altLang="zh-CN" sz="2000" dirty="0">
                <a:solidFill>
                  <a:srgbClr val="1369B2"/>
                </a:solidFill>
                <a:latin typeface="微软雅黑" panose="020B0503020204020204" pitchFamily="34" charset="-122"/>
                <a:ea typeface="微软雅黑" panose="020B0503020204020204" pitchFamily="34" charset="-122"/>
              </a:rPr>
              <a:t>book</a:t>
            </a:r>
            <a:r>
              <a:rPr lang="zh-CN" altLang="zh-CN" sz="2000" dirty="0">
                <a:solidFill>
                  <a:srgbClr val="1369B2"/>
                </a:solidFill>
                <a:latin typeface="微软雅黑" panose="020B0503020204020204" pitchFamily="34" charset="-122"/>
                <a:ea typeface="微软雅黑" panose="020B0503020204020204" pitchFamily="34" charset="-122"/>
              </a:rPr>
              <a:t>）的表结构</a:t>
            </a:r>
            <a:r>
              <a:rPr lang="en-US" altLang="zh-CN" sz="2000" dirty="0">
                <a:solidFill>
                  <a:srgbClr val="1369B2"/>
                </a:solidFill>
                <a:latin typeface="微软雅黑" panose="020B0503020204020204" pitchFamily="34" charset="-122"/>
                <a:ea typeface="微软雅黑" panose="020B0503020204020204" pitchFamily="34" charset="-122"/>
              </a:rPr>
              <a:t>(2)</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3920149" cy="855722"/>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3327" y="1319334"/>
            <a:ext cx="3421380" cy="398780"/>
          </a:xfrm>
          <a:prstGeom prst="rect">
            <a:avLst/>
          </a:prstGeom>
          <a:noFill/>
        </p:spPr>
        <p:txBody>
          <a:bodyPr wrap="none" rtlCol="0">
            <a:spAutoFit/>
          </a:bodyPr>
          <a:lstStyle/>
          <a:p>
            <a:pPr algn="l"/>
            <a:r>
              <a:rPr lang="zh-CN" altLang="zh-CN" sz="2000" dirty="0">
                <a:solidFill>
                  <a:srgbClr val="1369B2"/>
                </a:solidFill>
                <a:latin typeface="微软雅黑" panose="020B0503020204020204" pitchFamily="34" charset="-122"/>
                <a:ea typeface="微软雅黑" panose="020B0503020204020204" pitchFamily="34" charset="-122"/>
              </a:rPr>
              <a:t>借阅记录表(</a:t>
            </a:r>
            <a:r>
              <a:rPr lang="zh-CN" altLang="zh-CN" sz="2000" dirty="0">
                <a:solidFill>
                  <a:srgbClr val="1369B2"/>
                </a:solidFill>
                <a:latin typeface="微软雅黑" panose="020B0503020204020204" pitchFamily="34" charset="-122"/>
                <a:ea typeface="微软雅黑" panose="020B0503020204020204" pitchFamily="34" charset="-122"/>
                <a:sym typeface="+mn-ea"/>
              </a:rPr>
              <a:t>record</a:t>
            </a:r>
            <a:r>
              <a:rPr lang="zh-CN" altLang="zh-CN" sz="2000" dirty="0">
                <a:solidFill>
                  <a:srgbClr val="1369B2"/>
                </a:solidFill>
                <a:latin typeface="微软雅黑" panose="020B0503020204020204" pitchFamily="34" charset="-122"/>
                <a:ea typeface="微软雅黑" panose="020B0503020204020204" pitchFamily="34" charset="-122"/>
              </a:rPr>
              <a:t>)的表结构</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936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数据库设计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71830" y="2251075"/>
          <a:ext cx="10847705" cy="3587115"/>
        </p:xfrm>
        <a:graphic>
          <a:graphicData uri="http://schemas.openxmlformats.org/drawingml/2006/table">
            <a:tbl>
              <a:tblPr>
                <a:tableStyleId>{5C22544A-7EE6-4342-B048-85BDC9FD1C3A}</a:tableStyleId>
              </a:tblPr>
              <a:tblGrid>
                <a:gridCol w="3241040"/>
                <a:gridCol w="1512570"/>
                <a:gridCol w="1054100"/>
                <a:gridCol w="1635760"/>
                <a:gridCol w="3404235"/>
              </a:tblGrid>
              <a:tr h="512445">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字段名</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类型</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长度</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是否主键</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124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record_id</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是</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借阅记录id</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124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record_bookname</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借阅的图书名称</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124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record_bookisbn</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借阅的图书的ISBN编号</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124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record_borrower</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图书借阅人</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124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record_borrowtime</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图书借阅时间</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12445">
                <a:tc>
                  <a:txBody>
                    <a:bodyPr/>
                    <a:lstStyle/>
                    <a:p>
                      <a:pPr indent="0" algn="ctr" fontAlgn="auto">
                        <a:lnSpc>
                          <a:spcPct val="120000"/>
                        </a:lnSpc>
                        <a:spcBef>
                          <a:spcPts val="0"/>
                        </a:spcBef>
                        <a:spcAft>
                          <a:spcPts val="0"/>
                        </a:spcAft>
                      </a:pPr>
                      <a:r>
                        <a:rPr lang="en-US" sz="1600" b="0" spc="130">
                          <a:solidFill>
                            <a:schemeClr val="tx1">
                              <a:lumMod val="65000"/>
                              <a:lumOff val="35000"/>
                            </a:schemeClr>
                          </a:solidFill>
                          <a:latin typeface="微软雅黑" panose="020B0503020204020204" pitchFamily="34" charset="-122"/>
                          <a:ea typeface="微软雅黑" panose="020B0503020204020204" pitchFamily="34" charset="-122"/>
                        </a:rPr>
                        <a:t>record_remandtime</a:t>
                      </a:r>
                      <a:endParaRPr 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32</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defTabSz="9144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图书归还时间</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系统环境搭建</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4167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66060"/>
            <a:ext cx="41840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系统环境搭建</a:t>
            </a:r>
            <a:r>
              <a:rPr lang="zh-CN" altLang="en-US" dirty="0">
                <a:solidFill>
                  <a:srgbClr val="595959"/>
                </a:solidFill>
                <a:latin typeface="微软雅黑" panose="020B0503020204020204" pitchFamily="34" charset="-122"/>
                <a:ea typeface="微软雅黑" panose="020B0503020204020204" pitchFamily="34" charset="-122"/>
              </a:rPr>
              <a:t>，能够搭建开发环境</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525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318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云借阅系统需引入三大框架的依赖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535430" y="3162935"/>
            <a:ext cx="9668510" cy="1774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由于云借阅图书管理系统基于</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框架和</a:t>
            </a:r>
            <a:r>
              <a:rPr lang="en-US" altLang="zh-CN" dirty="0">
                <a:solidFill>
                  <a:srgbClr val="595959"/>
                </a:solidFill>
                <a:latin typeface="微软雅黑" panose="020B0503020204020204" pitchFamily="34" charset="-122"/>
              </a:rPr>
              <a:t>Maven</a:t>
            </a:r>
            <a:r>
              <a:rPr lang="zh-CN" altLang="zh-CN" dirty="0">
                <a:solidFill>
                  <a:srgbClr val="595959"/>
                </a:solidFill>
                <a:latin typeface="微软雅黑" panose="020B0503020204020204" pitchFamily="34" charset="-122"/>
              </a:rPr>
              <a:t>开发，因此需要在项目中引入这三大框架的</a:t>
            </a:r>
            <a:r>
              <a:rPr lang="zh-CN" altLang="zh-CN" dirty="0">
                <a:solidFill>
                  <a:srgbClr val="1369B2"/>
                </a:solidFill>
                <a:latin typeface="微软雅黑" panose="020B0503020204020204" pitchFamily="34" charset="-122"/>
              </a:rPr>
              <a:t>依赖</a:t>
            </a:r>
            <a:r>
              <a:rPr lang="zh-CN" altLang="zh-CN" dirty="0">
                <a:solidFill>
                  <a:srgbClr val="595959"/>
                </a:solidFill>
                <a:latin typeface="微软雅黑" panose="020B0503020204020204" pitchFamily="34" charset="-122"/>
              </a:rPr>
              <a:t>。此外，项目中还涉及到数据库连接、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标签等，因此还要引入数据库连接、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标签等其他依赖。整个系统所需要引入的依赖如下所示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6065" y="2805430"/>
            <a:ext cx="9794240" cy="24206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518300" y="27877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63931" y="485986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61140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72849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框架相关的依赖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336220" y="3163228"/>
            <a:ext cx="7562160" cy="1774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Spring</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spring-context</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上下文</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tx</a:t>
            </a: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事务管理</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jdbc</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JDBC</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Spring MVC</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en-US" altLang="zh-CN" dirty="0" err="1">
                <a:solidFill>
                  <a:srgbClr val="595959"/>
                </a:solidFill>
                <a:latin typeface="微软雅黑" panose="020B0503020204020204" pitchFamily="34" charset="-122"/>
              </a:rPr>
              <a:t>webmvc</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en-US" altLang="zh-CN" dirty="0" err="1">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框架相关的依赖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2091765" y="2805709"/>
            <a:ext cx="8035216" cy="2420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041540" y="2726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12041" y="49036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82743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78341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分页插件、</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整合、数据库、</a:t>
            </a:r>
            <a:r>
              <a:rPr lang="en-US" altLang="zh-CN" sz="2000" dirty="0" err="1">
                <a:solidFill>
                  <a:srgbClr val="1369B2"/>
                </a:solidFill>
                <a:latin typeface="微软雅黑" panose="020B0503020204020204" pitchFamily="34" charset="-122"/>
                <a:ea typeface="微软雅黑" panose="020B0503020204020204" pitchFamily="34" charset="-122"/>
              </a:rPr>
              <a:t>ServletAPI</a:t>
            </a:r>
            <a:r>
              <a:rPr lang="zh-CN" altLang="en-US" sz="2000" dirty="0">
                <a:solidFill>
                  <a:srgbClr val="1369B2"/>
                </a:solidFill>
                <a:latin typeface="微软雅黑" panose="020B0503020204020204" pitchFamily="34" charset="-122"/>
                <a:ea typeface="微软雅黑" panose="020B0503020204020204" pitchFamily="34" charset="-122"/>
              </a:rPr>
              <a:t>相关</a:t>
            </a:r>
            <a:r>
              <a:rPr lang="zh-CN" altLang="zh-CN" sz="2000" dirty="0">
                <a:solidFill>
                  <a:srgbClr val="1369B2"/>
                </a:solidFill>
                <a:latin typeface="微软雅黑" panose="020B0503020204020204" pitchFamily="34" charset="-122"/>
                <a:ea typeface="微软雅黑" panose="020B0503020204020204" pitchFamily="34" charset="-122"/>
              </a:rPr>
              <a:t>的依赖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936170" y="3106078"/>
            <a:ext cx="8225100" cy="26150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分页插件相关的依赖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pagehelper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分页插件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en-US" altLang="zh-CN" dirty="0" err="1">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与</a:t>
            </a:r>
            <a:r>
              <a:rPr lang="en-US" altLang="zh-CN" dirty="0">
                <a:solidFill>
                  <a:srgbClr val="1369B2"/>
                </a:solidFill>
                <a:latin typeface="微软雅黑" panose="020B0503020204020204" pitchFamily="34" charset="-122"/>
              </a:rPr>
              <a:t>Spring</a:t>
            </a:r>
            <a:r>
              <a:rPr lang="zh-CN" altLang="zh-CN" dirty="0">
                <a:solidFill>
                  <a:srgbClr val="1369B2"/>
                </a:solidFill>
                <a:latin typeface="微软雅黑" panose="020B0503020204020204" pitchFamily="34" charset="-122"/>
              </a:rPr>
              <a:t>整合的依赖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整合</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1369B2"/>
                </a:solidFill>
                <a:latin typeface="微软雅黑" panose="020B0503020204020204" pitchFamily="34" charset="-122"/>
              </a:rPr>
              <a:t>数据库驱动依赖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mysql</a:t>
            </a:r>
            <a:r>
              <a:rPr lang="en-US" altLang="zh-CN" dirty="0">
                <a:solidFill>
                  <a:srgbClr val="595959"/>
                </a:solidFill>
                <a:latin typeface="微软雅黑" panose="020B0503020204020204" pitchFamily="34" charset="-122"/>
              </a:rPr>
              <a:t>-connector-java</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的数据库驱动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1369B2"/>
                </a:solidFill>
                <a:latin typeface="微软雅黑" panose="020B0503020204020204" pitchFamily="34" charset="-122"/>
              </a:rPr>
              <a:t>数据源相关依赖</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druid</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阿里提供的数据库连接池</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en-US" altLang="zh-CN" dirty="0" err="1">
                <a:solidFill>
                  <a:srgbClr val="1369B2"/>
                </a:solidFill>
                <a:latin typeface="微软雅黑" panose="020B0503020204020204" pitchFamily="34" charset="-122"/>
              </a:rPr>
              <a:t>ServletAPI</a:t>
            </a:r>
            <a:r>
              <a:rPr lang="zh-CN" altLang="zh-CN" dirty="0">
                <a:solidFill>
                  <a:srgbClr val="1369B2"/>
                </a:solidFill>
                <a:latin typeface="微软雅黑" panose="020B0503020204020204" pitchFamily="34" charset="-122"/>
              </a:rPr>
              <a:t>相关的依赖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jsp-api</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页面使用</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等对象</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servlet-</a:t>
            </a:r>
            <a:r>
              <a:rPr lang="en-US" altLang="zh-CN" dirty="0" err="1">
                <a:solidFill>
                  <a:srgbClr val="595959"/>
                </a:solidFill>
                <a:latin typeface="微软雅黑" panose="020B0503020204020204" pitchFamily="34" charset="-122"/>
              </a:rPr>
              <a:t>api</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文件使用</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等对象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691714" y="2794279"/>
            <a:ext cx="8675295" cy="312646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641490" y="27153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040641" y="55894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4567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8432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库、</a:t>
            </a:r>
            <a:r>
              <a:rPr lang="en-US" altLang="zh-CN" sz="2000" dirty="0">
                <a:solidFill>
                  <a:srgbClr val="595959"/>
                </a:solidFill>
                <a:latin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Jackson</a:t>
            </a:r>
            <a:r>
              <a:rPr lang="zh-CN" altLang="zh-CN" sz="2000" dirty="0">
                <a:solidFill>
                  <a:srgbClr val="1369B2"/>
                </a:solidFill>
                <a:latin typeface="微软雅黑" panose="020B0503020204020204" pitchFamily="34" charset="-122"/>
                <a:ea typeface="微软雅黑" panose="020B0503020204020204" pitchFamily="34" charset="-122"/>
              </a:rPr>
              <a:t>相关的依赖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需要引入的依赖</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094865" y="3082925"/>
            <a:ext cx="8331835" cy="15551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JSTL</a:t>
            </a:r>
            <a:r>
              <a:rPr lang="zh-CN" altLang="zh-CN" dirty="0">
                <a:solidFill>
                  <a:srgbClr val="1369B2"/>
                </a:solidFill>
                <a:latin typeface="微软雅黑" panose="020B0503020204020204" pitchFamily="34" charset="-122"/>
              </a:rPr>
              <a:t>标签库相关依赖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jstl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标准标签库</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taglibs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taglibs</a:t>
            </a:r>
            <a:r>
              <a:rPr lang="zh-CN" altLang="zh-CN" dirty="0">
                <a:solidFill>
                  <a:srgbClr val="595959"/>
                </a:solidFill>
                <a:latin typeface="微软雅黑" panose="020B0503020204020204" pitchFamily="34" charset="-122"/>
              </a:rPr>
              <a:t>指令</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Jackson</a:t>
            </a:r>
            <a:r>
              <a:rPr lang="zh-CN" altLang="zh-CN" dirty="0">
                <a:solidFill>
                  <a:srgbClr val="1369B2"/>
                </a:solidFill>
                <a:latin typeface="微软雅黑" panose="020B0503020204020204" pitchFamily="34" charset="-122"/>
              </a:rPr>
              <a:t>相关依赖</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en-US" altLang="zh-CN" dirty="0">
                <a:solidFill>
                  <a:srgbClr val="595959"/>
                </a:solidFill>
                <a:latin typeface="微软雅黑" panose="020B0503020204020204" pitchFamily="34" charset="-122"/>
              </a:rPr>
              <a:t>-core</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核心</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jackson-databind</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数据转换</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en-US" altLang="zh-CN" dirty="0">
                <a:solidFill>
                  <a:srgbClr val="595959"/>
                </a:solidFill>
                <a:latin typeface="微软雅黑" panose="020B0503020204020204" pitchFamily="34" charset="-122"/>
              </a:rPr>
              <a:t>-annotations</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核心注解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831975" y="2816860"/>
            <a:ext cx="8994140" cy="1967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814210" y="279913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444501" y="44185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5196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7488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命令导入</a:t>
            </a:r>
            <a:r>
              <a:rPr lang="en-US" altLang="zh-CN" sz="2000" dirty="0" err="1">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文件</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MySQL 5.7 Command Line Client</a:t>
            </a:r>
            <a:r>
              <a:rPr lang="zh-CN" altLang="zh-CN" dirty="0">
                <a:solidFill>
                  <a:srgbClr val="595959"/>
                </a:solidFill>
                <a:latin typeface="微软雅黑" panose="020B0503020204020204" pitchFamily="34" charset="-122"/>
              </a:rPr>
              <a:t>登录数据库后，创建一个名称为</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的数据库。通过</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命令将书</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资源中提供的</a:t>
            </a:r>
            <a:r>
              <a:rPr lang="en-US" altLang="zh-CN" dirty="0" err="1">
                <a:solidFill>
                  <a:srgbClr val="595959"/>
                </a:solidFill>
                <a:latin typeface="微软雅黑" panose="020B0503020204020204" pitchFamily="34" charset="-122"/>
              </a:rPr>
              <a:t>cloudlibrary.sql</a:t>
            </a:r>
            <a:r>
              <a:rPr lang="zh-CN" altLang="zh-CN" dirty="0">
                <a:solidFill>
                  <a:srgbClr val="595959"/>
                </a:solidFill>
                <a:latin typeface="微软雅黑" panose="020B0503020204020204" pitchFamily="34" charset="-122"/>
              </a:rPr>
              <a:t>文件导入到</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数据库中，即可导入云借阅图书管理系统所使用的全部数据。</a:t>
            </a:r>
            <a:endParaRPr lang="zh-CN" altLang="zh-CN" dirty="0">
              <a:solidFill>
                <a:srgbClr val="595959"/>
              </a:solidFill>
              <a:latin typeface="微软雅黑" panose="020B0503020204020204" pitchFamily="34" charset="-122"/>
            </a:endParaRP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936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6734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导入数据的</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命令</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准备数据库资源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770559" y="1852589"/>
            <a:ext cx="6602041" cy="5059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创建数据库并导入数据的具体</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命令如下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1</a:t>
            </a:r>
            <a:r>
              <a:rPr lang="zh-CN" altLang="en-US" dirty="0">
                <a:solidFill>
                  <a:srgbClr val="1369B2"/>
                </a:solidFill>
                <a:latin typeface="微软雅黑" panose="020B0503020204020204" pitchFamily="34" charset="-122"/>
              </a:rPr>
              <a:t>）创建数据库</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2</a:t>
            </a:r>
            <a:r>
              <a:rPr lang="zh-CN" altLang="en-US" dirty="0">
                <a:solidFill>
                  <a:srgbClr val="1369B2"/>
                </a:solidFill>
                <a:latin typeface="微软雅黑" panose="020B0503020204020204" pitchFamily="34" charset="-122"/>
              </a:rPr>
              <a:t>）选择所创建的数据库</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3</a:t>
            </a:r>
            <a:r>
              <a:rPr lang="zh-CN" altLang="en-US"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导入数据库文件</a:t>
            </a:r>
            <a:endParaRPr lang="zh-CN" altLang="zh-CN" dirty="0">
              <a:solidFill>
                <a:srgbClr val="1369B2"/>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这里假设该文件在</a:t>
            </a:r>
            <a:r>
              <a:rPr lang="en-US" altLang="zh-CN" dirty="0">
                <a:solidFill>
                  <a:srgbClr val="595959"/>
                </a:solidFill>
                <a:latin typeface="微软雅黑" panose="020B0503020204020204" pitchFamily="34" charset="-122"/>
              </a:rPr>
              <a:t>F</a:t>
            </a:r>
            <a:r>
              <a:rPr lang="zh-CN" altLang="zh-CN" dirty="0">
                <a:solidFill>
                  <a:srgbClr val="595959"/>
                </a:solidFill>
                <a:latin typeface="微软雅黑" panose="020B0503020204020204" pitchFamily="34" charset="-122"/>
              </a:rPr>
              <a:t>盘的根目录下，导入命令如下所示</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除了使用命令导入数据库文件之外，还可以通过其他数据库管理工具导入数据库文件，如</a:t>
            </a:r>
            <a:r>
              <a:rPr lang="en-US" altLang="zh-CN" dirty="0" err="1">
                <a:solidFill>
                  <a:srgbClr val="595959"/>
                </a:solidFill>
                <a:latin typeface="微软雅黑" panose="020B0503020204020204" pitchFamily="34" charset="-122"/>
              </a:rPr>
              <a:t>Navicat</a:t>
            </a:r>
            <a:r>
              <a:rPr lang="en-US" altLang="zh-CN" dirty="0">
                <a:solidFill>
                  <a:srgbClr val="595959"/>
                </a:solidFill>
                <a:latin typeface="微软雅黑" panose="020B0503020204020204" pitchFamily="34" charset="-122"/>
              </a:rPr>
              <a:t> Premium</a:t>
            </a:r>
            <a:r>
              <a:rPr lang="zh-CN" altLang="zh-CN" dirty="0">
                <a:solidFill>
                  <a:srgbClr val="595959"/>
                </a:solidFill>
                <a:latin typeface="微软雅黑" panose="020B0503020204020204" pitchFamily="34" charset="-122"/>
              </a:rPr>
              <a:t>和</a:t>
            </a:r>
            <a:r>
              <a:rPr lang="en-US" altLang="zh-CN" dirty="0" err="1">
                <a:solidFill>
                  <a:srgbClr val="595959"/>
                </a:solidFill>
                <a:latin typeface="微软雅黑" panose="020B0503020204020204" pitchFamily="34" charset="-122"/>
              </a:rPr>
              <a:t>SQLyog</a:t>
            </a:r>
            <a:r>
              <a:rPr lang="zh-CN" altLang="zh-CN" dirty="0">
                <a:solidFill>
                  <a:srgbClr val="595959"/>
                </a:solidFill>
                <a:latin typeface="微软雅黑" panose="020B0503020204020204" pitchFamily="34" charset="-122"/>
              </a:rPr>
              <a:t>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2451913" y="2755376"/>
            <a:ext cx="7332167" cy="425806"/>
          </a:xfrm>
          <a:prstGeom prst="rect">
            <a:avLst/>
          </a:prstGeom>
        </p:spPr>
      </p:pic>
      <p:sp>
        <p:nvSpPr>
          <p:cNvPr id="2" name="文本框 1"/>
          <p:cNvSpPr txBox="1"/>
          <p:nvPr/>
        </p:nvSpPr>
        <p:spPr>
          <a:xfrm>
            <a:off x="3079169" y="281865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CREATE DATABASE </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p:cNvPicPr>
            <a:picLocks noChangeAspect="1"/>
          </p:cNvPicPr>
          <p:nvPr/>
        </p:nvPicPr>
        <p:blipFill>
          <a:blip r:embed="rId3"/>
          <a:stretch>
            <a:fillRect/>
          </a:stretch>
        </p:blipFill>
        <p:spPr>
          <a:xfrm>
            <a:off x="2467153" y="3582146"/>
            <a:ext cx="7332167" cy="425806"/>
          </a:xfrm>
          <a:prstGeom prst="rect">
            <a:avLst/>
          </a:prstGeom>
        </p:spPr>
      </p:pic>
      <p:sp>
        <p:nvSpPr>
          <p:cNvPr id="17" name="文本框 16"/>
          <p:cNvSpPr txBox="1"/>
          <p:nvPr/>
        </p:nvSpPr>
        <p:spPr>
          <a:xfrm>
            <a:off x="3094409" y="364542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USE </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8" name="图片 17"/>
          <p:cNvPicPr>
            <a:picLocks noChangeAspect="1"/>
          </p:cNvPicPr>
          <p:nvPr/>
        </p:nvPicPr>
        <p:blipFill>
          <a:blip r:embed="rId3"/>
          <a:stretch>
            <a:fillRect/>
          </a:stretch>
        </p:blipFill>
        <p:spPr>
          <a:xfrm>
            <a:off x="2470963" y="4808966"/>
            <a:ext cx="7332167" cy="425806"/>
          </a:xfrm>
          <a:prstGeom prst="rect">
            <a:avLst/>
          </a:prstGeom>
        </p:spPr>
      </p:pic>
      <p:sp>
        <p:nvSpPr>
          <p:cNvPr id="19" name="文本框 18"/>
          <p:cNvSpPr txBox="1"/>
          <p:nvPr/>
        </p:nvSpPr>
        <p:spPr>
          <a:xfrm>
            <a:off x="3098219" y="4872244"/>
            <a:ext cx="4407481" cy="369332"/>
          </a:xfrm>
          <a:prstGeom prst="rect">
            <a:avLst/>
          </a:prstGeom>
          <a:noFill/>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source F:\</a:t>
            </a:r>
            <a:r>
              <a:rPr lang="en-US" altLang="zh-CN" dirty="0" err="1">
                <a:solidFill>
                  <a:srgbClr val="595959"/>
                </a:solidFill>
                <a:latin typeface="微软雅黑" panose="020B0503020204020204" pitchFamily="34" charset="-122"/>
                <a:ea typeface="微软雅黑" panose="020B0503020204020204" pitchFamily="34" charset="-122"/>
                <a:cs typeface="+mn-ea"/>
              </a:rPr>
              <a:t>cloudlibrary.sql</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85665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rgbClr val="1369B2"/>
                  </a:solidFill>
                  <a:latin typeface="微软雅黑" panose="020B0503020204020204" pitchFamily="34" charset="-122"/>
                  <a:ea typeface="微软雅黑" panose="020B0503020204020204" pitchFamily="34" charset="-122"/>
                  <a:cs typeface="+mn-ea"/>
                </a:rPr>
                <a:t>登录模块</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功能的实现 </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72673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rgbClr val="1369B2"/>
                  </a:solidFill>
                  <a:latin typeface="微软雅黑" panose="020B0503020204020204" pitchFamily="34" charset="-122"/>
                  <a:ea typeface="微软雅黑" panose="020B0503020204020204" pitchFamily="34" charset="-122"/>
                  <a:cs typeface="+mn-ea"/>
                </a:rPr>
                <a:t>图书管理模块</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功能的编写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9469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rgbClr val="1369B2"/>
                  </a:solidFill>
                  <a:latin typeface="微软雅黑" panose="020B0503020204020204" pitchFamily="34" charset="-122"/>
                  <a:ea typeface="微软雅黑" panose="020B0503020204020204" pitchFamily="34" charset="-122"/>
                  <a:cs typeface="+mn-ea"/>
                </a:rPr>
                <a:t>访问权限控制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的实现</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936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3947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创建项目，引入依赖</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接下来，根据第</a:t>
            </a:r>
            <a:r>
              <a:rPr lang="en-US" altLang="zh-CN" dirty="0">
                <a:solidFill>
                  <a:srgbClr val="595959"/>
                </a:solidFill>
                <a:latin typeface="微软雅黑" panose="020B0503020204020204" pitchFamily="34" charset="-122"/>
              </a:rPr>
              <a:t>14</a:t>
            </a:r>
            <a:r>
              <a:rPr lang="zh-CN" altLang="zh-CN" dirty="0">
                <a:solidFill>
                  <a:srgbClr val="595959"/>
                </a:solidFill>
                <a:latin typeface="微软雅黑" panose="020B0503020204020204" pitchFamily="34" charset="-122"/>
              </a:rPr>
              <a:t>章</a:t>
            </a:r>
            <a:r>
              <a:rPr lang="en-US" altLang="zh-CN" dirty="0">
                <a:solidFill>
                  <a:srgbClr val="595959"/>
                </a:solidFill>
                <a:latin typeface="微软雅黑" panose="020B0503020204020204" pitchFamily="34" charset="-122"/>
              </a:rPr>
              <a:t>14.2.1</a:t>
            </a:r>
            <a:r>
              <a:rPr lang="zh-CN" altLang="zh-CN" dirty="0">
                <a:solidFill>
                  <a:srgbClr val="595959"/>
                </a:solidFill>
                <a:latin typeface="微软雅黑" panose="020B0503020204020204" pitchFamily="34" charset="-122"/>
              </a:rPr>
              <a:t>节中的思路整合</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框架，并在</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整合之后引入已经提供好的页面资源，具体如下所示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IntelliJ IDEA</a:t>
            </a:r>
            <a:r>
              <a:rPr lang="zh-CN" altLang="zh-CN" dirty="0">
                <a:solidFill>
                  <a:srgbClr val="595959"/>
                </a:solidFill>
                <a:latin typeface="微软雅黑" panose="020B0503020204020204" pitchFamily="34" charset="-122"/>
              </a:rPr>
              <a:t>中，创建一个名称为</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Maven Web</a:t>
            </a:r>
            <a:r>
              <a:rPr lang="zh-CN" altLang="zh-CN" dirty="0">
                <a:solidFill>
                  <a:srgbClr val="595959"/>
                </a:solidFill>
                <a:latin typeface="微软雅黑" panose="020B0503020204020204" pitchFamily="34" charset="-122"/>
              </a:rPr>
              <a:t>项目，将系统所需要的依赖配置到项目的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672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编写配置文件和配置类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\main\resources</a:t>
            </a:r>
            <a:r>
              <a:rPr lang="zh-CN" altLang="zh-CN" dirty="0">
                <a:solidFill>
                  <a:srgbClr val="595959"/>
                </a:solidFill>
                <a:latin typeface="微软雅黑" panose="020B0503020204020204" pitchFamily="34" charset="-122"/>
              </a:rPr>
              <a:t>目录下创建数据库连接信息的配置文件</a:t>
            </a:r>
            <a:r>
              <a:rPr lang="en-US" altLang="zh-CN" dirty="0" err="1">
                <a:solidFill>
                  <a:srgbClr val="595959"/>
                </a:solidFill>
                <a:latin typeface="微软雅黑" panose="020B0503020204020204" pitchFamily="34" charset="-122"/>
              </a:rPr>
              <a:t>jdbc.properties</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jdbc.properties</a:t>
            </a:r>
            <a:r>
              <a:rPr lang="zh-CN" altLang="zh-CN" dirty="0">
                <a:solidFill>
                  <a:srgbClr val="595959"/>
                </a:solidFill>
                <a:latin typeface="微软雅黑" panose="020B0503020204020204" pitchFamily="34" charset="-122"/>
              </a:rPr>
              <a:t>配置文件配置的内容除了连接的数据库需要换成</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，其他的都和第</a:t>
            </a:r>
            <a:r>
              <a:rPr lang="en-US" altLang="zh-CN" dirty="0">
                <a:solidFill>
                  <a:srgbClr val="595959"/>
                </a:solidFill>
                <a:latin typeface="微软雅黑" panose="020B0503020204020204" pitchFamily="34" charset="-122"/>
              </a:rPr>
              <a:t>14</a:t>
            </a:r>
            <a:r>
              <a:rPr lang="zh-CN" altLang="zh-CN" dirty="0">
                <a:solidFill>
                  <a:srgbClr val="595959"/>
                </a:solidFill>
                <a:latin typeface="微软雅黑" panose="020B0503020204020204" pitchFamily="34" charset="-122"/>
              </a:rPr>
              <a:t>章的</a:t>
            </a:r>
            <a:r>
              <a:rPr lang="en-US" altLang="zh-CN" dirty="0">
                <a:solidFill>
                  <a:srgbClr val="595959"/>
                </a:solidFill>
                <a:latin typeface="微软雅黑" panose="020B0503020204020204" pitchFamily="34" charset="-122"/>
              </a:rPr>
              <a:t>14.1.3</a:t>
            </a:r>
            <a:r>
              <a:rPr lang="zh-CN" altLang="zh-CN" dirty="0">
                <a:solidFill>
                  <a:srgbClr val="595959"/>
                </a:solidFill>
                <a:latin typeface="微软雅黑" panose="020B0503020204020204" pitchFamily="34" charset="-122"/>
              </a:rPr>
              <a:t>节一样，这里不再重复演示。</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672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编写配置文件和配置类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804849" y="3208948"/>
            <a:ext cx="6602041"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本项目使用纯注解的方式整合</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框架，使用配置类替代框架的相关配置文件。在项目的</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\main\java</a:t>
            </a:r>
            <a:r>
              <a:rPr lang="zh-CN" altLang="zh-CN" dirty="0">
                <a:solidFill>
                  <a:srgbClr val="595959"/>
                </a:solidFill>
                <a:latin typeface="微软雅黑" panose="020B0503020204020204" pitchFamily="34" charset="-122"/>
              </a:rPr>
              <a:t>目录下创建一个名称为</a:t>
            </a:r>
            <a:r>
              <a:rPr lang="en-US" altLang="zh-CN" dirty="0" err="1">
                <a:solidFill>
                  <a:srgbClr val="595959"/>
                </a:solidFill>
                <a:latin typeface="微软雅黑" panose="020B0503020204020204" pitchFamily="34" charset="-122"/>
              </a:rPr>
              <a:t>com.itheima.config</a:t>
            </a:r>
            <a:r>
              <a:rPr lang="zh-CN" altLang="zh-CN" dirty="0">
                <a:solidFill>
                  <a:srgbClr val="595959"/>
                </a:solidFill>
                <a:latin typeface="微软雅黑" panose="020B0503020204020204" pitchFamily="34" charset="-122"/>
              </a:rPr>
              <a:t>的类包，并在</a:t>
            </a:r>
            <a:r>
              <a:rPr lang="en-US" altLang="zh-CN" dirty="0">
                <a:solidFill>
                  <a:srgbClr val="595959"/>
                </a:solidFill>
                <a:latin typeface="微软雅黑" panose="020B0503020204020204" pitchFamily="34" charset="-122"/>
              </a:rPr>
              <a:t>config</a:t>
            </a:r>
            <a:r>
              <a:rPr lang="zh-CN" altLang="zh-CN" dirty="0">
                <a:solidFill>
                  <a:srgbClr val="595959"/>
                </a:solidFill>
                <a:latin typeface="微软雅黑" panose="020B0503020204020204" pitchFamily="34" charset="-122"/>
              </a:rPr>
              <a:t>类包下分别创建并配置以下</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个配置类</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2560395" y="2885720"/>
            <a:ext cx="7063665" cy="23951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2510170" y="28067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297691" y="49493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1994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7832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config</a:t>
            </a:r>
            <a:r>
              <a:rPr lang="zh-CN" altLang="en-US" sz="2000" dirty="0">
                <a:solidFill>
                  <a:srgbClr val="1369B2"/>
                </a:solidFill>
                <a:latin typeface="微软雅黑" panose="020B0503020204020204" pitchFamily="34" charset="-122"/>
                <a:ea typeface="微软雅黑" panose="020B0503020204020204" pitchFamily="34" charset="-122"/>
              </a:rPr>
              <a:t>类包下的配置类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233349" y="3037498"/>
            <a:ext cx="7665031" cy="254561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ServletContainersInitConfig.java</a:t>
            </a:r>
            <a:r>
              <a:rPr lang="zh-CN" altLang="zh-CN" dirty="0">
                <a:solidFill>
                  <a:srgbClr val="595959"/>
                </a:solidFill>
                <a:latin typeface="微软雅黑" panose="020B0503020204020204" pitchFamily="34" charset="-122"/>
              </a:rPr>
              <a:t>：用于初始化</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容器的配置类。</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JdbcConfig.java</a:t>
            </a:r>
            <a:r>
              <a:rPr lang="zh-CN" altLang="zh-CN" dirty="0">
                <a:solidFill>
                  <a:srgbClr val="595959"/>
                </a:solidFill>
                <a:latin typeface="微软雅黑" panose="020B0503020204020204" pitchFamily="34" charset="-122"/>
              </a:rPr>
              <a:t>：用于读取数据库连接信息的配置类。</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MyBatisConfig.java</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相关的配置类。</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SpringConfig.java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相关的配置类。</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SpringMvcConfig.java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相关的配置类。</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EncodingFilter.java</a:t>
            </a:r>
            <a:r>
              <a:rPr lang="zh-CN" altLang="zh-CN" dirty="0">
                <a:solidFill>
                  <a:srgbClr val="595959"/>
                </a:solidFill>
                <a:latin typeface="微软雅黑" panose="020B0503020204020204" pitchFamily="34" charset="-122"/>
              </a:rPr>
              <a:t>：编码拦截器。</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771420"/>
            <a:ext cx="8149515" cy="30807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6924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5208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239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引入页面资源</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233349" y="2728888"/>
            <a:ext cx="7665031" cy="13298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将项目运行所需要的</a:t>
            </a:r>
            <a:r>
              <a:rPr lang="en-US" altLang="zh-CN" dirty="0">
                <a:solidFill>
                  <a:srgbClr val="595959"/>
                </a:solidFill>
                <a:latin typeface="微软雅黑" panose="020B0503020204020204" pitchFamily="34" charset="-122"/>
              </a:rPr>
              <a:t>CSS</a:t>
            </a:r>
            <a:r>
              <a:rPr lang="zh-CN" altLang="zh-CN" dirty="0">
                <a:solidFill>
                  <a:srgbClr val="595959"/>
                </a:solidFill>
                <a:latin typeface="微软雅黑" panose="020B0503020204020204" pitchFamily="34" charset="-122"/>
              </a:rPr>
              <a:t>文件、图片、</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文件按照</a:t>
            </a:r>
            <a:r>
              <a:rPr lang="zh-CN" altLang="en-US" dirty="0">
                <a:solidFill>
                  <a:srgbClr val="595959"/>
                </a:solidFill>
                <a:latin typeface="微软雅黑" panose="020B0503020204020204" pitchFamily="34" charset="-122"/>
              </a:rPr>
              <a:t>项目文件组织</a:t>
            </a:r>
            <a:r>
              <a:rPr lang="zh-CN" altLang="zh-CN" dirty="0">
                <a:solidFill>
                  <a:srgbClr val="595959"/>
                </a:solidFill>
                <a:latin typeface="微软雅黑" panose="020B0503020204020204" pitchFamily="34" charset="-122"/>
              </a:rPr>
              <a:t>结构引入到项目中。其中系统首页</a:t>
            </a:r>
            <a:r>
              <a:rPr lang="en-US" altLang="zh-CN" dirty="0" err="1">
                <a:solidFill>
                  <a:srgbClr val="595959"/>
                </a:solidFill>
                <a:latin typeface="微软雅黑" panose="020B0503020204020204" pitchFamily="34" charset="-122"/>
              </a:rPr>
              <a:t>index.jsp</a:t>
            </a:r>
            <a:r>
              <a:rPr lang="zh-CN" altLang="zh-CN" dirty="0">
                <a:solidFill>
                  <a:srgbClr val="595959"/>
                </a:solidFill>
                <a:latin typeface="微软雅黑" panose="020B0503020204020204" pitchFamily="34" charset="-122"/>
              </a:rPr>
              <a:t>实现了一个转发功能，在访问时会转发到登录页面，其实现代码如下所示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497100"/>
            <a:ext cx="8149515" cy="17891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41813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39435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383333" y="4591796"/>
            <a:ext cx="7332167" cy="1510092"/>
          </a:xfrm>
          <a:prstGeom prst="rect">
            <a:avLst/>
          </a:prstGeom>
        </p:spPr>
      </p:pic>
      <p:sp>
        <p:nvSpPr>
          <p:cNvPr id="2" name="文本框 1"/>
          <p:cNvSpPr txBox="1"/>
          <p:nvPr/>
        </p:nvSpPr>
        <p:spPr>
          <a:xfrm>
            <a:off x="2583180" y="4526280"/>
            <a:ext cx="7475220" cy="1526123"/>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访问时自动转发到登录页面</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jsp:forward</a:t>
            </a:r>
            <a:r>
              <a:rPr lang="en-US" altLang="zh-CN" sz="1600" dirty="0">
                <a:solidFill>
                  <a:srgbClr val="595959"/>
                </a:solidFill>
                <a:latin typeface="微软雅黑" panose="020B0503020204020204" pitchFamily="34" charset="-122"/>
                <a:ea typeface="微软雅黑" panose="020B0503020204020204" pitchFamily="34" charset="-122"/>
                <a:cs typeface="+mn-ea"/>
              </a:rPr>
              <a:t> page="/admin/</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2393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页面效果展示</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准备项目环境</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45921" y="2065949"/>
            <a:ext cx="8926830" cy="9858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将项目发布到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服务器中，启动项目</a:t>
            </a:r>
            <a:r>
              <a:rPr lang="en-US" altLang="zh-CN" dirty="0" err="1">
                <a:solidFill>
                  <a:srgbClr val="595959"/>
                </a:solidFill>
                <a:latin typeface="微软雅黑" panose="020B0503020204020204" pitchFamily="34" charset="-122"/>
              </a:rPr>
              <a:t>cloudlibrary</a:t>
            </a:r>
            <a:r>
              <a:rPr lang="zh-CN" altLang="zh-CN" dirty="0">
                <a:solidFill>
                  <a:srgbClr val="595959"/>
                </a:solidFill>
                <a:latin typeface="微软雅黑" panose="020B0503020204020204" pitchFamily="34" charset="-122"/>
              </a:rPr>
              <a:t>，并在浏览器中访问项目首页，访问地址为</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index.jsp</a:t>
            </a:r>
            <a:r>
              <a:rPr lang="zh-CN" altLang="zh-CN" dirty="0">
                <a:solidFill>
                  <a:srgbClr val="595959"/>
                </a:solidFill>
                <a:latin typeface="微软雅黑" panose="020B0503020204020204" pitchFamily="34" charset="-122"/>
              </a:rPr>
              <a:t>，访问效果如图所示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3404234" y="3057842"/>
            <a:ext cx="5374005" cy="312578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用户登录模块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79817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48280"/>
            <a:ext cx="349948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在系统中实现用户登录模块中的</a:t>
            </a:r>
            <a:r>
              <a:rPr lang="zh-CN" altLang="en-US" dirty="0">
                <a:solidFill>
                  <a:srgbClr val="1369B2"/>
                </a:solidFill>
                <a:latin typeface="微软雅黑" panose="020B0503020204020204" pitchFamily="34" charset="-122"/>
                <a:ea typeface="微软雅黑" panose="020B0503020204020204" pitchFamily="34" charset="-122"/>
              </a:rPr>
              <a:t>用户登录</a:t>
            </a:r>
            <a:r>
              <a:rPr lang="zh-CN" altLang="en-US" dirty="0">
                <a:solidFill>
                  <a:srgbClr val="595959"/>
                </a:solidFill>
                <a:latin typeface="微软雅黑" panose="020B0503020204020204" pitchFamily="34" charset="-122"/>
                <a:ea typeface="微软雅黑" panose="020B0503020204020204" pitchFamily="34" charset="-122"/>
              </a:rPr>
              <a:t>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4679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用户登录流程图</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394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bwMode="auto">
          <a:xfrm>
            <a:off x="2948940" y="2264410"/>
            <a:ext cx="6160770" cy="2410460"/>
          </a:xfrm>
          <a:prstGeom prst="rect">
            <a:avLst/>
          </a:prstGeom>
          <a:noFill/>
          <a:ln>
            <a:noFill/>
          </a:ln>
          <a:effectLst/>
        </p:spPr>
      </p:pic>
      <p:sp>
        <p:nvSpPr>
          <p:cNvPr id="2" name="文本框 1"/>
          <p:cNvSpPr txBox="1"/>
          <p:nvPr/>
        </p:nvSpPr>
        <p:spPr>
          <a:xfrm>
            <a:off x="1543050" y="4777740"/>
            <a:ext cx="9029700" cy="874407"/>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从图中可以看出，</a:t>
            </a:r>
            <a:r>
              <a:rPr lang="zh-CN" altLang="zh-CN" dirty="0">
                <a:solidFill>
                  <a:srgbClr val="595959"/>
                </a:solidFill>
                <a:latin typeface="微软雅黑" panose="020B0503020204020204" pitchFamily="34" charset="-122"/>
                <a:ea typeface="微软雅黑" panose="020B0503020204020204" pitchFamily="34" charset="-122"/>
              </a:rPr>
              <a:t>用户登录过程中首先要验证用户名和密码是否正确，如果正确，可以成功登录系统，系统会自动跳转到主页；如果错误，则在登录页面给出错误提示信息</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创建持久化类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创建用户持久化类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，并在</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类中定义用户相关属性以及相应的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51913" y="2548890"/>
            <a:ext cx="7332167" cy="3356976"/>
          </a:xfrm>
          <a:prstGeom prst="rect">
            <a:avLst/>
          </a:prstGeom>
        </p:spPr>
      </p:pic>
      <p:sp>
        <p:nvSpPr>
          <p:cNvPr id="4" name="矩形 3"/>
          <p:cNvSpPr/>
          <p:nvPr/>
        </p:nvSpPr>
        <p:spPr>
          <a:xfrm>
            <a:off x="2795019" y="2526146"/>
            <a:ext cx="6876488" cy="3459730"/>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 implements Serializable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用户</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sz="1600" dirty="0">
                <a:solidFill>
                  <a:srgbClr val="595959"/>
                </a:solidFill>
                <a:latin typeface="微软雅黑" panose="020B0503020204020204" pitchFamily="34" charset="-122"/>
                <a:ea typeface="微软雅黑" panose="020B0503020204020204" pitchFamily="34" charset="-122"/>
                <a:cs typeface="+mn-ea"/>
              </a:rPr>
              <a:t>用户密码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email;     		//</a:t>
            </a:r>
            <a:r>
              <a:rPr lang="zh-CN" altLang="zh-CN" sz="1600" dirty="0">
                <a:solidFill>
                  <a:srgbClr val="595959"/>
                </a:solidFill>
                <a:latin typeface="微软雅黑" panose="020B0503020204020204" pitchFamily="34" charset="-122"/>
                <a:ea typeface="微软雅黑" panose="020B0503020204020204" pitchFamily="34" charset="-122"/>
                <a:cs typeface="+mn-ea"/>
              </a:rPr>
              <a:t>用户邮箱（用户账号）</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role;      		//</a:t>
            </a:r>
            <a:r>
              <a:rPr lang="zh-CN" altLang="zh-CN" sz="1600" dirty="0">
                <a:solidFill>
                  <a:srgbClr val="595959"/>
                </a:solidFill>
                <a:latin typeface="微软雅黑" panose="020B0503020204020204" pitchFamily="34" charset="-122"/>
                <a:ea typeface="微软雅黑" panose="020B0503020204020204" pitchFamily="34" charset="-122"/>
                <a:cs typeface="+mn-ea"/>
              </a:rPr>
              <a:t>用户角色</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status;    		//</a:t>
            </a:r>
            <a:r>
              <a:rPr lang="zh-CN" altLang="zh-CN" sz="1600" dirty="0">
                <a:solidFill>
                  <a:srgbClr val="595959"/>
                </a:solidFill>
                <a:latin typeface="微软雅黑" panose="020B0503020204020204" pitchFamily="34" charset="-122"/>
                <a:ea typeface="微软雅黑" panose="020B0503020204020204" pitchFamily="34" charset="-122"/>
                <a:cs typeface="+mn-ea"/>
              </a:rPr>
              <a:t>用户状态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895554"/>
            <a:ext cx="10152454"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本章将通过前面章节学习的</a:t>
            </a:r>
            <a:r>
              <a:rPr lang="en-US" altLang="zh-CN" sz="2000" dirty="0">
                <a:solidFill>
                  <a:srgbClr val="595959"/>
                </a:solidFill>
                <a:latin typeface="微软雅黑" panose="020B0503020204020204" pitchFamily="34" charset="-122"/>
                <a:ea typeface="微软雅黑" panose="020B0503020204020204" pitchFamily="34" charset="-122"/>
              </a:rPr>
              <a:t>SSM</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595959"/>
                </a:solidFill>
                <a:latin typeface="微软雅黑" panose="020B0503020204020204" pitchFamily="34" charset="-122"/>
                <a:ea typeface="微软雅黑" panose="020B0503020204020204" pitchFamily="34" charset="-122"/>
              </a:rPr>
              <a:t>Spring+Spring</a:t>
            </a: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err="1">
                <a:solidFill>
                  <a:srgbClr val="595959"/>
                </a:solidFill>
                <a:latin typeface="微软雅黑" panose="020B0503020204020204" pitchFamily="34" charset="-122"/>
                <a:ea typeface="微软雅黑" panose="020B0503020204020204" pitchFamily="34" charset="-122"/>
              </a:rPr>
              <a:t>MVC+MyBatis</a:t>
            </a:r>
            <a:r>
              <a:rPr lang="zh-CN" altLang="zh-CN" sz="2000" dirty="0">
                <a:solidFill>
                  <a:srgbClr val="595959"/>
                </a:solidFill>
                <a:latin typeface="微软雅黑" panose="020B0503020204020204" pitchFamily="34" charset="-122"/>
                <a:ea typeface="微软雅黑" panose="020B0503020204020204" pitchFamily="34" charset="-122"/>
              </a:rPr>
              <a:t>）框架知识来实现一个简单的云借阅图书管理系统。云借阅图书管理系统在开发过程中，整合了三大框架，并在框架整合的基础上实现了系统功能</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a:solidFill>
                  <a:srgbClr val="595959"/>
                </a:solidFill>
                <a:latin typeface="微软雅黑" panose="020B0503020204020204" pitchFamily="34" charset="-122"/>
                <a:ea typeface="微软雅黑" panose="020B0503020204020204" pitchFamily="34" charset="-122"/>
              </a:rPr>
              <a:t> </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DAO</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创建一个用户接口</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a:t>
            </a:r>
            <a:r>
              <a:rPr lang="zh-CN" altLang="zh-CN" sz="1600" dirty="0">
                <a:solidFill>
                  <a:srgbClr val="595959"/>
                </a:solidFill>
                <a:latin typeface="微软雅黑" panose="020B0503020204020204" pitchFamily="34" charset="-122"/>
                <a:ea typeface="微软雅黑" panose="020B0503020204020204" pitchFamily="34" charset="-122"/>
                <a:cs typeface="+mn-ea"/>
              </a:rPr>
              <a:t>，并在接口中定义</a:t>
            </a:r>
            <a:r>
              <a:rPr lang="en-US" altLang="zh-CN" sz="1600" dirty="0">
                <a:solidFill>
                  <a:srgbClr val="595959"/>
                </a:solidFill>
                <a:latin typeface="微软雅黑" panose="020B0503020204020204" pitchFamily="34" charset="-122"/>
                <a:ea typeface="微软雅黑" panose="020B0503020204020204" pitchFamily="34" charset="-122"/>
                <a:cs typeface="+mn-ea"/>
              </a:rPr>
              <a:t>login()</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a:solidFill>
                  <a:srgbClr val="595959"/>
                </a:solidFill>
                <a:latin typeface="微软雅黑" panose="020B0503020204020204" pitchFamily="34" charset="-122"/>
                <a:ea typeface="微软雅黑" panose="020B0503020204020204" pitchFamily="34" charset="-122"/>
                <a:cs typeface="+mn-ea"/>
              </a:rPr>
              <a:t>login()</a:t>
            </a:r>
            <a:r>
              <a:rPr lang="zh-CN" altLang="zh-CN" sz="1600" dirty="0">
                <a:solidFill>
                  <a:srgbClr val="595959"/>
                </a:solidFill>
                <a:latin typeface="微软雅黑" panose="020B0503020204020204" pitchFamily="34" charset="-122"/>
                <a:ea typeface="微软雅黑" panose="020B0503020204020204" pitchFamily="34" charset="-122"/>
                <a:cs typeface="+mn-ea"/>
              </a:rPr>
              <a:t>方法通过用户账号和用户密码查询用户信息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51913" y="2485390"/>
            <a:ext cx="7332167" cy="3356976"/>
          </a:xfrm>
          <a:prstGeom prst="rect">
            <a:avLst/>
          </a:prstGeom>
        </p:spPr>
      </p:pic>
      <p:sp>
        <p:nvSpPr>
          <p:cNvPr id="4" name="矩形 3"/>
          <p:cNvSpPr/>
          <p:nvPr/>
        </p:nvSpPr>
        <p:spPr>
          <a:xfrm>
            <a:off x="2795019" y="246264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interface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@Select("select * from user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user_email</a:t>
            </a:r>
            <a:r>
              <a:rPr lang="en-US" altLang="zh-CN" sz="1600" dirty="0">
                <a:solidFill>
                  <a:srgbClr val="595959"/>
                </a:solidFill>
                <a:latin typeface="微软雅黑" panose="020B0503020204020204" pitchFamily="34" charset="-122"/>
                <a:ea typeface="微软雅黑" panose="020B0503020204020204" pitchFamily="34" charset="-122"/>
                <a:cs typeface="+mn-ea"/>
              </a:rPr>
              <a:t>=#{email} AND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user_password</a:t>
            </a:r>
            <a:r>
              <a:rPr lang="en-US" altLang="zh-CN" sz="1600" dirty="0">
                <a:solidFill>
                  <a:srgbClr val="595959"/>
                </a:solidFill>
                <a:latin typeface="微软雅黑" panose="020B0503020204020204" pitchFamily="34" charset="-122"/>
                <a:ea typeface="微软雅黑" panose="020B0503020204020204" pitchFamily="34" charset="-122"/>
                <a:cs typeface="+mn-ea"/>
              </a:rPr>
              <a:t>=#{password}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user_status</a:t>
            </a:r>
            <a:r>
              <a:rPr lang="en-US" altLang="zh-CN" sz="1600" dirty="0">
                <a:solidFill>
                  <a:srgbClr val="595959"/>
                </a:solidFill>
                <a:latin typeface="微软雅黑" panose="020B0503020204020204" pitchFamily="34" charset="-122"/>
                <a:ea typeface="微软雅黑" panose="020B0503020204020204" pitchFamily="34" charset="-122"/>
                <a:cs typeface="+mn-ea"/>
              </a:rPr>
              <a:t>!='1'")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@Results(id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a:t>
            </a:r>
            <a:r>
              <a:rPr lang="en-US" altLang="zh-CN" sz="1600" dirty="0">
                <a:solidFill>
                  <a:srgbClr val="595959"/>
                </a:solidFill>
                <a:latin typeface="微软雅黑" panose="020B0503020204020204" pitchFamily="34" charset="-122"/>
                <a:ea typeface="微软雅黑" panose="020B0503020204020204" pitchFamily="34" charset="-122"/>
                <a:cs typeface="+mn-ea"/>
              </a:rPr>
              <a:t>",value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zh-CN" altLang="zh-CN" sz="1600" dirty="0">
                <a:solidFill>
                  <a:srgbClr val="595959"/>
                </a:solidFill>
                <a:latin typeface="微软雅黑" panose="020B0503020204020204" pitchFamily="34" charset="-122"/>
                <a:ea typeface="微软雅黑" panose="020B0503020204020204" pitchFamily="34" charset="-122"/>
                <a:cs typeface="+mn-ea"/>
              </a:rPr>
              <a:t>字段默认为</a:t>
            </a:r>
            <a:r>
              <a:rPr lang="en-US" altLang="zh-CN" sz="1600" dirty="0">
                <a:solidFill>
                  <a:srgbClr val="595959"/>
                </a:solidFill>
                <a:latin typeface="微软雅黑" panose="020B0503020204020204" pitchFamily="34" charset="-122"/>
                <a:ea typeface="微软雅黑" panose="020B0503020204020204" pitchFamily="34" charset="-122"/>
                <a:cs typeface="+mn-ea"/>
              </a:rPr>
              <a:t>false</a:t>
            </a:r>
            <a:r>
              <a:rPr lang="zh-CN" altLang="zh-CN" sz="1600" dirty="0">
                <a:solidFill>
                  <a:srgbClr val="595959"/>
                </a:solidFill>
                <a:latin typeface="微软雅黑" panose="020B0503020204020204" pitchFamily="34" charset="-122"/>
                <a:ea typeface="微软雅黑" panose="020B0503020204020204" pitchFamily="34" charset="-122"/>
                <a:cs typeface="+mn-ea"/>
              </a:rPr>
              <a:t>，表示不是主键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//column</a:t>
            </a:r>
            <a:r>
              <a:rPr lang="zh-CN" altLang="zh-CN" sz="1600" dirty="0">
                <a:solidFill>
                  <a:srgbClr val="595959"/>
                </a:solidFill>
                <a:latin typeface="微软雅黑" panose="020B0503020204020204" pitchFamily="34" charset="-122"/>
                <a:ea typeface="微软雅黑" panose="020B0503020204020204" pitchFamily="34" charset="-122"/>
                <a:cs typeface="+mn-ea"/>
              </a:rPr>
              <a:t>表示数据库表字段，</a:t>
            </a:r>
            <a:r>
              <a:rPr lang="en-US" altLang="zh-CN" sz="1600" dirty="0">
                <a:solidFill>
                  <a:srgbClr val="595959"/>
                </a:solidFill>
                <a:latin typeface="微软雅黑" panose="020B0503020204020204" pitchFamily="34" charset="-122"/>
                <a:ea typeface="微软雅黑" panose="020B0503020204020204" pitchFamily="34" charset="-122"/>
                <a:cs typeface="+mn-ea"/>
              </a:rPr>
              <a:t>property</a:t>
            </a:r>
            <a:r>
              <a:rPr lang="zh-CN" altLang="zh-CN" sz="1600" dirty="0">
                <a:solidFill>
                  <a:srgbClr val="595959"/>
                </a:solidFill>
                <a:latin typeface="微软雅黑" panose="020B0503020204020204" pitchFamily="34" charset="-122"/>
                <a:ea typeface="微软雅黑" panose="020B0503020204020204" pitchFamily="34" charset="-122"/>
                <a:cs typeface="+mn-ea"/>
              </a:rPr>
              <a:t>表示持久化类属性名称。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@Result(id = </a:t>
            </a:r>
            <a:r>
              <a:rPr lang="en-US" altLang="zh-CN" sz="1600" dirty="0" err="1">
                <a:solidFill>
                  <a:srgbClr val="595959"/>
                </a:solidFill>
                <a:latin typeface="微软雅黑" panose="020B0503020204020204" pitchFamily="34" charset="-122"/>
                <a:ea typeface="微软雅黑" panose="020B0503020204020204" pitchFamily="34" charset="-122"/>
                <a:cs typeface="+mn-ea"/>
              </a:rPr>
              <a:t>true,column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user_id",property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login(User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接口，并在该接口中定义</a:t>
            </a:r>
            <a:r>
              <a:rPr lang="en-US" altLang="zh-CN" sz="1600" dirty="0">
                <a:solidFill>
                  <a:srgbClr val="595959"/>
                </a:solidFill>
                <a:latin typeface="微软雅黑" panose="020B0503020204020204" pitchFamily="34" charset="-122"/>
                <a:ea typeface="微软雅黑" panose="020B0503020204020204" pitchFamily="34" charset="-122"/>
                <a:cs typeface="+mn-ea"/>
              </a:rPr>
              <a:t>login()</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a:solidFill>
                  <a:srgbClr val="595959"/>
                </a:solidFill>
                <a:latin typeface="微软雅黑" panose="020B0503020204020204" pitchFamily="34" charset="-122"/>
                <a:ea typeface="微软雅黑" panose="020B0503020204020204" pitchFamily="34" charset="-122"/>
                <a:cs typeface="+mn-ea"/>
              </a:rPr>
              <a:t>login()</a:t>
            </a:r>
            <a:r>
              <a:rPr lang="zh-CN" altLang="zh-CN" sz="1600" dirty="0">
                <a:solidFill>
                  <a:srgbClr val="595959"/>
                </a:solidFill>
                <a:latin typeface="微软雅黑" panose="020B0503020204020204" pitchFamily="34" charset="-122"/>
                <a:ea typeface="微软雅黑" panose="020B0503020204020204" pitchFamily="34" charset="-122"/>
                <a:cs typeface="+mn-ea"/>
              </a:rPr>
              <a:t>方法通过用户账号和用户密码查询用户信息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51913" y="2472690"/>
            <a:ext cx="7332167" cy="3356976"/>
          </a:xfrm>
          <a:prstGeom prst="rect">
            <a:avLst/>
          </a:prstGeom>
        </p:spPr>
      </p:pic>
      <p:sp>
        <p:nvSpPr>
          <p:cNvPr id="4" name="矩形 3"/>
          <p:cNvSpPr/>
          <p:nvPr/>
        </p:nvSpPr>
        <p:spPr>
          <a:xfrm>
            <a:off x="2795019" y="2449946"/>
            <a:ext cx="6876488"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com.itheima.service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import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com.itheima.domain.User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用户接口</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interface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UserService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通过</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的用户账号和用户密码查询用户信息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login(User 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接口的实现类</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，在类中重写接口的</a:t>
            </a:r>
            <a:r>
              <a:rPr lang="en-US" altLang="zh-CN" sz="1600" dirty="0">
                <a:solidFill>
                  <a:srgbClr val="595959"/>
                </a:solidFill>
                <a:latin typeface="微软雅黑" panose="020B0503020204020204" pitchFamily="34" charset="-122"/>
                <a:ea typeface="微软雅黑" panose="020B0503020204020204" pitchFamily="34" charset="-122"/>
                <a:cs typeface="+mn-ea"/>
              </a:rPr>
              <a:t>login()</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51913" y="2329180"/>
            <a:ext cx="7332167" cy="3989070"/>
          </a:xfrm>
          <a:prstGeom prst="rect">
            <a:avLst/>
          </a:prstGeom>
        </p:spPr>
      </p:pic>
      <p:sp>
        <p:nvSpPr>
          <p:cNvPr id="4" name="矩形 3"/>
          <p:cNvSpPr/>
          <p:nvPr/>
        </p:nvSpPr>
        <p:spPr>
          <a:xfrm>
            <a:off x="2795019" y="2237856"/>
            <a:ext cx="6876488" cy="411144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@Service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UserServiceImpl</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UserService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注入</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Autowired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通过</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的用户账号和用户密码查询用户信息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User login(User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userMapper.login</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24443"/>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0151"/>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850" y="1118870"/>
            <a:ext cx="8554085" cy="46037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Controller</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创建用户控制器类</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sz="1600" dirty="0">
                <a:solidFill>
                  <a:srgbClr val="595959"/>
                </a:solidFill>
                <a:latin typeface="微软雅黑" panose="020B0503020204020204" pitchFamily="34" charset="-122"/>
                <a:ea typeface="微软雅黑" panose="020B0503020204020204" pitchFamily="34" charset="-122"/>
                <a:cs typeface="+mn-ea"/>
              </a:rPr>
              <a:t>，类中定义用户登录的方法</a:t>
            </a:r>
            <a:r>
              <a:rPr lang="en-US" altLang="zh-CN" sz="1600" dirty="0">
                <a:solidFill>
                  <a:srgbClr val="595959"/>
                </a:solidFill>
                <a:latin typeface="微软雅黑" panose="020B0503020204020204" pitchFamily="34" charset="-122"/>
                <a:ea typeface="微软雅黑" panose="020B0503020204020204" pitchFamily="34" charset="-122"/>
                <a:cs typeface="+mn-ea"/>
              </a:rPr>
              <a:t>login()</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51913" y="2367280"/>
            <a:ext cx="7332167" cy="3989070"/>
          </a:xfrm>
          <a:prstGeom prst="rect">
            <a:avLst/>
          </a:prstGeom>
        </p:spPr>
      </p:pic>
      <p:sp>
        <p:nvSpPr>
          <p:cNvPr id="4" name="矩形 3"/>
          <p:cNvSpPr/>
          <p:nvPr/>
        </p:nvSpPr>
        <p:spPr>
          <a:xfrm>
            <a:off x="2795019" y="2275956"/>
            <a:ext cx="6876488" cy="4154170"/>
          </a:xfrm>
          <a:prstGeom prst="rect">
            <a:avLst/>
          </a:prstGeom>
        </p:spPr>
        <p:txBody>
          <a:bodyPr wrap="square">
            <a:spAutoFit/>
          </a:bodyPr>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@RequestMapping("/login")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public String login(User user, HttpServletRequest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User u=userService.login(user);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if(u!=null){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request.getSession().setAttribute("USER_SESSION",u);</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return "redirect:/admin/main.jsp";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request.setAttribute("msg","用户名或密码错误");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return  "forward:/admin/login.jsp";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a:t>
            </a:r>
            <a:r>
              <a:rPr lang="zh-CN" altLang="en-US" sz="16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其他代码此处省略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圆角矩形 7"/>
          <p:cNvSpPr/>
          <p:nvPr/>
        </p:nvSpPr>
        <p:spPr>
          <a:xfrm>
            <a:off x="965325" y="1323833"/>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4" name="文本框 10"/>
          <p:cNvSpPr txBox="1"/>
          <p:nvPr/>
        </p:nvSpPr>
        <p:spPr>
          <a:xfrm flipH="1">
            <a:off x="1054449" y="1459541"/>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1"/>
          <p:cNvSpPr txBox="1"/>
          <p:nvPr>
            <p:custDataLst>
              <p:tags r:id="rId1"/>
            </p:custDataLst>
          </p:nvPr>
        </p:nvSpPr>
        <p:spPr>
          <a:xfrm>
            <a:off x="2867382" y="1318529"/>
            <a:ext cx="7663458" cy="787460"/>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实现登录页面功能</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15.3.3</a:t>
            </a:r>
            <a:r>
              <a:rPr lang="zh-CN" altLang="zh-CN" sz="1600" dirty="0">
                <a:solidFill>
                  <a:srgbClr val="595959"/>
                </a:solidFill>
                <a:latin typeface="微软雅黑" panose="020B0503020204020204" pitchFamily="34" charset="-122"/>
                <a:ea typeface="微软雅黑" panose="020B0503020204020204" pitchFamily="34" charset="-122"/>
                <a:cs typeface="+mn-ea"/>
              </a:rPr>
              <a:t>节中引入页面资源时，已经把登录页面</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zh-CN" altLang="zh-CN" sz="1600" dirty="0">
                <a:solidFill>
                  <a:srgbClr val="595959"/>
                </a:solidFill>
                <a:latin typeface="微软雅黑" panose="020B0503020204020204" pitchFamily="34" charset="-122"/>
                <a:ea typeface="微软雅黑" panose="020B0503020204020204" pitchFamily="34" charset="-122"/>
                <a:cs typeface="+mn-ea"/>
              </a:rPr>
              <a:t>导入到项目中了，登录页面主要包含一个登录表单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054735" y="2468880"/>
            <a:ext cx="10601960" cy="3989070"/>
          </a:xfrm>
          <a:prstGeom prst="rect">
            <a:avLst/>
          </a:prstGeom>
        </p:spPr>
      </p:pic>
      <p:sp>
        <p:nvSpPr>
          <p:cNvPr id="4" name="矩形 3"/>
          <p:cNvSpPr/>
          <p:nvPr/>
        </p:nvSpPr>
        <p:spPr>
          <a:xfrm>
            <a:off x="964565" y="2377440"/>
            <a:ext cx="10915015" cy="3784600"/>
          </a:xfrm>
          <a:prstGeom prst="rect">
            <a:avLst/>
          </a:prstGeom>
        </p:spPr>
        <p:txBody>
          <a:bodyPr wrap="square">
            <a:spAutoFit/>
          </a:bodyPr>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&lt;form id="loginform" class="sui-form"action="${pageContext.request.contextPath}/login"  method="post"&gt;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&lt;div class="input-prepend"&gt;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&lt;span class="add-on loginname"&gt;用户名&lt;/span&gt;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&lt;input type="text" placeholder="企业邮箱" class="span2 input-xfat" name="email"&gt;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&lt;div class="input-prepend"&gt;&lt;span class="add-on loginpwd"&gt;密码&lt;/span&gt;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&lt;input type="password" placeholder="请输入密码"  class="span2 input-xfat" name="password"&gt;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6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a:t>
            </a:r>
            <a:r>
              <a:rPr lang="zh-CN" altLang="en-US" sz="16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其他代码此处省略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&lt;/form&gt;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300114"/>
            <a:ext cx="8485746" cy="3742115"/>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启动项目，登录测试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在执行登录操作之前，先查看一下数据库中</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表中的数据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将项目部署到</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服务器并启动项目，访问登录页面，在登录页面中分别输入账号</a:t>
            </a:r>
            <a:r>
              <a:rPr lang="en-US" altLang="zh-CN" sz="1600" dirty="0" err="1">
                <a:solidFill>
                  <a:srgbClr val="595959"/>
                </a:solidFill>
                <a:latin typeface="微软雅黑" panose="020B0503020204020204" pitchFamily="34" charset="-122"/>
                <a:ea typeface="微软雅黑" panose="020B0503020204020204" pitchFamily="34" charset="-122"/>
                <a:cs typeface="+mn-ea"/>
              </a:rPr>
              <a:t>itheima@itcast.cn</a:t>
            </a:r>
            <a:r>
              <a:rPr lang="zh-CN" altLang="zh-CN" sz="1600" dirty="0">
                <a:solidFill>
                  <a:srgbClr val="595959"/>
                </a:solidFill>
                <a:latin typeface="微软雅黑" panose="020B0503020204020204" pitchFamily="34" charset="-122"/>
                <a:ea typeface="微软雅黑" panose="020B0503020204020204" pitchFamily="34" charset="-122"/>
                <a:cs typeface="+mn-ea"/>
              </a:rPr>
              <a:t>和密码</a:t>
            </a:r>
            <a:r>
              <a:rPr lang="en-US" altLang="zh-CN" sz="1600" dirty="0">
                <a:solidFill>
                  <a:srgbClr val="595959"/>
                </a:solidFill>
                <a:latin typeface="微软雅黑" panose="020B0503020204020204" pitchFamily="34" charset="-122"/>
                <a:ea typeface="微软雅黑" panose="020B0503020204020204" pitchFamily="34" charset="-122"/>
                <a:cs typeface="+mn-ea"/>
              </a:rPr>
              <a:t>123456</a:t>
            </a:r>
            <a:r>
              <a:rPr lang="zh-CN" altLang="zh-CN" sz="1600" dirty="0">
                <a:solidFill>
                  <a:srgbClr val="595959"/>
                </a:solidFill>
                <a:latin typeface="微软雅黑" panose="020B0503020204020204" pitchFamily="34" charset="-122"/>
                <a:ea typeface="微软雅黑" panose="020B0503020204020204" pitchFamily="34" charset="-122"/>
                <a:cs typeface="+mn-ea"/>
              </a:rPr>
              <a:t>，单击“登录”按钮登录系统，登录成功后系统后台首页如图所示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324224" y="2174557"/>
            <a:ext cx="5488305" cy="1723073"/>
          </a:xfrm>
          <a:prstGeom prst="rect">
            <a:avLst/>
          </a:prstGeom>
          <a:noFill/>
          <a:ln>
            <a:noFill/>
          </a:ln>
        </p:spPr>
      </p:pic>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4358640" y="4912360"/>
            <a:ext cx="3657600" cy="160528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30500"/>
            <a:ext cx="468312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在系统中实现用户登录模块中的</a:t>
            </a:r>
            <a:endParaRPr lang="zh-CN" altLang="en-US" dirty="0">
              <a:solidFill>
                <a:srgbClr val="595959"/>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en-US" dirty="0">
                <a:solidFill>
                  <a:srgbClr val="1369B2"/>
                </a:solidFill>
                <a:latin typeface="微软雅黑" panose="020B0503020204020204" pitchFamily="34" charset="-122"/>
                <a:ea typeface="微软雅黑" panose="020B0503020204020204" pitchFamily="34" charset="-122"/>
                <a:sym typeface="+mn-ea"/>
              </a:rPr>
              <a:t>登录验证</a:t>
            </a:r>
            <a:r>
              <a:rPr lang="zh-CN" altLang="en-US" dirty="0">
                <a:solidFill>
                  <a:srgbClr val="595959"/>
                </a:solidFill>
                <a:latin typeface="微软雅黑" panose="020B0503020204020204" pitchFamily="34" charset="-122"/>
                <a:ea typeface="微软雅黑" panose="020B0503020204020204" pitchFamily="34" charset="-122"/>
                <a:sym typeface="+mn-ea"/>
              </a:rPr>
              <a:t>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423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其他系统访问系统首页的情况</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1559" y="2214537"/>
            <a:ext cx="3942372" cy="37821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虽然现在已经实现了用户登录功能，但此功能还并不完善。假设控制器类中也存在</a:t>
            </a:r>
            <a:r>
              <a:rPr lang="zh-CN" altLang="zh-CN" dirty="0">
                <a:solidFill>
                  <a:srgbClr val="1369B2"/>
                </a:solidFill>
                <a:latin typeface="微软雅黑" panose="020B0503020204020204" pitchFamily="34" charset="-122"/>
              </a:rPr>
              <a:t>其他访问系统首页</a:t>
            </a:r>
            <a:r>
              <a:rPr lang="zh-CN" altLang="zh-CN" dirty="0">
                <a:solidFill>
                  <a:srgbClr val="595959"/>
                </a:solidFill>
                <a:latin typeface="微软雅黑" panose="020B0503020204020204" pitchFamily="34" charset="-122"/>
              </a:rPr>
              <a:t>的方法，那么</a:t>
            </a:r>
            <a:r>
              <a:rPr lang="zh-CN" altLang="zh-CN" dirty="0">
                <a:solidFill>
                  <a:srgbClr val="1369B2"/>
                </a:solidFill>
                <a:latin typeface="微软雅黑" panose="020B0503020204020204" pitchFamily="34" charset="-122"/>
              </a:rPr>
              <a:t>用户</a:t>
            </a:r>
            <a:r>
              <a:rPr lang="zh-CN" altLang="zh-CN" dirty="0">
                <a:solidFill>
                  <a:srgbClr val="595959"/>
                </a:solidFill>
                <a:latin typeface="微软雅黑" panose="020B0503020204020204" pitchFamily="34" charset="-122"/>
              </a:rPr>
              <a:t>完全可以</a:t>
            </a:r>
            <a:r>
              <a:rPr lang="zh-CN" altLang="zh-CN" dirty="0">
                <a:solidFill>
                  <a:srgbClr val="1369B2"/>
                </a:solidFill>
                <a:latin typeface="微软雅黑" panose="020B0503020204020204" pitchFamily="34" charset="-122"/>
              </a:rPr>
              <a:t>绕过登录步骤</a:t>
            </a:r>
            <a:r>
              <a:rPr lang="zh-CN" altLang="zh-CN" dirty="0">
                <a:solidFill>
                  <a:srgbClr val="595959"/>
                </a:solidFill>
                <a:latin typeface="微软雅黑" panose="020B0503020204020204" pitchFamily="34" charset="-122"/>
              </a:rPr>
              <a:t>，而</a:t>
            </a:r>
            <a:r>
              <a:rPr lang="zh-CN" altLang="zh-CN" dirty="0">
                <a:solidFill>
                  <a:srgbClr val="1369B2"/>
                </a:solidFill>
                <a:latin typeface="微软雅黑" panose="020B0503020204020204" pitchFamily="34" charset="-122"/>
              </a:rPr>
              <a:t>直接</a:t>
            </a:r>
            <a:r>
              <a:rPr lang="zh-CN" altLang="zh-CN" dirty="0">
                <a:solidFill>
                  <a:srgbClr val="595959"/>
                </a:solidFill>
                <a:latin typeface="微软雅黑" panose="020B0503020204020204" pitchFamily="34" charset="-122"/>
              </a:rPr>
              <a:t>通过</a:t>
            </a:r>
            <a:r>
              <a:rPr lang="zh-CN" altLang="zh-CN" dirty="0">
                <a:solidFill>
                  <a:srgbClr val="1369B2"/>
                </a:solidFill>
                <a:latin typeface="微软雅黑" panose="020B0503020204020204" pitchFamily="34" charset="-122"/>
              </a:rPr>
              <a:t>访问</a:t>
            </a:r>
            <a:r>
              <a:rPr lang="zh-CN" altLang="zh-CN" dirty="0">
                <a:solidFill>
                  <a:srgbClr val="595959"/>
                </a:solidFill>
                <a:latin typeface="微软雅黑" panose="020B0503020204020204" pitchFamily="34" charset="-122"/>
              </a:rPr>
              <a:t>该方法</a:t>
            </a:r>
            <a:r>
              <a:rPr lang="zh-CN" altLang="zh-CN" dirty="0">
                <a:solidFill>
                  <a:srgbClr val="1369B2"/>
                </a:solidFill>
                <a:latin typeface="微软雅黑" panose="020B0503020204020204" pitchFamily="34" charset="-122"/>
              </a:rPr>
              <a:t>进入系统后台首页</a:t>
            </a:r>
            <a:r>
              <a:rPr lang="zh-CN" altLang="zh-CN" dirty="0">
                <a:solidFill>
                  <a:srgbClr val="595959"/>
                </a:solidFill>
                <a:latin typeface="微软雅黑" panose="020B0503020204020204" pitchFamily="34" charset="-122"/>
              </a:rPr>
              <a:t>。为了验证上述假设，在</a:t>
            </a:r>
            <a:r>
              <a:rPr lang="en-US" altLang="zh-CN" dirty="0" err="1">
                <a:solidFill>
                  <a:srgbClr val="595959"/>
                </a:solidFill>
                <a:latin typeface="微软雅黑" panose="020B0503020204020204" pitchFamily="34" charset="-122"/>
              </a:rPr>
              <a:t>UserController</a:t>
            </a:r>
            <a:r>
              <a:rPr lang="zh-CN" altLang="zh-CN" dirty="0">
                <a:solidFill>
                  <a:srgbClr val="595959"/>
                </a:solidFill>
                <a:latin typeface="微软雅黑" panose="020B0503020204020204" pitchFamily="34" charset="-122"/>
              </a:rPr>
              <a:t>控制器类中新增一个方法</a:t>
            </a:r>
            <a:r>
              <a:rPr lang="en-US" altLang="zh-CN" dirty="0" err="1">
                <a:solidFill>
                  <a:srgbClr val="1369B2"/>
                </a:solidFill>
                <a:latin typeface="微软雅黑" panose="020B0503020204020204" pitchFamily="34" charset="-122"/>
              </a:rPr>
              <a:t>toMainPage</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a:t>
            </a:r>
            <a:r>
              <a:rPr lang="zh-CN" altLang="zh-CN" dirty="0">
                <a:solidFill>
                  <a:srgbClr val="1369B2"/>
                </a:solidFill>
                <a:latin typeface="微软雅黑" panose="020B0503020204020204" pitchFamily="34" charset="-122"/>
              </a:rPr>
              <a:t>跳转到系统后台首页</a:t>
            </a:r>
            <a:r>
              <a:rPr lang="zh-CN" altLang="zh-CN" dirty="0">
                <a:solidFill>
                  <a:srgbClr val="595959"/>
                </a:solidFill>
                <a:latin typeface="微软雅黑" panose="020B0503020204020204" pitchFamily="34" charset="-122"/>
              </a:rPr>
              <a:t>，其代码如</a:t>
            </a:r>
            <a:r>
              <a:rPr lang="zh-CN" altLang="en-US" dirty="0">
                <a:solidFill>
                  <a:srgbClr val="595959"/>
                </a:solidFill>
                <a:latin typeface="微软雅黑" panose="020B0503020204020204" pitchFamily="34" charset="-122"/>
              </a:rPr>
              <a:t>右图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5778043" y="2697480"/>
            <a:ext cx="5023307" cy="1957412"/>
          </a:xfrm>
          <a:prstGeom prst="rect">
            <a:avLst/>
          </a:prstGeom>
        </p:spPr>
      </p:pic>
      <p:sp>
        <p:nvSpPr>
          <p:cNvPr id="2" name="文本框 1"/>
          <p:cNvSpPr txBox="1"/>
          <p:nvPr/>
        </p:nvSpPr>
        <p:spPr>
          <a:xfrm>
            <a:off x="6268139" y="2689114"/>
            <a:ext cx="4247461" cy="1895455"/>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跳转到系统后台首页的方法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"main";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5795010" y="4799017"/>
            <a:ext cx="5017770" cy="128990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如上代码中</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方法只用于页面跳转。</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方法会处理</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err="1">
                <a:solidFill>
                  <a:srgbClr val="595959"/>
                </a:solidFill>
                <a:latin typeface="微软雅黑" panose="020B0503020204020204" pitchFamily="34" charset="-122"/>
                <a:ea typeface="微软雅黑" panose="020B0503020204020204" pitchFamily="34" charset="-122"/>
                <a:cs typeface="+mn-ea"/>
              </a:rPr>
              <a:t>toMainPage</a:t>
            </a:r>
            <a:r>
              <a:rPr lang="zh-CN" altLang="zh-CN" dirty="0">
                <a:solidFill>
                  <a:srgbClr val="595959"/>
                </a:solidFill>
                <a:latin typeface="微软雅黑" panose="020B0503020204020204" pitchFamily="34" charset="-122"/>
                <a:ea typeface="微软雅黑" panose="020B0503020204020204" pitchFamily="34" charset="-122"/>
                <a:cs typeface="+mn-ea"/>
              </a:rPr>
              <a:t>的请求，并跳转到名称为</a:t>
            </a:r>
            <a:r>
              <a:rPr lang="en-US" altLang="zh-CN" dirty="0">
                <a:solidFill>
                  <a:srgbClr val="595959"/>
                </a:solidFill>
                <a:latin typeface="微软雅黑" panose="020B0503020204020204" pitchFamily="34" charset="-122"/>
                <a:ea typeface="微软雅黑" panose="020B0503020204020204" pitchFamily="34" charset="-122"/>
                <a:cs typeface="+mn-ea"/>
              </a:rPr>
              <a:t>main</a:t>
            </a:r>
            <a:r>
              <a:rPr lang="zh-CN" altLang="zh-CN" dirty="0">
                <a:solidFill>
                  <a:srgbClr val="595959"/>
                </a:solidFill>
                <a:latin typeface="微软雅黑" panose="020B0503020204020204" pitchFamily="34" charset="-122"/>
                <a:ea typeface="微软雅黑" panose="020B0503020204020204" pitchFamily="34" charset="-122"/>
                <a:cs typeface="+mn-ea"/>
              </a:rPr>
              <a:t>的页面</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086829" y="2168817"/>
            <a:ext cx="4096854" cy="39201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035700" y="21095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4839991" y="5760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7310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63695"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直接访问系统后台首页时的页面跳转 </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当其他系统访问系统首页时，</a:t>
            </a:r>
            <a:r>
              <a:rPr lang="zh-CN" altLang="zh-CN" dirty="0">
                <a:solidFill>
                  <a:srgbClr val="595959"/>
                </a:solidFill>
                <a:latin typeface="微软雅黑" panose="020B0503020204020204" pitchFamily="34" charset="-122"/>
              </a:rPr>
              <a:t>此时，不进行用户登录，直接在浏览器访问跳转到系统后台首页的地址</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toMainPage</a:t>
            </a:r>
            <a:r>
              <a:rPr lang="zh-CN" altLang="zh-CN" dirty="0">
                <a:solidFill>
                  <a:srgbClr val="595959"/>
                </a:solidFill>
                <a:latin typeface="微软雅黑" panose="020B0503020204020204" pitchFamily="34" charset="-122"/>
              </a:rPr>
              <a:t>，页面跳转如</a:t>
            </a:r>
            <a:r>
              <a:rPr lang="zh-CN" altLang="en-US" dirty="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图能看出来，未登录也能直接访问到系统后台首页。显然，让未登录的用户直接访问到系统的后台页面，将是十分不安全的</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183890"/>
            <a:ext cx="5181600" cy="22733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080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解决直接访问后台首页的方法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233349" y="3151798"/>
            <a:ext cx="7665031" cy="2208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未登录</a:t>
            </a:r>
            <a:r>
              <a:rPr lang="zh-CN" altLang="en-US" dirty="0">
                <a:solidFill>
                  <a:srgbClr val="595959"/>
                </a:solidFill>
                <a:latin typeface="微软雅黑" panose="020B0503020204020204" pitchFamily="34" charset="-122"/>
              </a:rPr>
              <a:t>用户</a:t>
            </a:r>
            <a:r>
              <a:rPr lang="zh-CN" altLang="zh-CN" dirty="0">
                <a:solidFill>
                  <a:srgbClr val="595959"/>
                </a:solidFill>
                <a:latin typeface="微软雅黑" panose="020B0503020204020204" pitchFamily="34" charset="-122"/>
              </a:rPr>
              <a:t>也能直接访问到系统后台首页</a:t>
            </a:r>
            <a:r>
              <a:rPr lang="zh-CN" altLang="en-US" dirty="0">
                <a:solidFill>
                  <a:srgbClr val="595959"/>
                </a:solidFill>
                <a:latin typeface="微软雅黑" panose="020B0503020204020204" pitchFamily="34" charset="-122"/>
              </a:rPr>
              <a:t>，这对系统来说是不安全的。</a:t>
            </a:r>
            <a:r>
              <a:rPr lang="zh-CN" altLang="zh-CN" dirty="0">
                <a:solidFill>
                  <a:srgbClr val="595959"/>
                </a:solidFill>
                <a:latin typeface="微软雅黑" panose="020B0503020204020204" pitchFamily="34" charset="-122"/>
              </a:rPr>
              <a:t>为了避免此种情况的发生，提升系统的安全性，可以创建一个拦截器来拦截所有请求。当用户处于登录状态时，直接放行该用户的请求；如果用户没有登录，但是访问的是登录相关的请求，也放行；否则将请求转发到登录页面，并提示用户登录</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794280"/>
            <a:ext cx="8149515" cy="2868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153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3265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89419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81437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87201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系统概述</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79755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数据库设计</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p:cNvGrpSpPr/>
          <p:nvPr/>
        </p:nvGrpSpPr>
        <p:grpSpPr>
          <a:xfrm>
            <a:off x="3043471" y="4732585"/>
            <a:ext cx="1192345" cy="618263"/>
            <a:chOff x="2215144" y="2026500"/>
            <a:chExt cx="1244730" cy="850129"/>
          </a:xfrm>
        </p:grpSpPr>
        <p:sp>
          <p:nvSpPr>
            <p:cNvPr id="17" name="平行四边形 16"/>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8"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3949142" y="4715763"/>
            <a:ext cx="5143000" cy="612920"/>
            <a:chOff x="4315150" y="1647579"/>
            <a:chExt cx="3857250" cy="540057"/>
          </a:xfrm>
        </p:grpSpPr>
        <p:sp>
          <p:nvSpPr>
            <p:cNvPr id="20" name="矩形 19"/>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系统环境搭建</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平行四边形 20"/>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708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拦截器的执行流程图</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p:nvPr/>
        </p:nvPicPr>
        <p:blipFill>
          <a:blip r:embed="rId2">
            <a:extLst>
              <a:ext uri="{28A0092B-C50C-407E-A947-70E740481C1C}">
                <a14:useLocalDpi xmlns:a14="http://schemas.microsoft.com/office/drawing/2010/main" val="0"/>
              </a:ext>
            </a:extLst>
          </a:blip>
          <a:srcRect/>
          <a:stretch>
            <a:fillRect/>
          </a:stretch>
        </p:blipFill>
        <p:spPr bwMode="auto">
          <a:xfrm>
            <a:off x="3086100" y="2429510"/>
            <a:ext cx="6000750" cy="320548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333993"/>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469701"/>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963295"/>
            <a:ext cx="3383280"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用户登录验证的具体实现如下。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2900045" y="1334135"/>
            <a:ext cx="8347075" cy="922020"/>
          </a:xfrm>
          <a:prstGeom prst="rect">
            <a:avLst/>
          </a:prstGeom>
          <a:noFill/>
        </p:spPr>
        <p:txBody>
          <a:bodyPr wrap="square" rtlCol="0" anchor="t">
            <a:spAutoFit/>
          </a:bodyPr>
          <a:p>
            <a:pPr>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创建登录拦截器类</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创建登录拦截器类</a:t>
            </a:r>
            <a:r>
              <a:rPr lang="en-US" altLang="zh-CN"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ResourcesInterceptor</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，用于对用户访问进行拦截控制</a:t>
            </a:r>
            <a:r>
              <a:rPr lang="zh-CN" altLang="en-US"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1054735" y="2388870"/>
            <a:ext cx="10601960" cy="4154170"/>
          </a:xfrm>
          <a:prstGeom prst="rect">
            <a:avLst/>
          </a:prstGeom>
        </p:spPr>
      </p:pic>
      <p:sp>
        <p:nvSpPr>
          <p:cNvPr id="4" name="矩形 3"/>
          <p:cNvSpPr/>
          <p:nvPr/>
        </p:nvSpPr>
        <p:spPr>
          <a:xfrm>
            <a:off x="964565" y="2297430"/>
            <a:ext cx="10915015" cy="4246245"/>
          </a:xfrm>
          <a:prstGeom prst="rect">
            <a:avLst/>
          </a:prstGeom>
        </p:spPr>
        <p:txBody>
          <a:bodyPr wrap="square">
            <a:spAutoFit/>
          </a:bodyPr>
          <a:p>
            <a:pPr>
              <a:lnSpc>
                <a:spcPct val="150000"/>
              </a:lnSpc>
            </a:pPr>
            <a:r>
              <a:rPr lang="en-US" altLang="zh-CN" sz="15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15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其他代码此处省略</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User user =  (User)request.getSession().getAttribute("USER_SESSION");</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String uri = request.getRequestURI();  </a:t>
            </a:r>
            <a:r>
              <a:rPr lang="zh-CN" altLang="zh-CN" sz="1500" dirty="0">
                <a:solidFill>
                  <a:srgbClr val="595959"/>
                </a:solidFill>
                <a:latin typeface="微软雅黑" panose="020B0503020204020204" pitchFamily="34" charset="-122"/>
                <a:ea typeface="微软雅黑" panose="020B0503020204020204" pitchFamily="34" charset="-122"/>
                <a:cs typeface="+mn-ea"/>
                <a:sym typeface="+mn-ea"/>
              </a:rPr>
              <a:t>  //获取请求的路径</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//如果用户是已登录状态，放行</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if (user != null) {    return  true;  }</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//用户登录的相关请求，放行</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if (uri.indexOf("login") &gt;= 0) {  return true;   }</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//其他情况都直接跳转到登录页面</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request.setAttribute("msg", "您还没有登录，请先登录！");</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request.getRequestDispatcher("/admin/login.jsp").forward(   request, response);</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500" dirty="0">
                <a:solidFill>
                  <a:srgbClr val="595959"/>
                </a:solidFill>
                <a:latin typeface="微软雅黑" panose="020B0503020204020204" pitchFamily="34" charset="-122"/>
                <a:ea typeface="微软雅黑" panose="020B0503020204020204" pitchFamily="34" charset="-122"/>
                <a:cs typeface="+mn-ea"/>
              </a:rPr>
              <a:t>        return false;</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1500" dirty="0">
                <a:solidFill>
                  <a:srgbClr val="595959"/>
                </a:solidFill>
                <a:latin typeface="Arial" panose="020B0604020202020204" pitchFamily="34" charset="0"/>
                <a:ea typeface="微软雅黑" panose="020B0503020204020204" pitchFamily="34" charset="-122"/>
                <a:cs typeface="Arial" panose="020B0604020202020204" pitchFamily="34" charset="0"/>
                <a:sym typeface="+mn-ea"/>
              </a:rPr>
              <a:t>其他代码此处省略</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配置拦截器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SpringMvcConfig</a:t>
            </a:r>
            <a:r>
              <a:rPr lang="zh-CN" altLang="zh-CN" sz="1600" dirty="0">
                <a:solidFill>
                  <a:srgbClr val="595959"/>
                </a:solidFill>
                <a:latin typeface="微软雅黑" panose="020B0503020204020204" pitchFamily="34" charset="-122"/>
                <a:ea typeface="微软雅黑" panose="020B0503020204020204" pitchFamily="34" charset="-122"/>
                <a:cs typeface="+mn-ea"/>
              </a:rPr>
              <a:t>配置类中重写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addInterceptors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方法，将自定义的资源拦截器添加到拦截器注册类中，重写的</a:t>
            </a:r>
            <a:r>
              <a:rPr lang="en-US" altLang="zh-CN" sz="1600" dirty="0" err="1">
                <a:solidFill>
                  <a:srgbClr val="595959"/>
                </a:solidFill>
                <a:latin typeface="微软雅黑" panose="020B0503020204020204" pitchFamily="34" charset="-122"/>
                <a:ea typeface="微软雅黑" panose="020B0503020204020204" pitchFamily="34" charset="-122"/>
                <a:cs typeface="+mn-ea"/>
              </a:rPr>
              <a:t>addInterceptors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548641"/>
            <a:ext cx="7332167" cy="2954733"/>
          </a:xfrm>
          <a:prstGeom prst="rect">
            <a:avLst/>
          </a:prstGeom>
        </p:spPr>
      </p:pic>
      <p:sp>
        <p:nvSpPr>
          <p:cNvPr id="12" name="矩形 11"/>
          <p:cNvSpPr/>
          <p:nvPr/>
        </p:nvSpPr>
        <p:spPr>
          <a:xfrm>
            <a:off x="2683755" y="2499924"/>
            <a:ext cx="6876488"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在拦截器注册类中添加自定义拦截器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addPathPatterns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方法设置</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拦截的路径</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excludePathPatterns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方法设置不拦截的路径</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InterceptorRegistry</a:t>
            </a:r>
            <a:r>
              <a:rPr lang="en-US" altLang="zh-CN" sz="1600" dirty="0">
                <a:solidFill>
                  <a:srgbClr val="595959"/>
                </a:solidFill>
                <a:latin typeface="微软雅黑" panose="020B0503020204020204" pitchFamily="34" charset="-122"/>
                <a:ea typeface="微软雅黑" panose="020B0503020204020204" pitchFamily="34" charset="-122"/>
                <a:cs typeface="+mn-ea"/>
              </a:rPr>
              <a:t> registry)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registry.addInterceptor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addPathPatterns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excludePathPatterns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img</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352556"/>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查看运行结果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启动</a:t>
            </a:r>
            <a:r>
              <a:rPr lang="en-US" altLang="zh-CN" sz="1600" dirty="0" err="1">
                <a:solidFill>
                  <a:srgbClr val="595959"/>
                </a:solidFill>
                <a:latin typeface="微软雅黑" panose="020B0503020204020204" pitchFamily="34" charset="-122"/>
                <a:ea typeface="微软雅黑" panose="020B0503020204020204" pitchFamily="34" charset="-122"/>
                <a:cs typeface="+mn-ea"/>
              </a:rPr>
              <a:t>cloudlibrary</a:t>
            </a:r>
            <a:r>
              <a:rPr lang="zh-CN" altLang="zh-CN" sz="1600" dirty="0">
                <a:solidFill>
                  <a:srgbClr val="595959"/>
                </a:solidFill>
                <a:latin typeface="微软雅黑" panose="020B0503020204020204" pitchFamily="34" charset="-122"/>
                <a:ea typeface="微软雅黑" panose="020B0503020204020204" pitchFamily="34" charset="-122"/>
                <a:cs typeface="+mn-ea"/>
              </a:rPr>
              <a:t>项目，不进行用户登录，直接访问跳转到系统后台页面的地址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a:t>
            </a:r>
            <a:r>
              <a:rPr lang="en-US" altLang="zh-CN" sz="1600" dirty="0" err="1">
                <a:solidFill>
                  <a:srgbClr val="595959"/>
                </a:solidFill>
                <a:latin typeface="微软雅黑" panose="020B0503020204020204" pitchFamily="34" charset="-122"/>
                <a:ea typeface="微软雅黑" panose="020B0503020204020204" pitchFamily="34" charset="-122"/>
                <a:cs typeface="+mn-ea"/>
              </a:rPr>
              <a:t>cloudlibrary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toMainPage</a:t>
            </a:r>
            <a:r>
              <a:rPr lang="zh-CN" altLang="zh-CN" sz="1600" dirty="0">
                <a:solidFill>
                  <a:srgbClr val="595959"/>
                </a:solidFill>
                <a:latin typeface="微软雅黑" panose="020B0503020204020204" pitchFamily="34" charset="-122"/>
                <a:ea typeface="微软雅黑" panose="020B0503020204020204" pitchFamily="34" charset="-122"/>
                <a:cs typeface="+mn-ea"/>
              </a:rPr>
              <a:t>，页面跳转如图所示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rPr>
              <a:t>可以看出，未登录的用户直接执行访问控制器方法后，并没有成功跳转到系统后台首页，而是转发到了系统登录页面，同时在登录页面中也给出了用户未登录的提示信息。这表明用户登录验证功能已成功实现</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实现登录验证</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4058920" y="2171700"/>
            <a:ext cx="3964940" cy="270891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66278"/>
            <a:ext cx="543027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在系统中实现用户登录模块中的</a:t>
            </a:r>
            <a:r>
              <a:rPr lang="zh-CN" altLang="en-US" dirty="0">
                <a:solidFill>
                  <a:srgbClr val="1369B2"/>
                </a:solidFill>
                <a:latin typeface="微软雅黑" panose="020B0503020204020204" pitchFamily="34" charset="-122"/>
                <a:ea typeface="微软雅黑" panose="020B0503020204020204" pitchFamily="34" charset="-122"/>
                <a:sym typeface="+mn-ea"/>
              </a:rPr>
              <a:t>注销登录</a:t>
            </a:r>
            <a:r>
              <a:rPr lang="zh-CN" altLang="en-US" dirty="0">
                <a:solidFill>
                  <a:srgbClr val="595959"/>
                </a:solidFill>
                <a:latin typeface="微软雅黑" panose="020B0503020204020204" pitchFamily="34" charset="-122"/>
                <a:ea typeface="微软雅黑" panose="020B0503020204020204" pitchFamily="34" charset="-122"/>
                <a:sym typeface="+mn-ea"/>
              </a:rPr>
              <a:t>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181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538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792874"/>
            <a:ext cx="8485746"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main.jsp 文件中，</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注销</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超链接的代码如下：</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17623" y="2764541"/>
            <a:ext cx="7332167" cy="3453379"/>
          </a:xfrm>
          <a:prstGeom prst="rect">
            <a:avLst/>
          </a:prstGeom>
        </p:spPr>
      </p:pic>
      <p:sp>
        <p:nvSpPr>
          <p:cNvPr id="12" name="矩形 11"/>
          <p:cNvSpPr/>
          <p:nvPr/>
        </p:nvSpPr>
        <p:spPr>
          <a:xfrm>
            <a:off x="2683754" y="2761544"/>
            <a:ext cx="7568955"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&lt;ul class="nav navbar-nav"&gt;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 class="dropdown user user-menu"&gt;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&lt;a&gt;&lt;</a:t>
            </a:r>
            <a:r>
              <a:rPr lang="en-US" altLang="zh-CN" sz="1600" dirty="0" err="1">
                <a:solidFill>
                  <a:srgbClr val="1369B2"/>
                </a:solidFill>
                <a:latin typeface="微软雅黑" panose="020B0503020204020204" pitchFamily="34" charset="-122"/>
                <a:ea typeface="微软雅黑" panose="020B0503020204020204" pitchFamily="34" charset="-122"/>
                <a:cs typeface="+mn-ea"/>
              </a:rPr>
              <a:t>img</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src</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img</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user.jpg</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class="user-image"  alt="User Image"&gt;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&lt;span class="hidden-</a:t>
            </a:r>
            <a:r>
              <a:rPr lang="en-US" altLang="zh-CN" sz="1600" dirty="0" err="1">
                <a:solidFill>
                  <a:srgbClr val="1369B2"/>
                </a:solidFill>
                <a:latin typeface="微软雅黑" panose="020B0503020204020204" pitchFamily="34" charset="-122"/>
                <a:ea typeface="微软雅黑" panose="020B0503020204020204" pitchFamily="34" charset="-122"/>
                <a:cs typeface="+mn-ea"/>
              </a:rPr>
              <a:t>xs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r>
              <a:rPr lang="en-US" altLang="zh-CN" sz="1600" dirty="0" err="1">
                <a:solidFill>
                  <a:srgbClr val="1369B2"/>
                </a:solidFill>
                <a:latin typeface="微软雅黑" panose="020B0503020204020204" pitchFamily="34" charset="-122"/>
                <a:ea typeface="微软雅黑" panose="020B0503020204020204" pitchFamily="34" charset="-122"/>
                <a:cs typeface="+mn-ea"/>
              </a:rPr>
              <a:t>USER_SESSION.name</a:t>
            </a:r>
            <a:r>
              <a:rPr lang="en-US" altLang="zh-CN" sz="1600" dirty="0">
                <a:solidFill>
                  <a:srgbClr val="1369B2"/>
                </a:solidFill>
                <a:latin typeface="微软雅黑" panose="020B0503020204020204" pitchFamily="34" charset="-122"/>
                <a:ea typeface="微软雅黑" panose="020B0503020204020204" pitchFamily="34" charset="-122"/>
                <a:cs typeface="+mn-ea"/>
              </a:rPr>
              <a:t>}&lt;/span&gt;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&lt;/a&gt;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&lt;/li&gt;&lt;li class="dropdown user user-menu"&gt;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&lt;a </a:t>
            </a:r>
            <a:r>
              <a:rPr lang="en-US" altLang="zh-CN" sz="1600" dirty="0" err="1">
                <a:solidFill>
                  <a:srgbClr val="1369B2"/>
                </a:solidFill>
                <a:latin typeface="微软雅黑" panose="020B0503020204020204" pitchFamily="34" charset="-122"/>
                <a:ea typeface="微软雅黑" panose="020B0503020204020204" pitchFamily="34" charset="-122"/>
                <a:cs typeface="+mn-ea"/>
              </a:rPr>
              <a:t>href</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1369B2"/>
                </a:solidFill>
                <a:latin typeface="微软雅黑" panose="020B0503020204020204" pitchFamily="34" charset="-122"/>
                <a:ea typeface="微软雅黑" panose="020B0503020204020204" pitchFamily="34" charset="-122"/>
                <a:cs typeface="+mn-ea"/>
              </a:rPr>
              <a:t>}/logout"&gt;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&lt;span class="hidden-</a:t>
            </a:r>
            <a:r>
              <a:rPr lang="en-US" altLang="zh-CN" sz="1600" dirty="0" err="1">
                <a:solidFill>
                  <a:srgbClr val="1369B2"/>
                </a:solidFill>
                <a:latin typeface="微软雅黑" panose="020B0503020204020204" pitchFamily="34" charset="-122"/>
                <a:ea typeface="微软雅黑" panose="020B0503020204020204" pitchFamily="34" charset="-122"/>
                <a:cs typeface="+mn-ea"/>
              </a:rPr>
              <a:t>xs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r>
              <a:rPr lang="zh-CN" altLang="zh-CN" sz="1600" dirty="0">
                <a:solidFill>
                  <a:srgbClr val="1369B2"/>
                </a:solidFill>
                <a:latin typeface="微软雅黑" panose="020B0503020204020204" pitchFamily="34" charset="-122"/>
                <a:ea typeface="微软雅黑" panose="020B0503020204020204" pitchFamily="34" charset="-122"/>
                <a:cs typeface="+mn-ea"/>
              </a:rPr>
              <a:t>注销</a:t>
            </a:r>
            <a:r>
              <a:rPr lang="en-US" altLang="zh-CN" sz="1600" dirty="0">
                <a:solidFill>
                  <a:srgbClr val="1369B2"/>
                </a:solidFill>
                <a:latin typeface="微软雅黑" panose="020B0503020204020204" pitchFamily="34" charset="-122"/>
                <a:ea typeface="微软雅黑" panose="020B0503020204020204" pitchFamily="34" charset="-122"/>
                <a:cs typeface="+mn-ea"/>
              </a:rPr>
              <a:t>&lt;/span&gt;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1061085"/>
            <a:ext cx="5669280" cy="337185"/>
          </a:xfrm>
          <a:prstGeom prst="rect">
            <a:avLst/>
          </a:prstGeom>
          <a:noFill/>
        </p:spPr>
        <p:txBody>
          <a:bodyPr wrap="none" rtlCol="0" anchor="t">
            <a:spAutoFit/>
          </a:bodyPr>
          <a:p>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接下来，实现用户登录模块的注销登录功能，具体实现如下。</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sz="1600" dirty="0">
                <a:solidFill>
                  <a:srgbClr val="595959"/>
                </a:solidFill>
                <a:latin typeface="微软雅黑" panose="020B0503020204020204" pitchFamily="34" charset="-122"/>
                <a:ea typeface="微软雅黑" panose="020B0503020204020204" pitchFamily="34" charset="-122"/>
                <a:cs typeface="+mn-ea"/>
              </a:rPr>
              <a:t>控制器类中新增一个注销登录的方法</a:t>
            </a:r>
            <a:r>
              <a:rPr lang="en-US" altLang="zh-CN" sz="1600" dirty="0">
                <a:solidFill>
                  <a:srgbClr val="595959"/>
                </a:solidFill>
                <a:latin typeface="微软雅黑" panose="020B0503020204020204" pitchFamily="34" charset="-122"/>
                <a:ea typeface="微软雅黑" panose="020B0503020204020204" pitchFamily="34" charset="-122"/>
                <a:cs typeface="+mn-ea"/>
              </a:rPr>
              <a:t>logout()</a:t>
            </a:r>
            <a:r>
              <a:rPr lang="zh-CN" altLang="zh-CN" sz="1600" dirty="0">
                <a:solidFill>
                  <a:srgbClr val="595959"/>
                </a:solidFill>
                <a:latin typeface="微软雅黑" panose="020B0503020204020204" pitchFamily="34" charset="-122"/>
                <a:ea typeface="微软雅黑" panose="020B0503020204020204" pitchFamily="34" charset="-122"/>
                <a:cs typeface="+mn-ea"/>
              </a:rPr>
              <a:t>，该方法中，首先清除</a:t>
            </a:r>
            <a:r>
              <a:rPr lang="en-US" altLang="zh-CN" sz="1600" dirty="0">
                <a:solidFill>
                  <a:srgbClr val="595959"/>
                </a:solidFill>
                <a:latin typeface="微软雅黑" panose="020B0503020204020204" pitchFamily="34" charset="-122"/>
                <a:ea typeface="微软雅黑" panose="020B0503020204020204" pitchFamily="34" charset="-122"/>
                <a:cs typeface="+mn-ea"/>
              </a:rPr>
              <a:t>Session</a:t>
            </a:r>
            <a:r>
              <a:rPr lang="zh-CN" altLang="zh-CN" sz="1600" dirty="0">
                <a:solidFill>
                  <a:srgbClr val="595959"/>
                </a:solidFill>
                <a:latin typeface="微软雅黑" panose="020B0503020204020204" pitchFamily="34" charset="-122"/>
                <a:ea typeface="微软雅黑" panose="020B0503020204020204" pitchFamily="34" charset="-122"/>
                <a:cs typeface="+mn-ea"/>
              </a:rPr>
              <a:t>中的用户信息，然后跳转到登录页面。</a:t>
            </a:r>
            <a:r>
              <a:rPr lang="en-US" altLang="zh-CN" sz="1600" dirty="0">
                <a:solidFill>
                  <a:srgbClr val="595959"/>
                </a:solidFill>
                <a:latin typeface="微软雅黑" panose="020B0503020204020204" pitchFamily="34" charset="-122"/>
                <a:ea typeface="微软雅黑" panose="020B0503020204020204" pitchFamily="34" charset="-122"/>
                <a:cs typeface="+mn-ea"/>
              </a:rPr>
              <a:t>logout()</a:t>
            </a:r>
            <a:r>
              <a:rPr lang="zh-CN" altLang="zh-CN" sz="1600"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527051"/>
            <a:ext cx="7332167" cy="3372783"/>
          </a:xfrm>
          <a:prstGeom prst="rect">
            <a:avLst/>
          </a:prstGeom>
        </p:spPr>
      </p:pic>
      <p:sp>
        <p:nvSpPr>
          <p:cNvPr id="12" name="矩形 11"/>
          <p:cNvSpPr/>
          <p:nvPr/>
        </p:nvSpPr>
        <p:spPr>
          <a:xfrm>
            <a:off x="3278115" y="2512624"/>
            <a:ext cx="5717295" cy="3372783"/>
          </a:xfrm>
          <a:prstGeom prst="rect">
            <a:avLst/>
          </a:prstGeom>
        </p:spPr>
        <p:txBody>
          <a:bodyPr wrap="square">
            <a:spAutoFit/>
          </a:bodyPr>
          <a:lstStyle/>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("/logout")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logout(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session.invalidate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销毁</a:t>
            </a:r>
            <a:r>
              <a:rPr lang="en-US" altLang="zh-CN" sz="1600" dirty="0">
                <a:solidFill>
                  <a:srgbClr val="595959"/>
                </a:solidFill>
                <a:latin typeface="微软雅黑" panose="020B0503020204020204" pitchFamily="34" charset="-122"/>
                <a:ea typeface="微软雅黑" panose="020B0503020204020204" pitchFamily="34" charset="-122"/>
                <a:cs typeface="+mn-ea"/>
              </a:rPr>
              <a:t>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"forward:/admin/</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catch(Exception 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request.setAttribute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("msg","</a:t>
            </a:r>
            <a:r>
              <a:rPr lang="zh-CN" altLang="zh-CN" sz="1600" dirty="0">
                <a:solidFill>
                  <a:srgbClr val="595959"/>
                </a:solidFill>
                <a:latin typeface="微软雅黑" panose="020B0503020204020204" pitchFamily="34" charset="-122"/>
                <a:ea typeface="微软雅黑" panose="020B0503020204020204" pitchFamily="34" charset="-122"/>
                <a:cs typeface="+mn-ea"/>
              </a:rPr>
              <a:t>系统错误</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"forward:/admin/</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至此，注销登录的功能就实现了。重启项目并登录系统后，单击</a:t>
            </a:r>
            <a:r>
              <a:rPr lang="zh-CN" altLang="en-US" sz="1600" dirty="0">
                <a:solidFill>
                  <a:srgbClr val="595959"/>
                </a:solidFill>
                <a:latin typeface="微软雅黑" panose="020B0503020204020204" pitchFamily="34" charset="-122"/>
                <a:ea typeface="微软雅黑" panose="020B0503020204020204" pitchFamily="34" charset="-122"/>
                <a:cs typeface="+mn-ea"/>
              </a:rPr>
              <a:t>系统后台页面</a:t>
            </a:r>
            <a:r>
              <a:rPr lang="zh-CN" altLang="zh-CN" sz="1600" dirty="0">
                <a:solidFill>
                  <a:srgbClr val="595959"/>
                </a:solidFill>
                <a:latin typeface="微软雅黑" panose="020B0503020204020204" pitchFamily="34" charset="-122"/>
                <a:ea typeface="微软雅黑" panose="020B0503020204020204" pitchFamily="34" charset="-122"/>
                <a:cs typeface="+mn-ea"/>
              </a:rPr>
              <a:t>中的“注销”链接，跳转到的页面如图所示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rPr>
              <a:t>可以看出，用户黑马程序员的登录状态已经被注销，并跳转到了登录页面</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注销登录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92020"/>
            <a:ext cx="3935730" cy="263144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7407280"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图书管理模块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695158"/>
            <a:ext cx="543027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在系统中实现图书管理模块中的</a:t>
            </a:r>
            <a:r>
              <a:rPr lang="zh-CN" altLang="en-US" dirty="0">
                <a:solidFill>
                  <a:srgbClr val="1369B2"/>
                </a:solidFill>
                <a:latin typeface="微软雅黑" panose="020B0503020204020204" pitchFamily="34" charset="-122"/>
                <a:ea typeface="微软雅黑" panose="020B0503020204020204" pitchFamily="34" charset="-122"/>
                <a:sym typeface="+mn-ea"/>
              </a:rPr>
              <a:t>新书推荐</a:t>
            </a:r>
            <a:r>
              <a:rPr lang="zh-CN" altLang="en-US" dirty="0">
                <a:solidFill>
                  <a:srgbClr val="595959"/>
                </a:solidFill>
                <a:latin typeface="微软雅黑" panose="020B0503020204020204" pitchFamily="34" charset="-122"/>
                <a:ea typeface="微软雅黑" panose="020B0503020204020204" pitchFamily="34" charset="-122"/>
                <a:sym typeface="+mn-ea"/>
              </a:rPr>
              <a:t>功能，包括查询图书和借阅图书</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89419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81437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87201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用户登录模块</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79755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图书管理模块</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p:cNvGrpSpPr/>
          <p:nvPr/>
        </p:nvGrpSpPr>
        <p:grpSpPr>
          <a:xfrm>
            <a:off x="3043471" y="4732585"/>
            <a:ext cx="1192345" cy="618263"/>
            <a:chOff x="2215144" y="2026500"/>
            <a:chExt cx="1244730" cy="850129"/>
          </a:xfrm>
        </p:grpSpPr>
        <p:sp>
          <p:nvSpPr>
            <p:cNvPr id="17" name="平行四边形 16"/>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8"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3949142" y="4715763"/>
            <a:ext cx="5143000" cy="612920"/>
            <a:chOff x="4315150" y="1647579"/>
            <a:chExt cx="3857250" cy="540057"/>
          </a:xfrm>
        </p:grpSpPr>
        <p:sp>
          <p:nvSpPr>
            <p:cNvPr id="20" name="矩形 19"/>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访问权限控制</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平行四边形 20"/>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917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新书推荐模块的内容</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66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085111" y="3174223"/>
            <a:ext cx="8143378" cy="17975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云</a:t>
            </a:r>
            <a:r>
              <a:rPr lang="zh-CN" altLang="zh-CN" dirty="0">
                <a:solidFill>
                  <a:srgbClr val="595959"/>
                </a:solidFill>
                <a:latin typeface="微软雅黑" panose="020B0503020204020204" pitchFamily="34" charset="-122"/>
              </a:rPr>
              <a:t>借阅图书管理系统的新书推荐模块，主要包含查询图书和借阅图书</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个功能，其中</a:t>
            </a:r>
            <a:r>
              <a:rPr lang="zh-CN" altLang="zh-CN" dirty="0">
                <a:solidFill>
                  <a:srgbClr val="1369B2"/>
                </a:solidFill>
                <a:latin typeface="微软雅黑" panose="020B0503020204020204" pitchFamily="34" charset="-122"/>
              </a:rPr>
              <a:t>查询图书</a:t>
            </a:r>
            <a:r>
              <a:rPr lang="zh-CN" altLang="zh-CN" dirty="0">
                <a:solidFill>
                  <a:srgbClr val="595959"/>
                </a:solidFill>
                <a:latin typeface="微软雅黑" panose="020B0503020204020204" pitchFamily="34" charset="-122"/>
              </a:rPr>
              <a:t>功能是根据图书的上架时间将图书相关信息展示在页面，本系统中固定推荐最新上架的</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本图书；</a:t>
            </a:r>
            <a:r>
              <a:rPr lang="zh-CN" altLang="zh-CN" dirty="0">
                <a:solidFill>
                  <a:srgbClr val="1369B2"/>
                </a:solidFill>
                <a:latin typeface="微软雅黑" panose="020B0503020204020204" pitchFamily="34" charset="-122"/>
              </a:rPr>
              <a:t>借阅图书</a:t>
            </a:r>
            <a:r>
              <a:rPr lang="zh-CN" altLang="zh-CN" dirty="0">
                <a:solidFill>
                  <a:srgbClr val="595959"/>
                </a:solidFill>
                <a:latin typeface="微软雅黑" panose="020B0503020204020204" pitchFamily="34" charset="-122"/>
              </a:rPr>
              <a:t>功能是在用户发起借阅请求时，修改该图书的借阅状态、借阅人、借阅时间和预计归还的时间。接下来分别实现这</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个功能</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764665" y="2850995"/>
            <a:ext cx="8767334" cy="27545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701068" y="27720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228489" y="52850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1"/>
          <a:stretch>
            <a:fillRect/>
          </a:stretch>
        </p:blipFill>
        <p:spPr>
          <a:xfrm>
            <a:off x="3396176" y="1757157"/>
            <a:ext cx="7568955" cy="4480778"/>
          </a:xfrm>
          <a:prstGeom prst="rect">
            <a:avLst/>
          </a:prstGeom>
        </p:spPr>
      </p:pic>
      <p:sp>
        <p:nvSpPr>
          <p:cNvPr id="12" name="矩形 11"/>
          <p:cNvSpPr/>
          <p:nvPr/>
        </p:nvSpPr>
        <p:spPr>
          <a:xfrm>
            <a:off x="3644452" y="1754546"/>
            <a:ext cx="7568955" cy="4480778"/>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Book implements Serializable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图书编号</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isbn</a:t>
            </a:r>
            <a:r>
              <a:rPr lang="en-US" altLang="zh-CN" sz="1600" dirty="0">
                <a:solidFill>
                  <a:srgbClr val="595959"/>
                </a:solidFill>
                <a:latin typeface="微软雅黑" panose="020B0503020204020204" pitchFamily="34" charset="-122"/>
                <a:ea typeface="微软雅黑" panose="020B0503020204020204" pitchFamily="34" charset="-122"/>
                <a:cs typeface="+mn-ea"/>
              </a:rPr>
              <a:t>, String press;// </a:t>
            </a:r>
            <a:r>
              <a:rPr lang="zh-CN" altLang="zh-CN" sz="1600" dirty="0">
                <a:solidFill>
                  <a:srgbClr val="595959"/>
                </a:solidFill>
                <a:latin typeface="微软雅黑" panose="020B0503020204020204" pitchFamily="34" charset="-122"/>
                <a:ea typeface="微软雅黑" panose="020B0503020204020204" pitchFamily="34" charset="-122"/>
                <a:cs typeface="+mn-ea"/>
              </a:rPr>
              <a:t>图书标准</a:t>
            </a:r>
            <a:r>
              <a:rPr lang="en-US" altLang="zh-CN" sz="1600" dirty="0">
                <a:solidFill>
                  <a:srgbClr val="595959"/>
                </a:solidFill>
                <a:latin typeface="微软雅黑" panose="020B0503020204020204" pitchFamily="34" charset="-122"/>
                <a:ea typeface="微软雅黑" panose="020B0503020204020204" pitchFamily="34" charset="-122"/>
                <a:cs typeface="+mn-ea"/>
              </a:rPr>
              <a:t>ISBN</a:t>
            </a:r>
            <a:r>
              <a:rPr lang="zh-CN" altLang="zh-CN" sz="1600" dirty="0">
                <a:solidFill>
                  <a:srgbClr val="595959"/>
                </a:solidFill>
                <a:latin typeface="微软雅黑" panose="020B0503020204020204" pitchFamily="34" charset="-122"/>
                <a:ea typeface="微软雅黑" panose="020B0503020204020204" pitchFamily="34" charset="-122"/>
                <a:cs typeface="+mn-ea"/>
              </a:rPr>
              <a:t>编号</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图书出版</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author;                 // </a:t>
            </a:r>
            <a:r>
              <a:rPr lang="zh-CN" altLang="zh-CN" sz="1600" dirty="0">
                <a:solidFill>
                  <a:srgbClr val="595959"/>
                </a:solidFill>
                <a:latin typeface="微软雅黑" panose="020B0503020204020204" pitchFamily="34" charset="-122"/>
                <a:ea typeface="微软雅黑" panose="020B0503020204020204" pitchFamily="34" charset="-122"/>
                <a:cs typeface="+mn-ea"/>
              </a:rPr>
              <a:t>图书作者</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pagination;        // </a:t>
            </a:r>
            <a:r>
              <a:rPr lang="zh-CN" altLang="zh-CN" sz="1600" dirty="0">
                <a:solidFill>
                  <a:srgbClr val="595959"/>
                </a:solidFill>
                <a:latin typeface="微软雅黑" panose="020B0503020204020204" pitchFamily="34" charset="-122"/>
                <a:ea typeface="微软雅黑" panose="020B0503020204020204" pitchFamily="34" charset="-122"/>
                <a:cs typeface="+mn-ea"/>
              </a:rPr>
              <a:t>图书页数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 </a:t>
            </a:r>
            <a:r>
              <a:rPr lang="zh-CN" altLang="zh-CN" sz="1600" dirty="0">
                <a:solidFill>
                  <a:srgbClr val="595959"/>
                </a:solidFill>
                <a:latin typeface="微软雅黑" panose="020B0503020204020204" pitchFamily="34" charset="-122"/>
                <a:ea typeface="微软雅黑" panose="020B0503020204020204" pitchFamily="34" charset="-122"/>
                <a:cs typeface="+mn-ea"/>
              </a:rPr>
              <a:t>图书价格</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uploadTime</a:t>
            </a:r>
            <a:r>
              <a:rPr lang="en-US" altLang="zh-CN" sz="1600" dirty="0">
                <a:solidFill>
                  <a:srgbClr val="595959"/>
                </a:solidFill>
                <a:latin typeface="微软雅黑" panose="020B0503020204020204" pitchFamily="34" charset="-122"/>
                <a:ea typeface="微软雅黑" panose="020B0503020204020204" pitchFamily="34" charset="-122"/>
                <a:cs typeface="+mn-ea"/>
              </a:rPr>
              <a:t>, String status; // </a:t>
            </a:r>
            <a:r>
              <a:rPr lang="zh-CN" altLang="zh-CN" sz="1600" dirty="0">
                <a:solidFill>
                  <a:srgbClr val="595959"/>
                </a:solidFill>
                <a:latin typeface="微软雅黑" panose="020B0503020204020204" pitchFamily="34" charset="-122"/>
                <a:ea typeface="微软雅黑" panose="020B0503020204020204" pitchFamily="34" charset="-122"/>
                <a:cs typeface="+mn-ea"/>
              </a:rPr>
              <a:t>图书上架时间</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图书状态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borrower,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borrowTime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图书借阅人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图书借阅时间</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returnTime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图书预计归还时间</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2"/>
            </p:custDataLst>
          </p:nvPr>
        </p:nvSpPr>
        <p:spPr>
          <a:xfrm>
            <a:off x="892518" y="1091196"/>
            <a:ext cx="18171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961515" y="195577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p:cNvSpPr txBox="1"/>
          <p:nvPr/>
        </p:nvSpPr>
        <p:spPr>
          <a:xfrm flipH="1">
            <a:off x="1050639" y="209147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9" name="1"/>
          <p:cNvSpPr txBox="1"/>
          <p:nvPr>
            <p:custDataLst>
              <p:tags r:id="rId3"/>
            </p:custDataLst>
          </p:nvPr>
        </p:nvSpPr>
        <p:spPr>
          <a:xfrm>
            <a:off x="965326" y="2979599"/>
            <a:ext cx="2240861" cy="263411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创建持久化类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com.itheima.domain</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包中，创建图书持久化类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类中声明与图书数据表对应的属性并定义各个属性的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zh-CN"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com.itheima.dao</a:t>
            </a:r>
            <a:r>
              <a:rPr lang="zh-CN" altLang="zh-CN" dirty="0">
                <a:solidFill>
                  <a:srgbClr val="595959"/>
                </a:solidFill>
                <a:latin typeface="微软雅黑" panose="020B0503020204020204" pitchFamily="34" charset="-122"/>
              </a:rPr>
              <a:t>包中，创建一个</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接口，并在接口中定义方法</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根据上架时间查询图书信息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a:p>
            <a:pPr lvl="0">
              <a:lnSpc>
                <a:spcPct val="150000"/>
              </a:lnSpc>
            </a:pPr>
            <a:endParaRPr lang="zh-CN" altLang="zh-CN" dirty="0">
              <a:solidFill>
                <a:srgbClr val="595959"/>
              </a:solidFill>
              <a:latin typeface="微软雅黑" panose="020B0503020204020204" pitchFamily="34" charset="-122"/>
            </a:endParaRPr>
          </a:p>
        </p:txBody>
      </p:sp>
      <p:sp>
        <p:nvSpPr>
          <p:cNvPr id="14" name="圆角矩形 13"/>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60375"/>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创建分页结果实体类</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zh-CN" altLang="zh-CN" sz="1600" dirty="0">
                <a:solidFill>
                  <a:srgbClr val="595959"/>
                </a:solidFill>
                <a:latin typeface="微软雅黑" panose="020B0503020204020204" pitchFamily="34" charset="-122"/>
                <a:ea typeface="微软雅黑" panose="020B0503020204020204" pitchFamily="34" charset="-122"/>
                <a:cs typeface="+mn-ea"/>
              </a:rPr>
              <a:t>，用于将查询的结果展示在页面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386153"/>
            <a:ext cx="7332167" cy="3714739"/>
          </a:xfrm>
          <a:prstGeom prst="rect">
            <a:avLst/>
          </a:prstGeom>
        </p:spPr>
      </p:pic>
      <p:sp>
        <p:nvSpPr>
          <p:cNvPr id="12" name="矩形 11"/>
          <p:cNvSpPr/>
          <p:nvPr/>
        </p:nvSpPr>
        <p:spPr>
          <a:xfrm>
            <a:off x="3278115" y="2358777"/>
            <a:ext cx="5717295"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Serializable{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long total; 		// </a:t>
            </a:r>
            <a:r>
              <a:rPr lang="zh-CN" altLang="zh-CN" sz="1600" dirty="0">
                <a:solidFill>
                  <a:srgbClr val="595959"/>
                </a:solidFill>
                <a:latin typeface="微软雅黑" panose="020B0503020204020204" pitchFamily="34" charset="-122"/>
                <a:ea typeface="微软雅黑" panose="020B0503020204020204" pitchFamily="34" charset="-122"/>
                <a:cs typeface="+mn-ea"/>
              </a:rPr>
              <a:t>总数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List rows; 		// </a:t>
            </a:r>
            <a:r>
              <a:rPr lang="zh-CN" altLang="zh-CN" sz="1600" dirty="0">
                <a:solidFill>
                  <a:srgbClr val="595959"/>
                </a:solidFill>
                <a:latin typeface="微软雅黑" panose="020B0503020204020204" pitchFamily="34" charset="-122"/>
                <a:ea typeface="微软雅黑" panose="020B0503020204020204" pitchFamily="34" charset="-122"/>
                <a:cs typeface="+mn-ea"/>
              </a:rPr>
              <a:t>返回的数据集合</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(long total, List rows)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super();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this.total</a:t>
            </a:r>
            <a:r>
              <a:rPr lang="en-US" altLang="zh-CN" sz="1600" dirty="0">
                <a:solidFill>
                  <a:srgbClr val="595959"/>
                </a:solidFill>
                <a:latin typeface="微软雅黑" panose="020B0503020204020204" pitchFamily="34" charset="-122"/>
                <a:ea typeface="微软雅黑" panose="020B0503020204020204" pitchFamily="34" charset="-122"/>
                <a:cs typeface="+mn-ea"/>
              </a:rPr>
              <a:t> = total;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this.rows</a:t>
            </a:r>
            <a:r>
              <a:rPr lang="en-US" altLang="zh-CN" sz="1600" dirty="0">
                <a:solidFill>
                  <a:srgbClr val="595959"/>
                </a:solidFill>
                <a:latin typeface="微软雅黑" panose="020B0503020204020204" pitchFamily="34" charset="-122"/>
                <a:ea typeface="微软雅黑" panose="020B0503020204020204" pitchFamily="34" charset="-122"/>
                <a:cs typeface="+mn-ea"/>
              </a:rPr>
              <a:t> = rows;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2622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Service</a:t>
            </a:r>
            <a:r>
              <a:rPr lang="zh-CN" altLang="zh-CN" sz="1600" dirty="0">
                <a:solidFill>
                  <a:srgbClr val="595959"/>
                </a:solidFill>
                <a:latin typeface="微软雅黑" panose="020B0503020204020204" pitchFamily="34" charset="-122"/>
                <a:ea typeface="微软雅黑" panose="020B0503020204020204" pitchFamily="34" charset="-122"/>
                <a:cs typeface="+mn-ea"/>
              </a:rPr>
              <a:t>层的图书接口</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，接口中定义查询最新上架图书的方法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a:t>
            </a:r>
            <a:r>
              <a:rPr lang="en-US" altLang="zh-CN" sz="1600" dirty="0">
                <a:solidFill>
                  <a:srgbClr val="595959"/>
                </a:solidFill>
                <a:latin typeface="微软雅黑" panose="020B0503020204020204" pitchFamily="34" charset="-122"/>
                <a:ea typeface="微软雅黑" panose="020B0503020204020204" pitchFamily="34" charset="-122"/>
                <a:cs typeface="+mn-ea"/>
              </a:rPr>
              <a:t>Service</a:t>
            </a:r>
            <a:r>
              <a:rPr lang="zh-CN" altLang="zh-CN" sz="1600" dirty="0">
                <a:solidFill>
                  <a:srgbClr val="595959"/>
                </a:solidFill>
                <a:latin typeface="微软雅黑" panose="020B0503020204020204" pitchFamily="34" charset="-122"/>
                <a:ea typeface="微软雅黑" panose="020B0503020204020204" pitchFamily="34" charset="-122"/>
                <a:cs typeface="+mn-ea"/>
              </a:rPr>
              <a:t>层的图书接口的实现类</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，重写接口中的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selectNewBooks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200153"/>
            <a:ext cx="7332167" cy="3003451"/>
          </a:xfrm>
          <a:prstGeom prst="rect">
            <a:avLst/>
          </a:prstGeom>
        </p:spPr>
      </p:pic>
      <p:sp>
        <p:nvSpPr>
          <p:cNvPr id="12" name="矩形 11"/>
          <p:cNvSpPr/>
          <p:nvPr/>
        </p:nvSpPr>
        <p:spPr>
          <a:xfrm>
            <a:off x="3278115" y="2149627"/>
            <a:ext cx="5717295"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com.itheima.service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import </a:t>
            </a:r>
            <a:r>
              <a:rPr lang="en-US" altLang="zh-CN" sz="1600" dirty="0" err="1">
                <a:solidFill>
                  <a:srgbClr val="595959"/>
                </a:solidFill>
                <a:latin typeface="微软雅黑" panose="020B0503020204020204" pitchFamily="34" charset="-122"/>
                <a:ea typeface="微软雅黑" panose="020B0503020204020204" pitchFamily="34" charset="-122"/>
                <a:cs typeface="+mn-ea"/>
              </a:rPr>
              <a:t>entity.PageResult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图书接口</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interface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查询最新上架的图书</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selectNewBooks</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pageNum</a:t>
            </a:r>
            <a:r>
              <a:rPr lang="en-US" altLang="zh-CN" sz="1600" dirty="0">
                <a:solidFill>
                  <a:srgbClr val="595959"/>
                </a:solidFill>
                <a:latin typeface="微软雅黑" panose="020B0503020204020204" pitchFamily="34" charset="-122"/>
                <a:ea typeface="微软雅黑" panose="020B0503020204020204" pitchFamily="34" charset="-122"/>
                <a:cs typeface="+mn-ea"/>
              </a:rPr>
              <a:t>,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pageSize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com.itheima.controller</a:t>
            </a:r>
            <a:r>
              <a:rPr lang="zh-CN" altLang="zh-CN" dirty="0">
                <a:solidFill>
                  <a:srgbClr val="595959"/>
                </a:solidFill>
                <a:latin typeface="微软雅黑" panose="020B0503020204020204" pitchFamily="34" charset="-122"/>
              </a:rPr>
              <a:t>包中，创建图书控制器类</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类中定义方法</a:t>
            </a:r>
            <a:r>
              <a:rPr lang="en-US" altLang="zh-CN" dirty="0" err="1">
                <a:solidFill>
                  <a:srgbClr val="595959"/>
                </a:solidFill>
                <a:latin typeface="微软雅黑" panose="020B0503020204020204" pitchFamily="34" charset="-122"/>
              </a:rPr>
              <a:t>selectNewbooks</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，用于查询最新上架的图书，并将查询结果响应到新书推荐页面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4" name="圆角矩形 13"/>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6758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365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分页工具类的使用</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233349" y="3267548"/>
            <a:ext cx="7665031" cy="18137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际开发时，分页功能通常都会使用通用的工具类，或分页组件来实现，而这些工具类和组件一般不需要开发人员自己编写，只需学会使用即可。所以对于本书中的分页工具类，读者只需直接引入并掌握如何使用即可，而不需要自己编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840580"/>
            <a:ext cx="8149515" cy="25323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50372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2233349" y="3312253"/>
            <a:ext cx="7665031" cy="150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实现页面显示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books_new.jsp</a:t>
            </a:r>
            <a:r>
              <a:rPr lang="zh-CN" altLang="zh-CN" dirty="0">
                <a:solidFill>
                  <a:srgbClr val="595959"/>
                </a:solidFill>
                <a:latin typeface="微软雅黑" panose="020B0503020204020204" pitchFamily="34" charset="-122"/>
              </a:rPr>
              <a:t>中接收响应的数据，响应的数据是一个集合对象，遍历该集合对象，将遍历出来的内容展示在页面的数据表格中</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4" name="圆角矩形 13"/>
          <p:cNvSpPr/>
          <p:nvPr/>
        </p:nvSpPr>
        <p:spPr>
          <a:xfrm>
            <a:off x="1988895" y="2908580"/>
            <a:ext cx="8149515" cy="20749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829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46636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9225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云借阅系统后台首页部分代码</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2950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4849791" y="1056926"/>
            <a:ext cx="6169307" cy="13853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sz="1600" dirty="0">
                <a:solidFill>
                  <a:srgbClr val="595959"/>
                </a:solidFill>
                <a:latin typeface="微软雅黑" panose="020B0503020204020204" pitchFamily="34" charset="-122"/>
              </a:rPr>
              <a:t>本系统设计时，后台首页的内容展示区默认展示新书推荐的内容，因此需要在后台首页的内容展示区引入新书推荐的路径。后台首页具体的代码实现如</a:t>
            </a:r>
            <a:r>
              <a:rPr lang="zh-CN" altLang="en-US" sz="1600" dirty="0">
                <a:solidFill>
                  <a:srgbClr val="595959"/>
                </a:solidFill>
                <a:latin typeface="微软雅黑" panose="020B0503020204020204" pitchFamily="34" charset="-122"/>
              </a:rPr>
              <a:t>下</a:t>
            </a:r>
            <a:r>
              <a:rPr lang="zh-CN" altLang="zh-CN" sz="1600" dirty="0">
                <a:solidFill>
                  <a:srgbClr val="595959"/>
                </a:solidFill>
                <a:latin typeface="微软雅黑" panose="020B0503020204020204" pitchFamily="34" charset="-122"/>
              </a:rPr>
              <a:t>所示</a:t>
            </a:r>
            <a:r>
              <a:rPr lang="zh-CN" altLang="en-US" sz="1600" dirty="0">
                <a:solidFill>
                  <a:srgbClr val="595959"/>
                </a:solidFill>
                <a:latin typeface="微软雅黑" panose="020B0503020204020204" pitchFamily="34" charset="-122"/>
              </a:rPr>
              <a:t>。</a:t>
            </a:r>
            <a:endParaRPr lang="en-US" altLang="zh-CN" sz="1600" dirty="0">
              <a:solidFill>
                <a:srgbClr val="595959"/>
              </a:solidFill>
              <a:latin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2451913" y="2569577"/>
            <a:ext cx="7332167" cy="2264787"/>
          </a:xfrm>
          <a:prstGeom prst="rect">
            <a:avLst/>
          </a:prstGeom>
        </p:spPr>
      </p:pic>
      <p:sp>
        <p:nvSpPr>
          <p:cNvPr id="2" name="文本框 1"/>
          <p:cNvSpPr txBox="1"/>
          <p:nvPr/>
        </p:nvSpPr>
        <p:spPr>
          <a:xfrm>
            <a:off x="2847674" y="2543851"/>
            <a:ext cx="6704911" cy="2264787"/>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内容展示区域</a:t>
            </a:r>
            <a:r>
              <a:rPr lang="en-US" altLang="zh-CN" sz="1600" dirty="0">
                <a:solidFill>
                  <a:srgbClr val="595959"/>
                </a:solidFill>
                <a:latin typeface="微软雅黑" panose="020B0503020204020204" pitchFamily="34" charset="-122"/>
                <a:ea typeface="微软雅黑" panose="020B0503020204020204" pitchFamily="34" charset="-122"/>
                <a:cs typeface="+mn-ea"/>
              </a:rPr>
              <a:t> --&gt;&lt;div class="content-wrapper"&gt;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&lt;iframe width="100%" id="iframe" name="iframe"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onload="</a:t>
            </a:r>
            <a:r>
              <a:rPr lang="en-US" altLang="zh-CN" sz="1600" dirty="0" err="1">
                <a:solidFill>
                  <a:srgbClr val="595959"/>
                </a:solidFill>
                <a:latin typeface="微软雅黑" panose="020B0503020204020204" pitchFamily="34" charset="-122"/>
                <a:ea typeface="微软雅黑" panose="020B0503020204020204" pitchFamily="34" charset="-122"/>
                <a:cs typeface="+mn-ea"/>
              </a:rPr>
              <a:t>SetIFrameHeight</a:t>
            </a:r>
            <a:r>
              <a:rPr lang="en-US" altLang="zh-CN" sz="1600" dirty="0">
                <a:solidFill>
                  <a:srgbClr val="595959"/>
                </a:solidFill>
                <a:latin typeface="微软雅黑" panose="020B0503020204020204" pitchFamily="34" charset="-122"/>
                <a:ea typeface="微软雅黑" panose="020B0503020204020204" pitchFamily="34" charset="-122"/>
                <a:cs typeface="+mn-ea"/>
              </a:rPr>
              <a:t>()" frameborder="0"      </a:t>
            </a:r>
            <a:r>
              <a:rPr lang="en-US" altLang="zh-CN" sz="1600" dirty="0" err="1">
                <a:solidFill>
                  <a:srgbClr val="1369B2"/>
                </a:solidFill>
                <a:latin typeface="微软雅黑" panose="020B0503020204020204" pitchFamily="34" charset="-122"/>
                <a:ea typeface="微软雅黑" panose="020B0503020204020204" pitchFamily="34" charset="-122"/>
                <a:cs typeface="+mn-ea"/>
              </a:rPr>
              <a:t>src</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1369B2"/>
                </a:solidFill>
                <a:latin typeface="微软雅黑" panose="020B0503020204020204" pitchFamily="34" charset="-122"/>
                <a:ea typeface="微软雅黑" panose="020B0503020204020204" pitchFamily="34" charset="-122"/>
                <a:cs typeface="+mn-ea"/>
              </a:rPr>
              <a:t>}/book/</a:t>
            </a:r>
            <a:r>
              <a:rPr lang="en-US" altLang="zh-CN" sz="1600" dirty="0" err="1">
                <a:solidFill>
                  <a:srgbClr val="1369B2"/>
                </a:solidFill>
                <a:latin typeface="微软雅黑" panose="020B0503020204020204" pitchFamily="34" charset="-122"/>
                <a:ea typeface="微软雅黑" panose="020B0503020204020204" pitchFamily="34" charset="-122"/>
                <a:cs typeface="+mn-ea"/>
              </a:rPr>
              <a:t>selectNewbooks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&lt;/iframe&gt;&lt;/div&gt;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1172537" y="4838218"/>
            <a:ext cx="9962309" cy="1289905"/>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中编写了如上代码，在</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加载时会向</a:t>
            </a:r>
            <a:r>
              <a:rPr lang="en-US" altLang="zh-CN" dirty="0">
                <a:solidFill>
                  <a:srgbClr val="595959"/>
                </a:solidFill>
                <a:latin typeface="微软雅黑" panose="020B0503020204020204" pitchFamily="34" charset="-122"/>
                <a:ea typeface="微软雅黑" panose="020B0503020204020204" pitchFamily="34" charset="-122"/>
                <a:cs typeface="+mn-ea"/>
              </a:rPr>
              <a:t>&lt;iframe &gt;</a:t>
            </a:r>
            <a:r>
              <a:rPr lang="zh-CN" altLang="zh-CN" dirty="0">
                <a:solidFill>
                  <a:srgbClr val="595959"/>
                </a:solidFill>
                <a:latin typeface="微软雅黑" panose="020B0503020204020204" pitchFamily="34" charset="-122"/>
                <a:ea typeface="微软雅黑" panose="020B0503020204020204" pitchFamily="34" charset="-122"/>
                <a:cs typeface="+mn-ea"/>
              </a:rPr>
              <a:t>元素中</a:t>
            </a:r>
            <a:r>
              <a:rPr lang="en-US" altLang="zh-CN" dirty="0" err="1">
                <a:solidFill>
                  <a:srgbClr val="595959"/>
                </a:solidFill>
                <a:latin typeface="微软雅黑" panose="020B0503020204020204" pitchFamily="34" charset="-122"/>
                <a:ea typeface="微软雅黑" panose="020B0503020204020204" pitchFamily="34" charset="-122"/>
                <a:cs typeface="+mn-ea"/>
              </a:rPr>
              <a:t>src</a:t>
            </a:r>
            <a:r>
              <a:rPr lang="zh-CN" altLang="zh-CN" dirty="0">
                <a:solidFill>
                  <a:srgbClr val="595959"/>
                </a:solidFill>
                <a:latin typeface="微软雅黑" panose="020B0503020204020204" pitchFamily="34" charset="-122"/>
                <a:ea typeface="微软雅黑" panose="020B0503020204020204" pitchFamily="34" charset="-122"/>
                <a:cs typeface="+mn-ea"/>
              </a:rPr>
              <a:t>对应的</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发送请求，并将请求的响应展示在该行内框架中。由于请求的</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是查询新书推荐，所以</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加载完内容展示区显示的就是新书推荐的内容</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30638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测试新书推荐功能</a:t>
            </a:r>
            <a:r>
              <a:rPr lang="zh-CN" altLang="en-US" sz="1600" dirty="0">
                <a:solidFill>
                  <a:srgbClr val="595959"/>
                </a:solidFill>
                <a:latin typeface="微软雅黑" panose="020B0503020204020204" pitchFamily="34" charset="-122"/>
                <a:ea typeface="微软雅黑" panose="020B0503020204020204" pitchFamily="34" charset="-122"/>
                <a:cs typeface="+mn-ea"/>
              </a:rPr>
              <a:t>：启动</a:t>
            </a:r>
            <a:r>
              <a:rPr lang="en-US" altLang="zh-CN" sz="1600" dirty="0" err="1">
                <a:solidFill>
                  <a:srgbClr val="595959"/>
                </a:solidFill>
                <a:latin typeface="微软雅黑" panose="020B0503020204020204" pitchFamily="34" charset="-122"/>
                <a:ea typeface="微软雅黑" panose="020B0503020204020204" pitchFamily="34" charset="-122"/>
                <a:cs typeface="+mn-ea"/>
              </a:rPr>
              <a:t>cloudlibrary</a:t>
            </a:r>
            <a:r>
              <a:rPr lang="zh-CN" altLang="en-US" sz="1600" dirty="0">
                <a:solidFill>
                  <a:srgbClr val="595959"/>
                </a:solidFill>
                <a:latin typeface="微软雅黑" panose="020B0503020204020204" pitchFamily="34" charset="-122"/>
                <a:ea typeface="微软雅黑" panose="020B0503020204020204" pitchFamily="34" charset="-122"/>
                <a:cs typeface="+mn-ea"/>
              </a:rPr>
              <a:t>项目，使用账号</a:t>
            </a:r>
            <a:r>
              <a:rPr lang="en-US" altLang="zh-CN" sz="1600" dirty="0" err="1">
                <a:solidFill>
                  <a:srgbClr val="595959"/>
                </a:solidFill>
                <a:latin typeface="微软雅黑" panose="020B0503020204020204" pitchFamily="34" charset="-122"/>
                <a:ea typeface="微软雅黑" panose="020B0503020204020204" pitchFamily="34" charset="-122"/>
                <a:cs typeface="+mn-ea"/>
              </a:rPr>
              <a:t>itheima@itcasst.cn</a:t>
            </a:r>
            <a:r>
              <a:rPr lang="zh-CN" altLang="en-US" sz="1600" dirty="0">
                <a:solidFill>
                  <a:srgbClr val="595959"/>
                </a:solidFill>
                <a:latin typeface="微软雅黑" panose="020B0503020204020204" pitchFamily="34" charset="-122"/>
                <a:ea typeface="微软雅黑" panose="020B0503020204020204" pitchFamily="34" charset="-122"/>
                <a:cs typeface="+mn-ea"/>
              </a:rPr>
              <a:t>登录图书管理系统，此时，后台首页显示效果如图所示。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rPr>
              <a:t>可以看出，最新上架的</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zh-CN" dirty="0">
                <a:solidFill>
                  <a:srgbClr val="595959"/>
                </a:solidFill>
                <a:latin typeface="微软雅黑" panose="020B0503020204020204" pitchFamily="34" charset="-122"/>
                <a:ea typeface="微软雅黑" panose="020B0503020204020204" pitchFamily="34" charset="-122"/>
                <a:cs typeface="+mn-ea"/>
              </a:rPr>
              <a:t>本图书的信息全部展示在页面。至此，新书推荐的图书查询功能已经完成</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296856" y="2431756"/>
            <a:ext cx="5905018" cy="261480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系统概述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p:cNvSpPr/>
          <p:nvPr>
            <p:custDataLst>
              <p:tags r:id="rId1"/>
            </p:custDataLst>
          </p:nvPr>
        </p:nvSpPr>
        <p:spPr>
          <a:xfrm>
            <a:off x="892518" y="1091196"/>
            <a:ext cx="18171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借阅图书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44295" y="2051050"/>
            <a:ext cx="10029825" cy="2999740"/>
          </a:xfrm>
          <a:prstGeom prst="rect">
            <a:avLst/>
          </a:prstGeom>
          <a:noFill/>
        </p:spPr>
        <p:txBody>
          <a:bodyPr wrap="square" rtlCol="0" anchor="t">
            <a:spAutoFit/>
          </a:bodyPr>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借阅图书的功能大致如下：</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）当用户登录成功后，单击图书列表中可借阅状态的“借阅”按钮，系统会弹出图书借阅的模态框，并发送根据图书 id 查询图书信息的异步请求。</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endParaRPr lang="zh-CN" altLang="zh-CN" dirty="0">
              <a:solidFill>
                <a:srgbClr val="595959"/>
              </a:solidFill>
              <a:latin typeface="微软雅黑" panose="020B0503020204020204" pitchFamily="34" charset="-122"/>
              <a:ea typeface="微软雅黑" panose="020B0503020204020204" pitchFamily="34" charset="-122"/>
              <a:cs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）查询成功后，将查询到的图书信息回显到图书借阅的模态框中。</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endParaRPr lang="zh-CN" altLang="zh-CN" dirty="0">
              <a:solidFill>
                <a:srgbClr val="595959"/>
              </a:solidFill>
              <a:latin typeface="微软雅黑" panose="020B0503020204020204" pitchFamily="34" charset="-122"/>
              <a:ea typeface="微软雅黑" panose="020B0503020204020204" pitchFamily="34" charset="-122"/>
              <a:cs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）在图书借阅的模态框中填写预计归还的日期并提交借阅请求，从而完成图书借阅。</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endParaRPr lang="zh-CN" altLang="zh-CN" dirty="0">
              <a:solidFill>
                <a:srgbClr val="595959"/>
              </a:solidFill>
              <a:latin typeface="微软雅黑" panose="020B0503020204020204" pitchFamily="34" charset="-122"/>
              <a:ea typeface="微软雅黑" panose="020B0503020204020204" pitchFamily="34" charset="-122"/>
              <a:cs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rPr>
              <a:t>接下来，根据如上功能要求，实现借阅图书。</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1"/>
          <a:stretch>
            <a:fillRect/>
          </a:stretch>
        </p:blipFill>
        <p:spPr>
          <a:xfrm>
            <a:off x="4252702" y="1955470"/>
            <a:ext cx="6071915" cy="3127359"/>
          </a:xfrm>
          <a:prstGeom prst="rect">
            <a:avLst/>
          </a:prstGeom>
        </p:spPr>
      </p:pic>
      <p:sp>
        <p:nvSpPr>
          <p:cNvPr id="12" name="矩形 11"/>
          <p:cNvSpPr/>
          <p:nvPr/>
        </p:nvSpPr>
        <p:spPr>
          <a:xfrm>
            <a:off x="4570427" y="1929709"/>
            <a:ext cx="6071916"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@Select("SELECT * FROM book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book_id</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Book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(String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编辑图书信息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961515" y="152905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0"/>
          <p:cNvSpPr txBox="1"/>
          <p:nvPr/>
        </p:nvSpPr>
        <p:spPr>
          <a:xfrm flipH="1">
            <a:off x="1050639" y="166475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9" name="1"/>
          <p:cNvSpPr txBox="1"/>
          <p:nvPr>
            <p:custDataLst>
              <p:tags r:id="rId2"/>
            </p:custDataLst>
          </p:nvPr>
        </p:nvSpPr>
        <p:spPr>
          <a:xfrm>
            <a:off x="965326" y="2552879"/>
            <a:ext cx="2796445" cy="263411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DAO</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借阅图书功能包含根据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查询图书信息和借阅图书</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个操作，其中借阅图书其实就是更新图书信息中的借阅的相关字段。在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接口中新增</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个方法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4896277"/>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BookService.java</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接口中新增</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查询图书信息；新增</a:t>
            </a:r>
            <a:r>
              <a:rPr lang="en-US" altLang="zh-CN" sz="1600" dirty="0" err="1">
                <a:solidFill>
                  <a:srgbClr val="595959"/>
                </a:solidFill>
                <a:latin typeface="微软雅黑" panose="020B0503020204020204" pitchFamily="34" charset="-122"/>
                <a:ea typeface="微软雅黑" panose="020B0503020204020204" pitchFamily="34" charset="-122"/>
                <a:cs typeface="+mn-ea"/>
              </a:rPr>
              <a:t>borrowBook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方法，用于借阅图书</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dirty="0">
                <a:solidFill>
                  <a:srgbClr val="595959"/>
                </a:solidFill>
                <a:latin typeface="微软雅黑" panose="020B0503020204020204" pitchFamily="34" charset="-122"/>
                <a:ea typeface="微软雅黑" panose="020B0503020204020204" pitchFamily="34" charset="-122"/>
                <a:cs typeface="+mn-ea"/>
              </a:rPr>
              <a:t>类中重写</a:t>
            </a:r>
            <a:r>
              <a:rPr lang="en-US" altLang="zh-CN"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dirty="0">
                <a:solidFill>
                  <a:srgbClr val="595959"/>
                </a:solidFill>
                <a:latin typeface="微软雅黑" panose="020B0503020204020204" pitchFamily="34" charset="-122"/>
                <a:ea typeface="微软雅黑" panose="020B0503020204020204" pitchFamily="34" charset="-122"/>
                <a:cs typeface="+mn-ea"/>
              </a:rPr>
              <a:t>接口的</a:t>
            </a:r>
            <a:r>
              <a:rPr lang="en-US" altLang="zh-CN" dirty="0" err="1">
                <a:solidFill>
                  <a:srgbClr val="595959"/>
                </a:solidFill>
                <a:latin typeface="微软雅黑" panose="020B0503020204020204" pitchFamily="34" charset="-122"/>
                <a:ea typeface="微软雅黑" panose="020B0503020204020204" pitchFamily="34" charset="-122"/>
                <a:cs typeface="+mn-ea"/>
              </a:rPr>
              <a:t>findById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方法和</a:t>
            </a:r>
            <a:r>
              <a:rPr lang="en-US" altLang="zh-CN" dirty="0" err="1">
                <a:solidFill>
                  <a:srgbClr val="595959"/>
                </a:solidFill>
                <a:latin typeface="微软雅黑" panose="020B0503020204020204" pitchFamily="34" charset="-122"/>
                <a:ea typeface="微软雅黑" panose="020B0503020204020204" pitchFamily="34" charset="-122"/>
                <a:cs typeface="+mn-ea"/>
              </a:rPr>
              <a:t>borrowBook</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 </a:t>
            </a:r>
            <a:r>
              <a:rPr lang="zh-CN" altLang="en-US" dirty="0">
                <a:solidFill>
                  <a:srgbClr val="595959"/>
                </a:solidFill>
                <a:latin typeface="微软雅黑" panose="020B0503020204020204" pitchFamily="34" charset="-122"/>
                <a:ea typeface="微软雅黑" panose="020B0503020204020204" pitchFamily="34" charset="-122"/>
                <a:cs typeface="+mn-ea"/>
              </a:rPr>
              <a:t>（省略）。</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581153"/>
            <a:ext cx="7332167" cy="2187617"/>
          </a:xfrm>
          <a:prstGeom prst="rect">
            <a:avLst/>
          </a:prstGeom>
        </p:spPr>
      </p:pic>
      <p:sp>
        <p:nvSpPr>
          <p:cNvPr id="12" name="矩形 11"/>
          <p:cNvSpPr/>
          <p:nvPr/>
        </p:nvSpPr>
        <p:spPr>
          <a:xfrm>
            <a:off x="3463310" y="2831568"/>
            <a:ext cx="4951485"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根据</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查询图书信息</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Book </a:t>
            </a:r>
            <a:r>
              <a:rPr lang="en-US" altLang="zh-CN" dirty="0" err="1">
                <a:solidFill>
                  <a:srgbClr val="595959"/>
                </a:solidFill>
                <a:latin typeface="微软雅黑" panose="020B0503020204020204" pitchFamily="34" charset="-122"/>
                <a:ea typeface="微软雅黑" panose="020B0503020204020204" pitchFamily="34" charset="-122"/>
                <a:cs typeface="+mn-ea"/>
              </a:rPr>
              <a:t>findById</a:t>
            </a:r>
            <a:r>
              <a:rPr lang="en-US" altLang="zh-CN" dirty="0">
                <a:solidFill>
                  <a:srgbClr val="595959"/>
                </a:solidFill>
                <a:latin typeface="微软雅黑" panose="020B0503020204020204" pitchFamily="34" charset="-122"/>
                <a:ea typeface="微软雅黑" panose="020B0503020204020204" pitchFamily="34" charset="-122"/>
                <a:cs typeface="+mn-ea"/>
              </a:rPr>
              <a:t>(String 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借阅图书</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Integer </a:t>
            </a:r>
            <a:r>
              <a:rPr lang="en-US" altLang="zh-CN" dirty="0" err="1">
                <a:solidFill>
                  <a:srgbClr val="595959"/>
                </a:solidFill>
                <a:latin typeface="微软雅黑" panose="020B0503020204020204" pitchFamily="34" charset="-122"/>
                <a:ea typeface="微软雅黑" panose="020B0503020204020204" pitchFamily="34" charset="-122"/>
                <a:cs typeface="+mn-ea"/>
              </a:rPr>
              <a:t>borrowBook</a:t>
            </a:r>
            <a:r>
              <a:rPr lang="en-US" altLang="zh-CN" dirty="0">
                <a:solidFill>
                  <a:srgbClr val="595959"/>
                </a:solidFill>
                <a:latin typeface="微软雅黑" panose="020B0503020204020204" pitchFamily="34" charset="-122"/>
                <a:ea typeface="微软雅黑" panose="020B0503020204020204" pitchFamily="34" charset="-122"/>
                <a:cs typeface="+mn-ea"/>
              </a:rPr>
              <a:t>(Book book);</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Controller</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entity</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包下创建一个结果信息类</a:t>
            </a:r>
            <a:r>
              <a:rPr lang="en-US" altLang="zh-CN" sz="1600" dirty="0">
                <a:solidFill>
                  <a:srgbClr val="595959"/>
                </a:solidFill>
                <a:latin typeface="微软雅黑" panose="020B0503020204020204" pitchFamily="34" charset="-122"/>
                <a:ea typeface="微软雅黑" panose="020B0503020204020204" pitchFamily="34" charset="-122"/>
                <a:cs typeface="+mn-ea"/>
              </a:rPr>
              <a:t>Result</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页面操作结果和提示信息，</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160603"/>
            <a:ext cx="7332167" cy="3633714"/>
          </a:xfrm>
          <a:prstGeom prst="rect">
            <a:avLst/>
          </a:prstGeom>
        </p:spPr>
      </p:pic>
      <p:sp>
        <p:nvSpPr>
          <p:cNvPr id="12" name="矩形 11"/>
          <p:cNvSpPr/>
          <p:nvPr/>
        </p:nvSpPr>
        <p:spPr>
          <a:xfrm>
            <a:off x="2965598" y="2075352"/>
            <a:ext cx="6965480"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Result&lt;T&gt; implements Serializable{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success; 	//</a:t>
            </a:r>
            <a:r>
              <a:rPr lang="zh-CN" altLang="zh-CN" sz="1600" dirty="0">
                <a:solidFill>
                  <a:srgbClr val="595959"/>
                </a:solidFill>
                <a:latin typeface="微软雅黑" panose="020B0503020204020204" pitchFamily="34" charset="-122"/>
                <a:ea typeface="微软雅黑" panose="020B0503020204020204" pitchFamily="34" charset="-122"/>
                <a:cs typeface="+mn-ea"/>
              </a:rPr>
              <a:t>标识是否成功操作</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message;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需要传递的信息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T data;         		//</a:t>
            </a:r>
            <a:r>
              <a:rPr lang="zh-CN" altLang="zh-CN" sz="1600" dirty="0">
                <a:solidFill>
                  <a:srgbClr val="595959"/>
                </a:solidFill>
                <a:latin typeface="微软雅黑" panose="020B0503020204020204" pitchFamily="34" charset="-122"/>
                <a:ea typeface="微软雅黑" panose="020B0503020204020204" pitchFamily="34" charset="-122"/>
                <a:cs typeface="+mn-ea"/>
              </a:rPr>
              <a:t>需要传递的数据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Result(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success, String message)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super();</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this.success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success;this.message</a:t>
            </a:r>
            <a:r>
              <a:rPr lang="en-US" altLang="zh-CN" sz="1600" dirty="0">
                <a:solidFill>
                  <a:srgbClr val="595959"/>
                </a:solidFill>
                <a:latin typeface="微软雅黑" panose="020B0503020204020204" pitchFamily="34" charset="-122"/>
                <a:ea typeface="微软雅黑" panose="020B0503020204020204" pitchFamily="34" charset="-122"/>
                <a:cs typeface="+mn-ea"/>
              </a:rPr>
              <a:t> = message;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Result(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success, String message, T data)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this.success</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success;this.message</a:t>
            </a:r>
            <a:r>
              <a:rPr lang="en-US" altLang="zh-CN" sz="1600" dirty="0">
                <a:solidFill>
                  <a:srgbClr val="595959"/>
                </a:solidFill>
                <a:latin typeface="微软雅黑" panose="020B0503020204020204" pitchFamily="34" charset="-122"/>
                <a:ea typeface="微软雅黑" panose="020B0503020204020204" pitchFamily="34" charset="-122"/>
                <a:cs typeface="+mn-ea"/>
              </a:rPr>
              <a:t> = message;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this.data</a:t>
            </a:r>
            <a:r>
              <a:rPr lang="en-US" altLang="zh-CN" sz="1600" dirty="0">
                <a:solidFill>
                  <a:srgbClr val="595959"/>
                </a:solidFill>
                <a:latin typeface="微软雅黑" panose="020B0503020204020204" pitchFamily="34" charset="-122"/>
                <a:ea typeface="微软雅黑" panose="020B0503020204020204" pitchFamily="34" charset="-122"/>
                <a:cs typeface="+mn-ea"/>
              </a:rPr>
              <a:t> = data;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06996" y="5912847"/>
            <a:ext cx="10162570" cy="418128"/>
          </a:xfrm>
          <a:prstGeom prst="rect">
            <a:avLst/>
          </a:prstGeom>
          <a:noFill/>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BookController</a:t>
            </a:r>
            <a:r>
              <a:rPr lang="zh-CN" altLang="zh-CN" sz="1600" dirty="0">
                <a:solidFill>
                  <a:srgbClr val="595959"/>
                </a:solidFill>
                <a:latin typeface="微软雅黑" panose="020B0503020204020204" pitchFamily="34" charset="-122"/>
                <a:ea typeface="微软雅黑" panose="020B0503020204020204" pitchFamily="34" charset="-122"/>
                <a:cs typeface="+mn-ea"/>
              </a:rPr>
              <a:t>类中新增根据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，新增借阅图书的方法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borrowBook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实现页面显示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books_new.jsp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en-US" sz="1600" dirty="0">
                <a:solidFill>
                  <a:srgbClr val="595959"/>
                </a:solidFill>
                <a:latin typeface="微软雅黑" panose="020B0503020204020204" pitchFamily="34" charset="-122"/>
                <a:ea typeface="微软雅黑" panose="020B0503020204020204" pitchFamily="34" charset="-122"/>
                <a:cs typeface="+mn-ea"/>
              </a:rPr>
              <a:t>代码</a:t>
            </a:r>
            <a:r>
              <a:rPr lang="zh-CN" altLang="zh-CN" sz="1600" dirty="0">
                <a:solidFill>
                  <a:srgbClr val="595959"/>
                </a:solidFill>
                <a:latin typeface="微软雅黑" panose="020B0503020204020204" pitchFamily="34" charset="-122"/>
                <a:ea typeface="微软雅黑" panose="020B0503020204020204" pitchFamily="34" charset="-122"/>
                <a:cs typeface="+mn-ea"/>
              </a:rPr>
              <a:t>中绑定鼠标单击事件，单击按钮时，将调用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my.js</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方法中会发起异步请求，并将响应数据回显到</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book_modal.jsp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页面的模态对话框中。</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books_new.jsp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页面中的“借阅”按钮新增代码如下所示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3252484"/>
            <a:ext cx="7332167" cy="2187617"/>
          </a:xfrm>
          <a:prstGeom prst="rect">
            <a:avLst/>
          </a:prstGeom>
        </p:spPr>
      </p:pic>
      <p:sp>
        <p:nvSpPr>
          <p:cNvPr id="12" name="矩形 11"/>
          <p:cNvSpPr/>
          <p:nvPr/>
        </p:nvSpPr>
        <p:spPr>
          <a:xfrm>
            <a:off x="2863572" y="3236681"/>
            <a:ext cx="6685542" cy="2120902"/>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&lt;button type="button" class="</a:t>
            </a:r>
            <a:r>
              <a:rPr lang="en-US" altLang="zh-CN" dirty="0" err="1">
                <a:solidFill>
                  <a:srgbClr val="595959"/>
                </a:solidFill>
                <a:latin typeface="微软雅黑" panose="020B0503020204020204" pitchFamily="34" charset="-122"/>
                <a:ea typeface="微软雅黑" panose="020B0503020204020204" pitchFamily="34" charset="-122"/>
                <a:cs typeface="+mn-ea"/>
              </a:rPr>
              <a:t>btn</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bg</a:t>
            </a:r>
            <a:r>
              <a:rPr lang="en-US" altLang="zh-CN" dirty="0">
                <a:solidFill>
                  <a:srgbClr val="595959"/>
                </a:solidFill>
                <a:latin typeface="微软雅黑" panose="020B0503020204020204" pitchFamily="34" charset="-122"/>
                <a:ea typeface="微软雅黑" panose="020B0503020204020204" pitchFamily="34" charset="-122"/>
                <a:cs typeface="+mn-ea"/>
              </a:rPr>
              <a:t>-olive </a:t>
            </a:r>
            <a:r>
              <a:rPr lang="en-US" altLang="zh-CN" dirty="0" err="1">
                <a:solidFill>
                  <a:srgbClr val="595959"/>
                </a:solidFill>
                <a:latin typeface="微软雅黑" panose="020B0503020204020204" pitchFamily="34" charset="-122"/>
                <a:ea typeface="微软雅黑" panose="020B0503020204020204" pitchFamily="34" charset="-122"/>
                <a:cs typeface="+mn-ea"/>
              </a:rPr>
              <a:t>btn-xs</a:t>
            </a:r>
            <a:r>
              <a:rPr lang="en-US" altLang="zh-CN" dirty="0">
                <a:solidFill>
                  <a:srgbClr val="595959"/>
                </a:solidFill>
                <a:latin typeface="微软雅黑" panose="020B0503020204020204" pitchFamily="34" charset="-122"/>
                <a:ea typeface="微软雅黑" panose="020B0503020204020204" pitchFamily="34" charset="-122"/>
                <a:cs typeface="+mn-ea"/>
              </a:rPr>
              <a:t>" data-toggle="modal"</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data-target="#</a:t>
            </a:r>
            <a:r>
              <a:rPr lang="en-US" altLang="zh-CN" dirty="0" err="1">
                <a:solidFill>
                  <a:srgbClr val="595959"/>
                </a:solidFill>
                <a:latin typeface="微软雅黑" panose="020B0503020204020204" pitchFamily="34" charset="-122"/>
                <a:ea typeface="微软雅黑" panose="020B0503020204020204" pitchFamily="34" charset="-122"/>
                <a:cs typeface="+mn-ea"/>
              </a:rPr>
              <a:t>borrowModal</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onclick="</a:t>
            </a:r>
            <a:r>
              <a:rPr lang="en-US" altLang="zh-CN"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book.id</a:t>
            </a:r>
            <a:r>
              <a:rPr lang="en-US" altLang="zh-CN" dirty="0">
                <a:solidFill>
                  <a:srgbClr val="595959"/>
                </a:solidFill>
                <a:latin typeface="微软雅黑" panose="020B0503020204020204" pitchFamily="34" charset="-122"/>
                <a:ea typeface="微软雅黑" panose="020B0503020204020204" pitchFamily="34" charset="-122"/>
                <a:cs typeface="+mn-ea"/>
              </a:rPr>
              <a:t>},'borrow')"&gt; </a:t>
            </a:r>
            <a:r>
              <a:rPr lang="zh-CN" altLang="zh-CN" dirty="0">
                <a:solidFill>
                  <a:srgbClr val="595959"/>
                </a:solidFill>
                <a:latin typeface="微软雅黑" panose="020B0503020204020204" pitchFamily="34" charset="-122"/>
                <a:ea typeface="微软雅黑" panose="020B0503020204020204" pitchFamily="34" charset="-122"/>
                <a:cs typeface="+mn-ea"/>
              </a:rPr>
              <a:t>借阅</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&lt;/button&gt;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启动</a:t>
            </a:r>
            <a:r>
              <a:rPr lang="en-US" altLang="zh-CN" sz="1600" dirty="0" err="1">
                <a:solidFill>
                  <a:srgbClr val="595959"/>
                </a:solidFill>
                <a:latin typeface="微软雅黑" panose="020B0503020204020204" pitchFamily="34" charset="-122"/>
                <a:ea typeface="微软雅黑" panose="020B0503020204020204" pitchFamily="34" charset="-122"/>
                <a:cs typeface="+mn-ea"/>
              </a:rPr>
              <a:t>cloudlibrary</a:t>
            </a:r>
            <a:r>
              <a:rPr lang="zh-CN" altLang="zh-CN" sz="1600" dirty="0">
                <a:solidFill>
                  <a:srgbClr val="595959"/>
                </a:solidFill>
                <a:latin typeface="微软雅黑" panose="020B0503020204020204" pitchFamily="34" charset="-122"/>
                <a:ea typeface="微软雅黑" panose="020B0503020204020204" pitchFamily="34" charset="-122"/>
                <a:cs typeface="+mn-ea"/>
              </a:rPr>
              <a:t>项目，登录系统，对《边城》进行借阅，单击图书《边城》右侧的“借阅”按钮，弹出图书信息模态对话框，如图所示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图中，填写图书归还时间。由于“保存”按钮绑定了</a:t>
            </a:r>
            <a:r>
              <a:rPr lang="en-US" altLang="zh-CN" sz="1600" dirty="0">
                <a:solidFill>
                  <a:srgbClr val="595959"/>
                </a:solidFill>
                <a:latin typeface="微软雅黑" panose="020B0503020204020204" pitchFamily="34" charset="-122"/>
                <a:ea typeface="微软雅黑" panose="020B0503020204020204" pitchFamily="34" charset="-122"/>
                <a:cs typeface="+mn-ea"/>
              </a:rPr>
              <a:t>onclick</a:t>
            </a:r>
            <a:r>
              <a:rPr lang="zh-CN" altLang="zh-CN" sz="1600" dirty="0">
                <a:solidFill>
                  <a:srgbClr val="595959"/>
                </a:solidFill>
                <a:latin typeface="微软雅黑" panose="020B0503020204020204" pitchFamily="34" charset="-122"/>
                <a:ea typeface="微软雅黑" panose="020B0503020204020204" pitchFamily="34" charset="-122"/>
                <a:cs typeface="+mn-ea"/>
              </a:rPr>
              <a:t>事件，触发事件后，程序会执行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my.js</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文件中的</a:t>
            </a:r>
            <a:r>
              <a:rPr lang="en-US" altLang="zh-CN" sz="1600" dirty="0">
                <a:solidFill>
                  <a:srgbClr val="595959"/>
                </a:solidFill>
                <a:latin typeface="微软雅黑" panose="020B0503020204020204" pitchFamily="34" charset="-122"/>
                <a:ea typeface="微软雅黑" panose="020B0503020204020204" pitchFamily="34" charset="-122"/>
                <a:cs typeface="+mn-ea"/>
              </a:rPr>
              <a:t>borrow()</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a:solidFill>
                  <a:srgbClr val="595959"/>
                </a:solidFill>
                <a:latin typeface="微软雅黑" panose="020B0503020204020204" pitchFamily="34" charset="-122"/>
                <a:ea typeface="微软雅黑" panose="020B0503020204020204" pitchFamily="34" charset="-122"/>
                <a:cs typeface="+mn-ea"/>
              </a:rPr>
              <a:t>borrow()</a:t>
            </a:r>
            <a:r>
              <a:rPr lang="zh-CN" altLang="zh-CN" sz="1600" dirty="0">
                <a:solidFill>
                  <a:srgbClr val="595959"/>
                </a:solidFill>
                <a:latin typeface="微软雅黑" panose="020B0503020204020204" pitchFamily="34" charset="-122"/>
                <a:ea typeface="微软雅黑" panose="020B0503020204020204" pitchFamily="34" charset="-122"/>
                <a:cs typeface="+mn-ea"/>
              </a:rPr>
              <a:t>方法会将</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book_modal.jsp</a:t>
            </a:r>
            <a:r>
              <a:rPr lang="zh-CN" altLang="zh-CN" sz="1600" dirty="0">
                <a:solidFill>
                  <a:srgbClr val="595959"/>
                </a:solidFill>
                <a:latin typeface="微软雅黑" panose="020B0503020204020204" pitchFamily="34" charset="-122"/>
                <a:ea typeface="微软雅黑" panose="020B0503020204020204" pitchFamily="34" charset="-122"/>
                <a:cs typeface="+mn-ea"/>
              </a:rPr>
              <a:t>中的表单数据，提交到映射路径为“</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en-US" altLang="zh-CN" sz="1600" dirty="0" err="1">
                <a:solidFill>
                  <a:srgbClr val="595959"/>
                </a:solidFill>
                <a:latin typeface="微软雅黑" panose="020B0503020204020204" pitchFamily="34" charset="-122"/>
                <a:ea typeface="微软雅黑" panose="020B0503020204020204" pitchFamily="34" charset="-122"/>
                <a:cs typeface="+mn-ea"/>
              </a:rPr>
              <a:t>borrowBook</a:t>
            </a:r>
            <a:r>
              <a:rPr lang="zh-CN" altLang="zh-CN" sz="1600" dirty="0">
                <a:solidFill>
                  <a:srgbClr val="595959"/>
                </a:solidFill>
                <a:latin typeface="微软雅黑" panose="020B0503020204020204" pitchFamily="34" charset="-122"/>
                <a:ea typeface="微软雅黑" panose="020B0503020204020204" pitchFamily="34" charset="-122"/>
                <a:cs typeface="+mn-ea"/>
              </a:rPr>
              <a:t>”的控制器，如果借阅成功，</a:t>
            </a:r>
            <a:r>
              <a:rPr lang="en-US" altLang="zh-CN" sz="1600" dirty="0">
                <a:solidFill>
                  <a:srgbClr val="595959"/>
                </a:solidFill>
                <a:latin typeface="微软雅黑" panose="020B0503020204020204" pitchFamily="34" charset="-122"/>
                <a:ea typeface="微软雅黑" panose="020B0503020204020204" pitchFamily="34" charset="-122"/>
                <a:cs typeface="+mn-ea"/>
              </a:rPr>
              <a:t>borrow()</a:t>
            </a:r>
            <a:r>
              <a:rPr lang="zh-CN" altLang="zh-CN" sz="1600" dirty="0">
                <a:solidFill>
                  <a:srgbClr val="595959"/>
                </a:solidFill>
                <a:latin typeface="微软雅黑" panose="020B0503020204020204" pitchFamily="34" charset="-122"/>
                <a:ea typeface="微软雅黑" panose="020B0503020204020204" pitchFamily="34" charset="-122"/>
                <a:cs typeface="+mn-ea"/>
              </a:rPr>
              <a:t>方法会异步查询所有的图书信息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273384" y="2364823"/>
            <a:ext cx="5708570" cy="243867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0428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图书的归还时间限制</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5369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，图书的归还时间不能早于借阅当天，填写好归还时间后，单击“保存”按钮，弹出借阅成功提示框，如图所示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图能看出来，页面提示图书借阅成</a:t>
            </a:r>
            <a:r>
              <a:rPr lang="zh-CN" altLang="en-US" dirty="0">
                <a:solidFill>
                  <a:srgbClr val="595959"/>
                </a:solidFill>
                <a:latin typeface="微软雅黑" panose="020B0503020204020204" pitchFamily="34" charset="-122"/>
              </a:rPr>
              <a:t>功。</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3377877" y="3115790"/>
            <a:ext cx="5430456" cy="22548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0428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图书的归还时间限制</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5369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1558" y="2145957"/>
            <a:ext cx="9892682" cy="423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由于尚未完成查询所有的图书信息的功能，此时单击“确定”按钮内容显示区域将出现</a:t>
            </a:r>
            <a:r>
              <a:rPr lang="en-US" altLang="zh-CN" dirty="0">
                <a:solidFill>
                  <a:srgbClr val="595959"/>
                </a:solidFill>
                <a:latin typeface="微软雅黑" panose="020B0503020204020204" pitchFamily="34" charset="-122"/>
              </a:rPr>
              <a:t>404</a:t>
            </a:r>
            <a:r>
              <a:rPr lang="zh-CN" altLang="zh-CN" dirty="0">
                <a:solidFill>
                  <a:srgbClr val="595959"/>
                </a:solidFill>
                <a:latin typeface="微软雅黑" panose="020B0503020204020204" pitchFamily="34" charset="-122"/>
              </a:rPr>
              <a:t>提示。再次单击菜单栏的“首页”链接查询出新书推荐的图书信息，页面显示如下图所示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图可以看出，《边城》的“借阅”按钮变成了灰色，表明图书借阅功能已经完成</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3458899" y="3196810"/>
            <a:ext cx="5418881" cy="217384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8622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30721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my.js</a:t>
            </a:r>
            <a:r>
              <a:rPr lang="zh-CN" altLang="en-US" sz="2000" dirty="0">
                <a:solidFill>
                  <a:srgbClr val="1369B2"/>
                </a:solidFill>
                <a:latin typeface="微软雅黑" panose="020B0503020204020204" pitchFamily="34" charset="-122"/>
                <a:ea typeface="微软雅黑" panose="020B0503020204020204" pitchFamily="34" charset="-122"/>
              </a:rPr>
              <a:t>文件</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新书推荐</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2233349" y="3267548"/>
            <a:ext cx="7665031" cy="13854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页面引入的</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文件中，包含了本系统的绝大部分的自定义</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代码。</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文件的</a:t>
            </a:r>
            <a:r>
              <a:rPr lang="en-US" altLang="zh-CN" dirty="0" err="1">
                <a:solidFill>
                  <a:srgbClr val="595959"/>
                </a:solidFill>
                <a:latin typeface="微软雅黑" panose="020B0503020204020204" pitchFamily="34" charset="-122"/>
              </a:rPr>
              <a:t>js</a:t>
            </a:r>
            <a:r>
              <a:rPr lang="zh-CN" altLang="zh-CN" dirty="0">
                <a:solidFill>
                  <a:srgbClr val="595959"/>
                </a:solidFill>
                <a:latin typeface="微软雅黑" panose="020B0503020204020204" pitchFamily="34" charset="-122"/>
              </a:rPr>
              <a:t>代码实现都不复杂，本章在讲解时将会着重讲解</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代码和页面的逻辑代码，对</a:t>
            </a:r>
            <a:r>
              <a:rPr lang="en-US" altLang="zh-CN" dirty="0" err="1">
                <a:solidFill>
                  <a:srgbClr val="595959"/>
                </a:solidFill>
                <a:latin typeface="微软雅黑" panose="020B0503020204020204" pitchFamily="34" charset="-122"/>
              </a:rPr>
              <a:t>my.js</a:t>
            </a:r>
            <a:r>
              <a:rPr lang="zh-CN" altLang="zh-CN" dirty="0">
                <a:solidFill>
                  <a:srgbClr val="595959"/>
                </a:solidFill>
                <a:latin typeface="微软雅黑" panose="020B0503020204020204" pitchFamily="34" charset="-122"/>
              </a:rPr>
              <a:t>文件中的代码不进行讲解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988895" y="2840581"/>
            <a:ext cx="8149515" cy="21966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7616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47131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695158"/>
            <a:ext cx="543027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在系统中实现图书管理模块中的</a:t>
            </a:r>
            <a:r>
              <a:rPr lang="zh-CN" altLang="en-US" dirty="0">
                <a:solidFill>
                  <a:srgbClr val="1369B2"/>
                </a:solidFill>
                <a:latin typeface="微软雅黑" panose="020B0503020204020204" pitchFamily="34" charset="-122"/>
                <a:ea typeface="微软雅黑" panose="020B0503020204020204" pitchFamily="34" charset="-122"/>
                <a:sym typeface="+mn-ea"/>
              </a:rPr>
              <a:t>图书借阅</a:t>
            </a:r>
            <a:r>
              <a:rPr lang="zh-CN" altLang="en-US" dirty="0">
                <a:solidFill>
                  <a:srgbClr val="595959"/>
                </a:solidFill>
                <a:latin typeface="微软雅黑" panose="020B0503020204020204" pitchFamily="34" charset="-122"/>
                <a:ea typeface="微软雅黑" panose="020B0503020204020204" pitchFamily="34" charset="-122"/>
                <a:sym typeface="+mn-ea"/>
              </a:rPr>
              <a:t>功能，包括</a:t>
            </a:r>
            <a:r>
              <a:rPr lang="zh-CN" altLang="en-US" dirty="0">
                <a:solidFill>
                  <a:srgbClr val="595959"/>
                </a:solidFill>
                <a:latin typeface="微软雅黑" panose="020B0503020204020204" pitchFamily="34" charset="-122"/>
                <a:ea typeface="微软雅黑" panose="020B0503020204020204" pitchFamily="34" charset="-122"/>
                <a:sym typeface="+mn-ea"/>
              </a:rPr>
              <a:t>查询图书、新增图书、编辑图书和借阅图书</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1767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08345" y="2720340"/>
            <a:ext cx="439166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系统概述</a:t>
            </a:r>
            <a:r>
              <a:rPr lang="zh-CN" altLang="en-US" dirty="0">
                <a:solidFill>
                  <a:srgbClr val="595959"/>
                </a:solidFill>
                <a:latin typeface="微软雅黑" panose="020B0503020204020204" pitchFamily="34" charset="-122"/>
                <a:ea typeface="微软雅黑" panose="020B0503020204020204" pitchFamily="34" charset="-122"/>
              </a:rPr>
              <a:t>，能够说出云借阅系统的功能结构、</a:t>
            </a:r>
            <a:r>
              <a:rPr lang="zh-CN" altLang="en-US" dirty="0">
                <a:solidFill>
                  <a:srgbClr val="595959"/>
                </a:solidFill>
                <a:latin typeface="微软雅黑" panose="020B0503020204020204" pitchFamily="34" charset="-122"/>
                <a:ea typeface="微软雅黑" panose="020B0503020204020204" pitchFamily="34" charset="-122"/>
                <a:sym typeface="+mn-ea"/>
              </a:rPr>
              <a:t>系统的结构层次</a:t>
            </a:r>
            <a:r>
              <a:rPr lang="zh-CN" altLang="en-US" dirty="0">
                <a:solidFill>
                  <a:srgbClr val="595959"/>
                </a:solidFill>
                <a:latin typeface="微软雅黑" panose="020B0503020204020204" pitchFamily="34" charset="-122"/>
                <a:ea typeface="微软雅黑" panose="020B0503020204020204" pitchFamily="34" charset="-122"/>
              </a:rPr>
              <a:t>、文件组织结构和系统开发运行环境</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27882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365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图书借阅模块内容</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81934" y="3151800"/>
            <a:ext cx="8519534"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图书借阅模块包括查询图书、新增图书、编辑图书和借阅图书这</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功能，其中，图书借阅功能和新书推荐模块中的图书借阅功能执行的是同样的代码，在此，就不进行重复讲解。新增图书和编辑图书是管理员角色才有的权限，当普通用户登录时，不会展示和开放对应的功能。接下来，分别对查询图书、新增图书和编辑图书这</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个功能的实现进行讲解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7480" y="2805855"/>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26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2687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580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781934" y="3151800"/>
            <a:ext cx="8519534"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查询图书时，用户可以根据条件查询所有未下架的图书信息，如果没有输入查询条件，就查询所有图书信息。由于数据库中的数据可能有很多，如果让这些数据在一个页面中全部显示出来，势必会使页面数据的可读性变得很差，所以本系统将查询的数据进行分页，每页默认展示</a:t>
            </a:r>
            <a:r>
              <a:rPr lang="en-US" altLang="zh-CN" dirty="0">
                <a:solidFill>
                  <a:srgbClr val="595959"/>
                </a:solidFill>
                <a:latin typeface="微软雅黑" panose="020B0503020204020204" pitchFamily="34" charset="-122"/>
              </a:rPr>
              <a:t>10</a:t>
            </a:r>
            <a:r>
              <a:rPr lang="zh-CN" altLang="zh-CN" dirty="0">
                <a:solidFill>
                  <a:srgbClr val="595959"/>
                </a:solidFill>
                <a:latin typeface="微软雅黑" panose="020B0503020204020204" pitchFamily="34" charset="-122"/>
              </a:rPr>
              <a:t>条数据</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537480" y="2805855"/>
            <a:ext cx="8983907" cy="27996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487255" y="27268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194149" y="52687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2585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访问图书借阅页面效果</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537" y="2075355"/>
            <a:ext cx="9927585" cy="21494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登录系统后，在浏览器中输入地址</a:t>
            </a:r>
            <a:r>
              <a:rPr lang="en-US" altLang="zh-CN" dirty="0">
                <a:solidFill>
                  <a:srgbClr val="595959"/>
                </a:solidFill>
                <a:latin typeface="微软雅黑" panose="020B0503020204020204" pitchFamily="34" charset="-122"/>
              </a:rPr>
              <a:t>http://localhost:8080/</a:t>
            </a:r>
            <a:r>
              <a:rPr lang="en-US" altLang="zh-CN" dirty="0" err="1">
                <a:solidFill>
                  <a:srgbClr val="595959"/>
                </a:solidFill>
                <a:latin typeface="微软雅黑" panose="020B0503020204020204" pitchFamily="34" charset="-122"/>
              </a:rPr>
              <a:t>cloudlibrary</a:t>
            </a:r>
            <a:r>
              <a:rPr lang="en-US" altLang="zh-CN" dirty="0">
                <a:solidFill>
                  <a:srgbClr val="595959"/>
                </a:solidFill>
                <a:latin typeface="微软雅黑" panose="020B0503020204020204" pitchFamily="34" charset="-122"/>
              </a:rPr>
              <a:t>/admin/</a:t>
            </a:r>
            <a:r>
              <a:rPr lang="en-US" altLang="zh-CN" dirty="0" err="1">
                <a:solidFill>
                  <a:srgbClr val="595959"/>
                </a:solidFill>
                <a:latin typeface="微软雅黑" panose="020B0503020204020204" pitchFamily="34" charset="-122"/>
              </a:rPr>
              <a:t>books.jsp</a:t>
            </a:r>
            <a:r>
              <a:rPr lang="zh-CN" altLang="zh-CN" dirty="0">
                <a:solidFill>
                  <a:srgbClr val="595959"/>
                </a:solidFill>
                <a:latin typeface="微软雅黑" panose="020B0503020204020204" pitchFamily="34" charset="-122"/>
              </a:rPr>
              <a:t>，访问图书借阅页面，显示效果如图所示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从图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可以看出，图书借阅页面的查询条件包括图书名称、图书作者和出版社。用户在查询图书信息时，可以输入相应的查询条件进行查询，如果不输入任何条件，则系统会展示所有图书信息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p:nvPr/>
        </p:nvPicPr>
        <p:blipFill>
          <a:blip r:embed="rId3">
            <a:extLst>
              <a:ext uri="{28A0092B-C50C-407E-A947-70E740481C1C}">
                <a14:useLocalDpi xmlns:a14="http://schemas.microsoft.com/office/drawing/2010/main" val="0"/>
              </a:ext>
            </a:extLst>
          </a:blip>
          <a:srcRect/>
          <a:stretch>
            <a:fillRect/>
          </a:stretch>
        </p:blipFill>
        <p:spPr bwMode="auto">
          <a:xfrm>
            <a:off x="4151022" y="3159828"/>
            <a:ext cx="3843655" cy="1718945"/>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4006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5363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46774"/>
            <a:ext cx="8485746" cy="82994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DAO</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根据查询条件是否为空进行查询语句的动态拼接。在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接口中新增查询方法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searchBooks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960755" y="2368550"/>
            <a:ext cx="10571480" cy="4078605"/>
          </a:xfrm>
          <a:prstGeom prst="rect">
            <a:avLst/>
          </a:prstGeom>
        </p:spPr>
      </p:pic>
      <p:sp>
        <p:nvSpPr>
          <p:cNvPr id="12" name="矩形 11"/>
          <p:cNvSpPr/>
          <p:nvPr/>
        </p:nvSpPr>
        <p:spPr>
          <a:xfrm>
            <a:off x="1050925" y="2322195"/>
            <a:ext cx="10641330" cy="4154170"/>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@Select({"&lt;script&gt;"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book "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book_status</a:t>
            </a:r>
            <a:r>
              <a:rPr lang="en-US" altLang="zh-CN" sz="1600" dirty="0">
                <a:solidFill>
                  <a:srgbClr val="595959"/>
                </a:solidFill>
                <a:latin typeface="微软雅黑" panose="020B0503020204020204" pitchFamily="34" charset="-122"/>
                <a:ea typeface="微软雅黑" panose="020B0503020204020204" pitchFamily="34" charset="-122"/>
                <a:cs typeface="+mn-ea"/>
              </a:rPr>
              <a:t> !='3'"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 test=\"name != null\"&gt;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book_name</a:t>
            </a:r>
            <a:r>
              <a:rPr lang="en-US" altLang="zh-CN" sz="1600" dirty="0">
                <a:solidFill>
                  <a:srgbClr val="595959"/>
                </a:solidFill>
                <a:latin typeface="微软雅黑" panose="020B0503020204020204" pitchFamily="34" charset="-122"/>
                <a:ea typeface="微软雅黑" panose="020B0503020204020204" pitchFamily="34" charset="-122"/>
                <a:cs typeface="+mn-ea"/>
              </a:rPr>
              <a:t>  like  CONCAT('%',#{name},'%')&lt;/if&gt;"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 test=\"press != null\"&gt;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book_press</a:t>
            </a:r>
            <a:r>
              <a:rPr lang="en-US" altLang="zh-CN" sz="1600" dirty="0">
                <a:solidFill>
                  <a:srgbClr val="595959"/>
                </a:solidFill>
                <a:latin typeface="微软雅黑" panose="020B0503020204020204" pitchFamily="34" charset="-122"/>
                <a:ea typeface="微软雅黑" panose="020B0503020204020204" pitchFamily="34" charset="-122"/>
                <a:cs typeface="+mn-ea"/>
              </a:rPr>
              <a:t> like  CONCAT('%', #{press},'%') &lt;/if&gt;"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"&lt;if test=\"author != null\"&gt;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book_author</a:t>
            </a:r>
            <a:r>
              <a:rPr lang="en-US" altLang="zh-CN" sz="1600" dirty="0">
                <a:solidFill>
                  <a:srgbClr val="595959"/>
                </a:solidFill>
                <a:latin typeface="微软雅黑" panose="020B0503020204020204" pitchFamily="34" charset="-122"/>
                <a:ea typeface="微软雅黑" panose="020B0503020204020204" pitchFamily="34" charset="-122"/>
                <a:cs typeface="+mn-ea"/>
              </a:rPr>
              <a:t> like  CONCAT('%', #{author},'%')&lt;/if&gt;" +"order by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book_status</a:t>
            </a:r>
            <a:r>
              <a:rPr lang="en-US" altLang="zh-CN" sz="1600" dirty="0">
                <a:solidFill>
                  <a:srgbClr val="595959"/>
                </a:solidFill>
                <a:latin typeface="微软雅黑" panose="020B0503020204020204" pitchFamily="34" charset="-122"/>
                <a:ea typeface="微软雅黑" panose="020B0503020204020204" pitchFamily="34" charset="-122"/>
                <a:cs typeface="+mn-ea"/>
              </a:rPr>
              <a:t>" +"&lt;/script&gt;”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Page&lt;Book&gt;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searchBooks</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878205"/>
            <a:ext cx="4579620" cy="368300"/>
          </a:xfrm>
          <a:prstGeom prst="rect">
            <a:avLst/>
          </a:prstGeom>
          <a:noFill/>
        </p:spPr>
        <p:txBody>
          <a:bodyPr wrap="squar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查询图书功能的具体实现步骤如下。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95821"/>
            <a:ext cx="8485746" cy="3003451"/>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BookService.java</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接口中新增查询图书的方法</a:t>
            </a:r>
            <a:r>
              <a:rPr lang="en-US" altLang="zh-CN" sz="1600" dirty="0">
                <a:solidFill>
                  <a:srgbClr val="595959"/>
                </a:solidFill>
                <a:latin typeface="微软雅黑" panose="020B0503020204020204" pitchFamily="34" charset="-122"/>
                <a:ea typeface="微软雅黑" panose="020B0503020204020204" pitchFamily="34" charset="-122"/>
                <a:cs typeface="+mn-ea"/>
              </a:rPr>
              <a:t>search()</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a:t>
            </a:r>
            <a:r>
              <a:rPr lang="zh-CN" altLang="en-US" sz="1600" dirty="0">
                <a:solidFill>
                  <a:srgbClr val="595959"/>
                </a:solidFill>
                <a:latin typeface="微软雅黑" panose="020B0503020204020204" pitchFamily="34" charset="-122"/>
                <a:ea typeface="微软雅黑" panose="020B0503020204020204" pitchFamily="34" charset="-122"/>
                <a:cs typeface="+mn-ea"/>
              </a:rPr>
              <a:t>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接口的</a:t>
            </a:r>
            <a:r>
              <a:rPr lang="en-US" altLang="zh-CN" sz="1600" dirty="0">
                <a:solidFill>
                  <a:srgbClr val="595959"/>
                </a:solidFill>
                <a:latin typeface="微软雅黑" panose="020B0503020204020204" pitchFamily="34" charset="-122"/>
                <a:ea typeface="微软雅黑" panose="020B0503020204020204" pitchFamily="34" charset="-122"/>
                <a:cs typeface="+mn-ea"/>
              </a:rPr>
              <a:t>search()</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218101"/>
            <a:ext cx="7332167" cy="1462643"/>
          </a:xfrm>
          <a:prstGeom prst="rect">
            <a:avLst/>
          </a:prstGeom>
        </p:spPr>
      </p:pic>
      <p:sp>
        <p:nvSpPr>
          <p:cNvPr id="12" name="矩形 11"/>
          <p:cNvSpPr/>
          <p:nvPr/>
        </p:nvSpPr>
        <p:spPr>
          <a:xfrm>
            <a:off x="2863572" y="2264399"/>
            <a:ext cx="668554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分页查询图书</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dirty="0">
                <a:solidFill>
                  <a:srgbClr val="595959"/>
                </a:solidFill>
                <a:latin typeface="微软雅黑" panose="020B0503020204020204" pitchFamily="34" charset="-122"/>
                <a:ea typeface="微软雅黑" panose="020B0503020204020204" pitchFamily="34" charset="-122"/>
                <a:cs typeface="+mn-ea"/>
              </a:rPr>
              <a:t> search(Book book,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Integer </a:t>
            </a:r>
            <a:r>
              <a:rPr lang="en-US" altLang="zh-CN" dirty="0" err="1">
                <a:solidFill>
                  <a:srgbClr val="595959"/>
                </a:solidFill>
                <a:latin typeface="微软雅黑" panose="020B0503020204020204" pitchFamily="34" charset="-122"/>
                <a:ea typeface="微软雅黑" panose="020B0503020204020204" pitchFamily="34" charset="-122"/>
                <a:cs typeface="+mn-ea"/>
              </a:rPr>
              <a:t>pageNum</a:t>
            </a:r>
            <a:r>
              <a:rPr lang="en-US" altLang="zh-CN" dirty="0">
                <a:solidFill>
                  <a:srgbClr val="595959"/>
                </a:solidFill>
                <a:latin typeface="微软雅黑" panose="020B0503020204020204" pitchFamily="34" charset="-122"/>
                <a:ea typeface="微软雅黑" panose="020B0503020204020204" pitchFamily="34" charset="-122"/>
                <a:cs typeface="+mn-ea"/>
              </a:rPr>
              <a:t>, Integer </a:t>
            </a:r>
            <a:r>
              <a:rPr lang="en-US" altLang="zh-CN" dirty="0" err="1">
                <a:solidFill>
                  <a:srgbClr val="595959"/>
                </a:solidFill>
                <a:latin typeface="微软雅黑" panose="020B0503020204020204" pitchFamily="34" charset="-122"/>
                <a:ea typeface="微软雅黑" panose="020B0503020204020204" pitchFamily="34" charset="-122"/>
                <a:cs typeface="+mn-ea"/>
              </a:rPr>
              <a:t>pageSize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stretch>
            <a:fillRect/>
          </a:stretch>
        </p:blipFill>
        <p:spPr>
          <a:xfrm>
            <a:off x="2511281" y="4139591"/>
            <a:ext cx="7332167" cy="2242233"/>
          </a:xfrm>
          <a:prstGeom prst="rect">
            <a:avLst/>
          </a:prstGeom>
        </p:spPr>
      </p:pic>
      <p:sp>
        <p:nvSpPr>
          <p:cNvPr id="14" name="矩形 13"/>
          <p:cNvSpPr/>
          <p:nvPr/>
        </p:nvSpPr>
        <p:spPr>
          <a:xfrm>
            <a:off x="2448811" y="4083557"/>
            <a:ext cx="7690611" cy="226478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 search(Book book,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pageNum</a:t>
            </a:r>
            <a:r>
              <a:rPr lang="en-US" altLang="zh-CN" sz="1600" dirty="0">
                <a:solidFill>
                  <a:srgbClr val="595959"/>
                </a:solidFill>
                <a:latin typeface="微软雅黑" panose="020B0503020204020204" pitchFamily="34" charset="-122"/>
                <a:ea typeface="微软雅黑" panose="020B0503020204020204" pitchFamily="34" charset="-122"/>
                <a:cs typeface="+mn-ea"/>
              </a:rPr>
              <a:t>,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pageSize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设置分页查询的参数，开始分页</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PageHelper.startPage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pageNum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pageSize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Page&lt;Book&gt; page=</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bookMapper.searchBooks</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PageResult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page.getTotal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page.getResult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2233349" y="3439576"/>
            <a:ext cx="7665031" cy="10166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Controller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BookController</a:t>
            </a:r>
            <a:r>
              <a:rPr lang="zh-CN" altLang="zh-CN" dirty="0">
                <a:solidFill>
                  <a:srgbClr val="595959"/>
                </a:solidFill>
                <a:latin typeface="微软雅黑" panose="020B0503020204020204" pitchFamily="34" charset="-122"/>
              </a:rPr>
              <a:t>类中新增查询图书的方法</a:t>
            </a:r>
            <a:r>
              <a:rPr lang="en-US" altLang="zh-CN" dirty="0">
                <a:solidFill>
                  <a:srgbClr val="595959"/>
                </a:solidFill>
                <a:latin typeface="微软雅黑" panose="020B0503020204020204" pitchFamily="34" charset="-122"/>
              </a:rPr>
              <a:t>search()</a:t>
            </a:r>
            <a:r>
              <a:rPr lang="zh-CN" altLang="en-US" dirty="0">
                <a:solidFill>
                  <a:srgbClr val="595959"/>
                </a:solidFill>
                <a:latin typeface="微软雅黑" panose="020B0503020204020204" pitchFamily="34" charset="-122"/>
              </a:rPr>
              <a:t>，该示例代码省略。</a:t>
            </a:r>
            <a:endParaRPr lang="zh-CN" altLang="zh-CN" dirty="0">
              <a:solidFill>
                <a:srgbClr val="595959"/>
              </a:solidFill>
              <a:latin typeface="微软雅黑" panose="020B0503020204020204" pitchFamily="34" charset="-122"/>
            </a:endParaRPr>
          </a:p>
        </p:txBody>
      </p:sp>
      <p:sp>
        <p:nvSpPr>
          <p:cNvPr id="14" name="圆角矩形 13"/>
          <p:cNvSpPr/>
          <p:nvPr/>
        </p:nvSpPr>
        <p:spPr>
          <a:xfrm>
            <a:off x="1988895" y="3001178"/>
            <a:ext cx="8149515" cy="17550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938670" y="2922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9800611" y="44321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95821"/>
            <a:ext cx="8485746" cy="5306389"/>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实现页面效果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在后台首页</a:t>
            </a:r>
            <a:r>
              <a:rPr lang="en-US" altLang="zh-CN" sz="1600" dirty="0" err="1">
                <a:solidFill>
                  <a:srgbClr val="595959"/>
                </a:solidFill>
                <a:latin typeface="微软雅黑" panose="020B0503020204020204" pitchFamily="34" charset="-122"/>
                <a:ea typeface="微软雅黑" panose="020B0503020204020204" pitchFamily="34" charset="-122"/>
                <a:cs typeface="+mn-ea"/>
              </a:rPr>
              <a:t>main.jsp</a:t>
            </a:r>
            <a:r>
              <a:rPr lang="zh-CN" altLang="zh-CN" sz="1600" dirty="0">
                <a:solidFill>
                  <a:srgbClr val="595959"/>
                </a:solidFill>
                <a:latin typeface="微软雅黑" panose="020B0503020204020204" pitchFamily="34" charset="-122"/>
                <a:ea typeface="微软雅黑" panose="020B0503020204020204" pitchFamily="34" charset="-122"/>
                <a:cs typeface="+mn-ea"/>
              </a:rPr>
              <a:t>的导航侧栏中，配置“图书借阅”超链接的目标路径，配置代码如下所示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编写了如上代码，当单击“图书借阅”超链接时，会向</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/book/search</a:t>
            </a:r>
            <a:r>
              <a:rPr lang="zh-CN" altLang="zh-CN" dirty="0">
                <a:solidFill>
                  <a:srgbClr val="595959"/>
                </a:solidFill>
                <a:latin typeface="微软雅黑" panose="020B0503020204020204" pitchFamily="34" charset="-122"/>
                <a:ea typeface="微软雅黑" panose="020B0503020204020204" pitchFamily="34" charset="-122"/>
                <a:cs typeface="+mn-ea"/>
              </a:rPr>
              <a:t>”的控制器发送请求，查询出当前未下架的图书信息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218101"/>
            <a:ext cx="7332167" cy="3071529"/>
          </a:xfrm>
          <a:prstGeom prst="rect">
            <a:avLst/>
          </a:prstGeom>
        </p:spPr>
      </p:pic>
      <p:sp>
        <p:nvSpPr>
          <p:cNvPr id="12" name="矩形 11"/>
          <p:cNvSpPr/>
          <p:nvPr/>
        </p:nvSpPr>
        <p:spPr>
          <a:xfrm>
            <a:off x="2863572" y="2160224"/>
            <a:ext cx="6685542"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&lt;li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}/book/search"</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target="iframe"&gt;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class="fa fa-circle-o"&gt;&lt;/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图书借阅</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95821"/>
            <a:ext cx="8485746" cy="787460"/>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启动项目，使用管理员账号登录系统，单击导航侧栏的“图书借阅”超链接，页面显示效果如图所示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659283"/>
            <a:ext cx="51816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95821"/>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接下来，测试条件查询的效果，在</a:t>
            </a:r>
            <a:r>
              <a:rPr lang="zh-CN" altLang="en-US" sz="1600" dirty="0">
                <a:solidFill>
                  <a:srgbClr val="1369B2"/>
                </a:solidFill>
                <a:latin typeface="微软雅黑" panose="020B0503020204020204" pitchFamily="34" charset="-122"/>
                <a:ea typeface="微软雅黑" panose="020B0503020204020204" pitchFamily="34" charset="-122"/>
                <a:cs typeface="+mn-ea"/>
              </a:rPr>
              <a:t>步骤</a:t>
            </a:r>
            <a:r>
              <a:rPr lang="en-US" altLang="zh-CN" sz="1600" dirty="0">
                <a:solidFill>
                  <a:srgbClr val="1369B2"/>
                </a:solidFill>
                <a:latin typeface="微软雅黑" panose="020B0503020204020204" pitchFamily="34" charset="-122"/>
                <a:ea typeface="微软雅黑" panose="020B0503020204020204" pitchFamily="34" charset="-122"/>
                <a:cs typeface="+mn-ea"/>
              </a:rPr>
              <a:t>5</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的图书名称输入框中输入“</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”，单击“查询”按钮，页面显示效果如图所示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和</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6</a:t>
            </a:r>
            <a:r>
              <a:rPr lang="zh-CN" altLang="en-US" dirty="0">
                <a:solidFill>
                  <a:srgbClr val="595959"/>
                </a:solidFill>
                <a:latin typeface="微软雅黑" panose="020B0503020204020204" pitchFamily="34" charset="-122"/>
                <a:ea typeface="微软雅黑" panose="020B0503020204020204" pitchFamily="34" charset="-122"/>
                <a:cs typeface="+mn-ea"/>
              </a:rPr>
              <a:t>的图中</a:t>
            </a:r>
            <a:r>
              <a:rPr lang="zh-CN" altLang="zh-CN" dirty="0">
                <a:solidFill>
                  <a:srgbClr val="595959"/>
                </a:solidFill>
                <a:latin typeface="微软雅黑" panose="020B0503020204020204" pitchFamily="34" charset="-122"/>
                <a:ea typeface="微软雅黑" panose="020B0503020204020204" pitchFamily="34" charset="-122"/>
                <a:cs typeface="+mn-ea"/>
              </a:rPr>
              <a:t>可以看出，图书信息按既定的查询条件查询出来了。至此，图书借阅模块中的查询图书功能已经完成</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535872"/>
            <a:ext cx="5181600" cy="2117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新增图书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61642" y="2376294"/>
            <a:ext cx="3148312" cy="38161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单击</a:t>
            </a:r>
            <a:r>
              <a:rPr lang="zh-CN" altLang="en-US" dirty="0">
                <a:solidFill>
                  <a:srgbClr val="1369B2"/>
                </a:solidFill>
                <a:latin typeface="微软雅黑" panose="020B0503020204020204" pitchFamily="34" charset="-122"/>
              </a:rPr>
              <a:t>右上</a:t>
            </a:r>
            <a:r>
              <a:rPr lang="zh-CN" altLang="zh-CN" dirty="0">
                <a:solidFill>
                  <a:srgbClr val="595959"/>
                </a:solidFill>
                <a:latin typeface="微软雅黑" panose="020B0503020204020204" pitchFamily="34" charset="-122"/>
              </a:rPr>
              <a:t>图书借阅页面左上角的“新增”按钮，系统会弹出一个图书信息模态对话框，如图</a:t>
            </a:r>
            <a:r>
              <a:rPr lang="zh-CN" altLang="en-US" dirty="0">
                <a:solidFill>
                  <a:srgbClr val="1369B2"/>
                </a:solidFill>
                <a:latin typeface="微软雅黑" panose="020B0503020204020204" pitchFamily="34" charset="-122"/>
              </a:rPr>
              <a:t>右下</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效果图</a:t>
            </a:r>
            <a:r>
              <a:rPr lang="zh-CN" altLang="en-US" dirty="0">
                <a:solidFill>
                  <a:srgbClr val="595959"/>
                </a:solidFill>
                <a:latin typeface="微软雅黑" panose="020B0503020204020204" pitchFamily="34" charset="-122"/>
              </a:rPr>
              <a:t>。右下图</a:t>
            </a:r>
            <a:r>
              <a:rPr lang="zh-CN" altLang="zh-CN" dirty="0">
                <a:solidFill>
                  <a:srgbClr val="595959"/>
                </a:solidFill>
                <a:latin typeface="微软雅黑" panose="020B0503020204020204" pitchFamily="34" charset="-122"/>
              </a:rPr>
              <a:t>的模态框用于填写新增的图书信息。模态框内的信息必须填写完整才能进行提交，其中图书的</a:t>
            </a:r>
            <a:r>
              <a:rPr lang="en-US" altLang="zh-CN" dirty="0">
                <a:solidFill>
                  <a:srgbClr val="595959"/>
                </a:solidFill>
                <a:latin typeface="微软雅黑" panose="020B0503020204020204" pitchFamily="34" charset="-122"/>
              </a:rPr>
              <a:t>ISBN</a:t>
            </a:r>
            <a:r>
              <a:rPr lang="zh-CN" altLang="zh-CN" dirty="0">
                <a:solidFill>
                  <a:srgbClr val="595959"/>
                </a:solidFill>
                <a:latin typeface="微软雅黑" panose="020B0503020204020204" pitchFamily="34" charset="-122"/>
              </a:rPr>
              <a:t>必须是</a:t>
            </a:r>
            <a:r>
              <a:rPr lang="en-US" altLang="zh-CN" dirty="0">
                <a:solidFill>
                  <a:srgbClr val="595959"/>
                </a:solidFill>
                <a:latin typeface="微软雅黑" panose="020B0503020204020204" pitchFamily="34" charset="-122"/>
              </a:rPr>
              <a:t>13</a:t>
            </a:r>
            <a:r>
              <a:rPr lang="zh-CN" altLang="zh-CN" dirty="0">
                <a:solidFill>
                  <a:srgbClr val="595959"/>
                </a:solidFill>
                <a:latin typeface="微软雅黑" panose="020B0503020204020204" pitchFamily="34" charset="-122"/>
              </a:rPr>
              <a:t>位数的</a:t>
            </a:r>
            <a:r>
              <a:rPr lang="en-US" altLang="zh-CN" dirty="0">
                <a:solidFill>
                  <a:srgbClr val="595959"/>
                </a:solidFill>
                <a:latin typeface="微软雅黑" panose="020B0503020204020204" pitchFamily="34" charset="-122"/>
              </a:rPr>
              <a:t>ISBN</a:t>
            </a:r>
            <a:r>
              <a:rPr lang="zh-CN" altLang="zh-CN" dirty="0">
                <a:solidFill>
                  <a:srgbClr val="595959"/>
                </a:solidFill>
                <a:latin typeface="微软雅黑" panose="020B0503020204020204" pitchFamily="34" charset="-122"/>
              </a:rPr>
              <a:t>编号</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5033057" y="3798210"/>
            <a:ext cx="5181600" cy="2201545"/>
          </a:xfrm>
          <a:prstGeom prst="rect">
            <a:avLst/>
          </a:prstGeom>
          <a:noFill/>
          <a:ln>
            <a:noFill/>
          </a:ln>
        </p:spPr>
      </p:pic>
      <p:pic>
        <p:nvPicPr>
          <p:cNvPr id="12" name="图片 11"/>
          <p:cNvPicPr/>
          <p:nvPr/>
        </p:nvPicPr>
        <p:blipFill>
          <a:blip r:embed="rId4">
            <a:extLst>
              <a:ext uri="{28A0092B-C50C-407E-A947-70E740481C1C}">
                <a14:useLocalDpi xmlns:a14="http://schemas.microsoft.com/office/drawing/2010/main" val="0"/>
              </a:ext>
            </a:extLst>
          </a:blip>
          <a:srcRect/>
          <a:stretch>
            <a:fillRect/>
          </a:stretch>
        </p:blipFill>
        <p:spPr bwMode="auto">
          <a:xfrm>
            <a:off x="5033057" y="1528875"/>
            <a:ext cx="5181600" cy="21171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308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056562"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云借阅系统功能模块介绍</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45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系统功能介绍</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04005"/>
            <a:ext cx="9087451" cy="260812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本系统后台使用</a:t>
            </a:r>
            <a:r>
              <a:rPr lang="en-US" altLang="zh-CN" dirty="0">
                <a:solidFill>
                  <a:srgbClr val="595959"/>
                </a:solidFill>
                <a:latin typeface="微软雅黑" panose="020B0503020204020204" pitchFamily="34" charset="-122"/>
              </a:rPr>
              <a:t>SSM</a:t>
            </a:r>
            <a:r>
              <a:rPr lang="zh-CN" altLang="zh-CN" dirty="0">
                <a:solidFill>
                  <a:srgbClr val="595959"/>
                </a:solidFill>
                <a:latin typeface="微软雅黑" panose="020B0503020204020204" pitchFamily="34" charset="-122"/>
              </a:rPr>
              <a:t>框架编写，前台页面使用当前主流的</a:t>
            </a:r>
            <a:r>
              <a:rPr lang="en-US" altLang="zh-CN" dirty="0">
                <a:solidFill>
                  <a:srgbClr val="595959"/>
                </a:solidFill>
                <a:latin typeface="微软雅黑" panose="020B0503020204020204" pitchFamily="34" charset="-122"/>
              </a:rPr>
              <a:t>Bootstrap</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jQuery</a:t>
            </a:r>
            <a:r>
              <a:rPr lang="zh-CN" altLang="zh-CN" dirty="0">
                <a:solidFill>
                  <a:srgbClr val="595959"/>
                </a:solidFill>
                <a:latin typeface="微软雅黑" panose="020B0503020204020204" pitchFamily="34" charset="-122"/>
              </a:rPr>
              <a:t>框架编写。（关于</a:t>
            </a:r>
            <a:r>
              <a:rPr lang="en-US" altLang="zh-CN" dirty="0">
                <a:solidFill>
                  <a:srgbClr val="595959"/>
                </a:solidFill>
                <a:latin typeface="微软雅黑" panose="020B0503020204020204" pitchFamily="34" charset="-122"/>
              </a:rPr>
              <a:t>Bootstrap</a:t>
            </a:r>
            <a:r>
              <a:rPr lang="zh-CN" altLang="zh-CN" dirty="0">
                <a:solidFill>
                  <a:srgbClr val="595959"/>
                </a:solidFill>
                <a:latin typeface="微软雅黑" panose="020B0503020204020204" pitchFamily="34" charset="-122"/>
              </a:rPr>
              <a:t>的知识，可参考黑马程序员编著的《响应式</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开发项目教程》）。</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云借阅图书管理系统主要实现了两大功能模块：</a:t>
            </a:r>
            <a:r>
              <a:rPr lang="zh-CN" altLang="zh-CN" dirty="0">
                <a:solidFill>
                  <a:srgbClr val="1369B2"/>
                </a:solidFill>
                <a:latin typeface="微软雅黑" panose="020B0503020204020204" pitchFamily="34" charset="-122"/>
              </a:rPr>
              <a:t>用户登录</a:t>
            </a:r>
            <a:r>
              <a:rPr lang="zh-CN" altLang="zh-CN" dirty="0">
                <a:solidFill>
                  <a:srgbClr val="595959"/>
                </a:solidFill>
                <a:latin typeface="微软雅黑" panose="020B0503020204020204" pitchFamily="34" charset="-122"/>
              </a:rPr>
              <a:t>模块和</a:t>
            </a:r>
            <a:r>
              <a:rPr lang="zh-CN" altLang="zh-CN" dirty="0">
                <a:solidFill>
                  <a:srgbClr val="1369B2"/>
                </a:solidFill>
                <a:latin typeface="微软雅黑" panose="020B0503020204020204" pitchFamily="34" charset="-122"/>
              </a:rPr>
              <a:t>图书管理</a:t>
            </a:r>
            <a:r>
              <a:rPr lang="zh-CN" altLang="zh-CN" dirty="0">
                <a:solidFill>
                  <a:srgbClr val="595959"/>
                </a:solidFill>
                <a:latin typeface="微软雅黑" panose="020B0503020204020204" pitchFamily="34" charset="-122"/>
              </a:rPr>
              <a:t>模块，用户登录模块主要用于实现用户的登录与注销；图书管理模块主要用于管理图书，如新书推荐、图书借阅等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636465"/>
            <a:ext cx="9658732" cy="327892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574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5858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705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0062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716674"/>
            <a:ext cx="8485746" cy="2676525"/>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DAO</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接口中新增一个新增图书的方法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&lt;insert&gt;</a:t>
            </a:r>
            <a:r>
              <a:rPr lang="zh-CN" altLang="zh-CN" sz="1600" dirty="0">
                <a:solidFill>
                  <a:srgbClr val="595959"/>
                </a:solidFill>
                <a:latin typeface="微软雅黑" panose="020B0503020204020204" pitchFamily="34" charset="-122"/>
                <a:ea typeface="微软雅黑" panose="020B0503020204020204" pitchFamily="34" charset="-122"/>
                <a:cs typeface="+mn-ea"/>
              </a:rPr>
              <a:t>元素编写新增图书的语句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918003" y="2694277"/>
            <a:ext cx="7332167" cy="787460"/>
          </a:xfrm>
          <a:prstGeom prst="rect">
            <a:avLst/>
          </a:prstGeom>
        </p:spPr>
      </p:pic>
      <p:sp>
        <p:nvSpPr>
          <p:cNvPr id="12" name="矩形 11"/>
          <p:cNvSpPr/>
          <p:nvPr/>
        </p:nvSpPr>
        <p:spPr>
          <a:xfrm>
            <a:off x="3168372" y="2647975"/>
            <a:ext cx="6685542" cy="787460"/>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新增图书</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1042670"/>
            <a:ext cx="3434080" cy="337185"/>
          </a:xfrm>
          <a:prstGeom prst="rect">
            <a:avLst/>
          </a:prstGeom>
          <a:noFill/>
        </p:spPr>
        <p:txBody>
          <a:bodyPr wrap="none" rtlCol="0" anchor="t">
            <a:spAutoFit/>
          </a:bodyPr>
          <a:p>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新增</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图书功能的具体实现步骤如下。</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接口中添加新增图书的方法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接口的</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414877"/>
            <a:ext cx="7332167" cy="787460"/>
          </a:xfrm>
          <a:prstGeom prst="rect">
            <a:avLst/>
          </a:prstGeom>
        </p:spPr>
      </p:pic>
      <p:sp>
        <p:nvSpPr>
          <p:cNvPr id="12" name="矩形 11"/>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新增图书</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stretch>
            <a:fillRect/>
          </a:stretch>
        </p:blipFill>
        <p:spPr>
          <a:xfrm>
            <a:off x="2500133" y="3821365"/>
            <a:ext cx="7318238" cy="2341784"/>
          </a:xfrm>
          <a:prstGeom prst="rect">
            <a:avLst/>
          </a:prstGeom>
        </p:spPr>
      </p:pic>
      <p:sp>
        <p:nvSpPr>
          <p:cNvPr id="14" name="矩形 13"/>
          <p:cNvSpPr/>
          <p:nvPr/>
        </p:nvSpPr>
        <p:spPr>
          <a:xfrm>
            <a:off x="2754772" y="3817337"/>
            <a:ext cx="7025835" cy="226478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DateFormat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dateFormat</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SimpleDateFormat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yyyy</a:t>
            </a:r>
            <a:r>
              <a:rPr lang="en-US" altLang="zh-CN" sz="1600" dirty="0">
                <a:solidFill>
                  <a:srgbClr val="595959"/>
                </a:solidFill>
                <a:latin typeface="微软雅黑" panose="020B0503020204020204" pitchFamily="34" charset="-122"/>
                <a:ea typeface="微软雅黑" panose="020B0503020204020204" pitchFamily="34" charset="-122"/>
                <a:cs typeface="+mn-ea"/>
              </a:rPr>
              <a:t>-MM-dd");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设置新增图书的上架时间</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book.setUploadTime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dateFormat.format</a:t>
            </a:r>
            <a:r>
              <a:rPr lang="en-US" altLang="zh-CN" sz="1600" dirty="0">
                <a:solidFill>
                  <a:srgbClr val="595959"/>
                </a:solidFill>
                <a:latin typeface="微软雅黑" panose="020B0503020204020204" pitchFamily="34" charset="-122"/>
                <a:ea typeface="微软雅黑" panose="020B0503020204020204" pitchFamily="34" charset="-122"/>
                <a:cs typeface="+mn-ea"/>
              </a:rPr>
              <a:t>(new Date()));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bookMapper.addBook</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Controller</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BookController</a:t>
            </a:r>
            <a:r>
              <a:rPr lang="zh-CN" altLang="zh-CN" sz="1600" dirty="0">
                <a:solidFill>
                  <a:srgbClr val="595959"/>
                </a:solidFill>
                <a:latin typeface="微软雅黑" panose="020B0503020204020204" pitchFamily="34" charset="-122"/>
                <a:ea typeface="微软雅黑" panose="020B0503020204020204" pitchFamily="34" charset="-122"/>
                <a:cs typeface="+mn-ea"/>
              </a:rPr>
              <a:t>类中新增一个新增图书的方法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，新增</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方法的代码如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414877"/>
            <a:ext cx="7332167" cy="3904900"/>
          </a:xfrm>
          <a:prstGeom prst="rect">
            <a:avLst/>
          </a:prstGeom>
        </p:spPr>
      </p:pic>
      <p:sp>
        <p:nvSpPr>
          <p:cNvPr id="12" name="矩形 11"/>
          <p:cNvSpPr/>
          <p:nvPr/>
        </p:nvSpPr>
        <p:spPr>
          <a:xfrm>
            <a:off x="2863572" y="2472749"/>
            <a:ext cx="6685542"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Result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Integer count=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bookService.addBook</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if(count!=1)</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新增图书失败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Result(true, "</a:t>
            </a:r>
            <a:r>
              <a:rPr lang="zh-CN" altLang="zh-CN" sz="1600" dirty="0">
                <a:solidFill>
                  <a:srgbClr val="595959"/>
                </a:solidFill>
                <a:latin typeface="微软雅黑" panose="020B0503020204020204" pitchFamily="34" charset="-122"/>
                <a:ea typeface="微软雅黑" panose="020B0503020204020204" pitchFamily="34" charset="-122"/>
                <a:cs typeface="+mn-ea"/>
              </a:rPr>
              <a:t>新增图书成功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catch (Exception 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新增图书失败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en-US" sz="1600" dirty="0">
                <a:solidFill>
                  <a:srgbClr val="1369B2"/>
                </a:solidFill>
                <a:latin typeface="微软雅黑" panose="020B0503020204020204" pitchFamily="34" charset="-122"/>
                <a:ea typeface="微软雅黑" panose="020B0503020204020204" pitchFamily="34" charset="-122"/>
                <a:cs typeface="+mn-ea"/>
              </a:rPr>
              <a:t>实现页面效果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图中的新增图书信息模态框的“确定”按钮后，模态对话框会自动隐藏。由于“确定”按钮同时绑定了鼠标单击事件，单击“确定”按钮触发事件，系统会执行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my.js</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addOrEdit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addOrEdit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方法判断操作是新增图书还是编辑图书，如果是新增图书的操作，</a:t>
            </a:r>
            <a:r>
              <a:rPr lang="en-US" altLang="zh-CN" sz="1600" dirty="0" err="1">
                <a:solidFill>
                  <a:srgbClr val="595959"/>
                </a:solidFill>
                <a:latin typeface="微软雅黑" panose="020B0503020204020204" pitchFamily="34" charset="-122"/>
                <a:ea typeface="微软雅黑" panose="020B0503020204020204" pitchFamily="34" charset="-122"/>
                <a:cs typeface="+mn-ea"/>
              </a:rPr>
              <a:t>addOrEdit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方法会将表单数据异步提交到映射路径为“</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en-US" altLang="zh-CN" sz="1600" dirty="0" err="1">
                <a:solidFill>
                  <a:srgbClr val="595959"/>
                </a:solidFill>
                <a:latin typeface="微软雅黑" panose="020B0503020204020204" pitchFamily="34" charset="-122"/>
                <a:ea typeface="微软雅黑" panose="020B0503020204020204" pitchFamily="34" charset="-122"/>
                <a:cs typeface="+mn-ea"/>
              </a:rPr>
              <a:t>addBook</a:t>
            </a:r>
            <a:r>
              <a:rPr lang="zh-CN" altLang="zh-CN" sz="1600" dirty="0">
                <a:solidFill>
                  <a:srgbClr val="595959"/>
                </a:solidFill>
                <a:latin typeface="微软雅黑" panose="020B0503020204020204" pitchFamily="34" charset="-122"/>
                <a:ea typeface="微软雅黑" panose="020B0503020204020204" pitchFamily="34" charset="-122"/>
                <a:cs typeface="+mn-ea"/>
              </a:rPr>
              <a:t>”的控制器，并将新增的结果响应在页面。如果图书新增成功，页面会将最新的图书信息刷新显示。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308431" y="3821365"/>
            <a:ext cx="5181600" cy="22015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130545"/>
            <a:ext cx="8485746" cy="374211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启动项目，使用管理员账号登录系统，在新增图书的模态框中填写</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图所示的内容。</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图中，填写完新增图书信息后，单击“保存”按钮，页面弹出对话框如图所示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4614227" y="2266656"/>
            <a:ext cx="2963545" cy="2023745"/>
          </a:xfrm>
          <a:prstGeom prst="rect">
            <a:avLst/>
          </a:prstGeom>
          <a:noFill/>
          <a:ln>
            <a:noFill/>
          </a:ln>
          <a:effectLst/>
        </p:spPr>
      </p:pic>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4931727" y="4916988"/>
            <a:ext cx="2328545" cy="1422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428312" y="2438481"/>
            <a:ext cx="9324569"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图中，单击“确定”按钮，页面显示效果如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从</a:t>
            </a:r>
            <a:r>
              <a:rPr lang="zh-CN" altLang="en-US" sz="1600" dirty="0">
                <a:solidFill>
                  <a:srgbClr val="595959"/>
                </a:solidFill>
                <a:latin typeface="微软雅黑" panose="020B0503020204020204" pitchFamily="34" charset="-122"/>
                <a:ea typeface="微软雅黑" panose="020B0503020204020204" pitchFamily="34" charset="-122"/>
                <a:cs typeface="+mn-ea"/>
              </a:rPr>
              <a:t>上面的页面显示效果图</a:t>
            </a:r>
            <a:r>
              <a:rPr lang="zh-CN" altLang="zh-CN" sz="1600" dirty="0">
                <a:solidFill>
                  <a:srgbClr val="595959"/>
                </a:solidFill>
                <a:latin typeface="微软雅黑" panose="020B0503020204020204" pitchFamily="34" charset="-122"/>
                <a:ea typeface="微软雅黑" panose="020B0503020204020204" pitchFamily="34" charset="-122"/>
                <a:cs typeface="+mn-ea"/>
              </a:rPr>
              <a:t>可以看出，提交的图书信息已经成功添加到数据库中。此时数据库中数据大于</a:t>
            </a:r>
            <a:r>
              <a:rPr lang="en-US" altLang="zh-CN" sz="1600" dirty="0">
                <a:solidFill>
                  <a:srgbClr val="595959"/>
                </a:solidFill>
                <a:latin typeface="微软雅黑" panose="020B0503020204020204" pitchFamily="34" charset="-122"/>
                <a:ea typeface="微软雅黑" panose="020B0503020204020204" pitchFamily="34" charset="-122"/>
                <a:cs typeface="+mn-ea"/>
              </a:rPr>
              <a:t>10</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条，数据列表分成</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页展示。至此，图书借阅模块的新增图书功能已经完成</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5047474" y="1062620"/>
            <a:ext cx="2328545" cy="1422400"/>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952722"/>
            <a:ext cx="5181600" cy="28276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1723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编辑图书</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7580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261642" y="2376294"/>
            <a:ext cx="3449254" cy="38161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编辑图书也是管理员用户才能执行的操作，且只有图书状态为可借阅时，才可以对图书进行编辑。编辑图书之前需要将对应的图书信息先查询出来显示在编辑的对话框中。单击《自在独行》图书对应的“编辑”按钮，图书信息模态框显示内容如</a:t>
            </a:r>
            <a:r>
              <a:rPr lang="zh-CN" altLang="en-US" dirty="0">
                <a:solidFill>
                  <a:srgbClr val="595959"/>
                </a:solidFill>
                <a:latin typeface="微软雅黑" panose="020B0503020204020204" pitchFamily="34" charset="-122"/>
              </a:rPr>
              <a:t>右图</a:t>
            </a:r>
            <a:r>
              <a:rPr lang="zh-CN" altLang="zh-CN" dirty="0">
                <a:solidFill>
                  <a:srgbClr val="595959"/>
                </a:solidFill>
                <a:latin typeface="微软雅黑" panose="020B0503020204020204" pitchFamily="34" charset="-122"/>
              </a:rPr>
              <a:t>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3" name="图片 12"/>
          <p:cNvPicPr/>
          <p:nvPr/>
        </p:nvPicPr>
        <p:blipFill>
          <a:blip r:embed="rId3">
            <a:extLst>
              <a:ext uri="{28A0092B-C50C-407E-A947-70E740481C1C}">
                <a14:useLocalDpi xmlns:a14="http://schemas.microsoft.com/office/drawing/2010/main" val="0"/>
              </a:ext>
            </a:extLst>
          </a:blip>
          <a:srcRect/>
          <a:stretch>
            <a:fillRect/>
          </a:stretch>
        </p:blipFill>
        <p:spPr bwMode="auto">
          <a:xfrm>
            <a:off x="6020654" y="1731912"/>
            <a:ext cx="4049319" cy="2434972"/>
          </a:xfrm>
          <a:prstGeom prst="rect">
            <a:avLst/>
          </a:prstGeom>
          <a:noFill/>
          <a:ln>
            <a:noFill/>
          </a:ln>
          <a:effectLst/>
        </p:spPr>
      </p:pic>
      <p:sp>
        <p:nvSpPr>
          <p:cNvPr id="2" name="文本框 1"/>
          <p:cNvSpPr txBox="1"/>
          <p:nvPr/>
        </p:nvSpPr>
        <p:spPr>
          <a:xfrm>
            <a:off x="5231758" y="4259482"/>
            <a:ext cx="6227180" cy="2120902"/>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由于“确定”按钮绑定了鼠标单击事件，单击“确定”按钮触发事件，系统会调用</a:t>
            </a:r>
            <a:r>
              <a:rPr lang="en-US" altLang="zh-CN" dirty="0" err="1">
                <a:solidFill>
                  <a:srgbClr val="595959"/>
                </a:solidFill>
                <a:latin typeface="微软雅黑" panose="020B0503020204020204" pitchFamily="34" charset="-122"/>
                <a:ea typeface="微软雅黑" panose="020B0503020204020204" pitchFamily="34" charset="-122"/>
                <a:cs typeface="+mn-ea"/>
              </a:rPr>
              <a:t>my.js</a:t>
            </a:r>
            <a:r>
              <a:rPr lang="zh-CN" altLang="zh-CN" dirty="0">
                <a:solidFill>
                  <a:srgbClr val="595959"/>
                </a:solidFill>
                <a:latin typeface="微软雅黑" panose="020B0503020204020204" pitchFamily="34" charset="-122"/>
                <a:ea typeface="微软雅黑" panose="020B0503020204020204" pitchFamily="34" charset="-122"/>
                <a:cs typeface="+mn-ea"/>
              </a:rPr>
              <a:t>文件中的</a:t>
            </a:r>
            <a:r>
              <a:rPr lang="en-US" altLang="zh-CN"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en-US" altLang="zh-CN"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方法根据参数判断当前执行的操作是否是编辑图书的操作，如果是，则发送根据</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查询对应的图书信息的异步请求，并将响应数据回显在图书信息的模态框中。</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9848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205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Title 1"/>
          <p:cNvSpPr txBox="1"/>
          <p:nvPr/>
        </p:nvSpPr>
        <p:spPr>
          <a:xfrm>
            <a:off x="1143838" y="266933"/>
            <a:ext cx="254848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3090599" y="1972291"/>
            <a:ext cx="7665031" cy="130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实现</a:t>
            </a:r>
            <a:r>
              <a:rPr lang="en-US" altLang="zh-CN" dirty="0">
                <a:solidFill>
                  <a:srgbClr val="1369B2"/>
                </a:solidFill>
                <a:latin typeface="微软雅黑" panose="020B0503020204020204" pitchFamily="34" charset="-122"/>
              </a:rPr>
              <a:t>DAO</a:t>
            </a:r>
            <a:r>
              <a:rPr lang="zh-CN" altLang="en-US" dirty="0">
                <a:solidFill>
                  <a:srgbClr val="1369B2"/>
                </a:solidFill>
                <a:latin typeface="微软雅黑" panose="020B0503020204020204" pitchFamily="34" charset="-122"/>
              </a:rPr>
              <a:t>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由于编辑图书和之前实现的图书借阅类似，都是将当前操作的图书信息进行更新，所以编辑图书无须在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接口中新增方法，可以直接复用</a:t>
            </a:r>
            <a:r>
              <a:rPr lang="en-US" altLang="zh-CN" dirty="0" err="1">
                <a:solidFill>
                  <a:srgbClr val="595959"/>
                </a:solidFill>
                <a:latin typeface="微软雅黑" panose="020B0503020204020204" pitchFamily="34" charset="-122"/>
              </a:rPr>
              <a:t>BookMapper</a:t>
            </a:r>
            <a:r>
              <a:rPr lang="zh-CN" altLang="zh-CN" dirty="0">
                <a:solidFill>
                  <a:srgbClr val="595959"/>
                </a:solidFill>
                <a:latin typeface="微软雅黑" panose="020B0503020204020204" pitchFamily="34" charset="-122"/>
              </a:rPr>
              <a:t>接口中的</a:t>
            </a:r>
            <a:r>
              <a:rPr lang="en-US" altLang="zh-CN" dirty="0" err="1">
                <a:solidFill>
                  <a:srgbClr val="595959"/>
                </a:solidFill>
                <a:latin typeface="微软雅黑" panose="020B0503020204020204" pitchFamily="34" charset="-122"/>
              </a:rPr>
              <a:t>editBook</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方法即可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051046" y="1121225"/>
            <a:ext cx="5324354" cy="458908"/>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编辑图书功能的具体步骤如下所示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2634119"/>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Service</a:t>
            </a:r>
            <a:r>
              <a:rPr lang="zh-CN" altLang="zh-CN" sz="1600" dirty="0">
                <a:solidFill>
                  <a:srgbClr val="1369B2"/>
                </a:solidFill>
                <a:latin typeface="微软雅黑" panose="020B0503020204020204" pitchFamily="34" charset="-122"/>
                <a:ea typeface="微软雅黑" panose="020B0503020204020204" pitchFamily="34" charset="-122"/>
                <a:cs typeface="+mn-ea"/>
              </a:rPr>
              <a:t>层</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接口中添加新增图书的方法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BookServiceImpl</a:t>
            </a:r>
            <a:r>
              <a:rPr lang="zh-CN" altLang="zh-CN" sz="1600" dirty="0">
                <a:solidFill>
                  <a:srgbClr val="595959"/>
                </a:solidFill>
                <a:latin typeface="微软雅黑" panose="020B0503020204020204" pitchFamily="34" charset="-122"/>
                <a:ea typeface="微软雅黑" panose="020B0503020204020204" pitchFamily="34" charset="-122"/>
                <a:cs typeface="+mn-ea"/>
              </a:rPr>
              <a:t>类中重写</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a:t>
            </a:r>
            <a:r>
              <a:rPr lang="zh-CN" altLang="zh-CN" sz="1600" dirty="0">
                <a:solidFill>
                  <a:srgbClr val="595959"/>
                </a:solidFill>
                <a:latin typeface="微软雅黑" panose="020B0503020204020204" pitchFamily="34" charset="-122"/>
                <a:ea typeface="微软雅黑" panose="020B0503020204020204" pitchFamily="34" charset="-122"/>
                <a:cs typeface="+mn-ea"/>
              </a:rPr>
              <a:t>接口的</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414877"/>
            <a:ext cx="7332167" cy="787460"/>
          </a:xfrm>
          <a:prstGeom prst="rect">
            <a:avLst/>
          </a:prstGeom>
        </p:spPr>
      </p:pic>
      <p:sp>
        <p:nvSpPr>
          <p:cNvPr id="12" name="矩形 11"/>
          <p:cNvSpPr/>
          <p:nvPr/>
        </p:nvSpPr>
        <p:spPr>
          <a:xfrm>
            <a:off x="2863572" y="2368575"/>
            <a:ext cx="6685542" cy="787460"/>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编辑</a:t>
            </a:r>
            <a:r>
              <a:rPr lang="zh-CN" altLang="zh-CN" sz="1600" dirty="0">
                <a:solidFill>
                  <a:srgbClr val="595959"/>
                </a:solidFill>
                <a:latin typeface="微软雅黑" panose="020B0503020204020204" pitchFamily="34" charset="-122"/>
                <a:ea typeface="微软雅黑" panose="020B0503020204020204" pitchFamily="34" charset="-122"/>
                <a:cs typeface="+mn-ea"/>
              </a:rPr>
              <a:t>图书</a:t>
            </a:r>
            <a:r>
              <a:rPr lang="zh-CN" altLang="en-US" sz="1600" dirty="0">
                <a:solidFill>
                  <a:srgbClr val="595959"/>
                </a:solidFill>
                <a:latin typeface="微软雅黑" panose="020B0503020204020204" pitchFamily="34" charset="-122"/>
                <a:ea typeface="微软雅黑" panose="020B0503020204020204" pitchFamily="34" charset="-122"/>
                <a:cs typeface="+mn-ea"/>
              </a:rPr>
              <a:t>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stretch>
            <a:fillRect/>
          </a:stretch>
        </p:blipFill>
        <p:spPr>
          <a:xfrm>
            <a:off x="2500133" y="3821365"/>
            <a:ext cx="7318238" cy="2341784"/>
          </a:xfrm>
          <a:prstGeom prst="rect">
            <a:avLst/>
          </a:prstGeom>
        </p:spPr>
      </p:pic>
      <p:sp>
        <p:nvSpPr>
          <p:cNvPr id="14" name="矩形 13"/>
          <p:cNvSpPr/>
          <p:nvPr/>
        </p:nvSpPr>
        <p:spPr>
          <a:xfrm>
            <a:off x="2754772" y="3817337"/>
            <a:ext cx="7025835" cy="226478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编辑图书信息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mn-ea"/>
              </a:rPr>
              <a:t>实现</a:t>
            </a:r>
            <a:r>
              <a:rPr lang="en-US" altLang="zh-CN" sz="1600" dirty="0">
                <a:solidFill>
                  <a:srgbClr val="1369B2"/>
                </a:solidFill>
                <a:latin typeface="微软雅黑" panose="020B0503020204020204" pitchFamily="34" charset="-122"/>
                <a:ea typeface="微软雅黑" panose="020B0503020204020204" pitchFamily="34" charset="-122"/>
                <a:cs typeface="+mn-ea"/>
              </a:rPr>
              <a:t>Controller</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BookController</a:t>
            </a:r>
            <a:r>
              <a:rPr lang="zh-CN" altLang="zh-CN" sz="1600" dirty="0">
                <a:solidFill>
                  <a:srgbClr val="595959"/>
                </a:solidFill>
                <a:latin typeface="微软雅黑" panose="020B0503020204020204" pitchFamily="34" charset="-122"/>
                <a:ea typeface="微软雅黑" panose="020B0503020204020204" pitchFamily="34" charset="-122"/>
                <a:cs typeface="+mn-ea"/>
              </a:rPr>
              <a:t>类中新增一个</a:t>
            </a:r>
            <a:r>
              <a:rPr lang="zh-CN" altLang="en-US" sz="1600" dirty="0">
                <a:solidFill>
                  <a:srgbClr val="595959"/>
                </a:solidFill>
                <a:latin typeface="微软雅黑" panose="020B0503020204020204" pitchFamily="34" charset="-122"/>
                <a:ea typeface="微软雅黑" panose="020B0503020204020204" pitchFamily="34" charset="-122"/>
                <a:cs typeface="+mn-ea"/>
              </a:rPr>
              <a:t>编辑</a:t>
            </a:r>
            <a:r>
              <a:rPr lang="zh-CN" altLang="zh-CN" sz="1600" dirty="0">
                <a:solidFill>
                  <a:srgbClr val="595959"/>
                </a:solidFill>
                <a:latin typeface="微软雅黑" panose="020B0503020204020204" pitchFamily="34" charset="-122"/>
                <a:ea typeface="微软雅黑" panose="020B0503020204020204" pitchFamily="34" charset="-122"/>
                <a:cs typeface="+mn-ea"/>
              </a:rPr>
              <a:t>图书的方法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，新增</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方法的代码如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0624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图书借阅</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stretch>
            <a:fillRect/>
          </a:stretch>
        </p:blipFill>
        <p:spPr>
          <a:xfrm>
            <a:off x="2486203" y="2414877"/>
            <a:ext cx="7332167" cy="3904900"/>
          </a:xfrm>
          <a:prstGeom prst="rect">
            <a:avLst/>
          </a:prstGeom>
        </p:spPr>
      </p:pic>
      <p:sp>
        <p:nvSpPr>
          <p:cNvPr id="12" name="矩形 11"/>
          <p:cNvSpPr/>
          <p:nvPr/>
        </p:nvSpPr>
        <p:spPr>
          <a:xfrm>
            <a:off x="2863572" y="2472749"/>
            <a:ext cx="668554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Result </a:t>
            </a:r>
            <a:r>
              <a:rPr lang="en-US" altLang="zh-CN" sz="1600" dirty="0" err="1">
                <a:solidFill>
                  <a:srgbClr val="595959"/>
                </a:solidFill>
                <a:latin typeface="微软雅黑" panose="020B0503020204020204" pitchFamily="34" charset="-122"/>
                <a:ea typeface="微软雅黑" panose="020B0503020204020204" pitchFamily="34" charset="-122"/>
                <a:cs typeface="+mn-ea"/>
              </a:rPr>
              <a:t>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Integer count=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bookService.editBook</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if(count!=1) { 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编辑失败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Result(true, "</a:t>
            </a:r>
            <a:r>
              <a:rPr lang="zh-CN" altLang="zh-CN" sz="1600" dirty="0">
                <a:solidFill>
                  <a:srgbClr val="595959"/>
                </a:solidFill>
                <a:latin typeface="微软雅黑" panose="020B0503020204020204" pitchFamily="34" charset="-122"/>
                <a:ea typeface="微软雅黑" panose="020B0503020204020204" pitchFamily="34" charset="-122"/>
                <a:cs typeface="+mn-ea"/>
              </a:rPr>
              <a:t>编辑成功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catch (Exception 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 Result(false, "</a:t>
            </a:r>
            <a:r>
              <a:rPr lang="zh-CN" altLang="zh-CN" sz="1600" dirty="0">
                <a:solidFill>
                  <a:srgbClr val="595959"/>
                </a:solidFill>
                <a:latin typeface="微软雅黑" panose="020B0503020204020204" pitchFamily="34" charset="-122"/>
                <a:ea typeface="微软雅黑" panose="020B0503020204020204" pitchFamily="34" charset="-122"/>
                <a:cs typeface="+mn-ea"/>
              </a:rPr>
              <a:t>编辑失败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p="http://schemas.openxmlformats.org/presentationml/2006/main">
  <p:tag name="PA" val="v5.2.7"/>
  <p:tag name="RESOURCELIBID_ANIM" val="450"/>
</p:tagLst>
</file>

<file path=ppt/tags/tag101.xml><?xml version="1.0" encoding="utf-8"?>
<p:tagLst xmlns:p="http://schemas.openxmlformats.org/presentationml/2006/main">
  <p:tag name="PA" val="v5.2.7"/>
  <p:tag name="RESOURCELIBID_ANIM" val="450"/>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p="http://schemas.openxmlformats.org/presentationml/2006/main">
  <p:tag name="PA" val="v5.2.7"/>
  <p:tag name="RESOURCELIBID_ANIM" val="450"/>
</p:tagLst>
</file>

<file path=ppt/tags/tag105.xml><?xml version="1.0" encoding="utf-8"?>
<p:tagLst xmlns:p="http://schemas.openxmlformats.org/presentationml/2006/main">
  <p:tag name="PA" val="v5.2.7"/>
  <p:tag name="RESOURCELIBID_ANIM" val="450"/>
</p:tagLst>
</file>

<file path=ppt/tags/tag106.xml><?xml version="1.0" encoding="utf-8"?>
<p:tagLst xmlns:p="http://schemas.openxmlformats.org/presentationml/2006/main">
  <p:tag name="PA" val="v5.2.7"/>
  <p:tag name="RESOURCELIBID_ANIM" val="450"/>
</p:tagLst>
</file>

<file path=ppt/tags/tag107.xml><?xml version="1.0" encoding="utf-8"?>
<p:tagLst xmlns:p="http://schemas.openxmlformats.org/presentationml/2006/main">
  <p:tag name="PA" val="v5.2.7"/>
  <p:tag name="RESOURCELIBID_ANIM" val="450"/>
</p:tagLst>
</file>

<file path=ppt/tags/tag108.xml><?xml version="1.0" encoding="utf-8"?>
<p:tagLst xmlns:p="http://schemas.openxmlformats.org/presentationml/2006/main">
  <p:tag name="PA" val="v5.2.7"/>
  <p:tag name="RESOURCELIBID_ANIM" val="450"/>
</p:tagLst>
</file>

<file path=ppt/tags/tag109.xml><?xml version="1.0" encoding="utf-8"?>
<p:tagLst xmlns:p="http://schemas.openxmlformats.org/presentationml/2006/main">
  <p:tag name="PA" val="v5.2.7"/>
  <p:tag name="RESOURCELIBID_ANIM" val="450"/>
</p:tagLst>
</file>

<file path=ppt/tags/tag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3.xml><?xml version="1.0" encoding="utf-8"?>
<p:tagLst xmlns:p="http://schemas.openxmlformats.org/presentationml/2006/main">
  <p:tag name="PA" val="v5.2.7"/>
  <p:tag name="RESOURCELIBID_ANIM" val="450"/>
</p:tagLst>
</file>

<file path=ppt/tags/tag114.xml><?xml version="1.0" encoding="utf-8"?>
<p:tagLst xmlns:p="http://schemas.openxmlformats.org/presentationml/2006/main">
  <p:tag name="PA" val="v5.2.7"/>
  <p:tag name="RESOURCELIBID_ANIM" val="450"/>
</p:tagLst>
</file>

<file path=ppt/tags/tag115.xml><?xml version="1.0" encoding="utf-8"?>
<p:tagLst xmlns:p="http://schemas.openxmlformats.org/presentationml/2006/main">
  <p:tag name="PA" val="v5.2.7"/>
  <p:tag name="RESOURCELIBID_ANIM" val="450"/>
</p:tagLst>
</file>

<file path=ppt/tags/tag116.xml><?xml version="1.0" encoding="utf-8"?>
<p:tagLst xmlns:p="http://schemas.openxmlformats.org/presentationml/2006/main">
  <p:tag name="PA" val="v5.2.7"/>
  <p:tag name="RESOURCELIBID_ANIM" val="450"/>
</p:tagLst>
</file>

<file path=ppt/tags/tag117.xml><?xml version="1.0" encoding="utf-8"?>
<p:tagLst xmlns:p="http://schemas.openxmlformats.org/presentationml/2006/main">
  <p:tag name="PA" val="v5.2.7"/>
  <p:tag name="RESOURCELIBID_ANIM" val="450"/>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1.xml><?xml version="1.0" encoding="utf-8"?>
<p:tagLst xmlns:p="http://schemas.openxmlformats.org/presentationml/2006/main">
  <p:tag name="PA" val="v5.2.7"/>
  <p:tag name="RESOURCELIBID_ANIM" val="450"/>
</p:tagLst>
</file>

<file path=ppt/tags/tag122.xml><?xml version="1.0" encoding="utf-8"?>
<p:tagLst xmlns:p="http://schemas.openxmlformats.org/presentationml/2006/main">
  <p:tag name="PA" val="v5.2.7"/>
  <p:tag name="RESOURCELIBID_ANIM" val="450"/>
</p:tagLst>
</file>

<file path=ppt/tags/tag1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4.xml><?xml version="1.0" encoding="utf-8"?>
<p:tagLst xmlns:p="http://schemas.openxmlformats.org/presentationml/2006/main">
  <p:tag name="PA" val="v5.2.7"/>
  <p:tag name="RESOURCELIBID_ANIM" val="450"/>
</p:tagLst>
</file>

<file path=ppt/tags/tag125.xml><?xml version="1.0" encoding="utf-8"?>
<p:tagLst xmlns:p="http://schemas.openxmlformats.org/presentationml/2006/main">
  <p:tag name="PA" val="v5.2.7"/>
  <p:tag name="RESOURCELIBID_ANIM" val="45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9.xml><?xml version="1.0" encoding="utf-8"?>
<p:tagLst xmlns:p="http://schemas.openxmlformats.org/presentationml/2006/main">
  <p:tag name="PA" val="v5.2.7"/>
  <p:tag name="RESOURCELIBID_ANIM" val="450"/>
</p:tagLst>
</file>

<file path=ppt/tags/tag13.xml><?xml version="1.0" encoding="utf-8"?>
<p:tagLst xmlns:p="http://schemas.openxmlformats.org/presentationml/2006/main">
  <p:tag name="KSO_WM_UNIT_TABLE_BEAUTIFY" val="smartTable{840d16a5-40d6-477a-869d-33ba00d196b9}"/>
</p:tagLst>
</file>

<file path=ppt/tags/tag130.xml><?xml version="1.0" encoding="utf-8"?>
<p:tagLst xmlns:p="http://schemas.openxmlformats.org/presentationml/2006/main">
  <p:tag name="PA" val="v5.2.7"/>
  <p:tag name="RESOURCELIBID_ANIM" val="450"/>
</p:tagLst>
</file>

<file path=ppt/tags/tag131.xml><?xml version="1.0" encoding="utf-8"?>
<p:tagLst xmlns:p="http://schemas.openxmlformats.org/presentationml/2006/main">
  <p:tag name="PA" val="v5.2.7"/>
  <p:tag name="RESOURCELIBID_ANIM" val="450"/>
</p:tagLst>
</file>

<file path=ppt/tags/tag132.xml><?xml version="1.0" encoding="utf-8"?>
<p:tagLst xmlns:p="http://schemas.openxmlformats.org/presentationml/2006/main">
  <p:tag name="PA" val="v5.2.7"/>
  <p:tag name="RESOURCELIBID_ANIM" val="450"/>
</p:tagLst>
</file>

<file path=ppt/tags/tag133.xml><?xml version="1.0" encoding="utf-8"?>
<p:tagLst xmlns:p="http://schemas.openxmlformats.org/presentationml/2006/main">
  <p:tag name="PA" val="v5.2.7"/>
  <p:tag name="RESOURCELIBID_ANIM" val="450"/>
</p:tagLst>
</file>

<file path=ppt/tags/tag134.xml><?xml version="1.0" encoding="utf-8"?>
<p:tagLst xmlns:p="http://schemas.openxmlformats.org/presentationml/2006/main">
  <p:tag name="PA" val="v5.2.7"/>
  <p:tag name="RESOURCELIBID_ANIM" val="450"/>
</p:tagLst>
</file>

<file path=ppt/tags/tag135.xml><?xml version="1.0" encoding="utf-8"?>
<p:tagLst xmlns:p="http://schemas.openxmlformats.org/presentationml/2006/main">
  <p:tag name="PA" val="v5.2.7"/>
  <p:tag name="RESOURCELIBID_ANIM" val="450"/>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9.xml><?xml version="1.0" encoding="utf-8"?>
<p:tagLst xmlns:p="http://schemas.openxmlformats.org/presentationml/2006/main">
  <p:tag name="PA" val="v5.2.7"/>
  <p:tag name="RESOURCELIBID_ANIM" val="45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p="http://schemas.openxmlformats.org/presentationml/2006/main">
  <p:tag name="PA" val="v5.2.7"/>
  <p:tag name="RESOURCELIBID_ANIM" val="450"/>
</p:tagLst>
</file>

<file path=ppt/tags/tag141.xml><?xml version="1.0" encoding="utf-8"?>
<p:tagLst xmlns:p="http://schemas.openxmlformats.org/presentationml/2006/main">
  <p:tag name="PA" val="v5.2.7"/>
  <p:tag name="RESOURCELIBID_ANIM" val="450"/>
</p:tagLst>
</file>

<file path=ppt/tags/tag142.xml><?xml version="1.0" encoding="utf-8"?>
<p:tagLst xmlns:p="http://schemas.openxmlformats.org/presentationml/2006/main">
  <p:tag name="PA" val="v5.2.7"/>
  <p:tag name="RESOURCELIBID_ANIM" val="450"/>
</p:tagLst>
</file>

<file path=ppt/tags/tag143.xml><?xml version="1.0" encoding="utf-8"?>
<p:tagLst xmlns:p="http://schemas.openxmlformats.org/presentationml/2006/main">
  <p:tag name="PA" val="v5.2.7"/>
  <p:tag name="RESOURCELIBID_ANIM" val="450"/>
</p:tagLst>
</file>

<file path=ppt/tags/tag144.xml><?xml version="1.0" encoding="utf-8"?>
<p:tagLst xmlns:p="http://schemas.openxmlformats.org/presentationml/2006/main">
  <p:tag name="PA" val="v5.2.7"/>
  <p:tag name="RESOURCELIBID_ANIM" val="450"/>
</p:tagLst>
</file>

<file path=ppt/tags/tag145.xml><?xml version="1.0" encoding="utf-8"?>
<p:tagLst xmlns:p="http://schemas.openxmlformats.org/presentationml/2006/main">
  <p:tag name="PA" val="v5.2.7"/>
  <p:tag name="RESOURCELIBID_ANIM" val="450"/>
</p:tagLst>
</file>

<file path=ppt/tags/tag146.xml><?xml version="1.0" encoding="utf-8"?>
<p:tagLst xmlns:p="http://schemas.openxmlformats.org/presentationml/2006/main">
  <p:tag name="PA" val="v5.2.7"/>
  <p:tag name="RESOURCELIBID_ANIM" val="450"/>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p="http://schemas.openxmlformats.org/presentationml/2006/main">
  <p:tag name="KSO_WM_UNIT_TABLE_BEAUTIFY" val="smartTable{037853b4-d57e-4d2c-8d3b-5b6606c8a84b}"/>
</p:tagLst>
</file>

<file path=ppt/tags/tag150.xml><?xml version="1.0" encoding="utf-8"?>
<p:tagLst xmlns:p="http://schemas.openxmlformats.org/presentationml/2006/main">
  <p:tag name="PA" val="v5.2.7"/>
  <p:tag name="RESOURCELIBID_ANIM" val="450"/>
</p:tagLst>
</file>

<file path=ppt/tags/tag151.xml><?xml version="1.0" encoding="utf-8"?>
<p:tagLst xmlns:p="http://schemas.openxmlformats.org/presentationml/2006/main">
  <p:tag name="PA" val="v5.2.7"/>
  <p:tag name="RESOURCELIBID_ANIM" val="450"/>
</p:tagLst>
</file>

<file path=ppt/tags/tag152.xml><?xml version="1.0" encoding="utf-8"?>
<p:tagLst xmlns:p="http://schemas.openxmlformats.org/presentationml/2006/main">
  <p:tag name="PA" val="v5.2.7"/>
  <p:tag name="RESOURCELIBID_ANIM" val="450"/>
</p:tagLst>
</file>

<file path=ppt/tags/tag153.xml><?xml version="1.0" encoding="utf-8"?>
<p:tagLst xmlns:p="http://schemas.openxmlformats.org/presentationml/2006/main">
  <p:tag name="PA" val="v5.2.7"/>
  <p:tag name="RESOURCELIBID_ANIM" val="450"/>
</p:tagLst>
</file>

<file path=ppt/tags/tag154.xml><?xml version="1.0" encoding="utf-8"?>
<p:tagLst xmlns:p="http://schemas.openxmlformats.org/presentationml/2006/main">
  <p:tag name="PA" val="v5.2.7"/>
  <p:tag name="RESOURCELIBID_ANIM" val="450"/>
</p:tagLst>
</file>

<file path=ppt/tags/tag15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7.xml><?xml version="1.0" encoding="utf-8"?>
<p:tagLst xmlns:p="http://schemas.openxmlformats.org/presentationml/2006/main">
  <p:tag name="PA" val="v5.2.7"/>
  <p:tag name="RESOURCELIBID_ANIM" val="450"/>
</p:tagLst>
</file>

<file path=ppt/tags/tag158.xml><?xml version="1.0" encoding="utf-8"?>
<p:tagLst xmlns:p="http://schemas.openxmlformats.org/presentationml/2006/main">
  <p:tag name="PA" val="v5.2.7"/>
  <p:tag name="RESOURCELIBID_ANIM" val="450"/>
</p:tagLst>
</file>

<file path=ppt/tags/tag159.xml><?xml version="1.0" encoding="utf-8"?>
<p:tagLst xmlns:p="http://schemas.openxmlformats.org/presentationml/2006/main">
  <p:tag name="PA" val="v5.2.7"/>
  <p:tag name="RESOURCELIBID_ANIM" val="450"/>
</p:tagLst>
</file>

<file path=ppt/tags/tag16.xml><?xml version="1.0" encoding="utf-8"?>
<p:tagLst xmlns:p="http://schemas.openxmlformats.org/presentationml/2006/main">
  <p:tag name="KSO_WM_UNIT_TABLE_BEAUTIFY" val="smartTable{4c2564ea-8b2a-4c5e-be58-c1d1257683fb}"/>
  <p:tag name="TABLE_ENDDRAG_ORIGIN_RECT" val="719*358"/>
  <p:tag name="TABLE_ENDDRAG_RECT" val="141*182*719*358"/>
</p:tagLst>
</file>

<file path=ppt/tags/tag160.xml><?xml version="1.0" encoding="utf-8"?>
<p:tagLst xmlns:p="http://schemas.openxmlformats.org/presentationml/2006/main">
  <p:tag name="PA" val="v5.2.7"/>
  <p:tag name="RESOURCELIBID_ANIM" val="450"/>
</p:tagLst>
</file>

<file path=ppt/tags/tag1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2.xml><?xml version="1.0" encoding="utf-8"?>
<p:tagLst xmlns:p="http://schemas.openxmlformats.org/presentationml/2006/main">
  <p:tag name="PA" val="v5.2.7"/>
  <p:tag name="RESOURCELIBID_ANIM" val="450"/>
</p:tagLst>
</file>

<file path=ppt/tags/tag163.xml><?xml version="1.0" encoding="utf-8"?>
<p:tagLst xmlns:p="http://schemas.openxmlformats.org/presentationml/2006/main">
  <p:tag name="PA" val="v5.2.7"/>
  <p:tag name="RESOURCELIBID_ANIM" val="450"/>
</p:tagLst>
</file>

<file path=ppt/tags/tag164.xml><?xml version="1.0" encoding="utf-8"?>
<p:tagLst xmlns:p="http://schemas.openxmlformats.org/presentationml/2006/main">
  <p:tag name="PA" val="v5.2.7"/>
  <p:tag name="RESOURCELIBID_ANIM" val="450"/>
</p:tagLst>
</file>

<file path=ppt/tags/tag165.xml><?xml version="1.0" encoding="utf-8"?>
<p:tagLst xmlns:p="http://schemas.openxmlformats.org/presentationml/2006/main">
  <p:tag name="PA" val="v5.2.7"/>
  <p:tag name="RESOURCELIBID_ANIM" val="450"/>
</p:tagLst>
</file>

<file path=ppt/tags/tag166.xml><?xml version="1.0" encoding="utf-8"?>
<p:tagLst xmlns:p="http://schemas.openxmlformats.org/presentationml/2006/main">
  <p:tag name="PA" val="v5.2.7"/>
  <p:tag name="RESOURCELIBID_ANIM" val="450"/>
</p:tagLst>
</file>

<file path=ppt/tags/tag167.xml><?xml version="1.0" encoding="utf-8"?>
<p:tagLst xmlns:p="http://schemas.openxmlformats.org/presentationml/2006/main">
  <p:tag name="PA" val="v5.2.7"/>
  <p:tag name="RESOURCELIBID_ANIM" val="450"/>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0.xml><?xml version="1.0" encoding="utf-8"?>
<p:tagLst xmlns:p="http://schemas.openxmlformats.org/presentationml/2006/main">
  <p:tag name="PA" val="v5.2.7"/>
  <p:tag name="RESOURCELIBID_ANIM" val="450"/>
</p:tagLst>
</file>

<file path=ppt/tags/tag171.xml><?xml version="1.0" encoding="utf-8"?>
<p:tagLst xmlns:p="http://schemas.openxmlformats.org/presentationml/2006/main">
  <p:tag name="PA" val="v5.2.7"/>
  <p:tag name="RESOURCELIBID_ANIM" val="450"/>
</p:tagLst>
</file>

<file path=ppt/tags/tag17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3.xml><?xml version="1.0" encoding="utf-8"?>
<p:tagLst xmlns:p="http://schemas.openxmlformats.org/presentationml/2006/main">
  <p:tag name="PA" val="v5.2.7"/>
  <p:tag name="RESOURCELIBID_ANIM" val="450"/>
</p:tagLst>
</file>

<file path=ppt/tags/tag174.xml><?xml version="1.0" encoding="utf-8"?>
<p:tagLst xmlns:p="http://schemas.openxmlformats.org/presentationml/2006/main">
  <p:tag name="PA" val="v5.2.7"/>
  <p:tag name="RESOURCELIBID_ANIM" val="450"/>
</p:tagLst>
</file>

<file path=ppt/tags/tag175.xml><?xml version="1.0" encoding="utf-8"?>
<p:tagLst xmlns:p="http://schemas.openxmlformats.org/presentationml/2006/main">
  <p:tag name="ISPRING_RESOURCE_PATHS_HASH_PRESENTER" val="a94153ef6312bc9afc5f4be1f2e717ea832bbed"/>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TABLE_BEAUTIFY" val="smartTable{fc8b9f55-bd7a-4cd0-8de0-4714c56cee5c}"/>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p="http://schemas.openxmlformats.org/presentationml/2006/main">
  <p:tag name="PA" val="v5.2.7"/>
  <p:tag name="RESOURCELIBID_ANIM" val="450"/>
</p:tagLst>
</file>

<file path=ppt/tags/tag46.xml><?xml version="1.0" encoding="utf-8"?>
<p:tagLst xmlns:p="http://schemas.openxmlformats.org/presentationml/2006/main">
  <p:tag name="PA" val="v5.2.7"/>
  <p:tag name="RESOURCELIBID_ANIM" val="450"/>
</p:tagLst>
</file>

<file path=ppt/tags/tag47.xml><?xml version="1.0" encoding="utf-8"?>
<p:tagLst xmlns:p="http://schemas.openxmlformats.org/presentationml/2006/main">
  <p:tag name="PA" val="v5.2.7"/>
  <p:tag name="RESOURCELIBID_ANIM" val="450"/>
</p:tagLst>
</file>

<file path=ppt/tags/tag48.xml><?xml version="1.0" encoding="utf-8"?>
<p:tagLst xmlns:p="http://schemas.openxmlformats.org/presentationml/2006/main">
  <p:tag name="PA" val="v5.2.7"/>
  <p:tag name="RESOURCELIBID_ANIM" val="450"/>
</p:tagLst>
</file>

<file path=ppt/tags/tag49.xml><?xml version="1.0" encoding="utf-8"?>
<p:tagLst xmlns:p="http://schemas.openxmlformats.org/presentationml/2006/main">
  <p:tag name="PA" val="v5.2.7"/>
  <p:tag name="RESOURCELIBID_ANIM" val="450"/>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p="http://schemas.openxmlformats.org/presentationml/2006/main">
  <p:tag name="PA" val="v5.2.7"/>
  <p:tag name="RESOURCELIBID_ANIM" val="450"/>
</p:tagLst>
</file>

<file path=ppt/tags/tag51.xml><?xml version="1.0" encoding="utf-8"?>
<p:tagLst xmlns:p="http://schemas.openxmlformats.org/presentationml/2006/main">
  <p:tag name="PA" val="v5.2.7"/>
  <p:tag name="RESOURCELIBID_ANIM" val="45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p="http://schemas.openxmlformats.org/presentationml/2006/main">
  <p:tag name="PA" val="v5.2.7"/>
  <p:tag name="RESOURCELIBID_ANIM" val="45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p="http://schemas.openxmlformats.org/presentationml/2006/main">
  <p:tag name="PA" val="v5.2.7"/>
  <p:tag name="RESOURCELIBID_ANIM" val="450"/>
</p:tagLst>
</file>

<file path=ppt/tags/tag61.xml><?xml version="1.0" encoding="utf-8"?>
<p:tagLst xmlns:p="http://schemas.openxmlformats.org/presentationml/2006/main">
  <p:tag name="PA" val="v5.2.7"/>
  <p:tag name="RESOURCELIBID_ANIM" val="450"/>
</p:tagLst>
</file>

<file path=ppt/tags/tag62.xml><?xml version="1.0" encoding="utf-8"?>
<p:tagLst xmlns:p="http://schemas.openxmlformats.org/presentationml/2006/main">
  <p:tag name="PA" val="v5.2.7"/>
  <p:tag name="RESOURCELIBID_ANIM" val="450"/>
</p:tagLst>
</file>

<file path=ppt/tags/tag63.xml><?xml version="1.0" encoding="utf-8"?>
<p:tagLst xmlns:p="http://schemas.openxmlformats.org/presentationml/2006/main">
  <p:tag name="PA" val="v5.2.7"/>
  <p:tag name="RESOURCELIBID_ANIM" val="45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p="http://schemas.openxmlformats.org/presentationml/2006/main">
  <p:tag name="PA" val="v5.2.7"/>
  <p:tag name="RESOURCELIBID_ANIM" val="450"/>
</p:tagLst>
</file>

<file path=ppt/tags/tag6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p="http://schemas.openxmlformats.org/presentationml/2006/main">
  <p:tag name="PA" val="v5.2.7"/>
  <p:tag name="RESOURCELIBID_ANIM" val="45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p="http://schemas.openxmlformats.org/presentationml/2006/main">
  <p:tag name="PA" val="v5.2.7"/>
  <p:tag name="RESOURCELIBID_ANIM" val="450"/>
</p:tagLst>
</file>

<file path=ppt/tags/tag7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p="http://schemas.openxmlformats.org/presentationml/2006/main">
  <p:tag name="PA" val="v5.2.7"/>
  <p:tag name="RESOURCELIBID_ANIM" val="450"/>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p="http://schemas.openxmlformats.org/presentationml/2006/main">
  <p:tag name="PA" val="v5.2.7"/>
  <p:tag name="RESOURCELIBID_ANIM" val="45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p="http://schemas.openxmlformats.org/presentationml/2006/main">
  <p:tag name="PA" val="v5.2.7"/>
  <p:tag name="RESOURCELIBID_ANIM" val="450"/>
</p:tagLst>
</file>

<file path=ppt/tags/tag81.xml><?xml version="1.0" encoding="utf-8"?>
<p:tagLst xmlns:p="http://schemas.openxmlformats.org/presentationml/2006/main">
  <p:tag name="PA" val="v5.2.7"/>
  <p:tag name="RESOURCELIBID_ANIM" val="450"/>
</p:tagLst>
</file>

<file path=ppt/tags/tag82.xml><?xml version="1.0" encoding="utf-8"?>
<p:tagLst xmlns:p="http://schemas.openxmlformats.org/presentationml/2006/main">
  <p:tag name="PA" val="v5.2.7"/>
  <p:tag name="RESOURCELIBID_ANIM" val="450"/>
</p:tagLst>
</file>

<file path=ppt/tags/tag83.xml><?xml version="1.0" encoding="utf-8"?>
<p:tagLst xmlns:p="http://schemas.openxmlformats.org/presentationml/2006/main">
  <p:tag name="PA" val="v5.2.7"/>
  <p:tag name="RESOURCELIBID_ANIM" val="45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6.xml><?xml version="1.0" encoding="utf-8"?>
<p:tagLst xmlns:p="http://schemas.openxmlformats.org/presentationml/2006/main">
  <p:tag name="PA" val="v5.2.7"/>
  <p:tag name="RESOURCELIBID_ANIM" val="450"/>
</p:tagLst>
</file>

<file path=ppt/tags/tag97.xml><?xml version="1.0" encoding="utf-8"?>
<p:tagLst xmlns:p="http://schemas.openxmlformats.org/presentationml/2006/main">
  <p:tag name="PA" val="v5.2.7"/>
  <p:tag name="RESOURCELIBID_ANIM" val="450"/>
</p:tagLst>
</file>

<file path=ppt/tags/tag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9.xml><?xml version="1.0" encoding="utf-8"?>
<p:tagLst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32557</Words>
  <Application>WPS 演示</Application>
  <PresentationFormat>宽屏</PresentationFormat>
  <Paragraphs>2030</Paragraphs>
  <Slides>157</Slides>
  <Notes>159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157</vt:i4>
      </vt:variant>
    </vt:vector>
  </HeadingPairs>
  <TitlesOfParts>
    <vt:vector size="177" baseType="lpstr">
      <vt:lpstr>Arial</vt:lpstr>
      <vt:lpstr>宋体</vt:lpstr>
      <vt:lpstr>Wingdings</vt:lpstr>
      <vt:lpstr>微软雅黑</vt:lpstr>
      <vt:lpstr>思源黑体 CN Medium</vt:lpstr>
      <vt:lpstr>黑体</vt:lpstr>
      <vt:lpstr>字魂58号-创中黑</vt:lpstr>
      <vt:lpstr>Source Han Sans K Bold</vt:lpstr>
      <vt:lpstr>Calibri</vt:lpstr>
      <vt:lpstr>U.S. 101</vt:lpstr>
      <vt:lpstr>Roboto</vt:lpstr>
      <vt:lpstr>Open Sans Light</vt:lpstr>
      <vt:lpstr>等线</vt:lpstr>
      <vt:lpstr>Arial Unicode MS</vt:lpstr>
      <vt:lpstr>等线 Light</vt:lpstr>
      <vt:lpstr>Impact</vt:lpstr>
      <vt:lpstr>MS UI Gothic</vt:lpstr>
      <vt:lpstr>Segoe Print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3106</cp:revision>
  <dcterms:created xsi:type="dcterms:W3CDTF">2020-11-25T06:00:00Z</dcterms:created>
  <dcterms:modified xsi:type="dcterms:W3CDTF">2021-10-22T08:34:07Z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F3C10FCEBCFE48CAB0B91D8D6EFB3094</vt:lpwstr>
  </property>
</Properties>
</file>