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0" r:id="rId5"/>
    <p:sldId id="462" r:id="rId6"/>
    <p:sldId id="463" r:id="rId7"/>
    <p:sldId id="464" r:id="rId8"/>
    <p:sldId id="465" r:id="rId9"/>
    <p:sldId id="984" r:id="rId10"/>
    <p:sldId id="958" r:id="rId11"/>
    <p:sldId id="985" r:id="rId12"/>
    <p:sldId id="986" r:id="rId13"/>
    <p:sldId id="987" r:id="rId14"/>
    <p:sldId id="988" r:id="rId15"/>
    <p:sldId id="989" r:id="rId16"/>
    <p:sldId id="469" r:id="rId17"/>
    <p:sldId id="861" r:id="rId18"/>
    <p:sldId id="990" r:id="rId19"/>
    <p:sldId id="991" r:id="rId20"/>
    <p:sldId id="992" r:id="rId21"/>
    <p:sldId id="615" r:id="rId22"/>
    <p:sldId id="993" r:id="rId23"/>
    <p:sldId id="1075" r:id="rId24"/>
    <p:sldId id="1076" r:id="rId25"/>
    <p:sldId id="1161" r:id="rId26"/>
    <p:sldId id="994" r:id="rId27"/>
    <p:sldId id="616" r:id="rId28"/>
    <p:sldId id="617" r:id="rId29"/>
    <p:sldId id="995" r:id="rId30"/>
    <p:sldId id="996" r:id="rId31"/>
    <p:sldId id="618" r:id="rId32"/>
    <p:sldId id="956" r:id="rId33"/>
    <p:sldId id="997" r:id="rId34"/>
    <p:sldId id="998" r:id="rId35"/>
    <p:sldId id="999" r:id="rId36"/>
    <p:sldId id="474" r:id="rId37"/>
    <p:sldId id="655" r:id="rId38"/>
    <p:sldId id="1162" r:id="rId39"/>
    <p:sldId id="1077" r:id="rId40"/>
    <p:sldId id="619" r:id="rId41"/>
    <p:sldId id="1000" r:id="rId42"/>
    <p:sldId id="1001" r:id="rId43"/>
    <p:sldId id="1002" r:id="rId44"/>
    <p:sldId id="1003" r:id="rId45"/>
    <p:sldId id="623" r:id="rId46"/>
    <p:sldId id="1004" r:id="rId47"/>
    <p:sldId id="1005" r:id="rId48"/>
    <p:sldId id="1006" r:id="rId49"/>
    <p:sldId id="1007" r:id="rId50"/>
    <p:sldId id="626" r:id="rId51"/>
    <p:sldId id="1008" r:id="rId52"/>
    <p:sldId id="1009" r:id="rId53"/>
    <p:sldId id="1010" r:id="rId54"/>
    <p:sldId id="1011" r:id="rId55"/>
    <p:sldId id="1078" r:id="rId56"/>
    <p:sldId id="627" r:id="rId57"/>
    <p:sldId id="1013" r:id="rId58"/>
    <p:sldId id="1014" r:id="rId59"/>
    <p:sldId id="1015" r:id="rId60"/>
    <p:sldId id="1016" r:id="rId61"/>
    <p:sldId id="1017" r:id="rId62"/>
    <p:sldId id="629" r:id="rId63"/>
    <p:sldId id="630" r:id="rId64"/>
    <p:sldId id="1018" r:id="rId65"/>
    <p:sldId id="1019" r:id="rId66"/>
    <p:sldId id="1020" r:id="rId67"/>
    <p:sldId id="632" r:id="rId68"/>
    <p:sldId id="1021" r:id="rId69"/>
    <p:sldId id="1022" r:id="rId70"/>
    <p:sldId id="1164" r:id="rId71"/>
    <p:sldId id="637" r:id="rId72"/>
    <p:sldId id="1023" r:id="rId73"/>
    <p:sldId id="1024" r:id="rId74"/>
    <p:sldId id="1025" r:id="rId75"/>
    <p:sldId id="1026" r:id="rId76"/>
    <p:sldId id="638" r:id="rId77"/>
    <p:sldId id="1027" r:id="rId78"/>
    <p:sldId id="639" r:id="rId79"/>
    <p:sldId id="1028" r:id="rId80"/>
    <p:sldId id="1029" r:id="rId81"/>
    <p:sldId id="641" r:id="rId82"/>
    <p:sldId id="1030" r:id="rId83"/>
    <p:sldId id="1031" r:id="rId84"/>
    <p:sldId id="643" r:id="rId85"/>
    <p:sldId id="1032" r:id="rId86"/>
    <p:sldId id="953" r:id="rId87"/>
    <p:sldId id="1033" r:id="rId88"/>
    <p:sldId id="1034" r:id="rId89"/>
    <p:sldId id="1035" r:id="rId90"/>
    <p:sldId id="1036" r:id="rId91"/>
    <p:sldId id="1037" r:id="rId92"/>
    <p:sldId id="1038" r:id="rId93"/>
    <p:sldId id="519" r:id="rId94"/>
    <p:sldId id="523" r:id="rId95"/>
    <p:sldId id="1039" r:id="rId96"/>
    <p:sldId id="1041" r:id="rId97"/>
    <p:sldId id="1040" r:id="rId98"/>
    <p:sldId id="1042" r:id="rId99"/>
    <p:sldId id="1043" r:id="rId100"/>
    <p:sldId id="1044" r:id="rId101"/>
    <p:sldId id="1045" r:id="rId102"/>
    <p:sldId id="1046" r:id="rId103"/>
    <p:sldId id="1047" r:id="rId104"/>
    <p:sldId id="531" r:id="rId105"/>
    <p:sldId id="532" r:id="rId106"/>
  </p:sldIdLst>
  <p:sldSz cx="12192000" cy="6858000"/>
  <p:notesSz cx="6858000" cy="9144000"/>
  <p:custDataLst>
    <p:tags r:id="rId1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a:srgbClr val="F2F1F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5" autoAdjust="0"/>
    <p:restoredTop sz="94857"/>
  </p:normalViewPr>
  <p:slideViewPr>
    <p:cSldViewPr snapToGrid="0" snapToObjects="1">
      <p:cViewPr varScale="1">
        <p:scale>
          <a:sx n="99" d="100"/>
          <a:sy n="99" d="100"/>
        </p:scale>
        <p:origin x="90" y="432"/>
      </p:cViewPr>
      <p:guideLst>
        <p:guide orient="horz" pos="2160"/>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1" Type="http://schemas.openxmlformats.org/officeDocument/2006/relationships/tags" Target="tags/tag133.xml"/><Relationship Id="rId110" Type="http://schemas.openxmlformats.org/officeDocument/2006/relationships/commentAuthors" Target="commentAuthors.xml"/><Relationship Id="rId11" Type="http://schemas.openxmlformats.org/officeDocument/2006/relationships/slide" Target="slides/slide8.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7.xml"/><Relationship Id="rId2" Type="http://schemas.openxmlformats.org/officeDocument/2006/relationships/tags" Target="../tags/tag7.xml"/><Relationship Id="rId1" Type="http://schemas.openxmlformats.org/officeDocument/2006/relationships/tags" Target="../tags/tag6.xml"/></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100.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30.xml"/></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101.xml"/><Relationship Id="rId3" Type="http://schemas.openxmlformats.org/officeDocument/2006/relationships/slideLayout" Target="../slideLayouts/slideLayout17.xml"/><Relationship Id="rId2" Type="http://schemas.openxmlformats.org/officeDocument/2006/relationships/tags" Target="../tags/tag132.xml"/><Relationship Id="rId1" Type="http://schemas.openxmlformats.org/officeDocument/2006/relationships/tags" Target="../tags/tag13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7.xml"/><Relationship Id="rId2" Type="http://schemas.openxmlformats.org/officeDocument/2006/relationships/tags" Target="../tags/tag9.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7.xml"/><Relationship Id="rId2" Type="http://schemas.openxmlformats.org/officeDocument/2006/relationships/tags" Target="../tags/tag1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7.xml"/><Relationship Id="rId2" Type="http://schemas.openxmlformats.org/officeDocument/2006/relationships/tags" Target="../tags/tag1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7.xml"/><Relationship Id="rId2" Type="http://schemas.openxmlformats.org/officeDocument/2006/relationships/tags" Target="../tags/tag15.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7.xml"/><Relationship Id="rId2" Type="http://schemas.openxmlformats.org/officeDocument/2006/relationships/tags" Target="../tags/tag2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7.xml"/><Relationship Id="rId2" Type="http://schemas.openxmlformats.org/officeDocument/2006/relationships/tags" Target="../tags/tag25.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7.xml"/><Relationship Id="rId2" Type="http://schemas.openxmlformats.org/officeDocument/2006/relationships/tags" Target="../tags/tag27.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7.xml"/><Relationship Id="rId2" Type="http://schemas.openxmlformats.org/officeDocument/2006/relationships/tags" Target="../tags/tag29.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7.xml"/><Relationship Id="rId2" Type="http://schemas.openxmlformats.org/officeDocument/2006/relationships/tags" Target="../tags/tag31.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vmlDrawing" Target="../drawings/vmlDrawing1.vml"/><Relationship Id="rId4" Type="http://schemas.openxmlformats.org/officeDocument/2006/relationships/slideLayout" Target="../slideLayouts/slideLayout17.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tags" Target="../tags/tag3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7.xml"/><Relationship Id="rId2" Type="http://schemas.openxmlformats.org/officeDocument/2006/relationships/tags" Target="../tags/tag34.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7.xml"/><Relationship Id="rId2" Type="http://schemas.openxmlformats.org/officeDocument/2006/relationships/tags" Target="../tags/tag39.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8.xml"/><Relationship Id="rId2" Type="http://schemas.openxmlformats.org/officeDocument/2006/relationships/tags" Target="../tags/tag41.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8.xml"/><Relationship Id="rId2" Type="http://schemas.openxmlformats.org/officeDocument/2006/relationships/tags" Target="../tags/tag43.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8.xml"/><Relationship Id="rId3" Type="http://schemas.openxmlformats.org/officeDocument/2006/relationships/image" Target="../media/image6.png"/><Relationship Id="rId2" Type="http://schemas.openxmlformats.org/officeDocument/2006/relationships/tags" Target="../tags/tag45.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48.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50.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7.xml"/><Relationship Id="rId2" Type="http://schemas.openxmlformats.org/officeDocument/2006/relationships/tags" Target="../tags/tag52.xml"/><Relationship Id="rId1" Type="http://schemas.openxmlformats.org/officeDocument/2006/relationships/tags" Target="../tags/tag5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7.xml"/><Relationship Id="rId2" Type="http://schemas.openxmlformats.org/officeDocument/2006/relationships/tags" Target="../tags/tag54.xml"/><Relationship Id="rId1" Type="http://schemas.openxmlformats.org/officeDocument/2006/relationships/tags" Target="../tags/tag5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7.xml"/><Relationship Id="rId2" Type="http://schemas.openxmlformats.org/officeDocument/2006/relationships/tags" Target="../tags/tag56.xml"/><Relationship Id="rId1" Type="http://schemas.openxmlformats.org/officeDocument/2006/relationships/tags" Target="../tags/tag55.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57.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7.xml"/><Relationship Id="rId2" Type="http://schemas.openxmlformats.org/officeDocument/2006/relationships/tags" Target="../tags/tag59.xml"/><Relationship Id="rId1" Type="http://schemas.openxmlformats.org/officeDocument/2006/relationships/tags" Target="../tags/tag58.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18.xml"/><Relationship Id="rId3" Type="http://schemas.openxmlformats.org/officeDocument/2006/relationships/tags" Target="../tags/tag60.xml"/><Relationship Id="rId2" Type="http://schemas.openxmlformats.org/officeDocument/2006/relationships/image" Target="../media/image1.svg"/><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7.xml"/><Relationship Id="rId2" Type="http://schemas.openxmlformats.org/officeDocument/2006/relationships/tags" Target="../tags/tag62.xml"/><Relationship Id="rId1" Type="http://schemas.openxmlformats.org/officeDocument/2006/relationships/tags" Target="../tags/tag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7.xml"/><Relationship Id="rId2" Type="http://schemas.openxmlformats.org/officeDocument/2006/relationships/tags" Target="../tags/tag64.xml"/><Relationship Id="rId1" Type="http://schemas.openxmlformats.org/officeDocument/2006/relationships/tags" Target="../tags/tag6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7.xml"/><Relationship Id="rId2" Type="http://schemas.openxmlformats.org/officeDocument/2006/relationships/tags" Target="../tags/tag66.xml"/><Relationship Id="rId1" Type="http://schemas.openxmlformats.org/officeDocument/2006/relationships/tags" Target="../tags/tag65.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7.xml"/><Relationship Id="rId2" Type="http://schemas.openxmlformats.org/officeDocument/2006/relationships/tags" Target="../tags/tag68.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7.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7.xml"/><Relationship Id="rId2" Type="http://schemas.openxmlformats.org/officeDocument/2006/relationships/tags" Target="../tags/tag73.xml"/><Relationship Id="rId1" Type="http://schemas.openxmlformats.org/officeDocument/2006/relationships/tags" Target="../tags/tag72.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75.xml"/><Relationship Id="rId1" Type="http://schemas.openxmlformats.org/officeDocument/2006/relationships/tags" Target="../tags/tag74.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77.xml"/><Relationship Id="rId1" Type="http://schemas.openxmlformats.org/officeDocument/2006/relationships/tags" Target="../tags/tag76.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79.xml"/><Relationship Id="rId1" Type="http://schemas.openxmlformats.org/officeDocument/2006/relationships/tags" Target="../tags/tag78.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81.xml"/><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7.xml"/><Relationship Id="rId2" Type="http://schemas.openxmlformats.org/officeDocument/2006/relationships/tags" Target="../tags/tag83.xml"/><Relationship Id="rId1" Type="http://schemas.openxmlformats.org/officeDocument/2006/relationships/tags" Target="../tags/tag82.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7.xml"/><Relationship Id="rId2" Type="http://schemas.openxmlformats.org/officeDocument/2006/relationships/tags" Target="../tags/tag85.xml"/><Relationship Id="rId1" Type="http://schemas.openxmlformats.org/officeDocument/2006/relationships/tags" Target="../tags/tag84.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18.xml"/><Relationship Id="rId3" Type="http://schemas.openxmlformats.org/officeDocument/2006/relationships/tags" Target="../tags/tag86.xml"/><Relationship Id="rId2" Type="http://schemas.openxmlformats.org/officeDocument/2006/relationships/image" Target="../media/image1.svg"/><Relationship Id="rId1"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88.xml"/><Relationship Id="rId1" Type="http://schemas.openxmlformats.org/officeDocument/2006/relationships/tags" Target="../tags/tag87.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7.xml"/><Relationship Id="rId2" Type="http://schemas.openxmlformats.org/officeDocument/2006/relationships/tags" Target="../tags/tag90.xml"/><Relationship Id="rId1" Type="http://schemas.openxmlformats.org/officeDocument/2006/relationships/tags" Target="../tags/tag89.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7.xml"/><Relationship Id="rId2" Type="http://schemas.openxmlformats.org/officeDocument/2006/relationships/tags" Target="../tags/tag92.xml"/><Relationship Id="rId1" Type="http://schemas.openxmlformats.org/officeDocument/2006/relationships/tags" Target="../tags/tag9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7.xml"/><Relationship Id="rId2" Type="http://schemas.openxmlformats.org/officeDocument/2006/relationships/image" Target="../media/image4.png"/><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94.xml"/><Relationship Id="rId1" Type="http://schemas.openxmlformats.org/officeDocument/2006/relationships/tags" Target="../tags/tag93.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17.xml"/><Relationship Id="rId2" Type="http://schemas.openxmlformats.org/officeDocument/2006/relationships/tags" Target="../tags/tag96.xml"/><Relationship Id="rId1" Type="http://schemas.openxmlformats.org/officeDocument/2006/relationships/tags" Target="../tags/tag95.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98.xml"/><Relationship Id="rId1" Type="http://schemas.openxmlformats.org/officeDocument/2006/relationships/tags" Target="../tags/tag97.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100.xml"/><Relationship Id="rId1" Type="http://schemas.openxmlformats.org/officeDocument/2006/relationships/tags" Target="../tags/tag9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102.xml"/><Relationship Id="rId1" Type="http://schemas.openxmlformats.org/officeDocument/2006/relationships/tags" Target="../tags/tag10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slideLayout" Target="../slideLayouts/slideLayout17.xml"/><Relationship Id="rId3" Type="http://schemas.openxmlformats.org/officeDocument/2006/relationships/image" Target="../media/image6.png"/><Relationship Id="rId2" Type="http://schemas.openxmlformats.org/officeDocument/2006/relationships/tags" Target="../tags/tag104.xml"/><Relationship Id="rId1" Type="http://schemas.openxmlformats.org/officeDocument/2006/relationships/tags" Target="../tags/tag103.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17.xml"/><Relationship Id="rId2" Type="http://schemas.openxmlformats.org/officeDocument/2006/relationships/tags" Target="../tags/tag106.xml"/><Relationship Id="rId1" Type="http://schemas.openxmlformats.org/officeDocument/2006/relationships/tags" Target="../tags/tag10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17.xml"/><Relationship Id="rId2" Type="http://schemas.openxmlformats.org/officeDocument/2006/relationships/tags" Target="../tags/tag108.xml"/><Relationship Id="rId1" Type="http://schemas.openxmlformats.org/officeDocument/2006/relationships/tags" Target="../tags/tag107.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0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7.xml"/><Relationship Id="rId2" Type="http://schemas.openxmlformats.org/officeDocument/2006/relationships/tags" Target="../tags/tag111.xml"/><Relationship Id="rId1" Type="http://schemas.openxmlformats.org/officeDocument/2006/relationships/tags" Target="../tags/tag110.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12.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13.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14.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15.xml"/></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16.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17.xml"/><Relationship Id="rId2" Type="http://schemas.openxmlformats.org/officeDocument/2006/relationships/image" Target="../media/image8.png"/><Relationship Id="rId1" Type="http://schemas.openxmlformats.org/officeDocument/2006/relationships/tags" Target="../tags/tag11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17.xml"/><Relationship Id="rId2" Type="http://schemas.openxmlformats.org/officeDocument/2006/relationships/tags" Target="../tags/tag119.xml"/><Relationship Id="rId1" Type="http://schemas.openxmlformats.org/officeDocument/2006/relationships/tags" Target="../tags/tag1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93.xml"/><Relationship Id="rId4" Type="http://schemas.openxmlformats.org/officeDocument/2006/relationships/slideLayout" Target="../slideLayouts/slideLayout17.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17.xml"/><Relationship Id="rId2" Type="http://schemas.openxmlformats.org/officeDocument/2006/relationships/tags" Target="../tags/tag124.xml"/><Relationship Id="rId1" Type="http://schemas.openxmlformats.org/officeDocument/2006/relationships/tags" Target="../tags/tag123.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25.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26.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27.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28.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17.xml"/><Relationship Id="rId2" Type="http://schemas.openxmlformats.org/officeDocument/2006/relationships/image" Target="../media/image6.png"/><Relationship Id="rId1" Type="http://schemas.openxmlformats.org/officeDocument/2006/relationships/tags" Target="../tags/tag1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830997"/>
          </a:xfrm>
          <a:prstGeom prst="rect">
            <a:avLst/>
          </a:prstGeom>
          <a:noFill/>
        </p:spPr>
        <p:txBody>
          <a:bodyPr wrap="square" rtlCol="0">
            <a:spAutoFit/>
          </a:bodyPr>
          <a:lstStyle/>
          <a:p>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2</a:t>
            </a:r>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800" dirty="0" err="1">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MyBatis</a:t>
            </a:r>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的核心配置</a:t>
            </a:r>
            <a:endPar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endParaRPr sz="17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8089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形式二：</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由上述</a:t>
            </a:r>
            <a:r>
              <a:rPr lang="en-US" altLang="zh-CN" dirty="0">
                <a:solidFill>
                  <a:srgbClr val="1369B2"/>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方法可知，第二种形式的</a:t>
            </a:r>
            <a:r>
              <a:rPr lang="en-US" altLang="zh-CN" dirty="0">
                <a:solidFill>
                  <a:srgbClr val="1369B2"/>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方法参数作用与第一种形式大体一致，唯一不同的是，第一种形式的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方法使用</a:t>
            </a:r>
            <a:r>
              <a:rPr lang="en-US" altLang="zh-CN" dirty="0" err="1">
                <a:solidFill>
                  <a:srgbClr val="595959"/>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字节流封装了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文件形式的配置信息，而第二种形式的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方法使用</a:t>
            </a:r>
            <a:r>
              <a:rPr lang="en-US" altLang="zh-CN" dirty="0">
                <a:solidFill>
                  <a:srgbClr val="1369B2"/>
                </a:solidFill>
                <a:latin typeface="微软雅黑" panose="020B0503020204020204" pitchFamily="34" charset="-122"/>
              </a:rPr>
              <a:t>Reader</a:t>
            </a:r>
            <a:r>
              <a:rPr lang="zh-CN" altLang="zh-CN" dirty="0">
                <a:solidFill>
                  <a:srgbClr val="1369B2"/>
                </a:solidFill>
                <a:latin typeface="微软雅黑" panose="020B0503020204020204" pitchFamily="34" charset="-122"/>
              </a:rPr>
              <a:t>字符流</a:t>
            </a:r>
            <a:r>
              <a:rPr lang="zh-CN" altLang="zh-CN" dirty="0">
                <a:solidFill>
                  <a:srgbClr val="595959"/>
                </a:solidFill>
                <a:latin typeface="微软雅黑" panose="020B0503020204020204" pitchFamily="34" charset="-122"/>
              </a:rPr>
              <a:t>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a:t>
            </a:r>
            <a:r>
              <a:rPr lang="zh-CN" altLang="zh-CN" dirty="0">
                <a:solidFill>
                  <a:srgbClr val="1369B2"/>
                </a:solidFill>
                <a:latin typeface="微软雅黑" panose="020B0503020204020204" pitchFamily="34" charset="-122"/>
              </a:rPr>
              <a:t>配置信息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4894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731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171700" y="3497580"/>
            <a:ext cx="8206740" cy="464101"/>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build(Reader </a:t>
            </a:r>
            <a:r>
              <a:rPr lang="en-US" altLang="zh-CN" dirty="0" err="1">
                <a:solidFill>
                  <a:srgbClr val="595959"/>
                </a:solidFill>
                <a:latin typeface="微软雅黑" panose="020B0503020204020204" pitchFamily="34" charset="-122"/>
                <a:ea typeface="微软雅黑" panose="020B0503020204020204" pitchFamily="34" charset="-122"/>
                <a:cs typeface="+mn-ea"/>
              </a:rPr>
              <a:t>reader,String</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environment,Properties</a:t>
            </a:r>
            <a:r>
              <a:rPr lang="en-US" altLang="zh-CN" dirty="0">
                <a:solidFill>
                  <a:srgbClr val="595959"/>
                </a:solidFill>
                <a:latin typeface="微软雅黑" panose="020B0503020204020204" pitchFamily="34" charset="-122"/>
                <a:ea typeface="微软雅黑" panose="020B0503020204020204" pitchFamily="34" charset="-122"/>
                <a:cs typeface="+mn-ea"/>
              </a:rPr>
              <a:t> properties)</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75665"/>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编写</a:t>
            </a:r>
            <a:r>
              <a:rPr lang="en-US" altLang="zh-CN" b="1" dirty="0" err="1">
                <a:solidFill>
                  <a:srgbClr val="595959"/>
                </a:solidFill>
                <a:latin typeface="微软雅黑" panose="020B0503020204020204" pitchFamily="34" charset="-122"/>
                <a:ea typeface="微软雅黑" panose="020B0503020204020204" pitchFamily="34" charset="-122"/>
                <a:cs typeface="+mn-ea"/>
              </a:rPr>
              <a:t>MyBatisUtils</a:t>
            </a:r>
            <a:r>
              <a:rPr lang="zh-CN" altLang="zh-CN" b="1" dirty="0">
                <a:solidFill>
                  <a:srgbClr val="595959"/>
                </a:solidFill>
                <a:latin typeface="微软雅黑" panose="020B0503020204020204" pitchFamily="34" charset="-122"/>
                <a:ea typeface="微软雅黑" panose="020B0503020204020204" pitchFamily="34" charset="-122"/>
                <a:cs typeface="+mn-ea"/>
              </a:rPr>
              <a:t>工具类 </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a:t>
            </a:r>
            <a:r>
              <a:rPr lang="zh-CN" altLang="zh-CN" sz="1600" dirty="0">
                <a:solidFill>
                  <a:srgbClr val="595959"/>
                </a:solidFill>
                <a:latin typeface="微软雅黑" panose="020B0503020204020204" pitchFamily="34" charset="-122"/>
                <a:ea typeface="微软雅黑" panose="020B0503020204020204" pitchFamily="34" charset="-122"/>
                <a:cs typeface="+mn-ea"/>
              </a:rPr>
              <a:t>工具类，该类用于封装读取配置文件信息的代码</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096623"/>
            <a:ext cx="7332167" cy="4480778"/>
          </a:xfrm>
          <a:prstGeom prst="rect">
            <a:avLst/>
          </a:prstGeom>
        </p:spPr>
      </p:pic>
      <p:sp>
        <p:nvSpPr>
          <p:cNvPr id="4" name="矩形 3"/>
          <p:cNvSpPr/>
          <p:nvPr/>
        </p:nvSpPr>
        <p:spPr>
          <a:xfrm>
            <a:off x="2406398" y="2068748"/>
            <a:ext cx="7640571" cy="4480778"/>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static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null;</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static {	try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提供的</a:t>
            </a:r>
            <a:r>
              <a:rPr lang="en-US" altLang="zh-CN" sz="1600" dirty="0">
                <a:solidFill>
                  <a:srgbClr val="595959"/>
                </a:solidFill>
                <a:latin typeface="微软雅黑" panose="020B0503020204020204" pitchFamily="34" charset="-122"/>
                <a:ea typeface="微软雅黑" panose="020B0503020204020204" pitchFamily="34" charset="-122"/>
                <a:cs typeface="+mn-ea"/>
              </a:rPr>
              <a:t>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类加载</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的配置文件</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Reader reader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Resources.getResourceAsReader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构建</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zh-CN" altLang="zh-CN" sz="1600" dirty="0">
                <a:solidFill>
                  <a:srgbClr val="595959"/>
                </a:solidFill>
                <a:latin typeface="微软雅黑" panose="020B0503020204020204" pitchFamily="34" charset="-122"/>
                <a:ea typeface="微软雅黑" panose="020B0503020204020204" pitchFamily="34" charset="-122"/>
                <a:cs typeface="+mn-ea"/>
              </a:rPr>
              <a:t>工厂</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SqlSessionFactoryBuilder</a:t>
            </a:r>
            <a:r>
              <a:rPr lang="en-US" altLang="zh-CN" sz="1600" dirty="0">
                <a:solidFill>
                  <a:srgbClr val="595959"/>
                </a:solidFill>
                <a:latin typeface="微软雅黑" panose="020B0503020204020204" pitchFamily="34" charset="-122"/>
                <a:ea typeface="微软雅黑" panose="020B0503020204020204" pitchFamily="34" charset="-122"/>
                <a:cs typeface="+mn-ea"/>
              </a:rPr>
              <a:t>().build(reader);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catch (Exception 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static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对象的静态方法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sqlSessionFactory.openSession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编写测试类</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53689"/>
            <a:ext cx="9390960" cy="21499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在项目</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/test/java</a:t>
            </a:r>
            <a:r>
              <a:rPr lang="zh-CN" altLang="zh-CN" dirty="0">
                <a:solidFill>
                  <a:srgbClr val="595959"/>
                </a:solidFill>
                <a:latin typeface="微软雅黑" panose="020B0503020204020204" pitchFamily="34" charset="-122"/>
              </a:rPr>
              <a:t>目录下创建</a:t>
            </a:r>
            <a:r>
              <a:rPr lang="en-US" altLang="zh-CN" dirty="0">
                <a:solidFill>
                  <a:srgbClr val="595959"/>
                </a:solidFill>
                <a:latin typeface="微软雅黑" panose="020B0503020204020204" pitchFamily="34" charset="-122"/>
              </a:rPr>
              <a:t>Test</a:t>
            </a:r>
            <a:r>
              <a:rPr lang="zh-CN" altLang="zh-CN" dirty="0">
                <a:solidFill>
                  <a:srgbClr val="595959"/>
                </a:solidFill>
                <a:latin typeface="微软雅黑" panose="020B0503020204020204" pitchFamily="34" charset="-122"/>
              </a:rPr>
              <a:t>包，在</a:t>
            </a:r>
            <a:r>
              <a:rPr lang="en-US" altLang="zh-CN" dirty="0">
                <a:solidFill>
                  <a:srgbClr val="595959"/>
                </a:solidFill>
                <a:latin typeface="微软雅黑" panose="020B0503020204020204" pitchFamily="34" charset="-122"/>
              </a:rPr>
              <a:t>Test</a:t>
            </a:r>
            <a:r>
              <a:rPr lang="zh-CN" altLang="zh-CN" dirty="0">
                <a:solidFill>
                  <a:srgbClr val="595959"/>
                </a:solidFill>
                <a:latin typeface="微软雅黑" panose="020B0503020204020204" pitchFamily="34" charset="-122"/>
              </a:rPr>
              <a:t>包下创建</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测试类，用于程序测试。在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findByIdTest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用于</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insertEmployeeTest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方法，用于插入员工信息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updateEmployeeTest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方法，用于更新员工信息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deleteEmployeeTest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方法，用于删除员工信息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4" name="圆角矩形 13"/>
          <p:cNvSpPr/>
          <p:nvPr/>
        </p:nvSpPr>
        <p:spPr>
          <a:xfrm>
            <a:off x="1360244" y="2476500"/>
            <a:ext cx="9865885" cy="284512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97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921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521042" y="2223470"/>
            <a:ext cx="9504297" cy="21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的核心配置进行了详细讲解。首先讲解了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中的三个重要</a:t>
            </a:r>
            <a:r>
              <a:rPr lang="zh-CN" altLang="zh-CN" dirty="0">
                <a:solidFill>
                  <a:srgbClr val="1369B2"/>
                </a:solidFill>
                <a:latin typeface="微软雅黑" panose="020B0503020204020204" pitchFamily="34" charset="-122"/>
                <a:ea typeface="微软雅黑" panose="020B0503020204020204" pitchFamily="34" charset="-122"/>
              </a:rPr>
              <a:t>核心对象</a:t>
            </a:r>
            <a:r>
              <a:rPr lang="en-US" altLang="zh-CN" dirty="0" err="1">
                <a:solidFill>
                  <a:srgbClr val="1369B2"/>
                </a:solidFill>
                <a:latin typeface="微软雅黑" panose="020B0503020204020204" pitchFamily="34" charset="-122"/>
                <a:ea typeface="微软雅黑" panose="020B0503020204020204" pitchFamily="34" charset="-122"/>
              </a:rPr>
              <a:t>SqlSessionFactoryBuilder</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1369B2"/>
                </a:solidFill>
                <a:latin typeface="微软雅黑" panose="020B0503020204020204" pitchFamily="34" charset="-122"/>
                <a:ea typeface="微软雅黑" panose="020B0503020204020204" pitchFamily="34" charset="-122"/>
              </a:rPr>
              <a:t>SqlSessionFactory</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err="1">
                <a:solidFill>
                  <a:srgbClr val="1369B2"/>
                </a:solidFill>
                <a:latin typeface="微软雅黑" panose="020B0503020204020204" pitchFamily="34" charset="-122"/>
                <a:ea typeface="微软雅黑" panose="020B0503020204020204" pitchFamily="34" charset="-122"/>
              </a:rPr>
              <a:t>SqlSession</a:t>
            </a:r>
            <a:r>
              <a:rPr lang="zh-CN" altLang="zh-CN" dirty="0">
                <a:solidFill>
                  <a:srgbClr val="595959"/>
                </a:solidFill>
                <a:latin typeface="微软雅黑" panose="020B0503020204020204" pitchFamily="34" charset="-122"/>
                <a:ea typeface="微软雅黑" panose="020B0503020204020204" pitchFamily="34" charset="-122"/>
              </a:rPr>
              <a:t>；然后介绍了</a:t>
            </a:r>
            <a:r>
              <a:rPr lang="zh-CN" altLang="zh-CN" dirty="0">
                <a:solidFill>
                  <a:srgbClr val="1369B2"/>
                </a:solidFill>
                <a:latin typeface="微软雅黑" panose="020B0503020204020204" pitchFamily="34" charset="-122"/>
                <a:ea typeface="微软雅黑" panose="020B0503020204020204" pitchFamily="34" charset="-122"/>
              </a:rPr>
              <a:t>核心配置文件中的元素及其使用</a:t>
            </a:r>
            <a:r>
              <a:rPr lang="zh-CN" altLang="zh-CN" dirty="0">
                <a:solidFill>
                  <a:srgbClr val="595959"/>
                </a:solidFill>
                <a:latin typeface="微软雅黑" panose="020B0503020204020204" pitchFamily="34" charset="-122"/>
                <a:ea typeface="微软雅黑" panose="020B0503020204020204" pitchFamily="34" charset="-122"/>
              </a:rPr>
              <a:t>；最后对映射文件中的几个主要元素进行了详细讲解。通过本章的学习，读者将能够了解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中三个核心对象的作用，熟悉核心配置文件中常用元素的使用，并掌握映射文件中常用元素的使用</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25562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形式三：</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18630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通过以上代码可知，配置信息可以通过</a:t>
            </a:r>
            <a:r>
              <a:rPr lang="en-US" altLang="zh-CN" dirty="0" err="1">
                <a:solidFill>
                  <a:srgbClr val="1369B2"/>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（字节流）、</a:t>
            </a:r>
            <a:r>
              <a:rPr lang="en-US" altLang="zh-CN" dirty="0">
                <a:solidFill>
                  <a:srgbClr val="1369B2"/>
                </a:solidFill>
                <a:latin typeface="微软雅黑" panose="020B0503020204020204" pitchFamily="34" charset="-122"/>
              </a:rPr>
              <a:t>Reader</a:t>
            </a:r>
            <a:r>
              <a:rPr lang="zh-CN" altLang="zh-CN" dirty="0">
                <a:solidFill>
                  <a:srgbClr val="595959"/>
                </a:solidFill>
                <a:latin typeface="微软雅黑" panose="020B0503020204020204" pitchFamily="34" charset="-122"/>
              </a:rPr>
              <a:t>（字符流）、</a:t>
            </a:r>
            <a:r>
              <a:rPr lang="en-US" altLang="zh-CN" dirty="0">
                <a:solidFill>
                  <a:srgbClr val="1369B2"/>
                </a:solidFill>
                <a:latin typeface="微软雅黑" panose="020B0503020204020204" pitchFamily="34" charset="-122"/>
              </a:rPr>
              <a:t>Configuration</a:t>
            </a:r>
            <a:r>
              <a:rPr lang="zh-CN" altLang="zh-CN" dirty="0">
                <a:solidFill>
                  <a:srgbClr val="595959"/>
                </a:solidFill>
                <a:latin typeface="微软雅黑" panose="020B0503020204020204" pitchFamily="34" charset="-122"/>
              </a:rPr>
              <a:t>（类）三种形式提供给</a:t>
            </a:r>
            <a:r>
              <a:rPr lang="en-US" altLang="zh-CN" dirty="0" err="1">
                <a:solidFill>
                  <a:srgbClr val="595959"/>
                </a:solidFill>
                <a:latin typeface="微软雅黑" panose="020B0503020204020204" pitchFamily="34" charset="-122"/>
              </a:rPr>
              <a:t>SqlSessionFactoryBuilder</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48940"/>
            <a:ext cx="9865885" cy="24242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302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171700" y="3497580"/>
            <a:ext cx="8206740" cy="458908"/>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build(Configuration config)</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36411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8410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以</a:t>
            </a:r>
            <a:r>
              <a:rPr lang="zh-CN" altLang="zh-CN" sz="2000" dirty="0">
                <a:solidFill>
                  <a:srgbClr val="1369B2"/>
                </a:solidFill>
                <a:latin typeface="微软雅黑" panose="020B0503020204020204" pitchFamily="34" charset="-122"/>
                <a:ea typeface="微软雅黑" panose="020B0503020204020204" pitchFamily="34" charset="-122"/>
              </a:rPr>
              <a:t>读取</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1369B2"/>
                </a:solidFill>
                <a:latin typeface="微软雅黑" panose="020B0503020204020204" pitchFamily="34" charset="-122"/>
                <a:ea typeface="微软雅黑" panose="020B0503020204020204" pitchFamily="34" charset="-122"/>
              </a:rPr>
              <a:t>文件的方式构造</a:t>
            </a:r>
            <a:r>
              <a:rPr lang="en-US" altLang="zh-CN" sz="2000" dirty="0" err="1">
                <a:solidFill>
                  <a:srgbClr val="1369B2"/>
                </a:solidFill>
                <a:latin typeface="微软雅黑" panose="020B0503020204020204" pitchFamily="34" charset="-122"/>
                <a:ea typeface="微软雅黑" panose="020B0503020204020204" pitchFamily="34" charset="-122"/>
              </a:rPr>
              <a:t>SqlSessionFactory</a:t>
            </a:r>
            <a:r>
              <a:rPr lang="zh-CN" altLang="zh-CN" sz="2000" dirty="0">
                <a:solidFill>
                  <a:srgbClr val="1369B2"/>
                </a:solidFill>
                <a:latin typeface="微软雅黑" panose="020B0503020204020204" pitchFamily="34" charset="-122"/>
                <a:ea typeface="微软雅黑" panose="020B0503020204020204" pitchFamily="34" charset="-122"/>
              </a:rPr>
              <a:t>对象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17520"/>
            <a:ext cx="9390960" cy="25031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通过过读取</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配置文件的方式构造</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对象的关键代码如下所示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66060"/>
            <a:ext cx="9865885" cy="2994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870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430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3543300"/>
            <a:ext cx="8564467" cy="182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171700" y="3509010"/>
            <a:ext cx="820674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读取配置文件</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Resources.getResourceAsStream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配置文件位置</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根据配置文件构建</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new </a:t>
            </a:r>
            <a:r>
              <a:rPr lang="en-US" altLang="zh-CN" sz="1600" dirty="0" err="1">
                <a:solidFill>
                  <a:srgbClr val="1369B2"/>
                </a:solidFill>
                <a:latin typeface="微软雅黑" panose="020B0503020204020204" pitchFamily="34" charset="-122"/>
                <a:ea typeface="微软雅黑" panose="020B0503020204020204" pitchFamily="34" charset="-122"/>
                <a:cs typeface="+mn-ea"/>
              </a:rPr>
              <a:t>SqlSessionFactoryBuilder</a:t>
            </a:r>
            <a:r>
              <a:rPr lang="en-US" altLang="zh-CN" sz="1600" dirty="0">
                <a:solidFill>
                  <a:srgbClr val="1369B2"/>
                </a:solidFill>
                <a:latin typeface="微软雅黑" panose="020B0503020204020204" pitchFamily="34" charset="-122"/>
                <a:ea typeface="微软雅黑" panose="020B0503020204020204" pitchFamily="34" charset="-122"/>
                <a:cs typeface="+mn-ea"/>
              </a:rPr>
              <a:t>().build(</a:t>
            </a:r>
            <a:r>
              <a:rPr lang="en-US" altLang="zh-CN" sz="1600" dirty="0" err="1">
                <a:solidFill>
                  <a:srgbClr val="1369B2"/>
                </a:solidFill>
                <a:latin typeface="微软雅黑" panose="020B0503020204020204" pitchFamily="34" charset="-122"/>
                <a:ea typeface="微软雅黑" panose="020B0503020204020204" pitchFamily="34" charset="-122"/>
                <a:cs typeface="+mn-ea"/>
              </a:rPr>
              <a:t>inputStream</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3482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94917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使用什么模式创建</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a:t>
            </a:r>
            <a:r>
              <a:rPr lang="zh-CN" altLang="en-US" sz="2000" dirty="0">
                <a:solidFill>
                  <a:srgbClr val="1369B2"/>
                </a:solidFill>
                <a:latin typeface="微软雅黑" panose="020B0503020204020204" pitchFamily="34" charset="-122"/>
                <a:ea typeface="微软雅黑" panose="020B0503020204020204" pitchFamily="34" charset="-122"/>
                <a:sym typeface="+mn-lt"/>
              </a:rPr>
              <a:t>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88970"/>
            <a:ext cx="9390960" cy="17270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SqlSessionFactory</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是线程安全的，它一旦被创建，在整个应用程序执行期间都会存在。如果我们多次创建同一个数据库的</a:t>
            </a:r>
            <a:r>
              <a:rPr lang="en-US" altLang="zh-CN" dirty="0" err="1">
                <a:solidFill>
                  <a:srgbClr val="1369B2"/>
                </a:solidFill>
                <a:latin typeface="微软雅黑" panose="020B0503020204020204" pitchFamily="34" charset="-122"/>
              </a:rPr>
              <a:t>SqlSessionFactory</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，那么该数据库的资源将很容易被耗尽。通常每一个数据库都只创建</a:t>
            </a:r>
            <a:r>
              <a:rPr lang="zh-CN" altLang="zh-CN" dirty="0">
                <a:solidFill>
                  <a:srgbClr val="1369B2"/>
                </a:solidFill>
                <a:latin typeface="微软雅黑" panose="020B0503020204020204" pitchFamily="34" charset="-122"/>
              </a:rPr>
              <a:t>一个</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a:t>
            </a:r>
            <a:r>
              <a:rPr lang="zh-CN" altLang="en-US" dirty="0">
                <a:solidFill>
                  <a:srgbClr val="595959"/>
                </a:solidFill>
                <a:latin typeface="微软雅黑" panose="020B0503020204020204" pitchFamily="34" charset="-122"/>
              </a:rPr>
              <a:t>所以</a:t>
            </a:r>
            <a:r>
              <a:rPr lang="zh-CN" altLang="zh-CN" dirty="0">
                <a:solidFill>
                  <a:srgbClr val="595959"/>
                </a:solidFill>
                <a:latin typeface="微软雅黑" panose="020B0503020204020204" pitchFamily="34" charset="-122"/>
              </a:rPr>
              <a:t>在构建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对象时，建议使用单例模式。</a:t>
            </a:r>
            <a:endParaRPr lang="zh-CN" altLang="zh-CN" dirty="0">
              <a:solidFill>
                <a:srgbClr val="595959"/>
              </a:solidFill>
              <a:latin typeface="微软雅黑" panose="020B0503020204020204" pitchFamily="34" charset="-122"/>
            </a:endParaRPr>
          </a:p>
          <a:p>
            <a:pPr lvl="0">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3088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81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3067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SqlSessionFactory</a:t>
            </a:r>
            <a:r>
              <a:rPr lang="zh-CN" altLang="en-US" dirty="0">
                <a:solidFill>
                  <a:srgbClr val="595959"/>
                </a:solidFill>
                <a:latin typeface="微软雅黑" panose="020B0503020204020204" pitchFamily="34" charset="-122"/>
                <a:ea typeface="微软雅黑" panose="020B0503020204020204" pitchFamily="34" charset="-122"/>
              </a:rPr>
              <a:t>，能够说出它的作用和特点</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533683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87704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SqlSessionFactory</a:t>
            </a:r>
            <a:r>
              <a:rPr lang="zh-CN" altLang="zh-CN" sz="2000" dirty="0">
                <a:solidFill>
                  <a:srgbClr val="1369B2"/>
                </a:solidFill>
                <a:latin typeface="微软雅黑" panose="020B0503020204020204" pitchFamily="34" charset="-122"/>
                <a:ea typeface="微软雅黑" panose="020B0503020204020204" pitchFamily="34" charset="-122"/>
              </a:rPr>
              <a:t>的</a:t>
            </a:r>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680085" y="2058670"/>
          <a:ext cx="11046460" cy="3516630"/>
        </p:xfrm>
        <a:graphic>
          <a:graphicData uri="http://schemas.openxmlformats.org/drawingml/2006/table">
            <a:tbl>
              <a:tblPr>
                <a:tableStyleId>{5C22544A-7EE6-4342-B048-85BDC9FD1C3A}</a:tableStyleId>
              </a:tblPr>
              <a:tblGrid>
                <a:gridCol w="6659880"/>
                <a:gridCol w="4386580"/>
              </a:tblGrid>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rgbClr val="646464"/>
                          </a:solidFill>
                          <a:latin typeface="微软雅黑" panose="020B0503020204020204" pitchFamily="34" charset="-122"/>
                          <a:ea typeface="微软雅黑" panose="020B0503020204020204" pitchFamily="34" charset="-122"/>
                        </a:rPr>
                        <a:t>方法名称</a:t>
                      </a:r>
                      <a:endParaRPr lang="zh-CN" altLang="en-US" sz="1600" b="1" spc="130">
                        <a:solidFill>
                          <a:srgbClr val="646464"/>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rgbClr val="646464"/>
                          </a:solidFill>
                          <a:latin typeface="微软雅黑" panose="020B0503020204020204" pitchFamily="34" charset="-122"/>
                          <a:ea typeface="微软雅黑" panose="020B0503020204020204" pitchFamily="34" charset="-122"/>
                        </a:rPr>
                        <a:t>描述</a:t>
                      </a:r>
                      <a:endParaRPr lang="zh-CN" altLang="en-US" sz="1600" b="1" spc="130">
                        <a:solidFill>
                          <a:srgbClr val="646464"/>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indent="0" algn="l">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404040"/>
                          </a:solidFill>
                          <a:latin typeface="微软雅黑" panose="020B0503020204020204" pitchFamily="34" charset="-122"/>
                          <a:ea typeface="微软雅黑" panose="020B0503020204020204" pitchFamily="34" charset="-122"/>
                        </a:rPr>
                        <a:t>开启一个事务。</a:t>
                      </a:r>
                      <a:endParaRPr lang="en-US"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openSession(Boolean autoCommit)</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en-US"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参数autoCommit可设置是否开启事务。</a:t>
                      </a:r>
                      <a:endParaRPr lang="en-US"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openSession(Connection connection)</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参数connection可提供自定义连接。</a:t>
                      </a:r>
                      <a:endPar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openSession(TransactionIsolationLevel  level)</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参数level可设置隔离级别。</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openSession(ExecutorType execType)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参数execType有三个可选值。</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SqlSession openSession(ExecutorType  execType，</a:t>
                      </a:r>
                      <a:endPar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Boolean  autoCommit)</a:t>
                      </a:r>
                      <a:endPar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参数execType有三个可选值。</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SqlSession openSession(ExecutorType  execType，                  </a:t>
                      </a:r>
                      <a:endPar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Connection connection)</a:t>
                      </a:r>
                      <a:endPar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参数ExecutorType有三个可选值。</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8969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50258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88970"/>
            <a:ext cx="9390960" cy="17270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1369B2"/>
                </a:solidFill>
                <a:latin typeface="微软雅黑" panose="020B0503020204020204" pitchFamily="34" charset="-122"/>
              </a:rPr>
              <a:t>execType</a:t>
            </a:r>
            <a:r>
              <a:rPr lang="zh-CN" altLang="zh-CN" dirty="0">
                <a:solidFill>
                  <a:srgbClr val="595959"/>
                </a:solidFill>
                <a:latin typeface="微软雅黑" panose="020B0503020204020204" pitchFamily="34" charset="-122"/>
              </a:rPr>
              <a:t>有三个可选值</a:t>
            </a:r>
            <a:r>
              <a:rPr lang="en-US"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en-US" altLang="zh-CN" dirty="0" err="1">
                <a:solidFill>
                  <a:schemeClr val="tx1"/>
                </a:solidFill>
                <a:latin typeface="微软雅黑" panose="020B0503020204020204" pitchFamily="34" charset="-122"/>
              </a:rPr>
              <a:t>       </a:t>
            </a:r>
            <a:r>
              <a:rPr lang="en-US" altLang="zh-CN" dirty="0" err="1">
                <a:solidFill>
                  <a:srgbClr val="1369B2"/>
                </a:solidFill>
                <a:latin typeface="微软雅黑" panose="020B0503020204020204" pitchFamily="34" charset="-122"/>
              </a:rPr>
              <a:t> ExecutorType.SIMPLE</a:t>
            </a:r>
            <a:r>
              <a:rPr lang="zh-CN" altLang="zh-CN" dirty="0">
                <a:solidFill>
                  <a:schemeClr val="tx1"/>
                </a:solidFill>
                <a:latin typeface="微软雅黑" panose="020B0503020204020204" pitchFamily="34" charset="-122"/>
              </a:rPr>
              <a:t>：表示为每条语句创建一条新的预处理语句。</a:t>
            </a:r>
            <a:endParaRPr lang="zh-CN" altLang="zh-CN" dirty="0">
              <a:solidFill>
                <a:srgbClr val="595959"/>
              </a:solidFill>
              <a:latin typeface="微软雅黑" panose="020B0503020204020204" pitchFamily="34" charset="-122"/>
            </a:endParaRPr>
          </a:p>
          <a:p>
            <a:pPr marL="285750" lvl="0" indent="-285750">
              <a:lnSpc>
                <a:spcPct val="150000"/>
              </a:lnSpc>
              <a:buFont typeface="Wingdings" panose="05000000000000000000" charset="0"/>
              <a:buChar char="l"/>
            </a:pPr>
            <a:r>
              <a:rPr lang="en-US" altLang="zh-CN" dirty="0" err="1">
                <a:solidFill>
                  <a:schemeClr val="tx1"/>
                </a:solidFill>
                <a:latin typeface="微软雅黑" panose="020B0503020204020204" pitchFamily="34" charset="-122"/>
              </a:rPr>
              <a:t>        </a:t>
            </a:r>
            <a:r>
              <a:rPr lang="en-US" altLang="zh-CN" dirty="0" err="1">
                <a:solidFill>
                  <a:srgbClr val="1369B2"/>
                </a:solidFill>
                <a:latin typeface="微软雅黑" panose="020B0503020204020204" pitchFamily="34" charset="-122"/>
              </a:rPr>
              <a:t>ExecutorType.REUSE</a:t>
            </a:r>
            <a:r>
              <a:rPr lang="zh-CN" altLang="zh-CN" dirty="0">
                <a:solidFill>
                  <a:schemeClr val="tx1"/>
                </a:solidFill>
                <a:latin typeface="微软雅黑" panose="020B0503020204020204" pitchFamily="34" charset="-122"/>
              </a:rPr>
              <a:t>：表示会复用预处理语句。</a:t>
            </a:r>
            <a:endParaRPr lang="zh-CN"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en-US" altLang="zh-CN" dirty="0" err="1">
                <a:solidFill>
                  <a:schemeClr val="tx1"/>
                </a:solidFill>
                <a:latin typeface="微软雅黑" panose="020B0503020204020204" pitchFamily="34" charset="-122"/>
              </a:rPr>
              <a:t>       </a:t>
            </a:r>
            <a:r>
              <a:rPr lang="en-US" altLang="zh-CN" dirty="0" err="1">
                <a:solidFill>
                  <a:srgbClr val="1369B2"/>
                </a:solidFill>
                <a:latin typeface="微软雅黑" panose="020B0503020204020204" pitchFamily="34" charset="-122"/>
              </a:rPr>
              <a:t> ExecutorType.BATCH</a:t>
            </a:r>
            <a:r>
              <a:rPr lang="zh-CN" altLang="zh-CN" dirty="0">
                <a:solidFill>
                  <a:schemeClr val="tx1"/>
                </a:solidFill>
                <a:latin typeface="微软雅黑" panose="020B0503020204020204" pitchFamily="34" charset="-122"/>
              </a:rPr>
              <a:t>：表示会批量执行所有更新语句。 </a:t>
            </a:r>
            <a:endParaRPr lang="zh-CN" altLang="zh-CN" dirty="0">
              <a:solidFill>
                <a:srgbClr val="595959"/>
              </a:solidFill>
              <a:latin typeface="微软雅黑" panose="020B0503020204020204" pitchFamily="34" charset="-122"/>
            </a:endParaRPr>
          </a:p>
          <a:p>
            <a:pPr indent="0">
              <a:lnSpc>
                <a:spcPct val="150000"/>
              </a:lnSpc>
              <a:buFont typeface="Arial" panose="020B0604020202020204" pitchFamily="34" charset="0"/>
              <a:buNone/>
            </a:pP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3088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81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88915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845152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Boolean  </a:t>
            </a:r>
            <a:r>
              <a:rPr lang="en-US" altLang="zh-CN" sz="2000" dirty="0" err="1">
                <a:solidFill>
                  <a:srgbClr val="1369B2"/>
                </a:solidFill>
                <a:latin typeface="微软雅黑" panose="020B0503020204020204" pitchFamily="34" charset="-122"/>
                <a:ea typeface="微软雅黑" panose="020B0503020204020204" pitchFamily="34" charset="-122"/>
              </a:rPr>
              <a:t>autoCommit</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597715" y="3208655"/>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1369B2"/>
                </a:solidFill>
                <a:latin typeface="微软雅黑" panose="020B0503020204020204" pitchFamily="34" charset="-122"/>
              </a:rPr>
              <a:t>execType</a:t>
            </a:r>
            <a:r>
              <a:rPr lang="zh-CN" altLang="zh-CN" dirty="0">
                <a:solidFill>
                  <a:srgbClr val="595959"/>
                </a:solidFill>
                <a:latin typeface="微软雅黑" panose="020B0503020204020204" pitchFamily="34" charset="-122"/>
              </a:rPr>
              <a:t>有三个可选值，同</a:t>
            </a:r>
            <a:r>
              <a:rPr lang="zh-CN" altLang="zh-CN" dirty="0">
                <a:solidFill>
                  <a:srgbClr val="595959"/>
                </a:solidFill>
                <a:latin typeface="微软雅黑" panose="020B0503020204020204" pitchFamily="34" charset="-122"/>
                <a:sym typeface="+mn-ea"/>
              </a:rPr>
              <a:t>openSession(ExecutorType execType)的参数。</a:t>
            </a:r>
            <a:endParaRPr lang="zh-CN"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1369B2"/>
                </a:solidFill>
                <a:latin typeface="微软雅黑" panose="020B0503020204020204" pitchFamily="34" charset="-122"/>
              </a:rPr>
              <a:t>autoCommit</a:t>
            </a:r>
            <a:r>
              <a:rPr lang="zh-CN" altLang="zh-CN" dirty="0">
                <a:solidFill>
                  <a:srgbClr val="595959"/>
                </a:solidFill>
                <a:latin typeface="微软雅黑" panose="020B0503020204020204" pitchFamily="34" charset="-122"/>
              </a:rPr>
              <a:t>可设置是否开启事务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8960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868012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Connection connection)</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1183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sym typeface="+mn-ea"/>
              </a:rPr>
              <a:t>参数</a:t>
            </a:r>
            <a:r>
              <a:rPr lang="en-US" altLang="zh-CN" dirty="0" err="1">
                <a:solidFill>
                  <a:srgbClr val="1369B2"/>
                </a:solidFill>
                <a:latin typeface="微软雅黑" panose="020B0503020204020204" pitchFamily="34" charset="-122"/>
                <a:sym typeface="+mn-ea"/>
              </a:rPr>
              <a:t>execType</a:t>
            </a:r>
            <a:r>
              <a:rPr lang="zh-CN" altLang="zh-CN" dirty="0">
                <a:solidFill>
                  <a:srgbClr val="595959"/>
                </a:solidFill>
                <a:latin typeface="微软雅黑" panose="020B0503020204020204" pitchFamily="34" charset="-122"/>
                <a:sym typeface="+mn-ea"/>
              </a:rPr>
              <a:t>有三个可选值，同openSession(ExecutorType execType)的参数。</a:t>
            </a:r>
            <a:endParaRPr lang="zh-CN"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a:solidFill>
                  <a:srgbClr val="1369B2"/>
                </a:solidFill>
                <a:latin typeface="微软雅黑" panose="020B0503020204020204" pitchFamily="34" charset="-122"/>
              </a:rPr>
              <a:t>connection</a:t>
            </a:r>
            <a:r>
              <a:rPr lang="zh-CN" altLang="zh-CN" dirty="0">
                <a:solidFill>
                  <a:srgbClr val="595959"/>
                </a:solidFill>
                <a:latin typeface="微软雅黑" panose="020B0503020204020204" pitchFamily="34" charset="-122"/>
              </a:rPr>
              <a:t>可提供自定义连接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3067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err="1">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SqlSession</a:t>
            </a:r>
            <a:r>
              <a:rPr lang="zh-CN" altLang="en-US" dirty="0">
                <a:solidFill>
                  <a:srgbClr val="595959"/>
                </a:solidFill>
                <a:latin typeface="微软雅黑" panose="020B0503020204020204" pitchFamily="34" charset="-122"/>
                <a:ea typeface="微软雅黑" panose="020B0503020204020204" pitchFamily="34" charset="-122"/>
              </a:rPr>
              <a:t>的常用方法执行</a:t>
            </a:r>
            <a:r>
              <a:rPr lang="en-US" altLang="zh-CN" dirty="0">
                <a:solidFill>
                  <a:srgbClr val="595959"/>
                </a:solidFill>
                <a:latin typeface="微软雅黑" panose="020B0503020204020204" pitchFamily="34" charset="-122"/>
                <a:ea typeface="微软雅黑" panose="020B0503020204020204" pitchFamily="34" charset="-122"/>
              </a:rPr>
              <a:t>SQL</a:t>
            </a:r>
            <a:r>
              <a:rPr lang="zh-CN" altLang="en-US" dirty="0">
                <a:solidFill>
                  <a:srgbClr val="595959"/>
                </a:solidFill>
                <a:latin typeface="微软雅黑" panose="020B0503020204020204" pitchFamily="34" charset="-122"/>
                <a:ea typeface="微软雅黑" panose="020B0503020204020204" pitchFamily="34" charset="-122"/>
              </a:rPr>
              <a:t>操作</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1949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解</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rgbClr val="1369B2"/>
                  </a:solidFill>
                  <a:latin typeface="微软雅黑" panose="020B0503020204020204" pitchFamily="34" charset="-122"/>
                  <a:ea typeface="微软雅黑" panose="020B0503020204020204" pitchFamily="34" charset="-122"/>
                  <a:cs typeface="+mn-ea"/>
                </a:rPr>
                <a:t>核心对象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作用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58957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rgbClr val="1369B2"/>
                  </a:solidFill>
                  <a:latin typeface="微软雅黑" panose="020B0503020204020204" pitchFamily="34" charset="-122"/>
                  <a:ea typeface="微软雅黑" panose="020B0503020204020204" pitchFamily="34" charset="-122"/>
                  <a:cs typeface="+mn-ea"/>
                </a:rPr>
                <a:t>核心配置文件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及其</a:t>
              </a:r>
              <a:r>
                <a:rPr lang="zh-CN" altLang="zh-CN" sz="2000" dirty="0">
                  <a:solidFill>
                    <a:srgbClr val="1369B2"/>
                  </a:solidFill>
                  <a:latin typeface="微软雅黑" panose="020B0503020204020204" pitchFamily="34" charset="-122"/>
                  <a:ea typeface="微软雅黑" panose="020B0503020204020204" pitchFamily="34" charset="-122"/>
                  <a:cs typeface="+mn-ea"/>
                </a:rPr>
                <a:t>元素</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45754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rgbClr val="1369B2"/>
                  </a:solidFill>
                  <a:latin typeface="微软雅黑" panose="020B0503020204020204" pitchFamily="34" charset="-122"/>
                  <a:ea typeface="微软雅黑" panose="020B0503020204020204" pitchFamily="34" charset="-122"/>
                  <a:cs typeface="+mn-ea"/>
                </a:rPr>
                <a:t>映射文件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及其</a:t>
              </a:r>
              <a:r>
                <a:rPr lang="zh-CN" altLang="zh-CN" sz="2000" dirty="0">
                  <a:solidFill>
                    <a:srgbClr val="1369B2"/>
                  </a:solidFill>
                  <a:latin typeface="微软雅黑" panose="020B0503020204020204" pitchFamily="34" charset="-122"/>
                  <a:ea typeface="微软雅黑" panose="020B0503020204020204" pitchFamily="34" charset="-122"/>
                  <a:cs typeface="+mn-ea"/>
                </a:rPr>
                <a:t>元素</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使用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2796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en-US" sz="2000" dirty="0">
                <a:solidFill>
                  <a:srgbClr val="1369B2"/>
                </a:solidFill>
                <a:latin typeface="微软雅黑" panose="020B0503020204020204" pitchFamily="34" charset="-122"/>
                <a:ea typeface="微软雅黑" panose="020B0503020204020204" pitchFamily="34" charset="-122"/>
              </a:rPr>
              <a:t>对象的作用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60"/>
            <a:ext cx="9390960" cy="17830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SqlSession</a:t>
            </a:r>
            <a:r>
              <a:rPr lang="zh-CN" altLang="zh-CN"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框架中另一个重要的对象，它是应用程序与持久层之间执行交互操作的一个单线程对象，主要作用是</a:t>
            </a:r>
            <a:r>
              <a:rPr lang="zh-CN" altLang="zh-CN" dirty="0">
                <a:solidFill>
                  <a:srgbClr val="1369B2"/>
                </a:solidFill>
                <a:latin typeface="微软雅黑" panose="020B0503020204020204" pitchFamily="34" charset="-122"/>
              </a:rPr>
              <a:t>执行持久化操作</a:t>
            </a:r>
            <a:r>
              <a:rPr lang="zh-CN" altLang="zh-CN" dirty="0">
                <a:solidFill>
                  <a:srgbClr val="595959"/>
                </a:solidFill>
                <a:latin typeface="微软雅黑" panose="020B0503020204020204" pitchFamily="34" charset="-122"/>
              </a:rPr>
              <a:t>，类似于</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中的</a:t>
            </a:r>
            <a:r>
              <a:rPr lang="en-US" altLang="zh-CN" dirty="0">
                <a:solidFill>
                  <a:srgbClr val="595959"/>
                </a:solidFill>
                <a:latin typeface="微软雅黑" panose="020B0503020204020204" pitchFamily="34" charset="-122"/>
              </a:rPr>
              <a:t>Connection</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对象包含了执行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操作的方法，由于其底层封装了</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连接，所以可以直接使用</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对象来</a:t>
            </a:r>
            <a:r>
              <a:rPr lang="zh-CN" altLang="zh-CN" dirty="0">
                <a:solidFill>
                  <a:srgbClr val="1369B2"/>
                </a:solidFill>
                <a:latin typeface="微软雅黑" panose="020B0503020204020204" pitchFamily="34" charset="-122"/>
              </a:rPr>
              <a:t>执行</a:t>
            </a:r>
            <a:r>
              <a:rPr lang="zh-CN" altLang="zh-CN" dirty="0">
                <a:solidFill>
                  <a:srgbClr val="595959"/>
                </a:solidFill>
                <a:latin typeface="微软雅黑" panose="020B0503020204020204" pitchFamily="34" charset="-122"/>
              </a:rPr>
              <a:t>已映射的</a:t>
            </a:r>
            <a:r>
              <a:rPr lang="en-US" altLang="zh-CN" dirty="0">
                <a:solidFill>
                  <a:srgbClr val="1369B2"/>
                </a:solidFill>
                <a:latin typeface="微软雅黑" panose="020B0503020204020204" pitchFamily="34" charset="-122"/>
              </a:rPr>
              <a:t>SQL</a:t>
            </a:r>
            <a:r>
              <a:rPr lang="zh-CN" altLang="zh-CN" dirty="0">
                <a:solidFill>
                  <a:srgbClr val="595959"/>
                </a:solidFill>
                <a:latin typeface="微软雅黑" panose="020B0503020204020204" pitchFamily="34" charset="-122"/>
              </a:rPr>
              <a:t>语句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4128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959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98451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48385" y="1111250"/>
            <a:ext cx="3383915" cy="383540"/>
          </a:xfrm>
          <a:prstGeom prst="rect">
            <a:avLst/>
          </a:prstGeom>
          <a:noFill/>
        </p:spPr>
        <p:txBody>
          <a:bodyPr wrap="square" rtlCol="0">
            <a:spAutoFit/>
          </a:bodyPr>
          <a:lstStyle/>
          <a:p>
            <a:r>
              <a:rPr lang="en-US" altLang="zh-CN" sz="1900" dirty="0" err="1">
                <a:solidFill>
                  <a:srgbClr val="1369B2"/>
                </a:solidFill>
                <a:latin typeface="微软雅黑" panose="020B0503020204020204" pitchFamily="34" charset="-122"/>
                <a:ea typeface="微软雅黑" panose="020B0503020204020204" pitchFamily="34" charset="-122"/>
              </a:rPr>
              <a:t>SqlSession</a:t>
            </a:r>
            <a:r>
              <a:rPr lang="zh-CN" altLang="en-US" sz="1900" dirty="0">
                <a:solidFill>
                  <a:srgbClr val="1369B2"/>
                </a:solidFill>
                <a:latin typeface="微软雅黑" panose="020B0503020204020204" pitchFamily="34" charset="-122"/>
                <a:ea typeface="微软雅黑" panose="020B0503020204020204" pitchFamily="34" charset="-122"/>
              </a:rPr>
              <a:t>对象中常用方法</a:t>
            </a:r>
            <a:r>
              <a:rPr lang="zh-CN" altLang="zh-CN" sz="1900" dirty="0">
                <a:solidFill>
                  <a:srgbClr val="1369B2"/>
                </a:solidFill>
                <a:latin typeface="微软雅黑" panose="020B0503020204020204" pitchFamily="34" charset="-122"/>
                <a:ea typeface="微软雅黑" panose="020B0503020204020204" pitchFamily="34" charset="-122"/>
              </a:rPr>
              <a:t> </a:t>
            </a:r>
            <a:endParaRPr lang="zh-CN" altLang="en-US" sz="19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5" name="表格 4"/>
          <p:cNvGraphicFramePr/>
          <p:nvPr>
            <p:custDataLst>
              <p:tags r:id="rId2"/>
            </p:custDataLst>
          </p:nvPr>
        </p:nvGraphicFramePr>
        <p:xfrm>
          <a:off x="618490" y="1953895"/>
          <a:ext cx="10954385" cy="3851275"/>
        </p:xfrm>
        <a:graphic>
          <a:graphicData uri="http://schemas.openxmlformats.org/drawingml/2006/table">
            <a:tbl>
              <a:tblPr firstRow="1" bandRow="1">
                <a:tableStyleId>{5940675A-B579-460E-94D1-54222C63F5DA}</a:tableStyleId>
              </a:tblPr>
              <a:tblGrid>
                <a:gridCol w="5451475"/>
                <a:gridCol w="5502910"/>
              </a:tblGrid>
              <a:tr h="346075">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方法名称</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0" marB="0" vert="horz"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0" marB="0" vert="horz"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584200">
                <a:tc>
                  <a:txBody>
                    <a:bodyPr/>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&lt;T&gt; T selectOne(String statement)</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查询方法。参数statement是在配置文件中定义的&lt;select&gt;元素的id。</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4200">
                <a:tc>
                  <a:txBody>
                    <a:bodyPr/>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&lt;T&gt; T selectOne(String statement, Object parameter)</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查询方法。parameter是查询语句所需的参数。</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4200">
                <a:tc>
                  <a:txBody>
                    <a:bodyPr/>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&lt;E&gt; List&lt;E&gt; selectList(String statement)</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查询方法。参数statement是在配置文件中定义的&lt;select&gt;元素的id。</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4200">
                <a:tc>
                  <a:txBody>
                    <a:bodyPr/>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&lt;E&gt; List&lt;E&gt; selectList(String statement, Object parameter)</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查询方法。parameter是查询语句所需的参数。</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4200">
                <a:tc>
                  <a:txBody>
                    <a:bodyPr/>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&lt;E&gt; List&lt;E&gt; selectList(String statement, Object parameter, RowBounds rowBounds)</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查询方法。rowBounds是用于分页的参数对象。</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4200">
                <a:tc>
                  <a:txBody>
                    <a:bodyPr/>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void select(String statement, Object parameter, ResultHandler handler)</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0" marB="0" vert="horz"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查询方法。，handler对象用于处理查询语句返回的复杂结果集。</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vert="horz"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98451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48385" y="1111250"/>
            <a:ext cx="3383915" cy="383540"/>
          </a:xfrm>
          <a:prstGeom prst="rect">
            <a:avLst/>
          </a:prstGeom>
          <a:noFill/>
        </p:spPr>
        <p:txBody>
          <a:bodyPr wrap="square" rtlCol="0">
            <a:spAutoFit/>
          </a:bodyPr>
          <a:lstStyle/>
          <a:p>
            <a:r>
              <a:rPr lang="en-US" altLang="zh-CN" sz="1900" dirty="0" err="1">
                <a:solidFill>
                  <a:srgbClr val="1369B2"/>
                </a:solidFill>
                <a:latin typeface="微软雅黑" panose="020B0503020204020204" pitchFamily="34" charset="-122"/>
                <a:ea typeface="微软雅黑" panose="020B0503020204020204" pitchFamily="34" charset="-122"/>
              </a:rPr>
              <a:t>SqlSession</a:t>
            </a:r>
            <a:r>
              <a:rPr lang="zh-CN" altLang="en-US" sz="1900" dirty="0">
                <a:solidFill>
                  <a:srgbClr val="1369B2"/>
                </a:solidFill>
                <a:latin typeface="微软雅黑" panose="020B0503020204020204" pitchFamily="34" charset="-122"/>
                <a:ea typeface="微软雅黑" panose="020B0503020204020204" pitchFamily="34" charset="-122"/>
              </a:rPr>
              <a:t>对象中常用方法</a:t>
            </a:r>
            <a:r>
              <a:rPr lang="zh-CN" altLang="zh-CN" sz="1900" dirty="0">
                <a:solidFill>
                  <a:srgbClr val="1369B2"/>
                </a:solidFill>
                <a:latin typeface="微软雅黑" panose="020B0503020204020204" pitchFamily="34" charset="-122"/>
                <a:ea typeface="微软雅黑" panose="020B0503020204020204" pitchFamily="34" charset="-122"/>
              </a:rPr>
              <a:t> </a:t>
            </a:r>
            <a:endParaRPr lang="zh-CN" altLang="en-US" sz="19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5" name="表格 4"/>
          <p:cNvGraphicFramePr/>
          <p:nvPr>
            <p:custDataLst>
              <p:tags r:id="rId2"/>
            </p:custDataLst>
          </p:nvPr>
        </p:nvGraphicFramePr>
        <p:xfrm>
          <a:off x="691515" y="1996983"/>
          <a:ext cx="10544175" cy="3946525"/>
        </p:xfrm>
        <a:graphic>
          <a:graphicData uri="http://schemas.openxmlformats.org/drawingml/2006/table">
            <a:tbl>
              <a:tblPr firstRow="1" bandRow="1">
                <a:tableStyleId>{5940675A-B579-460E-94D1-54222C63F5DA}</a:tableStyleId>
              </a:tblPr>
              <a:tblGrid>
                <a:gridCol w="4774565"/>
                <a:gridCol w="5769610"/>
              </a:tblGrid>
              <a:tr h="421640">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方法名称</a:t>
                      </a:r>
                      <a:endParaRPr lang="en-US" sz="1600" b="1" spc="12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endParaRPr lang="en-US" sz="1600" b="1" spc="12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588010">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insert(String statement)</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插入方法。参数statement是在配置文件中定义的&lt;insert&gt;元素的id。</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6105">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insert(String statement, Object parameter)</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插入方法。parameter是插入语句所需的参数。</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8645">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update(String statement)</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更新方法。参数statement是在配置文件中定义的&lt;update&gt;元素的id。</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8010">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update(String statement, Object parameter)</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更新方法。parameter是更新语句所需的参数。</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8010">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delete(String statement)</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0" marB="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删除方法。参数statement是在配置文件中定义的&lt;delete&gt;元素的id。</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0" marB="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6105">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delete(String statement, Object parameter)</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0" marB="0" vert="horz"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删除方法。parameter是删除语句所需的参数。</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0" marB="0" vert="horz"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98451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48385" y="1111250"/>
            <a:ext cx="3383915" cy="383540"/>
          </a:xfrm>
          <a:prstGeom prst="rect">
            <a:avLst/>
          </a:prstGeom>
          <a:noFill/>
        </p:spPr>
        <p:txBody>
          <a:bodyPr wrap="square" rtlCol="0">
            <a:spAutoFit/>
          </a:bodyPr>
          <a:lstStyle/>
          <a:p>
            <a:r>
              <a:rPr lang="en-US" altLang="zh-CN" sz="1900" dirty="0" err="1">
                <a:solidFill>
                  <a:srgbClr val="1369B2"/>
                </a:solidFill>
                <a:latin typeface="微软雅黑" panose="020B0503020204020204" pitchFamily="34" charset="-122"/>
                <a:ea typeface="微软雅黑" panose="020B0503020204020204" pitchFamily="34" charset="-122"/>
              </a:rPr>
              <a:t>SqlSession</a:t>
            </a:r>
            <a:r>
              <a:rPr lang="zh-CN" altLang="en-US" sz="1900" dirty="0">
                <a:solidFill>
                  <a:srgbClr val="1369B2"/>
                </a:solidFill>
                <a:latin typeface="微软雅黑" panose="020B0503020204020204" pitchFamily="34" charset="-122"/>
                <a:ea typeface="微软雅黑" panose="020B0503020204020204" pitchFamily="34" charset="-122"/>
              </a:rPr>
              <a:t>对象中常用方法</a:t>
            </a:r>
            <a:r>
              <a:rPr lang="zh-CN" altLang="zh-CN" sz="1900" dirty="0">
                <a:solidFill>
                  <a:srgbClr val="1369B2"/>
                </a:solidFill>
                <a:latin typeface="微软雅黑" panose="020B0503020204020204" pitchFamily="34" charset="-122"/>
                <a:ea typeface="微软雅黑" panose="020B0503020204020204" pitchFamily="34" charset="-122"/>
              </a:rPr>
              <a:t> </a:t>
            </a:r>
            <a:endParaRPr lang="zh-CN" altLang="en-US" sz="19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5" name="表格 4"/>
          <p:cNvGraphicFramePr/>
          <p:nvPr>
            <p:custDataLst>
              <p:tags r:id="rId2"/>
            </p:custDataLst>
          </p:nvPr>
        </p:nvGraphicFramePr>
        <p:xfrm>
          <a:off x="1191895" y="2023018"/>
          <a:ext cx="8660765" cy="2819400"/>
        </p:xfrm>
        <a:graphic>
          <a:graphicData uri="http://schemas.openxmlformats.org/drawingml/2006/table">
            <a:tbl>
              <a:tblPr firstRow="1" bandRow="1">
                <a:tableStyleId>{5940675A-B579-460E-94D1-54222C63F5DA}</a:tableStyleId>
              </a:tblPr>
              <a:tblGrid>
                <a:gridCol w="3861435"/>
                <a:gridCol w="4799330"/>
              </a:tblGrid>
              <a:tr h="421005">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方法名称</a:t>
                      </a:r>
                      <a:endParaRPr lang="en-US" sz="1600" b="1" spc="12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endParaRPr lang="en-US" sz="1600" b="1" spc="12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21005">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void commit()</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rPr>
                        <a:t>提交事务的方法。</a:t>
                      </a:r>
                      <a:endParaRPr lang="en-US" sz="1600" b="0" spc="60">
                        <a:solidFill>
                          <a:srgbClr val="404040"/>
                        </a:solidFill>
                        <a:latin typeface="微软雅黑" panose="020B0503020204020204" pitchFamily="34" charset="-122"/>
                        <a:ea typeface="微软雅黑" panose="020B0503020204020204" pitchFamily="34" charset="-122"/>
                      </a:endParaRPr>
                    </a:p>
                  </a:txBody>
                  <a:tcPr marL="107950" marR="107950" marT="63500" marB="6350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1005">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void rollback()</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rPr>
                        <a:t>回滚事务的方法。</a:t>
                      </a:r>
                      <a:endParaRPr lang="en-US" sz="1600" b="0" spc="60">
                        <a:solidFill>
                          <a:srgbClr val="404040"/>
                        </a:solidFill>
                        <a:latin typeface="微软雅黑" panose="020B0503020204020204" pitchFamily="34" charset="-122"/>
                        <a:ea typeface="微软雅黑" panose="020B0503020204020204" pitchFamily="34" charset="-122"/>
                      </a:endParaRPr>
                    </a:p>
                  </a:txBody>
                  <a:tcPr marL="107950" marR="107950" marT="63500" marB="6350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1005">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void close()</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关闭SqlSession对象。</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63500" marB="6350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714375">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&lt;T&gt; T getMapper(Class&lt;T&gt; type)</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该方法会返回Mapper接口的代理对象。参数type是Mapper的接口类型。</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63500" marB="63500" vert="horz"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1005">
                <a:tc>
                  <a:txBody>
                    <a:bodyPr/>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Connection getConnection()</a:t>
                      </a:r>
                      <a:endParaRPr lang="en-US" sz="1600" b="0" spc="60">
                        <a:solidFill>
                          <a:srgbClr val="646464"/>
                        </a:solidFill>
                        <a:latin typeface="微软雅黑" panose="020B0503020204020204" pitchFamily="34" charset="-122"/>
                        <a:ea typeface="微软雅黑" panose="020B0503020204020204" pitchFamily="34" charset="-122"/>
                      </a:endParaRPr>
                    </a:p>
                  </a:txBody>
                  <a:tcPr marL="107950" marR="107950" marT="63500" marB="63500" vert="horz"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获取JDBC数据库连接对象的方法。</a:t>
                      </a:r>
                      <a:endPar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63500" marB="63500" vert="horz"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839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5700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对象</a:t>
            </a:r>
            <a:r>
              <a:rPr lang="zh-CN" altLang="en-US" sz="2000" dirty="0">
                <a:solidFill>
                  <a:srgbClr val="1369B2"/>
                </a:solidFill>
                <a:latin typeface="微软雅黑" panose="020B0503020204020204" pitchFamily="34" charset="-122"/>
                <a:ea typeface="微软雅黑" panose="020B0503020204020204" pitchFamily="34" charset="-122"/>
              </a:rPr>
              <a:t>的使用范围</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77440"/>
            <a:ext cx="9390960" cy="37604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每一个</a:t>
            </a:r>
            <a:r>
              <a:rPr lang="zh-CN" altLang="zh-CN" dirty="0">
                <a:solidFill>
                  <a:srgbClr val="1369B2"/>
                </a:solidFill>
                <a:latin typeface="微软雅黑" panose="020B0503020204020204" pitchFamily="34" charset="-122"/>
              </a:rPr>
              <a:t>线程</a:t>
            </a:r>
            <a:r>
              <a:rPr lang="zh-CN" altLang="zh-CN" dirty="0">
                <a:solidFill>
                  <a:srgbClr val="595959"/>
                </a:solidFill>
                <a:latin typeface="微软雅黑" panose="020B0503020204020204" pitchFamily="34" charset="-122"/>
              </a:rPr>
              <a:t>都应该有一个自己的</a:t>
            </a:r>
            <a:r>
              <a:rPr lang="en-US" altLang="zh-CN" dirty="0" err="1">
                <a:solidFill>
                  <a:srgbClr val="1369B2"/>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对象，并且该对象不能</a:t>
            </a:r>
            <a:r>
              <a:rPr lang="zh-CN" altLang="zh-CN" dirty="0">
                <a:solidFill>
                  <a:srgbClr val="1369B2"/>
                </a:solidFill>
                <a:latin typeface="微软雅黑" panose="020B0503020204020204" pitchFamily="34" charset="-122"/>
              </a:rPr>
              <a:t>共享</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对象是线程</a:t>
            </a:r>
            <a:r>
              <a:rPr lang="zh-CN" altLang="zh-CN" dirty="0">
                <a:solidFill>
                  <a:srgbClr val="1369B2"/>
                </a:solidFill>
                <a:latin typeface="微软雅黑" panose="020B0503020204020204" pitchFamily="34" charset="-122"/>
              </a:rPr>
              <a:t>不安全</a:t>
            </a:r>
            <a:r>
              <a:rPr lang="zh-CN" altLang="zh-CN" dirty="0">
                <a:solidFill>
                  <a:srgbClr val="595959"/>
                </a:solidFill>
                <a:latin typeface="微软雅黑" panose="020B0503020204020204" pitchFamily="34" charset="-122"/>
              </a:rPr>
              <a:t>的，因此其使用范围最好在一次请求或一个方法中，绝不能将其放在类的静态字段、对象字段或任何类型的管理范围（如</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）中使用。</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对象使用完之后，要及时的关闭，</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对象通常放在</a:t>
            </a:r>
            <a:r>
              <a:rPr lang="en-US" altLang="zh-CN" dirty="0">
                <a:solidFill>
                  <a:srgbClr val="595959"/>
                </a:solidFill>
                <a:latin typeface="微软雅黑" panose="020B0503020204020204" pitchFamily="34" charset="-122"/>
              </a:rPr>
              <a:t>finally</a:t>
            </a:r>
            <a:r>
              <a:rPr lang="zh-CN" altLang="zh-CN" dirty="0">
                <a:solidFill>
                  <a:srgbClr val="595959"/>
                </a:solidFill>
                <a:latin typeface="微软雅黑" panose="020B0503020204020204" pitchFamily="34" charset="-122"/>
              </a:rPr>
              <a:t>块中关闭</a:t>
            </a:r>
            <a:r>
              <a:rPr lang="zh-CN" altLang="en-US" dirty="0">
                <a:solidFill>
                  <a:srgbClr val="595959"/>
                </a:solidFill>
                <a:latin typeface="微软雅黑" panose="020B0503020204020204" pitchFamily="34" charset="-122"/>
              </a:rPr>
              <a:t>，代码如下所示。</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148839"/>
            <a:ext cx="9865885" cy="419076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081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60132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4503420"/>
            <a:ext cx="8564467" cy="15118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903220" y="4457700"/>
            <a:ext cx="6435090" cy="1526123"/>
          </a:xfrm>
          <a:prstGeom prst="rect">
            <a:avLst/>
          </a:prstGeom>
          <a:noFill/>
        </p:spPr>
        <p:txBody>
          <a:bodyPr wrap="square" rtlCol="0">
            <a:spAutoFit/>
          </a:bodyPr>
          <a:lstStyle/>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sqlSessionFactory.openSession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try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此处执行持久化操作</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finally {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核心配置文件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err="1">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配置文件</a:t>
            </a:r>
            <a:r>
              <a:rPr lang="zh-CN" altLang="en-US" dirty="0">
                <a:solidFill>
                  <a:srgbClr val="595959"/>
                </a:solidFill>
                <a:latin typeface="微软雅黑" panose="020B0503020204020204" pitchFamily="34" charset="-122"/>
                <a:ea typeface="微软雅黑" panose="020B0503020204020204" pitchFamily="34" charset="-122"/>
              </a:rPr>
              <a:t>的主要</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，能够说出主要元素都有哪些</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6281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4528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核心配置文件中的主要元素</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653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对象 12"/>
          <p:cNvGraphicFramePr>
            <a:graphicFrameLocks noChangeAspect="1"/>
          </p:cNvGraphicFramePr>
          <p:nvPr/>
        </p:nvGraphicFramePr>
        <p:xfrm>
          <a:off x="2434590" y="2160270"/>
          <a:ext cx="7376160" cy="4023360"/>
        </p:xfrm>
        <a:graphic>
          <a:graphicData uri="http://schemas.openxmlformats.org/presentationml/2006/ole">
            <mc:AlternateContent xmlns:mc="http://schemas.openxmlformats.org/markup-compatibility/2006">
              <mc:Choice xmlns:v="urn:schemas-microsoft-com:vml" Requires="v">
                <p:oleObj spid="_x0000_s20585" name="" r:id="rId2" imgW="12395200" imgH="5740400" progId="Visio.Drawing.11">
                  <p:embed/>
                </p:oleObj>
              </mc:Choice>
              <mc:Fallback>
                <p:oleObj name="" r:id="rId2" imgW="12395200" imgH="5740400" progId="Visio.Drawing.11">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590" y="2160270"/>
                        <a:ext cx="7376160" cy="4023360"/>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0282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538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&lt;configuration&gt;</a:t>
            </a:r>
            <a:r>
              <a:rPr lang="zh-CN" altLang="zh-CN" sz="2000" dirty="0">
                <a:solidFill>
                  <a:srgbClr val="1369B2"/>
                </a:solidFill>
                <a:latin typeface="微软雅黑" panose="020B0503020204020204" pitchFamily="34" charset="-122"/>
                <a:ea typeface="微软雅黑" panose="020B0503020204020204" pitchFamily="34" charset="-122"/>
              </a:rPr>
              <a:t>的子元素</a:t>
            </a:r>
            <a:r>
              <a:rPr lang="zh-CN" altLang="en-US" sz="2000" dirty="0">
                <a:solidFill>
                  <a:srgbClr val="1369B2"/>
                </a:solidFill>
                <a:latin typeface="微软雅黑" panose="020B0503020204020204" pitchFamily="34" charset="-122"/>
                <a:ea typeface="微软雅黑" panose="020B0503020204020204" pitchFamily="34" charset="-122"/>
              </a:rPr>
              <a:t>的执行顺序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60"/>
            <a:ext cx="9390960" cy="17830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&lt;configuration&gt;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是整个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a:t>
            </a:r>
            <a:r>
              <a:rPr lang="zh-CN" altLang="zh-CN" dirty="0">
                <a:solidFill>
                  <a:srgbClr val="1369B2"/>
                </a:solidFill>
                <a:latin typeface="微软雅黑" panose="020B0503020204020204" pitchFamily="34" charset="-122"/>
              </a:rPr>
              <a:t>根元素</a:t>
            </a:r>
            <a:r>
              <a:rPr lang="zh-CN" altLang="zh-CN" dirty="0">
                <a:solidFill>
                  <a:srgbClr val="595959"/>
                </a:solidFill>
                <a:latin typeface="微软雅黑" panose="020B0503020204020204" pitchFamily="34" charset="-122"/>
              </a:rPr>
              <a:t>，相当于</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各元素的管理员。</a:t>
            </a:r>
            <a:r>
              <a:rPr lang="en-US" altLang="zh-CN" dirty="0">
                <a:solidFill>
                  <a:srgbClr val="595959"/>
                </a:solidFill>
                <a:latin typeface="微软雅黑" panose="020B0503020204020204" pitchFamily="34" charset="-122"/>
              </a:rPr>
              <a:t>&lt;configuration&gt;</a:t>
            </a:r>
            <a:r>
              <a:rPr lang="zh-CN" altLang="zh-CN" dirty="0">
                <a:solidFill>
                  <a:srgbClr val="595959"/>
                </a:solidFill>
                <a:latin typeface="微软雅黑" panose="020B0503020204020204" pitchFamily="34" charset="-122"/>
              </a:rPr>
              <a:t>有很多子元素，</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的核心配置就是通过这些子元素完成的。</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，在核心配置文件中，</a:t>
            </a:r>
            <a:r>
              <a:rPr lang="en-US" altLang="zh-CN" dirty="0">
                <a:solidFill>
                  <a:srgbClr val="595959"/>
                </a:solidFill>
                <a:latin typeface="微软雅黑" panose="020B0503020204020204" pitchFamily="34" charset="-122"/>
              </a:rPr>
              <a:t>&lt;configuration&gt;</a:t>
            </a:r>
            <a:r>
              <a:rPr lang="zh-CN" altLang="zh-CN" dirty="0">
                <a:solidFill>
                  <a:srgbClr val="595959"/>
                </a:solidFill>
                <a:latin typeface="微软雅黑" panose="020B0503020204020204" pitchFamily="34" charset="-122"/>
              </a:rPr>
              <a:t>的子元素必须按照</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图由上到下的顺序进行配置，否则</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在解析</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配置文件的时候会报错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4128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959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21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&lt;properties&gt;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&lt;properties&gt;</a:t>
            </a:r>
            <a:r>
              <a:rPr lang="zh-CN" altLang="en-US" dirty="0">
                <a:solidFill>
                  <a:srgbClr val="595959"/>
                </a:solidFill>
                <a:latin typeface="微软雅黑" panose="020B0503020204020204" pitchFamily="34" charset="-122"/>
                <a:ea typeface="微软雅黑" panose="020B0503020204020204" pitchFamily="34" charset="-122"/>
              </a:rPr>
              <a:t>元素读取外部文件的配置信息</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472644"/>
            <a:ext cx="10152454" cy="237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通过上一章的学习，读者对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框架已经有了一个初步了解，但是要想熟练地使用</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框架进行实际开发，只会简单的配置是不行的，我们还需要对框架中的</a:t>
            </a:r>
            <a:r>
              <a:rPr lang="zh-CN" altLang="zh-CN" sz="2000" dirty="0">
                <a:solidFill>
                  <a:srgbClr val="1369B2"/>
                </a:solidFill>
                <a:latin typeface="微软雅黑" panose="020B0503020204020204" pitchFamily="34" charset="-122"/>
                <a:ea typeface="微软雅黑" panose="020B0503020204020204" pitchFamily="34" charset="-122"/>
              </a:rPr>
              <a:t>核心对象</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核心配置文件</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映射文件</a:t>
            </a:r>
            <a:r>
              <a:rPr lang="zh-CN" altLang="zh-CN" sz="2000" dirty="0">
                <a:solidFill>
                  <a:srgbClr val="595959"/>
                </a:solidFill>
                <a:latin typeface="微软雅黑" panose="020B0503020204020204" pitchFamily="34" charset="-122"/>
                <a:ea typeface="微软雅黑" panose="020B0503020204020204" pitchFamily="34" charset="-122"/>
              </a:rPr>
              <a:t>有更深入的了解。本章将针对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核心对象、核心配置文件和映射文件进行讲解</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dirty="0"/>
          </a:p>
          <a:p>
            <a:pPr algn="just">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043940" y="1094105"/>
            <a:ext cx="10305415" cy="829945"/>
          </a:xfrm>
          <a:prstGeom prst="rect">
            <a:avLst/>
          </a:prstGeom>
          <a:noFill/>
          <a:ln>
            <a:noFill/>
          </a:ln>
        </p:spPr>
        <p:txBody>
          <a:bodyPr wrap="square" rtlCol="0">
            <a:spAutoFit/>
          </a:bodyPr>
          <a:lstStyle/>
          <a:p>
            <a:pPr algn="l">
              <a:lnSpc>
                <a:spcPct val="150000"/>
              </a:lnSpc>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rPr>
              <a:t>&lt;properties&gt;是一个配置属性的元素，该元素的作用是读取外部文件的配置信息。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rPr>
              <a:t>假设现在有一个配置文件 db.properties，该文件配置了数据库的连接信息，具体如下：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927225" y="2279650"/>
            <a:ext cx="7332345" cy="1716405"/>
          </a:xfrm>
          <a:prstGeom prst="rect">
            <a:avLst/>
          </a:prstGeom>
        </p:spPr>
      </p:pic>
      <p:sp>
        <p:nvSpPr>
          <p:cNvPr id="4" name="矩形 3"/>
          <p:cNvSpPr/>
          <p:nvPr/>
        </p:nvSpPr>
        <p:spPr>
          <a:xfrm>
            <a:off x="2236219" y="2428158"/>
            <a:ext cx="6876488" cy="1568450"/>
          </a:xfrm>
          <a:prstGeom prst="rect">
            <a:avLst/>
          </a:prstGeom>
        </p:spPr>
        <p:txBody>
          <a:bodyPr wrap="square">
            <a:spAutoFit/>
          </a:bodyPr>
          <a:lstStyle/>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jdbc.driver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com.mysql.cj.jdbc.Driver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jdbc.url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jdbc:mysql</a:t>
            </a:r>
            <a:r>
              <a:rPr lang="en-US" altLang="zh-CN" sz="1600" dirty="0">
                <a:solidFill>
                  <a:srgbClr val="595959"/>
                </a:solidFill>
                <a:latin typeface="微软雅黑" panose="020B0503020204020204" pitchFamily="34" charset="-122"/>
                <a:ea typeface="微软雅黑" panose="020B0503020204020204" pitchFamily="34" charset="-122"/>
                <a:cs typeface="+mn-ea"/>
              </a:rPr>
              <a:t>://localhost:3306/</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jdbc.username</a:t>
            </a:r>
            <a:r>
              <a:rPr lang="en-US" altLang="zh-CN" sz="1600" dirty="0">
                <a:solidFill>
                  <a:srgbClr val="595959"/>
                </a:solidFill>
                <a:latin typeface="微软雅黑" panose="020B0503020204020204" pitchFamily="34" charset="-122"/>
                <a:ea typeface="微软雅黑" panose="020B0503020204020204" pitchFamily="34" charset="-122"/>
                <a:cs typeface="+mn-ea"/>
              </a:rPr>
              <a:t>=root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jdbc.password</a:t>
            </a:r>
            <a:r>
              <a:rPr lang="en-US" altLang="zh-CN" sz="1600" dirty="0">
                <a:solidFill>
                  <a:srgbClr val="595959"/>
                </a:solidFill>
                <a:latin typeface="微软雅黑" panose="020B0503020204020204" pitchFamily="34" charset="-122"/>
                <a:ea typeface="微软雅黑" panose="020B0503020204020204" pitchFamily="34" charset="-122"/>
                <a:cs typeface="+mn-ea"/>
              </a:rPr>
              <a:t>=root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1094105"/>
            <a:ext cx="10205720"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如果想获取数据库的连接信息，可以在 MyBatis 的核心配置文件 mybatis-config.xml 中使用&lt;properties&gt;元素先引入 db.properties 文件，具体代码如下：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200400"/>
            <a:ext cx="7332167" cy="792205"/>
          </a:xfrm>
          <a:prstGeom prst="rect">
            <a:avLst/>
          </a:prstGeom>
        </p:spPr>
      </p:pic>
      <p:sp>
        <p:nvSpPr>
          <p:cNvPr id="4" name="矩形 3"/>
          <p:cNvSpPr/>
          <p:nvPr/>
        </p:nvSpPr>
        <p:spPr>
          <a:xfrm>
            <a:off x="2795019" y="3348908"/>
            <a:ext cx="6876488" cy="458908"/>
          </a:xfrm>
          <a:prstGeom prst="rect">
            <a:avLst/>
          </a:prstGeom>
        </p:spPr>
        <p:txBody>
          <a:bodyPr wrap="square">
            <a:spAutoFit/>
          </a:bodyPr>
          <a:lstStyle/>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&lt;properties</a:t>
            </a:r>
            <a:r>
              <a:rPr lang="en-US" altLang="zh-CN" dirty="0">
                <a:solidFill>
                  <a:srgbClr val="595959"/>
                </a:solidFill>
                <a:latin typeface="微软雅黑" panose="020B0503020204020204" pitchFamily="34" charset="-122"/>
                <a:ea typeface="微软雅黑" panose="020B0503020204020204" pitchFamily="34" charset="-122"/>
                <a:cs typeface="+mn-ea"/>
              </a:rPr>
              <a:t> resource="</a:t>
            </a:r>
            <a:r>
              <a:rPr lang="en-US" altLang="zh-CN" dirty="0" err="1">
                <a:solidFill>
                  <a:srgbClr val="595959"/>
                </a:solidFill>
                <a:latin typeface="微软雅黑" panose="020B0503020204020204" pitchFamily="34" charset="-122"/>
                <a:ea typeface="微软雅黑" panose="020B0503020204020204" pitchFamily="34" charset="-122"/>
                <a:cs typeface="+mn-ea"/>
              </a:rPr>
              <a:t>db.properties</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1369B2"/>
                </a:solidFill>
                <a:latin typeface="微软雅黑" panose="020B0503020204020204" pitchFamily="34" charset="-122"/>
                <a:ea typeface="微软雅黑" panose="020B0503020204020204" pitchFamily="34" charset="-122"/>
                <a:cs typeface="+mn-ea"/>
              </a:rPr>
              <a:t> /&gt;</a:t>
            </a:r>
            <a:endParaRPr lang="en-US" altLang="zh-CN" dirty="0">
              <a:solidFill>
                <a:srgbClr val="1369B2"/>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005205" y="1094105"/>
            <a:ext cx="10344150" cy="829945"/>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引入 db.properties 文件后，如果希望动态获取 db.properties 文件中的数据库连接信息，可以使用&lt;property&gt;</a:t>
            </a:r>
            <a:r>
              <a:rPr lang="zh-CN" altLang="zh-CN" sz="1600" dirty="0">
                <a:solidFill>
                  <a:srgbClr val="595959"/>
                </a:solidFill>
                <a:latin typeface="微软雅黑" panose="020B0503020204020204" pitchFamily="34" charset="-122"/>
                <a:ea typeface="微软雅黑" panose="020B0503020204020204" pitchFamily="34" charset="-122"/>
                <a:cs typeface="+mn-ea"/>
              </a:rPr>
              <a:t>元素配置，示例代码如下：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169794"/>
            <a:ext cx="7332167" cy="3742115"/>
          </a:xfrm>
          <a:prstGeom prst="rect">
            <a:avLst/>
          </a:prstGeom>
        </p:spPr>
      </p:pic>
      <p:sp>
        <p:nvSpPr>
          <p:cNvPr id="4" name="矩形 3"/>
          <p:cNvSpPr/>
          <p:nvPr/>
        </p:nvSpPr>
        <p:spPr>
          <a:xfrm>
            <a:off x="2795019" y="2146853"/>
            <a:ext cx="6876488"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dataSource</a:t>
            </a:r>
            <a:r>
              <a:rPr lang="en-US" altLang="zh-CN" sz="1600" dirty="0">
                <a:solidFill>
                  <a:srgbClr val="595959"/>
                </a:solidFill>
                <a:latin typeface="微软雅黑" panose="020B0503020204020204" pitchFamily="34" charset="-122"/>
                <a:ea typeface="微软雅黑" panose="020B0503020204020204" pitchFamily="34" charset="-122"/>
                <a:cs typeface="+mn-ea"/>
              </a:rPr>
              <a:t> type="POOLED"&gt;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数据库驱动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&lt;property </a:t>
            </a:r>
            <a:r>
              <a:rPr lang="en-US" altLang="zh-CN" sz="1600" dirty="0">
                <a:solidFill>
                  <a:srgbClr val="595959"/>
                </a:solidFill>
                <a:latin typeface="微软雅黑" panose="020B0503020204020204" pitchFamily="34" charset="-122"/>
                <a:ea typeface="微软雅黑" panose="020B0503020204020204" pitchFamily="34" charset="-122"/>
                <a:cs typeface="+mn-ea"/>
              </a:rPr>
              <a:t>name="driver"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jdbc.driver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  &lt;property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jdbc.url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name="username"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连接数据库的密码</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name="password"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jdbc.password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dataSource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8339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5389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db.properties</a:t>
            </a:r>
            <a:r>
              <a:rPr lang="zh-CN" altLang="zh-CN" sz="2000" dirty="0">
                <a:solidFill>
                  <a:srgbClr val="1369B2"/>
                </a:solidFill>
                <a:latin typeface="微软雅黑" panose="020B0503020204020204" pitchFamily="34" charset="-122"/>
                <a:ea typeface="微软雅黑" panose="020B0503020204020204" pitchFamily="34" charset="-122"/>
              </a:rPr>
              <a:t>文件实现动态参数配置</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54680"/>
            <a:ext cx="9390960" cy="22174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完成上述配置后，</a:t>
            </a:r>
            <a:r>
              <a:rPr lang="zh-CN" altLang="en-US" dirty="0">
                <a:solidFill>
                  <a:srgbClr val="1369B2"/>
                </a:solidFill>
                <a:latin typeface="微软雅黑" panose="020B0503020204020204" pitchFamily="34" charset="-122"/>
              </a:rPr>
              <a:t>&lt;dataSource&gt;元素</a:t>
            </a:r>
            <a:r>
              <a:rPr lang="zh-CN" altLang="en-US" dirty="0">
                <a:solidFill>
                  <a:srgbClr val="595959"/>
                </a:solidFill>
                <a:latin typeface="微软雅黑" panose="020B0503020204020204" pitchFamily="34" charset="-122"/>
              </a:rPr>
              <a:t>中连接数据库的 4 个属性（driver、url、username 和 password）值将会由</a:t>
            </a:r>
            <a:r>
              <a:rPr lang="zh-CN" altLang="zh-CN" dirty="0">
                <a:solidFill>
                  <a:srgbClr val="595959"/>
                </a:solidFill>
                <a:latin typeface="微软雅黑" panose="020B0503020204020204" pitchFamily="34" charset="-122"/>
              </a:rPr>
              <a:t>db.properties 文件中对应的值来</a:t>
            </a:r>
            <a:r>
              <a:rPr lang="zh-CN" altLang="zh-CN" dirty="0">
                <a:solidFill>
                  <a:srgbClr val="1369B2"/>
                </a:solidFill>
                <a:latin typeface="微软雅黑" panose="020B0503020204020204" pitchFamily="34" charset="-122"/>
              </a:rPr>
              <a:t>动态</a:t>
            </a:r>
            <a:r>
              <a:rPr lang="zh-CN" altLang="zh-CN" dirty="0">
                <a:solidFill>
                  <a:srgbClr val="595959"/>
                </a:solidFill>
                <a:latin typeface="微软雅黑" panose="020B0503020204020204" pitchFamily="34" charset="-122"/>
              </a:rPr>
              <a:t>替换。这样一来，&lt;properties&gt;元素就可以通过 db.properties 文件实现动态参数配置。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6403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360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824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89841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&lt;settings&gt;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&lt;settings&gt;</a:t>
            </a:r>
            <a:r>
              <a:rPr lang="zh-CN" altLang="en-US" dirty="0">
                <a:solidFill>
                  <a:srgbClr val="595959"/>
                </a:solidFill>
                <a:latin typeface="微软雅黑" panose="020B0503020204020204" pitchFamily="34" charset="-122"/>
                <a:ea typeface="微软雅黑" panose="020B0503020204020204" pitchFamily="34" charset="-122"/>
              </a:rPr>
              <a:t>元素开启缓存和开启延迟加载</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853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835" y="1140460"/>
            <a:ext cx="44240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059752" y="1280539"/>
            <a:ext cx="4054475" cy="398780"/>
          </a:xfrm>
          <a:prstGeom prst="rect">
            <a:avLst/>
          </a:prstGeom>
          <a:noFill/>
        </p:spPr>
        <p:txBody>
          <a:bodyPr wrap="none" rtlCol="0">
            <a:spAutoFit/>
          </a:bodyPr>
          <a:lstStyle/>
          <a:p>
            <a:r>
              <a:rPr altLang="zh-CN" sz="2000" dirty="0">
                <a:solidFill>
                  <a:srgbClr val="1369B2"/>
                </a:solidFill>
                <a:latin typeface="微软雅黑" panose="020B0503020204020204" pitchFamily="34" charset="-122"/>
                <a:ea typeface="微软雅黑" panose="020B0503020204020204" pitchFamily="34" charset="-122"/>
              </a:rPr>
              <a:t>&lt;settings&gt;元素中的常见配置参数</a:t>
            </a:r>
            <a:endParaRPr altLang="zh-CN"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2"/>
            </p:custDataLst>
          </p:nvPr>
        </p:nvGraphicFramePr>
        <p:xfrm>
          <a:off x="1172845" y="2039473"/>
          <a:ext cx="9357360" cy="2991485"/>
        </p:xfrm>
        <a:graphic>
          <a:graphicData uri="http://schemas.openxmlformats.org/drawingml/2006/table">
            <a:tbl>
              <a:tblPr firstRow="1" bandRow="1">
                <a:tableStyleId>{5940675A-B579-460E-94D1-54222C63F5DA}</a:tableStyleId>
              </a:tblPr>
              <a:tblGrid>
                <a:gridCol w="3881755"/>
                <a:gridCol w="5475605"/>
              </a:tblGrid>
              <a:tr h="427355">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配置参数</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cacheEnabled</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用于配置是否开启缓存。</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lazyLoadingEnabled</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延迟加载的全局开关。</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aggressiveLazyLoading</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关联对象属性的延迟加载开关。</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multipleResultSetsEnabled</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是否允许单一语句返回多结果集（需要兼容驱动）。</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useColumnLabel</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使用列标签代替列名。</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useGeneratedKeys</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允许JDBC支持自动生成主键，需要驱动兼容。</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853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835" y="1140460"/>
            <a:ext cx="44240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059752" y="1280539"/>
            <a:ext cx="4054475" cy="398780"/>
          </a:xfrm>
          <a:prstGeom prst="rect">
            <a:avLst/>
          </a:prstGeom>
          <a:noFill/>
        </p:spPr>
        <p:txBody>
          <a:bodyPr wrap="none" rtlCol="0">
            <a:spAutoFit/>
          </a:bodyPr>
          <a:lstStyle/>
          <a:p>
            <a:r>
              <a:rPr altLang="zh-CN" sz="2000" dirty="0">
                <a:solidFill>
                  <a:srgbClr val="1369B2"/>
                </a:solidFill>
                <a:latin typeface="微软雅黑" panose="020B0503020204020204" pitchFamily="34" charset="-122"/>
                <a:ea typeface="微软雅黑" panose="020B0503020204020204" pitchFamily="34" charset="-122"/>
              </a:rPr>
              <a:t>&lt;settings&gt;元素中的常见配置参数</a:t>
            </a:r>
            <a:endParaRPr altLang="zh-CN"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2"/>
            </p:custDataLst>
          </p:nvPr>
        </p:nvGraphicFramePr>
        <p:xfrm>
          <a:off x="1160145" y="2077573"/>
          <a:ext cx="9317990" cy="3102610"/>
        </p:xfrm>
        <a:graphic>
          <a:graphicData uri="http://schemas.openxmlformats.org/drawingml/2006/table">
            <a:tbl>
              <a:tblPr firstRow="1" bandRow="1">
                <a:tableStyleId>{5940675A-B579-460E-94D1-54222C63F5DA}</a:tableStyleId>
              </a:tblPr>
              <a:tblGrid>
                <a:gridCol w="3913505"/>
                <a:gridCol w="5404485"/>
              </a:tblGrid>
              <a:tr h="427355">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配置参数</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endParaRPr lang="en-US" sz="1600" b="1"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69900">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autoMappingBehavior</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指定MyBatis应如何自动映射列到字段或属性。</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69900">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defaultExecutorType</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配置默认的执行器。</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69900">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defaultStatementTimeout</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配置超时时间，它决定驱动等待数据库响应的秒数。</a:t>
                      </a:r>
                      <a:endParaRPr lang="en-US" sz="1600" b="0" spc="120">
                        <a:solidFill>
                          <a:srgbClr val="404040"/>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69900">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mapUnderscoreToCamelCase</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是否开启自动驼峰命名规则（camel case）映射。</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7956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jdbcTypeForNull</a:t>
                      </a:r>
                      <a:endParaRPr lang="en-US" sz="1600" b="0" spc="120">
                        <a:solidFill>
                          <a:srgbClr val="646464"/>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当没有为参数提供特定的JDBC类型时，为空值指定JDBC类型。</a:t>
                      </a:r>
                      <a:endPar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853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55392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39437" y="2310714"/>
            <a:ext cx="9430295" cy="37357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endParaRPr lang="zh-CN" altLang="zh-CN" dirty="0">
              <a:solidFill>
                <a:srgbClr val="595959"/>
              </a:solidFill>
              <a:latin typeface="微软雅黑" panose="020B0503020204020204" pitchFamily="34" charset="-122"/>
              <a:cs typeface="+mn-cs"/>
            </a:endParaRPr>
          </a:p>
        </p:txBody>
      </p:sp>
      <p:sp>
        <p:nvSpPr>
          <p:cNvPr id="2" name="文本框 1"/>
          <p:cNvSpPr txBox="1"/>
          <p:nvPr/>
        </p:nvSpPr>
        <p:spPr>
          <a:xfrm>
            <a:off x="1059752" y="1280539"/>
            <a:ext cx="519885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&lt;settings&gt;</a:t>
            </a:r>
            <a:r>
              <a:rPr lang="zh-CN" altLang="zh-CN" sz="2000" dirty="0">
                <a:solidFill>
                  <a:srgbClr val="1369B2"/>
                </a:solidFill>
                <a:latin typeface="微软雅黑" panose="020B0503020204020204" pitchFamily="34" charset="-122"/>
                <a:ea typeface="微软雅黑" panose="020B0503020204020204" pitchFamily="34" charset="-122"/>
              </a:rPr>
              <a:t>元素中常见配置参数的使用方式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977390" y="2320289"/>
            <a:ext cx="8309610" cy="4084094"/>
          </a:xfrm>
          <a:prstGeom prst="rect">
            <a:avLst/>
          </a:prstGeom>
        </p:spPr>
      </p:pic>
      <p:sp>
        <p:nvSpPr>
          <p:cNvPr id="3" name="文本框 2"/>
          <p:cNvSpPr txBox="1"/>
          <p:nvPr/>
        </p:nvSpPr>
        <p:spPr>
          <a:xfrm>
            <a:off x="2183130" y="2228850"/>
            <a:ext cx="8161020" cy="419839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&lt;settings&gt;</a:t>
            </a:r>
            <a:endParaRPr lang="en-US"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是否开启缓存</a:t>
            </a:r>
            <a:r>
              <a:rPr lang="en-US" altLang="zh-CN" dirty="0">
                <a:solidFill>
                  <a:srgbClr val="595959"/>
                </a:solidFill>
                <a:latin typeface="微软雅黑" panose="020B0503020204020204" pitchFamily="34" charset="-122"/>
                <a:ea typeface="微软雅黑" panose="020B0503020204020204" pitchFamily="34" charset="-122"/>
              </a:rPr>
              <a:t> --&gt;</a:t>
            </a:r>
            <a:endParaRPr lang="en-US"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&lt;setting name="</a:t>
            </a:r>
            <a:r>
              <a:rPr lang="en-US" altLang="zh-CN" dirty="0" err="1">
                <a:solidFill>
                  <a:srgbClr val="595959"/>
                </a:solidFill>
                <a:latin typeface="微软雅黑" panose="020B0503020204020204" pitchFamily="34" charset="-122"/>
                <a:ea typeface="微软雅黑" panose="020B0503020204020204" pitchFamily="34" charset="-122"/>
              </a:rPr>
              <a:t>cacheEnabled</a:t>
            </a:r>
            <a:r>
              <a:rPr lang="en-US" altLang="zh-CN" dirty="0">
                <a:solidFill>
                  <a:srgbClr val="595959"/>
                </a:solidFill>
                <a:latin typeface="微软雅黑" panose="020B0503020204020204" pitchFamily="34" charset="-122"/>
                <a:ea typeface="微软雅黑" panose="020B0503020204020204" pitchFamily="34" charset="-122"/>
              </a:rPr>
              <a:t>" value="true" /&gt;</a:t>
            </a:r>
            <a:endParaRPr lang="en-US"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是否开启延迟加载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如果开启</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所有关联对象都会延迟加载</a:t>
            </a:r>
            <a:r>
              <a:rPr lang="en-US" altLang="zh-CN" dirty="0">
                <a:solidFill>
                  <a:srgbClr val="595959"/>
                </a:solidFill>
                <a:latin typeface="微软雅黑" panose="020B0503020204020204" pitchFamily="34" charset="-122"/>
                <a:ea typeface="微软雅黑" panose="020B0503020204020204" pitchFamily="34" charset="-122"/>
              </a:rPr>
              <a:t>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&lt;setting name="</a:t>
            </a:r>
            <a:r>
              <a:rPr lang="en-US" altLang="zh-CN" dirty="0" err="1">
                <a:solidFill>
                  <a:srgbClr val="595959"/>
                </a:solidFill>
                <a:latin typeface="微软雅黑" panose="020B0503020204020204" pitchFamily="34" charset="-122"/>
                <a:ea typeface="微软雅黑" panose="020B0503020204020204" pitchFamily="34" charset="-122"/>
              </a:rPr>
              <a:t>lazyLoadingEnabled</a:t>
            </a:r>
            <a:r>
              <a:rPr lang="en-US" altLang="zh-CN" dirty="0">
                <a:solidFill>
                  <a:srgbClr val="595959"/>
                </a:solidFill>
                <a:latin typeface="微软雅黑" panose="020B0503020204020204" pitchFamily="34" charset="-122"/>
                <a:ea typeface="微软雅黑" panose="020B0503020204020204" pitchFamily="34" charset="-122"/>
              </a:rPr>
              <a:t>" value="true"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是否开启关联对象属性的延迟加载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如果开启</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对任意延迟属性的调用都</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会使用带有延迟加载属性的对象向完整加载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否则每种属性都按需加载</a:t>
            </a:r>
            <a:r>
              <a:rPr lang="en-US" altLang="zh-CN" dirty="0">
                <a:solidFill>
                  <a:srgbClr val="595959"/>
                </a:solidFill>
                <a:latin typeface="微软雅黑" panose="020B0503020204020204" pitchFamily="34" charset="-122"/>
                <a:ea typeface="微软雅黑" panose="020B0503020204020204" pitchFamily="34" charset="-122"/>
              </a:rPr>
              <a:t>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&lt;setting name="</a:t>
            </a:r>
            <a:r>
              <a:rPr lang="en-US" altLang="zh-CN" dirty="0" err="1">
                <a:solidFill>
                  <a:srgbClr val="595959"/>
                </a:solidFill>
                <a:latin typeface="微软雅黑" panose="020B0503020204020204" pitchFamily="34" charset="-122"/>
                <a:ea typeface="微软雅黑" panose="020B0503020204020204" pitchFamily="34" charset="-122"/>
              </a:rPr>
              <a:t>aggressiveLazyLoading</a:t>
            </a:r>
            <a:r>
              <a:rPr lang="en-US" altLang="zh-CN" dirty="0">
                <a:solidFill>
                  <a:srgbClr val="595959"/>
                </a:solidFill>
                <a:latin typeface="微软雅黑" panose="020B0503020204020204" pitchFamily="34" charset="-122"/>
                <a:ea typeface="微软雅黑" panose="020B0503020204020204" pitchFamily="34" charset="-122"/>
              </a:rPr>
              <a:t>" value="true"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&lt;/settings&gt;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91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6699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sym typeface="+mn-lt"/>
              </a:rPr>
              <a:t>typeAliases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sym typeface="+mn-lt"/>
              </a:rPr>
              <a:t>typeAliases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元素设置别名</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1604700" y="2078355"/>
            <a:ext cx="9390960" cy="22174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核心配置文件若要引用一个</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实体类，需要输入</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实体类的</a:t>
            </a:r>
            <a:r>
              <a:rPr lang="zh-CN" altLang="zh-CN" dirty="0">
                <a:solidFill>
                  <a:srgbClr val="1369B2"/>
                </a:solidFill>
                <a:latin typeface="微软雅黑" panose="020B0503020204020204" pitchFamily="34" charset="-122"/>
              </a:rPr>
              <a:t>全限定类名</a:t>
            </a:r>
            <a:r>
              <a:rPr lang="zh-CN" altLang="zh-CN" dirty="0">
                <a:solidFill>
                  <a:srgbClr val="595959"/>
                </a:solidFill>
                <a:latin typeface="微软雅黑" panose="020B0503020204020204" pitchFamily="34" charset="-122"/>
              </a:rPr>
              <a:t>，而全限定类名比较冗长，如果直接输入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很容易拼写错误。例如，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的全限定类名是</a:t>
            </a:r>
            <a:r>
              <a:rPr lang="en-US" altLang="zh-CN" dirty="0" err="1">
                <a:solidFill>
                  <a:srgbClr val="595959"/>
                </a:solidFill>
                <a:latin typeface="微软雅黑" panose="020B0503020204020204" pitchFamily="34" charset="-122"/>
              </a:rPr>
              <a:t>com.itheima.pojo.User</a:t>
            </a:r>
            <a:r>
              <a:rPr lang="zh-CN" altLang="zh-CN" dirty="0">
                <a:solidFill>
                  <a:srgbClr val="595959"/>
                </a:solidFill>
                <a:latin typeface="微软雅黑" panose="020B0503020204020204" pitchFamily="34" charset="-122"/>
              </a:rPr>
              <a:t>，未设置别名之前，映射文件的</a:t>
            </a:r>
            <a:r>
              <a:rPr lang="en-US" altLang="zh-CN" dirty="0">
                <a:solidFill>
                  <a:srgbClr val="595959"/>
                </a:solidFill>
                <a:latin typeface="微软雅黑" panose="020B0503020204020204" pitchFamily="34" charset="-122"/>
              </a:rPr>
              <a:t>select</a:t>
            </a:r>
            <a:r>
              <a:rPr lang="zh-CN" altLang="zh-CN" dirty="0">
                <a:solidFill>
                  <a:srgbClr val="595959"/>
                </a:solidFill>
                <a:latin typeface="微软雅黑" panose="020B0503020204020204" pitchFamily="34" charset="-122"/>
              </a:rPr>
              <a:t>语句块若要引用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，必须使用其全限定类名，引用代码如下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170" y="1826895"/>
            <a:ext cx="9865995" cy="20923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17479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95681" y="36821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2"/>
          <a:stretch>
            <a:fillRect/>
          </a:stretch>
        </p:blipFill>
        <p:spPr>
          <a:xfrm>
            <a:off x="1359535" y="4459605"/>
            <a:ext cx="9865995" cy="1809750"/>
          </a:xfrm>
          <a:prstGeom prst="rect">
            <a:avLst/>
          </a:prstGeom>
        </p:spPr>
      </p:pic>
      <p:sp>
        <p:nvSpPr>
          <p:cNvPr id="2" name="文本框 1"/>
          <p:cNvSpPr txBox="1"/>
          <p:nvPr/>
        </p:nvSpPr>
        <p:spPr>
          <a:xfrm>
            <a:off x="1693545" y="4459605"/>
            <a:ext cx="9302115" cy="133794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&lt;select id="</a:t>
            </a:r>
            <a:r>
              <a:rPr lang="en-US" altLang="zh-CN" dirty="0" err="1">
                <a:solidFill>
                  <a:srgbClr val="595959"/>
                </a:solidFill>
                <a:latin typeface="微软雅黑" panose="020B0503020204020204" pitchFamily="34" charset="-122"/>
                <a:ea typeface="微软雅黑" panose="020B0503020204020204" pitchFamily="34" charset="-122"/>
                <a:cs typeface="+mn-ea"/>
              </a:rPr>
              <a:t>findById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dirty="0">
                <a:solidFill>
                  <a:srgbClr val="595959"/>
                </a:solidFill>
                <a:latin typeface="微软雅黑" panose="020B0503020204020204" pitchFamily="34" charset="-122"/>
                <a:ea typeface="微软雅黑" panose="020B0503020204020204" pitchFamily="34" charset="-122"/>
                <a:cs typeface="+mn-ea"/>
              </a:rPr>
              <a:t>="int" </a:t>
            </a:r>
            <a:r>
              <a:rPr lang="en-US" altLang="zh-CN" dirty="0" err="1">
                <a:solidFill>
                  <a:srgbClr val="1369B2"/>
                </a:solidFill>
                <a:latin typeface="微软雅黑" panose="020B0503020204020204" pitchFamily="34" charset="-122"/>
                <a:ea typeface="微软雅黑" panose="020B0503020204020204" pitchFamily="34" charset="-122"/>
                <a:cs typeface="+mn-ea"/>
              </a:rPr>
              <a:t>resultType</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en-US" altLang="zh-CN" dirty="0" err="1">
                <a:solidFill>
                  <a:srgbClr val="1369B2"/>
                </a:solidFill>
                <a:latin typeface="微软雅黑" panose="020B0503020204020204" pitchFamily="34" charset="-122"/>
                <a:ea typeface="微软雅黑" panose="020B0503020204020204" pitchFamily="34" charset="-122"/>
                <a:cs typeface="+mn-ea"/>
              </a:rPr>
              <a:t>com.itheima.pojo.User</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select * from users where </a:t>
            </a:r>
            <a:r>
              <a:rPr lang="en-US" altLang="zh-CN" dirty="0" err="1">
                <a:solidFill>
                  <a:srgbClr val="595959"/>
                </a:solidFill>
                <a:latin typeface="微软雅黑" panose="020B0503020204020204" pitchFamily="34" charset="-122"/>
                <a:ea typeface="微软雅黑" panose="020B0503020204020204" pitchFamily="34" charset="-122"/>
                <a:cs typeface="+mn-ea"/>
              </a:rPr>
              <a:t>uid</a:t>
            </a:r>
            <a:r>
              <a:rPr lang="en-US" altLang="zh-CN" dirty="0">
                <a:solidFill>
                  <a:srgbClr val="595959"/>
                </a:solidFill>
                <a:latin typeface="微软雅黑" panose="020B0503020204020204" pitchFamily="34" charset="-122"/>
                <a:ea typeface="微软雅黑" panose="020B0503020204020204" pitchFamily="34" charset="-122"/>
                <a:cs typeface="+mn-ea"/>
              </a:rPr>
              <a:t> = #{id}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&lt;/select&gt;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4484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3686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2989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42624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的核心对象</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35178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核心配置文件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27732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映射文件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12051" y="5205748"/>
            <a:ext cx="1192345" cy="614383"/>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4017722" y="5184100"/>
            <a:ext cx="5143000" cy="612920"/>
            <a:chOff x="4315150" y="2341731"/>
            <a:chExt cx="3857250" cy="540057"/>
          </a:xfrm>
        </p:grpSpPr>
        <p:sp>
          <p:nvSpPr>
            <p:cNvPr id="25" name="矩形 24"/>
            <p:cNvSpPr/>
            <p:nvPr/>
          </p:nvSpPr>
          <p:spPr>
            <a:xfrm>
              <a:off x="4841197" y="2424395"/>
              <a:ext cx="2827146" cy="332206"/>
            </a:xfrm>
            <a:prstGeom prst="rect">
              <a:avLst/>
            </a:prstGeom>
            <a:ln w="15875">
              <a:noFill/>
            </a:ln>
          </p:spPr>
          <p:txBody>
            <a:bodyPr wrap="square" lIns="68580" tIns="34290" rIns="68580" bIns="34290">
              <a:spAutoFit/>
            </a:bodyPr>
            <a:lstStyle/>
            <a:p>
              <a:r>
                <a:rPr lang="zh-CN" alt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案例</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：员工管理系统</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多个全限定类设置别名的方式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71750"/>
            <a:ext cx="9390960" cy="9486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方式一：</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元素下，使用多个</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元素为每一个全限定类逐个配置别名</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08860"/>
            <a:ext cx="9865885" cy="144756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29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34300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606040" y="3874770"/>
            <a:ext cx="7280910" cy="2579138"/>
          </a:xfrm>
          <a:prstGeom prst="rect">
            <a:avLst/>
          </a:prstGeom>
        </p:spPr>
      </p:pic>
      <p:sp>
        <p:nvSpPr>
          <p:cNvPr id="2" name="文本框 1"/>
          <p:cNvSpPr txBox="1"/>
          <p:nvPr/>
        </p:nvSpPr>
        <p:spPr>
          <a:xfrm>
            <a:off x="2777490" y="3794760"/>
            <a:ext cx="6892290"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typeAliases</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a:t>
            </a:r>
            <a:r>
              <a:rPr lang="en-US" altLang="zh-CN" sz="1600" dirty="0" err="1">
                <a:solidFill>
                  <a:srgbClr val="595959"/>
                </a:solidFill>
                <a:latin typeface="微软雅黑" panose="020B0503020204020204" pitchFamily="34" charset="-122"/>
                <a:ea typeface="微软雅黑" panose="020B0503020204020204" pitchFamily="34" charset="-122"/>
              </a:rPr>
              <a:t>Usertype</a:t>
            </a:r>
            <a:r>
              <a:rPr lang="en-US"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err="1">
                <a:solidFill>
                  <a:srgbClr val="595959"/>
                </a:solidFill>
                <a:latin typeface="微软雅黑" panose="020B0503020204020204" pitchFamily="34" charset="-122"/>
                <a:ea typeface="微软雅黑" panose="020B0503020204020204" pitchFamily="34" charset="-122"/>
              </a:rPr>
              <a:t>com.itheima.pojo.User</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alias="Student" type="</a:t>
            </a:r>
            <a:r>
              <a:rPr lang="en-US" altLang="zh-CN" sz="1600" dirty="0" err="1">
                <a:solidFill>
                  <a:srgbClr val="595959"/>
                </a:solidFill>
                <a:latin typeface="微软雅黑" panose="020B0503020204020204" pitchFamily="34" charset="-122"/>
                <a:ea typeface="微软雅黑" panose="020B0503020204020204" pitchFamily="34" charset="-122"/>
              </a:rPr>
              <a:t>com.itheima.pojo.Student</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alias="Employee" 	type="</a:t>
            </a:r>
            <a:r>
              <a:rPr lang="en-US" altLang="zh-CN" sz="1600" dirty="0" err="1">
                <a:solidFill>
                  <a:srgbClr val="595959"/>
                </a:solidFill>
                <a:latin typeface="微软雅黑" panose="020B0503020204020204" pitchFamily="34" charset="-122"/>
                <a:ea typeface="微软雅黑" panose="020B0503020204020204" pitchFamily="34" charset="-122"/>
              </a:rPr>
              <a:t>com.itheima.pojo.Employee</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alias="Animal" type="</a:t>
            </a:r>
            <a:r>
              <a:rPr lang="en-US" altLang="zh-CN" sz="1600" dirty="0" err="1">
                <a:solidFill>
                  <a:srgbClr val="595959"/>
                </a:solidFill>
                <a:latin typeface="微软雅黑" panose="020B0503020204020204" pitchFamily="34" charset="-122"/>
                <a:ea typeface="微软雅黑" panose="020B0503020204020204" pitchFamily="34" charset="-122"/>
              </a:rPr>
              <a:t>com.itheima.pojo.Animal</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typeAliases</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多个全限定类设置别名的方式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83230"/>
            <a:ext cx="9390960" cy="5820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方式二：</a:t>
            </a:r>
            <a:r>
              <a:rPr lang="zh-CN" altLang="zh-CN" dirty="0">
                <a:solidFill>
                  <a:srgbClr val="595959"/>
                </a:solidFill>
                <a:latin typeface="微软雅黑" panose="020B0503020204020204" pitchFamily="34" charset="-122"/>
              </a:rPr>
              <a:t>通过自动扫描包的形式自定义</a:t>
            </a:r>
            <a:r>
              <a:rPr lang="zh-CN" altLang="zh-CN" dirty="0">
                <a:solidFill>
                  <a:srgbClr val="1369B2"/>
                </a:solidFill>
                <a:latin typeface="微软雅黑" panose="020B0503020204020204" pitchFamily="34" charset="-122"/>
              </a:rPr>
              <a:t>别名</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20340"/>
            <a:ext cx="9865885" cy="10961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3487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652395" y="4011083"/>
            <a:ext cx="7280910" cy="1428365"/>
          </a:xfrm>
          <a:prstGeom prst="rect">
            <a:avLst/>
          </a:prstGeom>
        </p:spPr>
      </p:pic>
      <p:sp>
        <p:nvSpPr>
          <p:cNvPr id="2" name="文本框 1"/>
          <p:cNvSpPr txBox="1"/>
          <p:nvPr/>
        </p:nvSpPr>
        <p:spPr>
          <a:xfrm>
            <a:off x="3749040" y="4080510"/>
            <a:ext cx="556641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typeAliases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&lt;package name="</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typeAliases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常见</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类型的默认别名问题</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除了可以使用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元素为实体类自定义</a:t>
            </a:r>
            <a:r>
              <a:rPr lang="zh-CN" altLang="zh-CN" dirty="0">
                <a:solidFill>
                  <a:srgbClr val="1369B2"/>
                </a:solidFill>
                <a:latin typeface="微软雅黑" panose="020B0503020204020204" pitchFamily="34" charset="-122"/>
              </a:rPr>
              <a:t>别名</a:t>
            </a:r>
            <a:r>
              <a:rPr lang="zh-CN" altLang="zh-CN" dirty="0">
                <a:solidFill>
                  <a:srgbClr val="595959"/>
                </a:solidFill>
                <a:latin typeface="微软雅黑" panose="020B0503020204020204" pitchFamily="34" charset="-122"/>
              </a:rPr>
              <a:t>外，</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框架还为许多常见的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类型（如数值、字符串、日期和集合等）提供了相应的</a:t>
            </a:r>
            <a:r>
              <a:rPr lang="zh-CN" altLang="zh-CN" dirty="0">
                <a:solidFill>
                  <a:srgbClr val="1369B2"/>
                </a:solidFill>
                <a:latin typeface="微软雅黑" panose="020B0503020204020204" pitchFamily="34" charset="-122"/>
              </a:rPr>
              <a:t>默认别名</a:t>
            </a:r>
            <a:r>
              <a:rPr lang="zh-CN" altLang="en-US" dirty="0">
                <a:solidFill>
                  <a:srgbClr val="595959"/>
                </a:solidFill>
                <a:latin typeface="微软雅黑" panose="020B0503020204020204" pitchFamily="34" charset="-122"/>
              </a:rPr>
              <a:t>。例如别名</a:t>
            </a:r>
            <a:r>
              <a:rPr lang="en-US" altLang="zh-CN" dirty="0">
                <a:solidFill>
                  <a:srgbClr val="595959"/>
                </a:solidFill>
                <a:latin typeface="微软雅黑" panose="020B0503020204020204" pitchFamily="34" charset="-122"/>
              </a:rPr>
              <a:t>_byte</a:t>
            </a:r>
            <a:r>
              <a:rPr lang="zh-CN" altLang="en-US" dirty="0">
                <a:solidFill>
                  <a:srgbClr val="595959"/>
                </a:solidFill>
                <a:latin typeface="微软雅黑" panose="020B0503020204020204" pitchFamily="34" charset="-122"/>
              </a:rPr>
              <a:t>映射类型</a:t>
            </a:r>
            <a:r>
              <a:rPr lang="en-US" altLang="zh-CN" dirty="0">
                <a:solidFill>
                  <a:srgbClr val="595959"/>
                </a:solidFill>
                <a:latin typeface="微软雅黑" panose="020B0503020204020204" pitchFamily="34" charset="-122"/>
              </a:rPr>
              <a:t>byte</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_long</a:t>
            </a:r>
            <a:r>
              <a:rPr lang="zh-CN" altLang="en-US" dirty="0">
                <a:solidFill>
                  <a:srgbClr val="595959"/>
                </a:solidFill>
                <a:latin typeface="微软雅黑" panose="020B0503020204020204" pitchFamily="34" charset="-122"/>
              </a:rPr>
              <a:t>映射类型</a:t>
            </a:r>
            <a:r>
              <a:rPr lang="en-US" altLang="zh-CN" dirty="0">
                <a:solidFill>
                  <a:srgbClr val="595959"/>
                </a:solidFill>
                <a:latin typeface="微软雅黑" panose="020B0503020204020204" pitchFamily="34" charset="-122"/>
              </a:rPr>
              <a:t>long</a:t>
            </a:r>
            <a:r>
              <a:rPr lang="zh-CN" altLang="en-US" dirty="0">
                <a:solidFill>
                  <a:srgbClr val="595959"/>
                </a:solidFill>
                <a:latin typeface="微软雅黑" panose="020B0503020204020204" pitchFamily="34" charset="-122"/>
              </a:rPr>
              <a:t>等，</a:t>
            </a:r>
            <a:r>
              <a:rPr lang="zh-CN" altLang="zh-CN" dirty="0">
                <a:solidFill>
                  <a:srgbClr val="595959"/>
                </a:solidFill>
                <a:latin typeface="微软雅黑" panose="020B0503020204020204" pitchFamily="34" charset="-122"/>
              </a:rPr>
              <a:t>别名可以在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中直接使用，但由于别名不区分大小写，所以在使用时要注意重复定义的覆盖问题</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4911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413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environments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environments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元素定义运行环境</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7081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9100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en-US" sz="2000" dirty="0">
                <a:solidFill>
                  <a:srgbClr val="1369B2"/>
                </a:solidFill>
                <a:latin typeface="微软雅黑" panose="020B0503020204020204" pitchFamily="34" charset="-122"/>
                <a:ea typeface="微软雅黑" panose="020B0503020204020204" pitchFamily="34" charset="-122"/>
              </a:rPr>
              <a:t>元素配置运行环境</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可以配置多套运行环境，如开发环境、测试环境、生产环境等，我们可以灵活选择不同的配置，从而将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映射到不同运行环境的数据库中。不同的运行环境可以通过</a:t>
            </a:r>
            <a:r>
              <a:rPr lang="en-US" altLang="zh-CN" dirty="0">
                <a:solidFill>
                  <a:srgbClr val="1369B2"/>
                </a:solidFill>
                <a:latin typeface="微软雅黑" panose="020B0503020204020204" pitchFamily="34" charset="-122"/>
              </a:rPr>
              <a:t>&lt;environments&gt;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来配置，但不管增加几套运行环境，都必须要明确选择出当前要用的唯一的一个</a:t>
            </a:r>
            <a:r>
              <a:rPr lang="zh-CN" altLang="zh-CN" dirty="0">
                <a:solidFill>
                  <a:srgbClr val="1369B2"/>
                </a:solidFill>
                <a:latin typeface="微软雅黑" panose="020B0503020204020204" pitchFamily="34" charset="-122"/>
              </a:rPr>
              <a:t>运行环境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051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8818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en-US" sz="2000" dirty="0">
                <a:solidFill>
                  <a:srgbClr val="1369B2"/>
                </a:solidFill>
                <a:latin typeface="微软雅黑" panose="020B0503020204020204" pitchFamily="34" charset="-122"/>
                <a:ea typeface="微软雅黑" panose="020B0503020204020204" pitchFamily="34" charset="-122"/>
              </a:rPr>
              <a:t>各元素配置运行环境</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的运行环境信息包括事务管理器和数据源。在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的核心配置文件中，</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&lt;environments&gt;</a:t>
            </a:r>
            <a:r>
              <a:rPr lang="zh-CN" altLang="zh-CN" dirty="0">
                <a:solidFill>
                  <a:srgbClr val="595959"/>
                </a:solidFill>
                <a:latin typeface="微软雅黑" panose="020B0503020204020204" pitchFamily="34" charset="-122"/>
              </a:rPr>
              <a:t>元素定义一个运行环境。</a:t>
            </a:r>
            <a:r>
              <a:rPr lang="en-US" altLang="zh-CN" dirty="0">
                <a:solidFill>
                  <a:srgbClr val="1369B2"/>
                </a:solidFill>
                <a:latin typeface="微软雅黑" panose="020B0503020204020204" pitchFamily="34" charset="-122"/>
              </a:rPr>
              <a:t>&lt;environment&gt;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有两个子元素，</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transactionManager</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daraSource</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transactionManager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元素用于配置运行环境的事务管理器；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daraSource</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元素用于配置运行环境的数据源信息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0112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54830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zh-CN" sz="2000" dirty="0">
                <a:solidFill>
                  <a:srgbClr val="1369B2"/>
                </a:solidFill>
                <a:latin typeface="微软雅黑" panose="020B0503020204020204" pitchFamily="34" charset="-122"/>
                <a:ea typeface="微软雅黑" panose="020B0503020204020204" pitchFamily="34" charset="-122"/>
              </a:rPr>
              <a:t>元素进行配置的示例代码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2"/>
          <a:stretch>
            <a:fillRect/>
          </a:stretch>
        </p:blipFill>
        <p:spPr>
          <a:xfrm>
            <a:off x="1977390" y="2205989"/>
            <a:ext cx="8309610" cy="4111448"/>
          </a:xfrm>
          <a:prstGeom prst="rect">
            <a:avLst/>
          </a:prstGeom>
        </p:spPr>
      </p:pic>
      <p:sp>
        <p:nvSpPr>
          <p:cNvPr id="2" name="文本框 1"/>
          <p:cNvSpPr txBox="1"/>
          <p:nvPr/>
        </p:nvSpPr>
        <p:spPr>
          <a:xfrm>
            <a:off x="2434590" y="2194560"/>
            <a:ext cx="7738110" cy="4111447"/>
          </a:xfrm>
          <a:prstGeom prst="rect">
            <a:avLst/>
          </a:prstGeom>
          <a:noFill/>
        </p:spPr>
        <p:txBody>
          <a:bodyPr wrap="square" rtlCol="0">
            <a:spAutoFit/>
          </a:bodyPr>
          <a:lstStyle/>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rPr>
              <a:t>&lt;environments </a:t>
            </a:r>
            <a:r>
              <a:rPr lang="en-US" altLang="zh-CN" sz="1600" dirty="0">
                <a:solidFill>
                  <a:srgbClr val="595959"/>
                </a:solidFill>
                <a:latin typeface="微软雅黑" panose="020B0503020204020204" pitchFamily="34" charset="-122"/>
                <a:ea typeface="微软雅黑" panose="020B0503020204020204" pitchFamily="34" charset="-122"/>
              </a:rPr>
              <a:t>default="development"&gt;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rPr>
              <a:t>&lt;environment </a:t>
            </a:r>
            <a:r>
              <a:rPr lang="en-US" altLang="zh-CN" sz="1600" dirty="0">
                <a:solidFill>
                  <a:srgbClr val="595959"/>
                </a:solidFill>
                <a:latin typeface="微软雅黑" panose="020B0503020204020204" pitchFamily="34" charset="-122"/>
                <a:ea typeface="微软雅黑" panose="020B0503020204020204" pitchFamily="34" charset="-122"/>
              </a:rPr>
              <a:t>id="development"&gt;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transactionManager</a:t>
            </a:r>
            <a:r>
              <a:rPr lang="en-US" altLang="zh-CN" sz="1600" dirty="0">
                <a:solidFill>
                  <a:srgbClr val="595959"/>
                </a:solidFill>
                <a:latin typeface="微软雅黑" panose="020B0503020204020204" pitchFamily="34" charset="-122"/>
                <a:ea typeface="微软雅黑" panose="020B0503020204020204" pitchFamily="34" charset="-122"/>
              </a:rPr>
              <a:t> type="JDBC" /&gt;&lt;!—</a:t>
            </a:r>
            <a:r>
              <a:rPr lang="zh-CN" altLang="zh-CN" sz="1600" dirty="0">
                <a:solidFill>
                  <a:srgbClr val="595959"/>
                </a:solidFill>
                <a:latin typeface="微软雅黑" panose="020B0503020204020204" pitchFamily="34" charset="-122"/>
                <a:ea typeface="微软雅黑" panose="020B0503020204020204" pitchFamily="34" charset="-122"/>
              </a:rPr>
              <a:t>设置使用</a:t>
            </a:r>
            <a:r>
              <a:rPr lang="en-US" altLang="zh-CN" sz="1600" dirty="0">
                <a:solidFill>
                  <a:srgbClr val="595959"/>
                </a:solidFill>
                <a:latin typeface="微软雅黑" panose="020B0503020204020204" pitchFamily="34" charset="-122"/>
                <a:ea typeface="微软雅黑" panose="020B0503020204020204" pitchFamily="34" charset="-122"/>
              </a:rPr>
              <a:t>JDBC</a:t>
            </a:r>
            <a:r>
              <a:rPr lang="zh-CN" altLang="zh-CN" sz="1600" dirty="0">
                <a:solidFill>
                  <a:srgbClr val="595959"/>
                </a:solidFill>
                <a:latin typeface="微软雅黑" panose="020B0503020204020204" pitchFamily="34" charset="-122"/>
                <a:ea typeface="微软雅黑" panose="020B0503020204020204" pitchFamily="34" charset="-122"/>
              </a:rPr>
              <a:t>事务管理</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dataSource</a:t>
            </a:r>
            <a:r>
              <a:rPr lang="en-US" altLang="zh-CN" sz="1600" dirty="0">
                <a:solidFill>
                  <a:srgbClr val="595959"/>
                </a:solidFill>
                <a:latin typeface="微软雅黑" panose="020B0503020204020204" pitchFamily="34" charset="-122"/>
                <a:ea typeface="微软雅黑" panose="020B0503020204020204" pitchFamily="34" charset="-122"/>
              </a:rPr>
              <a:t> type="POOLED"&gt; &lt;!-</a:t>
            </a:r>
            <a:r>
              <a:rPr lang="zh-CN" altLang="zh-CN" sz="1600" dirty="0">
                <a:solidFill>
                  <a:srgbClr val="595959"/>
                </a:solidFill>
                <a:latin typeface="微软雅黑" panose="020B0503020204020204" pitchFamily="34" charset="-122"/>
                <a:ea typeface="微软雅黑" panose="020B0503020204020204" pitchFamily="34" charset="-122"/>
              </a:rPr>
              <a:t>配置数据源</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name="driver" value="${</a:t>
            </a:r>
            <a:r>
              <a:rPr lang="en-US" altLang="zh-CN" sz="1600" dirty="0" err="1">
                <a:solidFill>
                  <a:srgbClr val="595959"/>
                </a:solidFill>
                <a:latin typeface="微软雅黑" panose="020B0503020204020204" pitchFamily="34" charset="-122"/>
                <a:ea typeface="微软雅黑" panose="020B0503020204020204" pitchFamily="34" charset="-122"/>
              </a:rPr>
              <a:t>jdbc.driver</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a:t>
            </a:r>
            <a:r>
              <a:rPr lang="en-US" altLang="zh-CN" sz="1600" dirty="0" err="1">
                <a:solidFill>
                  <a:srgbClr val="595959"/>
                </a:solidFill>
                <a:latin typeface="微软雅黑" panose="020B0503020204020204" pitchFamily="34" charset="-122"/>
                <a:ea typeface="微软雅黑" panose="020B0503020204020204" pitchFamily="34" charset="-122"/>
              </a:rPr>
              <a:t>url</a:t>
            </a:r>
            <a:r>
              <a:rPr lang="en-US" altLang="zh-CN" sz="1600" dirty="0">
                <a:solidFill>
                  <a:srgbClr val="595959"/>
                </a:solidFill>
                <a:latin typeface="微软雅黑" panose="020B0503020204020204" pitchFamily="34" charset="-122"/>
                <a:ea typeface="微软雅黑" panose="020B0503020204020204" pitchFamily="34" charset="-122"/>
              </a:rPr>
              <a:t>" value="${</a:t>
            </a:r>
            <a:r>
              <a:rPr lang="en-US" altLang="zh-CN" sz="1600" dirty="0" err="1">
                <a:solidFill>
                  <a:srgbClr val="595959"/>
                </a:solidFill>
                <a:latin typeface="微软雅黑" panose="020B0503020204020204" pitchFamily="34" charset="-122"/>
                <a:ea typeface="微软雅黑" panose="020B0503020204020204" pitchFamily="34" charset="-122"/>
              </a:rPr>
              <a:t>jdbc.url</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name="username" value="${</a:t>
            </a:r>
            <a:r>
              <a:rPr lang="en-US" altLang="zh-CN" sz="1600" dirty="0" err="1">
                <a:solidFill>
                  <a:srgbClr val="595959"/>
                </a:solidFill>
                <a:latin typeface="微软雅黑" panose="020B0503020204020204" pitchFamily="34" charset="-122"/>
                <a:ea typeface="微软雅黑" panose="020B0503020204020204" pitchFamily="34" charset="-122"/>
              </a:rPr>
              <a:t>jdbc.username</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name="password" value="${</a:t>
            </a:r>
            <a:r>
              <a:rPr lang="en-US" altLang="zh-CN" sz="1600" dirty="0" err="1">
                <a:solidFill>
                  <a:srgbClr val="595959"/>
                </a:solidFill>
                <a:latin typeface="微软雅黑" panose="020B0503020204020204" pitchFamily="34" charset="-122"/>
                <a:ea typeface="微软雅黑" panose="020B0503020204020204" pitchFamily="34" charset="-122"/>
              </a:rPr>
              <a:t>jdbc.password</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dataSource</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rPr>
              <a:t>&lt;/environment&gt;	</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rPr>
              <a:t>&lt;/environments&gt;</a:t>
            </a:r>
            <a:endParaRPr lang="zh-CN" altLang="zh-CN" sz="16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31970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transcationManager</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元素配置事务管理器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46069"/>
            <a:ext cx="9390960" cy="30289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transcationManager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元素可以配置两种类型的</a:t>
            </a:r>
            <a:r>
              <a:rPr lang="zh-CN" altLang="zh-CN" dirty="0">
                <a:solidFill>
                  <a:srgbClr val="1369B2"/>
                </a:solidFill>
                <a:latin typeface="微软雅黑" panose="020B0503020204020204" pitchFamily="34" charset="-122"/>
              </a:rPr>
              <a:t>事务管理器</a:t>
            </a:r>
            <a:r>
              <a:rPr lang="zh-CN" altLang="zh-CN" dirty="0">
                <a:solidFill>
                  <a:srgbClr val="595959"/>
                </a:solidFill>
                <a:latin typeface="微软雅黑" panose="020B0503020204020204" pitchFamily="34" charset="-122"/>
              </a:rPr>
              <a:t>，分别是</a:t>
            </a:r>
            <a:r>
              <a:rPr lang="en-US" altLang="zh-CN" dirty="0">
                <a:solidFill>
                  <a:srgbClr val="1369B2"/>
                </a:solidFill>
                <a:latin typeface="微软雅黑" panose="020B0503020204020204" pitchFamily="34" charset="-122"/>
              </a:rPr>
              <a:t>JDBC</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MANAGED</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marL="285750" lvl="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：此配置直接使用</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的提交和回滚设置，它依赖于从数据源得到的连接来管理事务的作用域。</a:t>
            </a:r>
            <a:endParaRPr lang="en-US" altLang="zh-CN" dirty="0">
              <a:solidFill>
                <a:srgbClr val="595959"/>
              </a:solidFill>
              <a:latin typeface="微软雅黑" panose="020B0503020204020204" pitchFamily="34" charset="-122"/>
            </a:endParaRPr>
          </a:p>
          <a:p>
            <a:pPr marL="285750" lvl="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MANAGED</a:t>
            </a:r>
            <a:r>
              <a:rPr lang="zh-CN" altLang="zh-CN" dirty="0">
                <a:solidFill>
                  <a:srgbClr val="595959"/>
                </a:solidFill>
                <a:latin typeface="微软雅黑" panose="020B0503020204020204" pitchFamily="34" charset="-122"/>
              </a:rPr>
              <a:t>：此配置不提交或回滚一个连接，而是让容器来管理事务的整个生命周期。默认情况下，它会关闭连接，</a:t>
            </a:r>
            <a:r>
              <a:rPr lang="zh-CN" altLang="en-US" dirty="0">
                <a:solidFill>
                  <a:srgbClr val="595959"/>
                </a:solidFill>
                <a:latin typeface="微软雅黑" panose="020B0503020204020204" pitchFamily="34" charset="-122"/>
              </a:rPr>
              <a:t>但</a:t>
            </a:r>
            <a:r>
              <a:rPr lang="zh-CN" altLang="zh-CN" dirty="0">
                <a:solidFill>
                  <a:srgbClr val="595959"/>
                </a:solidFill>
                <a:latin typeface="微软雅黑" panose="020B0503020204020204" pitchFamily="34" charset="-122"/>
              </a:rPr>
              <a:t>可以将</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transcationManager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a:t>
            </a:r>
            <a:r>
              <a:rPr lang="en-US" altLang="zh-CN" dirty="0" err="1">
                <a:solidFill>
                  <a:srgbClr val="595959"/>
                </a:solidFill>
                <a:latin typeface="微软雅黑" panose="020B0503020204020204" pitchFamily="34" charset="-122"/>
              </a:rPr>
              <a:t>closeConnection</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来阻止它默认的关闭行为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560320"/>
            <a:ext cx="9865885" cy="35433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81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7846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690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054839" cy="461665"/>
          </a:xfrm>
          <a:prstGeom prst="rect">
            <a:avLst/>
          </a:prstGeom>
          <a:solidFill>
            <a:srgbClr val="C00000"/>
          </a:solidFill>
        </p:spPr>
        <p:txBody>
          <a:bodyPr wrap="square" rtlCol="0">
            <a:spAutoFit/>
          </a:bodyPr>
          <a:lstStyle/>
          <a:p>
            <a:pPr algn="dist"/>
            <a:r>
              <a:rPr lang="en-US" altLang="zh-CN" sz="2400"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MyBatis</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数据源类型</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4" y="302870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项目中使用</a:t>
            </a:r>
            <a:r>
              <a:rPr lang="en-US" altLang="zh-CN" dirty="0" err="1">
                <a:solidFill>
                  <a:srgbClr val="595959"/>
                </a:solidFill>
                <a:latin typeface="微软雅黑" panose="020B0503020204020204" pitchFamily="34" charset="-122"/>
              </a:rPr>
              <a:t>Spring+MyBatis</a:t>
            </a:r>
            <a:r>
              <a:rPr lang="zh-CN" altLang="zh-CN" dirty="0">
                <a:solidFill>
                  <a:srgbClr val="595959"/>
                </a:solidFill>
                <a:latin typeface="微软雅黑" panose="020B0503020204020204" pitchFamily="34" charset="-122"/>
              </a:rPr>
              <a:t>，则没必要在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中配置事务管理器，实际开发中，项目会使用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自带的管理器来实现事务管理。对于数据源的配置，</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JNDI</a:t>
            </a:r>
            <a:r>
              <a:rPr lang="zh-CN" altLang="zh-CN" dirty="0">
                <a:solidFill>
                  <a:srgbClr val="595959"/>
                </a:solidFill>
                <a:latin typeface="微软雅黑" panose="020B0503020204020204" pitchFamily="34" charset="-122"/>
              </a:rPr>
              <a:t>三种数据源类型</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80567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4625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1461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17600" y="1217930"/>
            <a:ext cx="2560955" cy="39878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UNPOOLED</a:t>
            </a:r>
            <a:r>
              <a:rPr lang="zh-CN" altLang="en-US" sz="2000" dirty="0" err="1">
                <a:solidFill>
                  <a:srgbClr val="1369B2"/>
                </a:solidFill>
                <a:latin typeface="微软雅黑" panose="020B0503020204020204" pitchFamily="34" charset="-122"/>
                <a:ea typeface="微软雅黑" panose="020B0503020204020204" pitchFamily="34" charset="-122"/>
              </a:rPr>
              <a:t>数据源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a:solidFill>
                  <a:srgbClr val="1369B2"/>
                </a:solidFill>
                <a:latin typeface="微软雅黑" panose="020B0503020204020204" pitchFamily="34" charset="-122"/>
              </a:rPr>
              <a:t>UNPOOLED</a:t>
            </a:r>
            <a:r>
              <a:rPr lang="zh-CN" altLang="zh-CN" dirty="0">
                <a:solidFill>
                  <a:srgbClr val="595959"/>
                </a:solidFill>
                <a:latin typeface="微软雅黑" panose="020B0503020204020204" pitchFamily="34" charset="-122"/>
              </a:rPr>
              <a:t>表示数据源为</a:t>
            </a:r>
            <a:r>
              <a:rPr lang="zh-CN" altLang="zh-CN" dirty="0">
                <a:solidFill>
                  <a:srgbClr val="1369B2"/>
                </a:solidFill>
                <a:latin typeface="微软雅黑" panose="020B0503020204020204" pitchFamily="34" charset="-122"/>
              </a:rPr>
              <a:t>无连接池类型</a:t>
            </a:r>
            <a:r>
              <a:rPr lang="zh-CN" altLang="zh-CN" dirty="0">
                <a:solidFill>
                  <a:srgbClr val="595959"/>
                </a:solidFill>
                <a:latin typeface="微软雅黑" panose="020B0503020204020204" pitchFamily="34" charset="-122"/>
              </a:rPr>
              <a:t>。配置此数据源类型后，程序在每次被请求时会打开和关闭数据库连接。</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适用于对性能要求不高的简单应用程</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类型的数据源需要配置</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种属性</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rPr>
              <a:t>的核心对象</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61806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380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UNPOOLED</a:t>
            </a:r>
            <a:r>
              <a:rPr lang="zh-CN" altLang="zh-CN" sz="2000" dirty="0">
                <a:solidFill>
                  <a:srgbClr val="1369B2"/>
                </a:solidFill>
                <a:latin typeface="微软雅黑" panose="020B0503020204020204" pitchFamily="34" charset="-122"/>
                <a:ea typeface="微软雅黑" panose="020B0503020204020204" pitchFamily="34" charset="-122"/>
              </a:rPr>
              <a:t>数据源需要配置的属性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410335" y="2090329"/>
          <a:ext cx="8333105" cy="2919095"/>
        </p:xfrm>
        <a:graphic>
          <a:graphicData uri="http://schemas.openxmlformats.org/drawingml/2006/table">
            <a:tbl>
              <a:tblPr>
                <a:tableStyleId>{5C22544A-7EE6-4342-B048-85BDC9FD1C3A}</a:tableStyleId>
              </a:tblPr>
              <a:tblGrid>
                <a:gridCol w="4285615"/>
                <a:gridCol w="4047490"/>
              </a:tblGrid>
              <a:tr h="43561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属性</a:t>
                      </a:r>
                      <a:endParaRPr lang="zh-CN" altLang="en-US" sz="1600" b="1">
                        <a:solidFill>
                          <a:srgbClr val="646464"/>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说明</a:t>
                      </a:r>
                      <a:endParaRPr lang="zh-CN" altLang="en-US" sz="1600" b="1">
                        <a:solidFill>
                          <a:srgbClr val="646464"/>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589280">
                <a:tc>
                  <a:txBody>
                    <a:bodyPr/>
                    <a:lstStyle/>
                    <a:p>
                      <a:pPr indent="0" algn="ctr">
                        <a:lnSpc>
                          <a:spcPct val="120000"/>
                        </a:lnSpc>
                        <a:spcBef>
                          <a:spcPts val="0"/>
                        </a:spcBef>
                        <a:spcAft>
                          <a:spcPts val="0"/>
                        </a:spcAft>
                      </a:pPr>
                      <a:r>
                        <a:rPr lang="zh-CN" altLang="en-US" sz="1600" b="0" spc="130">
                          <a:solidFill>
                            <a:srgbClr val="646464"/>
                          </a:solidFill>
                          <a:latin typeface="微软雅黑" panose="020B0503020204020204" pitchFamily="34" charset="-122"/>
                          <a:ea typeface="微软雅黑" panose="020B0503020204020204" pitchFamily="34" charset="-122"/>
                        </a:rPr>
                        <a:t>driver</a:t>
                      </a:r>
                      <a:endParaRPr lang="zh-CN" altLang="en-US" sz="1600" b="0" spc="130">
                        <a:solidFill>
                          <a:srgbClr val="646464"/>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JDBC驱动的Java类的完全限定名</a:t>
                      </a:r>
                      <a:endParaRPr lang="en-US"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624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rgbClr val="646464"/>
                          </a:solidFill>
                          <a:latin typeface="微软雅黑" panose="020B0503020204020204" pitchFamily="34" charset="-122"/>
                          <a:ea typeface="微软雅黑" panose="020B0503020204020204" pitchFamily="34" charset="-122"/>
                        </a:rPr>
                        <a:t>url</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数据库的URL地址</a:t>
                      </a:r>
                      <a:endPar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497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rgbClr val="646464"/>
                          </a:solidFill>
                          <a:latin typeface="微软雅黑" panose="020B0503020204020204" pitchFamily="34" charset="-122"/>
                          <a:ea typeface="微软雅黑" panose="020B0503020204020204" pitchFamily="34" charset="-122"/>
                        </a:rPr>
                        <a:t>username</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zh-CN" altLang="zh-CN" sz="1600" b="0" spc="130">
                          <a:solidFill>
                            <a:srgbClr val="404040"/>
                          </a:solidFill>
                          <a:latin typeface="微软雅黑" panose="020B0503020204020204" pitchFamily="34" charset="-122"/>
                          <a:ea typeface="微软雅黑" panose="020B0503020204020204" pitchFamily="34" charset="-122"/>
                        </a:rPr>
                        <a:t>登录数据库的用户名</a:t>
                      </a:r>
                      <a:endParaRPr lang="zh-CN" altLang="zh-CN" sz="1600" b="0" spc="130">
                        <a:solidFill>
                          <a:srgbClr val="404040"/>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624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rgbClr val="646464"/>
                          </a:solidFill>
                          <a:latin typeface="微软雅黑" panose="020B0503020204020204" pitchFamily="34" charset="-122"/>
                          <a:ea typeface="微软雅黑" panose="020B0503020204020204" pitchFamily="34" charset="-122"/>
                        </a:rPr>
                        <a:t>password</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登录数据库的密码</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8674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rgbClr val="646464"/>
                          </a:solidFill>
                          <a:latin typeface="微软雅黑" panose="020B0503020204020204" pitchFamily="34" charset="-122"/>
                          <a:ea typeface="微软雅黑" panose="020B0503020204020204" pitchFamily="34" charset="-122"/>
                        </a:rPr>
                        <a:t>defaultTransactionIsolationLevel</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317500" marR="3175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默认的连接事务隔离级别</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317500" marR="3175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36473" cy="39878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POOLED</a:t>
            </a:r>
            <a:r>
              <a:rPr lang="zh-CN" altLang="en-US" sz="2000" dirty="0" err="1">
                <a:solidFill>
                  <a:srgbClr val="1369B2"/>
                </a:solidFill>
                <a:latin typeface="微软雅黑" panose="020B0503020204020204" pitchFamily="34" charset="-122"/>
                <a:ea typeface="微软雅黑" panose="020B0503020204020204" pitchFamily="34" charset="-122"/>
              </a:rPr>
              <a:t>数据源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a:solidFill>
                  <a:srgbClr val="1369B2"/>
                </a:solidFill>
                <a:latin typeface="微软雅黑" panose="020B0503020204020204" pitchFamily="34" charset="-122"/>
              </a:rPr>
              <a:t>POOLED</a:t>
            </a:r>
            <a:r>
              <a:rPr lang="zh-CN" altLang="zh-CN" dirty="0">
                <a:solidFill>
                  <a:srgbClr val="595959"/>
                </a:solidFill>
                <a:latin typeface="微软雅黑" panose="020B0503020204020204" pitchFamily="34" charset="-122"/>
              </a:rPr>
              <a:t>表示数据源为</a:t>
            </a:r>
            <a:r>
              <a:rPr lang="zh-CN" altLang="zh-CN" dirty="0">
                <a:solidFill>
                  <a:srgbClr val="1369B2"/>
                </a:solidFill>
                <a:latin typeface="微软雅黑" panose="020B0503020204020204" pitchFamily="34" charset="-122"/>
              </a:rPr>
              <a:t>连接池类型</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数据源利用“池”的概念将</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连接对象组织起来，节省了在创建新的连接对象时需要初始化和认证的时间。</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数据源使得并发</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应用可以快速的响应请求，是当前比较流行的数据源配置类型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61806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4790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POOLED</a:t>
            </a:r>
            <a:r>
              <a:rPr lang="zh-CN" altLang="zh-CN" sz="2000" dirty="0">
                <a:solidFill>
                  <a:srgbClr val="1369B2"/>
                </a:solidFill>
                <a:latin typeface="微软雅黑" panose="020B0503020204020204" pitchFamily="34" charset="-122"/>
                <a:ea typeface="微软雅黑" panose="020B0503020204020204" pitchFamily="34" charset="-122"/>
              </a:rPr>
              <a:t>数据源可额外配置的属性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612457" y="2035719"/>
          <a:ext cx="10782300" cy="3517900"/>
        </p:xfrm>
        <a:graphic>
          <a:graphicData uri="http://schemas.openxmlformats.org/drawingml/2006/table">
            <a:tbl>
              <a:tblPr>
                <a:tableStyleId>{5C22544A-7EE6-4342-B048-85BDC9FD1C3A}</a:tableStyleId>
              </a:tblPr>
              <a:tblGrid>
                <a:gridCol w="4176395"/>
                <a:gridCol w="6605905"/>
              </a:tblGrid>
              <a:tr h="3683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rgbClr val="646464"/>
                          </a:solidFill>
                          <a:latin typeface="微软雅黑" panose="020B0503020204020204" pitchFamily="34" charset="-122"/>
                          <a:ea typeface="微软雅黑" panose="020B0503020204020204" pitchFamily="34" charset="-122"/>
                        </a:rPr>
                        <a:t>属性</a:t>
                      </a:r>
                      <a:endParaRPr lang="zh-CN" altLang="en-US" sz="1600" b="1" spc="13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rgbClr val="646464"/>
                          </a:solidFill>
                          <a:latin typeface="微软雅黑" panose="020B0503020204020204" pitchFamily="34" charset="-122"/>
                          <a:ea typeface="微软雅黑" panose="020B0503020204020204" pitchFamily="34" charset="-122"/>
                        </a:rPr>
                        <a:t>说明</a:t>
                      </a:r>
                      <a:endParaRPr lang="zh-CN" altLang="en-US" sz="1600" b="1" spc="13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zh-CN" altLang="en-US" sz="1600" b="0" spc="120">
                          <a:solidFill>
                            <a:srgbClr val="646464"/>
                          </a:solidFill>
                          <a:latin typeface="微软雅黑" panose="020B0503020204020204" pitchFamily="34" charset="-122"/>
                          <a:ea typeface="微软雅黑" panose="020B0503020204020204" pitchFamily="34" charset="-122"/>
                        </a:rPr>
                        <a:t>poolMaximumActiveConnections</a:t>
                      </a:r>
                      <a:endParaRPr lang="zh-CN" altLang="en-US" sz="1600" b="0" spc="12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在任意时间可以存在的活动连接数量，默认值：10。</a:t>
                      </a:r>
                      <a:endPar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poolMaximumIdleConnections</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zh-CN" altLang="zh-CN" sz="1600" b="0" spc="120">
                          <a:solidFill>
                            <a:srgbClr val="404040"/>
                          </a:solidFill>
                          <a:latin typeface="微软雅黑" panose="020B0503020204020204" pitchFamily="34" charset="-122"/>
                          <a:ea typeface="微软雅黑" panose="020B0503020204020204" pitchFamily="34" charset="-122"/>
                        </a:rPr>
                        <a:t>任意时间可能存在的空闲连接数。</a:t>
                      </a:r>
                      <a:endParaRPr lang="zh-CN"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poolMaximumCheckoutTime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在被强制返回之前，池中连接被检出时间，默认值：20000 毫秒。</a:t>
                      </a:r>
                      <a:endPar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poolTimeToWait</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如果获取连接花费的时间较长，它会给连接池打印状态日志并重新尝试获取一个连接，默认值：20000毫秒。</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poolPingQuery</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发送到数据库的侦测查询，用来检验连接是否处在正常工作秩序中。默认是“NO PING QUERY SET”。</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poolPingEnabled</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是否启用侦测查询，默认值：false。</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poolPingConnectionsNotUsedFor</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配置poolPingQuery的使用频度。</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36473" cy="39878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sym typeface="+mn-ea"/>
              </a:rPr>
              <a:t>JNDI</a:t>
            </a:r>
            <a:r>
              <a:rPr lang="zh-CN" altLang="zh-CN" sz="2000" dirty="0">
                <a:solidFill>
                  <a:srgbClr val="1369B2"/>
                </a:solidFill>
                <a:latin typeface="微软雅黑" panose="020B0503020204020204" pitchFamily="34" charset="-122"/>
                <a:ea typeface="微软雅黑" panose="020B0503020204020204" pitchFamily="34" charset="-122"/>
                <a:sym typeface="+mn-ea"/>
              </a:rPr>
              <a:t>数据源</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810" y="1849120"/>
            <a:ext cx="9843135" cy="14173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1369B2"/>
                </a:solidFill>
                <a:latin typeface="微软雅黑" panose="020B0503020204020204" pitchFamily="34" charset="-122"/>
                <a:sym typeface="+mn-ea"/>
              </a:rPr>
              <a:t>JNDI</a:t>
            </a:r>
            <a:r>
              <a:rPr dirty="0">
                <a:solidFill>
                  <a:srgbClr val="595959"/>
                </a:solidFill>
                <a:latin typeface="微软雅黑" panose="020B0503020204020204" pitchFamily="34" charset="-122"/>
                <a:sym typeface="+mn-ea"/>
              </a:rPr>
              <a:t> 表示数据源可以在 EJB 或应用服务器等容器中使用。JNDI数据源需要配置的属性</a:t>
            </a:r>
            <a:r>
              <a:rPr lang="zh-CN" dirty="0">
                <a:solidFill>
                  <a:srgbClr val="595959"/>
                </a:solidFill>
                <a:latin typeface="微软雅黑" panose="020B0503020204020204" pitchFamily="34" charset="-122"/>
                <a:sym typeface="+mn-ea"/>
              </a:rPr>
              <a:t>如下所示。</a:t>
            </a:r>
            <a:r>
              <a:rPr dirty="0">
                <a:solidFill>
                  <a:srgbClr val="595959"/>
                </a:solidFill>
                <a:latin typeface="微软雅黑" panose="020B0503020204020204" pitchFamily="34" charset="-122"/>
                <a:sym typeface="+mn-ea"/>
              </a:rPr>
              <a:t> </a:t>
            </a:r>
            <a:endParaRPr dirty="0">
              <a:solidFill>
                <a:srgbClr val="595959"/>
              </a:solidFill>
              <a:latin typeface="微软雅黑" panose="020B0503020204020204" pitchFamily="34" charset="-122"/>
              <a:ea typeface="微软雅黑" panose="020B0503020204020204" pitchFamily="34" charset="-122"/>
            </a:endParaRPr>
          </a:p>
          <a:p>
            <a:pPr>
              <a:lnSpc>
                <a:spcPct val="150000"/>
              </a:lnSpc>
            </a:pPr>
            <a:endParaRPr dirty="0">
              <a:solidFill>
                <a:srgbClr val="595959"/>
              </a:solidFill>
              <a:latin typeface="微软雅黑" panose="020B0503020204020204" pitchFamily="34" charset="-122"/>
            </a:endParaRPr>
          </a:p>
          <a:p>
            <a:pPr>
              <a:lnSpc>
                <a:spcPct val="150000"/>
              </a:lnSpc>
            </a:pPr>
            <a:endParaRPr dirty="0">
              <a:solidFill>
                <a:srgbClr val="595959"/>
              </a:solidFill>
              <a:latin typeface="微软雅黑" panose="020B0503020204020204" pitchFamily="34" charset="-122"/>
            </a:endParaRPr>
          </a:p>
        </p:txBody>
      </p:sp>
      <p:graphicFrame>
        <p:nvGraphicFramePr>
          <p:cNvPr id="13" name="表格 12"/>
          <p:cNvGraphicFramePr>
            <a:graphicFrameLocks noGrp="1"/>
          </p:cNvGraphicFramePr>
          <p:nvPr>
            <p:custDataLst>
              <p:tags r:id="rId3"/>
            </p:custDataLst>
          </p:nvPr>
        </p:nvGraphicFramePr>
        <p:xfrm>
          <a:off x="1088390" y="2862580"/>
          <a:ext cx="9635490" cy="2928620"/>
        </p:xfrm>
        <a:graphic>
          <a:graphicData uri="http://schemas.openxmlformats.org/drawingml/2006/table">
            <a:tbl>
              <a:tblPr>
                <a:tableStyleId>{5C22544A-7EE6-4342-B048-85BDC9FD1C3A}</a:tableStyleId>
              </a:tblPr>
              <a:tblGrid>
                <a:gridCol w="2343785"/>
                <a:gridCol w="7291705"/>
              </a:tblGrid>
              <a:tr h="585470">
                <a:tc>
                  <a:txBody>
                    <a:bodyPr/>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属性</a:t>
                      </a:r>
                      <a:endParaRPr lang="zh-CN" altLang="en-US" sz="1600" b="1">
                        <a:solidFill>
                          <a:srgbClr val="646464"/>
                        </a:solidFill>
                        <a:latin typeface="微软雅黑" panose="020B0503020204020204" pitchFamily="34" charset="-122"/>
                        <a:ea typeface="微软雅黑" panose="020B0503020204020204" pitchFamily="34" charset="-122"/>
                      </a:endParaRPr>
                    </a:p>
                  </a:txBody>
                  <a:tcPr marL="317500" marR="317500" marT="144145" marB="14414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说明</a:t>
                      </a:r>
                      <a:endParaRPr lang="zh-CN" altLang="en-US" sz="1600" b="1">
                        <a:solidFill>
                          <a:srgbClr val="646464"/>
                        </a:solidFill>
                        <a:latin typeface="微软雅黑" panose="020B0503020204020204" pitchFamily="34" charset="-122"/>
                        <a:ea typeface="微软雅黑" panose="020B0503020204020204" pitchFamily="34" charset="-122"/>
                      </a:endParaRPr>
                    </a:p>
                  </a:txBody>
                  <a:tcPr marL="317500" marR="317500" marT="144145" marB="14414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1023620">
                <a:tc>
                  <a:txBody>
                    <a:bodyPr/>
                    <a:p>
                      <a:pPr indent="0" algn="ctr">
                        <a:lnSpc>
                          <a:spcPct val="120000"/>
                        </a:lnSpc>
                        <a:spcBef>
                          <a:spcPts val="0"/>
                        </a:spcBef>
                        <a:spcAft>
                          <a:spcPts val="0"/>
                        </a:spcAft>
                      </a:pPr>
                      <a:r>
                        <a:rPr lang="en-US" sz="1600" b="0" spc="130">
                          <a:solidFill>
                            <a:srgbClr val="646464"/>
                          </a:solidFill>
                          <a:latin typeface="微软雅黑" panose="020B0503020204020204" pitchFamily="34" charset="-122"/>
                          <a:ea typeface="微软雅黑" panose="020B0503020204020204" pitchFamily="34" charset="-122"/>
                        </a:rPr>
                        <a:t>initial_context</a:t>
                      </a:r>
                      <a:endParaRPr lang="en-US" sz="1600" b="0" spc="130">
                        <a:solidFill>
                          <a:srgbClr val="646464"/>
                        </a:solidFill>
                        <a:latin typeface="微软雅黑" panose="020B0503020204020204" pitchFamily="34" charset="-122"/>
                        <a:ea typeface="微软雅黑" panose="020B0503020204020204" pitchFamily="34" charset="-122"/>
                      </a:endParaRPr>
                    </a:p>
                  </a:txBody>
                  <a:tcPr marL="317500" marR="317500" marT="215900" marB="21590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该属性主要用于在InitialContext中寻找上下文。该属性为可选属性，在忽略时，data_source属性会直接从InitialContext中寻找。</a:t>
                      </a:r>
                      <a:endPar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17500" marR="317500" marT="215900" marB="21590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1319530">
                <a:tc>
                  <a:txBody>
                    <a:bodyPr/>
                    <a:p>
                      <a:pPr indent="0" algn="ctr">
                        <a:lnSpc>
                          <a:spcPct val="120000"/>
                        </a:lnSpc>
                        <a:spcBef>
                          <a:spcPts val="0"/>
                        </a:spcBef>
                        <a:spcAft>
                          <a:spcPts val="0"/>
                        </a:spcAft>
                      </a:pPr>
                      <a:r>
                        <a:rPr lang="en-US" sz="1600" b="0" spc="130">
                          <a:solidFill>
                            <a:srgbClr val="646464"/>
                          </a:solidFill>
                          <a:latin typeface="微软雅黑" panose="020B0503020204020204" pitchFamily="34" charset="-122"/>
                          <a:ea typeface="微软雅黑" panose="020B0503020204020204" pitchFamily="34" charset="-122"/>
                        </a:rPr>
                        <a:t>data_source</a:t>
                      </a:r>
                      <a:endParaRPr lang="en-US" sz="1600" b="0" spc="130">
                        <a:solidFill>
                          <a:srgbClr val="646464"/>
                        </a:solidFill>
                        <a:latin typeface="微软雅黑" panose="020B0503020204020204" pitchFamily="34" charset="-122"/>
                        <a:ea typeface="微软雅黑" panose="020B0503020204020204" pitchFamily="34" charset="-122"/>
                      </a:endParaRPr>
                    </a:p>
                  </a:txBody>
                  <a:tcPr marL="317500" marR="317500" marT="215900" marB="21590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该属性表示引用数据源对象位置的上下文路径。如果提供了initial_context配置，那么程序会在其返回的上下文中进行查找；如果没有提供，则直接在InitialContext中查找。</a:t>
                      </a:r>
                      <a:endPar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317500" marR="317500" marT="215900" marB="21590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91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327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mappers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mappers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元素引入 MyBatis 映射文件</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1879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65651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&lt;mappers&gt;</a:t>
            </a:r>
            <a:r>
              <a:rPr lang="zh-CN" altLang="en-US" sz="2000" dirty="0">
                <a:solidFill>
                  <a:srgbClr val="1369B2"/>
                </a:solidFill>
                <a:latin typeface="微软雅黑" panose="020B0503020204020204" pitchFamily="34" charset="-122"/>
                <a:ea typeface="微软雅黑" panose="020B0503020204020204" pitchFamily="34" charset="-122"/>
              </a:rPr>
              <a:t>元素作用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8228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的核心配置文件中，</a:t>
            </a:r>
            <a:r>
              <a:rPr lang="en-US" altLang="zh-CN" dirty="0">
                <a:solidFill>
                  <a:srgbClr val="1369B2"/>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元素用于</a:t>
            </a:r>
            <a:r>
              <a:rPr lang="zh-CN" altLang="zh-CN" dirty="0">
                <a:solidFill>
                  <a:srgbClr val="1369B2"/>
                </a:solidFill>
                <a:latin typeface="微软雅黑" panose="020B0503020204020204" pitchFamily="34" charset="-122"/>
              </a:rPr>
              <a:t>引入</a:t>
            </a:r>
            <a:r>
              <a:rPr lang="en-US" altLang="zh-CN" dirty="0" err="1">
                <a:solidFill>
                  <a:srgbClr val="595959"/>
                </a:solidFill>
                <a:latin typeface="微软雅黑" panose="020B0503020204020204" pitchFamily="34" charset="-122"/>
              </a:rPr>
              <a:t>MyBatis</a:t>
            </a:r>
            <a:r>
              <a:rPr lang="zh-CN" altLang="zh-CN" dirty="0">
                <a:solidFill>
                  <a:srgbClr val="1369B2"/>
                </a:solidFill>
                <a:latin typeface="微软雅黑" panose="020B0503020204020204" pitchFamily="34" charset="-122"/>
              </a:rPr>
              <a:t>映射文件</a:t>
            </a:r>
            <a:r>
              <a:rPr lang="zh-CN" altLang="zh-CN" dirty="0">
                <a:solidFill>
                  <a:srgbClr val="595959"/>
                </a:solidFill>
                <a:latin typeface="微软雅黑" panose="020B0503020204020204" pitchFamily="34" charset="-122"/>
              </a:rPr>
              <a:t>。映射文件包含了</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对象和数据表之间的映射信息，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通过核心配置文件中的</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元素找到映射文件并解析其中的映射信息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元素引入映射文件的方法有</a:t>
            </a:r>
            <a:r>
              <a:rPr lang="en-US" altLang="zh-CN" dirty="0">
                <a:solidFill>
                  <a:srgbClr val="1369B2"/>
                </a:solidFill>
                <a:latin typeface="微软雅黑" panose="020B0503020204020204" pitchFamily="34" charset="-122"/>
              </a:rPr>
              <a:t>4</a:t>
            </a:r>
            <a:r>
              <a:rPr lang="zh-CN" altLang="zh-CN" dirty="0">
                <a:solidFill>
                  <a:srgbClr val="1369B2"/>
                </a:solidFill>
                <a:latin typeface="微软雅黑" panose="020B0503020204020204" pitchFamily="34" charset="-122"/>
              </a:rPr>
              <a:t>种</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65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9931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zh-CN" sz="2000" dirty="0">
                <a:solidFill>
                  <a:srgbClr val="1369B2"/>
                </a:solidFill>
                <a:latin typeface="微软雅黑" panose="020B0503020204020204" pitchFamily="34" charset="-122"/>
                <a:ea typeface="微软雅黑" panose="020B0503020204020204" pitchFamily="34" charset="-122"/>
              </a:rPr>
              <a:t>使用类路径引入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使用类路径引入映射文件的示例代码如下所示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589019"/>
            <a:ext cx="8387684" cy="1396645"/>
          </a:xfrm>
          <a:prstGeom prst="rect">
            <a:avLst/>
          </a:prstGeom>
        </p:spPr>
      </p:pic>
      <p:sp>
        <p:nvSpPr>
          <p:cNvPr id="2" name="文本框 1"/>
          <p:cNvSpPr txBox="1"/>
          <p:nvPr/>
        </p:nvSpPr>
        <p:spPr>
          <a:xfrm>
            <a:off x="2411730" y="3566160"/>
            <a:ext cx="765429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resource="com/</a:t>
            </a:r>
            <a:r>
              <a:rPr lang="en-US" altLang="zh-CN" dirty="0" err="1">
                <a:solidFill>
                  <a:srgbClr val="595959"/>
                </a:solidFill>
                <a:latin typeface="微软雅黑" panose="020B0503020204020204" pitchFamily="34" charset="-122"/>
                <a:ea typeface="微软雅黑" panose="020B0503020204020204" pitchFamily="34" charset="-122"/>
              </a:rPr>
              <a:t>itheima</a:t>
            </a:r>
            <a:r>
              <a:rPr lang="en-US" altLang="zh-CN" dirty="0">
                <a:solidFill>
                  <a:srgbClr val="595959"/>
                </a:solidFill>
                <a:latin typeface="微软雅黑" panose="020B0503020204020204" pitchFamily="34" charset="-122"/>
                <a:ea typeface="微软雅黑" panose="020B0503020204020204" pitchFamily="34" charset="-122"/>
              </a:rPr>
              <a:t>/mapper/</a:t>
            </a:r>
            <a:r>
              <a:rPr lang="en-US" altLang="zh-CN" dirty="0" err="1">
                <a:solidFill>
                  <a:srgbClr val="595959"/>
                </a:solidFill>
                <a:latin typeface="微软雅黑" panose="020B0503020204020204" pitchFamily="34" charset="-122"/>
                <a:ea typeface="微软雅黑" panose="020B0503020204020204" pitchFamily="34" charset="-122"/>
              </a:rPr>
              <a:t>UserMapper.xml</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508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451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使用本地文件路径引入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本地文件</a:t>
            </a:r>
            <a:r>
              <a:rPr lang="zh-CN" altLang="zh-CN" dirty="0">
                <a:solidFill>
                  <a:srgbClr val="595959"/>
                </a:solidFill>
                <a:latin typeface="微软雅黑" panose="020B0503020204020204" pitchFamily="34" charset="-122"/>
              </a:rPr>
              <a:t>路径引入映射文件的示例代码如下所示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589019"/>
            <a:ext cx="8387684" cy="1396645"/>
          </a:xfrm>
          <a:prstGeom prst="rect">
            <a:avLst/>
          </a:prstGeom>
        </p:spPr>
      </p:pic>
      <p:sp>
        <p:nvSpPr>
          <p:cNvPr id="2" name="文本框 1"/>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a:t>
            </a:r>
            <a:r>
              <a:rPr lang="en-US" altLang="zh-CN" dirty="0" err="1">
                <a:solidFill>
                  <a:srgbClr val="595959"/>
                </a:solidFill>
                <a:latin typeface="微软雅黑" panose="020B0503020204020204" pitchFamily="34" charset="-122"/>
                <a:ea typeface="微软雅黑" panose="020B0503020204020204" pitchFamily="34" charset="-122"/>
              </a:rPr>
              <a:t>url</a:t>
            </a:r>
            <a:r>
              <a:rPr lang="en-US" altLang="zh-CN" dirty="0">
                <a:solidFill>
                  <a:srgbClr val="595959"/>
                </a:solidFill>
                <a:latin typeface="微软雅黑" panose="020B0503020204020204" pitchFamily="34" charset="-122"/>
                <a:ea typeface="微软雅黑" panose="020B0503020204020204" pitchFamily="34" charset="-122"/>
              </a:rPr>
              <a:t>="file:///D:/com/</a:t>
            </a:r>
            <a:r>
              <a:rPr lang="en-US" altLang="zh-CN" dirty="0" err="1">
                <a:solidFill>
                  <a:srgbClr val="595959"/>
                </a:solidFill>
                <a:latin typeface="微软雅黑" panose="020B0503020204020204" pitchFamily="34" charset="-122"/>
                <a:ea typeface="微软雅黑" panose="020B0503020204020204" pitchFamily="34" charset="-122"/>
              </a:rPr>
              <a:t>itheima</a:t>
            </a:r>
            <a:r>
              <a:rPr lang="en-US" altLang="zh-CN" dirty="0">
                <a:solidFill>
                  <a:srgbClr val="595959"/>
                </a:solidFill>
                <a:latin typeface="微软雅黑" panose="020B0503020204020204" pitchFamily="34" charset="-122"/>
                <a:ea typeface="微软雅黑" panose="020B0503020204020204" pitchFamily="34" charset="-122"/>
              </a:rPr>
              <a:t>/mapper/</a:t>
            </a:r>
            <a:r>
              <a:rPr lang="en-US" altLang="zh-CN" dirty="0" err="1">
                <a:solidFill>
                  <a:srgbClr val="595959"/>
                </a:solidFill>
                <a:latin typeface="微软雅黑" panose="020B0503020204020204" pitchFamily="34" charset="-122"/>
                <a:ea typeface="微软雅黑" panose="020B0503020204020204" pitchFamily="34" charset="-122"/>
              </a:rPr>
              <a:t>UserMapper.xml</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764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a:t>
            </a:r>
            <a:r>
              <a:rPr lang="zh-CN" altLang="zh-CN" sz="2000" dirty="0">
                <a:solidFill>
                  <a:srgbClr val="1369B2"/>
                </a:solidFill>
                <a:latin typeface="微软雅黑" panose="020B0503020204020204" pitchFamily="34" charset="-122"/>
                <a:ea typeface="微软雅黑" panose="020B0503020204020204" pitchFamily="34" charset="-122"/>
              </a:rPr>
              <a:t>使用</a:t>
            </a:r>
            <a:r>
              <a:rPr lang="zh-CN" altLang="en-US" sz="2000" dirty="0">
                <a:solidFill>
                  <a:srgbClr val="1369B2"/>
                </a:solidFill>
                <a:latin typeface="微软雅黑" panose="020B0503020204020204" pitchFamily="34" charset="-122"/>
                <a:ea typeface="微软雅黑" panose="020B0503020204020204" pitchFamily="34" charset="-122"/>
              </a:rPr>
              <a:t>接口类</a:t>
            </a:r>
            <a:r>
              <a:rPr lang="zh-CN" altLang="zh-CN" sz="2000" dirty="0">
                <a:solidFill>
                  <a:srgbClr val="1369B2"/>
                </a:solidFill>
                <a:latin typeface="微软雅黑" panose="020B0503020204020204" pitchFamily="34" charset="-122"/>
                <a:ea typeface="微软雅黑" panose="020B0503020204020204" pitchFamily="34" charset="-122"/>
              </a:rPr>
              <a:t>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接口类</a:t>
            </a:r>
            <a:r>
              <a:rPr lang="zh-CN" altLang="zh-CN" dirty="0">
                <a:solidFill>
                  <a:srgbClr val="595959"/>
                </a:solidFill>
                <a:latin typeface="微软雅黑" panose="020B0503020204020204" pitchFamily="34" charset="-122"/>
              </a:rPr>
              <a:t>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589019"/>
            <a:ext cx="8387684" cy="1396645"/>
          </a:xfrm>
          <a:prstGeom prst="rect">
            <a:avLst/>
          </a:prstGeom>
        </p:spPr>
      </p:pic>
      <p:sp>
        <p:nvSpPr>
          <p:cNvPr id="2" name="文本框 1"/>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class="</a:t>
            </a:r>
            <a:r>
              <a:rPr lang="en-US" altLang="zh-CN" dirty="0" err="1">
                <a:solidFill>
                  <a:srgbClr val="595959"/>
                </a:solidFill>
                <a:latin typeface="微软雅黑" panose="020B0503020204020204" pitchFamily="34" charset="-122"/>
                <a:ea typeface="微软雅黑" panose="020B0503020204020204" pitchFamily="34" charset="-122"/>
              </a:rPr>
              <a:t>com.itheima.mapper.UserMapper</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764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a:t>
            </a:r>
            <a:r>
              <a:rPr lang="zh-CN" altLang="zh-CN" sz="2000" dirty="0">
                <a:solidFill>
                  <a:srgbClr val="1369B2"/>
                </a:solidFill>
                <a:latin typeface="微软雅黑" panose="020B0503020204020204" pitchFamily="34" charset="-122"/>
                <a:ea typeface="微软雅黑" panose="020B0503020204020204" pitchFamily="34" charset="-122"/>
              </a:rPr>
              <a:t>使用</a:t>
            </a:r>
            <a:r>
              <a:rPr lang="zh-CN" altLang="en-US" sz="2000" dirty="0">
                <a:solidFill>
                  <a:srgbClr val="1369B2"/>
                </a:solidFill>
                <a:latin typeface="微软雅黑" panose="020B0503020204020204" pitchFamily="34" charset="-122"/>
                <a:ea typeface="微软雅黑" panose="020B0503020204020204" pitchFamily="34" charset="-122"/>
              </a:rPr>
              <a:t>包名</a:t>
            </a:r>
            <a:r>
              <a:rPr lang="zh-CN" altLang="zh-CN" sz="2000" dirty="0">
                <a:solidFill>
                  <a:srgbClr val="1369B2"/>
                </a:solidFill>
                <a:latin typeface="微软雅黑" panose="020B0503020204020204" pitchFamily="34" charset="-122"/>
                <a:ea typeface="微软雅黑" panose="020B0503020204020204" pitchFamily="34" charset="-122"/>
              </a:rPr>
              <a:t>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包名</a:t>
            </a:r>
            <a:r>
              <a:rPr lang="zh-CN" altLang="zh-CN" dirty="0">
                <a:solidFill>
                  <a:srgbClr val="595959"/>
                </a:solidFill>
                <a:latin typeface="微软雅黑" panose="020B0503020204020204" pitchFamily="34" charset="-122"/>
              </a:rPr>
              <a:t>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589019"/>
            <a:ext cx="8387684" cy="1396645"/>
          </a:xfrm>
          <a:prstGeom prst="rect">
            <a:avLst/>
          </a:prstGeom>
        </p:spPr>
      </p:pic>
      <p:sp>
        <p:nvSpPr>
          <p:cNvPr id="2" name="文本框 1"/>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&lt;package name="</a:t>
            </a:r>
            <a:r>
              <a:rPr lang="en-US" altLang="zh-CN" dirty="0" err="1">
                <a:solidFill>
                  <a:srgbClr val="595959"/>
                </a:solidFill>
                <a:latin typeface="微软雅黑" panose="020B0503020204020204" pitchFamily="34" charset="-122"/>
                <a:ea typeface="微软雅黑" panose="020B0503020204020204" pitchFamily="34" charset="-122"/>
              </a:rPr>
              <a:t>com.itheima.mapper</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2455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432268"/>
            <a:ext cx="5245531"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SqlSessionFactoryBuilder</a:t>
            </a:r>
            <a:r>
              <a:rPr lang="zh-CN" altLang="en-US" dirty="0">
                <a:solidFill>
                  <a:srgbClr val="595959"/>
                </a:solidFill>
                <a:latin typeface="微软雅黑" panose="020B0503020204020204" pitchFamily="34" charset="-122"/>
                <a:ea typeface="微软雅黑" panose="020B0503020204020204" pitchFamily="34" charset="-122"/>
              </a:rPr>
              <a:t>，能够说出它的作用和特点</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映射文件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485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413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映射文件</a:t>
            </a:r>
            <a:r>
              <a:rPr lang="zh-CN" altLang="en-US" dirty="0">
                <a:solidFill>
                  <a:srgbClr val="595959"/>
                </a:solidFill>
                <a:latin typeface="微软雅黑" panose="020B0503020204020204" pitchFamily="34" charset="-122"/>
                <a:ea typeface="微软雅黑" panose="020B0503020204020204" pitchFamily="34" charset="-122"/>
              </a:rPr>
              <a:t>中的</a:t>
            </a:r>
            <a:r>
              <a:rPr lang="zh-CN" altLang="en-US" dirty="0">
                <a:solidFill>
                  <a:srgbClr val="1369B2"/>
                </a:solidFill>
                <a:latin typeface="微软雅黑" panose="020B0503020204020204" pitchFamily="34" charset="-122"/>
                <a:ea typeface="微软雅黑" panose="020B0503020204020204" pitchFamily="34" charset="-122"/>
              </a:rPr>
              <a:t>常用元素</a:t>
            </a:r>
            <a:r>
              <a:rPr lang="zh-CN" altLang="en-US" dirty="0">
                <a:solidFill>
                  <a:srgbClr val="595959"/>
                </a:solidFill>
                <a:latin typeface="微软雅黑" panose="020B0503020204020204" pitchFamily="34" charset="-122"/>
                <a:ea typeface="微软雅黑" panose="020B0503020204020204" pitchFamily="34" charset="-122"/>
              </a:rPr>
              <a:t>，能够使用MyBatis 映射文件中的常用元素编写语句</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1138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2089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映射文件中的常用元素</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6341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172845" y="1934845"/>
          <a:ext cx="9050020" cy="4070985"/>
        </p:xfrm>
        <a:graphic>
          <a:graphicData uri="http://schemas.openxmlformats.org/drawingml/2006/table">
            <a:tbl>
              <a:tblPr>
                <a:tableStyleId>{5C22544A-7EE6-4342-B048-85BDC9FD1C3A}</a:tableStyleId>
              </a:tblPr>
              <a:tblGrid>
                <a:gridCol w="2065655"/>
                <a:gridCol w="6984365"/>
              </a:tblGrid>
              <a:tr h="5076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属性</a:t>
                      </a:r>
                      <a:endParaRPr lang="zh-CN" altLang="en-US" sz="1600" b="1"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说明</a:t>
                      </a:r>
                      <a:endParaRPr lang="zh-CN" altLang="en-US" sz="1600" b="1"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mapper</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映射文件的根元素，该元素只有一个namespace属性（命名空间）。</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cache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rPr>
                        <a:t>配置给定命名空间的缓存。</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5605">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cache-ref</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rPr>
                        <a:t>从其他命名空间引用缓存配置。</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resultMap</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描述数据库结果集和对象的对应关系。</a:t>
                      </a:r>
                      <a:endParaRPr lang="zh-CN"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sql</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可以重用的SQL块，也可以被其他语句使用。</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insert</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用于映射插入语句。</a:t>
                      </a:r>
                      <a:endParaRPr lang="zh-CN"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delete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用于映射删除语句。</a:t>
                      </a:r>
                      <a:endParaRPr lang="zh-CN"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update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用于映射更新语句。</a:t>
                      </a:r>
                      <a:endParaRPr lang="zh-CN"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select</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用于映射查询语句。</a:t>
                      </a:r>
                      <a:endParaRPr lang="zh-CN" altLang="zh-CN" sz="1600" b="0" spc="120">
                        <a:solidFill>
                          <a:srgbClr val="404040"/>
                        </a:solidFill>
                        <a:latin typeface="微软雅黑" panose="020B0503020204020204" pitchFamily="34" charset="-122"/>
                        <a:ea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203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765330"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&lt;mapper&gt;</a:t>
            </a:r>
            <a:r>
              <a:rPr lang="zh-CN" altLang="en-US" sz="2000" dirty="0">
                <a:solidFill>
                  <a:srgbClr val="1369B2"/>
                </a:solidFill>
                <a:latin typeface="微软雅黑" panose="020B0503020204020204" pitchFamily="34" charset="-122"/>
                <a:ea typeface="微软雅黑" panose="020B0503020204020204" pitchFamily="34" charset="-122"/>
              </a:rPr>
              <a:t>元素中</a:t>
            </a:r>
            <a:r>
              <a:rPr lang="en-US" altLang="zh-CN" sz="2000" dirty="0">
                <a:solidFill>
                  <a:srgbClr val="1369B2"/>
                </a:solidFill>
                <a:latin typeface="微软雅黑" panose="020B0503020204020204" pitchFamily="34" charset="-122"/>
                <a:ea typeface="微软雅黑" panose="020B0503020204020204" pitchFamily="34" charset="-122"/>
              </a:rPr>
              <a:t>namespace</a:t>
            </a:r>
            <a:r>
              <a:rPr lang="zh-CN" altLang="en-US" sz="2000" dirty="0">
                <a:solidFill>
                  <a:srgbClr val="1369B2"/>
                </a:solidFill>
                <a:latin typeface="微软雅黑" panose="020B0503020204020204" pitchFamily="34" charset="-122"/>
                <a:ea typeface="微软雅黑" panose="020B0503020204020204" pitchFamily="34" charset="-122"/>
              </a:rPr>
              <a:t>属性作用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5541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63239"/>
            <a:ext cx="9390960" cy="216027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namespace</a:t>
            </a:r>
            <a:r>
              <a:rPr lang="zh-CN" altLang="en-US" dirty="0">
                <a:solidFill>
                  <a:srgbClr val="1369B2"/>
                </a:solidFill>
                <a:latin typeface="微软雅黑" panose="020B0503020204020204" pitchFamily="34" charset="-122"/>
              </a:rPr>
              <a:t>属性</a:t>
            </a:r>
            <a:r>
              <a:rPr lang="zh-CN" altLang="en-US" dirty="0">
                <a:solidFill>
                  <a:srgbClr val="595959"/>
                </a:solidFill>
                <a:latin typeface="微软雅黑" panose="020B0503020204020204" pitchFamily="34" charset="-122"/>
              </a:rPr>
              <a:t>有两个作用：</a:t>
            </a:r>
            <a:endParaRPr lang="en-US"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用于区分不同的</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，全局唯一。</a:t>
            </a:r>
            <a:endParaRPr lang="en-US"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绑定</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接口，即面向接口编程。当</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绑定某一接口之后，可以不用写该接口的实现类，</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会通过接口的全限定名查找到对应的</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配置来执行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语句，因此</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的命名必须跟接口同名。</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17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21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7484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6" y="1112004"/>
            <a:ext cx="562695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5572412"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&lt;mapper&gt;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元素如何区别不同的</a:t>
            </a:r>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XML</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文件</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754515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773288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4" y="328016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在不同的映射文件中，</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元素的子元素的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可以相同，</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元素的</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属性值和子元素的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联合</a:t>
            </a:r>
            <a:r>
              <a:rPr lang="zh-CN" altLang="zh-CN" dirty="0">
                <a:solidFill>
                  <a:srgbClr val="1369B2"/>
                </a:solidFill>
                <a:latin typeface="微软雅黑" panose="020B0503020204020204" pitchFamily="34" charset="-122"/>
              </a:rPr>
              <a:t>区分</a:t>
            </a:r>
            <a:r>
              <a:rPr lang="zh-CN" altLang="zh-CN" dirty="0">
                <a:solidFill>
                  <a:srgbClr val="595959"/>
                </a:solidFill>
                <a:latin typeface="微软雅黑" panose="020B0503020204020204" pitchFamily="34" charset="-122"/>
              </a:rPr>
              <a:t>不同的</a:t>
            </a:r>
            <a:r>
              <a:rPr lang="en-US" altLang="zh-CN" dirty="0" err="1">
                <a:solidFill>
                  <a:srgbClr val="1369B2"/>
                </a:solidFill>
                <a:latin typeface="微软雅黑" panose="020B0503020204020204" pitchFamily="34" charset="-122"/>
              </a:rPr>
              <a:t>Mapper.xml</a:t>
            </a:r>
            <a:r>
              <a:rPr lang="zh-CN" altLang="zh-CN" dirty="0">
                <a:solidFill>
                  <a:srgbClr val="1369B2"/>
                </a:solidFill>
                <a:latin typeface="微软雅黑" panose="020B0503020204020204" pitchFamily="34" charset="-122"/>
              </a:rPr>
              <a:t>文件</a:t>
            </a:r>
            <a:r>
              <a:rPr lang="zh-CN" altLang="zh-CN" dirty="0">
                <a:solidFill>
                  <a:srgbClr val="595959"/>
                </a:solidFill>
                <a:latin typeface="微软雅黑" panose="020B0503020204020204" pitchFamily="34" charset="-122"/>
              </a:rPr>
              <a:t>。接口中的方法与映射文件中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应一一对应</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3022847"/>
            <a:ext cx="9794240" cy="18349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9634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5462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6699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select</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select</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元素执行查询操作</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&lt;select&gt;</a:t>
            </a:r>
            <a:r>
              <a:rPr lang="zh-CN" altLang="en-US" sz="2000" dirty="0">
                <a:solidFill>
                  <a:srgbClr val="1369B2"/>
                </a:solidFill>
                <a:latin typeface="微软雅黑" panose="020B0503020204020204" pitchFamily="34" charset="-122"/>
                <a:ea typeface="微软雅黑" panose="020B0503020204020204" pitchFamily="34" charset="-122"/>
              </a:rPr>
              <a:t>元素的查询使用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032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&lt;select&gt;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用来映射</a:t>
            </a:r>
            <a:r>
              <a:rPr lang="zh-CN" altLang="zh-CN" dirty="0">
                <a:solidFill>
                  <a:srgbClr val="1369B2"/>
                </a:solidFill>
                <a:latin typeface="微软雅黑" panose="020B0503020204020204" pitchFamily="34" charset="-122"/>
              </a:rPr>
              <a:t>查询语句</a:t>
            </a:r>
            <a:r>
              <a:rPr lang="zh-CN" altLang="zh-CN" dirty="0">
                <a:solidFill>
                  <a:srgbClr val="595959"/>
                </a:solidFill>
                <a:latin typeface="微软雅黑" panose="020B0503020204020204" pitchFamily="34" charset="-122"/>
              </a:rPr>
              <a:t>，它可以从数据库中查询数据并返回。使用</a:t>
            </a:r>
            <a:r>
              <a:rPr lang="en-US" altLang="zh-CN" dirty="0">
                <a:solidFill>
                  <a:srgbClr val="595959"/>
                </a:solidFill>
                <a:latin typeface="微软雅黑" panose="020B0503020204020204" pitchFamily="34" charset="-122"/>
              </a:rPr>
              <a:t>&lt;select&gt;</a:t>
            </a:r>
            <a:r>
              <a:rPr lang="zh-CN" altLang="zh-CN" dirty="0">
                <a:solidFill>
                  <a:srgbClr val="595959"/>
                </a:solidFill>
                <a:latin typeface="微软雅黑" panose="020B0503020204020204" pitchFamily="34" charset="-122"/>
              </a:rPr>
              <a:t>元素执行查询操作非常简单，示例代码如下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617470"/>
            <a:ext cx="9865885" cy="3314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385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726180"/>
            <a:ext cx="8387684" cy="1856225"/>
          </a:xfrm>
          <a:prstGeom prst="rect">
            <a:avLst/>
          </a:prstGeom>
        </p:spPr>
      </p:pic>
      <p:sp>
        <p:nvSpPr>
          <p:cNvPr id="2" name="文本框 1"/>
          <p:cNvSpPr txBox="1"/>
          <p:nvPr/>
        </p:nvSpPr>
        <p:spPr>
          <a:xfrm>
            <a:off x="3074670" y="3669030"/>
            <a:ext cx="6435090" cy="1936236"/>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查询操作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users where id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4051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526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&lt;select&gt;</a:t>
            </a:r>
            <a:r>
              <a:rPr lang="zh-CN" altLang="en-US" sz="2000" dirty="0">
                <a:solidFill>
                  <a:srgbClr val="1369B2"/>
                </a:solidFill>
                <a:latin typeface="微软雅黑" panose="020B0503020204020204" pitchFamily="34" charset="-122"/>
                <a:ea typeface="微软雅黑" panose="020B0503020204020204" pitchFamily="34" charset="-122"/>
              </a:rPr>
              <a:t>元素的常用属性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53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904557" y="2076359"/>
          <a:ext cx="10318115" cy="3199765"/>
        </p:xfrm>
        <a:graphic>
          <a:graphicData uri="http://schemas.openxmlformats.org/drawingml/2006/table">
            <a:tbl>
              <a:tblPr>
                <a:tableStyleId>{5C22544A-7EE6-4342-B048-85BDC9FD1C3A}</a:tableStyleId>
              </a:tblPr>
              <a:tblGrid>
                <a:gridCol w="2272665"/>
                <a:gridCol w="8045450"/>
              </a:tblGrid>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属性</a:t>
                      </a:r>
                      <a:endParaRPr lang="zh-CN" altLang="en-US" sz="1600" b="1"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说明</a:t>
                      </a:r>
                      <a:endParaRPr lang="zh-CN" altLang="en-US" sz="1600" b="1"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id</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表示命名空间中&lt;select&gt;元素的唯一标识，通过该标识可以调用这条查询语句。</a:t>
                      </a:r>
                      <a:endPar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parameterType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它是一个可选属性，用于指定SQL语句所需参数类的全限定名或者别名，其默认值是unset。</a:t>
                      </a:r>
                      <a:endPar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resultType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用于指定执行这条SQL语句返回的全限定类名或别名。</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resultMap</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表示外部resultMap的命名引用。resultMap和resultType不能同时使用。</a:t>
                      </a:r>
                      <a:endPar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flushCache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用于指定是否需要MyBatis清空本地缓存和二级缓存。</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4051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526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&lt;select&gt;</a:t>
            </a:r>
            <a:r>
              <a:rPr lang="zh-CN" altLang="en-US" sz="2000" dirty="0">
                <a:solidFill>
                  <a:srgbClr val="1369B2"/>
                </a:solidFill>
                <a:latin typeface="微软雅黑" panose="020B0503020204020204" pitchFamily="34" charset="-122"/>
                <a:ea typeface="微软雅黑" panose="020B0503020204020204" pitchFamily="34" charset="-122"/>
              </a:rPr>
              <a:t>元素的常用属性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53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930592" y="2063659"/>
          <a:ext cx="10318115" cy="3048000"/>
        </p:xfrm>
        <a:graphic>
          <a:graphicData uri="http://schemas.openxmlformats.org/drawingml/2006/table">
            <a:tbl>
              <a:tblPr>
                <a:tableStyleId>{5C22544A-7EE6-4342-B048-85BDC9FD1C3A}</a:tableStyleId>
              </a:tblPr>
              <a:tblGrid>
                <a:gridCol w="2352040"/>
                <a:gridCol w="7966075"/>
              </a:tblGrid>
              <a:tr h="5080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属性</a:t>
                      </a:r>
                      <a:endParaRPr lang="zh-CN" altLang="en-US" sz="1600" b="1"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说明</a:t>
                      </a:r>
                      <a:endParaRPr lang="zh-CN" altLang="en-US" sz="1600" b="1"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useCache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rPr>
                        <a:t>用于控制二级缓存的开启和关闭。</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08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timeout</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rPr>
                        <a:t>用于设置超时时间，单位为秒。</a:t>
                      </a:r>
                      <a:endParaRPr lang="zh-CN" altLang="en-US" sz="16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fetchSize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获取记录的总条数设定，默认值是unset。</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statementType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用于设置MyBatis预处理类。</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resultSetType</a:t>
                      </a:r>
                      <a:endParaRPr lang="en-US" altLang="zh-CN" sz="1600" b="0" spc="120">
                        <a:solidFill>
                          <a:srgbClr val="646464"/>
                        </a:solidFill>
                        <a:latin typeface="微软雅黑" panose="020B0503020204020204" pitchFamily="34" charset="-122"/>
                        <a:ea typeface="微软雅黑" panose="020B0503020204020204" pitchFamily="34" charset="-122"/>
                      </a:endParaRPr>
                    </a:p>
                  </a:txBody>
                  <a:tcPr marL="177800" marR="177800" marT="107950" marB="1079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表示结果集的类型，它的默认值是unset。</a:t>
                      </a:r>
                      <a:endPar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7842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insert</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insert</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元素执行插入操作</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1712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89120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的多个重载</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074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2"/>
          <a:stretch>
            <a:fillRect/>
          </a:stretch>
        </p:blipFill>
        <p:spPr>
          <a:xfrm>
            <a:off x="2937510" y="2678430"/>
            <a:ext cx="5989320" cy="3333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&lt;insert&gt;</a:t>
            </a:r>
            <a:r>
              <a:rPr lang="zh-CN" altLang="en-US" sz="2000" dirty="0">
                <a:solidFill>
                  <a:srgbClr val="1369B2"/>
                </a:solidFill>
                <a:latin typeface="微软雅黑" panose="020B0503020204020204" pitchFamily="34" charset="-122"/>
                <a:ea typeface="微软雅黑" panose="020B0503020204020204" pitchFamily="34" charset="-122"/>
              </a:rPr>
              <a:t>元素的插入使用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032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&lt;insert&gt;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用于映射</a:t>
            </a:r>
            <a:r>
              <a:rPr lang="zh-CN" altLang="zh-CN" dirty="0">
                <a:solidFill>
                  <a:srgbClr val="1369B2"/>
                </a:solidFill>
                <a:latin typeface="微软雅黑" panose="020B0503020204020204" pitchFamily="34" charset="-122"/>
              </a:rPr>
              <a:t>插入</a:t>
            </a:r>
            <a:r>
              <a:rPr lang="zh-CN" altLang="zh-CN" dirty="0">
                <a:solidFill>
                  <a:srgbClr val="595959"/>
                </a:solidFill>
                <a:latin typeface="微软雅黑" panose="020B0503020204020204" pitchFamily="34" charset="-122"/>
              </a:rPr>
              <a:t>语句，在执行完</a:t>
            </a:r>
            <a:r>
              <a:rPr lang="en-US" altLang="zh-CN" dirty="0">
                <a:solidFill>
                  <a:srgbClr val="595959"/>
                </a:solidFill>
                <a:latin typeface="微软雅黑" panose="020B0503020204020204" pitchFamily="34" charset="-122"/>
              </a:rPr>
              <a:t>&lt;insert&gt;</a:t>
            </a:r>
            <a:r>
              <a:rPr lang="zh-CN" altLang="zh-CN" dirty="0">
                <a:solidFill>
                  <a:srgbClr val="595959"/>
                </a:solidFill>
                <a:latin typeface="微软雅黑" panose="020B0503020204020204" pitchFamily="34" charset="-122"/>
              </a:rPr>
              <a:t>元素中定义的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语句后，会返回插入记录的数量。使用</a:t>
            </a:r>
            <a:r>
              <a:rPr lang="en-US" altLang="zh-CN" dirty="0">
                <a:solidFill>
                  <a:srgbClr val="595959"/>
                </a:solidFill>
                <a:latin typeface="微软雅黑" panose="020B0503020204020204" pitchFamily="34" charset="-122"/>
              </a:rPr>
              <a:t>&lt; insert &gt;</a:t>
            </a:r>
            <a:r>
              <a:rPr lang="zh-CN" altLang="zh-CN" dirty="0">
                <a:solidFill>
                  <a:srgbClr val="595959"/>
                </a:solidFill>
                <a:latin typeface="微软雅黑" panose="020B0503020204020204" pitchFamily="34" charset="-122"/>
              </a:rPr>
              <a:t>元素执行插入操作非常简单，示例代码如下：</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617470"/>
            <a:ext cx="9865885" cy="3314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385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726180"/>
            <a:ext cx="8387684" cy="1856225"/>
          </a:xfrm>
          <a:prstGeom prst="rect">
            <a:avLst/>
          </a:prstGeom>
        </p:spPr>
      </p:pic>
      <p:sp>
        <p:nvSpPr>
          <p:cNvPr id="2" name="文本框 1"/>
          <p:cNvSpPr txBox="1"/>
          <p:nvPr/>
        </p:nvSpPr>
        <p:spPr>
          <a:xfrm>
            <a:off x="3074670" y="366903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插入操作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r>
              <a:rPr lang="en-US" altLang="zh-CN" sz="1600" dirty="0">
                <a:solidFill>
                  <a:srgbClr val="1369B2"/>
                </a:solidFill>
                <a:latin typeface="微软雅黑" panose="020B0503020204020204" pitchFamily="34" charset="-122"/>
                <a:ea typeface="微软雅黑" panose="020B0503020204020204" pitchFamily="34" charset="-122"/>
                <a:cs typeface="+mn-ea"/>
              </a:rPr>
              <a:t>&lt;insert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users(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数据库获取主键值的方式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43249"/>
            <a:ext cx="9390960" cy="14058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很多时候，执行插入操作后，需要获取插入成功的数据生成的</a:t>
            </a:r>
            <a:r>
              <a:rPr lang="zh-CN" altLang="zh-CN" dirty="0">
                <a:solidFill>
                  <a:srgbClr val="1369B2"/>
                </a:solidFill>
                <a:latin typeface="微软雅黑" panose="020B0503020204020204" pitchFamily="34" charset="-122"/>
              </a:rPr>
              <a:t>主键值</a:t>
            </a:r>
            <a:r>
              <a:rPr lang="zh-CN" altLang="zh-CN" dirty="0">
                <a:solidFill>
                  <a:srgbClr val="595959"/>
                </a:solidFill>
                <a:latin typeface="微软雅黑" panose="020B0503020204020204" pitchFamily="34" charset="-122"/>
              </a:rPr>
              <a:t>，不同类型数据库获取主键值的方式不同，下面分别对支持主键</a:t>
            </a:r>
            <a:r>
              <a:rPr lang="zh-CN" altLang="zh-CN" dirty="0">
                <a:solidFill>
                  <a:srgbClr val="1369B2"/>
                </a:solidFill>
                <a:latin typeface="微软雅黑" panose="020B0503020204020204" pitchFamily="34" charset="-122"/>
              </a:rPr>
              <a:t>自动增长</a:t>
            </a:r>
            <a:r>
              <a:rPr lang="zh-CN" altLang="zh-CN" dirty="0">
                <a:solidFill>
                  <a:srgbClr val="595959"/>
                </a:solidFill>
                <a:latin typeface="微软雅黑" panose="020B0503020204020204" pitchFamily="34" charset="-122"/>
              </a:rPr>
              <a:t>的数据库获取主键值和不支持主键自动增长的数据库获取主键值的方式进行介绍。</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800350"/>
            <a:ext cx="9865885" cy="20002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21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70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479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zh-CN" sz="2000" dirty="0">
                <a:solidFill>
                  <a:srgbClr val="1369B2"/>
                </a:solidFill>
                <a:latin typeface="微软雅黑" panose="020B0503020204020204" pitchFamily="34" charset="-122"/>
                <a:ea typeface="微软雅黑" panose="020B0503020204020204" pitchFamily="34" charset="-122"/>
              </a:rPr>
              <a:t>使用支持主键自动增长的数据库获取主键值</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如果使用的数据库支持</a:t>
            </a:r>
            <a:r>
              <a:rPr lang="zh-CN" altLang="zh-CN" dirty="0">
                <a:solidFill>
                  <a:srgbClr val="1369B2"/>
                </a:solidFill>
                <a:latin typeface="微软雅黑" panose="020B0503020204020204" pitchFamily="34" charset="-122"/>
              </a:rPr>
              <a:t>主键自动增长</a:t>
            </a:r>
            <a:r>
              <a:rPr lang="zh-CN" altLang="zh-CN" dirty="0">
                <a:solidFill>
                  <a:srgbClr val="595959"/>
                </a:solidFill>
                <a:latin typeface="微软雅黑" panose="020B0503020204020204" pitchFamily="34" charset="-122"/>
              </a:rPr>
              <a:t>（如</a:t>
            </a:r>
            <a:r>
              <a:rPr lang="en-US" altLang="zh-CN" dirty="0">
                <a:solidFill>
                  <a:srgbClr val="595959"/>
                </a:solidFill>
                <a:latin typeface="微软雅黑" panose="020B0503020204020204" pitchFamily="34" charset="-122"/>
              </a:rPr>
              <a:t>MySQL</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SQL Server</a:t>
            </a:r>
            <a:r>
              <a:rPr lang="zh-CN" altLang="zh-CN" dirty="0">
                <a:solidFill>
                  <a:srgbClr val="595959"/>
                </a:solidFill>
                <a:latin typeface="微软雅黑" panose="020B0503020204020204" pitchFamily="34" charset="-122"/>
              </a:rPr>
              <a:t>），那么可以通过</a:t>
            </a:r>
            <a:r>
              <a:rPr lang="en-US" altLang="zh-CN" dirty="0" err="1">
                <a:solidFill>
                  <a:srgbClr val="595959"/>
                </a:solidFill>
                <a:latin typeface="微软雅黑" panose="020B0503020204020204" pitchFamily="34" charset="-122"/>
              </a:rPr>
              <a:t>keyProperty</a:t>
            </a:r>
            <a:r>
              <a:rPr lang="zh-CN" altLang="zh-CN" dirty="0">
                <a:solidFill>
                  <a:srgbClr val="595959"/>
                </a:solidFill>
                <a:latin typeface="微软雅黑" panose="020B0503020204020204" pitchFamily="34" charset="-122"/>
              </a:rPr>
              <a:t>属性指定</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类的某个属性接收主键返回值（通常会设置到</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属性上），然后将</a:t>
            </a:r>
            <a:r>
              <a:rPr lang="en-US" altLang="zh-CN" dirty="0" err="1">
                <a:solidFill>
                  <a:srgbClr val="595959"/>
                </a:solidFill>
                <a:latin typeface="微软雅黑" panose="020B0503020204020204" pitchFamily="34" charset="-122"/>
              </a:rPr>
              <a:t>useGeneratedKeys</a:t>
            </a:r>
            <a:r>
              <a:rPr lang="zh-CN" altLang="zh-CN" dirty="0">
                <a:solidFill>
                  <a:srgbClr val="595959"/>
                </a:solidFill>
                <a:latin typeface="微软雅黑" panose="020B0503020204020204" pitchFamily="34" charset="-122"/>
              </a:rPr>
              <a:t>的属性值设置为</a:t>
            </a:r>
            <a:r>
              <a:rPr lang="en-US" altLang="zh-CN" dirty="0">
                <a:solidFill>
                  <a:srgbClr val="595959"/>
                </a:solidFill>
                <a:latin typeface="微软雅黑" panose="020B0503020204020204" pitchFamily="34" charset="-122"/>
              </a:rPr>
              <a:t>true</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931920"/>
            <a:ext cx="8387684" cy="1856225"/>
          </a:xfrm>
          <a:prstGeom prst="rect">
            <a:avLst/>
          </a:prstGeom>
        </p:spPr>
      </p:pic>
      <p:sp>
        <p:nvSpPr>
          <p:cNvPr id="2" name="文本框 1"/>
          <p:cNvSpPr txBox="1"/>
          <p:nvPr/>
        </p:nvSpPr>
        <p:spPr>
          <a:xfrm>
            <a:off x="3074670" y="388620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&lt;insert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keyProperty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useGeneratedKeys</a:t>
            </a:r>
            <a:r>
              <a:rPr lang="en-US" altLang="zh-CN" sz="1600" dirty="0">
                <a:solidFill>
                  <a:srgbClr val="595959"/>
                </a:solidFill>
                <a:latin typeface="微软雅黑" panose="020B0503020204020204" pitchFamily="34" charset="-122"/>
                <a:ea typeface="微软雅黑" panose="020B0503020204020204" pitchFamily="34" charset="-122"/>
                <a:cs typeface="+mn-ea"/>
              </a:rPr>
              <a:t>="true"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users(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&lt;/insert&gt;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92527" y="1217734"/>
            <a:ext cx="584548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使用不支持主键自动增长的数据库获取主键值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提供的</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元素来</a:t>
            </a:r>
            <a:r>
              <a:rPr lang="zh-CN" altLang="zh-CN" dirty="0">
                <a:solidFill>
                  <a:srgbClr val="1369B2"/>
                </a:solidFill>
                <a:latin typeface="微软雅黑" panose="020B0503020204020204" pitchFamily="34" charset="-122"/>
              </a:rPr>
              <a:t>自定义主键</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上述</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元素的属性中</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order</a:t>
            </a:r>
            <a:r>
              <a:rPr lang="zh-CN" altLang="zh-CN" dirty="0">
                <a:solidFill>
                  <a:srgbClr val="595959"/>
                </a:solidFill>
                <a:latin typeface="微软雅黑" panose="020B0503020204020204" pitchFamily="34" charset="-122"/>
              </a:rPr>
              <a:t>属性可以被设置为</a:t>
            </a:r>
            <a:r>
              <a:rPr lang="en-US" altLang="zh-CN" dirty="0">
                <a:solidFill>
                  <a:srgbClr val="595959"/>
                </a:solidFill>
                <a:latin typeface="微软雅黑" panose="020B0503020204020204" pitchFamily="34" charset="-122"/>
              </a:rPr>
              <a:t>BEFORE</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AFTER</a:t>
            </a:r>
            <a:r>
              <a:rPr lang="zh-CN" altLang="zh-CN" dirty="0">
                <a:solidFill>
                  <a:srgbClr val="595959"/>
                </a:solidFill>
                <a:latin typeface="微软雅黑" panose="020B0503020204020204" pitchFamily="34" charset="-122"/>
              </a:rPr>
              <a:t>。如果设置为</a:t>
            </a:r>
            <a:r>
              <a:rPr lang="en-US" altLang="zh-CN" dirty="0">
                <a:solidFill>
                  <a:srgbClr val="595959"/>
                </a:solidFill>
                <a:latin typeface="微软雅黑" panose="020B0503020204020204" pitchFamily="34" charset="-122"/>
              </a:rPr>
              <a:t>BEFORE</a:t>
            </a:r>
            <a:r>
              <a:rPr lang="zh-CN" altLang="zh-CN" dirty="0">
                <a:solidFill>
                  <a:srgbClr val="595959"/>
                </a:solidFill>
                <a:latin typeface="微软雅黑" panose="020B0503020204020204" pitchFamily="34" charset="-122"/>
              </a:rPr>
              <a:t>，那么它会首先执行</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元素中的配置来设置主键，然后执行插入语句；如果设置为</a:t>
            </a:r>
            <a:r>
              <a:rPr lang="en-US" altLang="zh-CN" dirty="0">
                <a:solidFill>
                  <a:srgbClr val="595959"/>
                </a:solidFill>
                <a:latin typeface="微软雅黑" panose="020B0503020204020204" pitchFamily="34" charset="-122"/>
              </a:rPr>
              <a:t>AFTER</a:t>
            </a:r>
            <a:r>
              <a:rPr lang="zh-CN" altLang="zh-CN" dirty="0">
                <a:solidFill>
                  <a:srgbClr val="595959"/>
                </a:solidFill>
                <a:latin typeface="微软雅黑" panose="020B0503020204020204" pitchFamily="34" charset="-122"/>
              </a:rPr>
              <a:t>，那么它先执行插入语句，然后执行</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元素中的配置内容</a:t>
            </a:r>
            <a:r>
              <a:rPr lang="zh-CN" altLang="en-US" dirty="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097531"/>
            <a:ext cx="8387684" cy="1156792"/>
          </a:xfrm>
          <a:prstGeom prst="rect">
            <a:avLst/>
          </a:prstGeom>
        </p:spPr>
      </p:pic>
      <p:sp>
        <p:nvSpPr>
          <p:cNvPr id="2" name="文本框 1"/>
          <p:cNvSpPr txBox="1"/>
          <p:nvPr/>
        </p:nvSpPr>
        <p:spPr>
          <a:xfrm>
            <a:off x="3074670" y="3051810"/>
            <a:ext cx="6435090" cy="1156792"/>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selectKey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keyProperty</a:t>
            </a:r>
            <a:r>
              <a:rPr lang="en-US" altLang="zh-CN" sz="1600" dirty="0">
                <a:solidFill>
                  <a:srgbClr val="595959"/>
                </a:solidFill>
                <a:latin typeface="微软雅黑" panose="020B0503020204020204" pitchFamily="34" charset="-122"/>
                <a:ea typeface="微软雅黑" panose="020B0503020204020204" pitchFamily="34" charset="-122"/>
                <a:cs typeface="+mn-ea"/>
              </a:rPr>
              <a:t>="id”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order="BEFORE”	</a:t>
            </a:r>
            <a:r>
              <a:rPr lang="en-US" altLang="zh-CN" sz="1600" dirty="0" err="1">
                <a:solidFill>
                  <a:srgbClr val="595959"/>
                </a:solidFill>
                <a:latin typeface="微软雅黑" panose="020B0503020204020204" pitchFamily="34" charset="-122"/>
                <a:ea typeface="微软雅黑" panose="020B0503020204020204" pitchFamily="34" charset="-122"/>
                <a:cs typeface="+mn-ea"/>
              </a:rPr>
              <a:t>statementType</a:t>
            </a:r>
            <a:r>
              <a:rPr lang="en-US" altLang="zh-CN" sz="1600" dirty="0">
                <a:solidFill>
                  <a:srgbClr val="595959"/>
                </a:solidFill>
                <a:latin typeface="微软雅黑" panose="020B0503020204020204" pitchFamily="34" charset="-122"/>
                <a:ea typeface="微软雅黑" panose="020B0503020204020204" pitchFamily="34" charset="-122"/>
                <a:cs typeface="+mn-ea"/>
              </a:rPr>
              <a:t>="PREPARED"&gt;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2701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&lt;update&gt;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327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update</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update</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元素执行更新操作</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702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61107" y="1217734"/>
            <a:ext cx="32737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&lt;update&gt;</a:t>
            </a:r>
            <a:r>
              <a:rPr lang="zh-CN" altLang="en-US" sz="2000" dirty="0">
                <a:solidFill>
                  <a:srgbClr val="1369B2"/>
                </a:solidFill>
                <a:latin typeface="微软雅黑" panose="020B0503020204020204" pitchFamily="34" charset="-122"/>
                <a:ea typeface="微软雅黑" panose="020B0503020204020204" pitchFamily="34" charset="-122"/>
              </a:rPr>
              <a:t>元素的更新使用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&lt;update&gt;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&lt;update&gt;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用于映射</a:t>
            </a:r>
            <a:r>
              <a:rPr lang="zh-CN" altLang="zh-CN" dirty="0">
                <a:solidFill>
                  <a:srgbClr val="1369B2"/>
                </a:solidFill>
                <a:latin typeface="微软雅黑" panose="020B0503020204020204" pitchFamily="34" charset="-122"/>
              </a:rPr>
              <a:t>更新</a:t>
            </a:r>
            <a:r>
              <a:rPr lang="zh-CN" altLang="zh-CN" dirty="0">
                <a:solidFill>
                  <a:srgbClr val="595959"/>
                </a:solidFill>
                <a:latin typeface="微软雅黑" panose="020B0503020204020204" pitchFamily="34" charset="-122"/>
              </a:rPr>
              <a:t>语句，它可以更新数据库中的数据。在执行完元素中定义的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语句后，会返回更新的记录数量。使用</a:t>
            </a:r>
            <a:r>
              <a:rPr lang="en-US" altLang="zh-CN" dirty="0">
                <a:solidFill>
                  <a:srgbClr val="595959"/>
                </a:solidFill>
                <a:latin typeface="微软雅黑" panose="020B0503020204020204" pitchFamily="34" charset="-122"/>
              </a:rPr>
              <a:t>&lt;update&gt;</a:t>
            </a:r>
            <a:r>
              <a:rPr lang="zh-CN" altLang="zh-CN" dirty="0">
                <a:solidFill>
                  <a:srgbClr val="595959"/>
                </a:solidFill>
                <a:latin typeface="微软雅黑" panose="020B0503020204020204" pitchFamily="34" charset="-122"/>
              </a:rPr>
              <a:t>元素执行更新操作非常简单，示例代码如下：</a:t>
            </a:r>
            <a:endParaRPr lang="zh-CN"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977640"/>
            <a:ext cx="8387684" cy="1795591"/>
          </a:xfrm>
          <a:prstGeom prst="rect">
            <a:avLst/>
          </a:prstGeom>
        </p:spPr>
      </p:pic>
      <p:sp>
        <p:nvSpPr>
          <p:cNvPr id="2" name="文本框 1"/>
          <p:cNvSpPr txBox="1"/>
          <p:nvPr/>
        </p:nvSpPr>
        <p:spPr>
          <a:xfrm>
            <a:off x="2811780" y="389763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更新操作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&lt;update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updateUser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update users set </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5556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delete</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delete</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元素执行删除操作</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702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61107" y="1217734"/>
            <a:ext cx="32737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&lt;delete&gt;</a:t>
            </a:r>
            <a:r>
              <a:rPr lang="zh-CN" altLang="en-US" sz="2000" dirty="0">
                <a:solidFill>
                  <a:srgbClr val="1369B2"/>
                </a:solidFill>
                <a:latin typeface="微软雅黑" panose="020B0503020204020204" pitchFamily="34" charset="-122"/>
                <a:ea typeface="微软雅黑" panose="020B0503020204020204" pitchFamily="34" charset="-122"/>
              </a:rPr>
              <a:t>元素的删除使用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a:solidFill>
                  <a:srgbClr val="1369B2"/>
                </a:solidFill>
                <a:latin typeface="微软雅黑" panose="020B0503020204020204" pitchFamily="34" charset="-122"/>
              </a:rPr>
              <a:t>&lt;delete&gt;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用于映射</a:t>
            </a:r>
            <a:r>
              <a:rPr lang="zh-CN" altLang="zh-CN" dirty="0">
                <a:solidFill>
                  <a:srgbClr val="1369B2"/>
                </a:solidFill>
                <a:latin typeface="微软雅黑" panose="020B0503020204020204" pitchFamily="34" charset="-122"/>
              </a:rPr>
              <a:t>删除</a:t>
            </a:r>
            <a:r>
              <a:rPr lang="zh-CN" altLang="zh-CN" dirty="0">
                <a:solidFill>
                  <a:srgbClr val="595959"/>
                </a:solidFill>
                <a:latin typeface="微软雅黑" panose="020B0503020204020204" pitchFamily="34" charset="-122"/>
              </a:rPr>
              <a:t>语句，在执行完</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元素中的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语句之后，会返回删除的记录数量。使用</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元素执行删除操作非常简单，示例代码如下所示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元素中，除了上述示例代码中的几个属性外，还有其他一些可以配置的属性</a:t>
            </a:r>
            <a:r>
              <a:rPr lang="zh-CN" altLang="en-US" dirty="0">
                <a:solidFill>
                  <a:srgbClr val="595959"/>
                </a:solidFill>
                <a:latin typeface="微软雅黑" panose="020B0503020204020204" pitchFamily="34" charset="-122"/>
              </a:rPr>
              <a:t>，如</a:t>
            </a:r>
            <a:r>
              <a:rPr lang="en-US" altLang="zh-CN" dirty="0" err="1">
                <a:solidFill>
                  <a:srgbClr val="595959"/>
                </a:solidFill>
                <a:latin typeface="微软雅黑" panose="020B0503020204020204" pitchFamily="34" charset="-122"/>
              </a:rPr>
              <a:t>flushCache</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timeout</a:t>
            </a:r>
            <a:r>
              <a:rPr lang="zh-CN" altLang="en-US" dirty="0">
                <a:solidFill>
                  <a:srgbClr val="595959"/>
                </a:solidFill>
                <a:latin typeface="微软雅黑" panose="020B0503020204020204" pitchFamily="34" charset="-122"/>
              </a:rPr>
              <a:t>等。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3"/>
          <a:stretch>
            <a:fillRect/>
          </a:stretch>
        </p:blipFill>
        <p:spPr>
          <a:xfrm>
            <a:off x="2125980" y="3531871"/>
            <a:ext cx="8387684" cy="1519866"/>
          </a:xfrm>
          <a:prstGeom prst="rect">
            <a:avLst/>
          </a:prstGeom>
        </p:spPr>
      </p:pic>
      <p:sp>
        <p:nvSpPr>
          <p:cNvPr id="2" name="文本框 1"/>
          <p:cNvSpPr txBox="1"/>
          <p:nvPr/>
        </p:nvSpPr>
        <p:spPr>
          <a:xfrm>
            <a:off x="2811780" y="3486150"/>
            <a:ext cx="6435090" cy="152612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删除操作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&lt;delete id="</a:t>
            </a:r>
            <a:r>
              <a:rPr lang="en-US" altLang="zh-CN" sz="1600" dirty="0" err="1">
                <a:solidFill>
                  <a:srgbClr val="595959"/>
                </a:solidFill>
                <a:latin typeface="微软雅黑" panose="020B0503020204020204" pitchFamily="34" charset="-122"/>
                <a:ea typeface="微软雅黑" panose="020B0503020204020204" pitchFamily="34" charset="-122"/>
                <a:cs typeface="+mn-ea"/>
              </a:rPr>
              <a:t>deleteUser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delete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&lt;/delete&gt;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4051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691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&lt;delete&gt;</a:t>
            </a:r>
            <a:r>
              <a:rPr lang="zh-CN" altLang="en-US" sz="2000" dirty="0">
                <a:solidFill>
                  <a:srgbClr val="1369B2"/>
                </a:solidFill>
                <a:latin typeface="微软雅黑" panose="020B0503020204020204" pitchFamily="34" charset="-122"/>
                <a:ea typeface="微软雅黑" panose="020B0503020204020204" pitchFamily="34" charset="-122"/>
              </a:rPr>
              <a:t>元素中的属性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53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215900" y="2094139"/>
          <a:ext cx="11760200" cy="3352800"/>
        </p:xfrm>
        <a:graphic>
          <a:graphicData uri="http://schemas.openxmlformats.org/drawingml/2006/table">
            <a:tbl>
              <a:tblPr>
                <a:tableStyleId>{5C22544A-7EE6-4342-B048-85BDC9FD1C3A}</a:tableStyleId>
              </a:tblPr>
              <a:tblGrid>
                <a:gridCol w="2378710"/>
                <a:gridCol w="9381490"/>
              </a:tblGrid>
              <a:tr h="5580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属性</a:t>
                      </a:r>
                      <a:endParaRPr lang="zh-CN" altLang="en-US" sz="1600" b="1">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说明</a:t>
                      </a:r>
                      <a:endParaRPr lang="zh-CN" altLang="en-US" sz="1600" b="1">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id</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表示命名空间中&lt;select&gt;元素的唯一标识，通过该标识可以调用这条语句。</a:t>
                      </a:r>
                      <a:endParaRPr lang="zh-CN"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parameterType</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它是一个可选属性，用于指定SQL语句所需参数类的全限定名或者别名，其默认值是unset。</a:t>
                      </a:r>
                      <a:endParaRPr lang="zh-CN"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flushCache</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用于指定是否需要MyBatis清空本地缓存和二级缓存。</a:t>
                      </a:r>
                      <a:endPar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timeout</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用于设置超时时间，单位为秒。</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statementType</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用于设置MyBatis预处理类。</a:t>
                      </a:r>
                      <a:endPar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327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sym typeface="+mn-lt"/>
              </a:rPr>
              <a:t>sql</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sym typeface="+mn-lt"/>
              </a:rPr>
              <a:t>sql</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元素定义可重用的 SQL 代码片段</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2626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83723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方法的形式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54680"/>
            <a:ext cx="9390960" cy="13446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由</a:t>
            </a:r>
            <a:r>
              <a:rPr lang="zh-CN" altLang="zh-CN" dirty="0">
                <a:solidFill>
                  <a:srgbClr val="595959"/>
                </a:solidFill>
                <a:latin typeface="微软雅黑" panose="020B0503020204020204" pitchFamily="34" charset="-122"/>
              </a:rPr>
              <a:t>于</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方法中的参数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都可以为</a:t>
            </a:r>
            <a:r>
              <a:rPr lang="en-US" altLang="zh-CN" dirty="0">
                <a:solidFill>
                  <a:srgbClr val="595959"/>
                </a:solidFill>
                <a:latin typeface="微软雅黑" panose="020B0503020204020204" pitchFamily="34" charset="-122"/>
              </a:rPr>
              <a:t>null</a:t>
            </a:r>
            <a:r>
              <a:rPr lang="zh-CN" altLang="zh-CN" dirty="0">
                <a:solidFill>
                  <a:srgbClr val="595959"/>
                </a:solidFill>
                <a:latin typeface="微软雅黑" panose="020B0503020204020204" pitchFamily="34" charset="-122"/>
              </a:rPr>
              <a:t>，所以</a:t>
            </a:r>
            <a:r>
              <a:rPr lang="en-US" altLang="zh-CN" dirty="0" err="1">
                <a:solidFill>
                  <a:srgbClr val="595959"/>
                </a:solidFill>
                <a:latin typeface="微软雅黑" panose="020B0503020204020204" pitchFamily="34" charset="-122"/>
              </a:rPr>
              <a:t>SqlSessionFactoryBuilder</a:t>
            </a:r>
            <a:r>
              <a:rPr lang="zh-CN" altLang="zh-CN" dirty="0">
                <a:solidFill>
                  <a:srgbClr val="595959"/>
                </a:solidFill>
                <a:latin typeface="微软雅黑" panose="020B0503020204020204" pitchFamily="34" charset="-122"/>
              </a:rPr>
              <a:t>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对象的</a:t>
            </a:r>
            <a:r>
              <a:rPr lang="en-US" altLang="zh-CN" dirty="0">
                <a:solidFill>
                  <a:srgbClr val="1369B2"/>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方法按照配置信息的传入方式，可以分为</a:t>
            </a:r>
            <a:r>
              <a:rPr lang="zh-CN" altLang="zh-CN" dirty="0">
                <a:solidFill>
                  <a:srgbClr val="1369B2"/>
                </a:solidFill>
                <a:latin typeface="微软雅黑" panose="020B0503020204020204" pitchFamily="34" charset="-122"/>
              </a:rPr>
              <a:t>三种形式</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1"/>
            <a:ext cx="9865885" cy="18630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62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821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sql</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946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在一个映射文件中，通常需要定义</a:t>
            </a:r>
            <a:r>
              <a:rPr lang="zh-CN" altLang="zh-CN" dirty="0">
                <a:solidFill>
                  <a:srgbClr val="1369B2"/>
                </a:solidFill>
                <a:latin typeface="微软雅黑" panose="020B0503020204020204" pitchFamily="34" charset="-122"/>
              </a:rPr>
              <a:t>多条</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语句，这些</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语句的组成可能有一部分是</a:t>
            </a:r>
            <a:r>
              <a:rPr lang="zh-CN" altLang="zh-CN" dirty="0">
                <a:solidFill>
                  <a:srgbClr val="1369B2"/>
                </a:solidFill>
                <a:latin typeface="微软雅黑" panose="020B0503020204020204" pitchFamily="34" charset="-122"/>
              </a:rPr>
              <a:t>相同</a:t>
            </a:r>
            <a:r>
              <a:rPr lang="zh-CN" altLang="zh-CN" dirty="0">
                <a:solidFill>
                  <a:srgbClr val="595959"/>
                </a:solidFill>
                <a:latin typeface="微软雅黑" panose="020B0503020204020204" pitchFamily="34" charset="-122"/>
              </a:rPr>
              <a:t>的（如多条</a:t>
            </a:r>
            <a:r>
              <a:rPr lang="en-US" altLang="zh-CN" dirty="0">
                <a:solidFill>
                  <a:srgbClr val="595959"/>
                </a:solidFill>
                <a:latin typeface="微软雅黑" panose="020B0503020204020204" pitchFamily="34" charset="-122"/>
              </a:rPr>
              <a:t>select</a:t>
            </a:r>
            <a:r>
              <a:rPr lang="zh-CN" altLang="zh-CN" dirty="0">
                <a:solidFill>
                  <a:srgbClr val="595959"/>
                </a:solidFill>
                <a:latin typeface="微软雅黑" panose="020B0503020204020204" pitchFamily="34" charset="-122"/>
              </a:rPr>
              <a:t>语句中都查询相同的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字段），如果每一个</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语句都重写一遍相同的部分，势必会增加代码量。针对</a:t>
            </a:r>
            <a:r>
              <a:rPr lang="zh-CN" altLang="en-US" dirty="0">
                <a:solidFill>
                  <a:srgbClr val="595959"/>
                </a:solidFill>
                <a:latin typeface="微软雅黑" panose="020B0503020204020204" pitchFamily="34" charset="-122"/>
              </a:rPr>
              <a:t>此</a:t>
            </a:r>
            <a:r>
              <a:rPr lang="zh-CN" altLang="zh-CN" dirty="0">
                <a:solidFill>
                  <a:srgbClr val="595959"/>
                </a:solidFill>
                <a:latin typeface="微软雅黑" panose="020B0503020204020204" pitchFamily="34" charset="-122"/>
              </a:rPr>
              <a:t>问题，可以在映射文件中使用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所提供的</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sql</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，将这些</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语句中相同的组成部分</a:t>
            </a:r>
            <a:r>
              <a:rPr lang="zh-CN" altLang="zh-CN" dirty="0">
                <a:solidFill>
                  <a:srgbClr val="1369B2"/>
                </a:solidFill>
                <a:latin typeface="微软雅黑" panose="020B0503020204020204" pitchFamily="34" charset="-122"/>
              </a:rPr>
              <a:t>抽取</a:t>
            </a:r>
            <a:r>
              <a:rPr lang="zh-CN" altLang="zh-CN" dirty="0">
                <a:solidFill>
                  <a:srgbClr val="595959"/>
                </a:solidFill>
                <a:latin typeface="微软雅黑" panose="020B0503020204020204" pitchFamily="34" charset="-122"/>
              </a:rPr>
              <a:t>出来，然后在需要的地方</a:t>
            </a:r>
            <a:r>
              <a:rPr lang="zh-CN" altLang="zh-CN" dirty="0">
                <a:solidFill>
                  <a:srgbClr val="1369B2"/>
                </a:solidFill>
                <a:latin typeface="微软雅黑" panose="020B0503020204020204" pitchFamily="34" charset="-122"/>
              </a:rPr>
              <a:t>引用</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元素的作用是定义</a:t>
            </a:r>
            <a:r>
              <a:rPr lang="zh-CN" altLang="zh-CN" dirty="0">
                <a:solidFill>
                  <a:srgbClr val="1369B2"/>
                </a:solidFill>
                <a:latin typeface="微软雅黑" panose="020B0503020204020204" pitchFamily="34" charset="-122"/>
              </a:rPr>
              <a:t>可重用</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代码片段，它可以被包含在其他语句中。</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元素可以被静态地（在加载参数时）参数化，</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元素不同的属性值通过包含的对象发生变化</a:t>
            </a:r>
            <a:r>
              <a:rPr lang="zh-CN" altLang="en-US" dirty="0">
                <a:solidFill>
                  <a:srgbClr val="595959"/>
                </a:solidFill>
                <a:latin typeface="微软雅黑" panose="020B0503020204020204" pitchFamily="34" charset="-122"/>
              </a:rPr>
              <a:t>。</a:t>
            </a:r>
            <a:r>
              <a:rPr lang="zh-CN" altLang="zh-CN" dirty="0"/>
              <a:t> </a:t>
            </a: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514600"/>
            <a:ext cx="9865885" cy="35318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356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7046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34256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实现一个根据客户</a:t>
            </a:r>
            <a:r>
              <a:rPr lang="en-US" altLang="zh-CN" sz="2000" dirty="0">
                <a:solidFill>
                  <a:srgbClr val="1369B2"/>
                </a:solidFill>
                <a:latin typeface="微软雅黑" panose="020B0503020204020204" pitchFamily="34" charset="-122"/>
                <a:ea typeface="微软雅黑" panose="020B0503020204020204" pitchFamily="34" charset="-122"/>
              </a:rPr>
              <a:t>id</a:t>
            </a:r>
            <a:r>
              <a:rPr lang="zh-CN" altLang="zh-CN" sz="2000" dirty="0">
                <a:solidFill>
                  <a:srgbClr val="1369B2"/>
                </a:solidFill>
                <a:latin typeface="微软雅黑" panose="020B0503020204020204" pitchFamily="34" charset="-122"/>
                <a:ea typeface="微软雅黑" panose="020B0503020204020204" pitchFamily="34" charset="-122"/>
              </a:rPr>
              <a:t>查询客户信息的</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zh-CN" sz="2000" dirty="0">
                <a:solidFill>
                  <a:srgbClr val="1369B2"/>
                </a:solidFill>
                <a:latin typeface="微软雅黑" panose="020B0503020204020204" pitchFamily="34" charset="-122"/>
                <a:ea typeface="微软雅黑" panose="020B0503020204020204" pitchFamily="34" charset="-122"/>
              </a:rPr>
              <a:t>片段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2"/>
          <a:stretch>
            <a:fillRect/>
          </a:stretch>
        </p:blipFill>
        <p:spPr>
          <a:xfrm>
            <a:off x="2125980" y="2286000"/>
            <a:ext cx="8387684" cy="4111447"/>
          </a:xfrm>
          <a:prstGeom prst="rect">
            <a:avLst/>
          </a:prstGeom>
        </p:spPr>
      </p:pic>
      <p:sp>
        <p:nvSpPr>
          <p:cNvPr id="2" name="文本框 1"/>
          <p:cNvSpPr txBox="1"/>
          <p:nvPr/>
        </p:nvSpPr>
        <p:spPr>
          <a:xfrm>
            <a:off x="2331720" y="2263140"/>
            <a:ext cx="8903970" cy="4111447"/>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定义要查询的表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someinclude</a:t>
            </a:r>
            <a:r>
              <a:rPr lang="en-US" altLang="zh-CN" sz="1600" dirty="0">
                <a:solidFill>
                  <a:srgbClr val="595959"/>
                </a:solidFill>
                <a:latin typeface="微软雅黑" panose="020B0503020204020204" pitchFamily="34" charset="-122"/>
                <a:ea typeface="微软雅黑" panose="020B0503020204020204" pitchFamily="34" charset="-122"/>
                <a:cs typeface="+mn-ea"/>
              </a:rPr>
              <a:t>"&gt;from</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include_target</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定义查询列</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userColumns</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根据客户</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查询客户信息</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	select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userColumns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someinclude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include_target</a:t>
            </a:r>
            <a:r>
              <a:rPr lang="en-US" altLang="zh-CN" sz="1600" dirty="0">
                <a:solidFill>
                  <a:srgbClr val="595959"/>
                </a:solidFill>
                <a:latin typeface="微软雅黑" panose="020B0503020204020204" pitchFamily="34" charset="-122"/>
                <a:ea typeface="微软雅黑" panose="020B0503020204020204" pitchFamily="34" charset="-122"/>
                <a:cs typeface="+mn-ea"/>
              </a:rPr>
              <a:t>" value="users" /&gt;&lt;/include&gt;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053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413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映射文件中的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rPr>
              <a:t>resultMap</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rPr>
              <a:t>resultMap</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元素定义映射规则</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994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93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resultMap</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196464"/>
            <a:ext cx="9390960" cy="264033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元素表示</a:t>
            </a:r>
            <a:r>
              <a:rPr lang="zh-CN" altLang="zh-CN" dirty="0">
                <a:solidFill>
                  <a:srgbClr val="1369B2"/>
                </a:solidFill>
                <a:latin typeface="微软雅黑" panose="020B0503020204020204" pitchFamily="34" charset="-122"/>
              </a:rPr>
              <a:t>结果映射集</a:t>
            </a:r>
            <a:r>
              <a:rPr lang="zh-CN" altLang="zh-CN"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中最重要也是功能最强大的元素。</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元素主要作用是定义映射规则、更新级联以及定义类型转化器等。</a:t>
            </a:r>
            <a:endParaRPr lang="zh-CN"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数据表中的列和需要返回的对象的属性可能不会完全一致，这种情况下</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不会自动赋值，这时就需要使用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元素进行结果集映射</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1830705"/>
            <a:ext cx="9865885" cy="32522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17517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7807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57592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71163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610629"/>
            <a:ext cx="8485746"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的数据库中，创建一个</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zh-CN" altLang="zh-CN" sz="1600" dirty="0">
                <a:solidFill>
                  <a:srgbClr val="595959"/>
                </a:solidFill>
                <a:latin typeface="微软雅黑" panose="020B0503020204020204" pitchFamily="34" charset="-122"/>
                <a:ea typeface="微软雅黑" panose="020B0503020204020204" pitchFamily="34" charset="-122"/>
                <a:cs typeface="+mn-ea"/>
              </a:rPr>
              <a:t>表，并插入几条测试数据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938633"/>
            <a:ext cx="7332167" cy="3526937"/>
          </a:xfrm>
          <a:prstGeom prst="rect">
            <a:avLst/>
          </a:prstGeom>
        </p:spPr>
      </p:pic>
      <p:sp>
        <p:nvSpPr>
          <p:cNvPr id="4" name="矩形 3"/>
          <p:cNvSpPr/>
          <p:nvPr/>
        </p:nvSpPr>
        <p:spPr>
          <a:xfrm>
            <a:off x="2795019" y="2990768"/>
            <a:ext cx="6876488"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1369B2"/>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sid</a:t>
            </a:r>
            <a:r>
              <a:rPr lang="en-US" altLang="zh-CN" sz="1600" dirty="0">
                <a:solidFill>
                  <a:srgbClr val="595959"/>
                </a:solidFill>
                <a:latin typeface="微软雅黑" panose="020B0503020204020204" pitchFamily="34" charset="-122"/>
                <a:ea typeface="微软雅黑" panose="020B0503020204020204" pitchFamily="34" charset="-122"/>
                <a:cs typeface="+mn-ea"/>
              </a:rPr>
              <a:t>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VARCHAR(50),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sage INT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VALUES('Lucy',25);</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VALUES('Lili',20);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VALUES('Jim',20);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990600"/>
            <a:ext cx="9167495"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接下来通过一个具体的案例演示使用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元素进行结果集映射，具体步骤如下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创建实体类</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，用于封装学生信息。在类中定义</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age</a:t>
            </a:r>
            <a:r>
              <a:rPr lang="zh-CN" altLang="zh-CN" sz="1600" dirty="0">
                <a:solidFill>
                  <a:srgbClr val="595959"/>
                </a:solidFill>
                <a:latin typeface="微软雅黑" panose="020B0503020204020204" pitchFamily="34" charset="-122"/>
                <a:ea typeface="微软雅黑" panose="020B0503020204020204" pitchFamily="34" charset="-122"/>
                <a:cs typeface="+mn-ea"/>
              </a:rPr>
              <a:t>属性，以及属性的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方法和</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530964"/>
            <a:ext cx="7332167" cy="3691380"/>
          </a:xfrm>
          <a:prstGeom prst="rect">
            <a:avLst/>
          </a:prstGeom>
        </p:spPr>
      </p:pic>
      <p:sp>
        <p:nvSpPr>
          <p:cNvPr id="4" name="矩形 3"/>
          <p:cNvSpPr/>
          <p:nvPr/>
        </p:nvSpPr>
        <p:spPr>
          <a:xfrm>
            <a:off x="2680719" y="248022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package </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com.itheima.pojo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a:solidFill>
                  <a:srgbClr val="1369B2"/>
                </a:solidFill>
                <a:latin typeface="微软雅黑" panose="020B0503020204020204" pitchFamily="34" charset="-122"/>
                <a:ea typeface="微软雅黑" panose="020B0503020204020204" pitchFamily="34" charset="-122"/>
                <a:cs typeface="+mn-ea"/>
              </a:rPr>
              <a:t>Student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学生姓名</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学生年龄</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return "User [id=" + id + ", name=" + name + ", age=" + age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134379"/>
            <a:ext cx="8485746"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，在映射文件中编写映射查询语句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530964"/>
            <a:ext cx="7332167" cy="3691380"/>
          </a:xfrm>
          <a:prstGeom prst="rect">
            <a:avLst/>
          </a:prstGeom>
        </p:spPr>
      </p:pic>
      <p:sp>
        <p:nvSpPr>
          <p:cNvPr id="4" name="矩形 3"/>
          <p:cNvSpPr/>
          <p:nvPr/>
        </p:nvSpPr>
        <p:spPr>
          <a:xfrm>
            <a:off x="2680719" y="248022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只显示</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en-US" sz="1600" dirty="0">
                <a:solidFill>
                  <a:srgbClr val="595959"/>
                </a:solidFill>
                <a:latin typeface="微软雅黑" panose="020B0503020204020204" pitchFamily="34" charset="-122"/>
                <a:ea typeface="微软雅黑" panose="020B0503020204020204" pitchFamily="34" charset="-122"/>
                <a:cs typeface="+mn-ea"/>
              </a:rPr>
              <a:t>元素的内容</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com.itheima.mapper.StudentMapper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com.itheima.pojo.Student</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&lt;id property="id"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sid</a:t>
            </a:r>
            <a:r>
              <a:rPr lang="en-US" altLang="zh-CN" sz="1600" dirty="0">
                <a:solidFill>
                  <a:srgbClr val="595959"/>
                </a:solidFill>
                <a:latin typeface="微软雅黑" panose="020B0503020204020204" pitchFamily="34" charset="-122"/>
                <a:ea typeface="微软雅黑" panose="020B0503020204020204" pitchFamily="34" charset="-122"/>
                <a:cs typeface="+mn-ea"/>
              </a:rPr>
              <a:t>"/&gt;&lt;result property="name"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a:t>
            </a:r>
            <a:r>
              <a:rPr lang="en-US" altLang="zh-CN" sz="1600" dirty="0">
                <a:solidFill>
                  <a:srgbClr val="595959"/>
                </a:solidFill>
                <a:latin typeface="微软雅黑" panose="020B0503020204020204" pitchFamily="34" charset="-122"/>
                <a:ea typeface="微软雅黑" panose="020B0503020204020204" pitchFamily="34" charset="-122"/>
                <a:cs typeface="+mn-ea"/>
              </a:rPr>
              <a:t>"/&gt;&lt;result property="age" column="sage"/&gt;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r>
              <a:rPr lang="zh-CN" altLang="zh-CN" sz="1600" dirty="0">
                <a:solidFill>
                  <a:srgbClr val="595959"/>
                </a:solidFill>
                <a:latin typeface="微软雅黑" panose="020B0503020204020204" pitchFamily="34" charset="-122"/>
                <a:ea typeface="微软雅黑" panose="020B0503020204020204" pitchFamily="34" charset="-122"/>
                <a:cs typeface="+mn-ea"/>
              </a:rPr>
              <a:t>元素下添加如下代码</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193904"/>
            <a:ext cx="7332167" cy="1458106"/>
          </a:xfrm>
          <a:prstGeom prst="rect">
            <a:avLst/>
          </a:prstGeom>
        </p:spPr>
      </p:pic>
      <p:sp>
        <p:nvSpPr>
          <p:cNvPr id="4" name="矩形 3"/>
          <p:cNvSpPr/>
          <p:nvPr/>
        </p:nvSpPr>
        <p:spPr>
          <a:xfrm>
            <a:off x="2680719" y="3234608"/>
            <a:ext cx="6876488"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StudentMapper.xml</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，用于测试</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元素实现查询结果的映射</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228850"/>
            <a:ext cx="7332167" cy="4366396"/>
          </a:xfrm>
          <a:prstGeom prst="rect">
            <a:avLst/>
          </a:prstGeom>
        </p:spPr>
      </p:pic>
      <p:sp>
        <p:nvSpPr>
          <p:cNvPr id="4" name="矩形 3"/>
          <p:cNvSpPr/>
          <p:nvPr/>
        </p:nvSpPr>
        <p:spPr>
          <a:xfrm>
            <a:off x="2680719" y="2148758"/>
            <a:ext cx="6876488" cy="4480778"/>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init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List&lt;Student&gt; list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sqlSession.selectList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com.itheima.mapper.StudentMapper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for (Student student : list)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destory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运行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a:stretch>
            <a:fillRect/>
          </a:stretch>
        </p:blipFill>
        <p:spPr>
          <a:xfrm>
            <a:off x="3936047" y="2772092"/>
            <a:ext cx="4319905" cy="1959928"/>
          </a:xfrm>
          <a:prstGeom prst="rect">
            <a:avLst/>
          </a:prstGeom>
        </p:spPr>
      </p:pic>
      <p:sp>
        <p:nvSpPr>
          <p:cNvPr id="2" name="文本框 1"/>
          <p:cNvSpPr txBox="1"/>
          <p:nvPr/>
        </p:nvSpPr>
        <p:spPr>
          <a:xfrm>
            <a:off x="1143635" y="5442585"/>
            <a:ext cx="9222740" cy="645160"/>
          </a:xfrm>
          <a:prstGeom prst="rect">
            <a:avLst/>
          </a:prstGeom>
          <a:noFill/>
        </p:spPr>
        <p:txBody>
          <a:bodyPr wrap="none" rtlCol="0" anchor="t">
            <a:spAutoFit/>
          </a:bodyPr>
          <a:lstStyle/>
          <a:p>
            <a:r>
              <a:rPr lang="zh-CN" altLang="zh-CN" dirty="0">
                <a:solidFill>
                  <a:srgbClr val="FF0000"/>
                </a:solidFill>
                <a:latin typeface="微软雅黑" panose="020B0503020204020204" pitchFamily="34" charset="-122"/>
                <a:ea typeface="微软雅黑" panose="020B0503020204020204" pitchFamily="34" charset="-122"/>
                <a:cs typeface="+mn-ea"/>
                <a:sym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，在测试类</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MyBatisTest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中，每一个用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@Test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注解标注的方法称为测试方法，</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他们的调用顺序为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@Before→@Test→@After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9371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形式一：</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上述</a:t>
            </a:r>
            <a:r>
              <a:rPr lang="en-US" altLang="zh-CN" dirty="0">
                <a:solidFill>
                  <a:srgbClr val="1369B2"/>
                </a:solidFill>
                <a:latin typeface="微软雅黑" panose="020B0503020204020204" pitchFamily="34" charset="-122"/>
              </a:rPr>
              <a:t>build()</a:t>
            </a:r>
            <a:r>
              <a:rPr lang="zh-CN" altLang="en-US" dirty="0">
                <a:solidFill>
                  <a:srgbClr val="595959"/>
                </a:solidFill>
                <a:latin typeface="微软雅黑" panose="020B0503020204020204" pitchFamily="34" charset="-122"/>
              </a:rPr>
              <a:t>方法中，</a:t>
            </a:r>
            <a:r>
              <a:rPr lang="zh-CN" altLang="zh-CN" dirty="0">
                <a:solidFill>
                  <a:srgbClr val="595959"/>
                </a:solidFill>
                <a:latin typeface="微软雅黑" panose="020B0503020204020204" pitchFamily="34" charset="-122"/>
              </a:rPr>
              <a:t>参数</a:t>
            </a:r>
            <a:r>
              <a:rPr lang="en-US" altLang="zh-CN" dirty="0" err="1">
                <a:solidFill>
                  <a:srgbClr val="595959"/>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是</a:t>
            </a:r>
            <a:r>
              <a:rPr lang="zh-CN" altLang="zh-CN" dirty="0">
                <a:solidFill>
                  <a:srgbClr val="1369B2"/>
                </a:solidFill>
                <a:latin typeface="微软雅黑" panose="020B0503020204020204" pitchFamily="34" charset="-122"/>
              </a:rPr>
              <a:t>字节流</a:t>
            </a:r>
            <a:r>
              <a:rPr lang="zh-CN" altLang="zh-CN" dirty="0">
                <a:solidFill>
                  <a:srgbClr val="595959"/>
                </a:solidFill>
                <a:latin typeface="微软雅黑" panose="020B0503020204020204" pitchFamily="34" charset="-122"/>
              </a:rPr>
              <a:t>，它封装了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a:t>
            </a:r>
            <a:r>
              <a:rPr lang="zh-CN" altLang="zh-CN" dirty="0">
                <a:solidFill>
                  <a:srgbClr val="1369B2"/>
                </a:solidFill>
                <a:latin typeface="微软雅黑" panose="020B0503020204020204" pitchFamily="34" charset="-122"/>
              </a:rPr>
              <a:t>配置信息</a:t>
            </a:r>
            <a:r>
              <a:rPr lang="zh-CN" altLang="zh-CN" dirty="0">
                <a:solidFill>
                  <a:srgbClr val="595959"/>
                </a:solidFill>
                <a:latin typeface="微软雅黑" panose="020B0503020204020204" pitchFamily="34" charset="-122"/>
              </a:rPr>
              <a:t>；参数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和参数</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为可选参数。其中，参数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决定将要加载的环境，包括</a:t>
            </a:r>
            <a:r>
              <a:rPr lang="zh-CN" altLang="zh-CN" dirty="0">
                <a:solidFill>
                  <a:srgbClr val="1369B2"/>
                </a:solidFill>
                <a:latin typeface="微软雅黑" panose="020B0503020204020204" pitchFamily="34" charset="-122"/>
              </a:rPr>
              <a:t>数据源</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事务管理器</a:t>
            </a:r>
            <a:r>
              <a:rPr lang="zh-CN" altLang="zh-CN" dirty="0">
                <a:solidFill>
                  <a:srgbClr val="595959"/>
                </a:solidFill>
                <a:latin typeface="微软雅黑" panose="020B0503020204020204" pitchFamily="34" charset="-122"/>
              </a:rPr>
              <a:t>；参数</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决定将要加载的</a:t>
            </a:r>
            <a:r>
              <a:rPr lang="en-US" altLang="zh-CN" dirty="0">
                <a:solidFill>
                  <a:srgbClr val="1369B2"/>
                </a:solidFill>
                <a:latin typeface="微软雅黑" panose="020B0503020204020204" pitchFamily="34" charset="-122"/>
              </a:rPr>
              <a:t>properties</a:t>
            </a:r>
            <a:r>
              <a:rPr lang="zh-CN" altLang="zh-CN" dirty="0">
                <a:solidFill>
                  <a:srgbClr val="1369B2"/>
                </a:solidFill>
                <a:latin typeface="微软雅黑" panose="020B0503020204020204" pitchFamily="34" charset="-122"/>
              </a:rPr>
              <a:t>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4894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731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171700" y="3497580"/>
            <a:ext cx="8206740" cy="464101"/>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a:t>
            </a:r>
            <a:r>
              <a:rPr lang="en-US" altLang="zh-CN"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inputStream,String</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environment,Properties</a:t>
            </a:r>
            <a:r>
              <a:rPr lang="en-US" altLang="zh-CN" dirty="0">
                <a:solidFill>
                  <a:srgbClr val="595959"/>
                </a:solidFill>
                <a:latin typeface="微软雅黑" panose="020B0503020204020204" pitchFamily="34" charset="-122"/>
                <a:ea typeface="微软雅黑" panose="020B0503020204020204" pitchFamily="34" charset="-122"/>
                <a:cs typeface="+mn-ea"/>
              </a:rPr>
              <a:t> properties)</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416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368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zh-CN" altLang="zh-CN" sz="2000" dirty="0">
                <a:solidFill>
                  <a:srgbClr val="1369B2"/>
                </a:solidFill>
                <a:latin typeface="微软雅黑" panose="020B0503020204020204" pitchFamily="34" charset="-122"/>
                <a:ea typeface="微软雅黑" panose="020B0503020204020204" pitchFamily="34" charset="-122"/>
              </a:rPr>
              <a:t>使用工具类创建</a:t>
            </a:r>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对象</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7925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在上述案例中，由于每个方法执行时都需要读取配置文件，并根据配置文件的信息构建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对象、释放资源，这导致了大量的重复代码。为了简化开发，我们可以将读取配置文件和释放资源的代码封装到一个工具类中，然后通过工具类创建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43200"/>
            <a:ext cx="9865885" cy="24688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64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931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684845" y="2896573"/>
            <a:ext cx="4562151"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完成一个员工管理系统</a:t>
            </a:r>
            <a:r>
              <a:rPr lang="zh-CN" altLang="en-US" dirty="0">
                <a:solidFill>
                  <a:srgbClr val="595959"/>
                </a:solidFill>
                <a:latin typeface="微软雅黑" panose="020B0503020204020204" pitchFamily="34" charset="-122"/>
                <a:ea typeface="微软雅黑" panose="020B0503020204020204" pitchFamily="34" charset="-122"/>
              </a:rPr>
              <a:t>，能够实现如下功能</a:t>
            </a:r>
            <a:r>
              <a:rPr lang="zh-CN" altLang="zh-CN" dirty="0">
                <a:solidFill>
                  <a:srgbClr val="1369B2"/>
                </a:solidFill>
                <a:latin typeface="微软雅黑" panose="020B0503020204020204" pitchFamily="34" charset="-122"/>
                <a:ea typeface="微软雅黑" panose="020B0503020204020204" pitchFamily="34" charset="-122"/>
              </a:rPr>
              <a:t>根据</a:t>
            </a:r>
            <a:r>
              <a:rPr lang="en-US" altLang="zh-CN" dirty="0">
                <a:solidFill>
                  <a:srgbClr val="1369B2"/>
                </a:solidFill>
                <a:latin typeface="微软雅黑" panose="020B0503020204020204" pitchFamily="34" charset="-122"/>
                <a:ea typeface="微软雅黑" panose="020B0503020204020204" pitchFamily="34" charset="-122"/>
              </a:rPr>
              <a:t>id</a:t>
            </a:r>
            <a:r>
              <a:rPr lang="zh-CN" altLang="zh-CN" dirty="0">
                <a:solidFill>
                  <a:srgbClr val="1369B2"/>
                </a:solidFill>
                <a:latin typeface="微软雅黑" panose="020B0503020204020204" pitchFamily="34" charset="-122"/>
                <a:ea typeface="微软雅黑" panose="020B0503020204020204" pitchFamily="34" charset="-122"/>
              </a:rPr>
              <a:t>查询</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新增</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修改</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删除员工信息</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248545" y="334499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9306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6506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员工表详情</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900" y="2025014"/>
            <a:ext cx="9390960" cy="10058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现有一张员工表如下。利用本章所学知识完成一个员工管理系统。实现如下功能：</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新增员工信息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修改员工信息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删除员工信息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aphicFrame>
        <p:nvGraphicFramePr>
          <p:cNvPr id="13" name="表格 12"/>
          <p:cNvGraphicFramePr>
            <a:graphicFrameLocks noGrp="1"/>
          </p:cNvGraphicFramePr>
          <p:nvPr>
            <p:custDataLst>
              <p:tags r:id="rId3"/>
            </p:custDataLst>
          </p:nvPr>
        </p:nvGraphicFramePr>
        <p:xfrm>
          <a:off x="2794317" y="3438694"/>
          <a:ext cx="6603365" cy="2527300"/>
        </p:xfrm>
        <a:graphic>
          <a:graphicData uri="http://schemas.openxmlformats.org/drawingml/2006/table">
            <a:tbl>
              <a:tblPr>
                <a:tableStyleId>{5C22544A-7EE6-4342-B048-85BDC9FD1C3A}</a:tableStyleId>
              </a:tblPr>
              <a:tblGrid>
                <a:gridCol w="1359535"/>
                <a:gridCol w="1604010"/>
                <a:gridCol w="1591310"/>
                <a:gridCol w="2048510"/>
              </a:tblGrid>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员工编号（id）</a:t>
                      </a:r>
                      <a:endPar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商品名称（name）</a:t>
                      </a:r>
                      <a:endPar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员工年龄（age）</a:t>
                      </a:r>
                      <a:endPar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员工职位（position）</a:t>
                      </a:r>
                      <a:endPar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endParaRPr>
                    </a:p>
                  </a:txBody>
                  <a:tcPr marL="215900" marR="215900" marT="133350" marB="1333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1</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张三</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en-US" altLang="zh-CN" sz="1600" b="0" spc="130">
                          <a:solidFill>
                            <a:srgbClr val="404040"/>
                          </a:solidFill>
                          <a:latin typeface="微软雅黑" panose="020B0503020204020204" pitchFamily="34" charset="-122"/>
                          <a:ea typeface="微软雅黑" panose="020B0503020204020204" pitchFamily="34" charset="-122"/>
                        </a:rPr>
                        <a:t>20</a:t>
                      </a:r>
                      <a:endParaRPr lang="en-US" altLang="zh-CN"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员工</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2</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李四</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en-US" altLang="zh-CN" sz="1600" b="0" spc="130">
                          <a:solidFill>
                            <a:srgbClr val="404040"/>
                          </a:solidFill>
                          <a:latin typeface="微软雅黑" panose="020B0503020204020204" pitchFamily="34" charset="-122"/>
                          <a:ea typeface="微软雅黑" panose="020B0503020204020204" pitchFamily="34" charset="-122"/>
                        </a:rPr>
                        <a:t>18</a:t>
                      </a:r>
                      <a:endParaRPr lang="en-US" altLang="zh-CN"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员工</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72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3</a:t>
                      </a:r>
                      <a:endParaRPr lang="en-US" altLang="zh-CN" sz="1600" b="0" spc="130">
                        <a:solidFill>
                          <a:srgbClr val="646464"/>
                        </a:solidFill>
                        <a:latin typeface="微软雅黑" panose="020B0503020204020204" pitchFamily="34" charset="-122"/>
                        <a:ea typeface="微软雅黑" panose="020B0503020204020204" pitchFamily="34" charset="-122"/>
                      </a:endParaRPr>
                    </a:p>
                  </a:txBody>
                  <a:tcPr marL="215900" marR="215900" marT="133350" marB="1333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王五</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a:lnSpc>
                          <a:spcPct val="120000"/>
                        </a:lnSpc>
                        <a:spcBef>
                          <a:spcPts val="0"/>
                        </a:spcBef>
                        <a:spcAft>
                          <a:spcPts val="0"/>
                        </a:spcAft>
                      </a:pPr>
                      <a:r>
                        <a:rPr lang="en-US" altLang="zh-CN" sz="1600" b="0" spc="130">
                          <a:solidFill>
                            <a:srgbClr val="404040"/>
                          </a:solidFill>
                          <a:latin typeface="微软雅黑" panose="020B0503020204020204" pitchFamily="34" charset="-122"/>
                          <a:ea typeface="微软雅黑" panose="020B0503020204020204" pitchFamily="34" charset="-122"/>
                        </a:rPr>
                        <a:t>35</a:t>
                      </a:r>
                      <a:endParaRPr lang="en-US" altLang="zh-CN"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经理</a:t>
                      </a:r>
                      <a:endParaRPr lang="zh-CN" altLang="en-US" sz="1600" b="0" spc="130">
                        <a:solidFill>
                          <a:srgbClr val="404040"/>
                        </a:solidFill>
                        <a:latin typeface="微软雅黑" panose="020B0503020204020204" pitchFamily="34" charset="-122"/>
                        <a:ea typeface="微软雅黑" panose="020B0503020204020204" pitchFamily="34" charset="-122"/>
                      </a:endParaRPr>
                    </a:p>
                  </a:txBody>
                  <a:tcPr marL="215900" marR="215900" marT="133350" marB="1333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363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8214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案例要求</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7925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本案例要求根据</a:t>
            </a:r>
            <a:r>
              <a:rPr lang="zh-CN" altLang="en-US" dirty="0">
                <a:solidFill>
                  <a:srgbClr val="595959"/>
                </a:solidFill>
                <a:latin typeface="微软雅黑" panose="020B0503020204020204" pitchFamily="34" charset="-122"/>
              </a:rPr>
              <a:t>员工表</a:t>
            </a:r>
            <a:r>
              <a:rPr lang="zh-CN" altLang="zh-CN" dirty="0">
                <a:solidFill>
                  <a:srgbClr val="595959"/>
                </a:solidFill>
                <a:latin typeface="微软雅黑" panose="020B0503020204020204" pitchFamily="34" charset="-122"/>
              </a:rPr>
              <a:t>在数据库中创建一个</a:t>
            </a:r>
            <a:r>
              <a:rPr lang="en-US" altLang="zh-CN" dirty="0">
                <a:solidFill>
                  <a:srgbClr val="595959"/>
                </a:solidFill>
                <a:latin typeface="微软雅黑" panose="020B0503020204020204" pitchFamily="34" charset="-122"/>
              </a:rPr>
              <a:t>employee</a:t>
            </a:r>
            <a:r>
              <a:rPr lang="zh-CN" altLang="zh-CN" dirty="0">
                <a:solidFill>
                  <a:srgbClr val="595959"/>
                </a:solidFill>
                <a:latin typeface="微软雅黑" panose="020B0503020204020204" pitchFamily="34" charset="-122"/>
              </a:rPr>
              <a:t>表，并利用本章所学知识完成一个员工管理系统，该系统需要实现以下几个功能</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新增员工信息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修改员工信息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删除员工信息。</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43200"/>
            <a:ext cx="9865885" cy="24688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64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931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1245235"/>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项目搭建</a:t>
            </a:r>
            <a:r>
              <a:rPr lang="zh-CN" altLang="en-US" sz="1600" dirty="0">
                <a:solidFill>
                  <a:srgbClr val="595959"/>
                </a:solidFill>
                <a:latin typeface="微软雅黑" panose="020B0503020204020204" pitchFamily="34" charset="-122"/>
                <a:ea typeface="微软雅黑" panose="020B0503020204020204" pitchFamily="34" charset="-122"/>
                <a:cs typeface="+mn-ea"/>
              </a:rPr>
              <a:t>：创建</a:t>
            </a:r>
            <a:r>
              <a:rPr lang="zh-CN" altLang="zh-CN" sz="1600" dirty="0">
                <a:solidFill>
                  <a:srgbClr val="595959"/>
                </a:solidFill>
                <a:latin typeface="微软雅黑" panose="020B0503020204020204" pitchFamily="34" charset="-122"/>
                <a:ea typeface="微软雅黑" panose="020B0503020204020204" pitchFamily="34" charset="-122"/>
                <a:cs typeface="+mn-ea"/>
              </a:rPr>
              <a:t>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mybatisdemo</a:t>
            </a:r>
            <a:r>
              <a:rPr lang="zh-CN" altLang="zh-CN" sz="1600" dirty="0">
                <a:solidFill>
                  <a:srgbClr val="595959"/>
                </a:solidFill>
                <a:latin typeface="微软雅黑" panose="020B0503020204020204" pitchFamily="34" charset="-122"/>
                <a:ea typeface="微软雅黑" panose="020B0503020204020204" pitchFamily="34" charset="-122"/>
                <a:cs typeface="+mn-ea"/>
              </a:rPr>
              <a:t>的项目，并在项目中引入 MySQL 驱动包、</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JUnit 测试包、MyBatis 的核心包等相关依赖、创建数据库连接信息配置文件、创建 MyBatis 的核心配置文件。</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核心配置文件的内容如下。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2"/>
          <a:stretch>
            <a:fillRect/>
          </a:stretch>
        </p:blipFill>
        <p:spPr>
          <a:xfrm>
            <a:off x="1646555" y="2360295"/>
            <a:ext cx="9109075" cy="4221480"/>
          </a:xfrm>
          <a:prstGeom prst="rect">
            <a:avLst/>
          </a:prstGeom>
        </p:spPr>
      </p:pic>
      <p:sp>
        <p:nvSpPr>
          <p:cNvPr id="3" name="矩形 2"/>
          <p:cNvSpPr/>
          <p:nvPr/>
        </p:nvSpPr>
        <p:spPr>
          <a:xfrm>
            <a:off x="2065655" y="2335530"/>
            <a:ext cx="9603740" cy="4246245"/>
          </a:xfrm>
          <a:prstGeom prst="rect">
            <a:avLst/>
          </a:prstGeom>
        </p:spPr>
        <p:txBody>
          <a:bodyPr wrap="square">
            <a:spAutoFit/>
          </a:bodyPr>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&lt;configuration&gt;&lt;properties resource="</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db.properties</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&lt;environments default="development"&gt;</a:t>
            </a:r>
            <a:endPar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 id="development"&gt;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transactionManager</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type="JDBC"/&gt;</a:t>
            </a:r>
            <a:endPar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type="POOLED"&gt;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&lt;property name="driver"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mysql.driver</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name="username"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mysql.username</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name="password"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mysql.password</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&lt;/environment&gt;&lt;/environments&gt;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数据准备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a:t>
            </a:r>
            <a:r>
              <a:rPr lang="en-US" altLang="zh-CN" sz="1600" dirty="0">
                <a:solidFill>
                  <a:srgbClr val="595959"/>
                </a:solidFill>
                <a:latin typeface="微软雅黑" panose="020B0503020204020204" pitchFamily="34" charset="-122"/>
                <a:ea typeface="微软雅黑" panose="020B0503020204020204" pitchFamily="34" charset="-122"/>
                <a:cs typeface="+mn-ea"/>
              </a:rPr>
              <a:t>employee</a:t>
            </a:r>
            <a:r>
              <a:rPr lang="zh-CN" altLang="zh-CN" sz="1600" dirty="0">
                <a:solidFill>
                  <a:srgbClr val="595959"/>
                </a:solidFill>
                <a:latin typeface="微软雅黑" panose="020B0503020204020204" pitchFamily="34" charset="-122"/>
                <a:ea typeface="微软雅黑" panose="020B0503020204020204" pitchFamily="34" charset="-122"/>
                <a:cs typeface="+mn-ea"/>
              </a:rPr>
              <a:t>表，并在</a:t>
            </a:r>
            <a:r>
              <a:rPr lang="en-US" altLang="zh-CN" sz="1600" dirty="0">
                <a:solidFill>
                  <a:srgbClr val="595959"/>
                </a:solidFill>
                <a:latin typeface="微软雅黑" panose="020B0503020204020204" pitchFamily="34" charset="-122"/>
                <a:ea typeface="微软雅黑" panose="020B0503020204020204" pitchFamily="34" charset="-122"/>
                <a:cs typeface="+mn-ea"/>
              </a:rPr>
              <a:t>employee</a:t>
            </a:r>
            <a:r>
              <a:rPr lang="zh-CN" altLang="zh-CN" sz="1600" dirty="0">
                <a:solidFill>
                  <a:srgbClr val="595959"/>
                </a:solidFill>
                <a:latin typeface="微软雅黑" panose="020B0503020204020204" pitchFamily="34" charset="-122"/>
                <a:ea typeface="微软雅黑" panose="020B0503020204020204" pitchFamily="34" charset="-122"/>
                <a:cs typeface="+mn-ea"/>
              </a:rPr>
              <a:t>表中插入几条数据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235201"/>
            <a:ext cx="7332167" cy="3623310"/>
          </a:xfrm>
          <a:prstGeom prst="rect">
            <a:avLst/>
          </a:prstGeom>
        </p:spPr>
      </p:pic>
      <p:sp>
        <p:nvSpPr>
          <p:cNvPr id="4" name="矩形 3"/>
          <p:cNvSpPr/>
          <p:nvPr/>
        </p:nvSpPr>
        <p:spPr>
          <a:xfrm>
            <a:off x="2795019" y="2097958"/>
            <a:ext cx="6876488" cy="3782895"/>
          </a:xfrm>
          <a:prstGeom prst="rect">
            <a:avLst/>
          </a:prstGeom>
        </p:spPr>
        <p:txBody>
          <a:bodyPr wrap="square">
            <a:spAutoFit/>
          </a:bodyPr>
          <a:lstStyle/>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use </a:t>
            </a:r>
            <a:r>
              <a:rPr lang="en-US" altLang="zh-CN" dirty="0" err="1">
                <a:solidFill>
                  <a:srgbClr val="1369B2"/>
                </a:solidFill>
                <a:latin typeface="微软雅黑" panose="020B0503020204020204" pitchFamily="34" charset="-122"/>
                <a:ea typeface="微软雅黑" panose="020B0503020204020204" pitchFamily="34" charset="-122"/>
                <a:cs typeface="+mn-ea"/>
              </a:rPr>
              <a:t>mybatis</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create table </a:t>
            </a:r>
            <a:r>
              <a:rPr lang="en-US" altLang="zh-CN" dirty="0">
                <a:solidFill>
                  <a:srgbClr val="1369B2"/>
                </a:solidFill>
                <a:latin typeface="微软雅黑" panose="020B0503020204020204" pitchFamily="34" charset="-122"/>
                <a:ea typeface="微软雅黑" panose="020B0503020204020204" pitchFamily="34" charset="-122"/>
                <a:cs typeface="+mn-ea"/>
              </a:rPr>
              <a:t>employee</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id int primary key </a:t>
            </a:r>
            <a:r>
              <a:rPr lang="en-US" altLang="zh-CN" dirty="0" err="1">
                <a:solidFill>
                  <a:srgbClr val="595959"/>
                </a:solidFill>
                <a:latin typeface="微软雅黑" panose="020B0503020204020204" pitchFamily="34" charset="-122"/>
                <a:ea typeface="微软雅黑" panose="020B0503020204020204" pitchFamily="34" charset="-122"/>
                <a:cs typeface="+mn-ea"/>
              </a:rPr>
              <a:t>auto_increment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name varchar(20) not null,</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age int not null,</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position varchar(20)</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insert into </a:t>
            </a:r>
            <a:r>
              <a:rPr lang="en-US" altLang="zh-CN" dirty="0">
                <a:solidFill>
                  <a:srgbClr val="595959"/>
                </a:solidFill>
                <a:latin typeface="微软雅黑" panose="020B0503020204020204" pitchFamily="34" charset="-122"/>
                <a:ea typeface="微软雅黑" panose="020B0503020204020204" pitchFamily="34" charset="-122"/>
                <a:cs typeface="+mn-ea"/>
              </a:rPr>
              <a:t>employee(</a:t>
            </a:r>
            <a:r>
              <a:rPr lang="en-US" altLang="zh-CN" dirty="0" err="1">
                <a:solidFill>
                  <a:srgbClr val="595959"/>
                </a:solidFill>
                <a:latin typeface="微软雅黑" panose="020B0503020204020204" pitchFamily="34" charset="-122"/>
                <a:ea typeface="微软雅黑" panose="020B0503020204020204" pitchFamily="34" charset="-122"/>
                <a:cs typeface="+mn-ea"/>
              </a:rPr>
              <a:t>id,name,age,position</a:t>
            </a:r>
            <a:r>
              <a:rPr lang="en-US" altLang="zh-CN" dirty="0">
                <a:solidFill>
                  <a:srgbClr val="595959"/>
                </a:solidFill>
                <a:latin typeface="微软雅黑" panose="020B0503020204020204" pitchFamily="34" charset="-122"/>
                <a:ea typeface="微软雅黑" panose="020B0503020204020204" pitchFamily="34" charset="-122"/>
                <a:cs typeface="+mn-ea"/>
              </a:rPr>
              <a:t>) values(null,'</a:t>
            </a:r>
            <a:r>
              <a:rPr lang="zh-CN" altLang="zh-CN" dirty="0">
                <a:solidFill>
                  <a:srgbClr val="595959"/>
                </a:solidFill>
                <a:latin typeface="微软雅黑" panose="020B0503020204020204" pitchFamily="34" charset="-122"/>
                <a:ea typeface="微软雅黑" panose="020B0503020204020204" pitchFamily="34" charset="-122"/>
                <a:cs typeface="+mn-ea"/>
              </a:rPr>
              <a:t>张三</a:t>
            </a:r>
            <a:r>
              <a:rPr lang="en-US" altLang="zh-CN" dirty="0">
                <a:solidFill>
                  <a:srgbClr val="595959"/>
                </a:solidFill>
                <a:latin typeface="微软雅黑" panose="020B0503020204020204" pitchFamily="34" charset="-122"/>
                <a:ea typeface="微软雅黑" panose="020B0503020204020204" pitchFamily="34" charset="-122"/>
                <a:cs typeface="+mn-ea"/>
              </a:rPr>
              <a:t>',20,'</a:t>
            </a:r>
            <a:r>
              <a:rPr lang="zh-CN" altLang="zh-CN" dirty="0">
                <a:solidFill>
                  <a:srgbClr val="595959"/>
                </a:solidFill>
                <a:latin typeface="微软雅黑" panose="020B0503020204020204" pitchFamily="34" charset="-122"/>
                <a:ea typeface="微软雅黑" panose="020B0503020204020204" pitchFamily="34" charset="-122"/>
                <a:cs typeface="+mn-ea"/>
              </a:rPr>
              <a:t>员工</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(null,'</a:t>
            </a:r>
            <a:r>
              <a:rPr lang="zh-CN" altLang="zh-CN" dirty="0">
                <a:solidFill>
                  <a:srgbClr val="595959"/>
                </a:solidFill>
                <a:latin typeface="微软雅黑" panose="020B0503020204020204" pitchFamily="34" charset="-122"/>
                <a:ea typeface="微软雅黑" panose="020B0503020204020204" pitchFamily="34" charset="-122"/>
                <a:cs typeface="+mn-ea"/>
              </a:rPr>
              <a:t>李四</a:t>
            </a:r>
            <a:r>
              <a:rPr lang="en-US" altLang="zh-CN" dirty="0">
                <a:solidFill>
                  <a:srgbClr val="595959"/>
                </a:solidFill>
                <a:latin typeface="微软雅黑" panose="020B0503020204020204" pitchFamily="34" charset="-122"/>
                <a:ea typeface="微软雅黑" panose="020B0503020204020204" pitchFamily="34" charset="-122"/>
                <a:cs typeface="+mn-ea"/>
              </a:rPr>
              <a:t>',18, '</a:t>
            </a:r>
            <a:r>
              <a:rPr lang="zh-CN" altLang="zh-CN" dirty="0">
                <a:solidFill>
                  <a:srgbClr val="595959"/>
                </a:solidFill>
                <a:latin typeface="微软雅黑" panose="020B0503020204020204" pitchFamily="34" charset="-122"/>
                <a:ea typeface="微软雅黑" panose="020B0503020204020204" pitchFamily="34" charset="-122"/>
                <a:cs typeface="+mn-ea"/>
              </a:rPr>
              <a:t>员工</a:t>
            </a:r>
            <a:r>
              <a:rPr lang="en-US" altLang="zh-CN" dirty="0">
                <a:solidFill>
                  <a:srgbClr val="595959"/>
                </a:solidFill>
                <a:latin typeface="微软雅黑" panose="020B0503020204020204" pitchFamily="34" charset="-122"/>
                <a:ea typeface="微软雅黑" panose="020B0503020204020204" pitchFamily="34" charset="-122"/>
                <a:cs typeface="+mn-ea"/>
              </a:rPr>
              <a:t>'),(null,'</a:t>
            </a:r>
            <a:r>
              <a:rPr lang="zh-CN" altLang="zh-CN" dirty="0">
                <a:solidFill>
                  <a:srgbClr val="595959"/>
                </a:solidFill>
                <a:latin typeface="微软雅黑" panose="020B0503020204020204" pitchFamily="34" charset="-122"/>
                <a:ea typeface="微软雅黑" panose="020B0503020204020204" pitchFamily="34" charset="-122"/>
                <a:cs typeface="+mn-ea"/>
              </a:rPr>
              <a:t>王五</a:t>
            </a:r>
            <a:r>
              <a:rPr lang="en-US" altLang="zh-CN" dirty="0">
                <a:solidFill>
                  <a:srgbClr val="595959"/>
                </a:solidFill>
                <a:latin typeface="微软雅黑" panose="020B0503020204020204" pitchFamily="34" charset="-122"/>
                <a:ea typeface="微软雅黑" panose="020B0503020204020204" pitchFamily="34" charset="-122"/>
                <a:cs typeface="+mn-ea"/>
              </a:rPr>
              <a:t>',35,'</a:t>
            </a:r>
            <a:r>
              <a:rPr lang="zh-CN" altLang="zh-CN" dirty="0">
                <a:solidFill>
                  <a:srgbClr val="595959"/>
                </a:solidFill>
                <a:latin typeface="微软雅黑" panose="020B0503020204020204" pitchFamily="34" charset="-122"/>
                <a:ea typeface="微软雅黑" panose="020B0503020204020204" pitchFamily="34" charset="-122"/>
                <a:cs typeface="+mn-ea"/>
              </a:rPr>
              <a:t>经理</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75665"/>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zh-CN"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Employee</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，并在类中声明</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（编号）、</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r>
              <a:rPr lang="en-US" altLang="zh-CN" sz="1600" dirty="0">
                <a:solidFill>
                  <a:srgbClr val="595959"/>
                </a:solidFill>
                <a:latin typeface="微软雅黑" panose="020B0503020204020204" pitchFamily="34" charset="-122"/>
                <a:ea typeface="微软雅黑" panose="020B0503020204020204" pitchFamily="34" charset="-122"/>
                <a:cs typeface="+mn-ea"/>
              </a:rPr>
              <a:t>age</a:t>
            </a:r>
            <a:r>
              <a:rPr lang="zh-CN" altLang="zh-CN" sz="1600" dirty="0">
                <a:solidFill>
                  <a:srgbClr val="595959"/>
                </a:solidFill>
                <a:latin typeface="微软雅黑" panose="020B0503020204020204" pitchFamily="34" charset="-122"/>
                <a:ea typeface="微软雅黑" panose="020B0503020204020204" pitchFamily="34" charset="-122"/>
                <a:cs typeface="+mn-ea"/>
              </a:rPr>
              <a:t>（年龄）和</a:t>
            </a:r>
            <a:r>
              <a:rPr lang="en-US" altLang="zh-CN" sz="1600" dirty="0">
                <a:solidFill>
                  <a:srgbClr val="595959"/>
                </a:solidFill>
                <a:latin typeface="微软雅黑" panose="020B0503020204020204" pitchFamily="34" charset="-122"/>
                <a:ea typeface="微软雅黑" panose="020B0503020204020204" pitchFamily="34" charset="-122"/>
                <a:cs typeface="+mn-ea"/>
              </a:rPr>
              <a:t>position</a:t>
            </a:r>
            <a:r>
              <a:rPr lang="zh-CN" altLang="zh-CN" sz="1600" dirty="0">
                <a:solidFill>
                  <a:srgbClr val="595959"/>
                </a:solidFill>
                <a:latin typeface="微软雅黑" panose="020B0503020204020204" pitchFamily="34" charset="-122"/>
                <a:ea typeface="微软雅黑" panose="020B0503020204020204" pitchFamily="34" charset="-122"/>
                <a:cs typeface="+mn-ea"/>
              </a:rPr>
              <a:t>（职位）属性，以及属性对应的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628901"/>
            <a:ext cx="7332167" cy="3623310"/>
          </a:xfrm>
          <a:prstGeom prst="rect">
            <a:avLst/>
          </a:prstGeom>
        </p:spPr>
      </p:pic>
      <p:sp>
        <p:nvSpPr>
          <p:cNvPr id="4" name="矩形 3"/>
          <p:cNvSpPr/>
          <p:nvPr/>
        </p:nvSpPr>
        <p:spPr>
          <a:xfrm>
            <a:off x="2795019" y="254880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Employee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age;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position;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"Employee{" + "id=" + id + ", name=" + 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age=" + age + ", position=" + position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7566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EmployeeMapper.xml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，该文件主要用于实现</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语句和</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对象之间的映射</a:t>
            </a:r>
            <a:r>
              <a:rPr lang="zh-CN" altLang="en-US" sz="1600" dirty="0">
                <a:solidFill>
                  <a:srgbClr val="595959"/>
                </a:solidFill>
                <a:latin typeface="微软雅黑" panose="020B0503020204020204" pitchFamily="34" charset="-122"/>
                <a:ea typeface="微软雅黑" panose="020B0503020204020204" pitchFamily="34" charset="-122"/>
                <a:cs typeface="+mn-ea"/>
              </a:rPr>
              <a:t>，部分文件内容如下。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628901"/>
            <a:ext cx="7332167" cy="3623310"/>
          </a:xfrm>
          <a:prstGeom prst="rect">
            <a:avLst/>
          </a:prstGeom>
        </p:spPr>
      </p:pic>
      <p:sp>
        <p:nvSpPr>
          <p:cNvPr id="4" name="矩形 3"/>
          <p:cNvSpPr/>
          <p:nvPr/>
        </p:nvSpPr>
        <p:spPr>
          <a:xfrm>
            <a:off x="2795019" y="254880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com.itheima.mapper.EmployeeMapper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com.itheima.pojo.Employee</a:t>
            </a:r>
            <a:r>
              <a:rPr lang="en-US" altLang="zh-CN" sz="1600" dirty="0">
                <a:solidFill>
                  <a:srgbClr val="595959"/>
                </a:solidFill>
                <a:latin typeface="微软雅黑" panose="020B0503020204020204" pitchFamily="34" charset="-122"/>
                <a:ea typeface="微软雅黑" panose="020B0503020204020204" pitchFamily="34" charset="-122"/>
                <a:cs typeface="+mn-ea"/>
              </a:rPr>
              <a:t>"&gt; select * from employee where id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addEmployee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com.itheima.pojo.Employee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employee(</a:t>
            </a:r>
            <a:r>
              <a:rPr lang="en-US" altLang="zh-CN" sz="1600" dirty="0" err="1">
                <a:solidFill>
                  <a:srgbClr val="595959"/>
                </a:solidFill>
                <a:latin typeface="微软雅黑" panose="020B0503020204020204" pitchFamily="34" charset="-122"/>
                <a:ea typeface="微软雅黑" panose="020B0503020204020204" pitchFamily="34" charset="-122"/>
                <a:cs typeface="+mn-ea"/>
              </a:rPr>
              <a:t>id,name,age,position</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(#{id},#{name},#{age},#{position})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&lt;/insert&gt;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r>
              <a:rPr lang="zh-CN" altLang="zh-CN" sz="1600" dirty="0">
                <a:solidFill>
                  <a:srgbClr val="595959"/>
                </a:solidFill>
                <a:latin typeface="微软雅黑" panose="020B0503020204020204" pitchFamily="34" charset="-122"/>
                <a:ea typeface="微软雅黑" panose="020B0503020204020204" pitchFamily="34" charset="-122"/>
                <a:cs typeface="+mn-ea"/>
              </a:rPr>
              <a:t>元素下添加</a:t>
            </a:r>
            <a:r>
              <a:rPr lang="en-US" altLang="zh-CN" sz="1600" dirty="0" err="1">
                <a:solidFill>
                  <a:srgbClr val="595959"/>
                </a:solidFill>
                <a:latin typeface="微软雅黑" panose="020B0503020204020204" pitchFamily="34" charset="-122"/>
                <a:ea typeface="微软雅黑" panose="020B0503020204020204" pitchFamily="34" charset="-122"/>
                <a:cs typeface="+mn-ea"/>
              </a:rPr>
              <a:t>EmployeeMapper.xml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映射文件路径的配置，用于将</a:t>
            </a:r>
            <a:r>
              <a:rPr lang="en-US" altLang="zh-CN" sz="1600" dirty="0" err="1">
                <a:solidFill>
                  <a:srgbClr val="595959"/>
                </a:solidFill>
                <a:latin typeface="微软雅黑" panose="020B0503020204020204" pitchFamily="34" charset="-122"/>
                <a:ea typeface="微软雅黑" panose="020B0503020204020204" pitchFamily="34" charset="-122"/>
                <a:cs typeface="+mn-ea"/>
              </a:rPr>
              <a:t>EmployeeMapper.xml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3223261"/>
            <a:ext cx="7332167" cy="1594150"/>
          </a:xfrm>
          <a:prstGeom prst="rect">
            <a:avLst/>
          </a:prstGeom>
        </p:spPr>
      </p:pic>
      <p:sp>
        <p:nvSpPr>
          <p:cNvPr id="4" name="矩形 3"/>
          <p:cNvSpPr/>
          <p:nvPr/>
        </p:nvSpPr>
        <p:spPr>
          <a:xfrm>
            <a:off x="2795019" y="3314618"/>
            <a:ext cx="6876488"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EmployeeMapper.xml</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p="http://schemas.openxmlformats.org/presentationml/2006/main">
  <p:tag name="KSO_WM_UNIT_TABLE_BEAUTIFY" val="smartTable{e10a9333-ccc1-4a12-8ac6-6c9727322d08}"/>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2.xml><?xml version="1.0" encoding="utf-8"?>
<p:tagLst xmlns:p="http://schemas.openxmlformats.org/presentationml/2006/main">
  <p:tag name="PA" val="v5.2.7"/>
  <p:tag name="RESOURCELIBID_ANIM" val="450"/>
</p:tagLst>
</file>

<file path=ppt/tags/tag113.xml><?xml version="1.0" encoding="utf-8"?>
<p:tagLst xmlns:p="http://schemas.openxmlformats.org/presentationml/2006/main">
  <p:tag name="PA" val="v5.2.7"/>
  <p:tag name="RESOURCELIBID_ANIM" val="450"/>
</p:tagLst>
</file>

<file path=ppt/tags/tag114.xml><?xml version="1.0" encoding="utf-8"?>
<p:tagLst xmlns:p="http://schemas.openxmlformats.org/presentationml/2006/main">
  <p:tag name="PA" val="v5.2.7"/>
  <p:tag name="RESOURCELIBID_ANIM" val="450"/>
</p:tagLst>
</file>

<file path=ppt/tags/tag115.xml><?xml version="1.0" encoding="utf-8"?>
<p:tagLst xmlns:p="http://schemas.openxmlformats.org/presentationml/2006/main">
  <p:tag name="PA" val="v5.2.7"/>
  <p:tag name="RESOURCELIBID_ANIM" val="450"/>
</p:tagLst>
</file>

<file path=ppt/tags/tag116.xml><?xml version="1.0" encoding="utf-8"?>
<p:tagLst xmlns:p="http://schemas.openxmlformats.org/presentationml/2006/main">
  <p:tag name="PA" val="v5.2.7"/>
  <p:tag name="RESOURCELIBID_ANIM" val="450"/>
</p:tagLst>
</file>

<file path=ppt/tags/tag117.xml><?xml version="1.0" encoding="utf-8"?>
<p:tagLst xmlns:p="http://schemas.openxmlformats.org/presentationml/2006/main">
  <p:tag name="PA" val="v5.2.7"/>
  <p:tag name="RESOURCELIBID_ANIM" val="450"/>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p="http://schemas.openxmlformats.org/presentationml/2006/main">
  <p:tag name="KSO_WM_UNIT_TABLE_BEAUTIFY" val="smartTable{af100aeb-d8fe-4f39-8257-c40948c73f0f}"/>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5.xml><?xml version="1.0" encoding="utf-8"?>
<p:tagLst xmlns:p="http://schemas.openxmlformats.org/presentationml/2006/main">
  <p:tag name="PA" val="v5.2.7"/>
  <p:tag name="RESOURCELIBID_ANIM" val="450"/>
</p:tagLst>
</file>

<file path=ppt/tags/tag126.xml><?xml version="1.0" encoding="utf-8"?>
<p:tagLst xmlns:p="http://schemas.openxmlformats.org/presentationml/2006/main">
  <p:tag name="PA" val="v5.2.7"/>
  <p:tag name="RESOURCELIBID_ANIM" val="450"/>
</p:tagLst>
</file>

<file path=ppt/tags/tag127.xml><?xml version="1.0" encoding="utf-8"?>
<p:tagLst xmlns:p="http://schemas.openxmlformats.org/presentationml/2006/main">
  <p:tag name="PA" val="v5.2.7"/>
  <p:tag name="RESOURCELIBID_ANIM" val="450"/>
</p:tagLst>
</file>

<file path=ppt/tags/tag128.xml><?xml version="1.0" encoding="utf-8"?>
<p:tagLst xmlns:p="http://schemas.openxmlformats.org/presentationml/2006/main">
  <p:tag name="PA" val="v5.2.7"/>
  <p:tag name="RESOURCELIBID_ANIM" val="450"/>
</p:tagLst>
</file>

<file path=ppt/tags/tag129.xml><?xml version="1.0" encoding="utf-8"?>
<p:tagLst xmlns:p="http://schemas.openxmlformats.org/presentationml/2006/main">
  <p:tag name="PA" val="v5.2.7"/>
  <p:tag name="RESOURCELIBID_ANIM" val="450"/>
</p:tagLst>
</file>

<file path=ppt/tags/tag1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0.xml><?xml version="1.0" encoding="utf-8"?>
<p:tagLst xmlns:p="http://schemas.openxmlformats.org/presentationml/2006/main">
  <p:tag name="PA" val="v5.2.7"/>
  <p:tag name="RESOURCELIBID_ANIM" val="450"/>
</p:tagLst>
</file>

<file path=ppt/tags/tag131.xml><?xml version="1.0" encoding="utf-8"?>
<p:tagLst xmlns:p="http://schemas.openxmlformats.org/presentationml/2006/main">
  <p:tag name="PA" val="v5.2.7"/>
  <p:tag name="RESOURCELIBID_ANIM" val="450"/>
</p:tagLst>
</file>

<file path=ppt/tags/tag1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3.xml><?xml version="1.0" encoding="utf-8"?>
<p:tagLst xmlns:p="http://schemas.openxmlformats.org/presentationml/2006/main">
  <p:tag name="ISPRING_RESOURCE_PATHS_HASH_PRESENTER" val="a94153ef6312bc9afc5f4be1f2e717ea832bbed"/>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p="http://schemas.openxmlformats.org/presentationml/2006/main">
  <p:tag name="KSO_WM_UNIT_TABLE_BEAUTIFY" val="smartTable{f5a51353-6f1f-48f4-ae52-732def8d3dd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TABLE_BEAUTIFY" val="smartTable{1e40f475-0820-4289-825a-46800392fffd}"/>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TABLE_BEAUTIFY" val="smartTable{71302131-8d60-4893-8167-628b0b1a618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TABLE_BEAUTIFY" val="smartTable{71302131-8d60-4893-8167-628b0b1a6183}"/>
</p:tagLst>
</file>

<file path=ppt/tags/tag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p="http://schemas.openxmlformats.org/presentationml/2006/main">
  <p:tag name="PA" val="v5.2.7"/>
  <p:tag name="RESOURCELIBID_ANIM" val="450"/>
</p:tagLst>
</file>

<file path=ppt/tags/tag36.xml><?xml version="1.0" encoding="utf-8"?>
<p:tagLst xmlns:p="http://schemas.openxmlformats.org/presentationml/2006/main">
  <p:tag name="PA" val="v5.2.7"/>
  <p:tag name="RESOURCELIBID_ANIM" val="450"/>
</p:tagLst>
</file>

<file path=ppt/tags/tag37.xml><?xml version="1.0" encoding="utf-8"?>
<p:tagLst xmlns:p="http://schemas.openxmlformats.org/presentationml/2006/main">
  <p:tag name="PA" val="v5.2.7"/>
  <p:tag name="RESOURCELIBID_ANIM" val="45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p="http://schemas.openxmlformats.org/presentationml/2006/main">
  <p:tag name="KSO_WM_UNIT_TABLE_BEAUTIFY" val="smartTable{37242eb2-0a4a-4fe9-b490-c92b2e8d23f6}"/>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p="http://schemas.openxmlformats.org/presentationml/2006/main">
  <p:tag name="KSO_WM_UNIT_TABLE_BEAUTIFY" val="smartTable{37242eb2-0a4a-4fe9-b490-c92b2e8d23f6}"/>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p="http://schemas.openxmlformats.org/presentationml/2006/main">
  <p:tag name="KSO_WM_UNIT_TABLE_BEAUTIFY" val="smartTable{8c622737-1b38-458d-b6f0-d0e762070b8d}"/>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p="http://schemas.openxmlformats.org/presentationml/2006/main">
  <p:tag name="KSO_WM_UNIT_TABLE_BEAUTIFY" val="smartTable{99af1795-d22c-4a63-a095-26eca40cd1a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1.xml><?xml version="1.0" encoding="utf-8"?>
<p:tagLst xmlns:p="http://schemas.openxmlformats.org/presentationml/2006/main">
  <p:tag name="KSO_WM_UNIT_TABLE_BEAUTIFY" val="smartTable{e7a2e888-931c-45ba-b9c1-4c935fcd1aed}"/>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p="http://schemas.openxmlformats.org/presentationml/2006/main">
  <p:tag name="KSO_WM_UNIT_TABLE_BEAUTIFY" val="smartTable{dcc54be4-6689-424c-a8cc-94d99bd1b186}"/>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p="http://schemas.openxmlformats.org/presentationml/2006/main">
  <p:tag name="KSO_WM_UNIT_TABLE_BEAUTIFY" val="smartTable{1196c23d-50ee-41c5-9971-4c1726ecb2e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p="http://schemas.openxmlformats.org/presentationml/2006/main">
  <p:tag name="KSO_WM_UNIT_TABLE_BEAUTIFY" val="smartTable{1196c23d-50ee-41c5-9971-4c1726ecb2e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22920</Words>
  <Application>WPS 演示</Application>
  <PresentationFormat>宽屏</PresentationFormat>
  <Paragraphs>1320</Paragraphs>
  <Slides>103</Slides>
  <Notes>100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27" baseType="lpstr">
      <vt:lpstr>Arial</vt:lpstr>
      <vt:lpstr>宋体</vt:lpstr>
      <vt:lpstr>Wingdings</vt:lpstr>
      <vt:lpstr>微软雅黑</vt:lpstr>
      <vt:lpstr>思源黑体 CN Medium</vt:lpstr>
      <vt:lpstr>黑体</vt:lpstr>
      <vt:lpstr>字魂58号-创中黑</vt:lpstr>
      <vt:lpstr>Source Han Sans K Bold</vt:lpstr>
      <vt:lpstr>Calibri</vt:lpstr>
      <vt:lpstr>U.S. 101</vt:lpstr>
      <vt:lpstr>Roboto</vt:lpstr>
      <vt:lpstr>Open Sans Light</vt:lpstr>
      <vt:lpstr>等线</vt:lpstr>
      <vt:lpstr>Arial Unicode MS</vt:lpstr>
      <vt:lpstr>等线 Light</vt:lpstr>
      <vt:lpstr>Wingdings</vt:lpstr>
      <vt:lpstr>思源黑体 CN Regular</vt:lpstr>
      <vt:lpstr>Impact</vt:lpstr>
      <vt:lpstr>Courier New</vt:lpstr>
      <vt:lpstr>MS UI Gothic</vt:lpstr>
      <vt:lpstr>Segoe Print</vt:lpstr>
      <vt:lpstr>Open Sans</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1046</cp:revision>
  <dcterms:created xsi:type="dcterms:W3CDTF">2020-11-25T06:00:00Z</dcterms:created>
  <dcterms:modified xsi:type="dcterms:W3CDTF">2021-10-25T01:16:45Z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