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462" r:id="rId6"/>
    <p:sldId id="463" r:id="rId7"/>
    <p:sldId id="464" r:id="rId8"/>
    <p:sldId id="465" r:id="rId9"/>
    <p:sldId id="781" r:id="rId10"/>
    <p:sldId id="780" r:id="rId11"/>
    <p:sldId id="670" r:id="rId12"/>
    <p:sldId id="654" r:id="rId13"/>
    <p:sldId id="782" r:id="rId14"/>
    <p:sldId id="553" r:id="rId15"/>
    <p:sldId id="695" r:id="rId16"/>
    <p:sldId id="696" r:id="rId17"/>
    <p:sldId id="697" r:id="rId18"/>
    <p:sldId id="698" r:id="rId19"/>
    <p:sldId id="699" r:id="rId20"/>
    <p:sldId id="469" r:id="rId21"/>
    <p:sldId id="783" r:id="rId22"/>
    <p:sldId id="700" r:id="rId23"/>
    <p:sldId id="701" r:id="rId24"/>
    <p:sldId id="663" r:id="rId25"/>
    <p:sldId id="784" r:id="rId26"/>
    <p:sldId id="610" r:id="rId27"/>
    <p:sldId id="785" r:id="rId28"/>
    <p:sldId id="666" r:id="rId29"/>
    <p:sldId id="667" r:id="rId30"/>
    <p:sldId id="786" r:id="rId31"/>
    <p:sldId id="671" r:id="rId32"/>
    <p:sldId id="615" r:id="rId33"/>
    <p:sldId id="787" r:id="rId34"/>
    <p:sldId id="702" r:id="rId35"/>
    <p:sldId id="703" r:id="rId36"/>
    <p:sldId id="674" r:id="rId37"/>
    <p:sldId id="675" r:id="rId38"/>
    <p:sldId id="616" r:id="rId39"/>
    <p:sldId id="617" r:id="rId40"/>
    <p:sldId id="788" r:id="rId41"/>
    <p:sldId id="542" r:id="rId42"/>
    <p:sldId id="704" r:id="rId43"/>
    <p:sldId id="705" r:id="rId44"/>
    <p:sldId id="706" r:id="rId45"/>
    <p:sldId id="789" r:id="rId46"/>
    <p:sldId id="707" r:id="rId47"/>
    <p:sldId id="708" r:id="rId48"/>
    <p:sldId id="709" r:id="rId49"/>
    <p:sldId id="790" r:id="rId50"/>
    <p:sldId id="619" r:id="rId51"/>
    <p:sldId id="710" r:id="rId52"/>
    <p:sldId id="711" r:id="rId53"/>
    <p:sldId id="791" r:id="rId54"/>
    <p:sldId id="681" r:id="rId55"/>
    <p:sldId id="712" r:id="rId56"/>
    <p:sldId id="713" r:id="rId57"/>
    <p:sldId id="792" r:id="rId58"/>
    <p:sldId id="715" r:id="rId59"/>
    <p:sldId id="623" r:id="rId60"/>
    <p:sldId id="714" r:id="rId61"/>
    <p:sldId id="716" r:id="rId62"/>
    <p:sldId id="717" r:id="rId63"/>
    <p:sldId id="718" r:id="rId64"/>
    <p:sldId id="719" r:id="rId65"/>
    <p:sldId id="720" r:id="rId66"/>
    <p:sldId id="721" r:id="rId67"/>
    <p:sldId id="722" r:id="rId68"/>
    <p:sldId id="723" r:id="rId69"/>
    <p:sldId id="724" r:id="rId70"/>
    <p:sldId id="793" r:id="rId71"/>
    <p:sldId id="794" r:id="rId72"/>
    <p:sldId id="725" r:id="rId73"/>
    <p:sldId id="726" r:id="rId74"/>
    <p:sldId id="531" r:id="rId75"/>
    <p:sldId id="532" r:id="rId76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9" autoAdjust="0"/>
    <p:restoredTop sz="94857"/>
  </p:normalViewPr>
  <p:slideViewPr>
    <p:cSldViewPr snapToGrid="0" snapToObjects="1">
      <p:cViewPr varScale="1">
        <p:scale>
          <a:sx n="45" d="100"/>
          <a:sy n="45" d="100"/>
        </p:scale>
        <p:origin x="53" y="922"/>
      </p:cViewPr>
      <p:guideLst>
        <p:guide orient="horz" pos="2188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gs" Target="tags/tag77.xml"/><Relationship Id="rId80" Type="http://schemas.openxmlformats.org/officeDocument/2006/relationships/commentAuthors" Target="commentAuthors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4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5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tags" Target="../tags/tag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5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6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69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tags" Target="../tags/tag71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75.xml"/><Relationship Id="rId2" Type="http://schemas.openxmlformats.org/officeDocument/2006/relationships/image" Target="../media/image4.png"/><Relationship Id="rId1" Type="http://schemas.openxmlformats.org/officeDocument/2006/relationships/tags" Target="../tags/tag74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7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841480" y="2515710"/>
            <a:ext cx="482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3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动态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SQL</a:t>
            </a:r>
            <a:endParaRPr lang="zh-CN" altLang="en-US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212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是最常用的判断元素，它类似于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语句，主要用于实现某些简单的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实际应用中，我们可能会通过某个条件查询某个数据。例如，要查找某个客户的信息，可以通过姓名或者年龄来查找客户，也可以不填写年龄直接通过姓名来查找客户，还可以都不填写而查询出所有客户，此时姓名和年龄就是非必须条件。类似于这种情况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中就可以通过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元素来实现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7746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27367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元素的应用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4960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4499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5856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63715" y="1449734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jobs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phone varchar(16));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'joy', 'teacher', '13733333333');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('2', 'jack', 'teacher', '13522222222');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('3', 'tom', 'worker', '15111111111');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925" y="927100"/>
            <a:ext cx="8434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通过一个具体的案例演示单条件判断下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元素的使用，案例具体实现步骤如下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POJO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属性，及属性对应的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541368"/>
            <a:ext cx="8386932" cy="33267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49530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Integer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客户名称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职业、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电话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return "Customer [id=" + id + ", username=" + username + ", jobs=" + jobs + ", phone=" + phone + "]";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，在映射文件中，根据客户姓名和年龄组合条件查询客户信息，使用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元素编写该组合条件的动态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805430"/>
            <a:ext cx="8386932" cy="25405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739146"/>
            <a:ext cx="7548283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&lt;!–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文件中只列出了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 test="username !=null and username !=‘’“&gt;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username like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'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 test="jobs !=null and jobs !=‘’“&gt;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jobs= #{jobs}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映射文件加载到程序中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3486150"/>
            <a:ext cx="8386932" cy="13266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454156"/>
            <a:ext cx="754828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2018665"/>
            <a:ext cx="9991725" cy="447802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2"/>
            </p:custDataLst>
          </p:nvPr>
        </p:nvSpPr>
        <p:spPr>
          <a:xfrm>
            <a:off x="2967990" y="1242695"/>
            <a:ext cx="696214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创建获取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6025" y="2108200"/>
            <a:ext cx="952119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MybatisUtils {	private static SqlSessionFactory sqlSessionFactory = null;	// 初始化SqlSessionFactory对象	static {		try {			// 使用MyBatis提供的Resources类加载MyBatis的配置文件			Reader reader = Resources.getResourceAsReader("mybatis-config.xml");			// 构建SqlSessionFactory工厂			sqlSessionFactory = new SqlSessionFactoryBuilder().build(reader);		} catch (Exception e) {			e.printStackTrace();		}	}	// 获取SqlSession对象的静态方法	public static SqlSession getSession() {		return sqlSessionFactory.openSession();	}}</a:t>
            </a:r>
            <a:endParaRPr lang="en-US" altLang="zh-CN" sz="15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，该方法用于根据客户姓名和职业组合条件查询客户信息列表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727098"/>
            <a:ext cx="8386932" cy="37147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8145" y="2711206"/>
            <a:ext cx="946045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@Test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();Customer customer = new Customer();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(“jack");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+ ".CustomerMapper.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(Customer customer2 : customers)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(customer2);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72000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6209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元素，能够将这三个元素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2683858"/>
            <a:ext cx="9116267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元素时，只要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属性中的表达式为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，就会执行元素中的条件语句，但是在实际应用中，有时只需要从多个选项中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场景：“当客户名称不为空，则只根据客户名称进行客户筛选；当客户名称为空，而客户职业不为空，则只根据客户职业进行客户筛选。当客户名称和客户职业都为空，则要求查询出所有电话不为空的客户信息。”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针对上面情况，使用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元素进行处理是不合适的。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进行处理，这三个元素往往组合在一起使用，作用相当于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 if…else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3677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91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&lt;choose&gt;&lt;when&gt;otherwise&gt;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31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1944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中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SQL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元素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8952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条件查询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5749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更新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0958" y="4918553"/>
            <a:ext cx="7249419" cy="687918"/>
            <a:chOff x="978872" y="3338787"/>
            <a:chExt cx="5437064" cy="515938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复杂查询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185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542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41734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元素执行上述情况的动态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668847"/>
            <a:ext cx="8386932" cy="36587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86765" y="2608336"/>
            <a:ext cx="754828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只展示三个组合元素的部分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test="username !=null and username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test="jobs !=null and jobs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phone is not null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&lt;/otherwise&gt;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09955"/>
            <a:ext cx="7763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元素组合演示上面场景的情况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，该方法用于根据客户姓名或职业查询客户信息列表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539824"/>
            <a:ext cx="8386932" cy="3700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505466"/>
            <a:ext cx="7548283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customer=new Customer();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("tom");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List&lt;Customer&gt; customers=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".CustomerMapper.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(Customer customer2 : customers)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(customer2);}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70301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&lt;where&gt;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&lt;trim&gt;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“拼接”动态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2843878"/>
            <a:ext cx="9116267" cy="2957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后面加入了“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，既保证了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后面的条件成立，又避免了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后面第一个词是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例如下面这条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语句是不正确的。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后直接跟的是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，这在运行时会报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语法错误，针对这种情况，可以使用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7561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22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7997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10" y="4103370"/>
            <a:ext cx="7875270" cy="8744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3170" y="4046220"/>
            <a:ext cx="70637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and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('%',?, '%') and jobs = #{jobs}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40280"/>
            <a:ext cx="9414276" cy="372618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10" y="2337667"/>
            <a:ext cx="7875270" cy="40781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4570" y="2240280"/>
            <a:ext cx="7566660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&lt;where&gt;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&lt;/where&gt;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1667169" y="315248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上述代码配置中，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元素会自动判断由组合条件拼装的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语句，只有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元素内的某一个或多个条件成立时，才会在拼接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关键字，否则将不会添加；即使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之后的内容有多余的“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元素也会自动将他们去除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06456" y="2811779"/>
            <a:ext cx="9865885" cy="240941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63140"/>
            <a:ext cx="9414276" cy="31982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删除多余的关键字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，它可以直接实现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元素的功能。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33805" y="3568065"/>
          <a:ext cx="9725025" cy="21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210"/>
                <a:gridCol w="6266815"/>
              </a:tblGrid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prefix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指定给SQL语句增加的前缀</a:t>
                      </a:r>
                      <a:endParaRPr lang="zh-CN" alt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prefixOverrides</a:t>
                      </a:r>
                      <a:endParaRPr 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指定SQL语句中要去掉的前缀字符串</a:t>
                      </a:r>
                      <a:endParaRPr lang="zh-CN" alt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suffix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指定给SQL语句增加的后缀</a:t>
                      </a:r>
                      <a:endParaRPr lang="zh-CN" altLang="en-US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suffixOverrides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指定SQL语句中要去掉的后缀字符串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168702"/>
            <a:ext cx="9414276" cy="42892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2168702"/>
            <a:ext cx="8823960" cy="40492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23160" y="2047884"/>
            <a:ext cx="7440930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&lt;trim prefix="where"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prefixOverrides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="and"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&lt;/trim&gt;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1667169" y="328964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上述配置代码中，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元素的作用是去除一些多余的前缀字符串，它的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属性代表的是语句的前缀（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属性代表的是需要去除的前缀字符串（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06456" y="2926079"/>
            <a:ext cx="9865885" cy="208470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8713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46793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Chevron 3"/>
          <p:cNvSpPr/>
          <p:nvPr>
            <p:custDataLst>
              <p:tags r:id="rId2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3788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在实际项目的开发中，开发人员在使用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或其他持久层框架进行开发时，经常需要根据不同的条件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，拼接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语句时还要确保不能遗漏必要的空格、标点符号等，这种编程方式给开发人员带来了非常大的不便，而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动态组装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功能，恰能很好地解决这一问题。本章将对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31945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，能够在代码中进行使用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进行更新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2165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元素使用场景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1667169" y="3106768"/>
            <a:ext cx="9116267" cy="254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如果想要更新某一个对象，就需要发送所有的字段给持久化对象，然而在实际应用中，大多数情况下都是更新某一个或几个字段。如果更新的每一条数据都要将其所有的属性都更新一遍，那么执行效率是非常差的。为了解决更新数据的效率问题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元素主要用于更新操作，它可以在动态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语句前输出一个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语句中最后一个多余的逗号去除。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元素结合可以只更新需要更新的字段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06456" y="2823209"/>
            <a:ext cx="9865885" cy="31089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55937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185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542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48592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元素执行更新操作的动态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&lt;update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username=#{username},&lt;/if&gt;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jobs=#{jobs},&lt;/if&gt;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test="phone !=null and phone !=''"&gt;phone=#{phone},&lt;/if&gt;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&lt;/set&gt;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&lt;/update&gt;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78535"/>
            <a:ext cx="81578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元素更新数据库的信息，案例具体步骤如下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654056"/>
            <a:ext cx="8386932" cy="35295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505466"/>
            <a:ext cx="792883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1600" dirty="0"/>
              <a:t>		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customer = new Customer();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("13311111234");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rows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sqlSession.update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if(rows &gt; 0)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您成功修改了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"+rows+"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执行修改操作失败！！！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&lt;set&gt;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元素字段非空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3"/>
            </p:custDataLst>
          </p:nvPr>
        </p:nvSpPr>
        <p:spPr>
          <a:xfrm>
            <a:off x="1725774" y="299441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在映射文件中使用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元素组合进行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组装时，如果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元素内包含的内容都为空，则会出现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语法错误。因此，在使用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元素进行字段信息更新时，要确保传入的更新字段不能都为空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9424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348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11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&lt;trim&gt;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元素更新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3"/>
            </p:custDataLst>
          </p:nvPr>
        </p:nvSpPr>
        <p:spPr>
          <a:xfrm>
            <a:off x="1725774" y="296012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元素外，还可以通过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元素来实现更新操作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属性指定要添加的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元素所包含内容的前缀为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suffixOverrides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属性指定去除的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元素所包含内容的后缀为逗号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5995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0053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08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9960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368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1068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，能够熟练使用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元素以及它的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2532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25780" y="2188268"/>
          <a:ext cx="10730865" cy="443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420"/>
                <a:gridCol w="889444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表示集合中每一个元素进行迭代时的别名。该属性为必选。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在List和数组中，index是元素的序号，在Map中，index是元素的key。该属性可选。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表示foreach语句代码的开始符号，一般和close=“)”合用。常用在in条件语句中。该属性可选。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separator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表示元素之间的分隔符，例如，在条件语句中，separator=“,”会自动在元素中间用“,”隔开，避免手动输入逗号导致SQL错误，错误示例如in(1,2,)。该属性可选。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表示foreach语句代码的关闭符号，一般和open="("合用。常用在in条件语句中。该属性可选。</a:t>
                      </a:r>
                      <a:endParaRPr lang="zh-CN" altLang="en-US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</a:t>
                      </a:r>
                      <a:endParaRPr lang="en-US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用于指定遍历参数的类型。注意，该属性必须指定，不同情况下，该属性的值是不一样的。</a:t>
                      </a:r>
                      <a:endParaRPr lang="zh-CN" altLang="zh-CN" sz="1600" b="0" spc="12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243928"/>
            <a:ext cx="9116267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在遍历参数时，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属性的值是必须指定的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不同情况下，该属性的取值也是不一样的，主要有以下三种情况：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类型、数值类型、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18359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6418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0013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29215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38519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19792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动态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中的元素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29047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条件查询操作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38302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更新操作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19671" y="4738230"/>
            <a:ext cx="1192345" cy="612920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19671" y="5658415"/>
            <a:ext cx="1192345" cy="618263"/>
            <a:chOff x="2215144" y="2026500"/>
            <a:chExt cx="1244730" cy="850129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25342" y="4716057"/>
            <a:ext cx="5143000" cy="612920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复杂查询操作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25342" y="5641593"/>
            <a:ext cx="5143000" cy="612920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案例：学生信息查询系统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70112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若入参为单参数且参数类型是一个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243928"/>
            <a:ext cx="9865885" cy="1403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1913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70112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若入参为单参数且参数类型是一个数组，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243928"/>
            <a:ext cx="9865885" cy="140378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1913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249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6965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若传入参数为多参数，就需要把参数封装为一个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若传入参数为多参数，就需要把参数封装为一个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960369"/>
            <a:ext cx="9865885" cy="210013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941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7250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17444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368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1068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元素对数组进行迭代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例如，要从数据表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的客户信息，就可以利用数组作为参数，存储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元素迭代数组完成客户信息的批量查询操作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0705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foeeach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实现入参为数组类型的遍历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49569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3140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39448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元素迭代数组执行批量查询操作的动态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3015388"/>
            <a:ext cx="8386932" cy="26341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85526"/>
            <a:ext cx="7928835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java.util.Arrays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 item="id" index="index" collection="array"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open="(" separator="," close=")"&gt;	#{id}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&lt;/foreach&gt;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72820"/>
            <a:ext cx="4542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元素迭代数组的实现具体如下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方法，实现客户信息的批量查询。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788920"/>
            <a:ext cx="8386932" cy="31661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Integer[]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roleIds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{2,3};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创建数组，封装查询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的查询方法，返回结果集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CustomerMapper.findByArray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roleIds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(Customer customer : customers)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6965" y="2426335"/>
            <a:ext cx="6313170" cy="318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3079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413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0999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4570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53164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974164"/>
            <a:ext cx="8386932" cy="3003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39806"/>
            <a:ext cx="792883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 item="id" index="index" collection="list" 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open="(" separator="," close=")"&gt;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#{id}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6475" y="1120140"/>
            <a:ext cx="4911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的实现步骤具体如下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779854"/>
            <a:ext cx="8386932" cy="33155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72263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CustomerMapper.findByList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ids);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(Customer customer : customers)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(customer);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36047" y="2817177"/>
            <a:ext cx="4319905" cy="2063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5140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5556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进行迭代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81573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95144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73738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3120391"/>
            <a:ext cx="8386932" cy="2494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031246"/>
            <a:ext cx="7928835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jobs=#{jobs} and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 item="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roleMap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index="index" collection="id" open="(" 	separator="," close=")"&gt; #{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roleMap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369B2"/>
                </a:solidFill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1028700"/>
            <a:ext cx="105244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下面通过一个案例演示如何使用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集合，实现多参数入参查询操作，案例具体实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现步骤如下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findByMapTest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362703"/>
            <a:ext cx="8386932" cy="39883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265436"/>
            <a:ext cx="7928835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findByMapTest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Map&lt;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String,Object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HashMap&lt;String, Object&gt;();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conditionMap.put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id",ids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conditionMap.put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jobs","teacher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CustomerMapper.findByMap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conditionMap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(Customer customer : customers)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(customer);}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findByMapTest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36047" y="2743200"/>
            <a:ext cx="4319905" cy="221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70821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4911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184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完成一个学生信息查询系统，能够实现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进行了详细讲解，包括使用动态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进行条件查询、更新以及复杂查询操作。本案例要求利用本章所学知识完成一个学生信息查询系统，该系统要求实现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个以下功能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389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学生信息查询系统的功能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当用户输入的学生姓名不为空，则只根据学生姓名进行学生信息的查询；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当用户输入的学生姓名为空，而学生专业不为空，则只根据学生专业进行学生的查询；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中的常用元素，能够说出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的常用元素有哪些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563968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41058"/>
            <a:ext cx="9865885" cy="12823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8848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1078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786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143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206885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mybatis-demo03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663190"/>
            <a:ext cx="8386932" cy="3509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38225" y="2722636"/>
            <a:ext cx="792883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varchar(16)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，其他省略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'10001');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属性，以及属性对应的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894086"/>
            <a:ext cx="8386932" cy="33924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859796"/>
            <a:ext cx="7928835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Student {//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定义变量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学号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private String name;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major;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“Student{” + “id=” + id + “, name=‘” + name + “,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major=" + major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，编写根据学生姓名和专业组合成的条件查询学生信息的动态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2670394"/>
            <a:ext cx="9428852" cy="36764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2385" y="2608336"/>
            <a:ext cx="894610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com.itheima.mapper.StudentMapper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findStudentByNameAndMajor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1=1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&lt;when test="name !=null and name !=''"&gt;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and 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('%',#{name}, '%')&lt;/when&gt;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&lt;when test="major !=null and major !=''"&gt; and major= #{major}&lt;/when&gt;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&lt;otherwise&gt; and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is not null&lt;/otherwise&gt;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元素下添加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映射文件路径的配置，用于将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映射文件加载到程序中。具体配置代码如下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3794759"/>
            <a:ext cx="8386932" cy="6356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854206"/>
            <a:ext cx="792883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 resource="com/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/mapper/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StudentMapper.xml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514600"/>
            <a:ext cx="8386932" cy="37421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15265" y="249403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null;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 {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try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Reader reader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catch (Exception e)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，该方法用于根据学生姓名或专业查询学生信息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571750"/>
            <a:ext cx="8386932" cy="37792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3895" y="255118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 student=new Student();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英语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List&lt;Student&gt; students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".StudentMapper.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findStudentByNameAndMajor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",student);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(Student student2 : students) 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(student2);}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查看运行结果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36047" y="2957512"/>
            <a:ext cx="4319905" cy="199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072478"/>
            <a:ext cx="9116267" cy="254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由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输出结果分析可知，在查询学生信息时，虽然同时传入了姓名和专业两个查询条件，但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所生成的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只是动态组装了学生姓名条件进行查询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student.setName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删除或者注释掉，使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只按专业进行查询。再次执行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findStudentByNameOrMajorTest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组装学生职业进行条件查询，同样查询出了学生信息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学生姓名和专业都为空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片段进行条件查询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21018"/>
            <a:ext cx="9865885" cy="303114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5479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618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多条件查询案例结果分析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的强大特性之一，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采用了功能强大的基于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Graph Navigation Language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）的表达式来完成动态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的映射文件中，开发人员可通过动态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元素灵活组装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语句，这在很大程度上避免了单一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语句的反复堆砌，提高了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400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9560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33672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977419"/>
            <a:ext cx="8485746" cy="8797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元素下，编写查询所有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3339856"/>
            <a:ext cx="8386932" cy="2946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15265" y="3305566"/>
            <a:ext cx="862606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java.util.List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	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item="id" index="index" collection="list"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open="(" separator="," close=")"&gt;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#{id}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&lt;/foreach&gt;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Chevron 3"/>
          <p:cNvSpPr/>
          <p:nvPr>
            <p:custDataLst>
              <p:tags r:id="rId3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案例：学生信息查询系统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28" y="2503170"/>
            <a:ext cx="8386932" cy="37409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09625" y="2482606"/>
            <a:ext cx="8626065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List&lt;Integer&gt; ids=new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&lt;Integer&gt;();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for(int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=1;i&lt;5;i++){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ids.add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List&lt;Student&gt; students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session.selectList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+ ".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StudentMapper.findByList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ids);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(Student student : students)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相关知识。首先讲解了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中的元素；其次讲解了条件查询操作，包括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元素的使用；然后讲解了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复杂查询操作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。通过本章的学习，读者可以了解常用动态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元素的主要作用，并能够掌握这些元素在实际开发中的应用。在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元素十分重要，熟练的掌握它们能够极大地提高开发效率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908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常用元素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24815" y="1921830"/>
          <a:ext cx="11001375" cy="336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4360"/>
                <a:gridCol w="6597015"/>
              </a:tblGrid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600" b="1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&lt;if&gt;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判断语句，用于单条件判断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&lt;choose&gt;（&lt;when&gt;、&lt;otherwise&gt;）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相当于Java中的switch...case...default语句，用于多条件判断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&lt;where&gt;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简化SQL语句中where的条件判断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&lt;trim&gt;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可以灵活地去除多余的关键字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&lt;set&gt;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用于SQL语句的动态更新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&lt;foreach&gt;</a:t>
                      </a:r>
                      <a:endParaRPr lang="en-US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循环语句，常用于in语句等列举条件中</a:t>
                      </a:r>
                      <a:endParaRPr lang="zh-CN" altLang="zh-CN" sz="1600" b="0" spc="1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448756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条件查询操作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10.xml><?xml version="1.0" encoding="utf-8"?>
<p:tagLst xmlns:p="http://schemas.openxmlformats.org/presentationml/2006/main">
  <p:tag name="PA" val="v5.2.7"/>
  <p:tag name="RESOURCELIBID_ANIM" val="450"/>
</p:tagLst>
</file>

<file path=ppt/tags/tag11.xml><?xml version="1.0" encoding="utf-8"?>
<p:tagLst xmlns:p="http://schemas.openxmlformats.org/presentationml/2006/main">
  <p:tag name="PA" val="v5.2.7"/>
  <p:tag name="RESOURCELIBID_ANIM" val="450"/>
</p:tagLst>
</file>

<file path=ppt/tags/tag12.xml><?xml version="1.0" encoding="utf-8"?>
<p:tagLst xmlns:p="http://schemas.openxmlformats.org/presentationml/2006/main">
  <p:tag name="PA" val="v5.2.7"/>
  <p:tag name="RESOURCELIBID_ANIM" val="450"/>
</p:tagLst>
</file>

<file path=ppt/tags/tag13.xml><?xml version="1.0" encoding="utf-8"?>
<p:tagLst xmlns:p="http://schemas.openxmlformats.org/presentationml/2006/main">
  <p:tag name="PA" val="v5.2.7"/>
  <p:tag name="RESOURCELIBID_ANIM" val="45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PA" val="v5.2.7"/>
  <p:tag name="RESOURCELIBID_ANIM" val="450"/>
</p:tagLst>
</file>

<file path=ppt/tags/tag16.xml><?xml version="1.0" encoding="utf-8"?>
<p:tagLst xmlns:p="http://schemas.openxmlformats.org/presentationml/2006/main">
  <p:tag name="PA" val="v5.2.7"/>
  <p:tag name="RESOURCELIBID_ANIM" val="450"/>
</p:tagLst>
</file>

<file path=ppt/tags/tag17.xml><?xml version="1.0" encoding="utf-8"?>
<p:tagLst xmlns:p="http://schemas.openxmlformats.org/presentationml/2006/main">
  <p:tag name="PA" val="v5.2.7"/>
  <p:tag name="RESOURCELIBID_ANIM" val="45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PA" val="v5.2.7"/>
  <p:tag name="RESOURCELIBID_ANIM" val="45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TABLE_BEAUTIFY" val="smartTable{42688b61-8dc0-4c9a-94b3-572e97f5666a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PA" val="v5.2.7"/>
  <p:tag name="RESOURCELIBID_ANIM" val="45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PA" val="v5.2.7"/>
  <p:tag name="RESOURCELIBID_ANIM" val="450"/>
</p:tagLst>
</file>

<file path=ppt/tags/tag32.xml><?xml version="1.0" encoding="utf-8"?>
<p:tagLst xmlns:p="http://schemas.openxmlformats.org/presentationml/2006/main">
  <p:tag name="PA" val="v5.2.7"/>
  <p:tag name="RESOURCELIBID_ANIM" val="450"/>
</p:tagLst>
</file>

<file path=ppt/tags/tag33.xml><?xml version="1.0" encoding="utf-8"?>
<p:tagLst xmlns:p="http://schemas.openxmlformats.org/presentationml/2006/main">
  <p:tag name="PA" val="v5.2.7"/>
  <p:tag name="RESOURCELIBID_ANIM" val="450"/>
</p:tagLst>
</file>

<file path=ppt/tags/tag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TABLE_BEAUTIFY" val="smartTable{d979d054-029c-497f-b48d-9d89393ceba6}"/>
</p:tagLst>
</file>

<file path=ppt/tags/tag38.xml><?xml version="1.0" encoding="utf-8"?>
<p:tagLst xmlns:p="http://schemas.openxmlformats.org/presentationml/2006/main">
  <p:tag name="PA" val="v5.2.7"/>
  <p:tag name="RESOURCELIBID_ANIM" val="45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TABLE_BEAUTIFY" val="smartTable{ae7287f6-b893-438e-bcfc-45f7fb5e5778}"/>
</p:tagLst>
</file>

<file path=ppt/tags/tag40.xml><?xml version="1.0" encoding="utf-8"?>
<p:tagLst xmlns:p="http://schemas.openxmlformats.org/presentationml/2006/main">
  <p:tag name="PA" val="v5.2.7"/>
  <p:tag name="RESOURCELIBID_ANIM" val="45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PA" val="v5.2.7"/>
  <p:tag name="RESOURCELIBID_ANIM" val="45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PA" val="v5.2.7"/>
  <p:tag name="RESOURCELIBID_ANIM" val="45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PA" val="v5.2.7"/>
  <p:tag name="RESOURCELIBID_ANIM" val="45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PA" val="v5.2.7"/>
  <p:tag name="RESOURCELIBID_ANIM" val="450"/>
</p:tagLst>
</file>

<file path=ppt/tags/tag49.xml><?xml version="1.0" encoding="utf-8"?>
<p:tagLst xmlns:p="http://schemas.openxmlformats.org/presentationml/2006/main">
  <p:tag name="PA" val="v5.2.7"/>
  <p:tag name="RESOURCELIBID_ANIM" val="450"/>
</p:tagLst>
</file>

<file path=ppt/tags/tag5.xml><?xml version="1.0" encoding="utf-8"?>
<p:tagLst xmlns:p="http://schemas.openxmlformats.org/presentationml/2006/main">
  <p:tag name="PA" val="v5.2.7"/>
  <p:tag name="RESOURCELIBID_ANIM" val="450"/>
</p:tagLst>
</file>

<file path=ppt/tags/tag50.xml><?xml version="1.0" encoding="utf-8"?>
<p:tagLst xmlns:p="http://schemas.openxmlformats.org/presentationml/2006/main">
  <p:tag name="PA" val="v5.2.7"/>
  <p:tag name="RESOURCELIBID_ANIM" val="450"/>
</p:tagLst>
</file>

<file path=ppt/tags/tag51.xml><?xml version="1.0" encoding="utf-8"?>
<p:tagLst xmlns:p="http://schemas.openxmlformats.org/presentationml/2006/main">
  <p:tag name="PA" val="v5.2.7"/>
  <p:tag name="RESOURCELIBID_ANIM" val="450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PA" val="v5.2.7"/>
  <p:tag name="RESOURCELIBID_ANIM" val="450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PA" val="v5.2.7"/>
  <p:tag name="RESOURCELIBID_ANIM" val="450"/>
</p:tagLst>
</file>

<file path=ppt/tags/tag56.xml><?xml version="1.0" encoding="utf-8"?>
<p:tagLst xmlns:p="http://schemas.openxmlformats.org/presentationml/2006/main">
  <p:tag name="PA" val="v5.2.7"/>
  <p:tag name="RESOURCELIBID_ANIM" val="450"/>
</p:tagLst>
</file>

<file path=ppt/tags/tag57.xml><?xml version="1.0" encoding="utf-8"?>
<p:tagLst xmlns:p="http://schemas.openxmlformats.org/presentationml/2006/main">
  <p:tag name="PA" val="v5.2.7"/>
  <p:tag name="RESOURCELIBID_ANIM" val="45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PA" val="v5.2.7"/>
  <p:tag name="RESOURCELIBID_ANIM" val="45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PA" val="v5.2.7"/>
  <p:tag name="RESOURCELIBID_ANIM" val="45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PA" val="v5.2.7"/>
  <p:tag name="RESOURCELIBID_ANIM" val="450"/>
</p:tagLst>
</file>

<file path=ppt/tags/tag66.xml><?xml version="1.0" encoding="utf-8"?>
<p:tagLst xmlns:p="http://schemas.openxmlformats.org/presentationml/2006/main">
  <p:tag name="PA" val="v5.2.7"/>
  <p:tag name="RESOURCELIBID_ANIM" val="450"/>
</p:tagLst>
</file>

<file path=ppt/tags/tag67.xml><?xml version="1.0" encoding="utf-8"?>
<p:tagLst xmlns:p="http://schemas.openxmlformats.org/presentationml/2006/main">
  <p:tag name="PA" val="v5.2.7"/>
  <p:tag name="RESOURCELIBID_ANIM" val="450"/>
</p:tagLst>
</file>

<file path=ppt/tags/tag68.xml><?xml version="1.0" encoding="utf-8"?>
<p:tagLst xmlns:p="http://schemas.openxmlformats.org/presentationml/2006/main">
  <p:tag name="PA" val="v5.2.7"/>
  <p:tag name="RESOURCELIBID_ANIM" val="450"/>
</p:tagLst>
</file>

<file path=ppt/tags/tag69.xml><?xml version="1.0" encoding="utf-8"?>
<p:tagLst xmlns:p="http://schemas.openxmlformats.org/presentationml/2006/main">
  <p:tag name="PA" val="v5.2.7"/>
  <p:tag name="RESOURCELIBID_ANIM" val="450"/>
</p:tagLst>
</file>

<file path=ppt/tags/tag7.xml><?xml version="1.0" encoding="utf-8"?>
<p:tagLst xmlns:p="http://schemas.openxmlformats.org/presentationml/2006/main">
  <p:tag name="PA" val="v5.2.7"/>
  <p:tag name="RESOURCELIBID_ANIM" val="450"/>
</p:tagLst>
</file>

<file path=ppt/tags/tag70.xml><?xml version="1.0" encoding="utf-8"?>
<p:tagLst xmlns:p="http://schemas.openxmlformats.org/presentationml/2006/main">
  <p:tag name="PA" val="v5.2.7"/>
  <p:tag name="RESOURCELIBID_ANIM" val="450"/>
</p:tagLst>
</file>

<file path=ppt/tags/tag71.xml><?xml version="1.0" encoding="utf-8"?>
<p:tagLst xmlns:p="http://schemas.openxmlformats.org/presentationml/2006/main">
  <p:tag name="PA" val="v5.2.7"/>
  <p:tag name="RESOURCELIBID_ANIM" val="450"/>
</p:tagLst>
</file>

<file path=ppt/tags/tag72.xml><?xml version="1.0" encoding="utf-8"?>
<p:tagLst xmlns:p="http://schemas.openxmlformats.org/presentationml/2006/main">
  <p:tag name="PA" val="v5.2.7"/>
  <p:tag name="RESOURCELIBID_ANIM" val="45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PA" val="v5.2.7"/>
  <p:tag name="RESOURCELIBID_ANIM" val="45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PA" val="v5.2.7"/>
  <p:tag name="RESOURCELIBID_ANIM" val="450"/>
</p:tagLst>
</file>

<file path=ppt/tags/tag77.xml><?xml version="1.0" encoding="utf-8"?>
<p:tagLst xmlns:p="http://schemas.openxmlformats.org/presentationml/2006/main">
  <p:tag name="ISPRING_RESOURCE_PATHS_HASH_PRESENTER" val="a94153ef6312bc9afc5f4be1f2e717ea832bbed"/>
</p:tagLst>
</file>

<file path=ppt/tags/tag8.xml><?xml version="1.0" encoding="utf-8"?>
<p:tagLst xmlns:p="http://schemas.openxmlformats.org/presentationml/2006/main">
  <p:tag name="PA" val="v5.2.7"/>
  <p:tag name="RESOURCELIBID_ANIM" val="450"/>
</p:tagLst>
</file>

<file path=ppt/tags/tag9.xml><?xml version="1.0" encoding="utf-8"?>
<p:tagLst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17563</Words>
  <Application>WPS 演示</Application>
  <PresentationFormat>宽屏</PresentationFormat>
  <Paragraphs>894</Paragraphs>
  <Slides>73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Impact</vt:lpstr>
      <vt:lpstr>等线</vt:lpstr>
      <vt:lpstr>Arial Unicode MS</vt:lpstr>
      <vt:lpstr>等线 Light</vt:lpstr>
      <vt:lpstr>思源黑体 CN Regular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1196</cp:revision>
  <dcterms:created xsi:type="dcterms:W3CDTF">2020-11-25T06:00:00Z</dcterms:created>
  <dcterms:modified xsi:type="dcterms:W3CDTF">2021-10-22T08:30:08Z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