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459" r:id="rId3"/>
    <p:sldId id="460" r:id="rId5"/>
    <p:sldId id="733" r:id="rId6"/>
    <p:sldId id="462" r:id="rId7"/>
    <p:sldId id="463" r:id="rId8"/>
    <p:sldId id="772" r:id="rId9"/>
    <p:sldId id="464" r:id="rId10"/>
    <p:sldId id="465" r:id="rId11"/>
    <p:sldId id="699" r:id="rId12"/>
    <p:sldId id="774" r:id="rId13"/>
    <p:sldId id="777" r:id="rId14"/>
    <p:sldId id="778" r:id="rId15"/>
    <p:sldId id="775" r:id="rId16"/>
    <p:sldId id="782" r:id="rId17"/>
    <p:sldId id="736" r:id="rId18"/>
    <p:sldId id="779" r:id="rId19"/>
    <p:sldId id="780" r:id="rId20"/>
    <p:sldId id="781" r:id="rId21"/>
    <p:sldId id="828" r:id="rId22"/>
    <p:sldId id="783" r:id="rId23"/>
    <p:sldId id="738" r:id="rId24"/>
    <p:sldId id="713" r:id="rId25"/>
    <p:sldId id="784" r:id="rId26"/>
    <p:sldId id="785" r:id="rId27"/>
    <p:sldId id="786" r:id="rId28"/>
    <p:sldId id="829" r:id="rId29"/>
    <p:sldId id="787" r:id="rId30"/>
    <p:sldId id="788" r:id="rId31"/>
    <p:sldId id="789" r:id="rId32"/>
    <p:sldId id="790" r:id="rId33"/>
    <p:sldId id="791" r:id="rId34"/>
    <p:sldId id="830" r:id="rId35"/>
    <p:sldId id="792" r:id="rId36"/>
    <p:sldId id="793" r:id="rId37"/>
    <p:sldId id="794" r:id="rId38"/>
    <p:sldId id="795" r:id="rId39"/>
    <p:sldId id="796" r:id="rId40"/>
    <p:sldId id="831" r:id="rId41"/>
    <p:sldId id="797" r:id="rId42"/>
    <p:sldId id="798" r:id="rId43"/>
    <p:sldId id="832" r:id="rId44"/>
    <p:sldId id="799" r:id="rId45"/>
    <p:sldId id="800" r:id="rId46"/>
    <p:sldId id="833" r:id="rId47"/>
    <p:sldId id="801" r:id="rId48"/>
    <p:sldId id="803" r:id="rId49"/>
    <p:sldId id="804" r:id="rId50"/>
    <p:sldId id="805" r:id="rId51"/>
    <p:sldId id="806" r:id="rId52"/>
    <p:sldId id="807" r:id="rId53"/>
    <p:sldId id="808" r:id="rId54"/>
    <p:sldId id="809" r:id="rId55"/>
    <p:sldId id="810" r:id="rId56"/>
    <p:sldId id="834" r:id="rId57"/>
    <p:sldId id="888" r:id="rId58"/>
    <p:sldId id="811" r:id="rId59"/>
    <p:sldId id="812" r:id="rId60"/>
    <p:sldId id="813" r:id="rId61"/>
    <p:sldId id="814" r:id="rId62"/>
    <p:sldId id="815" r:id="rId63"/>
    <p:sldId id="816" r:id="rId64"/>
    <p:sldId id="817" r:id="rId65"/>
    <p:sldId id="818" r:id="rId66"/>
    <p:sldId id="819" r:id="rId67"/>
    <p:sldId id="835" r:id="rId68"/>
    <p:sldId id="820" r:id="rId69"/>
    <p:sldId id="821" r:id="rId70"/>
    <p:sldId id="822" r:id="rId71"/>
    <p:sldId id="823" r:id="rId72"/>
    <p:sldId id="824" r:id="rId73"/>
    <p:sldId id="825" r:id="rId74"/>
    <p:sldId id="826" r:id="rId75"/>
    <p:sldId id="827" r:id="rId76"/>
    <p:sldId id="836" r:id="rId77"/>
    <p:sldId id="837" r:id="rId78"/>
    <p:sldId id="838" r:id="rId79"/>
    <p:sldId id="839" r:id="rId80"/>
    <p:sldId id="531" r:id="rId81"/>
    <p:sldId id="532" r:id="rId82"/>
  </p:sldIdLst>
  <p:sldSz cx="12192000" cy="6858000"/>
  <p:notesSz cx="6858000" cy="9144000"/>
  <p:custDataLst>
    <p:tags r:id="rId8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cast" initials="i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13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95" autoAdjust="0"/>
    <p:restoredTop sz="94857"/>
  </p:normalViewPr>
  <p:slideViewPr>
    <p:cSldViewPr snapToGrid="0" snapToObjects="1">
      <p:cViewPr varScale="1">
        <p:scale>
          <a:sx n="112" d="100"/>
          <a:sy n="112" d="100"/>
        </p:scale>
        <p:origin x="328" y="192"/>
      </p:cViewPr>
      <p:guideLst>
        <p:guide orient="horz" pos="2188"/>
        <p:guide pos="3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7" Type="http://schemas.openxmlformats.org/officeDocument/2006/relationships/tags" Target="tags/tag74.xml"/><Relationship Id="rId86" Type="http://schemas.openxmlformats.org/officeDocument/2006/relationships/commentAuthors" Target="commentAuthors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494" y="-28484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358" y="635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866" y="4298133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436550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3262" y="3436550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633" y="2507670"/>
            <a:ext cx="7533351" cy="16576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24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6.png"/><Relationship Id="rId1" Type="http://schemas.openxmlformats.org/officeDocument/2006/relationships/tags" Target="../tags/tag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26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27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28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29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7.png"/><Relationship Id="rId1" Type="http://schemas.openxmlformats.org/officeDocument/2006/relationships/tags" Target="../tags/tag3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33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34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8.png"/><Relationship Id="rId1" Type="http://schemas.openxmlformats.org/officeDocument/2006/relationships/tags" Target="../tags/tag3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4.pn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50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51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52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5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54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1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55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2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56.xml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3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57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4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58.xml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5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9.png"/><Relationship Id="rId1" Type="http://schemas.openxmlformats.org/officeDocument/2006/relationships/tags" Target="../tags/tag5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7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8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1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2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3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4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70.xml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5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71.xml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6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72.xml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7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0.png"/><Relationship Id="rId1" Type="http://schemas.openxmlformats.org/officeDocument/2006/relationships/tags" Target="../tags/tag7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666581" y="2904330"/>
            <a:ext cx="7768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7</a:t>
            </a:r>
            <a:r>
              <a:rPr lang="zh-CN" altLang="en-US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</a:t>
            </a:r>
            <a:r>
              <a:rPr lang="en-US" altLang="zh-CN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Spring</a:t>
            </a:r>
            <a:r>
              <a:rPr lang="zh-CN" altLang="en-US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中的</a:t>
            </a:r>
            <a:r>
              <a:rPr lang="en-US" altLang="zh-CN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Bean</a:t>
            </a:r>
            <a:r>
              <a:rPr lang="zh-CN" altLang="en-US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的管理</a:t>
            </a:r>
            <a:endParaRPr lang="zh-CN" altLang="en-US" sz="4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2339975" y="3860800"/>
            <a:ext cx="7768590" cy="429895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 EE企业级应用开发</a:t>
            </a:r>
            <a:r>
              <a:rPr 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教程（</a:t>
            </a: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Spring+Spring MVC+MyBatis</a:t>
            </a:r>
            <a:r>
              <a:rPr 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（第2版）》</a:t>
            </a:r>
            <a:endParaRPr sz="17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39957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996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接口实例的语法格式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59666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7.1.1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BeanFactory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567685"/>
            <a:ext cx="9414276" cy="16938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提供了几个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BeanFactory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接口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实现类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，其中最常用的是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XmlBeanFactory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，它可以读取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文件并根据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文件中的配置信息生成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BeanFactory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接口的实例，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BeanFactory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接口的实例用于管理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XmlBeanFactory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类读取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文件生成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BeanFactory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接口实例的具体语法格式如下。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393575"/>
            <a:ext cx="9865885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3670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1501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415" y="4686300"/>
            <a:ext cx="7269480" cy="94164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526030" y="4800600"/>
            <a:ext cx="6606540" cy="735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BeanFactory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beanFactory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=new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XmlBeanFactory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(new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FileSystemResource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(”D:/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bean.xml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”));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67288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7.1.2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pplicationContext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35138"/>
            <a:ext cx="543027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A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pplicationContext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A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pplicationContext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接口的常用方法有哪些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20526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829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5254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7.1.2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pplicationContext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876295"/>
            <a:ext cx="9414276" cy="16938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ApplicationContext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接口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建立在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BeanFactory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接口的基础之上，它丰富了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BeanFactory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接口的特性，例如，添加了对国际化、资源访问、事件传播等方面的支持。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ApplicationContext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接口可以为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单例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预初始化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，并根据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&lt;property&gt;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元素执行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方法，单例的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可以直接使用，提升了程序获取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实例的性能。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702185"/>
            <a:ext cx="9865885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67566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4587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7997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7.1.2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pplicationContext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505108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307007" y="1163946"/>
            <a:ext cx="4626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接口的常用实现类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36270" y="2121535"/>
          <a:ext cx="10918825" cy="350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9950"/>
                <a:gridCol w="6238875"/>
              </a:tblGrid>
              <a:tr h="43688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类名称</a:t>
                      </a:r>
                      <a:endParaRPr lang="zh-CN" altLang="en-US" sz="1600" b="1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1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600" b="1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37515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ClassPathXmlApplicationContext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从类路径加载配置文件,实例化ApplicationContext接口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0" marR="2540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FileSystemXmlApplicationContext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从文件系统加载配置文件,实例化ApplicationContext接口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0" marR="2540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AnnotationConfigApplicationContext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从注解中加载配置文件,实例化ApplicationContext接口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0" marR="2540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WebApplicationContext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在Web应用中使用,从相对于Web根目录的路径中加载配置文件,实例化ApplicationContext接口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0" marR="2540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ConfigurableWebApplicationContext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扩展了WebApplicationContext类,它可以通过读取XML配置文件的方式实例化WebApplicationContext类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0" marR="2540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Bean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57998"/>
            <a:ext cx="543027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，能够运用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&lt;bean&gt;元素的属性以及常用的子元素配置Bean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42243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4062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容器所支持的配置文件格式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5137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047745"/>
            <a:ext cx="9414276" cy="16938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容器支持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Properties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两种格式的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配置文件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，在实际开发中，最常用的是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格式的配置文件。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是标准的数据传输和存储格式，方便查看和操作数据。在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配置文件的根元素是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&lt;beans&gt;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&lt;beans&gt;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元素包含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&lt;bean&gt;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子元素，每个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&lt;bean&gt;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子元素可以定义一个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&lt;bean&gt;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注册到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容器中。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873635"/>
            <a:ext cx="9865885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84711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6302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25480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357661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307007" y="1163946"/>
            <a:ext cx="297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&lt;bean&gt;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元素的常用属性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95275" y="2225359"/>
          <a:ext cx="11772900" cy="3083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510"/>
                <a:gridCol w="9470390"/>
              </a:tblGrid>
              <a:tr h="61214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71755" marB="107950" anchor="ctr" anchorCtr="0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id属性是&lt;bean&gt;元素的唯一标识符,Spring容器对Bean的配置和管理通过id属性完成,装配Bean时也需要根据id值获取对象。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317500" marR="317500" marT="71755" marB="10795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71755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name属性可以为Bean指定多个名称,每个名称之间用逗号或分号隔开。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317500" marR="317500" marT="71755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71755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class属性可以指定Bean的具体实现类,其属性值为对象所属类的全路径。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317500" marR="317500" marT="71755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scope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71755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scope属性用于设定Bean实例的作用范围,其属性值有：singleton（单例）、prototype（原型）、request、session和global session。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317500" marR="317500" marT="71755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25480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357661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124127" y="1163946"/>
            <a:ext cx="3227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&lt;bean&gt;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元素的常用子元素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4475" y="2089787"/>
          <a:ext cx="11760200" cy="3956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2695"/>
                <a:gridCol w="9247505"/>
              </a:tblGrid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</a:t>
                      </a:r>
                      <a:endParaRPr lang="zh-CN" altLang="en-US" sz="1600" b="1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1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600" b="1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&lt;constructor-arg&gt;</a:t>
                      </a:r>
                      <a:endParaRPr lang="en-US" altLang="zh-CN" sz="1600" b="0" spc="12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spc="12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使用&lt;constructor-arg&gt;元素可以为Bean的属性指定值。</a:t>
                      </a:r>
                      <a:endParaRPr lang="zh-CN" altLang="en-US" sz="1600" b="0" spc="12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&lt;property&gt;</a:t>
                      </a:r>
                      <a:endParaRPr lang="en-US" altLang="zh-CN" sz="1600" b="0" spc="12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&lt;property&gt;元素的作用是调用Bean实例中的setter方法完成属性赋值,从而完成依赖注入。</a:t>
                      </a:r>
                      <a:endParaRPr lang="en-US" altLang="zh-CN" sz="1600" b="0" spc="12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ref</a:t>
                      </a:r>
                      <a:endParaRPr lang="en-US" altLang="zh-CN" sz="1600" b="0" spc="12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ref是&lt;property&gt;、&lt;constructor-arg&gt;等元素的属性，可用于指定Bean工厂中某个Bean实例的引用；也可用于指定Bean工厂中某个Bean实例的引用。</a:t>
                      </a:r>
                      <a:endParaRPr lang="en-US" altLang="zh-CN" sz="1600" b="0" spc="12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</a:t>
                      </a:r>
                      <a:endParaRPr lang="en-US" altLang="zh-CN" sz="1600" b="0" spc="12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spc="12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value是&lt;property&gt;、&lt;constructor-arg&gt;等元素的属性，用于直接指定一个常量值；也可以用于直接指定一个常量值。</a:t>
                      </a:r>
                      <a:endParaRPr lang="en-US" sz="1600" b="0" spc="12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&lt;list&gt;</a:t>
                      </a:r>
                      <a:endParaRPr lang="en-US" altLang="zh-CN" sz="1600" b="0" spc="12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&lt;list&gt;元素是&lt;property&gt;等元素的子元素，用于指定Bean的属性类型为List或数组。</a:t>
                      </a:r>
                      <a:endParaRPr lang="en-US" altLang="zh-CN" sz="1600" b="0" spc="12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&lt;set&gt;</a:t>
                      </a:r>
                      <a:endParaRPr lang="en-US" altLang="zh-CN" sz="1600" b="0" spc="12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&lt;set&gt;元素是&lt;property&gt;等元素的子元素，用于指定Bean的属性类型为set。</a:t>
                      </a:r>
                      <a:endParaRPr lang="en-US" altLang="zh-CN" sz="1600" b="0" spc="12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&lt;map&gt;</a:t>
                      </a:r>
                      <a:endParaRPr lang="en-US" altLang="zh-CN" sz="1600" b="0" spc="12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&lt;map&gt;元素是&lt;property&gt;等元素的子元素，用于指定Bean的属性类型为Map。</a:t>
                      </a:r>
                      <a:endParaRPr lang="en-US" altLang="zh-CN" sz="1600" b="0" spc="12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&lt;entry&gt;</a:t>
                      </a:r>
                      <a:endParaRPr lang="en-US" altLang="zh-CN" sz="1600" b="0" spc="12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entry&gt;元素是&lt;map&gt;元素的子元素，用于设定一个键值对。&lt;entry&gt;元素的key属性指定字符串类型的键。</a:t>
                      </a:r>
                      <a:endParaRPr lang="en-US" altLang="zh-CN" sz="1600" b="0" spc="12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72342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7061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通常只需定义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（或者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两个属性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9" y="266933"/>
            <a:ext cx="26166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414" y="2340906"/>
            <a:ext cx="7732395" cy="405989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103120" y="2366010"/>
            <a:ext cx="7875270" cy="405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&lt;beans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/schema/beans"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xmlns:xsi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="http://www.w3.org/2001/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XMLSchema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-instance"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xsi:schemaLocation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/schema/beans/spring-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beans.xsd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&lt;!--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属性定义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，对应的实现类为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com.itheima.Bean1--&gt;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 id="bean1" class="com.itheima.Bean1"&gt;</a:t>
            </a:r>
            <a:endParaRPr lang="zh-CN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&lt;/bean&gt;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&lt;!--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属性定义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，对应的实现类为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com.itheima.Bean2--&gt;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 name="bean2" class="com.itheima.Bean2"/&gt;</a:t>
            </a:r>
            <a:endParaRPr lang="zh-CN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&lt;/beans&gt;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570908"/>
            <a:ext cx="7294833" cy="687916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了解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 </a:t>
              </a:r>
              <a:r>
                <a:rPr lang="en-US" altLang="zh-CN" sz="2000" dirty="0" err="1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IoC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容器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原理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3440989"/>
            <a:ext cx="7249419" cy="685800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Bean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标签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及其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属性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使用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8" y="4308953"/>
            <a:ext cx="7249419" cy="687918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熟悉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Bean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实例化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Bean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的实例化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构造方法实例化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23708"/>
            <a:ext cx="543027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构造方法实例化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通过构造方法实例化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76134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89705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55317" y="1632219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中创建一个名为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chapter07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Maven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项目，然后在项目的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pom.xml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文件中配置需使用到的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四个基础包和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的依赖包。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2795190"/>
            <a:ext cx="8931019" cy="27046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823128"/>
            <a:ext cx="8787603" cy="3003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&lt;!–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这里只展示了一个依赖包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--&gt;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&lt;!-- spring-expression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的依赖包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&lt;dependency&gt;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org.springframework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artifactId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&gt;spring-expression&lt;/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artifactId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&lt;version&gt;5.2.8.RELEASE&lt;/version&gt;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&lt;/dependency&gt;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构造方法实例化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3635" y="1005840"/>
            <a:ext cx="69227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下面通过一个案例演示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容器如何通过构造方法实例化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Bean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90242" y="1134379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创建一个名称为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的包，在该包中创建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635" y="2585720"/>
            <a:ext cx="8931275" cy="27705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665648"/>
            <a:ext cx="8787603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auto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Bean1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auto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Bean1(){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auto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Bean1");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auto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auto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构造方法实例化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applicationBean1.xml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类的配置文件，在该配置文件中定义一个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属性指定其对应的实现类为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3027610"/>
            <a:ext cx="8931019" cy="267356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3006008"/>
            <a:ext cx="8787603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&lt;?xml version="1.0" encoding="UTF-8"?&gt;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xmlns:xsi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="http://www.w3.org/2001/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XMLSchema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-instance"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xsi:schemaLocation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/schema/beans/spring-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beans.xsd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 id="bean1" class="com.itheima.Bean1"&gt;&lt;/bean&gt;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&lt;/beans&gt;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构造方法实例化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创建测试类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Bean1Test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main()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方法中通过加载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applicationBean1.xml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配置文件初始化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容器，再通过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容器生成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类的实例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，用来测试构造方法是否能实例化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2741927"/>
            <a:ext cx="8931019" cy="327025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651678"/>
            <a:ext cx="8787603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Bean1Test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static void main(String[]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加载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applicationBean1.xml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=new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   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ClassPathXmlApplicationContext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("applicationBean1.xml");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通过容器获取配置中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的实例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Bean1 bean=(Bean1)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applicationContext.getBean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("bean1");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(bean);	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构造方法实例化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33744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Bean1Test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类，控制台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构造方法实例化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" name="图片 -21474826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228" y="2902903"/>
            <a:ext cx="7194827" cy="187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静态工厂实例化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23708"/>
            <a:ext cx="543027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静态工厂实例化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静态工厂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93025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06596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776364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类，该类与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类一样，只定义一个构造方法，不需额外添加任何方法。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3131806"/>
            <a:ext cx="8931019" cy="245651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3063158"/>
            <a:ext cx="8787603" cy="2911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Bean2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Bean2(){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Bean2");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静态工厂实例化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1390" y="1167765"/>
            <a:ext cx="62096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下面通过一个案例演示如何使用静态工厂方式实例化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Bean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76907" y="962929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MyBean2Factory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类，在该类中定义一个静态方法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createBean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的实例。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createBean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方法返回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实例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2948940"/>
            <a:ext cx="8931019" cy="292898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903138"/>
            <a:ext cx="8787603" cy="3326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MyBean2Factory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//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MyBean2Factory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类的工厂创建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实例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	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static Bean2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createBean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(){</a:t>
            </a:r>
            <a:endParaRPr lang="zh-CN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	return new Bean2();</a:t>
            </a:r>
            <a:endParaRPr lang="zh-CN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	}</a:t>
            </a:r>
            <a:endParaRPr lang="zh-CN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静态工厂实例化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570908"/>
            <a:ext cx="7294833" cy="687916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Bean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作用域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3440989"/>
            <a:ext cx="7249419" cy="685800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Bean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装配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方式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8" y="4308951"/>
            <a:ext cx="7249419" cy="687919"/>
            <a:chOff x="978872" y="3338787"/>
            <a:chExt cx="5437064" cy="515939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8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熟悉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Bean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生命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周期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34379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applicationBean2.xml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文件，作为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MyBean2Factory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类的配置文件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2763665"/>
            <a:ext cx="8931019" cy="324936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674538"/>
            <a:ext cx="8787603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&lt;?xml version="1.0" encoding="UTF-8"?&gt;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xmlns:xsi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="http://www.w3.org/2001/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XMLSchema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-instance"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xsi:schemaLocation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/schema/beans/spring-beans-4.3.xsd"&gt;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 id="bean2"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class="com.itheima.MyBean2Factory"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factory-method="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createBean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&lt;/beans&gt;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静态工厂实例化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34379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创建一个测试类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Bean2Test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，用于测试使用静态工厂方式是否能实例化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2763665"/>
            <a:ext cx="8931019" cy="324936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674538"/>
            <a:ext cx="8787603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Bean2Test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static void main(String[]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//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在加载配置文件时，对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进行实例化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new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ClassPathXmlApplicationContext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("applicationBean2.xml");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applicationContext.getBean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("bean2"));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静态工厂实例化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05804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Bean2Test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类，控制台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静态工厂实例化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533" y="2780665"/>
            <a:ext cx="6083311" cy="180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实例工厂实例化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23708"/>
            <a:ext cx="543027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实例工厂实例化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实例工厂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93025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06596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872884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类，该类与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一样，只需编写一个构造方法。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3131806"/>
            <a:ext cx="8931019" cy="245651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3063158"/>
            <a:ext cx="8787603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Bean3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Bean3(){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Bean3");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实例工厂实例化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0925" y="1138555"/>
            <a:ext cx="62096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下面通过一个案例演示如何使用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实例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工厂方式实例化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Bean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MyBean3Factory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类，在该类中定义无参构造方法，并定义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createBean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方法用于创建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2788906"/>
            <a:ext cx="8931019" cy="32804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708828"/>
            <a:ext cx="8787603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MyBean3Factory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MyBean3Factory()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("bean3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工厂实例化中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Bean3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createBean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实例的方法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return new Bean3();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实例工厂实例化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34379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applicationBean3.xml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文件，作为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MyBean3Factory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类的配置文件。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2708910"/>
            <a:ext cx="8931019" cy="35090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583098"/>
            <a:ext cx="8787603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xmlns:xsi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="http://www.w3.org/2001/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XMLSchema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-instance"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xsi:schemaLocation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/schema/beans/spring-beans-4.3.xsd"&gt;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&lt;!--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配置工厂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&lt;bean id="myBean3Factory”	class="com.itheima.MyBean3Factory" 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&lt;!--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factory-bean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属性指向配置的实例工厂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&lt;bean id="bean3" factory-bean="myBean3Factory"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factory-method="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createBean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&lt;/beans&gt;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实例工厂实例化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50237" y="1134379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创建一个测试类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BeanTest3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，用于测试使用实例化工厂方式是否能实例化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2743200"/>
            <a:ext cx="8931019" cy="32415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651678"/>
            <a:ext cx="8787603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Bean3Test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static void main(String[]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//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在加载配置文件时，对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进行实例化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new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ClassPathXmlApplicationContext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("applicationBean3.xml");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applicationContext.getBean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("bean3"));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实例工厂实例化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91834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Bean3Test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类，控制台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实例工厂实例化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0" y="2724468"/>
            <a:ext cx="6147272" cy="216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Bean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的作用域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10066" y="2564084"/>
            <a:ext cx="10152454" cy="191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章详细讲解了控制反转和依赖注入，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它们实现了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组件的实例化不再由应用程序完成，转而交由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完成，从而将组件之间的依赖关系进行了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解耦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控制反转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都是通过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是注册到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容器中的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，任何一个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类都可以是一个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，本章将针对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的管理进行详细讲解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7.4.1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singleton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作用域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23708"/>
            <a:ext cx="5430275" cy="136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Bean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singleton作用域，并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singleton作用域的作用范围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34167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7.4.1  singleton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作用域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357661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307007" y="1163946"/>
            <a:ext cx="2930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种作用域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58470" y="2124710"/>
          <a:ext cx="11274425" cy="3830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4310"/>
                <a:gridCol w="8540115"/>
              </a:tblGrid>
              <a:tr h="428625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作用域名城</a:t>
                      </a:r>
                      <a:endParaRPr lang="zh-CN" altLang="en-US" sz="1600" b="1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1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600" b="1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4869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singleton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单例模式。在单例模式下，Spring 容器中只会存在一个共享的Bean实例，所有对Bean的请求，只要请求的id（或name）与Bean的定义相匹配，会返回Bean的同一个实例。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799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prototype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原型模式，每次从容器中请求Bean时，都会产生一个新的实例。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7564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每一个HTTP请求都会有自己的Bean实例，该作用域只能在基于Web的Spring ApplicationContext中使用。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75005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每一个HTTPsession请求都会有自己的Bean实例，该作用域只能在基于Web的Spring ApplicationContext中使用。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75005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global session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限定一个Bean的作用域为Web应用（HTTPsession）的生命周期，只有在Web应用中使用Spring时，该作用域才有效。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8578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9935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858279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的作用域设置为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singleton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3131806"/>
            <a:ext cx="8931019" cy="245651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3006008"/>
            <a:ext cx="8787603" cy="263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&lt;?xml version="1.0" encoding="UTF-8"?&gt;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xmlns:xsi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="http://www.w3.org/2001/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XMLSchema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-instance"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xsi:schemaLocation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/schema/beans/spring-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beans.xsd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&lt;bean id="bean1" class="com.itheima.Bean1" scope="singleton"&gt;&lt;/bean&gt;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&lt;/beans&gt;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7.4.1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singleton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作用域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1390" y="1131570"/>
            <a:ext cx="6939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下面将通过案例的方式演示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容器中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singleton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作用域的使用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scopeTest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main()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方法中通过加载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applicationBean1.xml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配置文件初始化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容器，通过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容器获取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类的两个实例，判断两个实例是否为同一个。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2971786"/>
            <a:ext cx="8931019" cy="29718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925998"/>
            <a:ext cx="8787603" cy="3003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scopeTest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static void main(String[]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=new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ClassPathXmlApplicationContext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("applicationBean1.xml");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Bean1 bean1_1=(Bean1)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applicationContext.getBean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("bean1");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Bean1 bean1_2=(Bean1)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applicationContext.getBean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("bean1");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(bean1_1==bean1_2);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7.4.1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singleton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作用域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scopeTest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控制台会输出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7.4.1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singleton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作用域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565400"/>
            <a:ext cx="7002993" cy="1836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7.4.2  prototype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作用域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23708"/>
            <a:ext cx="5430275" cy="136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Bean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prototype作用域，并说出prototype作用域的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作用范围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35944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15387" y="1217734"/>
            <a:ext cx="3019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作用域的使用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9539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7.4.2  prototype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作用域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659125"/>
            <a:ext cx="9414276" cy="5309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7.4.1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节的基础上修改配置文件，将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的作用域设置为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prototype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393575"/>
            <a:ext cx="9865885" cy="103542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3670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309861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13" y="4392878"/>
            <a:ext cx="8931019" cy="10354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59585" y="4657090"/>
            <a:ext cx="925957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 id="bean1" class="com.itheima.Bean1" scope="prototype"&gt;&lt;/bean&gt;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Bean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的装配方式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的装配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23708"/>
            <a:ext cx="543027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的装配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装配方式对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进行装配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35944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15387" y="1217734"/>
            <a:ext cx="3114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两种基于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的装配方式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9539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013455"/>
            <a:ext cx="9414276" cy="131131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在基于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的装配就是读取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配置文件中的信息完成依赖注入，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容器提供了两种基于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的装配方式，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属性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setter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方法注入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构造方法注入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。下面分别对这两种装配方式进行介绍。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702185"/>
            <a:ext cx="9865885" cy="189267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6413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2644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69988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62006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455042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677707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18311" y="1036090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Spring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IoC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容器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60324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584021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Bean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的配置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452878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594740" y="2424395"/>
              <a:ext cx="349939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Bean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的实例化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292373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15387" y="1217734"/>
            <a:ext cx="2700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setter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方法注入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9539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013455"/>
            <a:ext cx="9414276" cy="131131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 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属性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setter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方法注入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要求一个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必须满足以下两点要求。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类必须提供一个默认的无参构造方法。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类必须为需要注入的属性提供对应的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702185"/>
            <a:ext cx="9865885" cy="189267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6413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2644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272015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366847" y="1217734"/>
            <a:ext cx="2024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构造方法注入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9539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333495"/>
            <a:ext cx="9414276" cy="97897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使用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构造方法注入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时，在配置文件里，需要使用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&lt;bean&gt;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元素的子元素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&lt;constructor-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arg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来定义构造方法的参数，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例如，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可以使用其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value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属性（或子元素）来设置该参数的值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3008173"/>
            <a:ext cx="9865885" cy="158668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9499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2644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23708"/>
            <a:ext cx="543027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基于注解的装配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，能够使用注解装配方式装配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12706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61107" y="1217734"/>
            <a:ext cx="2858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与注解装配的比较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9539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367785"/>
            <a:ext cx="9414276" cy="138330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配置文件可以实现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的装配工作，但在实际开发中如果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的数量较多，会导致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配置文件过于臃肿，给后期维护和升级带来一定的困难。为解决此问题，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提供了注解，通过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也可以实现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的装配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3008173"/>
            <a:ext cx="9865885" cy="209267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9499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7788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34167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287938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307007" y="1163946"/>
            <a:ext cx="2266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常用注解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44513" y="2158367"/>
          <a:ext cx="11102975" cy="3854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7120"/>
                <a:gridCol w="8745855"/>
              </a:tblGrid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注解</a:t>
                      </a:r>
                      <a:endParaRPr lang="zh-CN" altLang="en-US" sz="1600" b="1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1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600" b="1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@Component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指定一个普通的Bean，可以作用在任何层次。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@Controller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指定一个控制器组件Bean，用于将控制层的类标识为Spring中的Bean，功能上等同于@Component。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@Service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指定一个业务逻辑组件Bean，用于将业务逻辑层的类标识为Spring中的Bean，功能上等同于@Component。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@Repository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指定一个数据访问组件Bean，用于将数据访问层的类标识为Spring 中的Bean，功能上等同于@Component。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@Scope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指定Bean实例的作用域。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@Value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指定Bean实例的注入值。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34167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287938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307007" y="1163946"/>
            <a:ext cx="2266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常用注解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59118" y="2186942"/>
          <a:ext cx="11102975" cy="2552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7120"/>
                <a:gridCol w="8745855"/>
              </a:tblGrid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注解</a:t>
                      </a:r>
                      <a:endParaRPr lang="zh-CN" altLang="en-US" sz="1600" b="1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1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600" b="1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@Autowired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指定要自动装配的对象。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@Resource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指定要注入的对象。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@Qualifier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指定要自动装配的对象名称，通常与@Autowired联合使用。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@PostConstruct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指定Bean实例完成初始化后调用的方法。</a:t>
                      </a:r>
                      <a:endParaRPr lang="zh-CN" altLang="en-US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@PreDestroy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指定Bean实例销毁前调用的方法。</a:t>
                      </a:r>
                      <a:endParaRPr lang="zh-CN" altLang="en-US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90612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04183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75223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导入依赖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在项目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chapter07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pom.xml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文件中导入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spring-aop-5.2.8.RELEASE.jar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依赖包，导入代码如下所示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3314700"/>
            <a:ext cx="8931019" cy="201168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3223178"/>
            <a:ext cx="8787603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&lt;dependency&gt;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org.springframework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artifactId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&gt;spring-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aop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artifactId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&lt;version&gt;5.2.8.RELEASE&lt;/version&gt;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&lt;/dependency&gt;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1390" y="1155700"/>
            <a:ext cx="68954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下面通过案例演示如何使用注解来装配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，具体实现步骤如下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</a:t>
            </a: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，在该文件中引入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约束并启动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的自动扫描功能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2730497"/>
            <a:ext cx="8931019" cy="321310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617388"/>
            <a:ext cx="8787603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xmlns:xsi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="http://www.w3.org/2001/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XMLSchema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-instance"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xmlns:context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/schema/context"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xsi:schemaLocation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/schema/beans/spring-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beans.xsd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/schema/context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/schema/context/spring-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context.xsd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context:component-scan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base-package="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&lt;/beans&gt;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76907" y="1134379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定义实体类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entity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entity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包下创建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实体类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2466921"/>
            <a:ext cx="8931019" cy="394187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354498"/>
            <a:ext cx="8787603" cy="411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@Component("user")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@Scope("singleton")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User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@Value("1")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int id;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@Value("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张三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String name;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@Value("123")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String password;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省略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getter/setter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dao</a:t>
            </a: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接口作为数据访问层接口，并在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接口中声明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save()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方法，用于查询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实体的对象信息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3051809"/>
            <a:ext cx="8931019" cy="16693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994578"/>
            <a:ext cx="8787603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save();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69988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62006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455042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06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677707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18311" y="1036090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Bean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的作用域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60324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584021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Bean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的装配方式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452878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594740" y="2424395"/>
              <a:ext cx="349939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Bean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的生命周期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dao</a:t>
            </a: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UserDaoImpl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的实现类，并在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UserDaoImpl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类中实现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save()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2650419"/>
            <a:ext cx="8931019" cy="365193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583098"/>
            <a:ext cx="8787603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@Repository("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UserDaoImpl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implements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save(){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=new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ClassPathXmlApplicationContext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applicationContext.xml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User user=(User)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applicationContext.getBean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("user");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(user);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UserDaoImpl.save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接口作为业务逻辑层接口，并在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接口中定义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save()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3119049"/>
            <a:ext cx="8931019" cy="15792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3006008"/>
            <a:ext cx="8787603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com.itheima.service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save();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07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UserServiceImpl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的实现类，并在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UserServiceImpl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类中实现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save()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2663108"/>
            <a:ext cx="8931019" cy="358505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26439" y="2548808"/>
            <a:ext cx="6691882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@Service("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UserServiceImpl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implements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//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@Resource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注解注入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@Resource(name="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private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public void save(){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this.userDao.save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UserServiceImpl.save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08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76272" y="1134379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controller</a:t>
            </a: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UserController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类作为控制层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2663108"/>
            <a:ext cx="8931019" cy="358505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66419" y="2548808"/>
            <a:ext cx="6657592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@Controller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@Resource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注解注入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@Resource(name="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save(){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this.userService.save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UserController.save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09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定义测试类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AnnotationTest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，在该类中编写测试代码，通过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容器加载配置文件并获取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UserController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实例，然后调用实例中的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save()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2788838"/>
            <a:ext cx="8931019" cy="337278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09319" y="2788838"/>
            <a:ext cx="7674862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AnnotationTest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static void main(String[]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=new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ClassPathXmlApplicationContext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applicationContext.xml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applicationContext.getBean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usercontroller.save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10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查看运行结果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AnnotationTest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类，控制台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240" y="2800350"/>
            <a:ext cx="4781550" cy="233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241089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自动装配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23708"/>
            <a:ext cx="543027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自动装配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，能够使用自动装配方式装配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258043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61107" y="1217734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如何实现自动装配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47947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333495"/>
            <a:ext cx="9414276" cy="91846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&lt;bean&gt;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元素中包含一个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autowire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属性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，可以通过设置autowire属性的值实现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的自动装配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3008173"/>
            <a:ext cx="9865885" cy="151867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9499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1958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299382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281080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158417" y="1163946"/>
            <a:ext cx="2424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autowire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属性的值</a:t>
            </a:r>
            <a:r>
              <a:rPr lang="zh-CN" altLang="zh-CN" sz="2000" dirty="0"/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90880" y="2280920"/>
          <a:ext cx="9729470" cy="3070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0750"/>
                <a:gridCol w="7538720"/>
              </a:tblGrid>
              <a:tr h="46863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6863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default（默认值）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由&lt;bean&gt;的上级元素&lt;beans&gt;的default-autowire属性值确定。</a:t>
                      </a:r>
                      <a:endParaRPr lang="zh-CN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6863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byName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根据&lt;bean&gt;元素id属性的值自动装配。</a:t>
                      </a:r>
                      <a:endParaRPr lang="zh-CN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2771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byType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根据&lt;bean&gt;元素的数据类型（Type）自动装配，如果一个Bean的数据类型，兼容另一个Bean中的数据类型，则自动装配。</a:t>
                      </a:r>
                      <a:endParaRPr lang="zh-CN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6863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constructor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根据构造函数参数的数据类型，进行byType模式的自动装配。</a:t>
                      </a:r>
                      <a:endParaRPr lang="zh-CN" altLang="en-US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6863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默认值，不使用自动装配，Bean依赖必须通过&lt;ref&gt;元素或ref属性定义。</a:t>
                      </a:r>
                      <a:endParaRPr lang="zh-CN" altLang="en-US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Bean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48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IoC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容器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2338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7.6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23708"/>
            <a:ext cx="543027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的生命周期包含的节点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421229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61107" y="1217734"/>
            <a:ext cx="3943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在不同作用域内的生命周期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3252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7.6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253485"/>
            <a:ext cx="9414276" cy="176428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生命周期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实例被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创建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初始化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销毁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的过程。在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的两种作用域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singleton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prototype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的生命周期的管理是不同的。在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singleton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作用域中，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容器可以管理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的生命周期，控制着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的创建、初始化和销毁。在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prototype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作用域中，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容器只负责创建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实例，不会管理其生命周期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3008173"/>
            <a:ext cx="9865885" cy="227248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9499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9502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421229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29687" y="1217734"/>
            <a:ext cx="368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生命周期的两个时间节点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3252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7.6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299206"/>
            <a:ext cx="9414276" cy="137674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的生命周期中，有两个时间节点尤为重要，这两个时间节点分别是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实例初始化后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实例销毁前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，在这两个时间节点通常需要完成一些指定操作。因此，常常需要对这两个节点进行监控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3008174"/>
            <a:ext cx="9865885" cy="194209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9499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6302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306226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29687" y="1217734"/>
            <a:ext cx="2568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监控时间节点的方式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3252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7.6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436366"/>
            <a:ext cx="9414276" cy="54127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监控两个节点的方式有两种，一种是使用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配置文件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，一种是使用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3008174"/>
            <a:ext cx="9865885" cy="137674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9499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0587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60170" y="4871720"/>
            <a:ext cx="93249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容器提供了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@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PostConstruct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用于监控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对象初始化节点，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提供了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@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PreDestroy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用于监控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对象销毁节点。下面通过案例演示这两个注解的使用。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39939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53510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24550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类，在类中定义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字段，并使用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PostConstruct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指定初始化方法，使用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PreDestroy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销毁前的方法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2321546"/>
            <a:ext cx="8931019" cy="368047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252898"/>
            <a:ext cx="8787603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@Component("student")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Student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@Value("1")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String id;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@Value("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张三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String name;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省略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getter/setter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方法，以及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PostConstruct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init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的初始化完成，调用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init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PreDestroy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destroy(){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销毁前调用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destroy()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		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7.6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applicationStudent.xml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，在该文件中引入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约束并启动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的自动扫描功能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2731756"/>
            <a:ext cx="8931019" cy="368047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663108"/>
            <a:ext cx="8787603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xmlns:xsi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="http://www.w3.org/2001/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XMLSchema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-instance"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xmlns:context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/schema/context"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xsi:schemaLocation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/schema/beans/spring-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beans.xsd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/schema/context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/schema/context/spring-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context.xsd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&lt;!--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命名空间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在配置文件中开启相应的注解处理器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context:component-scan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base-package="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&lt;/beans&gt;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7.6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，在该类中编写测试代码，通过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容器加载配置文件并获取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实例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2409335"/>
            <a:ext cx="8931019" cy="411144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06399" y="2388788"/>
            <a:ext cx="7446262" cy="411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static void main(String[]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=new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ClassPathXmlApplicationContext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applicationStudent.xml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Student student=(Student)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applicationContext.getBean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("student");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(student);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销毁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容器中的所有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AbstractApplicationContext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ac=(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AbstractApplicationContext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ac.registerShutdownHook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7.6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类，控制台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7.6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533" y="2457133"/>
            <a:ext cx="5531573" cy="194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zh-CN" altLang="en-GB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303056" y="1891410"/>
            <a:ext cx="9794240" cy="365286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2441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  <a:endParaRPr lang="zh-CN" altLang="en-US" sz="2800" b="1"/>
          </a:p>
        </p:txBody>
      </p:sp>
      <p:sp>
        <p:nvSpPr>
          <p:cNvPr id="9" name="椭圆 8"/>
          <p:cNvSpPr/>
          <p:nvPr/>
        </p:nvSpPr>
        <p:spPr>
          <a:xfrm>
            <a:off x="524323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96205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68087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  <a:endParaRPr lang="zh-CN" altLang="en-US" sz="2800" b="1">
              <a:sym typeface="+mn-ea"/>
            </a:endParaRP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521042" y="2223470"/>
            <a:ext cx="9504297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的管理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。首先介绍了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接口；其次讲解了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的两种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配置方式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属性setter方法注入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构造方法注入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；接着讲解了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构造方法实例化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静态工厂实例化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实例工厂实例化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；然后讲解了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的作用域，包括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singleton作用域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prototype作用域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；接着讲解了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种装配方式，包括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基于XML的装配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基于注解的装配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自动装配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，最后讲解了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Bean的生命周期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。通过本章的学习，读者可以对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的管理有基本的了解，为以后框架开发奠定基础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7.1.1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BeanFactory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3513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接口的常用方法有哪些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36567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7.1.1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BeanFactory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407953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307007" y="1163946"/>
            <a:ext cx="3484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接口的常用方法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098595" y="2077532"/>
          <a:ext cx="9994265" cy="3469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9985"/>
                <a:gridCol w="5034235"/>
              </a:tblGrid>
              <a:tr h="367200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</a:t>
                      </a: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名称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lnSpc>
                          <a:spcPct val="14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7200">
                <a:tc>
                  <a:txBody>
                    <a:bodyPr/>
                    <a:lstStyle/>
                    <a:p>
                      <a:pPr marL="0" marR="29210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name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根据参数名称获取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67200">
                <a:tc>
                  <a:txBody>
                    <a:bodyPr/>
                    <a:lstStyle/>
                    <a:p>
                      <a:pPr marL="0" marR="29210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name,Class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&lt;T&gt; type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根据参数名称、参数类型获取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67200">
                <a:tc>
                  <a:txBody>
                    <a:bodyPr/>
                    <a:lstStyle/>
                    <a:p>
                      <a:pPr marL="0" marR="29210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&lt;T&gt;T 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Class&lt;T&gt; 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requiredType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根据参数类型获取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67200">
                <a:tc>
                  <a:txBody>
                    <a:bodyPr/>
                    <a:lstStyle/>
                    <a:p>
                      <a:pPr marL="0" marR="29210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Object 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name,Object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... 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args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根据参数名称获取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6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isTypeMatch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name,Resolvable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Typetype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判断是否有与参数名称、参数类型匹配的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67200">
                <a:tc>
                  <a:txBody>
                    <a:bodyPr/>
                    <a:lstStyle/>
                    <a:p>
                      <a:pPr marL="0" marR="29210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Class &lt;?&gt;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getType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name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根据参数名称获取类型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67200">
                <a:tc>
                  <a:txBody>
                    <a:bodyPr/>
                    <a:lstStyle/>
                    <a:p>
                      <a:pPr marL="0" marR="29210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tring[] 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getAliases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name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根据实例的名字获取实例的别名数组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67200">
                <a:tc>
                  <a:txBody>
                    <a:bodyPr/>
                    <a:lstStyle/>
                    <a:p>
                      <a:pPr marL="0" marR="29210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boolean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containsBean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name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的名称判断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Spring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容器是否含有指定的 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29210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TABLE_BEAUTIFY" val="smartTable{909da2b4-dd60-4b37-9e4e-41b65a121791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TABLE_BEAUTIFY" val="smartTable{606c3a66-61cf-4c19-a2fc-c4998a8f48c0}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PA" val="v5.2.7"/>
  <p:tag name="RESOURCELIBID_ANIM" val="450"/>
</p:tagLst>
</file>

<file path=ppt/tags/tag17.xml><?xml version="1.0" encoding="utf-8"?>
<p:tagLst xmlns:p="http://schemas.openxmlformats.org/presentationml/2006/main">
  <p:tag name="PA" val="v5.2.7"/>
  <p:tag name="RESOURCELIBID_ANIM" val="450"/>
</p:tagLst>
</file>

<file path=ppt/tags/tag18.xml><?xml version="1.0" encoding="utf-8"?>
<p:tagLst xmlns:p="http://schemas.openxmlformats.org/presentationml/2006/main">
  <p:tag name="PA" val="v5.2.7"/>
  <p:tag name="RESOURCELIBID_ANIM" val="450"/>
</p:tagLst>
</file>

<file path=ppt/tags/tag19.xml><?xml version="1.0" encoding="utf-8"?>
<p:tagLst xmlns:p="http://schemas.openxmlformats.org/presentationml/2006/main">
  <p:tag name="PA" val="v5.2.7"/>
  <p:tag name="RESOURCELIBID_ANIM" val="450"/>
</p:tagLst>
</file>

<file path=ppt/tags/tag2.xml><?xml version="1.0" encoding="utf-8"?>
<p:tagLst xmlns:p="http://schemas.openxmlformats.org/presentationml/2006/main">
  <p:tag name="KSO_WM_UNIT_TABLE_BEAUTIFY" val="smartTable{c7364d3b-2476-4cc3-b98b-85ba2c0a085a}"/>
</p:tagLst>
</file>

<file path=ppt/tags/tag20.xml><?xml version="1.0" encoding="utf-8"?>
<p:tagLst xmlns:p="http://schemas.openxmlformats.org/presentationml/2006/main">
  <p:tag name="PA" val="v5.2.7"/>
  <p:tag name="RESOURCELIBID_ANIM" val="450"/>
</p:tagLst>
</file>

<file path=ppt/tags/tag21.xml><?xml version="1.0" encoding="utf-8"?>
<p:tagLst xmlns:p="http://schemas.openxmlformats.org/presentationml/2006/main">
  <p:tag name="PA" val="v5.2.7"/>
  <p:tag name="RESOURCELIBID_ANIM" val="450"/>
</p:tagLst>
</file>

<file path=ppt/tags/tag22.xml><?xml version="1.0" encoding="utf-8"?>
<p:tagLst xmlns:p="http://schemas.openxmlformats.org/presentationml/2006/main">
  <p:tag name="PA" val="v5.2.7"/>
  <p:tag name="RESOURCELIBID_ANIM" val="450"/>
</p:tagLst>
</file>

<file path=ppt/tags/tag23.xml><?xml version="1.0" encoding="utf-8"?>
<p:tagLst xmlns:p="http://schemas.openxmlformats.org/presentationml/2006/main">
  <p:tag name="PA" val="v5.2.7"/>
  <p:tag name="RESOURCELIBID_ANIM" val="450"/>
</p:tagLst>
</file>

<file path=ppt/tags/tag24.xml><?xml version="1.0" encoding="utf-8"?>
<p:tagLst xmlns:p="http://schemas.openxmlformats.org/presentationml/2006/main">
  <p:tag name="PA" val="v5.2.7"/>
  <p:tag name="RESOURCELIBID_ANIM" val="450"/>
</p:tagLst>
</file>

<file path=ppt/tags/tag25.xml><?xml version="1.0" encoding="utf-8"?>
<p:tagLst xmlns:p="http://schemas.openxmlformats.org/presentationml/2006/main">
  <p:tag name="PA" val="v5.2.7"/>
  <p:tag name="RESOURCELIBID_ANIM" val="450"/>
</p:tagLst>
</file>

<file path=ppt/tags/tag26.xml><?xml version="1.0" encoding="utf-8"?>
<p:tagLst xmlns:p="http://schemas.openxmlformats.org/presentationml/2006/main">
  <p:tag name="PA" val="v5.2.7"/>
  <p:tag name="RESOURCELIBID_ANIM" val="450"/>
</p:tagLst>
</file>

<file path=ppt/tags/tag27.xml><?xml version="1.0" encoding="utf-8"?>
<p:tagLst xmlns:p="http://schemas.openxmlformats.org/presentationml/2006/main">
  <p:tag name="PA" val="v5.2.7"/>
  <p:tag name="RESOURCELIBID_ANIM" val="450"/>
</p:tagLst>
</file>

<file path=ppt/tags/tag28.xml><?xml version="1.0" encoding="utf-8"?>
<p:tagLst xmlns:p="http://schemas.openxmlformats.org/presentationml/2006/main">
  <p:tag name="PA" val="v5.2.7"/>
  <p:tag name="RESOURCELIBID_ANIM" val="450"/>
</p:tagLst>
</file>

<file path=ppt/tags/tag29.xml><?xml version="1.0" encoding="utf-8"?>
<p:tagLst xmlns:p="http://schemas.openxmlformats.org/presentationml/2006/main">
  <p:tag name="PA" val="v5.2.7"/>
  <p:tag name="RESOURCELIBID_ANIM" val="45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PA" val="v5.2.7"/>
  <p:tag name="RESOURCELIBID_ANIM" val="45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TABLE_BEAUTIFY" val="smartTable{1165b91f-4d15-4802-ba98-7e97d56e7f1f}"/>
</p:tagLst>
</file>

<file path=ppt/tags/tag33.xml><?xml version="1.0" encoding="utf-8"?>
<p:tagLst xmlns:p="http://schemas.openxmlformats.org/presentationml/2006/main">
  <p:tag name="PA" val="v5.2.7"/>
  <p:tag name="RESOURCELIBID_ANIM" val="450"/>
</p:tagLst>
</file>

<file path=ppt/tags/tag34.xml><?xml version="1.0" encoding="utf-8"?>
<p:tagLst xmlns:p="http://schemas.openxmlformats.org/presentationml/2006/main">
  <p:tag name="PA" val="v5.2.7"/>
  <p:tag name="RESOURCELIBID_ANIM" val="450"/>
</p:tagLst>
</file>

<file path=ppt/tags/tag35.xml><?xml version="1.0" encoding="utf-8"?>
<p:tagLst xmlns:p="http://schemas.openxmlformats.org/presentationml/2006/main">
  <p:tag name="PA" val="v5.2.7"/>
  <p:tag name="RESOURCELIBID_ANIM" val="450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TABLE_BEAUTIFY" val="smartTable{18fb5a8e-cf47-4f01-bc35-469da9d9f46e}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TABLE_BEAUTIFY" val="smartTable{18fb5a8e-cf47-4f01-bc35-469da9d9f46e}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PA" val="v5.2.7"/>
  <p:tag name="RESOURCELIBID_ANIM" val="450"/>
</p:tagLst>
</file>

<file path=ppt/tags/tag51.xml><?xml version="1.0" encoding="utf-8"?>
<p:tagLst xmlns:p="http://schemas.openxmlformats.org/presentationml/2006/main">
  <p:tag name="PA" val="v5.2.7"/>
  <p:tag name="RESOURCELIBID_ANIM" val="450"/>
</p:tagLst>
</file>

<file path=ppt/tags/tag52.xml><?xml version="1.0" encoding="utf-8"?>
<p:tagLst xmlns:p="http://schemas.openxmlformats.org/presentationml/2006/main">
  <p:tag name="PA" val="v5.2.7"/>
  <p:tag name="RESOURCELIBID_ANIM" val="450"/>
</p:tagLst>
</file>

<file path=ppt/tags/tag53.xml><?xml version="1.0" encoding="utf-8"?>
<p:tagLst xmlns:p="http://schemas.openxmlformats.org/presentationml/2006/main">
  <p:tag name="PA" val="v5.2.7"/>
  <p:tag name="RESOURCELIBID_ANIM" val="450"/>
</p:tagLst>
</file>

<file path=ppt/tags/tag54.xml><?xml version="1.0" encoding="utf-8"?>
<p:tagLst xmlns:p="http://schemas.openxmlformats.org/presentationml/2006/main">
  <p:tag name="PA" val="v5.2.7"/>
  <p:tag name="RESOURCELIBID_ANIM" val="450"/>
</p:tagLst>
</file>

<file path=ppt/tags/tag55.xml><?xml version="1.0" encoding="utf-8"?>
<p:tagLst xmlns:p="http://schemas.openxmlformats.org/presentationml/2006/main">
  <p:tag name="PA" val="v5.2.7"/>
  <p:tag name="RESOURCELIBID_ANIM" val="450"/>
</p:tagLst>
</file>

<file path=ppt/tags/tag56.xml><?xml version="1.0" encoding="utf-8"?>
<p:tagLst xmlns:p="http://schemas.openxmlformats.org/presentationml/2006/main">
  <p:tag name="PA" val="v5.2.7"/>
  <p:tag name="RESOURCELIBID_ANIM" val="450"/>
</p:tagLst>
</file>

<file path=ppt/tags/tag57.xml><?xml version="1.0" encoding="utf-8"?>
<p:tagLst xmlns:p="http://schemas.openxmlformats.org/presentationml/2006/main">
  <p:tag name="PA" val="v5.2.7"/>
  <p:tag name="RESOURCELIBID_ANIM" val="450"/>
</p:tagLst>
</file>

<file path=ppt/tags/tag58.xml><?xml version="1.0" encoding="utf-8"?>
<p:tagLst xmlns:p="http://schemas.openxmlformats.org/presentationml/2006/main">
  <p:tag name="PA" val="v5.2.7"/>
  <p:tag name="RESOURCELIBID_ANIM" val="450"/>
</p:tagLst>
</file>

<file path=ppt/tags/tag59.xml><?xml version="1.0" encoding="utf-8"?>
<p:tagLst xmlns:p="http://schemas.openxmlformats.org/presentationml/2006/main">
  <p:tag name="PA" val="v5.2.7"/>
  <p:tag name="RESOURCELIBID_ANIM" val="450"/>
</p:tagLst>
</file>

<file path=ppt/tags/tag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TABLE_BEAUTIFY" val="smartTable{2f65daaf-b3c3-4d63-a2b7-0f38d4341672}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PA" val="v5.2.7"/>
  <p:tag name="RESOURCELIBID_ANIM" val="450"/>
</p:tagLst>
</file>

<file path=ppt/tags/tag71.xml><?xml version="1.0" encoding="utf-8"?>
<p:tagLst xmlns:p="http://schemas.openxmlformats.org/presentationml/2006/main">
  <p:tag name="PA" val="v5.2.7"/>
  <p:tag name="RESOURCELIBID_ANIM" val="450"/>
</p:tagLst>
</file>

<file path=ppt/tags/tag72.xml><?xml version="1.0" encoding="utf-8"?>
<p:tagLst xmlns:p="http://schemas.openxmlformats.org/presentationml/2006/main">
  <p:tag name="PA" val="v5.2.7"/>
  <p:tag name="RESOURCELIBID_ANIM" val="450"/>
</p:tagLst>
</file>

<file path=ppt/tags/tag73.xml><?xml version="1.0" encoding="utf-8"?>
<p:tagLst xmlns:p="http://schemas.openxmlformats.org/presentationml/2006/main">
  <p:tag name="PA" val="v5.2.7"/>
  <p:tag name="RESOURCELIBID_ANIM" val="450"/>
</p:tagLst>
</file>

<file path=ppt/tags/tag74.xml><?xml version="1.0" encoding="utf-8"?>
<p:tagLst xmlns:p="http://schemas.openxmlformats.org/presentationml/2006/main">
  <p:tag name="ISPRING_RESOURCE_PATHS_HASH_PRESENTER" val="a94153ef6312bc9afc5f4be1f2e717ea832bbed"/>
</p:tagLst>
</file>

<file path=ppt/tags/tag8.xml><?xml version="1.0" encoding="utf-8"?>
<p:tagLst xmlns:p="http://schemas.openxmlformats.org/presentationml/2006/main">
  <p:tag name="KSO_WM_UNIT_TABLE_BEAUTIFY" val="smartTable{0d0b15e4-4bf5-4ed2-8d5c-1a8eddcc7325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17316</Words>
  <Application>WPS 演示</Application>
  <PresentationFormat>宽屏</PresentationFormat>
  <Paragraphs>999</Paragraphs>
  <Slides>79</Slides>
  <Notes>77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99" baseType="lpstr">
      <vt:lpstr>Arial</vt:lpstr>
      <vt:lpstr>宋体</vt:lpstr>
      <vt:lpstr>Wingdings</vt:lpstr>
      <vt:lpstr>微软雅黑</vt:lpstr>
      <vt:lpstr>思源黑体 CN Medium</vt:lpstr>
      <vt:lpstr>黑体</vt:lpstr>
      <vt:lpstr>字魂58号-创中黑</vt:lpstr>
      <vt:lpstr>Source Han Sans K Bold</vt:lpstr>
      <vt:lpstr>Calibri</vt:lpstr>
      <vt:lpstr>U.S. 101</vt:lpstr>
      <vt:lpstr>Roboto</vt:lpstr>
      <vt:lpstr>Open Sans Light</vt:lpstr>
      <vt:lpstr>等线</vt:lpstr>
      <vt:lpstr>Arial Unicode MS</vt:lpstr>
      <vt:lpstr>等线 Light</vt:lpstr>
      <vt:lpstr>Impact</vt:lpstr>
      <vt:lpstr>MS UI Gothic</vt:lpstr>
      <vt:lpstr>Segoe Print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甘金龙</cp:lastModifiedBy>
  <cp:revision>1469</cp:revision>
  <dcterms:created xsi:type="dcterms:W3CDTF">2020-11-25T06:00:00Z</dcterms:created>
  <dcterms:modified xsi:type="dcterms:W3CDTF">2021-10-22T08:33:23Z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  <property fmtid="{D5CDD505-2E9C-101B-9397-08002B2CF9AE}" pid="3" name="ICV">
    <vt:lpwstr>C9D6F40AC6DD417CB4958335BF02CE10</vt:lpwstr>
  </property>
</Properties>
</file>