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459" r:id="rId3"/>
    <p:sldId id="460" r:id="rId5"/>
    <p:sldId id="462" r:id="rId6"/>
    <p:sldId id="463" r:id="rId7"/>
    <p:sldId id="464" r:id="rId8"/>
    <p:sldId id="465" r:id="rId9"/>
    <p:sldId id="774" r:id="rId10"/>
    <p:sldId id="858" r:id="rId11"/>
    <p:sldId id="859" r:id="rId12"/>
    <p:sldId id="828" r:id="rId13"/>
    <p:sldId id="776" r:id="rId14"/>
    <p:sldId id="829" r:id="rId15"/>
    <p:sldId id="830" r:id="rId16"/>
    <p:sldId id="831" r:id="rId17"/>
    <p:sldId id="832" r:id="rId18"/>
    <p:sldId id="833" r:id="rId19"/>
    <p:sldId id="834" r:id="rId20"/>
    <p:sldId id="835" r:id="rId21"/>
    <p:sldId id="836" r:id="rId22"/>
    <p:sldId id="838" r:id="rId23"/>
    <p:sldId id="837" r:id="rId24"/>
    <p:sldId id="779" r:id="rId25"/>
    <p:sldId id="713" r:id="rId26"/>
    <p:sldId id="784" r:id="rId27"/>
    <p:sldId id="839" r:id="rId28"/>
    <p:sldId id="840" r:id="rId29"/>
    <p:sldId id="841" r:id="rId30"/>
    <p:sldId id="842" r:id="rId31"/>
    <p:sldId id="843" r:id="rId32"/>
    <p:sldId id="860" r:id="rId33"/>
    <p:sldId id="787" r:id="rId34"/>
    <p:sldId id="844" r:id="rId35"/>
    <p:sldId id="788" r:id="rId36"/>
    <p:sldId id="845" r:id="rId37"/>
    <p:sldId id="846" r:id="rId38"/>
    <p:sldId id="861" r:id="rId39"/>
    <p:sldId id="797" r:id="rId40"/>
    <p:sldId id="798" r:id="rId41"/>
    <p:sldId id="847" r:id="rId42"/>
    <p:sldId id="848" r:id="rId43"/>
    <p:sldId id="849" r:id="rId44"/>
    <p:sldId id="862" r:id="rId45"/>
    <p:sldId id="850" r:id="rId46"/>
    <p:sldId id="863" r:id="rId47"/>
    <p:sldId id="947" r:id="rId48"/>
    <p:sldId id="948" r:id="rId49"/>
    <p:sldId id="851" r:id="rId50"/>
    <p:sldId id="949" r:id="rId51"/>
    <p:sldId id="950" r:id="rId52"/>
    <p:sldId id="951" r:id="rId53"/>
    <p:sldId id="952" r:id="rId54"/>
    <p:sldId id="953" r:id="rId55"/>
    <p:sldId id="954" r:id="rId56"/>
    <p:sldId id="955" r:id="rId57"/>
    <p:sldId id="956" r:id="rId58"/>
    <p:sldId id="853" r:id="rId59"/>
    <p:sldId id="854" r:id="rId60"/>
    <p:sldId id="855" r:id="rId61"/>
    <p:sldId id="800" r:id="rId62"/>
    <p:sldId id="856" r:id="rId63"/>
    <p:sldId id="857" r:id="rId64"/>
    <p:sldId id="957" r:id="rId65"/>
    <p:sldId id="531" r:id="rId66"/>
    <p:sldId id="532" r:id="rId67"/>
  </p:sldIdLst>
  <p:sldSz cx="12192000" cy="6858000"/>
  <p:notesSz cx="6858000" cy="9144000"/>
  <p:custDataLst>
    <p:tags r:id="rId7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tcast" initials="i" lastIdx="2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1369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95" autoAdjust="0"/>
    <p:restoredTop sz="94857"/>
  </p:normalViewPr>
  <p:slideViewPr>
    <p:cSldViewPr snapToGrid="0" snapToObjects="1">
      <p:cViewPr varScale="1">
        <p:scale>
          <a:sx n="112" d="100"/>
          <a:sy n="112" d="100"/>
        </p:scale>
        <p:origin x="328" y="192"/>
      </p:cViewPr>
      <p:guideLst>
        <p:guide orient="horz" pos="2160"/>
        <p:guide pos="38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2" Type="http://schemas.openxmlformats.org/officeDocument/2006/relationships/tags" Target="tags/tag73.xml"/><Relationship Id="rId71" Type="http://schemas.openxmlformats.org/officeDocument/2006/relationships/commentAuthors" Target="commentAuthors.xml"/><Relationship Id="rId70" Type="http://schemas.openxmlformats.org/officeDocument/2006/relationships/tableStyles" Target="tableStyles.xml"/><Relationship Id="rId7" Type="http://schemas.openxmlformats.org/officeDocument/2006/relationships/slide" Target="slides/slide4.xml"/><Relationship Id="rId69" Type="http://schemas.openxmlformats.org/officeDocument/2006/relationships/viewProps" Target="viewProps.xml"/><Relationship Id="rId68" Type="http://schemas.openxmlformats.org/officeDocument/2006/relationships/presProps" Target="presProps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E150F-0196-F444-8870-EA447953DA3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2EF1E-9A17-3443-B981-F6B06733D9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flipH="1" flipV="1">
            <a:off x="-767129" y="-29119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H="1" flipV="1">
            <a:off x="1413723" y="0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6086230" y="4297499"/>
            <a:ext cx="5427472" cy="255891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>
            <a:off x="7742551" y="3608890"/>
            <a:ext cx="6888016" cy="3247523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9074" y="3692815"/>
            <a:ext cx="7552021" cy="105473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 userDrawn="1"/>
        </p:nvSpPr>
        <p:spPr>
          <a:xfrm>
            <a:off x="9999925" y="3692815"/>
            <a:ext cx="105511" cy="10547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90" y="5045086"/>
            <a:ext cx="3952633" cy="6169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7920203" y="1699760"/>
            <a:ext cx="576064" cy="577112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6192011" y="1700285"/>
            <a:ext cx="576064" cy="576064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7056108" y="1699760"/>
            <a:ext cx="577111" cy="577112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4463819" y="1699760"/>
            <a:ext cx="577111" cy="577112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5327916" y="1699760"/>
            <a:ext cx="577111" cy="577112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71" y="390528"/>
            <a:ext cx="520496" cy="274638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305771" y="6524628"/>
            <a:ext cx="2909534" cy="276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yx.ityxb.com</a:t>
            </a:r>
            <a:endParaRPr lang="zh-CN" altLang="en-US" sz="1200" b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6792875"/>
            <a:ext cx="10633094" cy="8461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5111" y="6792874"/>
            <a:ext cx="1486889" cy="846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518" y="294845"/>
            <a:ext cx="2595061" cy="4050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>
            <a:off x="7742551" y="3608890"/>
            <a:ext cx="6888016" cy="3247523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H="1" flipV="1">
            <a:off x="-766494" y="-28484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flipH="1" flipV="1">
            <a:off x="1414358" y="635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6086866" y="4298133"/>
            <a:ext cx="5427472" cy="255891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9074" y="3436550"/>
            <a:ext cx="7552021" cy="105473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椭圆 9"/>
          <p:cNvSpPr/>
          <p:nvPr userDrawn="1"/>
        </p:nvSpPr>
        <p:spPr>
          <a:xfrm>
            <a:off x="10013262" y="3436550"/>
            <a:ext cx="105511" cy="10547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寄语(1)"/>
          <p:cNvPicPr>
            <a:picLocks noChangeAspect="1"/>
          </p:cNvPicPr>
          <p:nvPr userDrawn="1"/>
        </p:nvPicPr>
        <p:blipFill>
          <a:blip r:embed="rId2"/>
          <a:srcRect l="114" t="60287" r="-114" b="572"/>
          <a:stretch>
            <a:fillRect/>
          </a:stretch>
        </p:blipFill>
        <p:spPr>
          <a:xfrm>
            <a:off x="2480633" y="2507670"/>
            <a:ext cx="7533351" cy="165760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90" y="5045086"/>
            <a:ext cx="3952633" cy="6169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5.png"/><Relationship Id="rId1" Type="http://schemas.openxmlformats.org/officeDocument/2006/relationships/tags" Target="../tags/tag27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5.png"/><Relationship Id="rId1" Type="http://schemas.openxmlformats.org/officeDocument/2006/relationships/tags" Target="../tags/tag28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5.png"/><Relationship Id="rId1" Type="http://schemas.openxmlformats.org/officeDocument/2006/relationships/tags" Target="../tags/tag29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5.png"/><Relationship Id="rId1" Type="http://schemas.openxmlformats.org/officeDocument/2006/relationships/tags" Target="../tags/tag30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5.png"/><Relationship Id="rId1" Type="http://schemas.openxmlformats.org/officeDocument/2006/relationships/tags" Target="../tags/tag3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6.png"/><Relationship Id="rId1" Type="http://schemas.openxmlformats.org/officeDocument/2006/relationships/tags" Target="../tags/tag3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5.png"/><Relationship Id="rId1" Type="http://schemas.openxmlformats.org/officeDocument/2006/relationships/tags" Target="../tags/tag37.xml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17.xml"/><Relationship Id="rId3" Type="http://schemas.openxmlformats.org/officeDocument/2006/relationships/themeOverride" Target="../theme/themeOverride1.xml"/><Relationship Id="rId2" Type="http://schemas.openxmlformats.org/officeDocument/2006/relationships/image" Target="../media/image5.png"/><Relationship Id="rId1" Type="http://schemas.openxmlformats.org/officeDocument/2006/relationships/tags" Target="../tags/tag38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5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5.png"/><Relationship Id="rId1" Type="http://schemas.openxmlformats.org/officeDocument/2006/relationships/tags" Target="../tags/tag39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7.png"/><Relationship Id="rId1" Type="http://schemas.openxmlformats.org/officeDocument/2006/relationships/tags" Target="../tags/tag4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9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0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1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2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3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4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5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5.png"/><Relationship Id="rId1" Type="http://schemas.openxmlformats.org/officeDocument/2006/relationships/tags" Target="../tags/tag53.xml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6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7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8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9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5.png"/><Relationship Id="rId1" Type="http://schemas.openxmlformats.org/officeDocument/2006/relationships/tags" Target="../tags/tag6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0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5.png"/><Relationship Id="rId1" Type="http://schemas.openxmlformats.org/officeDocument/2006/relationships/tags" Target="../tags/tag61.xml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1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5.png"/><Relationship Id="rId1" Type="http://schemas.openxmlformats.org/officeDocument/2006/relationships/tags" Target="../tags/tag62.xml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2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5.png"/><Relationship Id="rId1" Type="http://schemas.openxmlformats.org/officeDocument/2006/relationships/tags" Target="../tags/tag63.xml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3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5.png"/><Relationship Id="rId1" Type="http://schemas.openxmlformats.org/officeDocument/2006/relationships/tags" Target="../tags/tag64.xml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4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5.png"/><Relationship Id="rId1" Type="http://schemas.openxmlformats.org/officeDocument/2006/relationships/tags" Target="../tags/tag65.xml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5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8.png"/><Relationship Id="rId1" Type="http://schemas.openxmlformats.org/officeDocument/2006/relationships/tags" Target="../tags/tag6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8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5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9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5.png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0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5.png"/><Relationship Id="rId1" Type="http://schemas.openxmlformats.org/officeDocument/2006/relationships/tags" Target="../tags/tag70.xml"/></Relationships>
</file>

<file path=ppt/slides/_rels/slide6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1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5.png"/><Relationship Id="rId1" Type="http://schemas.openxmlformats.org/officeDocument/2006/relationships/tags" Target="../tags/tag71.xml"/></Relationships>
</file>

<file path=ppt/slides/_rels/slide6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2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8.png"/><Relationship Id="rId1" Type="http://schemas.openxmlformats.org/officeDocument/2006/relationships/tags" Target="../tags/tag7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4.png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18"/>
          <p:cNvSpPr txBox="1"/>
          <p:nvPr/>
        </p:nvSpPr>
        <p:spPr>
          <a:xfrm>
            <a:off x="3901021" y="2904330"/>
            <a:ext cx="5394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第</a:t>
            </a:r>
            <a:r>
              <a:rPr lang="en-US" altLang="zh-CN" sz="4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8</a:t>
            </a:r>
            <a:r>
              <a:rPr lang="zh-CN" altLang="en-US" sz="4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章  </a:t>
            </a:r>
            <a:r>
              <a:rPr lang="en-US" altLang="zh-CN" sz="4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Spring AOP</a:t>
            </a:r>
            <a:endParaRPr lang="zh-CN" altLang="en-US" sz="4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68" name="Rectangle 4"/>
          <p:cNvSpPr txBox="1">
            <a:spLocks noChangeArrowheads="1"/>
          </p:cNvSpPr>
          <p:nvPr/>
        </p:nvSpPr>
        <p:spPr>
          <a:xfrm>
            <a:off x="2339975" y="3860800"/>
            <a:ext cx="7768590" cy="429895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《Java EE企业级应用开发</a:t>
            </a:r>
            <a:r>
              <a:rPr lang="zh-CN"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教程（</a:t>
            </a:r>
            <a:r>
              <a:rPr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Spring+Spring MVC+MyBatis</a:t>
            </a:r>
            <a:r>
              <a:rPr lang="zh-CN"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r>
              <a:rPr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（第2版）》</a:t>
            </a:r>
            <a:endParaRPr sz="17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353103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8.1.2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AOP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术语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16722" y="2535138"/>
            <a:ext cx="5430275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术语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，能够说出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的常用术语及术语的意思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2819382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177067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1240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术语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35767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8.1.2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AOP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术语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3223260"/>
            <a:ext cx="9390960" cy="914400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</a:rPr>
              <a:t>    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AOP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并不是一个新的概念，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AOP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中涉及很多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术语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，如切面、连接点、切入点、通知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/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增强处理、目标对象、织入、代理和引介等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，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下面针对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AOP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的常用术语进行简单介绍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4" y="2844087"/>
            <a:ext cx="9865885" cy="1620337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77853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909321" y="415017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239950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2119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切面（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Aspect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35767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8.1.2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AOP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术语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3326130"/>
            <a:ext cx="9390960" cy="1356380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切面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是指关注点形成的类（关注点是指类中重复的代码），通常是指封装的、用于横向插入系统的功能类（如事务管理、日志记录等）。在实际开发中，该类被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容器识别为切面，需要在配置文件中通过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&lt;bean&gt;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元素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指定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4" y="2844087"/>
            <a:ext cx="9865885" cy="2256757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77853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909321" y="477882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296536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2685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连接点（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Joinpoint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35767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8.1.2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AOP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术语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3177540"/>
            <a:ext cx="9390960" cy="923374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连接点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是程序执行过程中某个特定的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节点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，例如，某方法调用时或处理异常时。在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AOP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中，一个连接点通常是一个方法的执行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4" y="2844087"/>
            <a:ext cx="9865885" cy="1567893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77853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909321" y="408159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296536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2556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切入点（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Pointcut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35767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8.1.2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AOP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术语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3177540"/>
            <a:ext cx="9390960" cy="923374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当某个连接点满足预先指定的条件时，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AOP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就能够定位到这个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连接点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，在连接点处插入切面，该连接点也就变成了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切入点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 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4" y="2844087"/>
            <a:ext cx="9865885" cy="1567893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77853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909321" y="408159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19" y="1091196"/>
            <a:ext cx="3523213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3243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通知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增强处理（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Advice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35767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8.1.2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AOP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术语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3177540"/>
            <a:ext cx="9390960" cy="923374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通知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/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增强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处理就是插入的切面程序代码。可以将通知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/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增强处理理解为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切面中的方法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，它是切面的具体实现。 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4" y="2844087"/>
            <a:ext cx="9865885" cy="1567893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77853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909321" y="408159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296536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2557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目标对象（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35767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8.1.2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AOP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术语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3177540"/>
            <a:ext cx="9390960" cy="923374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目标对象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是指被插入切面的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方法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即包含主业务逻辑的类对象。或者说是被一个或者多个切面所通知的对象。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4" y="2844087"/>
            <a:ext cx="9865885" cy="1567893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77853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909321" y="408159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296536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2353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织入（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Weaving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35767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8.1.2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AOP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术语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3177540"/>
            <a:ext cx="9390960" cy="923374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将切面代码插入到目标对象上，从而生成代理对象的过程。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</a:rPr>
              <a:t>织入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可以在编译时，类加载时和运行时完成。在编译时进行织入就是静态代理，而在运行时进行织入则是动态代理。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4" y="2844087"/>
            <a:ext cx="9865885" cy="1567893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77853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909321" y="408159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2243375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19633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代理（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35767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8.1.2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AOP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术语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3177540"/>
            <a:ext cx="9390960" cy="1371600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将通知应用到目标对象之后，程序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动态创建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的通知对象，就称为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代理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。代理类既可能是和原类具有相同接口的类，也可能是原类的子类，可以采用调用原类相同的方式调用代理类。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4" y="2844087"/>
            <a:ext cx="9865885" cy="1945083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77853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909321" y="445878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296536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2811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引介（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35767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8.1.2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AOP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术语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3234690"/>
            <a:ext cx="9390960" cy="1364746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引介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是一种特殊的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通知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，它可为目标对象添加一些属性和方法。这样，即使一个业务类原本没有实现某一个接口，通过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AOP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的引介功能，也可以动态地为该业务类添加接口的实现逻辑，让业务类成为这个接口的实现类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4" y="2844087"/>
            <a:ext cx="9865885" cy="2082243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77853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909321" y="461880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414" y="572625"/>
            <a:ext cx="4776464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2567148" y="1831769"/>
            <a:ext cx="7294833" cy="687918"/>
            <a:chOff x="978872" y="1800499"/>
            <a:chExt cx="5471124" cy="515938"/>
          </a:xfrm>
        </p:grpSpPr>
        <p:sp>
          <p:nvSpPr>
            <p:cNvPr id="81" name="Pentagon 3"/>
            <p:cNvSpPr/>
            <p:nvPr/>
          </p:nvSpPr>
          <p:spPr bwMode="auto">
            <a:xfrm>
              <a:off x="978872" y="1800499"/>
              <a:ext cx="5471124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了解</a:t>
              </a:r>
              <a:r>
                <a:rPr lang="en-US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Spring AOP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的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概念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及其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术语</a:t>
              </a:r>
              <a:endPara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82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2567148" y="2701849"/>
            <a:ext cx="7249419" cy="685800"/>
            <a:chOff x="978872" y="2570437"/>
            <a:chExt cx="5437064" cy="514350"/>
          </a:xfrm>
        </p:grpSpPr>
        <p:sp>
          <p:nvSpPr>
            <p:cNvPr id="84" name="Pentagon 5"/>
            <p:cNvSpPr/>
            <p:nvPr/>
          </p:nvSpPr>
          <p:spPr bwMode="auto">
            <a:xfrm>
              <a:off x="978872" y="2570437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熟悉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Spring AOP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的</a:t>
              </a:r>
              <a:r>
                <a:rPr lang="en-US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JDK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动态代理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 </a:t>
              </a:r>
              <a:endPara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5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2567148" y="3569808"/>
            <a:ext cx="7249419" cy="687920"/>
            <a:chOff x="978872" y="3338787"/>
            <a:chExt cx="5437064" cy="515940"/>
          </a:xfrm>
        </p:grpSpPr>
        <p:sp>
          <p:nvSpPr>
            <p:cNvPr id="87" name="Pentagon 6"/>
            <p:cNvSpPr/>
            <p:nvPr/>
          </p:nvSpPr>
          <p:spPr bwMode="auto">
            <a:xfrm>
              <a:off x="978872" y="3338789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熟悉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Spring AOP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的</a:t>
              </a:r>
              <a:r>
                <a:rPr lang="en-US" altLang="zh-CN" sz="2000" dirty="0" err="1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CGLib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动态代理 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</a:t>
              </a:r>
              <a:endPara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8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567148" y="4514008"/>
            <a:ext cx="7294833" cy="687916"/>
            <a:chOff x="978872" y="1800500"/>
            <a:chExt cx="5471124" cy="515937"/>
          </a:xfrm>
        </p:grpSpPr>
        <p:sp>
          <p:nvSpPr>
            <p:cNvPr id="3" name="Pentagon 3"/>
            <p:cNvSpPr/>
            <p:nvPr/>
          </p:nvSpPr>
          <p:spPr bwMode="auto">
            <a:xfrm>
              <a:off x="978872" y="1800500"/>
              <a:ext cx="5471124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掌握基于</a:t>
              </a:r>
              <a:r>
                <a:rPr lang="en-US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XML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的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AOP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实现  </a:t>
              </a:r>
              <a:endPara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4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567148" y="5384089"/>
            <a:ext cx="7249419" cy="685800"/>
            <a:chOff x="978872" y="2570437"/>
            <a:chExt cx="5437064" cy="514350"/>
          </a:xfrm>
        </p:grpSpPr>
        <p:sp>
          <p:nvSpPr>
            <p:cNvPr id="6" name="Pentagon 5"/>
            <p:cNvSpPr/>
            <p:nvPr/>
          </p:nvSpPr>
          <p:spPr bwMode="auto">
            <a:xfrm>
              <a:off x="978872" y="2570437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掌握基于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注解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的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AOP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实现  </a:t>
              </a:r>
              <a:endPara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7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4" y="3013559"/>
            <a:ext cx="6990735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Spring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AOP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的实现机制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7082" y="2808590"/>
            <a:ext cx="1735046" cy="1106549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300525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8.2.1  JDK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动态代理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16722" y="2729448"/>
            <a:ext cx="5430275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动态代理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，能够灵活应用JDK动态代理的机制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2819382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388522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3398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的默认代理方式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29252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8.2.1  JDK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动态代理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2567685"/>
            <a:ext cx="9414276" cy="169382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默认情况下，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AOP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使用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JDK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动态代理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JDK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动态代理是通过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</a:rPr>
              <a:t>java.lang.reflect.Proxy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类实现的，可以调用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Proxy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类的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</a:rPr>
              <a:t>newProxyInstance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方法创建代理对象。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JDK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动态代理可以实现无侵入式的代码扩展，并且可以在不修改源代码的情况下，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增强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某些方法。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4" y="2393575"/>
            <a:ext cx="9865885" cy="207085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36705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909321" y="415017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90612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204183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15058" y="1906188"/>
            <a:ext cx="8787603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中创建一个名为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chapter08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Maven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项目，然后在项目的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pom.xml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文件中加载需使用到的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基础包和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的依赖包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2338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8.2.1  JDK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动态代理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0925" y="1155700"/>
            <a:ext cx="90785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接下来，通过一个案例演示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中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JDK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动态代理的实现过程，案例具体实现步骤如下。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42312" y="1134379"/>
            <a:ext cx="8485746" cy="506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创建接口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接口中编写添加和删除的方法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813" y="3200400"/>
            <a:ext cx="8931019" cy="212090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54888" y="3154598"/>
            <a:ext cx="8787603" cy="212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package com.itheima.demo01;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interface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public void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addUser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public void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deleteUser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2338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8.2.1  JDK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动态代理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032779"/>
            <a:ext cx="8485746" cy="506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创建UserDao接口的实现类UserDaoImpl，分别实现接口中的方法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813" y="2880360"/>
            <a:ext cx="8931019" cy="284367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54888" y="2788838"/>
            <a:ext cx="8787603" cy="2951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package com.itheima.demo01;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UserDaoImpl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implements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public void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addUser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 {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添加用户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	}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public void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deleteUser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 {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删除用户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	}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2338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8.2.1  JDK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动态代理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9220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创建切面类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MyAspect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，在该类中定义一个模拟权限检查的方法和一个模拟日志记录的方法，这两个方法就是切面中的通知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635" y="2453640"/>
            <a:ext cx="8197215" cy="332359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54888" y="2362118"/>
            <a:ext cx="8787603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package com.itheima.demo01;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//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切面类：存在多个通知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Advice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（增强的方法）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MyAspect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public void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check_Permissions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(){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模拟检查权限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...");		}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public void log(){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模拟记录日志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...");		}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2338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8.2.1  JDK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动态代理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05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9220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创建代理类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MyProxy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，该类需要实现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InvocationHandler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接口设置代理类的调用处理程序。在代理类中，通过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newProxyInstance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生成代理方法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635" y="2440305"/>
            <a:ext cx="9234805" cy="370459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55140" y="2360295"/>
            <a:ext cx="9011285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MyProxy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implements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InvocationHandler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private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public  Object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createProxy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this.userDao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ClassLoader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classLoader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MyProxy.class.getClassLoader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 // 1.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类加载器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Class[] classes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userDao.getClass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().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getInterfaces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 // 2.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被代理对象实现的所有接口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return 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Proxy.newProxyInstance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classLoader,classes,this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// 3.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返回代理对象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//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所有动态代理类的方法调用，都会交由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invoke()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方法去处理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。篇幅问题这里省略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invoke()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2338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8.2.1  JDK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动态代理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19" y="1091196"/>
            <a:ext cx="4606201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4326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newProxyInstance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个参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29252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8.2.1  JDK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动态代理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2914650"/>
            <a:ext cx="9414276" cy="1369720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第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个参数是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</a:rPr>
              <a:t>classLoader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，表示当前类的类加载器。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第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2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个参数是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classes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，表示被代理对象实现的所有接口。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第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3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个参数是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this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，表示代理类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JdkProxy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本身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4" y="2707829"/>
            <a:ext cx="9865885" cy="175659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64137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909321" y="415017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06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1337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创建测试类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JDKTest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。在该类中的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main()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方法中创建代理对象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jdkProxy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和目标对象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，然后从代理对象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jdkProxy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中获得对目标对象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增强后的对象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，最后调用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对象中的添加和删除方法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813" y="2640329"/>
            <a:ext cx="8931019" cy="366202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54888" y="2594528"/>
            <a:ext cx="8787603" cy="3742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JDKTest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public static void main(String[]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args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MyProxy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jdkProxy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new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MyProxy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();//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创建代理对象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new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UserDaoImpl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();//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创建目标对象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从代理对象中获取增强后的目标对象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userDao1 = 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jdkProxy.createProxy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执行方法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userDao1.addUser();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userDao1.deleteUser();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2338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8.2.1  JDK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动态代理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71380" y="572625"/>
            <a:ext cx="3912255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章节概述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Summary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0" name="TextBox 35"/>
          <p:cNvSpPr txBox="1">
            <a:spLocks noChangeArrowheads="1"/>
          </p:cNvSpPr>
          <p:nvPr/>
        </p:nvSpPr>
        <p:spPr bwMode="auto">
          <a:xfrm>
            <a:off x="1010066" y="2564084"/>
            <a:ext cx="10152454" cy="1453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Spring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模块是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框架体系中十分重要的内容，该模块一般适用于具有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横切逻辑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的场景，如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访问控制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事务管理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性能监控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等，本章将对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AOP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的相关知识进行详细讲解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07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506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中启动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JDKTest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类，控制台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会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2338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8.2.1  JDK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动态代理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8" name="图片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470" y="2675254"/>
            <a:ext cx="4639310" cy="2571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270807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8.2.2  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CGLib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代理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16722" y="2523708"/>
            <a:ext cx="5430275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CGLib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动态代理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，能够灵活应用CGLib动态代理的机制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2819382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388522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3415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CGLib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动态代理的比较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7" y="266933"/>
            <a:ext cx="342693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8.2.2  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CGLib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动态代理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2567685"/>
            <a:ext cx="9414276" cy="169382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JDK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动态代理存在缺陷，它只能为接口创建代理对象，当需要为类创建代理对象时，就需要使用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</a:rPr>
              <a:t>CGLib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Code Generation Library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）动态代理，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CGLib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动态代理不要求目标类实现接口，它采用底层的字节码技术，通过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继承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的方式动态创建代理对象。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的核心包已经集成了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CGLib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所需要的包，所以开发中不需要另外导入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JAR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包。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4" y="2393575"/>
            <a:ext cx="9865885" cy="207085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36705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909321" y="415017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97851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211422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978929"/>
            <a:ext cx="8485746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创建目标类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，在该类中编写添加用户和删除用户的方法。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813" y="3131806"/>
            <a:ext cx="8931019" cy="289180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54888" y="3063158"/>
            <a:ext cx="8787603" cy="3326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package com.itheima.demo02;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public void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addUser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(){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添加用户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	}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public void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deleteUser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(){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删除用户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	}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2338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8.2.2  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CGLib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动态代理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43635" y="1114425"/>
            <a:ext cx="72243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接下来通过一个案例演示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CGLib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动态代理的实现过程，具体步骤如下。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创建代理类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CglibProxy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，该代理类需要实现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MethodInterceptor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接口用于设置代理类的调用处理程序，并实现接口中的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intercept()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813" y="2823129"/>
            <a:ext cx="8931019" cy="320048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54888" y="2697398"/>
            <a:ext cx="8787603" cy="337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CglibProxy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implements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MethodInterceptor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public  Object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createProxy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(Object target) {//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代理方法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Enhancer enhancer = new Enhancer();//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创建一个动态类对象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enhancer.setSuperclass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target.getClass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());//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确定需要增强的类，设置其父类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enhancer.setCallback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(this);//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添加回调函数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return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enhancer.create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();//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返回创建的代理类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}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intercept()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省略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2338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8.2.2  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CGLib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动态代理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创建测试类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CglibTest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main()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方法中首先创建代理对象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cglibProxy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和目标对象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，然后从代理对象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cglibProxy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中获得增强后的目标对象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userDao1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，最后调用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userDao1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对象的添加和删除方法。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813" y="2640249"/>
            <a:ext cx="8931019" cy="361638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54888" y="2548808"/>
            <a:ext cx="8787603" cy="3742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CglibTest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static void main(String[]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args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CglibProxy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cglibProxy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new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CglibProxy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 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创建代理对象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new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 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创建目标对象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获取增强后的目标对象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userDao1 = 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cglibProxy.createProxy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执行方法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userDao1.addUser();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userDao1.deleteUser();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2338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8.2.2  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CGLib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动态代理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4181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中启动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CglibTest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类，控制台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2338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8.2.2  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CGLib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动态代理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7" name="图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470" y="2800032"/>
            <a:ext cx="4639310" cy="2377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4" y="3013559"/>
            <a:ext cx="6990735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</a:t>
            </a:r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XML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</a:t>
            </a:r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AOP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7082" y="2808590"/>
            <a:ext cx="1735046" cy="1106549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414825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基于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XML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AOP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实现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16722" y="2523708"/>
            <a:ext cx="5430275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，能够基于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的方式实现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2819382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19" y="1091196"/>
            <a:ext cx="3542321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31113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代理对象的好处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36910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XMl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AOP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2914650"/>
            <a:ext cx="9414276" cy="1369720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因为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AOP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中的代理对象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由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</a:rPr>
              <a:t>IoC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容器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自动生成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，所以开发者无须过多关注代理对象生成的过程，只需选择连接点、创建切面、定义切点并在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文件中添加配置信息即可。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提供了一系列配置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AOP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4" y="2707829"/>
            <a:ext cx="9865885" cy="175659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64137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909321" y="415017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972" y="572625"/>
            <a:ext cx="3008380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119671" y="2494140"/>
            <a:ext cx="1192345" cy="612920"/>
            <a:chOff x="2215144" y="982844"/>
            <a:chExt cx="1244730" cy="842780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119671" y="3414325"/>
            <a:ext cx="1192345" cy="618263"/>
            <a:chOff x="2215144" y="2026500"/>
            <a:chExt cx="1244730" cy="850129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119671" y="4344688"/>
            <a:ext cx="1192345" cy="614383"/>
            <a:chOff x="2215144" y="3084852"/>
            <a:chExt cx="1244730" cy="844793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025342" y="2471967"/>
            <a:ext cx="5143000" cy="61292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618311" y="1036090"/>
              <a:ext cx="2827147" cy="332206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Spring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AOP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介绍</a:t>
              </a:r>
              <a:endParaRPr lang="en-GB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025342" y="3397503"/>
            <a:ext cx="5143000" cy="612920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584021" y="1730243"/>
              <a:ext cx="2827147" cy="332206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Spring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AOP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的实现机制</a:t>
              </a:r>
              <a:endParaRPr lang="en-GB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025342" y="4323040"/>
            <a:ext cx="5143000" cy="612920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594740" y="2424395"/>
              <a:ext cx="3499396" cy="332206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基于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XML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AOP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实现</a:t>
              </a:r>
              <a:endParaRPr lang="en-GB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100621" y="5251468"/>
            <a:ext cx="1192345" cy="614383"/>
            <a:chOff x="2215144" y="3084852"/>
            <a:chExt cx="1244730" cy="844793"/>
          </a:xfrm>
        </p:grpSpPr>
        <p:sp>
          <p:nvSpPr>
            <p:cNvPr id="22" name="平行四边形 2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3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04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006292" y="5229820"/>
            <a:ext cx="5143000" cy="612920"/>
            <a:chOff x="4315150" y="2341731"/>
            <a:chExt cx="3857250" cy="540057"/>
          </a:xfrm>
        </p:grpSpPr>
        <p:sp>
          <p:nvSpPr>
            <p:cNvPr id="25" name="矩形 24"/>
            <p:cNvSpPr/>
            <p:nvPr/>
          </p:nvSpPr>
          <p:spPr>
            <a:xfrm>
              <a:off x="4594740" y="2424395"/>
              <a:ext cx="3499396" cy="332206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基于注解的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AOP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实现</a:t>
              </a:r>
              <a:endParaRPr lang="en-GB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6" name="平行四边形 25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19" y="1091196"/>
            <a:ext cx="378726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3507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AOP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36910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XMl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AOP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90208" y="2081756"/>
          <a:ext cx="11351895" cy="38893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09900"/>
                <a:gridCol w="8341995"/>
              </a:tblGrid>
              <a:tr h="36720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1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</a:t>
                      </a:r>
                      <a:endParaRPr lang="zh-CN" altLang="en-US" sz="1600" b="1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0" marB="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1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sz="1600" b="1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0" marB="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&lt;aop:config&gt;</a:t>
                      </a:r>
                      <a:endParaRPr lang="en-US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0" marB="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l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Spring AOP配置的根元素</a:t>
                      </a:r>
                      <a:endParaRPr lang="en-US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0" marB="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&lt;aop:aspect&gt;</a:t>
                      </a:r>
                      <a:endParaRPr lang="en-US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0" marB="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l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配置切面</a:t>
                      </a:r>
                      <a:endParaRPr lang="zh-CN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0" marB="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&lt;aop:advisor&gt;</a:t>
                      </a:r>
                      <a:endParaRPr lang="en-US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0" marB="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l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配置通知器</a:t>
                      </a:r>
                      <a:endParaRPr lang="zh-CN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0" marB="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&lt;aop:pointcut&gt;</a:t>
                      </a:r>
                      <a:endParaRPr lang="en-US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0" marB="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配置切点</a:t>
                      </a:r>
                      <a:endParaRPr lang="zh-CN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0" marB="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&lt;aop:before&gt;</a:t>
                      </a:r>
                      <a:endParaRPr lang="en-US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0" marB="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配置前置通知,在目标方法执行前实施增强,可以应用于权限管理等功能</a:t>
                      </a:r>
                      <a:endParaRPr lang="zh-CN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0" marB="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&lt;aop:after&gt;</a:t>
                      </a:r>
                      <a:endParaRPr lang="en-US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0" marB="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配置后置通知,在目标方法执行后实施增强,可以应用于关闭流、上传文件、删除临时文件等功能</a:t>
                      </a:r>
                      <a:endParaRPr lang="zh-CN" altLang="en-US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0" marB="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&lt;aop:around&gt;</a:t>
                      </a:r>
                      <a:endParaRPr lang="en-US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0" marB="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配置环绕方式,在目标方法执行前后实施增强,可以应用于日志、事务管理等功能</a:t>
                      </a:r>
                      <a:endParaRPr lang="zh-CN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0" marB="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&lt;aop:after-returning&gt;</a:t>
                      </a:r>
                      <a:endParaRPr lang="en-US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0" marB="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l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配置返回通知,在目标方法成功执行之后调用通知</a:t>
                      </a:r>
                      <a:endParaRPr lang="zh-CN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0" marB="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&lt;aop:after-throwing&gt;</a:t>
                      </a:r>
                      <a:endParaRPr lang="en-US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0" marB="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配置异常通知,在方法抛出异常后实施增强,可以应用于处理异常记录日志等功能</a:t>
                      </a:r>
                      <a:endParaRPr lang="zh-CN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0" marB="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19" y="1091196"/>
            <a:ext cx="1736381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1285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配置切面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36910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XMl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AOP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3006090"/>
            <a:ext cx="9414276" cy="1760220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的配置文件中，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配置切面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使用的是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aop:aspect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元素，该元素会将一个已定义好的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转换成切面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，因此，在使用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aop:aspect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元素之前，要在配置文件中先定义一个普通的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定义完成后，通过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&lt;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</a:rPr>
              <a:t>aop:aspect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&gt;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元素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ref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属性即可引用该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。配置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aop:aspect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元素时，通常会指定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id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ref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两个属性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4" y="2707828"/>
            <a:ext cx="9865885" cy="2298511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64137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909321" y="468738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18" y="1091196"/>
            <a:ext cx="5725451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53474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aop:aspect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元素的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属性和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属性的描述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36910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XMl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AOP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253615" y="2611346"/>
          <a:ext cx="5929630" cy="2171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2600"/>
                <a:gridCol w="4177030"/>
              </a:tblGrid>
              <a:tr h="72360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属性名称</a:t>
                      </a:r>
                      <a:endParaRPr lang="zh-CN" altLang="en-US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2360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spc="13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en-US" altLang="zh-CN" sz="1600" b="0" spc="1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zh-CN" sz="1600" b="0" spc="13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用于定义该切面的唯一标识</a:t>
                      </a:r>
                      <a:endParaRPr lang="zh-CN" altLang="zh-CN" sz="1600" b="0" spc="1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2360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3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ref</a:t>
                      </a:r>
                      <a:endParaRPr lang="en-US" altLang="zh-CN" sz="1600" b="0" spc="1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zh-CN" sz="1600" b="0" spc="13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用于引用普通的Spring Bean</a:t>
                      </a:r>
                      <a:endParaRPr lang="zh-CN" altLang="zh-CN" sz="1600" b="0" spc="13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317500" marR="317500" marT="215900" marB="21590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19" y="1091196"/>
            <a:ext cx="1736381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03957" y="1217734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配置切入点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36910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XMl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AOP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3006090"/>
            <a:ext cx="9414276" cy="1760220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的配置文件中，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切入点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是通过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&lt;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</a:rPr>
              <a:t>aop:pointcut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&gt;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元素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来定义的。当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aop:pointcut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元素作为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aop:config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元素的子元素定义时，表示该切入点是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全局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的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，它可被多个切面共享；当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aop:pointcut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元素作为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aop:aspect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元素的子元素时，表示该切入点只对当前切面有效。定义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aop:pointcut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元素时，通常会指定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id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expression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4" y="2707828"/>
            <a:ext cx="9865885" cy="2298511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64137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909321" y="468738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18" y="1091196"/>
            <a:ext cx="6674142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62318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aop:pointcut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元素的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属性和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expression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属性描述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36910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XMl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AOP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596708" y="2737076"/>
          <a:ext cx="7055485" cy="2171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2325"/>
                <a:gridCol w="4963160"/>
              </a:tblGrid>
              <a:tr h="72360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属性名称</a:t>
                      </a:r>
                      <a:endParaRPr lang="zh-CN" altLang="en-US" sz="16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sz="16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2360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en-US" altLang="zh-CN" sz="1600" b="0" spc="13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用于指定切入点的唯一标识</a:t>
                      </a:r>
                      <a:endParaRPr lang="zh-CN" altLang="en-US" sz="1600" b="0" spc="13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2360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expression</a:t>
                      </a:r>
                      <a:endParaRPr lang="en-US" altLang="zh-CN" sz="1600" b="0" spc="13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zh-CN" sz="1600" b="0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用于指定切入点关联的切入点表达式</a:t>
                      </a:r>
                      <a:endParaRPr lang="zh-CN" altLang="zh-CN" sz="1600" b="0" spc="13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215900" marB="21590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4839643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48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AOP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切入点表达式的基本格式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40339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XML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AOP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5" y="2811780"/>
            <a:ext cx="9658732" cy="266319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75567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692151" y="515601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893" y="3326131"/>
            <a:ext cx="7720787" cy="170540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406140" y="3497580"/>
            <a:ext cx="6069330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execution(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modifiers-pattern?ret-type-pattern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declaring-type-pattern?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name-pattern(param-pattern) throws-pattern?)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19" y="1091196"/>
            <a:ext cx="4305316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03957" y="1217734"/>
            <a:ext cx="4093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execution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表达式各部分参数说明 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36910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XMl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AOP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645" y="2788920"/>
            <a:ext cx="10284460" cy="3014980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modifiers-pattern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：表示定义的目标方法的访问修饰符，如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public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private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等。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ret-type-pattern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：表示定义的目标方法的返回值类型，如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void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String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等。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declaring-type-pattern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：表示定义的目标方法的类路径，如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com.itheima.jdk.UserDaoImpl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name-pattern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：表示具体需要被代理的目标方法，如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add()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param-pattern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：表示需要被代理的目标方法包含的参数，本章示例中目标方法参数都为空。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throws-pattern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：表示需要被代理的目标方法抛出的异常类型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4" y="2514600"/>
            <a:ext cx="9865885" cy="352044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44706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897891" y="570465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19" y="1091196"/>
            <a:ext cx="1736381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206827" y="1217734"/>
            <a:ext cx="1285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配置通知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36910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XMl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AOP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3669030"/>
            <a:ext cx="9414276" cy="96999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的配置文件中，使用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&lt;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</a:rPr>
              <a:t>aop:aspect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&gt;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元素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配置了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5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种常用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通知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，分别为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前置通知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、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后置通知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、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环绕通知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、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返回通知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异常通知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4" y="3211830"/>
            <a:ext cx="9865885" cy="179450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314429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909321" y="468738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18" y="1091196"/>
            <a:ext cx="4228122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3685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aop:aspect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元素的常用属性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36910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XMl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AOP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664845" y="2069374"/>
          <a:ext cx="10770235" cy="3937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8170"/>
                <a:gridCol w="8902065"/>
              </a:tblGrid>
              <a:tr h="509905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1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endParaRPr lang="zh-CN" altLang="en-US" sz="1600" b="1" spc="13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0" marR="254000" marT="107950" marB="10795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1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sz="1600" b="1" spc="13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0" marR="254000" marT="107950" marB="10795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pointcut</a:t>
                      </a:r>
                      <a:endParaRPr lang="en-US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0" marR="254000" marT="107950" marB="10795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该属性用于指定一个切入点表达式,Spring将在匹配该表达式的连接点时织入该通知。</a:t>
                      </a:r>
                      <a:endParaRPr lang="zh-CN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54000" marR="254000" marT="107950" marB="10795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80264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pointcut-ref</a:t>
                      </a:r>
                      <a:endParaRPr lang="en-US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0" marR="254000" marT="107950" marB="10795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l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该属性指定一个已经存在的切入点名称,如配置代码中的myPointCut。通常pointcut和pointcut-ref两个属性只需要使用其中一个即可。</a:t>
                      </a:r>
                      <a:endParaRPr lang="zh-CN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54000" marR="254000" marT="107950" marB="10795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509905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method</a:t>
                      </a:r>
                      <a:endParaRPr lang="en-US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0" marR="254000" marT="107950" marB="10795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l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该属性指定一个方法名,指定将切面Bean中的该方法转换为增强处理。</a:t>
                      </a:r>
                      <a:endParaRPr lang="zh-CN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54000" marR="254000" marT="107950" marB="10795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80264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throwing</a:t>
                      </a:r>
                      <a:endParaRPr lang="en-US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0" marR="254000" marT="107950" marB="10795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该属性只对&lt;after-throwing&gt;元素有效,它用于指定一个形参名,异常通知方法可以通过该形参访问目标方法所抛出的异常。</a:t>
                      </a:r>
                      <a:endParaRPr lang="zh-CN" altLang="en-US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54000" marR="254000" marT="107950" marB="10795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80264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returning</a:t>
                      </a:r>
                      <a:endParaRPr lang="en-US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0" marR="254000" marT="107950" marB="10795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该属性只对&lt;after-returning&gt;元素有效,它用于指定一个形参名,后置通知方法可以通过该形参访问目标方法的返回值。</a:t>
                      </a:r>
                      <a:endParaRPr lang="zh-CN" altLang="en-US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54000" marR="254000" marT="107950" marB="10795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6165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7522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559194"/>
            <a:ext cx="8485746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chapter08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pom.xml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文件中导入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AspectJ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框架的相关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JAR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680" y="2564765"/>
            <a:ext cx="8931275" cy="405828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103628" y="2468798"/>
            <a:ext cx="8787603" cy="4246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&lt;!-- </a:t>
            </a:r>
            <a:r>
              <a:rPr lang="en-US" altLang="zh-CN" sz="15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aspectjrt</a:t>
            </a:r>
            <a:r>
              <a:rPr lang="zh-CN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包的依赖</a:t>
            </a: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--&gt;</a:t>
            </a:r>
            <a:endParaRPr lang="zh-CN" altLang="zh-CN" sz="15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&lt;dependency&gt;</a:t>
            </a:r>
            <a:endParaRPr lang="zh-CN" altLang="zh-CN" sz="15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&lt;</a:t>
            </a:r>
            <a:r>
              <a:rPr lang="en-US" altLang="zh-CN" sz="15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groupId</a:t>
            </a: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</a:t>
            </a:r>
            <a:r>
              <a:rPr lang="en-US" altLang="zh-CN" sz="15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org.aspectj</a:t>
            </a: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</a:t>
            </a:r>
            <a:r>
              <a:rPr lang="en-US" altLang="zh-CN" sz="15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groupId</a:t>
            </a: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</a:t>
            </a:r>
            <a:endParaRPr lang="zh-CN" altLang="zh-CN" sz="15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&lt;</a:t>
            </a:r>
            <a:r>
              <a:rPr lang="en-US" altLang="zh-CN" sz="15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artifactId</a:t>
            </a: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</a:t>
            </a:r>
            <a:r>
              <a:rPr lang="en-US" altLang="zh-CN" sz="15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aspectjrt</a:t>
            </a: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</a:t>
            </a:r>
            <a:r>
              <a:rPr lang="en-US" altLang="zh-CN" sz="15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artifactId</a:t>
            </a: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</a:t>
            </a:r>
            <a:endParaRPr lang="zh-CN" altLang="zh-CN" sz="15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&lt;version&gt;1.9.1&lt;/version&gt;	</a:t>
            </a:r>
            <a:endParaRPr lang="en-US" altLang="zh-CN" sz="15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&lt;/dependency&gt;</a:t>
            </a:r>
            <a:endParaRPr lang="zh-CN" altLang="zh-CN" sz="15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&lt;!-- </a:t>
            </a:r>
            <a:r>
              <a:rPr lang="en-US" altLang="zh-CN" sz="15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aspectjweaver</a:t>
            </a:r>
            <a:r>
              <a:rPr lang="zh-CN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包的依赖</a:t>
            </a: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--&gt;</a:t>
            </a:r>
            <a:endParaRPr lang="zh-CN" altLang="zh-CN" sz="15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&lt;dependency&gt;</a:t>
            </a:r>
            <a:endParaRPr lang="zh-CN" altLang="zh-CN" sz="15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&lt;</a:t>
            </a:r>
            <a:r>
              <a:rPr lang="en-US" altLang="zh-CN" sz="15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groupId</a:t>
            </a: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</a:t>
            </a:r>
            <a:r>
              <a:rPr lang="en-US" altLang="zh-CN" sz="15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org.aspectj</a:t>
            </a: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</a:t>
            </a:r>
            <a:r>
              <a:rPr lang="en-US" altLang="zh-CN" sz="15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groupId</a:t>
            </a: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</a:t>
            </a:r>
            <a:endParaRPr lang="zh-CN" altLang="zh-CN" sz="15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&lt;</a:t>
            </a:r>
            <a:r>
              <a:rPr lang="en-US" altLang="zh-CN" sz="15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artifactId</a:t>
            </a: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</a:t>
            </a:r>
            <a:r>
              <a:rPr lang="en-US" altLang="zh-CN" sz="15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aspectjweaver</a:t>
            </a: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</a:t>
            </a:r>
            <a:r>
              <a:rPr lang="en-US" altLang="zh-CN" sz="15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artifactId</a:t>
            </a: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</a:t>
            </a:r>
            <a:endParaRPr lang="zh-CN" altLang="zh-CN" sz="15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&lt;version&gt;1.9.6&lt;/version&gt;	</a:t>
            </a:r>
            <a:endParaRPr lang="en-US" altLang="zh-CN" sz="15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&lt;/dependency&gt;</a:t>
            </a:r>
            <a:endParaRPr lang="zh-CN" altLang="zh-CN" sz="15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5767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XML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AOP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61390" y="1094105"/>
            <a:ext cx="92773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接下来通过一个案例演示如何在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中使用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实现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Spring AOP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，具体实现步骤如下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4" y="3013559"/>
            <a:ext cx="6990735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Spring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AOP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介绍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7082" y="2808590"/>
            <a:ext cx="1735046" cy="1106549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.1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134379"/>
            <a:ext cx="8485746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创建接口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，并在该接口中编写添加、删除、修改和查询的方法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813" y="2747137"/>
            <a:ext cx="8931019" cy="332661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515109" y="2903138"/>
            <a:ext cx="5800342" cy="2951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package com.itheima.demo03;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interface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public void insert();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public void delete();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public void update();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public void select();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5767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XML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AOP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89607" y="1134379"/>
            <a:ext cx="8485746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接口的实现类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UserDaoImpl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，实现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接口中的方法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813" y="2491740"/>
            <a:ext cx="8931019" cy="365059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515109" y="2434508"/>
            <a:ext cx="5800342" cy="3742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UserDaoImpl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implements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public void insert()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添加用户信息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 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public void delete()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删除用户信息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 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public void update()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更新用户信息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 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public void select()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查询用户信息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 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5767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XML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AOP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119774"/>
            <a:ext cx="8485746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XmlAdvice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类，用于定义通知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813" y="2491740"/>
            <a:ext cx="8931019" cy="365059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294473" y="2434508"/>
            <a:ext cx="8198268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XmlAdvice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//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前置通知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public void before(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JoinPoint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joinPoint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这是前置通知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!");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目标类是：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"+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joinPoint.getTarget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，被织入增强处理的目标方法为：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"+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        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joinPoint.getSignature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().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getName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//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因为篇幅问题，其他通知省略：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返回通知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环绕通知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异常通知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后置通知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5767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XML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AOP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05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applicationContext.xml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文件，在该文件中引入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AOP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命名空间，使用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&lt;bean&gt;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元素添加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 AOP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的配置信息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635" y="2139950"/>
            <a:ext cx="8931275" cy="453453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940142" y="2151298"/>
            <a:ext cx="9181247" cy="452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注册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bean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省略，下面内容为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配置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 AOP--&gt;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aop:config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aop:pointcut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id="pointcut" expression="execution(*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com.itheima.demo03.UserDaoImpl.*(..))"/&gt;&lt;!--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指定切点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--&gt;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aop:aspect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ref 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xmlAdvice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"&gt;&lt;!--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指定切面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--&gt;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aop:before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method="before" pointcut-ref="pointcut"/&gt;&lt;!--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指定前置通知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--&gt;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aop:after-returning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method="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afterReturning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 pointcut-ref="pointcut"/&gt;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aop:around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method="around" pointcut-ref="pointcut"/&gt;--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指定环绕方式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--&gt;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aop:after-throwing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method="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afterException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 pointcut-ref="pointcut"/&gt;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aop:after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method="after" pointcut-ref="pointcut"/&gt;&lt;!--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指定后置通知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--&gt;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&lt;/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aop:aspect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aop:config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5767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XML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AOP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06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50237" y="1134379"/>
            <a:ext cx="8485746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创建测试类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TestXml</a:t>
            </a:r>
            <a:r>
              <a:rPr lang="zh-CN" altLang="en-US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，测试基于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XML</a:t>
            </a:r>
            <a:r>
              <a:rPr lang="zh-CN" altLang="en-US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AOP</a:t>
            </a:r>
            <a:r>
              <a:rPr lang="zh-CN" altLang="en-US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实现。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635" y="2457450"/>
            <a:ext cx="9880600" cy="38354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651635" y="2468880"/>
            <a:ext cx="10249535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TestXml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public static void main(String[]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args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ApplicationContext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context=new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ClassPathXmlApplicationContext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applicationContext.xml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context.getBean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",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UserDao.class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userDao.delete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en-US" altLang="zh-CN" sz="1600" dirty="0" err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userDao.insert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	</a:t>
            </a:r>
            <a:endParaRPr lang="en-US" altLang="zh-CN" sz="1600" dirty="0" err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userDao.select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	</a:t>
            </a:r>
            <a:endParaRPr lang="en-US" altLang="zh-CN" sz="1600" dirty="0" err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userDao.update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	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}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5767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XML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AOP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07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4181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中启动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类，控制台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5767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XML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AOP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8" name="图片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134" y="2124392"/>
            <a:ext cx="5446395" cy="4104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4" y="3013559"/>
            <a:ext cx="6990735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基于注解的</a:t>
            </a:r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AOP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7082" y="2808590"/>
            <a:ext cx="1735046" cy="1106549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414825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8.4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基于注解的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AOP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实现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16722" y="2523708"/>
            <a:ext cx="5430275" cy="90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基于注解的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，能够在程序中熟练运用注解的方式实现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2819382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19" y="1091196"/>
            <a:ext cx="2810801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2447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AOP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36910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8.4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基于注解的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AOP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272665" y="2374077"/>
          <a:ext cx="7705725" cy="31809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83312"/>
                <a:gridCol w="5322413"/>
              </a:tblGrid>
              <a:tr h="375500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元素</a:t>
                      </a:r>
                      <a:endParaRPr lang="zh-CN" altLang="en-US" sz="16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描述</a:t>
                      </a:r>
                      <a:endParaRPr lang="zh-CN" sz="16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0">
                    <a:solidFill>
                      <a:srgbClr val="F2F2F2"/>
                    </a:solidFill>
                  </a:tcPr>
                </a:tc>
              </a:tr>
              <a:tr h="3557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@Aspect</a:t>
                      </a:r>
                      <a:endParaRPr lang="en-US" altLang="zh-CN" sz="1600" b="0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0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配置切面</a:t>
                      </a:r>
                      <a:endParaRPr lang="zh-CN" altLang="en-US" sz="1600" b="0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0">
                    <a:solidFill>
                      <a:srgbClr val="F2F2F2"/>
                    </a:solidFill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@Pointcut</a:t>
                      </a:r>
                      <a:endParaRPr lang="en-US" altLang="zh-CN" sz="1600" b="0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zh-CN" sz="1600" b="0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配置切</a:t>
                      </a:r>
                      <a:r>
                        <a:rPr lang="zh-CN" altLang="en-US" sz="1600" b="0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点</a:t>
                      </a:r>
                      <a:endParaRPr lang="zh-CN" altLang="en-US" sz="1600" b="0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0">
                    <a:solidFill>
                      <a:srgbClr val="F2F2F2"/>
                    </a:solidFill>
                  </a:tcPr>
                </a:tc>
              </a:tr>
              <a:tr h="349938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@Before</a:t>
                      </a:r>
                      <a:endParaRPr lang="en-US" altLang="zh-CN" sz="1600" b="0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zh-CN" sz="1600" b="0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配置</a:t>
                      </a:r>
                      <a:r>
                        <a:rPr lang="zh-CN" altLang="en-US" sz="1600" b="0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前置通知</a:t>
                      </a:r>
                      <a:endParaRPr lang="zh-CN" altLang="en-US" sz="1600" b="0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0">
                    <a:solidFill>
                      <a:srgbClr val="F2F2F2"/>
                    </a:solidFill>
                  </a:tcPr>
                </a:tc>
              </a:tr>
              <a:tr h="339090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@After</a:t>
                      </a:r>
                      <a:endParaRPr lang="en-US" altLang="zh-CN" sz="1600" b="0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600" b="0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配置</a:t>
                      </a:r>
                      <a:r>
                        <a:rPr lang="zh-CN" altLang="en-US" sz="1600" b="0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后置通知</a:t>
                      </a:r>
                      <a:endParaRPr lang="zh-CN" altLang="en-US" sz="1600" b="0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0">
                    <a:solidFill>
                      <a:srgbClr val="F2F2F2"/>
                    </a:solidFill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@Around</a:t>
                      </a:r>
                      <a:endParaRPr lang="en-US" altLang="zh-CN" sz="1600" b="0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600" b="0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配置</a:t>
                      </a:r>
                      <a:r>
                        <a:rPr lang="zh-CN" altLang="en-US" sz="1600" b="0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环绕方式</a:t>
                      </a:r>
                      <a:endParaRPr lang="zh-CN" altLang="en-US" sz="1600" b="0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0">
                    <a:solidFill>
                      <a:srgbClr val="F2F2F2"/>
                    </a:solidFill>
                  </a:tcPr>
                </a:tc>
              </a:tr>
              <a:tr h="398563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@</a:t>
                      </a:r>
                      <a:r>
                        <a:rPr lang="en-US" altLang="zh-CN" sz="1600" b="0" kern="1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AfterReturning</a:t>
                      </a:r>
                      <a:endParaRPr lang="en-US" altLang="zh-CN" sz="1600" b="0" kern="100" dirty="0" err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配置返回通知</a:t>
                      </a:r>
                      <a:endParaRPr lang="zh-CN" altLang="en-US" sz="1600" b="0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0">
                    <a:solidFill>
                      <a:srgbClr val="F2F2F2"/>
                    </a:solidFill>
                  </a:tcPr>
                </a:tc>
              </a:tr>
              <a:tr h="453937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@</a:t>
                      </a:r>
                      <a:r>
                        <a:rPr lang="en-US" altLang="zh-CN" sz="1600" b="0" kern="1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AfterThrowing</a:t>
                      </a:r>
                      <a:endParaRPr lang="en-US" altLang="zh-CN" sz="1600" b="0" kern="100" dirty="0" err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600" b="0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配置</a:t>
                      </a:r>
                      <a:r>
                        <a:rPr lang="zh-CN" altLang="en-US" sz="1600" b="0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异常通知</a:t>
                      </a:r>
                      <a:endParaRPr lang="zh-CN" altLang="en-US" sz="1600" b="0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 anchorCtr="0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59243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72814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02942" y="1592849"/>
            <a:ext cx="8485746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AnnoAdvice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类，用于定义通知。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813" y="2581907"/>
            <a:ext cx="8931019" cy="356042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54888" y="2468798"/>
            <a:ext cx="8787603" cy="3742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@Aspect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AnnoAdvice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*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@Pointcut("execution( * com.itheima.demo03.UserDaoImpl.*(..))")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@Before("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poincut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()")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AfterReturning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poincut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()")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@Around("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poincut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()")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AfterThrowing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poincut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()")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@After(“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poincut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()")</a:t>
            </a:r>
            <a:endParaRPr lang="en-US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使用以上注解分别定义切点、前置通知、返回通知、环绕通知、异常通知、后置通知*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5767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8.4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基于注解的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AOP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0925" y="1069975"/>
            <a:ext cx="7523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下面通过一个案例演示基于注解的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AOP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的实现，案例具体实现步骤如下。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353103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8.1.1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AOP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概述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16722" y="2535138"/>
            <a:ext cx="5430275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，能够说出什么是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2819382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applicationContext-Anno.xml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文件，在该文件中引入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AOP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命名空间，使用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&lt;bean&gt;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元素添加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 AOP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的配置信息。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813" y="2969564"/>
            <a:ext cx="8931019" cy="212090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54888" y="2925998"/>
            <a:ext cx="8787603" cy="212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&lt;!--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注册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Bean --&gt;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&lt;bean name="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 class="com.itheima.demo03.UserDaoImpl"/&gt;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&lt;bean name="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AnnoAdvice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 class="com.itheima.demo04.AnnoAdvice"/&gt;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&lt;!--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开启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aspectj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的自动代理支持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--&gt;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aop:aspectj-autoproxy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5767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8.4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基于注解的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AOP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90242" y="1134379"/>
            <a:ext cx="8485746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创建测试类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TestAnnotation</a:t>
            </a:r>
            <a:r>
              <a:rPr lang="zh-CN" altLang="en-US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，用于测试基于注解的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AOP</a:t>
            </a:r>
            <a:r>
              <a:rPr lang="zh-CN" altLang="en-US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实现。</a:t>
            </a:r>
            <a:endParaRPr lang="zh-CN" altLang="en-US" sz="1600" dirty="0" err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813" y="2243758"/>
            <a:ext cx="8931019" cy="362150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54888" y="2165903"/>
            <a:ext cx="8787603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TestAnnotation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public static void main(String[]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args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ApplicationContext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context = new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ClassPathXmlApplicationContext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applicationContext-Anno.xml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context.getBean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",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UserDao.class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userDao.delete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	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userDao.insert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	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userDao.select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	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userDao.update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5767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8.4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基于注解的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AOP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4181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中启动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TestAnnotation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类，控制台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35767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8.4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基于注解的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AOP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7" name="图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134" y="2227262"/>
            <a:ext cx="5446395" cy="3979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 txBox="1"/>
          <p:nvPr/>
        </p:nvSpPr>
        <p:spPr>
          <a:xfrm>
            <a:off x="1145632" y="266933"/>
            <a:ext cx="3894634" cy="505969"/>
          </a:xfrm>
          <a:prstGeom prst="rect">
            <a:avLst/>
          </a:prstGeom>
        </p:spPr>
        <p:txBody>
          <a:bodyPr lIns="0" tIns="60944" rIns="0" bIns="6094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本章小结</a:t>
            </a:r>
            <a:endParaRPr lang="zh-CN" altLang="en-GB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1303056" y="1891410"/>
            <a:ext cx="9794240" cy="365286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524410" y="1482470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/>
              <a:t>本</a:t>
            </a:r>
            <a:endParaRPr lang="zh-CN" altLang="en-US" sz="2800" b="1"/>
          </a:p>
        </p:txBody>
      </p:sp>
      <p:sp>
        <p:nvSpPr>
          <p:cNvPr id="9" name="椭圆 8"/>
          <p:cNvSpPr/>
          <p:nvPr/>
        </p:nvSpPr>
        <p:spPr>
          <a:xfrm>
            <a:off x="5243230" y="1482470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sym typeface="+mn-ea"/>
              </a:rPr>
              <a:t>章</a:t>
            </a:r>
            <a:endParaRPr lang="zh-CN" altLang="en-US" sz="2800" b="1" dirty="0">
              <a:sym typeface="+mn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962050" y="1482470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sym typeface="+mn-ea"/>
              </a:rPr>
              <a:t>小</a:t>
            </a:r>
            <a:endParaRPr lang="zh-CN" altLang="en-US" sz="2800" b="1" dirty="0">
              <a:sym typeface="+mn-ea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680870" y="1482470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>
                <a:sym typeface="+mn-ea"/>
              </a:rPr>
              <a:t>结</a:t>
            </a:r>
            <a:endParaRPr lang="zh-CN" altLang="en-US" sz="2800" b="1">
              <a:sym typeface="+mn-ea"/>
            </a:endParaRPr>
          </a:p>
        </p:txBody>
      </p:sp>
      <p:sp>
        <p:nvSpPr>
          <p:cNvPr id="12" name="TextBox 35"/>
          <p:cNvSpPr txBox="1">
            <a:spLocks noChangeArrowheads="1"/>
          </p:cNvSpPr>
          <p:nvPr/>
        </p:nvSpPr>
        <p:spPr bwMode="auto">
          <a:xfrm>
            <a:off x="1521042" y="2440640"/>
            <a:ext cx="9504297" cy="2197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本章主要讲解了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。首先介绍了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AOP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，包括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AOP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的概述和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AOP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的术语；然后讲解了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AOP的实现机制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，包括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动态代理和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CGLib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动态代理；接着讲解了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基于XML的AOP实现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，并使用案例的方式实现了基于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AOP；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最后讲解了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基于注解的AOP实现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。通过本章的学习，读者可以对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AOP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有基础的了解，为框架开发奠定基础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171352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1240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3596663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8.1.1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AOP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概述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2567685"/>
            <a:ext cx="9087451" cy="255295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AOP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的全称是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Aspect Oriented Programming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，即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面向切面编程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OOP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不同，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AOP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主张将程序中相同的业务逻辑进行横向隔离，并将重复的业务逻辑抽取到一个独立的模块中，以达到提高程序可重用性和开发效率的目的。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在传统的业务处理代码中，通常都会进行事务处理、日志记录等操作。虽然使用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OOP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可以通过组合或者继承的方式来达到代码的重用，但如果要实现某个功能（如日志记录），同样的代码仍然会分散到各个方法中。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5" y="2393574"/>
            <a:ext cx="9658732" cy="287565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36705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692151" y="493884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422812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38054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未使用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的面向切面编程案例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3596663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8.1.1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AOP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概述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2567685"/>
            <a:ext cx="9087451" cy="98704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例如，订单系统中有添加订单信息、更新订单信息和删除订单信息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3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个方法，这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3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个方法中都包含事务管理业务代码，订单系统的逻辑如图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所示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5" y="2393575"/>
            <a:ext cx="9658732" cy="129831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36705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692151" y="337293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pic>
        <p:nvPicPr>
          <p:cNvPr id="13" name="图片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870" y="4154805"/>
            <a:ext cx="3604260" cy="1680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343945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3035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面向切面编程的优势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3596663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8.1.1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AOP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概述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2567685"/>
            <a:ext cx="9087451" cy="255295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由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订单系统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可知，添加订单信息、修改订单信息、删除订单信息的方法体中都包含事务管理的业务逻辑，这就带来了一定数量的重复代码并使程序的维护成本增加。基于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AOP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的面向切面编程，可以为此类问题提供解决方案，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AOP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可以将事务管理的业务逻辑从这三个方法体中抽取到一个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可重用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的模块，进而降低横向业务逻辑之间的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耦合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，减少重复代码。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AOP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的使用，使开发人员在编写业务逻辑时可以专心于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核心业务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，而不用过多地关注其他业务逻辑的实现，不但提高了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开发效率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，而且增强了代码的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可维护性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5" y="2393574"/>
            <a:ext cx="9658732" cy="287565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36705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692151" y="493884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0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4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6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0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2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4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6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7.xml><?xml version="1.0" encoding="utf-8"?>
<p:tagLst xmlns:p="http://schemas.openxmlformats.org/presentationml/2006/main">
  <p:tag name="PA" val="v5.2.7"/>
  <p:tag name="RESOURCELIBID_ANIM" val="450"/>
</p:tagLst>
</file>

<file path=ppt/tags/tag28.xml><?xml version="1.0" encoding="utf-8"?>
<p:tagLst xmlns:p="http://schemas.openxmlformats.org/presentationml/2006/main">
  <p:tag name="PA" val="v5.2.7"/>
  <p:tag name="RESOURCELIBID_ANIM" val="450"/>
</p:tagLst>
</file>

<file path=ppt/tags/tag29.xml><?xml version="1.0" encoding="utf-8"?>
<p:tagLst xmlns:p="http://schemas.openxmlformats.org/presentationml/2006/main">
  <p:tag name="PA" val="v5.2.7"/>
  <p:tag name="RESOURCELIBID_ANIM" val="450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0.xml><?xml version="1.0" encoding="utf-8"?>
<p:tagLst xmlns:p="http://schemas.openxmlformats.org/presentationml/2006/main">
  <p:tag name="PA" val="v5.2.7"/>
  <p:tag name="RESOURCELIBID_ANIM" val="450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2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3.xml><?xml version="1.0" encoding="utf-8"?>
<p:tagLst xmlns:p="http://schemas.openxmlformats.org/presentationml/2006/main">
  <p:tag name="PA" val="v5.2.7"/>
  <p:tag name="RESOURCELIBID_ANIM" val="450"/>
</p:tagLst>
</file>

<file path=ppt/tags/tag34.xml><?xml version="1.0" encoding="utf-8"?>
<p:tagLst xmlns:p="http://schemas.openxmlformats.org/presentationml/2006/main">
  <p:tag name="PA" val="v5.2.7"/>
  <p:tag name="RESOURCELIBID_ANIM" val="450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6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7.xml><?xml version="1.0" encoding="utf-8"?>
<p:tagLst xmlns:p="http://schemas.openxmlformats.org/presentationml/2006/main">
  <p:tag name="PA" val="v5.2.7"/>
  <p:tag name="RESOURCELIBID_ANIM" val="450"/>
</p:tagLst>
</file>

<file path=ppt/tags/tag38.xml><?xml version="1.0" encoding="utf-8"?>
<p:tagLst xmlns:p="http://schemas.openxmlformats.org/presentationml/2006/main">
  <p:tag name="PA" val="v5.2.7"/>
  <p:tag name="RESOURCELIBID_ANIM" val="450"/>
</p:tagLst>
</file>

<file path=ppt/tags/tag39.xml><?xml version="1.0" encoding="utf-8"?>
<p:tagLst xmlns:p="http://schemas.openxmlformats.org/presentationml/2006/main">
  <p:tag name="PA" val="v5.2.7"/>
  <p:tag name="RESOURCELIBID_ANIM" val="450"/>
</p:tagLst>
</file>

<file path=ppt/tags/tag4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40.xml><?xml version="1.0" encoding="utf-8"?>
<p:tagLst xmlns:p="http://schemas.openxmlformats.org/presentationml/2006/main">
  <p:tag name="PA" val="v5.2.7"/>
  <p:tag name="RESOURCELIBID_ANIM" val="450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2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4.xml><?xml version="1.0" encoding="utf-8"?>
<p:tagLst xmlns:p="http://schemas.openxmlformats.org/presentationml/2006/main">
  <p:tag name="KSO_WM_UNIT_TABLE_BEAUTIFY" val="smartTable{126249c4-84b9-4fb0-8a4b-155306a5ac06}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6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8.xml><?xml version="1.0" encoding="utf-8"?>
<p:tagLst xmlns:p="http://schemas.openxmlformats.org/presentationml/2006/main">
  <p:tag name="KSO_WM_UNIT_TABLE_BEAUTIFY" val="smartTable{859ce8ef-4f40-4303-9247-222e74c2913f}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0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2.xml><?xml version="1.0" encoding="utf-8"?>
<p:tagLst xmlns:p="http://schemas.openxmlformats.org/presentationml/2006/main">
  <p:tag name="KSO_WM_UNIT_TABLE_BEAUTIFY" val="smartTable{643c83c1-a832-45bc-be60-4084327c488e}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5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7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9.xml><?xml version="1.0" encoding="utf-8"?>
<p:tagLst xmlns:p="http://schemas.openxmlformats.org/presentationml/2006/main">
  <p:tag name="KSO_WM_UNIT_TABLE_BEAUTIFY" val="smartTable{18bee807-a3b5-4055-8888-3719853c969e}"/>
</p:tagLst>
</file>

<file path=ppt/tags/tag6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60.xml><?xml version="1.0" encoding="utf-8"?>
<p:tagLst xmlns:p="http://schemas.openxmlformats.org/presentationml/2006/main">
  <p:tag name="PA" val="v5.2.7"/>
  <p:tag name="RESOURCELIBID_ANIM" val="450"/>
</p:tagLst>
</file>

<file path=ppt/tags/tag61.xml><?xml version="1.0" encoding="utf-8"?>
<p:tagLst xmlns:p="http://schemas.openxmlformats.org/presentationml/2006/main">
  <p:tag name="PA" val="v5.2.7"/>
  <p:tag name="RESOURCELIBID_ANIM" val="450"/>
</p:tagLst>
</file>

<file path=ppt/tags/tag62.xml><?xml version="1.0" encoding="utf-8"?>
<p:tagLst xmlns:p="http://schemas.openxmlformats.org/presentationml/2006/main">
  <p:tag name="PA" val="v5.2.7"/>
  <p:tag name="RESOURCELIBID_ANIM" val="450"/>
</p:tagLst>
</file>

<file path=ppt/tags/tag63.xml><?xml version="1.0" encoding="utf-8"?>
<p:tagLst xmlns:p="http://schemas.openxmlformats.org/presentationml/2006/main">
  <p:tag name="PA" val="v5.2.7"/>
  <p:tag name="RESOURCELIBID_ANIM" val="450"/>
</p:tagLst>
</file>

<file path=ppt/tags/tag64.xml><?xml version="1.0" encoding="utf-8"?>
<p:tagLst xmlns:p="http://schemas.openxmlformats.org/presentationml/2006/main">
  <p:tag name="PA" val="v5.2.7"/>
  <p:tag name="RESOURCELIBID_ANIM" val="450"/>
</p:tagLst>
</file>

<file path=ppt/tags/tag65.xml><?xml version="1.0" encoding="utf-8"?>
<p:tagLst xmlns:p="http://schemas.openxmlformats.org/presentationml/2006/main">
  <p:tag name="PA" val="v5.2.7"/>
  <p:tag name="RESOURCELIBID_ANIM" val="450"/>
</p:tagLst>
</file>

<file path=ppt/tags/tag66.xml><?xml version="1.0" encoding="utf-8"?>
<p:tagLst xmlns:p="http://schemas.openxmlformats.org/presentationml/2006/main">
  <p:tag name="PA" val="v5.2.7"/>
  <p:tag name="RESOURCELIBID_ANIM" val="450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68.xml><?xml version="1.0" encoding="utf-8"?>
<p:tagLst xmlns:p="http://schemas.openxmlformats.org/presentationml/2006/main">
  <p:tag name="KSO_WM_UNIT_TABLE_BEAUTIFY" val="smartTable{6f02856f-91cf-4083-891d-dc93fb101880}"/>
</p:tagLst>
</file>

<file path=ppt/tags/tag69.xml><?xml version="1.0" encoding="utf-8"?>
<p:tagLst xmlns:p="http://schemas.openxmlformats.org/presentationml/2006/main">
  <p:tag name="PA" val="v5.2.7"/>
  <p:tag name="RESOURCELIBID_ANIM" val="450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70.xml><?xml version="1.0" encoding="utf-8"?>
<p:tagLst xmlns:p="http://schemas.openxmlformats.org/presentationml/2006/main">
  <p:tag name="PA" val="v5.2.7"/>
  <p:tag name="RESOURCELIBID_ANIM" val="450"/>
</p:tagLst>
</file>

<file path=ppt/tags/tag71.xml><?xml version="1.0" encoding="utf-8"?>
<p:tagLst xmlns:p="http://schemas.openxmlformats.org/presentationml/2006/main">
  <p:tag name="PA" val="v5.2.7"/>
  <p:tag name="RESOURCELIBID_ANIM" val="450"/>
</p:tagLst>
</file>

<file path=ppt/tags/tag72.xml><?xml version="1.0" encoding="utf-8"?>
<p:tagLst xmlns:p="http://schemas.openxmlformats.org/presentationml/2006/main">
  <p:tag name="PA" val="v5.2.7"/>
  <p:tag name="RESOURCELIBID_ANIM" val="450"/>
</p:tagLst>
</file>

<file path=ppt/tags/tag73.xml><?xml version="1.0" encoding="utf-8"?>
<p:tagLst xmlns:p="http://schemas.openxmlformats.org/presentationml/2006/main">
  <p:tag name="ISPRING_RESOURCE_PATHS_HASH_PRESENTER" val="a94153ef6312bc9afc5f4be1f2e717ea832bbed"/>
</p:tagLst>
</file>

<file path=ppt/tags/tag8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12344</Words>
  <Application>WPS 演示</Application>
  <PresentationFormat>宽屏</PresentationFormat>
  <Paragraphs>718</Paragraphs>
  <Slides>64</Slides>
  <Notes>64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84" baseType="lpstr">
      <vt:lpstr>Arial</vt:lpstr>
      <vt:lpstr>宋体</vt:lpstr>
      <vt:lpstr>Wingdings</vt:lpstr>
      <vt:lpstr>微软雅黑</vt:lpstr>
      <vt:lpstr>思源黑体 CN Medium</vt:lpstr>
      <vt:lpstr>黑体</vt:lpstr>
      <vt:lpstr>字魂58号-创中黑</vt:lpstr>
      <vt:lpstr>Source Han Sans K Bold</vt:lpstr>
      <vt:lpstr>Calibri</vt:lpstr>
      <vt:lpstr>U.S. 101</vt:lpstr>
      <vt:lpstr>Roboto</vt:lpstr>
      <vt:lpstr>Open Sans Light</vt:lpstr>
      <vt:lpstr>等线</vt:lpstr>
      <vt:lpstr>Arial Unicode MS</vt:lpstr>
      <vt:lpstr>等线 Light</vt:lpstr>
      <vt:lpstr>Impact</vt:lpstr>
      <vt:lpstr>MS UI Gothic</vt:lpstr>
      <vt:lpstr>Segoe Print</vt:lpstr>
      <vt:lpstr>Open Sans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Lv0593</dc:creator>
  <cp:lastModifiedBy>甘金龙</cp:lastModifiedBy>
  <cp:revision>1545</cp:revision>
  <dcterms:created xsi:type="dcterms:W3CDTF">2020-11-25T06:00:00Z</dcterms:created>
  <dcterms:modified xsi:type="dcterms:W3CDTF">2021-10-22T08:33:28Z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  <property fmtid="{D5CDD505-2E9C-101B-9397-08002B2CF9AE}" pid="3" name="ICV">
    <vt:lpwstr>0F5F35CF90B54CE4BE1689786AEF3FBD</vt:lpwstr>
  </property>
</Properties>
</file>