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459" r:id="rId3"/>
    <p:sldId id="460" r:id="rId5"/>
    <p:sldId id="858" r:id="rId6"/>
    <p:sldId id="462" r:id="rId7"/>
    <p:sldId id="463" r:id="rId8"/>
    <p:sldId id="464" r:id="rId9"/>
    <p:sldId id="465" r:id="rId10"/>
    <p:sldId id="774" r:id="rId11"/>
    <p:sldId id="860" r:id="rId12"/>
    <p:sldId id="828" r:id="rId13"/>
    <p:sldId id="861" r:id="rId14"/>
    <p:sldId id="917" r:id="rId15"/>
    <p:sldId id="1064" r:id="rId16"/>
    <p:sldId id="862" r:id="rId17"/>
    <p:sldId id="920" r:id="rId18"/>
    <p:sldId id="863" r:id="rId19"/>
    <p:sldId id="864" r:id="rId20"/>
    <p:sldId id="713" r:id="rId21"/>
    <p:sldId id="994" r:id="rId22"/>
    <p:sldId id="784" r:id="rId23"/>
    <p:sldId id="865" r:id="rId24"/>
    <p:sldId id="866" r:id="rId25"/>
    <p:sldId id="868" r:id="rId26"/>
    <p:sldId id="869" r:id="rId27"/>
    <p:sldId id="870" r:id="rId28"/>
    <p:sldId id="872" r:id="rId29"/>
    <p:sldId id="873" r:id="rId30"/>
    <p:sldId id="874" r:id="rId31"/>
    <p:sldId id="875" r:id="rId32"/>
    <p:sldId id="876" r:id="rId33"/>
    <p:sldId id="871" r:id="rId34"/>
    <p:sldId id="921" r:id="rId35"/>
    <p:sldId id="922" r:id="rId36"/>
    <p:sldId id="923" r:id="rId37"/>
    <p:sldId id="924" r:id="rId38"/>
    <p:sldId id="877" r:id="rId39"/>
    <p:sldId id="878" r:id="rId40"/>
    <p:sldId id="879" r:id="rId41"/>
    <p:sldId id="880" r:id="rId42"/>
    <p:sldId id="881" r:id="rId43"/>
    <p:sldId id="882" r:id="rId44"/>
    <p:sldId id="883" r:id="rId45"/>
    <p:sldId id="925" r:id="rId46"/>
    <p:sldId id="797" r:id="rId47"/>
    <p:sldId id="798" r:id="rId48"/>
    <p:sldId id="847" r:id="rId49"/>
    <p:sldId id="848" r:id="rId50"/>
    <p:sldId id="849" r:id="rId51"/>
    <p:sldId id="885" r:id="rId52"/>
    <p:sldId id="884" r:id="rId53"/>
    <p:sldId id="926" r:id="rId54"/>
    <p:sldId id="886" r:id="rId55"/>
    <p:sldId id="887" r:id="rId56"/>
    <p:sldId id="888" r:id="rId57"/>
    <p:sldId id="889" r:id="rId58"/>
    <p:sldId id="890" r:id="rId59"/>
    <p:sldId id="891" r:id="rId60"/>
    <p:sldId id="892" r:id="rId61"/>
    <p:sldId id="893" r:id="rId62"/>
    <p:sldId id="894" r:id="rId63"/>
    <p:sldId id="895" r:id="rId64"/>
    <p:sldId id="896" r:id="rId65"/>
    <p:sldId id="897" r:id="rId66"/>
    <p:sldId id="898" r:id="rId67"/>
    <p:sldId id="899" r:id="rId68"/>
    <p:sldId id="900" r:id="rId69"/>
    <p:sldId id="927" r:id="rId70"/>
    <p:sldId id="928" r:id="rId71"/>
    <p:sldId id="929" r:id="rId72"/>
    <p:sldId id="930" r:id="rId73"/>
    <p:sldId id="901" r:id="rId74"/>
    <p:sldId id="902" r:id="rId75"/>
    <p:sldId id="903" r:id="rId76"/>
    <p:sldId id="904" r:id="rId77"/>
    <p:sldId id="905" r:id="rId78"/>
    <p:sldId id="906" r:id="rId79"/>
    <p:sldId id="907" r:id="rId80"/>
    <p:sldId id="908" r:id="rId81"/>
    <p:sldId id="909" r:id="rId82"/>
    <p:sldId id="910" r:id="rId83"/>
    <p:sldId id="911" r:id="rId84"/>
    <p:sldId id="912" r:id="rId85"/>
    <p:sldId id="913" r:id="rId86"/>
    <p:sldId id="914" r:id="rId87"/>
    <p:sldId id="915" r:id="rId88"/>
    <p:sldId id="916" r:id="rId89"/>
    <p:sldId id="531" r:id="rId90"/>
    <p:sldId id="532" r:id="rId91"/>
  </p:sldIdLst>
  <p:sldSz cx="12192000" cy="6858000"/>
  <p:notesSz cx="6858000" cy="9144000"/>
  <p:custDataLst>
    <p:tags r:id="rId9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薛蒙蒙" initials="xmm"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9" autoAdjust="0"/>
    <p:restoredTop sz="94857"/>
  </p:normalViewPr>
  <p:slideViewPr>
    <p:cSldViewPr snapToGrid="0" snapToObjects="1">
      <p:cViewPr varScale="1">
        <p:scale>
          <a:sx n="59" d="100"/>
          <a:sy n="59" d="100"/>
        </p:scale>
        <p:origin x="82" y="629"/>
      </p:cViewPr>
      <p:guideLst>
        <p:guide orient="horz" pos="2125"/>
        <p:guide pos="38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6" Type="http://schemas.openxmlformats.org/officeDocument/2006/relationships/tags" Target="tags/tag92.xml"/><Relationship Id="rId95" Type="http://schemas.openxmlformats.org/officeDocument/2006/relationships/commentAuthors" Target="commentAuthors.xml"/><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7.xml"/><Relationship Id="rId2" Type="http://schemas.openxmlformats.org/officeDocument/2006/relationships/tags" Target="../tags/tag6.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7.xml"/><Relationship Id="rId2" Type="http://schemas.openxmlformats.org/officeDocument/2006/relationships/tags" Target="../tags/tag9.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7.xml"/><Relationship Id="rId2" Type="http://schemas.openxmlformats.org/officeDocument/2006/relationships/tags" Target="../tags/tag11.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7.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7.xml"/><Relationship Id="rId2" Type="http://schemas.openxmlformats.org/officeDocument/2006/relationships/tags" Target="../tags/tag20.xml"/><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21.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22.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23.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25.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7.xml"/><Relationship Id="rId2" Type="http://schemas.openxmlformats.org/officeDocument/2006/relationships/image" Target="../media/image7.png"/><Relationship Id="rId1" Type="http://schemas.openxmlformats.org/officeDocument/2006/relationships/tags" Target="../tags/tag26.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27.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7.xml"/><Relationship Id="rId2" Type="http://schemas.openxmlformats.org/officeDocument/2006/relationships/image" Target="../media/image8.png"/><Relationship Id="rId1" Type="http://schemas.openxmlformats.org/officeDocument/2006/relationships/tags" Target="../tags/tag28.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29.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7.xml"/><Relationship Id="rId2" Type="http://schemas.openxmlformats.org/officeDocument/2006/relationships/image" Target="../media/image9.png"/><Relationship Id="rId1" Type="http://schemas.openxmlformats.org/officeDocument/2006/relationships/tags" Target="../tags/tag3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7.xml"/><Relationship Id="rId2" Type="http://schemas.openxmlformats.org/officeDocument/2006/relationships/tags" Target="../tags/tag32.xml"/><Relationship Id="rId1" Type="http://schemas.openxmlformats.org/officeDocument/2006/relationships/tags" Target="../tags/tag31.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33.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35.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36.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37.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7.xml"/><Relationship Id="rId2" Type="http://schemas.openxmlformats.org/officeDocument/2006/relationships/image" Target="../media/image10.png"/><Relationship Id="rId1" Type="http://schemas.openxmlformats.org/officeDocument/2006/relationships/tags" Target="../tags/tag3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7.xml"/><Relationship Id="rId2" Type="http://schemas.openxmlformats.org/officeDocument/2006/relationships/tags" Target="../tags/tag40.xml"/><Relationship Id="rId1" Type="http://schemas.openxmlformats.org/officeDocument/2006/relationships/tags" Target="../tags/tag39.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7.xml"/><Relationship Id="rId2" Type="http://schemas.openxmlformats.org/officeDocument/2006/relationships/tags" Target="../tags/tag42.xml"/><Relationship Id="rId1" Type="http://schemas.openxmlformats.org/officeDocument/2006/relationships/tags" Target="../tags/tag41.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17.xml"/><Relationship Id="rId2" Type="http://schemas.openxmlformats.org/officeDocument/2006/relationships/tags" Target="../tags/tag44.xml"/><Relationship Id="rId1" Type="http://schemas.openxmlformats.org/officeDocument/2006/relationships/tags" Target="../tags/tag43.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17.xml"/><Relationship Id="rId2" Type="http://schemas.openxmlformats.org/officeDocument/2006/relationships/tags" Target="../tags/tag46.xml"/><Relationship Id="rId1" Type="http://schemas.openxmlformats.org/officeDocument/2006/relationships/tags" Target="../tags/tag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7.xml"/><Relationship Id="rId2" Type="http://schemas.openxmlformats.org/officeDocument/2006/relationships/tags" Target="../tags/tag48.xml"/><Relationship Id="rId1" Type="http://schemas.openxmlformats.org/officeDocument/2006/relationships/tags" Target="../tags/tag47.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17.xml"/><Relationship Id="rId2" Type="http://schemas.openxmlformats.org/officeDocument/2006/relationships/tags" Target="../tags/tag50.xml"/><Relationship Id="rId1" Type="http://schemas.openxmlformats.org/officeDocument/2006/relationships/tags" Target="../tags/tag49.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17.xml"/><Relationship Id="rId2" Type="http://schemas.openxmlformats.org/officeDocument/2006/relationships/tags" Target="../tags/tag52.xml"/><Relationship Id="rId1" Type="http://schemas.openxmlformats.org/officeDocument/2006/relationships/tags" Target="../tags/tag51.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17.xml"/><Relationship Id="rId2" Type="http://schemas.openxmlformats.org/officeDocument/2006/relationships/tags" Target="../tags/tag54.xml"/><Relationship Id="rId1" Type="http://schemas.openxmlformats.org/officeDocument/2006/relationships/tags" Target="../tags/tag53.xml"/></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17.xml"/><Relationship Id="rId2" Type="http://schemas.openxmlformats.org/officeDocument/2006/relationships/tags" Target="../tags/tag56.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17.xml"/><Relationship Id="rId2" Type="http://schemas.openxmlformats.org/officeDocument/2006/relationships/tags" Target="../tags/tag58.xml"/><Relationship Id="rId1" Type="http://schemas.openxmlformats.org/officeDocument/2006/relationships/tags" Target="../tags/tag5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17.xml"/><Relationship Id="rId2" Type="http://schemas.openxmlformats.org/officeDocument/2006/relationships/tags" Target="../tags/tag60.xml"/><Relationship Id="rId1" Type="http://schemas.openxmlformats.org/officeDocument/2006/relationships/tags" Target="../tags/tag5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17.xml"/><Relationship Id="rId2" Type="http://schemas.openxmlformats.org/officeDocument/2006/relationships/tags" Target="../tags/tag62.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17.xml"/><Relationship Id="rId2" Type="http://schemas.openxmlformats.org/officeDocument/2006/relationships/tags" Target="../tags/tag64.xml"/><Relationship Id="rId1" Type="http://schemas.openxmlformats.org/officeDocument/2006/relationships/tags" Target="../tags/tag63.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65.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66.xml"/></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67.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68.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69.xml"/></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17.xml"/><Relationship Id="rId2" Type="http://schemas.openxmlformats.org/officeDocument/2006/relationships/image" Target="../media/image11.png"/><Relationship Id="rId1" Type="http://schemas.openxmlformats.org/officeDocument/2006/relationships/tags" Target="../tags/tag70.xml"/></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17.xml"/><Relationship Id="rId2" Type="http://schemas.openxmlformats.org/officeDocument/2006/relationships/image" Target="../media/image12.png"/><Relationship Id="rId1" Type="http://schemas.openxmlformats.org/officeDocument/2006/relationships/tags" Target="../tags/tag71.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69.xml"/><Relationship Id="rId3" Type="http://schemas.openxmlformats.org/officeDocument/2006/relationships/slideLayout" Target="../slideLayouts/slideLayout17.xml"/><Relationship Id="rId2" Type="http://schemas.openxmlformats.org/officeDocument/2006/relationships/tags" Target="../tags/tag73.xml"/><Relationship Id="rId1" Type="http://schemas.openxmlformats.org/officeDocument/2006/relationships/tags" Target="../tags/tag7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70.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74.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72.xml"/><Relationship Id="rId3" Type="http://schemas.openxmlformats.org/officeDocument/2006/relationships/slideLayout" Target="../slideLayouts/slideLayout17.xml"/><Relationship Id="rId2" Type="http://schemas.openxmlformats.org/officeDocument/2006/relationships/tags" Target="../tags/tag76.xml"/><Relationship Id="rId1" Type="http://schemas.openxmlformats.org/officeDocument/2006/relationships/tags" Target="../tags/tag75.xml"/></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73.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77.xml"/></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78.xml"/></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75.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7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78.xml.rels><?xml version="1.0" encoding="UTF-8" standalone="yes"?>
<Relationships xmlns="http://schemas.openxmlformats.org/package/2006/relationships"><Relationship Id="rId5" Type="http://schemas.openxmlformats.org/officeDocument/2006/relationships/notesSlide" Target="../notesSlides/notesSlide78.xml"/><Relationship Id="rId4" Type="http://schemas.openxmlformats.org/officeDocument/2006/relationships/slideLayout" Target="../slideLayouts/slideLayout17.xml"/><Relationship Id="rId3" Type="http://schemas.openxmlformats.org/officeDocument/2006/relationships/image" Target="../media/image13.png"/><Relationship Id="rId2" Type="http://schemas.openxmlformats.org/officeDocument/2006/relationships/tags" Target="../tags/tag81.xml"/><Relationship Id="rId1" Type="http://schemas.openxmlformats.org/officeDocument/2006/relationships/tags" Target="../tags/tag80.xml"/></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79.xml"/><Relationship Id="rId3" Type="http://schemas.openxmlformats.org/officeDocument/2006/relationships/slideLayout" Target="../slideLayouts/slideLayout17.xml"/><Relationship Id="rId2" Type="http://schemas.openxmlformats.org/officeDocument/2006/relationships/tags" Target="../tags/tag83.xml"/><Relationship Id="rId1" Type="http://schemas.openxmlformats.org/officeDocument/2006/relationships/tags" Target="../tags/tag8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7.xml"/><Relationship Id="rId2" Type="http://schemas.openxmlformats.org/officeDocument/2006/relationships/tags" Target="../tags/tag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80.xml"/><Relationship Id="rId3" Type="http://schemas.openxmlformats.org/officeDocument/2006/relationships/slideLayout" Target="../slideLayouts/slideLayout17.xml"/><Relationship Id="rId2" Type="http://schemas.openxmlformats.org/officeDocument/2006/relationships/tags" Target="../tags/tag85.xml"/><Relationship Id="rId1" Type="http://schemas.openxmlformats.org/officeDocument/2006/relationships/tags" Target="../tags/tag84.xml"/></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81.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86.xml"/></Relationships>
</file>

<file path=ppt/slides/_rels/slide82.xml.rels><?xml version="1.0" encoding="UTF-8" standalone="yes"?>
<Relationships xmlns="http://schemas.openxmlformats.org/package/2006/relationships"><Relationship Id="rId4" Type="http://schemas.openxmlformats.org/officeDocument/2006/relationships/notesSlide" Target="../notesSlides/notesSlide82.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87.xml"/></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83.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88.xml"/></Relationships>
</file>

<file path=ppt/slides/_rels/slide84.xml.rels><?xml version="1.0" encoding="UTF-8" standalone="yes"?>
<Relationships xmlns="http://schemas.openxmlformats.org/package/2006/relationships"><Relationship Id="rId4" Type="http://schemas.openxmlformats.org/officeDocument/2006/relationships/notesSlide" Target="../notesSlides/notesSlide84.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89.xml"/></Relationships>
</file>

<file path=ppt/slides/_rels/slide85.xml.rels><?xml version="1.0" encoding="UTF-8" standalone="yes"?>
<Relationships xmlns="http://schemas.openxmlformats.org/package/2006/relationships"><Relationship Id="rId4" Type="http://schemas.openxmlformats.org/officeDocument/2006/relationships/notesSlide" Target="../notesSlides/notesSlide85.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90.xml"/></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86.xml"/><Relationship Id="rId3" Type="http://schemas.openxmlformats.org/officeDocument/2006/relationships/slideLayout" Target="../slideLayouts/slideLayout17.xml"/><Relationship Id="rId2" Type="http://schemas.openxmlformats.org/officeDocument/2006/relationships/image" Target="../media/image13.png"/><Relationship Id="rId1" Type="http://schemas.openxmlformats.org/officeDocument/2006/relationships/tags" Target="../tags/tag9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7.xml"/><Relationship Id="rId2" Type="http://schemas.openxmlformats.org/officeDocument/2006/relationships/tags" Target="../tags/tag4.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987891" y="2904330"/>
            <a:ext cx="6648869" cy="707886"/>
          </a:xfrm>
          <a:prstGeom prst="rect">
            <a:avLst/>
          </a:prstGeom>
          <a:noFill/>
        </p:spPr>
        <p:txBody>
          <a:bodyPr wrap="square" rtlCol="0">
            <a:spAutoFit/>
          </a:bodyPr>
          <a:lstStyle/>
          <a:p>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9</a:t>
            </a:r>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Spring</a:t>
            </a:r>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的数据库编程</a:t>
            </a:r>
            <a:endPar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68" name="Rectangle 4"/>
          <p:cNvSpPr txBox="1">
            <a:spLocks noChangeArrowheads="1"/>
          </p:cNvSpPr>
          <p:nvPr/>
        </p:nvSpPr>
        <p:spPr>
          <a:xfrm>
            <a:off x="2339975" y="3860800"/>
            <a:ext cx="7768590" cy="429895"/>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sz="1700" dirty="0">
                <a:solidFill>
                  <a:srgbClr val="595959"/>
                </a:solidFill>
                <a:latin typeface="微软雅黑" panose="020B0503020204020204" pitchFamily="34" charset="-122"/>
                <a:ea typeface="微软雅黑" panose="020B0503020204020204" pitchFamily="34" charset="-122"/>
                <a:cs typeface="+mn-ea"/>
                <a:sym typeface="+mn-lt"/>
              </a:rPr>
              <a:t>《Java EE企业级应用开发</a:t>
            </a:r>
            <a:r>
              <a:rPr lang="zh-CN" sz="1700" dirty="0">
                <a:solidFill>
                  <a:srgbClr val="595959"/>
                </a:solidFill>
                <a:latin typeface="微软雅黑" panose="020B0503020204020204" pitchFamily="34" charset="-122"/>
                <a:ea typeface="微软雅黑" panose="020B0503020204020204" pitchFamily="34" charset="-122"/>
                <a:cs typeface="+mn-ea"/>
                <a:sym typeface="+mn-lt"/>
              </a:rPr>
              <a:t>教程（</a:t>
            </a:r>
            <a:r>
              <a:rPr sz="1700" dirty="0">
                <a:solidFill>
                  <a:srgbClr val="595959"/>
                </a:solidFill>
                <a:latin typeface="微软雅黑" panose="020B0503020204020204" pitchFamily="34" charset="-122"/>
                <a:ea typeface="微软雅黑" panose="020B0503020204020204" pitchFamily="34" charset="-122"/>
                <a:cs typeface="+mn-ea"/>
                <a:sym typeface="+mn-lt"/>
              </a:rPr>
              <a:t>Spring+Spring MVC+MyBatis</a:t>
            </a:r>
            <a:r>
              <a:rPr lang="zh-CN" sz="1700" dirty="0">
                <a:solidFill>
                  <a:srgbClr val="595959"/>
                </a:solidFill>
                <a:latin typeface="微软雅黑" panose="020B0503020204020204" pitchFamily="34" charset="-122"/>
                <a:ea typeface="微软雅黑" panose="020B0503020204020204" pitchFamily="34" charset="-122"/>
                <a:cs typeface="+mn-ea"/>
                <a:sym typeface="+mn-lt"/>
              </a:rPr>
              <a:t>）</a:t>
            </a:r>
            <a:r>
              <a:rPr sz="1700" dirty="0">
                <a:solidFill>
                  <a:srgbClr val="595959"/>
                </a:solidFill>
                <a:latin typeface="微软雅黑" panose="020B0503020204020204" pitchFamily="34" charset="-122"/>
                <a:ea typeface="微软雅黑" panose="020B0503020204020204" pitchFamily="34" charset="-122"/>
                <a:cs typeface="+mn-ea"/>
                <a:sym typeface="+mn-lt"/>
              </a:rPr>
              <a:t>（第2版）》</a:t>
            </a:r>
            <a:endParaRPr sz="17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453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的配置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12720"/>
            <a:ext cx="463613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熟悉</a:t>
            </a:r>
            <a:r>
              <a:rPr lang="zh-CN" altLang="en-US" sz="2000" dirty="0">
                <a:solidFill>
                  <a:srgbClr val="1369B2"/>
                </a:solidFill>
                <a:latin typeface="微软雅黑" panose="020B0503020204020204" pitchFamily="34" charset="-122"/>
                <a:ea typeface="微软雅黑" panose="020B0503020204020204" pitchFamily="34" charset="-122"/>
              </a:rPr>
              <a:t>Spring JDBC的配置</a:t>
            </a:r>
            <a:r>
              <a:rPr lang="zh-CN" altLang="en-US" sz="2000" dirty="0">
                <a:solidFill>
                  <a:srgbClr val="595959"/>
                </a:solidFill>
                <a:latin typeface="微软雅黑" panose="020B0503020204020204" pitchFamily="34" charset="-122"/>
                <a:ea typeface="微软雅黑" panose="020B0503020204020204" pitchFamily="34" charset="-122"/>
              </a:rPr>
              <a:t>，能够在</a:t>
            </a:r>
            <a:r>
              <a:rPr lang="en-US" altLang="zh-CN" sz="2000" dirty="0">
                <a:solidFill>
                  <a:srgbClr val="595959"/>
                </a:solidFill>
                <a:latin typeface="微软雅黑" panose="020B0503020204020204" pitchFamily="34" charset="-122"/>
                <a:ea typeface="微软雅黑" panose="020B0503020204020204" pitchFamily="34" charset="-122"/>
              </a:rPr>
              <a:t>XML</a:t>
            </a:r>
            <a:r>
              <a:rPr lang="zh-CN" altLang="en-US" sz="2000" dirty="0">
                <a:solidFill>
                  <a:srgbClr val="595959"/>
                </a:solidFill>
                <a:latin typeface="微软雅黑" panose="020B0503020204020204" pitchFamily="34" charset="-122"/>
                <a:ea typeface="微软雅黑" panose="020B0503020204020204" pitchFamily="34" charset="-122"/>
              </a:rPr>
              <a:t>文件中完成</a:t>
            </a:r>
            <a:r>
              <a:rPr lang="en-US" altLang="zh-CN" sz="2000" dirty="0">
                <a:solidFill>
                  <a:srgbClr val="595959"/>
                </a:solidFill>
                <a:latin typeface="微软雅黑" panose="020B0503020204020204" pitchFamily="34" charset="-122"/>
                <a:ea typeface="微软雅黑" panose="020B0503020204020204" pitchFamily="34" charset="-122"/>
              </a:rPr>
              <a:t>Spring</a:t>
            </a:r>
            <a:r>
              <a:rPr lang="zh-CN" altLang="en-US" sz="2000" dirty="0">
                <a:solidFill>
                  <a:srgbClr val="595959"/>
                </a:solidFill>
                <a:latin typeface="微软雅黑" panose="020B0503020204020204" pitchFamily="34" charset="-122"/>
                <a:ea typeface="微软雅黑" panose="020B0503020204020204" pitchFamily="34" charset="-122"/>
              </a:rPr>
              <a:t> </a:t>
            </a:r>
            <a:r>
              <a:rPr lang="en-US" altLang="zh-CN" sz="2000" dirty="0">
                <a:solidFill>
                  <a:srgbClr val="595959"/>
                </a:solidFill>
                <a:latin typeface="微软雅黑" panose="020B0503020204020204" pitchFamily="34" charset="-122"/>
                <a:ea typeface="微软雅黑" panose="020B0503020204020204" pitchFamily="34" charset="-122"/>
              </a:rPr>
              <a:t>JDBC</a:t>
            </a:r>
            <a:r>
              <a:rPr lang="zh-CN" altLang="en-US" sz="2000" dirty="0">
                <a:solidFill>
                  <a:srgbClr val="595959"/>
                </a:solidFill>
                <a:latin typeface="微软雅黑" panose="020B0503020204020204" pitchFamily="34" charset="-122"/>
                <a:ea typeface="微软雅黑" panose="020B0503020204020204" pitchFamily="34" charset="-122"/>
              </a:rPr>
              <a:t>的配置</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78610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0608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JDBC</a:t>
            </a:r>
            <a:r>
              <a:rPr lang="zh-CN" altLang="en-US" sz="2000" dirty="0">
                <a:solidFill>
                  <a:srgbClr val="1369B2"/>
                </a:solidFill>
                <a:latin typeface="微软雅黑" panose="020B0503020204020204" pitchFamily="34" charset="-122"/>
                <a:ea typeface="微软雅黑" panose="020B0503020204020204" pitchFamily="34" charset="-122"/>
              </a:rPr>
              <a:t>中的</a:t>
            </a:r>
            <a:r>
              <a:rPr lang="en-US" altLang="zh-CN" sz="2000" dirty="0">
                <a:solidFill>
                  <a:srgbClr val="1369B2"/>
                </a:solidFill>
                <a:latin typeface="微软雅黑" panose="020B0503020204020204" pitchFamily="34" charset="-122"/>
                <a:ea typeface="微软雅黑" panose="020B0503020204020204" pitchFamily="34" charset="-122"/>
              </a:rPr>
              <a:t>4</a:t>
            </a:r>
            <a:r>
              <a:rPr lang="zh-CN" altLang="en-US" sz="2000" dirty="0">
                <a:solidFill>
                  <a:srgbClr val="1369B2"/>
                </a:solidFill>
                <a:latin typeface="微软雅黑" panose="020B0503020204020204" pitchFamily="34" charset="-122"/>
                <a:ea typeface="微软雅黑" panose="020B0503020204020204" pitchFamily="34" charset="-122"/>
              </a:rPr>
              <a:t>个包说明</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的配置</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680720" y="2120265"/>
          <a:ext cx="10830560" cy="3640455"/>
        </p:xfrm>
        <a:graphic>
          <a:graphicData uri="http://schemas.openxmlformats.org/drawingml/2006/table">
            <a:tbl>
              <a:tblPr>
                <a:tableStyleId>{5C22544A-7EE6-4342-B048-85BDC9FD1C3A}</a:tableStyleId>
              </a:tblPr>
              <a:tblGrid>
                <a:gridCol w="3017520"/>
                <a:gridCol w="7813040"/>
              </a:tblGrid>
              <a:tr h="508000">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rPr>
                        <a:t>包名</a:t>
                      </a:r>
                      <a:endPar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54000" marR="254000" marT="107950" marB="10795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rPr>
                        <a:t>说明</a:t>
                      </a:r>
                      <a:endPar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54000" marR="254000" marT="107950" marB="10795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800100">
                <a:tc>
                  <a:txBody>
                    <a:bodyPr/>
                    <a:lstStyle/>
                    <a:p>
                      <a:pPr indent="0" algn="l">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core（核心包）</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0" marR="2540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包含了JDBC的核心功能,包括JdbcTemplate类、SimpleJdbcInsert类、SimpleJdbcCall类以及NamedParameterJdbcTemplate类。</a:t>
                      </a:r>
                      <a:endPar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0" marR="2540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800100">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dataSource（数据源包）</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0" marR="2540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包含访问数据源的实用工具类,它有多种数据源的实现,可以在Java EE容器外部测试JDBC代码。</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0" marR="2540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883920">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object（对象包）</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0" marR="2540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以面向对象的方式访问数据库,它可以执行查询、修改和更新操作并将返回结果作为业务对象，并且在数据表的列和业务对象的属性之间映射查询结果。</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0" marR="2540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648335">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support（支持包）</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0" marR="254000" marT="107950" marB="10795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包含了core和object包的支持类，如提供异常转换功能的SQLException类。</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0" marR="254000" marT="107950" marB="10795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976630" y="1878965"/>
            <a:ext cx="10238740" cy="216852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Spring对数据库的操作都封装在了core、dataSource、object和support这4个包中，想要使用Spring JDBC，就需要对这些包进行配置。</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在Spring中，JDBC的配置是在配置文件applicationContext.xml中完成的，包括</a:t>
            </a:r>
            <a:r>
              <a:rPr lang="zh-CN" altLang="zh-CN" dirty="0">
                <a:solidFill>
                  <a:srgbClr val="1369B2"/>
                </a:solidFill>
                <a:latin typeface="微软雅黑" panose="020B0503020204020204" pitchFamily="34" charset="-122"/>
                <a:ea typeface="微软雅黑" panose="020B0503020204020204" pitchFamily="34" charset="-122"/>
                <a:cs typeface="+mn-ea"/>
                <a:sym typeface="+mn-ea"/>
              </a:rPr>
              <a:t>配置数据源</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1369B2"/>
                </a:solidFill>
                <a:latin typeface="微软雅黑" panose="020B0503020204020204" pitchFamily="34" charset="-122"/>
                <a:ea typeface="微软雅黑" panose="020B0503020204020204" pitchFamily="34" charset="-122"/>
                <a:cs typeface="+mn-ea"/>
                <a:sym typeface="+mn-ea"/>
              </a:rPr>
              <a:t>配置JDBC模板</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和</a:t>
            </a:r>
            <a:r>
              <a:rPr lang="zh-CN" altLang="zh-CN" dirty="0">
                <a:solidFill>
                  <a:srgbClr val="1369B2"/>
                </a:solidFill>
                <a:latin typeface="微软雅黑" panose="020B0503020204020204" pitchFamily="34" charset="-122"/>
                <a:ea typeface="微软雅黑" panose="020B0503020204020204" pitchFamily="34" charset="-122"/>
                <a:cs typeface="+mn-ea"/>
                <a:sym typeface="+mn-ea"/>
              </a:rPr>
              <a:t>配置注入类。</a:t>
            </a:r>
            <a:endParaRPr lang="zh-CN" altLang="zh-CN"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en-US"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13" name="Title 1"/>
          <p:cNvSpPr txBox="1"/>
          <p:nvPr/>
        </p:nvSpPr>
        <p:spPr>
          <a:xfrm>
            <a:off x="1143635" y="266700"/>
            <a:ext cx="42017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的配置</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1094740" y="1202055"/>
            <a:ext cx="9244330" cy="5278755"/>
          </a:xfrm>
          <a:prstGeom prst="rect">
            <a:avLst/>
          </a:prstGeom>
        </p:spPr>
      </p:pic>
      <p:sp>
        <p:nvSpPr>
          <p:cNvPr id="4" name="矩形 3"/>
          <p:cNvSpPr/>
          <p:nvPr/>
        </p:nvSpPr>
        <p:spPr>
          <a:xfrm>
            <a:off x="1177925" y="1096645"/>
            <a:ext cx="9161145" cy="5631180"/>
          </a:xfrm>
          <a:prstGeom prst="rect">
            <a:avLst/>
          </a:prstGeom>
        </p:spPr>
        <p:txBody>
          <a:bodyPr wrap="square">
            <a:spAutoFit/>
          </a:bodyPr>
          <a:lstStyle/>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rPr>
              <a:t>&lt;!-- 1.配置数据源 --&gt;</a:t>
            </a:r>
            <a:endParaRPr lang="en-US"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rPr>
              <a:t>&lt;bean id="</a:t>
            </a:r>
            <a:r>
              <a:rPr lang="en-US" altLang="zh-CN" sz="1500" dirty="0" err="1">
                <a:solidFill>
                  <a:srgbClr val="595959"/>
                </a:solidFill>
                <a:latin typeface="微软雅黑" panose="020B0503020204020204" pitchFamily="34" charset="-122"/>
                <a:ea typeface="微软雅黑" panose="020B0503020204020204" pitchFamily="34" charset="-122"/>
                <a:cs typeface="+mn-ea"/>
              </a:rPr>
              <a:t>dataSource</a:t>
            </a:r>
            <a:r>
              <a:rPr lang="en-US" altLang="zh-CN" sz="1500" dirty="0">
                <a:solidFill>
                  <a:srgbClr val="595959"/>
                </a:solidFill>
                <a:latin typeface="微软雅黑" panose="020B0503020204020204" pitchFamily="34" charset="-122"/>
                <a:ea typeface="微软雅黑" panose="020B0503020204020204" pitchFamily="34" charset="-122"/>
                <a:cs typeface="+mn-ea"/>
              </a:rPr>
              <a:t>" class="</a:t>
            </a:r>
            <a:r>
              <a:rPr lang="en-US" altLang="zh-CN" sz="1500" dirty="0" err="1">
                <a:solidFill>
                  <a:srgbClr val="595959"/>
                </a:solidFill>
                <a:latin typeface="微软雅黑" panose="020B0503020204020204" pitchFamily="34" charset="-122"/>
                <a:ea typeface="微软雅黑" panose="020B0503020204020204" pitchFamily="34" charset="-122"/>
                <a:cs typeface="+mn-ea"/>
              </a:rPr>
              <a:t>org.springframework.jdbc.datasource.DriverManagerDataSource</a:t>
            </a:r>
            <a:r>
              <a:rPr lang="en-US" altLang="zh-CN" sz="1500" dirty="0">
                <a:solidFill>
                  <a:srgbClr val="595959"/>
                </a:solidFill>
                <a:latin typeface="微软雅黑" panose="020B0503020204020204" pitchFamily="34" charset="-122"/>
                <a:ea typeface="微软雅黑" panose="020B0503020204020204" pitchFamily="34" charset="-122"/>
                <a:cs typeface="+mn-ea"/>
              </a:rPr>
              <a:t>"&gt;</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rPr>
              <a:t>     &lt;!-- </a:t>
            </a:r>
            <a:r>
              <a:rPr lang="zh-CN" altLang="zh-CN" sz="1500" dirty="0">
                <a:solidFill>
                  <a:srgbClr val="595959"/>
                </a:solidFill>
                <a:latin typeface="微软雅黑" panose="020B0503020204020204" pitchFamily="34" charset="-122"/>
                <a:ea typeface="微软雅黑" panose="020B0503020204020204" pitchFamily="34" charset="-122"/>
                <a:cs typeface="+mn-ea"/>
              </a:rPr>
              <a:t>数据库驱动</a:t>
            </a:r>
            <a:r>
              <a:rPr lang="en-US" altLang="zh-CN" sz="1500" dirty="0">
                <a:solidFill>
                  <a:srgbClr val="595959"/>
                </a:solidFill>
                <a:latin typeface="微软雅黑" panose="020B0503020204020204" pitchFamily="34" charset="-122"/>
                <a:ea typeface="微软雅黑" panose="020B0503020204020204" pitchFamily="34" charset="-122"/>
                <a:cs typeface="+mn-ea"/>
              </a:rPr>
              <a:t> --&gt;</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rPr>
              <a:t>     &lt;property name="</a:t>
            </a:r>
            <a:r>
              <a:rPr lang="en-US" altLang="zh-CN" sz="1500" dirty="0" err="1">
                <a:solidFill>
                  <a:srgbClr val="595959"/>
                </a:solidFill>
                <a:latin typeface="微软雅黑" panose="020B0503020204020204" pitchFamily="34" charset="-122"/>
                <a:ea typeface="微软雅黑" panose="020B0503020204020204" pitchFamily="34" charset="-122"/>
                <a:cs typeface="+mn-ea"/>
              </a:rPr>
              <a:t>driverClassName</a:t>
            </a:r>
            <a:r>
              <a:rPr lang="en-US" altLang="zh-CN" sz="1500" dirty="0">
                <a:solidFill>
                  <a:srgbClr val="595959"/>
                </a:solidFill>
                <a:latin typeface="微软雅黑" panose="020B0503020204020204" pitchFamily="34" charset="-122"/>
                <a:ea typeface="微软雅黑" panose="020B0503020204020204" pitchFamily="34" charset="-122"/>
                <a:cs typeface="+mn-ea"/>
              </a:rPr>
              <a:t>" value="</a:t>
            </a:r>
            <a:r>
              <a:rPr lang="en-US" altLang="zh-CN" sz="1500" dirty="0" err="1">
                <a:solidFill>
                  <a:srgbClr val="595959"/>
                </a:solidFill>
                <a:latin typeface="微软雅黑" panose="020B0503020204020204" pitchFamily="34" charset="-122"/>
                <a:ea typeface="微软雅黑" panose="020B0503020204020204" pitchFamily="34" charset="-122"/>
                <a:cs typeface="+mn-ea"/>
              </a:rPr>
              <a:t>com.mysql.jdbc.Driver</a:t>
            </a:r>
            <a:r>
              <a:rPr lang="en-US" altLang="zh-CN" sz="1500" dirty="0">
                <a:solidFill>
                  <a:srgbClr val="595959"/>
                </a:solidFill>
                <a:latin typeface="微软雅黑" panose="020B0503020204020204" pitchFamily="34" charset="-122"/>
                <a:ea typeface="微软雅黑" panose="020B0503020204020204" pitchFamily="34" charset="-122"/>
                <a:cs typeface="+mn-ea"/>
              </a:rPr>
              <a:t>"/&gt;</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rPr>
              <a:t>     &lt;!-- </a:t>
            </a:r>
            <a:r>
              <a:rPr lang="zh-CN" altLang="zh-CN" sz="1500" dirty="0">
                <a:solidFill>
                  <a:srgbClr val="595959"/>
                </a:solidFill>
                <a:latin typeface="微软雅黑" panose="020B0503020204020204" pitchFamily="34" charset="-122"/>
                <a:ea typeface="微软雅黑" panose="020B0503020204020204" pitchFamily="34" charset="-122"/>
                <a:cs typeface="+mn-ea"/>
              </a:rPr>
              <a:t>连接数据库</a:t>
            </a:r>
            <a:r>
              <a:rPr lang="en-US" altLang="zh-CN" sz="1500" dirty="0" err="1">
                <a:solidFill>
                  <a:srgbClr val="595959"/>
                </a:solidFill>
                <a:latin typeface="微软雅黑" panose="020B0503020204020204" pitchFamily="34" charset="-122"/>
                <a:ea typeface="微软雅黑" panose="020B0503020204020204" pitchFamily="34" charset="-122"/>
                <a:cs typeface="+mn-ea"/>
              </a:rPr>
              <a:t>url</a:t>
            </a:r>
            <a:r>
              <a:rPr lang="en-US" altLang="zh-CN" sz="1500" dirty="0">
                <a:solidFill>
                  <a:srgbClr val="595959"/>
                </a:solidFill>
                <a:latin typeface="微软雅黑" panose="020B0503020204020204" pitchFamily="34" charset="-122"/>
                <a:ea typeface="微软雅黑" panose="020B0503020204020204" pitchFamily="34" charset="-122"/>
                <a:cs typeface="+mn-ea"/>
              </a:rPr>
              <a:t> --&gt;</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rPr>
              <a:t>     &lt;property name="</a:t>
            </a:r>
            <a:r>
              <a:rPr lang="en-US" altLang="zh-CN" sz="1500" dirty="0" err="1">
                <a:solidFill>
                  <a:srgbClr val="595959"/>
                </a:solidFill>
                <a:latin typeface="微软雅黑" panose="020B0503020204020204" pitchFamily="34" charset="-122"/>
                <a:ea typeface="微软雅黑" panose="020B0503020204020204" pitchFamily="34" charset="-122"/>
                <a:cs typeface="+mn-ea"/>
              </a:rPr>
              <a:t>url</a:t>
            </a:r>
            <a:r>
              <a:rPr lang="en-US" altLang="zh-CN" sz="1500" dirty="0">
                <a:solidFill>
                  <a:srgbClr val="595959"/>
                </a:solidFill>
                <a:latin typeface="微软雅黑" panose="020B0503020204020204" pitchFamily="34" charset="-122"/>
                <a:ea typeface="微软雅黑" panose="020B0503020204020204" pitchFamily="34" charset="-122"/>
                <a:cs typeface="+mn-ea"/>
              </a:rPr>
              <a:t>" value="</a:t>
            </a:r>
            <a:r>
              <a:rPr lang="en-US" altLang="zh-CN" sz="1500" dirty="0" err="1">
                <a:solidFill>
                  <a:srgbClr val="595959"/>
                </a:solidFill>
                <a:latin typeface="微软雅黑" panose="020B0503020204020204" pitchFamily="34" charset="-122"/>
                <a:ea typeface="微软雅黑" panose="020B0503020204020204" pitchFamily="34" charset="-122"/>
                <a:cs typeface="+mn-ea"/>
              </a:rPr>
              <a:t>jdbc:mysql</a:t>
            </a:r>
            <a:r>
              <a:rPr lang="en-US" altLang="zh-CN" sz="1500" dirty="0">
                <a:solidFill>
                  <a:srgbClr val="595959"/>
                </a:solidFill>
                <a:latin typeface="微软雅黑" panose="020B0503020204020204" pitchFamily="34" charset="-122"/>
                <a:ea typeface="微软雅黑" panose="020B0503020204020204" pitchFamily="34" charset="-122"/>
                <a:cs typeface="+mn-ea"/>
              </a:rPr>
              <a:t>://localhost:3306/spring"/&gt;</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rPr>
              <a:t>   </a:t>
            </a:r>
            <a:r>
              <a:rPr lang="zh-CN" altLang="en-US" sz="1500" dirty="0">
                <a:solidFill>
                  <a:srgbClr val="595959"/>
                </a:solidFill>
                <a:latin typeface="微软雅黑" panose="020B0503020204020204" pitchFamily="34" charset="-122"/>
                <a:ea typeface="微软雅黑" panose="020B0503020204020204" pitchFamily="34" charset="-122"/>
                <a:cs typeface="+mn-ea"/>
              </a:rPr>
              <a:t>  </a:t>
            </a:r>
            <a:r>
              <a:rPr lang="en-US" altLang="zh-CN" sz="1500" dirty="0">
                <a:solidFill>
                  <a:srgbClr val="595959"/>
                </a:solidFill>
                <a:latin typeface="微软雅黑" panose="020B0503020204020204" pitchFamily="34" charset="-122"/>
                <a:ea typeface="微软雅黑" panose="020B0503020204020204" pitchFamily="34" charset="-122"/>
                <a:cs typeface="+mn-ea"/>
              </a:rPr>
              <a:t>&lt;property name="username" value="root"/&gt;&lt;!-- </a:t>
            </a:r>
            <a:r>
              <a:rPr lang="zh-CN" altLang="zh-CN" sz="1500" dirty="0">
                <a:solidFill>
                  <a:srgbClr val="595959"/>
                </a:solidFill>
                <a:latin typeface="微软雅黑" panose="020B0503020204020204" pitchFamily="34" charset="-122"/>
                <a:ea typeface="微软雅黑" panose="020B0503020204020204" pitchFamily="34" charset="-122"/>
                <a:cs typeface="+mn-ea"/>
              </a:rPr>
              <a:t>连接数据库用户名</a:t>
            </a:r>
            <a:r>
              <a:rPr lang="en-US" altLang="zh-CN" sz="1500" dirty="0">
                <a:solidFill>
                  <a:srgbClr val="595959"/>
                </a:solidFill>
                <a:latin typeface="微软雅黑" panose="020B0503020204020204" pitchFamily="34" charset="-122"/>
                <a:ea typeface="微软雅黑" panose="020B0503020204020204" pitchFamily="34" charset="-122"/>
                <a:cs typeface="+mn-ea"/>
              </a:rPr>
              <a:t> --&gt;</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cs typeface="+mn-ea"/>
              </a:rPr>
              <a:t>     </a:t>
            </a:r>
            <a:r>
              <a:rPr lang="en-US" altLang="zh-CN" sz="1500" dirty="0">
                <a:solidFill>
                  <a:srgbClr val="595959"/>
                </a:solidFill>
                <a:latin typeface="微软雅黑" panose="020B0503020204020204" pitchFamily="34" charset="-122"/>
                <a:ea typeface="微软雅黑" panose="020B0503020204020204" pitchFamily="34" charset="-122"/>
                <a:cs typeface="+mn-ea"/>
              </a:rPr>
              <a:t>&lt;property name="password" value="root"/&gt;&lt;!-- </a:t>
            </a:r>
            <a:r>
              <a:rPr lang="zh-CN" altLang="zh-CN" sz="1500" dirty="0">
                <a:solidFill>
                  <a:srgbClr val="595959"/>
                </a:solidFill>
                <a:latin typeface="微软雅黑" panose="020B0503020204020204" pitchFamily="34" charset="-122"/>
                <a:ea typeface="微软雅黑" panose="020B0503020204020204" pitchFamily="34" charset="-122"/>
                <a:cs typeface="+mn-ea"/>
              </a:rPr>
              <a:t>连接数据库密码</a:t>
            </a:r>
            <a:r>
              <a:rPr lang="en-US" altLang="zh-CN" sz="1500" dirty="0">
                <a:solidFill>
                  <a:srgbClr val="595959"/>
                </a:solidFill>
                <a:latin typeface="微软雅黑" panose="020B0503020204020204" pitchFamily="34" charset="-122"/>
                <a:ea typeface="微软雅黑" panose="020B0503020204020204" pitchFamily="34" charset="-122"/>
                <a:cs typeface="+mn-ea"/>
              </a:rPr>
              <a:t> --&gt;</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rPr>
              <a:t>&lt;/bean&gt;</a:t>
            </a:r>
            <a:endParaRPr lang="en-US"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rPr>
              <a:t>&lt;!-- 2.配置JDBC模板 --&gt;</a:t>
            </a:r>
            <a:endParaRPr lang="en-US"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&lt;bean id="</a:t>
            </a:r>
            <a:r>
              <a:rPr lang="en-US" altLang="zh-CN" sz="1500" dirty="0" err="1">
                <a:solidFill>
                  <a:srgbClr val="595959"/>
                </a:solidFill>
                <a:latin typeface="微软雅黑" panose="020B0503020204020204" pitchFamily="34" charset="-122"/>
                <a:ea typeface="微软雅黑" panose="020B0503020204020204" pitchFamily="34" charset="-122"/>
                <a:cs typeface="+mn-ea"/>
                <a:sym typeface="+mn-ea"/>
              </a:rPr>
              <a:t>JdbcTemplate</a:t>
            </a: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   class="</a:t>
            </a:r>
            <a:r>
              <a:rPr lang="en-US" altLang="zh-CN" sz="1500" dirty="0" err="1">
                <a:solidFill>
                  <a:srgbClr val="595959"/>
                </a:solidFill>
                <a:latin typeface="微软雅黑" panose="020B0503020204020204" pitchFamily="34" charset="-122"/>
                <a:ea typeface="微软雅黑" panose="020B0503020204020204" pitchFamily="34" charset="-122"/>
                <a:cs typeface="+mn-ea"/>
                <a:sym typeface="+mn-ea"/>
              </a:rPr>
              <a:t>org.springframework.jdbc.core.JdbcTemplate</a:t>
            </a: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"&gt;</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        &lt;property name="</a:t>
            </a:r>
            <a:r>
              <a:rPr lang="en-US" altLang="zh-CN" sz="1500" dirty="0" err="1">
                <a:solidFill>
                  <a:srgbClr val="595959"/>
                </a:solidFill>
                <a:latin typeface="微软雅黑" panose="020B0503020204020204" pitchFamily="34" charset="-122"/>
                <a:ea typeface="微软雅黑" panose="020B0503020204020204" pitchFamily="34" charset="-122"/>
                <a:cs typeface="+mn-ea"/>
                <a:sym typeface="+mn-ea"/>
              </a:rPr>
              <a:t>dataSource</a:t>
            </a: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 ref="</a:t>
            </a:r>
            <a:r>
              <a:rPr lang="en-US" altLang="zh-CN" sz="1500" dirty="0" err="1">
                <a:solidFill>
                  <a:srgbClr val="595959"/>
                </a:solidFill>
                <a:latin typeface="微软雅黑" panose="020B0503020204020204" pitchFamily="34" charset="-122"/>
                <a:ea typeface="微软雅黑" panose="020B0503020204020204" pitchFamily="34" charset="-122"/>
                <a:cs typeface="+mn-ea"/>
                <a:sym typeface="+mn-ea"/>
              </a:rPr>
              <a:t>dataSource</a:t>
            </a: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"/&gt;</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&lt;/bean&gt;</a:t>
            </a:r>
            <a:endParaRPr lang="en-US" altLang="zh-CN" sz="1500" dirty="0">
              <a:solidFill>
                <a:srgbClr val="595959"/>
              </a:solidFill>
              <a:latin typeface="微软雅黑" panose="020B0503020204020204" pitchFamily="34" charset="-122"/>
              <a:ea typeface="微软雅黑" panose="020B0503020204020204" pitchFamily="34" charset="-122"/>
              <a:cs typeface="+mn-ea"/>
              <a:sym typeface="+mn-ea"/>
            </a:endParaRP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&lt;!-- 3.配置</a:t>
            </a:r>
            <a:r>
              <a:rPr lang="zh-CN" altLang="en-US" sz="1500" dirty="0">
                <a:solidFill>
                  <a:srgbClr val="595959"/>
                </a:solidFill>
                <a:latin typeface="微软雅黑" panose="020B0503020204020204" pitchFamily="34" charset="-122"/>
                <a:ea typeface="微软雅黑" panose="020B0503020204020204" pitchFamily="34" charset="-122"/>
                <a:cs typeface="+mn-ea"/>
                <a:sym typeface="+mn-ea"/>
              </a:rPr>
              <a:t>注入类</a:t>
            </a: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 --&gt;</a:t>
            </a:r>
            <a:endParaRPr lang="en-US" altLang="zh-CN" sz="1500" dirty="0">
              <a:solidFill>
                <a:srgbClr val="595959"/>
              </a:solidFill>
              <a:latin typeface="微软雅黑" panose="020B0503020204020204" pitchFamily="34" charset="-122"/>
              <a:ea typeface="微软雅黑" panose="020B0503020204020204" pitchFamily="34" charset="-122"/>
              <a:cs typeface="+mn-ea"/>
              <a:sym typeface="+mn-ea"/>
            </a:endParaRPr>
          </a:p>
          <a:p>
            <a:pPr>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&lt;bean id="xxx" class="</a:t>
            </a:r>
            <a:r>
              <a:rPr lang="en-US" altLang="zh-CN" sz="1500" dirty="0" err="1">
                <a:solidFill>
                  <a:srgbClr val="595959"/>
                </a:solidFill>
                <a:latin typeface="微软雅黑" panose="020B0503020204020204" pitchFamily="34" charset="-122"/>
                <a:ea typeface="微软雅黑" panose="020B0503020204020204" pitchFamily="34" charset="-122"/>
                <a:cs typeface="+mn-ea"/>
                <a:sym typeface="+mn-ea"/>
              </a:rPr>
              <a:t>Xxx</a:t>
            </a: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"&gt;	&lt;property name="</a:t>
            </a:r>
            <a:r>
              <a:rPr lang="en-US" altLang="zh-CN" sz="1500" dirty="0" err="1">
                <a:solidFill>
                  <a:srgbClr val="595959"/>
                </a:solidFill>
                <a:latin typeface="微软雅黑" panose="020B0503020204020204" pitchFamily="34" charset="-122"/>
                <a:ea typeface="微软雅黑" panose="020B0503020204020204" pitchFamily="34" charset="-122"/>
                <a:cs typeface="+mn-ea"/>
                <a:sym typeface="+mn-ea"/>
              </a:rPr>
              <a:t>JdbcTemplate</a:t>
            </a: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 ref="</a:t>
            </a:r>
            <a:r>
              <a:rPr lang="en-US" altLang="zh-CN" sz="1500" dirty="0" err="1">
                <a:solidFill>
                  <a:srgbClr val="595959"/>
                </a:solidFill>
                <a:latin typeface="微软雅黑" panose="020B0503020204020204" pitchFamily="34" charset="-122"/>
                <a:ea typeface="微软雅黑" panose="020B0503020204020204" pitchFamily="34" charset="-122"/>
                <a:cs typeface="+mn-ea"/>
                <a:sym typeface="+mn-ea"/>
              </a:rPr>
              <a:t>JdbcTemplate</a:t>
            </a:r>
            <a:r>
              <a:rPr lang="en-US" altLang="zh-CN" sz="1500" dirty="0">
                <a:solidFill>
                  <a:srgbClr val="595959"/>
                </a:solidFill>
                <a:latin typeface="微软雅黑" panose="020B0503020204020204" pitchFamily="34" charset="-122"/>
                <a:ea typeface="微软雅黑" panose="020B0503020204020204" pitchFamily="34" charset="-122"/>
                <a:cs typeface="+mn-ea"/>
                <a:sym typeface="+mn-ea"/>
              </a:rPr>
              <a:t>"/&gt;&lt;/bean&gt;</a:t>
            </a:r>
            <a:endParaRPr lang="zh-CN" altLang="zh-CN" sz="15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5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635" y="266700"/>
            <a:ext cx="42017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的配置</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810" y="1090930"/>
            <a:ext cx="41821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731260" cy="39878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dataSource</a:t>
            </a:r>
            <a:r>
              <a:rPr lang="zh-CN" altLang="zh-CN" sz="2000" dirty="0">
                <a:solidFill>
                  <a:srgbClr val="1369B2"/>
                </a:solidFill>
                <a:latin typeface="微软雅黑" panose="020B0503020204020204" pitchFamily="34" charset="-122"/>
                <a:ea typeface="微软雅黑" panose="020B0503020204020204" pitchFamily="34" charset="-122"/>
              </a:rPr>
              <a:t>配置</a:t>
            </a:r>
            <a:r>
              <a:rPr lang="en-US" altLang="zh-CN" sz="2000" dirty="0">
                <a:solidFill>
                  <a:srgbClr val="1369B2"/>
                </a:solidFill>
                <a:latin typeface="微软雅黑" panose="020B0503020204020204" pitchFamily="34" charset="-122"/>
                <a:ea typeface="微软雅黑" panose="020B0503020204020204" pitchFamily="34" charset="-122"/>
              </a:rPr>
              <a:t>4</a:t>
            </a:r>
            <a:r>
              <a:rPr lang="zh-CN" altLang="zh-CN" sz="2000" dirty="0">
                <a:solidFill>
                  <a:srgbClr val="1369B2"/>
                </a:solidFill>
                <a:latin typeface="微软雅黑" panose="020B0503020204020204" pitchFamily="34" charset="-122"/>
                <a:ea typeface="微软雅黑" panose="020B0503020204020204" pitchFamily="34" charset="-122"/>
              </a:rPr>
              <a:t>个属性的含义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的配置</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1172845" y="2235200"/>
          <a:ext cx="8977630" cy="2867025"/>
        </p:xfrm>
        <a:graphic>
          <a:graphicData uri="http://schemas.openxmlformats.org/drawingml/2006/table">
            <a:tbl>
              <a:tblPr>
                <a:tableStyleId>{5C22544A-7EE6-4342-B048-85BDC9FD1C3A}</a:tableStyleId>
              </a:tblPr>
              <a:tblGrid>
                <a:gridCol w="2827655"/>
                <a:gridCol w="6149975"/>
              </a:tblGrid>
              <a:tr h="573405">
                <a:tc>
                  <a:txBody>
                    <a:bodyPr/>
                    <a:lstStyle/>
                    <a:p>
                      <a:pPr marR="292100" indent="0" algn="ctr" defTabSz="1219200" rtl="0"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属性名</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含义</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573405">
                <a:tc>
                  <a:txBody>
                    <a:bodyPr/>
                    <a:lstStyle/>
                    <a:p>
                      <a:pPr indent="0" algn="ctr"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driverClassName</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所使用的驱动名称,对应驱动JAR包中的Driver类</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317500" marR="3175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73405">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url</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数据源地址</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73405">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username</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访问数据库的用户名</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73405">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password</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访问数据库的密码</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07953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66235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dataSource</a:t>
            </a:r>
            <a:r>
              <a:rPr lang="zh-CN" altLang="en-US" sz="2000" dirty="0">
                <a:solidFill>
                  <a:srgbClr val="1369B2"/>
                </a:solidFill>
                <a:latin typeface="微软雅黑" panose="020B0503020204020204" pitchFamily="34" charset="-122"/>
                <a:ea typeface="微软雅黑" panose="020B0503020204020204" pitchFamily="34" charset="-122"/>
              </a:rPr>
              <a:t>属性值的设定要求</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8" name="文本框 18"/>
          <p:cNvSpPr txBox="1"/>
          <p:nvPr>
            <p:custDataLst>
              <p:tags r:id="rId2"/>
            </p:custDataLst>
          </p:nvPr>
        </p:nvSpPr>
        <p:spPr>
          <a:xfrm>
            <a:off x="1604700" y="2630170"/>
            <a:ext cx="9087451" cy="212782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在</a:t>
            </a:r>
            <a:r>
              <a:rPr lang="en-US" altLang="zh-CN" dirty="0" err="1">
                <a:solidFill>
                  <a:srgbClr val="595959"/>
                </a:solidFill>
                <a:latin typeface="微软雅黑" panose="020B0503020204020204" pitchFamily="34" charset="-122"/>
              </a:rPr>
              <a:t>dataSource</a:t>
            </a:r>
            <a:r>
              <a:rPr lang="zh-CN" altLang="en-US"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个属性中，</a:t>
            </a:r>
            <a:r>
              <a:rPr lang="zh-CN" altLang="zh-CN" dirty="0">
                <a:solidFill>
                  <a:srgbClr val="595959"/>
                </a:solidFill>
                <a:latin typeface="微软雅黑" panose="020B0503020204020204" pitchFamily="34" charset="-122"/>
              </a:rPr>
              <a:t>需要根据数据库类型或者系统配置设置相应的属性值。例如，如果数据库类型不同，需要更改驱动名称；如果数据库不在本地，则需要将地址中的</a:t>
            </a:r>
            <a:r>
              <a:rPr lang="en-US" altLang="zh-CN" dirty="0">
                <a:solidFill>
                  <a:srgbClr val="595959"/>
                </a:solidFill>
                <a:latin typeface="微软雅黑" panose="020B0503020204020204" pitchFamily="34" charset="-122"/>
              </a:rPr>
              <a:t>localhost</a:t>
            </a:r>
            <a:r>
              <a:rPr lang="zh-CN" altLang="zh-CN" dirty="0">
                <a:solidFill>
                  <a:srgbClr val="595959"/>
                </a:solidFill>
                <a:latin typeface="微软雅黑" panose="020B0503020204020204" pitchFamily="34" charset="-122"/>
              </a:rPr>
              <a:t>替换成相应的主机</a:t>
            </a:r>
            <a:r>
              <a:rPr lang="en-US" altLang="zh-CN" dirty="0">
                <a:solidFill>
                  <a:srgbClr val="595959"/>
                </a:solidFill>
                <a:latin typeface="微软雅黑" panose="020B0503020204020204" pitchFamily="34" charset="-122"/>
              </a:rPr>
              <a:t>IP</a:t>
            </a:r>
            <a:r>
              <a:rPr lang="zh-CN" altLang="zh-CN" dirty="0">
                <a:solidFill>
                  <a:srgbClr val="595959"/>
                </a:solidFill>
                <a:latin typeface="微软雅黑" panose="020B0503020204020204" pitchFamily="34" charset="-122"/>
              </a:rPr>
              <a:t>；默认情况下，数据库端口号可以省略，但如果修改过</a:t>
            </a:r>
            <a:r>
              <a:rPr lang="en-US" altLang="zh-CN" dirty="0">
                <a:solidFill>
                  <a:srgbClr val="595959"/>
                </a:solidFill>
                <a:latin typeface="微软雅黑" panose="020B0503020204020204" pitchFamily="34" charset="-122"/>
              </a:rPr>
              <a:t>MySQL</a:t>
            </a:r>
            <a:r>
              <a:rPr lang="zh-CN" altLang="zh-CN" dirty="0">
                <a:solidFill>
                  <a:srgbClr val="595959"/>
                </a:solidFill>
                <a:latin typeface="微软雅黑" panose="020B0503020204020204" pitchFamily="34" charset="-122"/>
              </a:rPr>
              <a:t>数据库的端口号，则需要加上修改后的端口号。此外，连接数据库的用户名和密码需要与数据库创建时设置的用户名和密码保持一致。</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5" y="2414040"/>
            <a:ext cx="9658732" cy="259356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568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46886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Title 1"/>
          <p:cNvSpPr txBox="1"/>
          <p:nvPr/>
        </p:nvSpPr>
        <p:spPr>
          <a:xfrm>
            <a:off x="1143635" y="266700"/>
            <a:ext cx="42017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的配置</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006850" y="3014345"/>
            <a:ext cx="8020050" cy="829945"/>
          </a:xfrm>
          <a:prstGeom prst="rect">
            <a:avLst/>
          </a:prstGeom>
          <a:noFill/>
        </p:spPr>
        <p:txBody>
          <a:bodyPr wrap="square" lIns="91443" tIns="45720" rIns="91443" bIns="45720" rtlCol="0">
            <a:spAutoFit/>
          </a:bodyPr>
          <a:lstStyle/>
          <a:p>
            <a:r>
              <a:rPr lang="en-US" altLang="zh-CN" sz="4800" b="1" dirty="0" err="1">
                <a:solidFill>
                  <a:srgbClr val="595959"/>
                </a:solidFill>
                <a:latin typeface="微软雅黑" panose="020B0503020204020204" pitchFamily="34" charset="-122"/>
                <a:ea typeface="微软雅黑" panose="020B0503020204020204" pitchFamily="34" charset="-122"/>
                <a:cs typeface="+mn-ea"/>
                <a:sym typeface="+mn-lt"/>
              </a:rPr>
              <a:t>JDBCTemplate</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的</a:t>
            </a:r>
            <a:r>
              <a:rPr lang="zh-CN" sz="4800" b="1" dirty="0">
                <a:solidFill>
                  <a:srgbClr val="595959"/>
                </a:solidFill>
                <a:latin typeface="微软雅黑" panose="020B0503020204020204" pitchFamily="34" charset="-122"/>
                <a:ea typeface="微软雅黑" panose="020B0503020204020204" pitchFamily="34" charset="-122"/>
                <a:cs typeface="+mn-ea"/>
                <a:sym typeface="+mn-lt"/>
              </a:rPr>
              <a:t>常用方法</a:t>
            </a:r>
            <a:endParaRPr 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9</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966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excute</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29230"/>
            <a:ext cx="452818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熟悉</a:t>
            </a:r>
            <a:r>
              <a:rPr lang="en-US" altLang="zh-CN" sz="2000" dirty="0" err="1">
                <a:solidFill>
                  <a:srgbClr val="1369B2"/>
                </a:solidFill>
                <a:latin typeface="微软雅黑" panose="020B0503020204020204" pitchFamily="34" charset="-122"/>
                <a:ea typeface="微软雅黑" panose="020B0503020204020204" pitchFamily="34" charset="-122"/>
              </a:rPr>
              <a:t>excute()方法</a:t>
            </a:r>
            <a:r>
              <a:rPr lang="zh-CN" altLang="en-US" sz="2000" dirty="0">
                <a:solidFill>
                  <a:srgbClr val="595959"/>
                </a:solidFill>
                <a:latin typeface="微软雅黑" panose="020B0503020204020204" pitchFamily="34" charset="-122"/>
                <a:ea typeface="微软雅黑" panose="020B0503020204020204" pitchFamily="34" charset="-122"/>
              </a:rPr>
              <a:t>，能够在程序中熟练</a:t>
            </a:r>
            <a:endParaRPr lang="zh-CN" altLang="en-US" sz="2000" dirty="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使用</a:t>
            </a:r>
            <a:r>
              <a:rPr lang="en-US" altLang="zh-CN" sz="2000" dirty="0" err="1">
                <a:solidFill>
                  <a:srgbClr val="595959"/>
                </a:solidFill>
                <a:latin typeface="微软雅黑" panose="020B0503020204020204" pitchFamily="34" charset="-122"/>
                <a:ea typeface="微软雅黑" panose="020B0503020204020204" pitchFamily="34" charset="-122"/>
              </a:rPr>
              <a:t>excute</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595959"/>
                </a:solidFill>
                <a:latin typeface="微软雅黑" panose="020B0503020204020204" pitchFamily="34" charset="-122"/>
                <a:ea typeface="微软雅黑" panose="020B0503020204020204" pitchFamily="34" charset="-122"/>
              </a:rPr>
              <a:t>方法执行</a:t>
            </a:r>
            <a:r>
              <a:rPr lang="en-US" altLang="zh-CN" sz="2000" dirty="0">
                <a:solidFill>
                  <a:srgbClr val="595959"/>
                </a:solidFill>
                <a:latin typeface="微软雅黑" panose="020B0503020204020204" pitchFamily="34" charset="-122"/>
                <a:ea typeface="微软雅黑" panose="020B0503020204020204" pitchFamily="34" charset="-122"/>
              </a:rPr>
              <a:t>SQL</a:t>
            </a:r>
            <a:r>
              <a:rPr lang="zh-CN" altLang="en-US" sz="2000" dirty="0">
                <a:solidFill>
                  <a:srgbClr val="595959"/>
                </a:solidFill>
                <a:latin typeface="微软雅黑" panose="020B0503020204020204" pitchFamily="34" charset="-122"/>
                <a:ea typeface="微软雅黑" panose="020B0503020204020204" pitchFamily="34" charset="-122"/>
              </a:rPr>
              <a:t>语句</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3635" y="1449070"/>
            <a:ext cx="6119495" cy="506730"/>
          </a:xfrm>
          <a:prstGeom prst="rect">
            <a:avLst/>
          </a:prstGeom>
          <a:noFill/>
          <a:ln>
            <a:noFill/>
          </a:ln>
        </p:spPr>
        <p:txBody>
          <a:bodyPr wrap="square" rtlCol="0">
            <a:spAutoFit/>
          </a:bodyPr>
          <a:lstStyle/>
          <a:p>
            <a:pPr>
              <a:lnSpc>
                <a:spcPct val="150000"/>
              </a:lnSpc>
            </a:pPr>
            <a:r>
              <a:rPr lang="en-US" dirty="0">
                <a:solidFill>
                  <a:srgbClr val="595959"/>
                </a:solidFill>
                <a:latin typeface="微软雅黑" panose="020B0503020204020204" pitchFamily="34" charset="-122"/>
                <a:ea typeface="微软雅黑" panose="020B0503020204020204" pitchFamily="34" charset="-122"/>
                <a:cs typeface="+mn-ea"/>
              </a:rPr>
              <a:t>execute()</a:t>
            </a:r>
            <a:r>
              <a:rPr lang="zh-CN" altLang="en-US" dirty="0">
                <a:solidFill>
                  <a:srgbClr val="595959"/>
                </a:solidFill>
                <a:latin typeface="微软雅黑" panose="020B0503020204020204" pitchFamily="34" charset="-122"/>
                <a:ea typeface="微软雅黑" panose="020B0503020204020204" pitchFamily="34" charset="-122"/>
                <a:cs typeface="+mn-ea"/>
              </a:rPr>
              <a:t>方法用于执行</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en-US" dirty="0">
                <a:solidFill>
                  <a:srgbClr val="595959"/>
                </a:solidFill>
                <a:latin typeface="微软雅黑" panose="020B0503020204020204" pitchFamily="34" charset="-122"/>
                <a:ea typeface="微软雅黑" panose="020B0503020204020204" pitchFamily="34" charset="-122"/>
                <a:cs typeface="+mn-ea"/>
              </a:rPr>
              <a:t>语句，其语法格式如下：</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excute</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custDataLst>
              <p:tags r:id="rId2"/>
            </p:custDataLst>
          </p:nvPr>
        </p:nvPicPr>
        <p:blipFill>
          <a:blip r:embed="rId3"/>
          <a:stretch>
            <a:fillRect/>
          </a:stretch>
        </p:blipFill>
        <p:spPr>
          <a:xfrm>
            <a:off x="2486025" y="2983230"/>
            <a:ext cx="7332345" cy="1294130"/>
          </a:xfrm>
          <a:prstGeom prst="rect">
            <a:avLst/>
          </a:prstGeom>
        </p:spPr>
      </p:pic>
      <p:sp>
        <p:nvSpPr>
          <p:cNvPr id="4" name="矩形 3"/>
          <p:cNvSpPr/>
          <p:nvPr/>
        </p:nvSpPr>
        <p:spPr>
          <a:xfrm>
            <a:off x="3752850" y="3376930"/>
            <a:ext cx="4799330" cy="506730"/>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jdTemplate.execute("SQL 语句");</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209408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22979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1050647" y="1180734"/>
            <a:ext cx="8485746" cy="506730"/>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下面以</a:t>
            </a:r>
            <a:r>
              <a:rPr lang="zh-CN" altLang="zh-CN" dirty="0">
                <a:solidFill>
                  <a:srgbClr val="595959"/>
                </a:solidFill>
                <a:latin typeface="微软雅黑" panose="020B0503020204020204" pitchFamily="34" charset="-122"/>
                <a:ea typeface="微软雅黑" panose="020B0503020204020204" pitchFamily="34" charset="-122"/>
                <a:cs typeface="+mn-ea"/>
              </a:rPr>
              <a:t>创建数据表的</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语句为例，来演示</a:t>
            </a:r>
            <a:r>
              <a:rPr lang="en-US" altLang="zh-CN" dirty="0" err="1">
                <a:solidFill>
                  <a:srgbClr val="595959"/>
                </a:solidFill>
                <a:latin typeface="微软雅黑" panose="020B0503020204020204" pitchFamily="34" charset="-122"/>
                <a:ea typeface="微软雅黑" panose="020B0503020204020204" pitchFamily="34" charset="-122"/>
                <a:cs typeface="+mn-ea"/>
              </a:rPr>
              <a:t>excute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方法的使用，具体步骤如下。</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excute</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3497580" y="3404869"/>
            <a:ext cx="5166360" cy="2503337"/>
          </a:xfrm>
          <a:prstGeom prst="rect">
            <a:avLst/>
          </a:prstGeom>
          <a:noFill/>
          <a:ln>
            <a:noFill/>
          </a:ln>
        </p:spPr>
      </p:pic>
      <p:sp>
        <p:nvSpPr>
          <p:cNvPr id="2" name="文本框 1"/>
          <p:cNvSpPr txBox="1"/>
          <p:nvPr/>
        </p:nvSpPr>
        <p:spPr>
          <a:xfrm>
            <a:off x="3093085" y="2210435"/>
            <a:ext cx="6222365" cy="506730"/>
          </a:xfrm>
          <a:prstGeom prst="rect">
            <a:avLst/>
          </a:prstGeom>
          <a:noFill/>
        </p:spPr>
        <p:txBody>
          <a:bodyPr wrap="none" rtlCol="0" anchor="t">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sym typeface="+mn-ea"/>
              </a:rPr>
              <a:t>创建数据库</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MySQL</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中，创建一个名为</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spring</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的数据库</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70909"/>
            <a:ext cx="7294833" cy="687918"/>
            <a:chOff x="978872" y="1800499"/>
            <a:chExt cx="5471124" cy="515938"/>
          </a:xfrm>
        </p:grpSpPr>
        <p:sp>
          <p:nvSpPr>
            <p:cNvPr id="81" name="Pentagon 3"/>
            <p:cNvSpPr/>
            <p:nvPr/>
          </p:nvSpPr>
          <p:spPr bwMode="auto">
            <a:xfrm>
              <a:off x="978872" y="1800499"/>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a:t>
              </a:r>
              <a:r>
                <a:rPr lang="en-US" altLang="zh-CN" sz="2000" dirty="0" err="1">
                  <a:solidFill>
                    <a:srgbClr val="1369B2"/>
                  </a:solidFill>
                  <a:latin typeface="微软雅黑" panose="020B0503020204020204" pitchFamily="34" charset="-122"/>
                  <a:ea typeface="微软雅黑" panose="020B0503020204020204" pitchFamily="34" charset="-122"/>
                  <a:cs typeface="+mn-ea"/>
                </a:rPr>
                <a:t>JdbcTemplate</a:t>
              </a:r>
              <a:r>
                <a:rPr lang="zh-CN" altLang="zh-CN" sz="2000" dirty="0">
                  <a:solidFill>
                    <a:srgbClr val="1369B2"/>
                  </a:solidFill>
                  <a:latin typeface="微软雅黑" panose="020B0503020204020204" pitchFamily="34" charset="-122"/>
                  <a:ea typeface="微软雅黑" panose="020B0503020204020204" pitchFamily="34" charset="-122"/>
                  <a:cs typeface="+mn-ea"/>
                </a:rPr>
                <a:t>类</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的作用 </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440987"/>
            <a:ext cx="7249419" cy="685801"/>
            <a:chOff x="978872" y="2570437"/>
            <a:chExt cx="5437064" cy="514351"/>
          </a:xfrm>
        </p:grpSpPr>
        <p:sp>
          <p:nvSpPr>
            <p:cNvPr id="84" name="Pentagon 5"/>
            <p:cNvSpPr/>
            <p:nvPr/>
          </p:nvSpPr>
          <p:spPr bwMode="auto">
            <a:xfrm>
              <a:off x="978872" y="2570438"/>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err="1">
                  <a:solidFill>
                    <a:srgbClr val="1369B2"/>
                  </a:solidFill>
                  <a:latin typeface="微软雅黑" panose="020B0503020204020204" pitchFamily="34" charset="-122"/>
                  <a:ea typeface="微软雅黑" panose="020B0503020204020204" pitchFamily="34" charset="-122"/>
                  <a:cs typeface="+mn-ea"/>
                </a:rPr>
                <a:t>Spring JDBC的配置 </a:t>
              </a:r>
              <a:endParaRPr lang="en-US" altLang="zh-CN" sz="2000" dirty="0" err="1">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308948"/>
            <a:ext cx="7249419" cy="687920"/>
            <a:chOff x="978872" y="3338787"/>
            <a:chExt cx="5437064" cy="515940"/>
          </a:xfrm>
        </p:grpSpPr>
        <p:sp>
          <p:nvSpPr>
            <p:cNvPr id="87" name="Pentagon 6"/>
            <p:cNvSpPr/>
            <p:nvPr/>
          </p:nvSpPr>
          <p:spPr bwMode="auto">
            <a:xfrm>
              <a:off x="978872" y="3338789"/>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熟悉</a:t>
              </a:r>
              <a:r>
                <a:rPr lang="en-US" altLang="zh-CN" sz="2000" dirty="0" err="1">
                  <a:solidFill>
                    <a:srgbClr val="1369B2"/>
                  </a:solidFill>
                  <a:latin typeface="微软雅黑" panose="020B0503020204020204" pitchFamily="34" charset="-122"/>
                  <a:ea typeface="微软雅黑" panose="020B0503020204020204" pitchFamily="34" charset="-122"/>
                  <a:cs typeface="+mn-ea"/>
                </a:rPr>
                <a:t>JdbcTemplate的增删改查</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操作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45792" y="839104"/>
            <a:ext cx="8485746" cy="1337945"/>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创建项目并引入依赖</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IDEA</a:t>
            </a:r>
            <a:r>
              <a:rPr lang="zh-CN" altLang="zh-CN" dirty="0">
                <a:solidFill>
                  <a:srgbClr val="595959"/>
                </a:solidFill>
                <a:latin typeface="微软雅黑" panose="020B0503020204020204" pitchFamily="34" charset="-122"/>
                <a:ea typeface="微软雅黑" panose="020B0503020204020204" pitchFamily="34" charset="-122"/>
                <a:cs typeface="+mn-ea"/>
              </a:rPr>
              <a:t>中创建一个名为</a:t>
            </a:r>
            <a:r>
              <a:rPr lang="en-US" altLang="zh-CN" dirty="0">
                <a:solidFill>
                  <a:srgbClr val="595959"/>
                </a:solidFill>
                <a:latin typeface="微软雅黑" panose="020B0503020204020204" pitchFamily="34" charset="-122"/>
                <a:ea typeface="微软雅黑" panose="020B0503020204020204" pitchFamily="34" charset="-122"/>
                <a:cs typeface="+mn-ea"/>
              </a:rPr>
              <a:t>chapter09</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en-US" altLang="zh-CN" dirty="0">
                <a:solidFill>
                  <a:srgbClr val="595959"/>
                </a:solidFill>
                <a:latin typeface="微软雅黑" panose="020B0503020204020204" pitchFamily="34" charset="-122"/>
                <a:ea typeface="微软雅黑" panose="020B0503020204020204" pitchFamily="34" charset="-122"/>
                <a:cs typeface="+mn-ea"/>
              </a:rPr>
              <a:t>Maven</a:t>
            </a:r>
            <a:r>
              <a:rPr lang="zh-CN" altLang="zh-CN" dirty="0">
                <a:solidFill>
                  <a:srgbClr val="595959"/>
                </a:solidFill>
                <a:latin typeface="微软雅黑" panose="020B0503020204020204" pitchFamily="34" charset="-122"/>
                <a:ea typeface="微软雅黑" panose="020B0503020204020204" pitchFamily="34" charset="-122"/>
                <a:cs typeface="+mn-ea"/>
              </a:rPr>
              <a:t>项目，然后在</a:t>
            </a:r>
            <a:r>
              <a:rPr lang="en-US" altLang="zh-CN" dirty="0" err="1">
                <a:solidFill>
                  <a:srgbClr val="595959"/>
                </a:solidFill>
                <a:latin typeface="微软雅黑" panose="020B0503020204020204" pitchFamily="34" charset="-122"/>
                <a:ea typeface="微软雅黑" panose="020B0503020204020204" pitchFamily="34" charset="-122"/>
                <a:cs typeface="+mn-ea"/>
              </a:rPr>
              <a:t>pom.xml</a:t>
            </a:r>
            <a:r>
              <a:rPr lang="zh-CN" altLang="zh-CN" dirty="0">
                <a:solidFill>
                  <a:srgbClr val="595959"/>
                </a:solidFill>
                <a:latin typeface="微软雅黑" panose="020B0503020204020204" pitchFamily="34" charset="-122"/>
                <a:ea typeface="微软雅黑" panose="020B0503020204020204" pitchFamily="34" charset="-122"/>
                <a:cs typeface="+mn-ea"/>
              </a:rPr>
              <a:t>文件中加载使用到的</a:t>
            </a:r>
            <a:r>
              <a:rPr lang="zh-CN" altLang="zh-CN" b="1" dirty="0">
                <a:solidFill>
                  <a:srgbClr val="595959"/>
                </a:solidFill>
                <a:latin typeface="微软雅黑" panose="020B0503020204020204" pitchFamily="34" charset="-122"/>
                <a:ea typeface="微软雅黑" panose="020B0503020204020204" pitchFamily="34" charset="-122"/>
                <a:cs typeface="+mn-ea"/>
              </a:rPr>
              <a:t>Spring 基础包</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zh-CN" altLang="zh-CN" b="1" dirty="0">
                <a:solidFill>
                  <a:srgbClr val="595959"/>
                </a:solidFill>
                <a:latin typeface="微软雅黑" panose="020B0503020204020204" pitchFamily="34" charset="-122"/>
                <a:ea typeface="微软雅黑" panose="020B0503020204020204" pitchFamily="34" charset="-122"/>
                <a:cs typeface="+mn-ea"/>
              </a:rPr>
              <a:t>Spring依赖包</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zh-CN" altLang="zh-CN" b="1" dirty="0">
                <a:solidFill>
                  <a:srgbClr val="595959"/>
                </a:solidFill>
                <a:latin typeface="微软雅黑" panose="020B0503020204020204" pitchFamily="34" charset="-122"/>
                <a:ea typeface="微软雅黑" panose="020B0503020204020204" pitchFamily="34" charset="-122"/>
                <a:cs typeface="+mn-ea"/>
              </a:rPr>
              <a:t>MySQL数据库的驱动JAR包</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zh-CN" altLang="zh-CN" b="1" dirty="0">
                <a:solidFill>
                  <a:srgbClr val="595959"/>
                </a:solidFill>
                <a:latin typeface="微软雅黑" panose="020B0503020204020204" pitchFamily="34" charset="-122"/>
                <a:ea typeface="微软雅黑" panose="020B0503020204020204" pitchFamily="34" charset="-122"/>
                <a:cs typeface="+mn-ea"/>
              </a:rPr>
              <a:t>Spring JDBC的JAR包</a:t>
            </a:r>
            <a:r>
              <a:rPr lang="zh-CN" altLang="zh-CN" dirty="0">
                <a:solidFill>
                  <a:srgbClr val="595959"/>
                </a:solidFill>
                <a:latin typeface="微软雅黑" panose="020B0503020204020204" pitchFamily="34" charset="-122"/>
                <a:ea typeface="微软雅黑" panose="020B0503020204020204" pitchFamily="34" charset="-122"/>
                <a:cs typeface="+mn-ea"/>
              </a:rPr>
              <a:t>和</a:t>
            </a:r>
            <a:r>
              <a:rPr lang="zh-CN" altLang="zh-CN" b="1" dirty="0">
                <a:solidFill>
                  <a:srgbClr val="595959"/>
                </a:solidFill>
                <a:latin typeface="微软雅黑" panose="020B0503020204020204" pitchFamily="34" charset="-122"/>
                <a:ea typeface="微软雅黑" panose="020B0503020204020204" pitchFamily="34" charset="-122"/>
                <a:cs typeface="+mn-ea"/>
              </a:rPr>
              <a:t>Spring事务处理的JAR包</a:t>
            </a:r>
            <a:r>
              <a:rPr lang="zh-CN"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708910"/>
            <a:ext cx="7332167" cy="3367396"/>
          </a:xfrm>
          <a:prstGeom prst="rect">
            <a:avLst/>
          </a:prstGeom>
        </p:spPr>
      </p:pic>
      <p:sp>
        <p:nvSpPr>
          <p:cNvPr id="4" name="矩形 3"/>
          <p:cNvSpPr/>
          <p:nvPr/>
        </p:nvSpPr>
        <p:spPr>
          <a:xfrm>
            <a:off x="3263649" y="2663108"/>
            <a:ext cx="6463282" cy="3367397"/>
          </a:xfrm>
          <a:prstGeom prst="rect">
            <a:avLst/>
          </a:prstGeom>
        </p:spPr>
        <p:txBody>
          <a:bodyPr wrap="square">
            <a:spAutoFit/>
          </a:bodyPr>
          <a:lstStyle/>
          <a:p>
            <a:pPr lvl="0" fontAlgn="base">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 </a:t>
            </a:r>
            <a:r>
              <a:rPr lang="zh-CN" altLang="en-US" dirty="0">
                <a:solidFill>
                  <a:srgbClr val="595959"/>
                </a:solidFill>
                <a:latin typeface="微软雅黑" panose="020B0503020204020204" pitchFamily="34" charset="-122"/>
                <a:ea typeface="微软雅黑" panose="020B0503020204020204" pitchFamily="34" charset="-122"/>
                <a:cs typeface="+mn-ea"/>
              </a:rPr>
              <a:t>这里只展示了其中一个</a:t>
            </a:r>
            <a:r>
              <a:rPr lang="en-US" altLang="zh-CN" dirty="0">
                <a:solidFill>
                  <a:srgbClr val="595959"/>
                </a:solidFill>
                <a:latin typeface="微软雅黑" panose="020B0503020204020204" pitchFamily="34" charset="-122"/>
                <a:ea typeface="微软雅黑" panose="020B0503020204020204" pitchFamily="34" charset="-122"/>
                <a:cs typeface="+mn-ea"/>
              </a:rPr>
              <a:t>JAR</a:t>
            </a:r>
            <a:r>
              <a:rPr lang="zh-CN" altLang="en-US" dirty="0">
                <a:solidFill>
                  <a:srgbClr val="595959"/>
                </a:solidFill>
                <a:latin typeface="微软雅黑" panose="020B0503020204020204" pitchFamily="34" charset="-122"/>
                <a:ea typeface="微软雅黑" panose="020B0503020204020204" pitchFamily="34" charset="-122"/>
                <a:cs typeface="+mn-ea"/>
              </a:rPr>
              <a:t>包</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 MySQL</a:t>
            </a:r>
            <a:r>
              <a:rPr lang="zh-CN" altLang="zh-CN" dirty="0">
                <a:solidFill>
                  <a:srgbClr val="595959"/>
                </a:solidFill>
                <a:latin typeface="微软雅黑" panose="020B0503020204020204" pitchFamily="34" charset="-122"/>
                <a:ea typeface="微软雅黑" panose="020B0503020204020204" pitchFamily="34" charset="-122"/>
                <a:cs typeface="+mn-ea"/>
              </a:rPr>
              <a:t>数据库驱动</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&lt;dependency&gt;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a:t>
            </a:r>
            <a:r>
              <a:rPr lang="en-US" altLang="zh-CN" dirty="0" err="1">
                <a:solidFill>
                  <a:srgbClr val="595959"/>
                </a:solidFill>
                <a:latin typeface="微软雅黑" panose="020B0503020204020204" pitchFamily="34" charset="-122"/>
                <a:ea typeface="微软雅黑" panose="020B0503020204020204" pitchFamily="34" charset="-122"/>
                <a:cs typeface="+mn-ea"/>
              </a:rPr>
              <a:t>groupId</a:t>
            </a:r>
            <a:r>
              <a:rPr lang="en-US" altLang="zh-CN" dirty="0">
                <a:solidFill>
                  <a:srgbClr val="595959"/>
                </a:solidFill>
                <a:latin typeface="微软雅黑" panose="020B0503020204020204" pitchFamily="34" charset="-122"/>
                <a:ea typeface="微软雅黑" panose="020B0503020204020204" pitchFamily="34" charset="-122"/>
                <a:cs typeface="+mn-ea"/>
              </a:rPr>
              <a:t>&gt;</a:t>
            </a:r>
            <a:r>
              <a:rPr lang="en-US" altLang="zh-CN" dirty="0" err="1">
                <a:solidFill>
                  <a:srgbClr val="595959"/>
                </a:solidFill>
                <a:latin typeface="微软雅黑" panose="020B0503020204020204" pitchFamily="34" charset="-122"/>
                <a:ea typeface="微软雅黑" panose="020B0503020204020204" pitchFamily="34" charset="-122"/>
                <a:cs typeface="+mn-ea"/>
              </a:rPr>
              <a:t>mysql</a:t>
            </a:r>
            <a:r>
              <a:rPr lang="en-US" altLang="zh-CN" dirty="0">
                <a:solidFill>
                  <a:srgbClr val="595959"/>
                </a:solidFill>
                <a:latin typeface="微软雅黑" panose="020B0503020204020204" pitchFamily="34" charset="-122"/>
                <a:ea typeface="微软雅黑" panose="020B0503020204020204" pitchFamily="34" charset="-122"/>
                <a:cs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rPr>
              <a:t>groupId</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a:t>
            </a:r>
            <a:r>
              <a:rPr lang="en-US" altLang="zh-CN"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dirty="0">
                <a:solidFill>
                  <a:srgbClr val="595959"/>
                </a:solidFill>
                <a:latin typeface="微软雅黑" panose="020B0503020204020204" pitchFamily="34" charset="-122"/>
                <a:ea typeface="微软雅黑" panose="020B0503020204020204" pitchFamily="34" charset="-122"/>
                <a:cs typeface="+mn-ea"/>
              </a:rPr>
              <a:t>&gt;</a:t>
            </a:r>
            <a:r>
              <a:rPr lang="en-US" altLang="zh-CN" dirty="0" err="1">
                <a:solidFill>
                  <a:srgbClr val="595959"/>
                </a:solidFill>
                <a:latin typeface="微软雅黑" panose="020B0503020204020204" pitchFamily="34" charset="-122"/>
                <a:ea typeface="微软雅黑" panose="020B0503020204020204" pitchFamily="34" charset="-122"/>
                <a:cs typeface="+mn-ea"/>
              </a:rPr>
              <a:t>mysql</a:t>
            </a:r>
            <a:r>
              <a:rPr lang="en-US" altLang="zh-CN" dirty="0">
                <a:solidFill>
                  <a:srgbClr val="595959"/>
                </a:solidFill>
                <a:latin typeface="微软雅黑" panose="020B0503020204020204" pitchFamily="34" charset="-122"/>
                <a:ea typeface="微软雅黑" panose="020B0503020204020204" pitchFamily="34" charset="-122"/>
                <a:cs typeface="+mn-ea"/>
              </a:rPr>
              <a:t>-connector-java&lt;/</a:t>
            </a:r>
            <a:r>
              <a:rPr lang="en-US" altLang="zh-CN"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&lt;version&gt;5.1.47&lt;/version&gt;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&lt;scope&gt;runtime&lt;/scope&gt;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&lt;/dependency&gt;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excute</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编写配置文件</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chapter09</a:t>
            </a:r>
            <a:r>
              <a:rPr lang="zh-CN" altLang="zh-CN" dirty="0">
                <a:solidFill>
                  <a:srgbClr val="595959"/>
                </a:solidFill>
                <a:latin typeface="微软雅黑" panose="020B0503020204020204" pitchFamily="34" charset="-122"/>
                <a:ea typeface="微软雅黑" panose="020B0503020204020204" pitchFamily="34" charset="-122"/>
                <a:cs typeface="+mn-ea"/>
              </a:rPr>
              <a:t>项目的</a:t>
            </a:r>
            <a:r>
              <a:rPr lang="en-US" altLang="zh-CN" dirty="0" err="1">
                <a:solidFill>
                  <a:srgbClr val="595959"/>
                </a:solidFill>
                <a:latin typeface="微软雅黑" panose="020B0503020204020204" pitchFamily="34" charset="-122"/>
                <a:ea typeface="微软雅黑" panose="020B0503020204020204" pitchFamily="34" charset="-122"/>
                <a:cs typeface="+mn-ea"/>
              </a:rPr>
              <a:t>src</a:t>
            </a:r>
            <a:r>
              <a:rPr lang="en-US" altLang="zh-CN" dirty="0">
                <a:solidFill>
                  <a:srgbClr val="595959"/>
                </a:solidFill>
                <a:latin typeface="微软雅黑" panose="020B0503020204020204" pitchFamily="34" charset="-122"/>
                <a:ea typeface="微软雅黑" panose="020B0503020204020204" pitchFamily="34" charset="-122"/>
                <a:cs typeface="+mn-ea"/>
              </a:rPr>
              <a:t>/main/resources</a:t>
            </a:r>
            <a:r>
              <a:rPr lang="zh-CN" altLang="zh-CN" dirty="0">
                <a:solidFill>
                  <a:srgbClr val="595959"/>
                </a:solidFill>
                <a:latin typeface="微软雅黑" panose="020B0503020204020204" pitchFamily="34" charset="-122"/>
                <a:ea typeface="微软雅黑" panose="020B0503020204020204" pitchFamily="34" charset="-122"/>
                <a:cs typeface="+mn-ea"/>
              </a:rPr>
              <a:t>目录下，创建配置文件applicationContext.xml，在该文件中配置数据源</a:t>
            </a:r>
            <a:r>
              <a:rPr lang="en-US" altLang="zh-CN" dirty="0">
                <a:solidFill>
                  <a:srgbClr val="595959"/>
                </a:solidFill>
                <a:latin typeface="微软雅黑" panose="020B0503020204020204" pitchFamily="34" charset="-122"/>
                <a:ea typeface="微软雅黑" panose="020B0503020204020204" pitchFamily="34" charset="-122"/>
                <a:cs typeface="+mn-ea"/>
              </a:rPr>
              <a:t>Bean</a:t>
            </a:r>
            <a:r>
              <a:rPr lang="zh-CN" altLang="zh-CN" dirty="0">
                <a:solidFill>
                  <a:srgbClr val="595959"/>
                </a:solidFill>
                <a:latin typeface="微软雅黑" panose="020B0503020204020204" pitchFamily="34" charset="-122"/>
                <a:ea typeface="微软雅黑" panose="020B0503020204020204" pitchFamily="34" charset="-122"/>
                <a:cs typeface="+mn-ea"/>
              </a:rPr>
              <a:t>和</a:t>
            </a:r>
            <a:r>
              <a:rPr lang="en-US" altLang="zh-CN" dirty="0">
                <a:solidFill>
                  <a:srgbClr val="595959"/>
                </a:solidFill>
                <a:latin typeface="微软雅黑" panose="020B0503020204020204" pitchFamily="34" charset="-122"/>
                <a:ea typeface="微软雅黑" panose="020B0503020204020204" pitchFamily="34" charset="-122"/>
                <a:cs typeface="+mn-ea"/>
              </a:rPr>
              <a:t>JDBC</a:t>
            </a:r>
            <a:r>
              <a:rPr lang="zh-CN" altLang="zh-CN" dirty="0">
                <a:solidFill>
                  <a:srgbClr val="595959"/>
                </a:solidFill>
                <a:latin typeface="微软雅黑" panose="020B0503020204020204" pitchFamily="34" charset="-122"/>
                <a:ea typeface="微软雅黑" panose="020B0503020204020204" pitchFamily="34" charset="-122"/>
                <a:cs typeface="+mn-ea"/>
              </a:rPr>
              <a:t>模板</a:t>
            </a:r>
            <a:r>
              <a:rPr lang="en-US" altLang="zh-CN" dirty="0">
                <a:solidFill>
                  <a:srgbClr val="595959"/>
                </a:solidFill>
                <a:latin typeface="微软雅黑" panose="020B0503020204020204" pitchFamily="34" charset="-122"/>
                <a:ea typeface="微软雅黑" panose="020B0503020204020204" pitchFamily="34" charset="-122"/>
                <a:cs typeface="+mn-ea"/>
              </a:rPr>
              <a:t>Bean</a:t>
            </a:r>
            <a:r>
              <a:rPr lang="zh-CN" altLang="zh-CN" dirty="0">
                <a:solidFill>
                  <a:srgbClr val="595959"/>
                </a:solidFill>
                <a:latin typeface="微软雅黑" panose="020B0503020204020204" pitchFamily="34" charset="-122"/>
                <a:ea typeface="微软雅黑" panose="020B0503020204020204" pitchFamily="34" charset="-122"/>
                <a:cs typeface="+mn-ea"/>
              </a:rPr>
              <a:t>，并将数据源注入到</a:t>
            </a:r>
            <a:r>
              <a:rPr lang="en-US" altLang="zh-CN" dirty="0">
                <a:solidFill>
                  <a:srgbClr val="595959"/>
                </a:solidFill>
                <a:latin typeface="微软雅黑" panose="020B0503020204020204" pitchFamily="34" charset="-122"/>
                <a:ea typeface="微软雅黑" panose="020B0503020204020204" pitchFamily="34" charset="-122"/>
                <a:cs typeface="+mn-ea"/>
              </a:rPr>
              <a:t>JDBC</a:t>
            </a:r>
            <a:r>
              <a:rPr lang="zh-CN" altLang="zh-CN" dirty="0">
                <a:solidFill>
                  <a:srgbClr val="595959"/>
                </a:solidFill>
                <a:latin typeface="微软雅黑" panose="020B0503020204020204" pitchFamily="34" charset="-122"/>
                <a:ea typeface="微软雅黑" panose="020B0503020204020204" pitchFamily="34" charset="-122"/>
                <a:cs typeface="+mn-ea"/>
              </a:rPr>
              <a:t>模板中</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478915" y="2334260"/>
            <a:ext cx="9455150" cy="3903345"/>
          </a:xfrm>
          <a:prstGeom prst="rect">
            <a:avLst/>
          </a:prstGeom>
        </p:spPr>
      </p:pic>
      <p:sp>
        <p:nvSpPr>
          <p:cNvPr id="4" name="矩形 3"/>
          <p:cNvSpPr/>
          <p:nvPr/>
        </p:nvSpPr>
        <p:spPr>
          <a:xfrm>
            <a:off x="1769745" y="2417445"/>
            <a:ext cx="8873490" cy="3784600"/>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&lt;!-- 1. 配置数据源 --&gt;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&lt;bean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dataSource</a:t>
            </a:r>
            <a:r>
              <a:rPr lang="en-US" altLang="zh-CN" sz="1600" dirty="0">
                <a:solidFill>
                  <a:srgbClr val="595959"/>
                </a:solidFill>
                <a:latin typeface="微软雅黑" panose="020B0503020204020204" pitchFamily="34" charset="-122"/>
                <a:ea typeface="微软雅黑" panose="020B0503020204020204" pitchFamily="34" charset="-122"/>
                <a:cs typeface="+mn-ea"/>
              </a:rPr>
              <a:t>"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org.springframework.jdbc.datasource.</a:t>
            </a:r>
            <a:r>
              <a:rPr lang="en-US" altLang="zh-CN" sz="1600" dirty="0" err="1">
                <a:solidFill>
                  <a:srgbClr val="1369B2"/>
                </a:solidFill>
                <a:latin typeface="微软雅黑" panose="020B0503020204020204" pitchFamily="34" charset="-122"/>
                <a:ea typeface="微软雅黑" panose="020B0503020204020204" pitchFamily="34" charset="-122"/>
                <a:cs typeface="+mn-ea"/>
              </a:rPr>
              <a:t>DriverManagerDataSource</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driverClassName</a:t>
            </a:r>
            <a:r>
              <a:rPr lang="en-US" altLang="zh-CN" sz="1600" dirty="0">
                <a:solidFill>
                  <a:srgbClr val="595959"/>
                </a:solidFill>
                <a:latin typeface="微软雅黑" panose="020B0503020204020204" pitchFamily="34" charset="-122"/>
                <a:ea typeface="微软雅黑" panose="020B0503020204020204" pitchFamily="34" charset="-122"/>
                <a:cs typeface="+mn-ea"/>
              </a:rPr>
              <a:t>" value="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com.mysql.jdbc.Driver</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url</a:t>
            </a:r>
            <a:r>
              <a:rPr lang="en-US" altLang="zh-CN" sz="1600" dirty="0">
                <a:solidFill>
                  <a:srgbClr val="595959"/>
                </a:solidFill>
                <a:latin typeface="微软雅黑" panose="020B0503020204020204" pitchFamily="34" charset="-122"/>
                <a:ea typeface="微软雅黑" panose="020B0503020204020204" pitchFamily="34" charset="-122"/>
                <a:cs typeface="+mn-ea"/>
              </a:rPr>
              <a:t>" value="</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jdbc:mysql</a:t>
            </a:r>
            <a:r>
              <a:rPr lang="en-US" altLang="zh-CN" sz="1600" dirty="0">
                <a:solidFill>
                  <a:srgbClr val="595959"/>
                </a:solidFill>
                <a:latin typeface="微软雅黑" panose="020B0503020204020204" pitchFamily="34" charset="-122"/>
                <a:ea typeface="微软雅黑" panose="020B0503020204020204" pitchFamily="34" charset="-122"/>
                <a:cs typeface="+mn-ea"/>
              </a:rPr>
              <a:t>://localhost/spring"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name="username" value="root"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name="password" value="root" /&gt;</a:t>
            </a:r>
            <a:r>
              <a:rPr lang="en-US" altLang="zh-CN" sz="1600" dirty="0">
                <a:solidFill>
                  <a:srgbClr val="1369B2"/>
                </a:solidFill>
                <a:latin typeface="微软雅黑" panose="020B0503020204020204" pitchFamily="34" charset="-122"/>
                <a:ea typeface="微软雅黑" panose="020B0503020204020204" pitchFamily="34" charset="-122"/>
                <a:cs typeface="+mn-ea"/>
              </a:rPr>
              <a:t>&lt;/bean&gt;</a:t>
            </a:r>
            <a:endParaRPr lang="en-US"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&lt;!-- 2. 配置 JDBC 模板 --&gt;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&lt;bean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jdbcTemplate</a:t>
            </a:r>
            <a:r>
              <a:rPr lang="en-US" altLang="zh-CN" sz="1600" dirty="0">
                <a:solidFill>
                  <a:srgbClr val="595959"/>
                </a:solidFill>
                <a:latin typeface="微软雅黑" panose="020B0503020204020204" pitchFamily="34" charset="-122"/>
                <a:ea typeface="微软雅黑" panose="020B0503020204020204" pitchFamily="34" charset="-122"/>
                <a:cs typeface="+mn-ea"/>
              </a:rPr>
              <a:t>" 	   class="</a:t>
            </a:r>
            <a:r>
              <a:rPr lang="en-US" altLang="zh-CN" sz="1600" dirty="0" err="1">
                <a:solidFill>
                  <a:srgbClr val="595959"/>
                </a:solidFill>
                <a:latin typeface="微软雅黑" panose="020B0503020204020204" pitchFamily="34" charset="-122"/>
                <a:ea typeface="微软雅黑" panose="020B0503020204020204" pitchFamily="34" charset="-122"/>
                <a:cs typeface="+mn-ea"/>
              </a:rPr>
              <a:t>org.springframework.jdbc.core.</a:t>
            </a:r>
            <a:r>
              <a:rPr lang="en-US" altLang="zh-CN" sz="1600" dirty="0" err="1">
                <a:solidFill>
                  <a:srgbClr val="1369B2"/>
                </a:solidFill>
                <a:latin typeface="微软雅黑" panose="020B0503020204020204" pitchFamily="34" charset="-122"/>
                <a:ea typeface="微软雅黑" panose="020B0503020204020204" pitchFamily="34" charset="-122"/>
                <a:cs typeface="+mn-ea"/>
              </a:rPr>
              <a:t>JdbcTemplate</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dataSource</a:t>
            </a:r>
            <a:r>
              <a:rPr lang="en-US" altLang="zh-CN" sz="1600" dirty="0">
                <a:solidFill>
                  <a:srgbClr val="595959"/>
                </a:solidFill>
                <a:latin typeface="微软雅黑" panose="020B0503020204020204" pitchFamily="34" charset="-122"/>
                <a:ea typeface="微软雅黑" panose="020B0503020204020204" pitchFamily="34" charset="-122"/>
                <a:cs typeface="+mn-ea"/>
              </a:rPr>
              <a:t>" ref="</a:t>
            </a:r>
            <a:r>
              <a:rPr lang="en-US" altLang="zh-CN" sz="1600" dirty="0" err="1">
                <a:solidFill>
                  <a:srgbClr val="595959"/>
                </a:solidFill>
                <a:latin typeface="微软雅黑" panose="020B0503020204020204" pitchFamily="34" charset="-122"/>
                <a:ea typeface="微软雅黑" panose="020B0503020204020204" pitchFamily="34" charset="-122"/>
                <a:cs typeface="+mn-ea"/>
              </a:rPr>
              <a:t>dataSource</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r>
              <a:rPr lang="en-US" altLang="zh-CN" sz="1600" dirty="0">
                <a:solidFill>
                  <a:srgbClr val="1369B2"/>
                </a:solidFill>
                <a:latin typeface="微软雅黑" panose="020B0503020204020204" pitchFamily="34" charset="-122"/>
                <a:ea typeface="微软雅黑" panose="020B0503020204020204" pitchFamily="34" charset="-122"/>
                <a:cs typeface="+mn-ea"/>
              </a:rPr>
              <a:t>&lt;/bean&gt;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excute</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编写测试类</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创建测试类</a:t>
            </a:r>
            <a:r>
              <a:rPr lang="en-US" altLang="zh-CN" dirty="0" err="1">
                <a:solidFill>
                  <a:srgbClr val="595959"/>
                </a:solidFill>
                <a:latin typeface="微软雅黑" panose="020B0503020204020204" pitchFamily="34" charset="-122"/>
                <a:ea typeface="微软雅黑" panose="020B0503020204020204" pitchFamily="34" charset="-122"/>
                <a:cs typeface="+mn-ea"/>
              </a:rPr>
              <a:t>TestJdbcTemplate</a:t>
            </a:r>
            <a:r>
              <a:rPr lang="zh-CN" altLang="zh-CN" dirty="0">
                <a:solidFill>
                  <a:srgbClr val="595959"/>
                </a:solidFill>
                <a:latin typeface="微软雅黑" panose="020B0503020204020204" pitchFamily="34" charset="-122"/>
                <a:ea typeface="微软雅黑" panose="020B0503020204020204" pitchFamily="34" charset="-122"/>
                <a:cs typeface="+mn-ea"/>
              </a:rPr>
              <a:t>，在该类的</a:t>
            </a:r>
            <a:r>
              <a:rPr lang="en-US" altLang="zh-CN" dirty="0">
                <a:solidFill>
                  <a:srgbClr val="595959"/>
                </a:solidFill>
                <a:latin typeface="微软雅黑" panose="020B0503020204020204" pitchFamily="34" charset="-122"/>
                <a:ea typeface="微软雅黑" panose="020B0503020204020204" pitchFamily="34" charset="-122"/>
                <a:cs typeface="+mn-ea"/>
              </a:rPr>
              <a:t>main()</a:t>
            </a:r>
            <a:r>
              <a:rPr lang="zh-CN" altLang="zh-CN" dirty="0">
                <a:solidFill>
                  <a:srgbClr val="595959"/>
                </a:solidFill>
                <a:latin typeface="微软雅黑" panose="020B0503020204020204" pitchFamily="34" charset="-122"/>
                <a:ea typeface="微软雅黑" panose="020B0503020204020204" pitchFamily="34" charset="-122"/>
                <a:cs typeface="+mn-ea"/>
              </a:rPr>
              <a:t>方法中获取</a:t>
            </a:r>
            <a:r>
              <a:rPr lang="en-US" altLang="zh-CN" dirty="0" err="1">
                <a:solidFill>
                  <a:srgbClr val="595959"/>
                </a:solidFill>
                <a:latin typeface="微软雅黑" panose="020B0503020204020204" pitchFamily="34" charset="-122"/>
                <a:ea typeface="微软雅黑" panose="020B0503020204020204" pitchFamily="34" charset="-122"/>
                <a:cs typeface="+mn-ea"/>
              </a:rPr>
              <a:t>JdbcTemplate</a:t>
            </a:r>
            <a:r>
              <a:rPr lang="zh-CN" altLang="zh-CN" dirty="0">
                <a:solidFill>
                  <a:srgbClr val="595959"/>
                </a:solidFill>
                <a:latin typeface="微软雅黑" panose="020B0503020204020204" pitchFamily="34" charset="-122"/>
                <a:ea typeface="微软雅黑" panose="020B0503020204020204" pitchFamily="34" charset="-122"/>
                <a:cs typeface="+mn-ea"/>
              </a:rPr>
              <a:t>实例，然后调用</a:t>
            </a:r>
            <a:r>
              <a:rPr lang="en-US" altLang="zh-CN" dirty="0">
                <a:solidFill>
                  <a:srgbClr val="595959"/>
                </a:solidFill>
                <a:latin typeface="微软雅黑" panose="020B0503020204020204" pitchFamily="34" charset="-122"/>
                <a:ea typeface="微软雅黑" panose="020B0503020204020204" pitchFamily="34" charset="-122"/>
                <a:cs typeface="+mn-ea"/>
              </a:rPr>
              <a:t>execute()</a:t>
            </a:r>
            <a:r>
              <a:rPr lang="zh-CN" altLang="zh-CN" dirty="0">
                <a:solidFill>
                  <a:srgbClr val="595959"/>
                </a:solidFill>
                <a:latin typeface="微软雅黑" panose="020B0503020204020204" pitchFamily="34" charset="-122"/>
                <a:ea typeface="微软雅黑" panose="020B0503020204020204" pitchFamily="34" charset="-122"/>
                <a:cs typeface="+mn-ea"/>
              </a:rPr>
              <a:t>方法执行创建数据表的</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语句</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291893" y="2334191"/>
            <a:ext cx="7720787" cy="4086034"/>
          </a:xfrm>
          <a:prstGeom prst="rect">
            <a:avLst/>
          </a:prstGeom>
        </p:spPr>
      </p:pic>
      <p:sp>
        <p:nvSpPr>
          <p:cNvPr id="4" name="矩形 3"/>
          <p:cNvSpPr/>
          <p:nvPr/>
        </p:nvSpPr>
        <p:spPr>
          <a:xfrm>
            <a:off x="2520698" y="2308778"/>
            <a:ext cx="744626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TestJdbcTemplate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static void main(String[]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args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 = new</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ClassPathXmlApplicationContext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applicationContext.xml</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JdbcTemplate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jdTemplate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JdbcTemplate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applicationContext.getBean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jdbcTemplate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jdTemplate.</a:t>
            </a:r>
            <a:r>
              <a:rPr lang="en-US" altLang="zh-CN" sz="1600" dirty="0" err="1">
                <a:solidFill>
                  <a:srgbClr val="1369B2"/>
                </a:solidFill>
                <a:latin typeface="微软雅黑" panose="020B0503020204020204" pitchFamily="34" charset="-122"/>
                <a:ea typeface="微软雅黑" panose="020B0503020204020204" pitchFamily="34" charset="-122"/>
                <a:cs typeface="+mn-ea"/>
              </a:rPr>
              <a:t>execute</a:t>
            </a:r>
            <a:r>
              <a:rPr lang="en-US" altLang="zh-CN" sz="1600" dirty="0">
                <a:solidFill>
                  <a:srgbClr val="595959"/>
                </a:solidFill>
                <a:latin typeface="微软雅黑" panose="020B0503020204020204" pitchFamily="34" charset="-122"/>
                <a:ea typeface="微软雅黑" panose="020B0503020204020204" pitchFamily="34" charset="-122"/>
                <a:cs typeface="+mn-ea"/>
              </a:rPr>
              <a:t>("create table account("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 int primary key </a:t>
            </a:r>
            <a:r>
              <a:rPr lang="en-US" altLang="zh-CN" sz="1600" dirty="0" err="1">
                <a:solidFill>
                  <a:srgbClr val="595959"/>
                </a:solidFill>
                <a:latin typeface="微软雅黑" panose="020B0503020204020204" pitchFamily="34" charset="-122"/>
                <a:ea typeface="微软雅黑" panose="020B0503020204020204" pitchFamily="34" charset="-122"/>
                <a:cs typeface="+mn-ea"/>
              </a:rPr>
              <a:t>auto_increment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“username varchar(50),"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"balance double)");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账户表</a:t>
            </a:r>
            <a:r>
              <a:rPr lang="en-US" altLang="zh-CN" sz="1600" dirty="0">
                <a:solidFill>
                  <a:srgbClr val="595959"/>
                </a:solidFill>
                <a:latin typeface="微软雅黑" panose="020B0503020204020204" pitchFamily="34" charset="-122"/>
                <a:ea typeface="微软雅黑" panose="020B0503020204020204" pitchFamily="34" charset="-122"/>
                <a:cs typeface="+mn-ea"/>
              </a:rPr>
              <a:t>account</a:t>
            </a:r>
            <a:r>
              <a:rPr lang="zh-CN" altLang="zh-CN" sz="1600" dirty="0">
                <a:solidFill>
                  <a:srgbClr val="595959"/>
                </a:solidFill>
                <a:latin typeface="微软雅黑" panose="020B0503020204020204" pitchFamily="34" charset="-122"/>
                <a:ea typeface="微软雅黑" panose="020B0503020204020204" pitchFamily="34" charset="-122"/>
                <a:cs typeface="+mn-ea"/>
              </a:rPr>
              <a:t>创建成功！</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excute</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3008630" y="1069975"/>
            <a:ext cx="6174740" cy="922020"/>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查看运行结果</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IDEA</a:t>
            </a:r>
            <a:r>
              <a:rPr lang="zh-CN" altLang="zh-CN" dirty="0">
                <a:solidFill>
                  <a:srgbClr val="595959"/>
                </a:solidFill>
                <a:latin typeface="微软雅黑" panose="020B0503020204020204" pitchFamily="34" charset="-122"/>
                <a:ea typeface="微软雅黑" panose="020B0503020204020204" pitchFamily="34" charset="-122"/>
                <a:cs typeface="+mn-ea"/>
              </a:rPr>
              <a:t>中启动</a:t>
            </a:r>
            <a:r>
              <a:rPr lang="en-US" altLang="zh-CN" dirty="0" err="1">
                <a:solidFill>
                  <a:srgbClr val="595959"/>
                </a:solidFill>
                <a:latin typeface="微软雅黑" panose="020B0503020204020204" pitchFamily="34" charset="-122"/>
                <a:ea typeface="微软雅黑" panose="020B0503020204020204" pitchFamily="34" charset="-122"/>
                <a:cs typeface="+mn-ea"/>
              </a:rPr>
              <a:t>TestJdbcTemplate</a:t>
            </a:r>
            <a:r>
              <a:rPr lang="zh-CN" altLang="zh-CN" dirty="0">
                <a:solidFill>
                  <a:srgbClr val="595959"/>
                </a:solidFill>
                <a:latin typeface="微软雅黑" panose="020B0503020204020204" pitchFamily="34" charset="-122"/>
                <a:ea typeface="微软雅黑" panose="020B0503020204020204" pitchFamily="34" charset="-122"/>
                <a:cs typeface="+mn-ea"/>
              </a:rPr>
              <a:t>类，再次查询</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zh-CN" altLang="zh-CN" dirty="0">
                <a:solidFill>
                  <a:srgbClr val="595959"/>
                </a:solidFill>
                <a:latin typeface="微软雅黑" panose="020B0503020204020204" pitchFamily="34" charset="-122"/>
                <a:ea typeface="微软雅黑" panose="020B0503020204020204" pitchFamily="34" charset="-122"/>
                <a:cs typeface="+mn-ea"/>
              </a:rPr>
              <a:t>数据库</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excute</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3497580" y="2561272"/>
            <a:ext cx="5166360" cy="268509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966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01290"/>
            <a:ext cx="4417060" cy="150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熟悉</a:t>
            </a:r>
            <a:r>
              <a:rPr lang="en-US" altLang="zh-CN" sz="2000" dirty="0">
                <a:solidFill>
                  <a:srgbClr val="1369B2"/>
                </a:solidFill>
                <a:latin typeface="微软雅黑" panose="020B0503020204020204" pitchFamily="34" charset="-122"/>
                <a:ea typeface="微软雅黑" panose="020B0503020204020204" pitchFamily="34" charset="-122"/>
              </a:rPr>
              <a:t>update()方法</a:t>
            </a:r>
            <a:r>
              <a:rPr lang="zh-CN" altLang="en-US" sz="2000" dirty="0">
                <a:solidFill>
                  <a:srgbClr val="595959"/>
                </a:solidFill>
                <a:latin typeface="微软雅黑" panose="020B0503020204020204" pitchFamily="34" charset="-122"/>
                <a:ea typeface="微软雅黑" panose="020B0503020204020204" pitchFamily="34" charset="-122"/>
              </a:rPr>
              <a:t>，能够在程序中使用</a:t>
            </a:r>
            <a:r>
              <a:rPr lang="en-US" altLang="zh-CN" sz="2000" dirty="0">
                <a:solidFill>
                  <a:srgbClr val="595959"/>
                </a:solidFill>
                <a:latin typeface="微软雅黑" panose="020B0503020204020204" pitchFamily="34" charset="-122"/>
                <a:ea typeface="微软雅黑" panose="020B0503020204020204" pitchFamily="34" charset="-122"/>
              </a:rPr>
              <a:t>update()</a:t>
            </a:r>
            <a:r>
              <a:rPr lang="zh-CN" altLang="en-US" sz="2000" dirty="0">
                <a:solidFill>
                  <a:srgbClr val="595959"/>
                </a:solidFill>
                <a:latin typeface="微软雅黑" panose="020B0503020204020204" pitchFamily="34" charset="-122"/>
                <a:ea typeface="微软雅黑" panose="020B0503020204020204" pitchFamily="34" charset="-122"/>
              </a:rPr>
              <a:t>方法进行数据的增删改操作</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509680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900637"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JdbcTemplate</a:t>
            </a:r>
            <a:r>
              <a:rPr lang="zh-CN" altLang="zh-CN" sz="2000" dirty="0">
                <a:solidFill>
                  <a:srgbClr val="1369B2"/>
                </a:solidFill>
                <a:latin typeface="微软雅黑" panose="020B0503020204020204" pitchFamily="34" charset="-122"/>
                <a:ea typeface="微软雅黑" panose="020B0503020204020204" pitchFamily="34" charset="-122"/>
              </a:rPr>
              <a:t>类中常用的</a:t>
            </a:r>
            <a:r>
              <a:rPr lang="en-US" altLang="zh-CN" sz="2000" dirty="0">
                <a:solidFill>
                  <a:srgbClr val="1369B2"/>
                </a:solidFill>
                <a:latin typeface="微软雅黑" panose="020B0503020204020204" pitchFamily="34" charset="-122"/>
                <a:ea typeface="微软雅黑" panose="020B0503020204020204" pitchFamily="34" charset="-122"/>
              </a:rPr>
              <a:t>update()</a:t>
            </a:r>
            <a:r>
              <a:rPr lang="zh-CN" altLang="en-US" sz="2000" dirty="0">
                <a:solidFill>
                  <a:srgbClr val="1369B2"/>
                </a:solidFill>
                <a:latin typeface="微软雅黑" panose="020B0503020204020204" pitchFamily="34" charset="-122"/>
                <a:ea typeface="微软雅黑" panose="020B0503020204020204" pitchFamily="34" charset="-122"/>
              </a:rPr>
              <a:t>方法</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1767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690880" y="2245904"/>
          <a:ext cx="11297285" cy="3651250"/>
        </p:xfrm>
        <a:graphic>
          <a:graphicData uri="http://schemas.openxmlformats.org/drawingml/2006/table">
            <a:tbl>
              <a:tblPr>
                <a:tableStyleId>{5C22544A-7EE6-4342-B048-85BDC9FD1C3A}</a:tableStyleId>
              </a:tblPr>
              <a:tblGrid>
                <a:gridCol w="5191125"/>
                <a:gridCol w="6106160"/>
              </a:tblGrid>
              <a:tr h="436880">
                <a:tc>
                  <a:txBody>
                    <a:bodyPr/>
                    <a:lstStyle/>
                    <a:p>
                      <a:pPr marR="292100" indent="0" algn="ctr" defTabSz="1219200" rtl="0" fontAlgn="auto">
                        <a:lnSpc>
                          <a:spcPct val="120000"/>
                        </a:lnSpc>
                        <a:spcBef>
                          <a:spcPts val="0"/>
                        </a:spcBef>
                        <a:spcAft>
                          <a:spcPts val="0"/>
                        </a:spcAft>
                      </a:pPr>
                      <a:r>
                        <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rPr>
                        <a:t>方法</a:t>
                      </a:r>
                      <a:endPar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54000" marR="254000" marT="71755" marB="7175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rPr>
                        <a:t>说明</a:t>
                      </a:r>
                      <a:endPar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54000" marR="254000" marT="71755" marB="7175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730250">
                <a:tc>
                  <a:txBody>
                    <a:bodyPr/>
                    <a:lstStyle/>
                    <a:p>
                      <a:pPr indent="0" algn="l"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int update(String sql)</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254000" marR="2540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该方法是最简单的update()方法重载形式,它直接执行传入的SQL语句,并返回受影响的行数。</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0" marR="2540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730250">
                <a:tc>
                  <a:txBody>
                    <a:bodyPr/>
                    <a:lstStyle/>
                    <a:p>
                      <a:pPr marR="292100" indent="0" algn="l"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int update(PreparedStatementCreator psc)</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254000" marR="2540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该方法执行参数psc返回的语句,然后返回受影响的行数。</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0" marR="2540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730250">
                <a:tc>
                  <a:txBody>
                    <a:bodyPr/>
                    <a:lstStyle/>
                    <a:p>
                      <a:pPr indent="0" algn="l"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int update(String sql, </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p>
                      <a:pPr indent="0" algn="l"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PreparedStatementSetter pss)</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254000" marR="2540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该方法通过参数pss设置SQL语句中的参数,并返回受影响的行数。</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0" marR="2540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1023620">
                <a:tc>
                  <a:txBody>
                    <a:bodyPr/>
                    <a:lstStyle/>
                    <a:p>
                      <a:pPr marR="292100" indent="0" algn="l"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int update(String sql,Object… args)</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254000" marR="254000" marT="71755" marB="7175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该方法可以为SQL语句设置多个参数,这些参数保存在参数args中,使用Object…设置SQL语句中的参数,要求参数不能为NULL,并返回受影响的行数。</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54000" marR="254000" marT="71755" marB="7175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77404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90975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1144270" y="837565"/>
            <a:ext cx="10205085" cy="922020"/>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下面</a:t>
            </a:r>
            <a:r>
              <a:rPr lang="zh-CN" altLang="zh-CN" dirty="0">
                <a:solidFill>
                  <a:srgbClr val="595959"/>
                </a:solidFill>
                <a:latin typeface="微软雅黑" panose="020B0503020204020204" pitchFamily="34" charset="-122"/>
                <a:ea typeface="微软雅黑" panose="020B0503020204020204" pitchFamily="34" charset="-122"/>
                <a:cs typeface="+mn-ea"/>
              </a:rPr>
              <a:t>通过一个案例演示</a:t>
            </a:r>
            <a:r>
              <a:rPr lang="en-US" altLang="zh-CN" dirty="0">
                <a:solidFill>
                  <a:srgbClr val="595959"/>
                </a:solidFill>
                <a:latin typeface="微软雅黑" panose="020B0503020204020204" pitchFamily="34" charset="-122"/>
                <a:ea typeface="微软雅黑" panose="020B0503020204020204" pitchFamily="34" charset="-122"/>
                <a:cs typeface="+mn-ea"/>
              </a:rPr>
              <a:t>update()</a:t>
            </a:r>
            <a:r>
              <a:rPr lang="zh-CN" altLang="zh-CN" dirty="0">
                <a:solidFill>
                  <a:srgbClr val="595959"/>
                </a:solidFill>
                <a:latin typeface="微软雅黑" panose="020B0503020204020204" pitchFamily="34" charset="-122"/>
                <a:ea typeface="微软雅黑" panose="020B0503020204020204" pitchFamily="34" charset="-122"/>
                <a:cs typeface="+mn-ea"/>
              </a:rPr>
              <a:t>方法的使用，该案例要求添加、更新、删除用户账户。案例具体实现步骤如下所示。</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503983" y="2780030"/>
            <a:ext cx="7332167" cy="3367396"/>
          </a:xfrm>
          <a:prstGeom prst="rect">
            <a:avLst/>
          </a:prstGeom>
        </p:spPr>
      </p:pic>
      <p:sp>
        <p:nvSpPr>
          <p:cNvPr id="4" name="矩形 3"/>
          <p:cNvSpPr/>
          <p:nvPr/>
        </p:nvSpPr>
        <p:spPr>
          <a:xfrm>
            <a:off x="2687068" y="2745658"/>
            <a:ext cx="7194801"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Account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       	               // </a:t>
            </a:r>
            <a:r>
              <a:rPr lang="zh-CN" altLang="zh-CN" sz="1600" dirty="0">
                <a:solidFill>
                  <a:srgbClr val="595959"/>
                </a:solidFill>
                <a:latin typeface="微软雅黑" panose="020B0503020204020204" pitchFamily="34" charset="-122"/>
                <a:ea typeface="微软雅黑" panose="020B0503020204020204" pitchFamily="34" charset="-122"/>
                <a:cs typeface="+mn-ea"/>
              </a:rPr>
              <a:t>账户</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username; 	// </a:t>
            </a:r>
            <a:r>
              <a:rPr lang="zh-CN" altLang="zh-CN" sz="1600" dirty="0">
                <a:solidFill>
                  <a:srgbClr val="595959"/>
                </a:solidFill>
                <a:latin typeface="微软雅黑" panose="020B0503020204020204" pitchFamily="34" charset="-122"/>
                <a:ea typeface="微软雅黑" panose="020B0503020204020204" pitchFamily="34" charset="-122"/>
                <a:cs typeface="+mn-ea"/>
              </a:rPr>
              <a:t>用户名</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Double balance;  	// </a:t>
            </a:r>
            <a:r>
              <a:rPr lang="zh-CN" altLang="zh-CN" sz="1600" dirty="0">
                <a:solidFill>
                  <a:srgbClr val="595959"/>
                </a:solidFill>
                <a:latin typeface="微软雅黑" panose="020B0503020204020204" pitchFamily="34" charset="-122"/>
                <a:ea typeface="微软雅黑" panose="020B0503020204020204" pitchFamily="34" charset="-122"/>
                <a:cs typeface="+mn-ea"/>
              </a:rPr>
              <a:t>账户余额</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en-US" sz="1600" dirty="0">
                <a:solidFill>
                  <a:srgbClr val="595959"/>
                </a:solidFill>
                <a:latin typeface="微软雅黑" panose="020B0503020204020204" pitchFamily="34" charset="-122"/>
                <a:ea typeface="微软雅黑" panose="020B0503020204020204" pitchFamily="34" charset="-122"/>
                <a:cs typeface="+mn-ea"/>
              </a:rPr>
              <a:t>省略</a:t>
            </a:r>
            <a:r>
              <a:rPr lang="en-US" altLang="zh-CN" sz="1600" dirty="0" err="1">
                <a:solidFill>
                  <a:srgbClr val="595959"/>
                </a:solidFill>
                <a:latin typeface="微软雅黑" panose="020B0503020204020204" pitchFamily="34" charset="-122"/>
                <a:ea typeface="微软雅黑" panose="020B0503020204020204" pitchFamily="34" charset="-122"/>
                <a:cs typeface="+mn-ea"/>
              </a:rPr>
              <a:t>gettter</a:t>
            </a:r>
            <a:r>
              <a:rPr lang="en-US" altLang="zh-CN" sz="1600" dirty="0">
                <a:solidFill>
                  <a:srgbClr val="595959"/>
                </a:solidFill>
                <a:latin typeface="微软雅黑" panose="020B0503020204020204" pitchFamily="34" charset="-122"/>
                <a:ea typeface="微软雅黑" panose="020B0503020204020204" pitchFamily="34" charset="-122"/>
                <a:cs typeface="+mn-ea"/>
              </a:rPr>
              <a:t>/setter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"Account [id=" + id +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"username=" + username + ", balance=" + balance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2983865" y="1710055"/>
            <a:ext cx="7562850" cy="922020"/>
          </a:xfrm>
          <a:prstGeom prst="rect">
            <a:avLst/>
          </a:prstGeom>
          <a:noFill/>
        </p:spPr>
        <p:txBody>
          <a:bodyPr wrap="square" rtlCol="0" anchor="t">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sym typeface="+mn-ea"/>
              </a:rPr>
              <a:t>编写实体类</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创建</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Account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类，在该类中定义属性，以及其对应的</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getter/setter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编写</a:t>
            </a:r>
            <a:r>
              <a:rPr lang="en-US" altLang="zh-CN" b="1" dirty="0">
                <a:solidFill>
                  <a:srgbClr val="595959"/>
                </a:solidFill>
                <a:latin typeface="微软雅黑" panose="020B0503020204020204" pitchFamily="34" charset="-122"/>
                <a:ea typeface="微软雅黑" panose="020B0503020204020204" pitchFamily="34" charset="-122"/>
                <a:cs typeface="+mn-ea"/>
              </a:rPr>
              <a:t>Dao</a:t>
            </a:r>
            <a:r>
              <a:rPr lang="zh-CN" altLang="zh-CN" b="1" dirty="0">
                <a:solidFill>
                  <a:srgbClr val="595959"/>
                </a:solidFill>
                <a:latin typeface="微软雅黑" panose="020B0503020204020204" pitchFamily="34" charset="-122"/>
                <a:ea typeface="微软雅黑" panose="020B0503020204020204" pitchFamily="34" charset="-122"/>
                <a:cs typeface="+mn-ea"/>
              </a:rPr>
              <a:t>层接口</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创建接口</a:t>
            </a:r>
            <a:r>
              <a:rPr lang="en-US" altLang="zh-CN"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dirty="0">
                <a:solidFill>
                  <a:srgbClr val="595959"/>
                </a:solidFill>
                <a:latin typeface="微软雅黑" panose="020B0503020204020204" pitchFamily="34" charset="-122"/>
                <a:ea typeface="微软雅黑" panose="020B0503020204020204" pitchFamily="34" charset="-122"/>
                <a:cs typeface="+mn-ea"/>
              </a:rPr>
              <a:t>，并在接口中定义添加、更新和删除账户的方法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708909"/>
            <a:ext cx="7332167" cy="3367397"/>
          </a:xfrm>
          <a:prstGeom prst="rect">
            <a:avLst/>
          </a:prstGeom>
        </p:spPr>
      </p:pic>
      <p:sp>
        <p:nvSpPr>
          <p:cNvPr id="4" name="矩形 3"/>
          <p:cNvSpPr/>
          <p:nvPr/>
        </p:nvSpPr>
        <p:spPr>
          <a:xfrm>
            <a:off x="3069338" y="2674538"/>
            <a:ext cx="7194801" cy="3367397"/>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interface </a:t>
            </a:r>
            <a:r>
              <a:rPr lang="en-US" altLang="zh-CN"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 </a:t>
            </a:r>
            <a:r>
              <a:rPr lang="zh-CN" altLang="zh-CN" dirty="0">
                <a:solidFill>
                  <a:srgbClr val="595959"/>
                </a:solidFill>
                <a:latin typeface="微软雅黑" panose="020B0503020204020204" pitchFamily="34" charset="-122"/>
                <a:ea typeface="微软雅黑" panose="020B0503020204020204" pitchFamily="34" charset="-122"/>
                <a:cs typeface="+mn-ea"/>
              </a:rPr>
              <a:t>添加</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public int </a:t>
            </a:r>
            <a:r>
              <a:rPr lang="en-US" altLang="zh-CN" dirty="0" err="1">
                <a:solidFill>
                  <a:srgbClr val="595959"/>
                </a:solidFill>
                <a:latin typeface="微软雅黑" panose="020B0503020204020204" pitchFamily="34" charset="-122"/>
                <a:ea typeface="微软雅黑" panose="020B0503020204020204" pitchFamily="34" charset="-122"/>
                <a:cs typeface="+mn-ea"/>
              </a:rPr>
              <a:t>addAccount</a:t>
            </a:r>
            <a:r>
              <a:rPr lang="en-US" altLang="zh-CN" dirty="0">
                <a:solidFill>
                  <a:srgbClr val="595959"/>
                </a:solidFill>
                <a:latin typeface="微软雅黑" panose="020B0503020204020204" pitchFamily="34" charset="-122"/>
                <a:ea typeface="微软雅黑" panose="020B0503020204020204" pitchFamily="34" charset="-122"/>
                <a:cs typeface="+mn-ea"/>
              </a:rPr>
              <a:t>(Account account);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 </a:t>
            </a:r>
            <a:r>
              <a:rPr lang="zh-CN" altLang="zh-CN" dirty="0">
                <a:solidFill>
                  <a:srgbClr val="595959"/>
                </a:solidFill>
                <a:latin typeface="微软雅黑" panose="020B0503020204020204" pitchFamily="34" charset="-122"/>
                <a:ea typeface="微软雅黑" panose="020B0503020204020204" pitchFamily="34" charset="-122"/>
                <a:cs typeface="+mn-ea"/>
              </a:rPr>
              <a:t>更新</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public int </a:t>
            </a:r>
            <a:r>
              <a:rPr lang="en-US" altLang="zh-CN" dirty="0" err="1">
                <a:solidFill>
                  <a:srgbClr val="595959"/>
                </a:solidFill>
                <a:latin typeface="微软雅黑" panose="020B0503020204020204" pitchFamily="34" charset="-122"/>
                <a:ea typeface="微软雅黑" panose="020B0503020204020204" pitchFamily="34" charset="-122"/>
                <a:cs typeface="+mn-ea"/>
              </a:rPr>
              <a:t>updateAccount</a:t>
            </a:r>
            <a:r>
              <a:rPr lang="en-US" altLang="zh-CN" dirty="0">
                <a:solidFill>
                  <a:srgbClr val="595959"/>
                </a:solidFill>
                <a:latin typeface="微软雅黑" panose="020B0503020204020204" pitchFamily="34" charset="-122"/>
                <a:ea typeface="微软雅黑" panose="020B0503020204020204" pitchFamily="34" charset="-122"/>
                <a:cs typeface="+mn-ea"/>
              </a:rPr>
              <a:t>(Account account);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 </a:t>
            </a:r>
            <a:r>
              <a:rPr lang="zh-CN" altLang="zh-CN" dirty="0">
                <a:solidFill>
                  <a:srgbClr val="595959"/>
                </a:solidFill>
                <a:latin typeface="微软雅黑" panose="020B0503020204020204" pitchFamily="34" charset="-122"/>
                <a:ea typeface="微软雅黑" panose="020B0503020204020204" pitchFamily="34" charset="-122"/>
                <a:cs typeface="+mn-ea"/>
              </a:rPr>
              <a:t>删除</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public int </a:t>
            </a:r>
            <a:r>
              <a:rPr lang="en-US" altLang="zh-CN" dirty="0" err="1">
                <a:solidFill>
                  <a:srgbClr val="595959"/>
                </a:solidFill>
                <a:latin typeface="微软雅黑" panose="020B0503020204020204" pitchFamily="34" charset="-122"/>
                <a:ea typeface="微软雅黑" panose="020B0503020204020204" pitchFamily="34" charset="-122"/>
                <a:cs typeface="+mn-ea"/>
              </a:rPr>
              <a:t>deleteAccount</a:t>
            </a:r>
            <a:r>
              <a:rPr lang="en-US" altLang="zh-CN" dirty="0">
                <a:solidFill>
                  <a:srgbClr val="595959"/>
                </a:solidFill>
                <a:latin typeface="微软雅黑" panose="020B0503020204020204" pitchFamily="34" charset="-122"/>
                <a:ea typeface="微软雅黑" panose="020B0503020204020204" pitchFamily="34" charset="-122"/>
                <a:cs typeface="+mn-ea"/>
              </a:rPr>
              <a:t>(int id);</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实现</a:t>
            </a:r>
            <a:r>
              <a:rPr lang="en-US" altLang="zh-CN" b="1" dirty="0">
                <a:solidFill>
                  <a:srgbClr val="595959"/>
                </a:solidFill>
                <a:latin typeface="微软雅黑" panose="020B0503020204020204" pitchFamily="34" charset="-122"/>
                <a:ea typeface="微软雅黑" panose="020B0503020204020204" pitchFamily="34" charset="-122"/>
                <a:cs typeface="+mn-ea"/>
              </a:rPr>
              <a:t>Dao</a:t>
            </a:r>
            <a:r>
              <a:rPr lang="zh-CN" altLang="zh-CN" b="1" dirty="0">
                <a:solidFill>
                  <a:srgbClr val="595959"/>
                </a:solidFill>
                <a:latin typeface="微软雅黑" panose="020B0503020204020204" pitchFamily="34" charset="-122"/>
                <a:ea typeface="微软雅黑" panose="020B0503020204020204" pitchFamily="34" charset="-122"/>
                <a:cs typeface="+mn-ea"/>
              </a:rPr>
              <a:t>层接口</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创建</a:t>
            </a:r>
            <a:r>
              <a:rPr lang="en-US" altLang="zh-CN"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dirty="0">
                <a:solidFill>
                  <a:srgbClr val="595959"/>
                </a:solidFill>
                <a:latin typeface="微软雅黑" panose="020B0503020204020204" pitchFamily="34" charset="-122"/>
                <a:ea typeface="微软雅黑" panose="020B0503020204020204" pitchFamily="34" charset="-122"/>
                <a:cs typeface="+mn-ea"/>
              </a:rPr>
              <a:t>接口的实现类</a:t>
            </a:r>
            <a:r>
              <a:rPr lang="en-US" altLang="zh-CN" dirty="0" err="1">
                <a:solidFill>
                  <a:srgbClr val="595959"/>
                </a:solidFill>
                <a:latin typeface="微软雅黑" panose="020B0503020204020204" pitchFamily="34" charset="-122"/>
                <a:ea typeface="微软雅黑" panose="020B0503020204020204" pitchFamily="34" charset="-122"/>
                <a:cs typeface="+mn-ea"/>
              </a:rPr>
              <a:t>AccountDaoImpl</a:t>
            </a:r>
            <a:r>
              <a:rPr lang="zh-CN" altLang="zh-CN" dirty="0">
                <a:solidFill>
                  <a:srgbClr val="595959"/>
                </a:solidFill>
                <a:latin typeface="微软雅黑" panose="020B0503020204020204" pitchFamily="34" charset="-122"/>
                <a:ea typeface="微软雅黑" panose="020B0503020204020204" pitchFamily="34" charset="-122"/>
                <a:cs typeface="+mn-ea"/>
              </a:rPr>
              <a:t>，并在类中实现添加、更新和删除账户的方法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251711"/>
            <a:ext cx="7332167" cy="4111446"/>
          </a:xfrm>
          <a:prstGeom prst="rect">
            <a:avLst/>
          </a:prstGeom>
        </p:spPr>
      </p:pic>
      <p:sp>
        <p:nvSpPr>
          <p:cNvPr id="4" name="矩形 3"/>
          <p:cNvSpPr/>
          <p:nvPr/>
        </p:nvSpPr>
        <p:spPr>
          <a:xfrm>
            <a:off x="2646428" y="2217338"/>
            <a:ext cx="7194801" cy="4111447"/>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AccountDaoImpl</a:t>
            </a:r>
            <a:r>
              <a:rPr lang="en-US" altLang="zh-CN" sz="1600" dirty="0">
                <a:solidFill>
                  <a:srgbClr val="595959"/>
                </a:solidFill>
                <a:latin typeface="微软雅黑" panose="020B0503020204020204" pitchFamily="34" charset="-122"/>
                <a:ea typeface="微软雅黑" panose="020B0503020204020204" pitchFamily="34" charset="-122"/>
                <a:cs typeface="+mn-ea"/>
              </a:rPr>
              <a:t> implements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定义</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JdbcTemplate</a:t>
            </a:r>
            <a:r>
              <a:rPr lang="zh-CN" altLang="zh-CN" sz="1600" dirty="0">
                <a:solidFill>
                  <a:srgbClr val="595959"/>
                </a:solidFill>
                <a:latin typeface="微软雅黑" panose="020B0503020204020204" pitchFamily="34" charset="-122"/>
                <a:ea typeface="微软雅黑" panose="020B0503020204020204" pitchFamily="34" charset="-122"/>
                <a:cs typeface="+mn-ea"/>
              </a:rPr>
              <a:t>属性</a:t>
            </a:r>
            <a:r>
              <a:rPr lang="zh-CN" altLang="en-US" sz="1600" dirty="0">
                <a:solidFill>
                  <a:srgbClr val="595959"/>
                </a:solidFill>
                <a:latin typeface="微软雅黑" panose="020B0503020204020204" pitchFamily="34" charset="-122"/>
                <a:ea typeface="微软雅黑" panose="020B0503020204020204" pitchFamily="34" charset="-122"/>
                <a:cs typeface="+mn-ea"/>
              </a:rPr>
              <a:t>，此处省略</a:t>
            </a:r>
            <a:r>
              <a:rPr lang="en-US" altLang="zh-CN" sz="1600" dirty="0">
                <a:solidFill>
                  <a:srgbClr val="595959"/>
                </a:solidFill>
                <a:latin typeface="微软雅黑" panose="020B0503020204020204" pitchFamily="34" charset="-122"/>
                <a:ea typeface="微软雅黑" panose="020B0503020204020204" pitchFamily="34" charset="-122"/>
                <a:cs typeface="+mn-ea"/>
              </a:rPr>
              <a:t>setter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JdbcTemplate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jdbcTemplate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这里只展示（</a:t>
            </a:r>
            <a:r>
              <a:rPr lang="zh-CN" altLang="zh-CN" sz="1600" dirty="0">
                <a:solidFill>
                  <a:srgbClr val="595959"/>
                </a:solidFill>
                <a:latin typeface="微软雅黑" panose="020B0503020204020204" pitchFamily="34" charset="-122"/>
                <a:ea typeface="微软雅黑" panose="020B0503020204020204" pitchFamily="34" charset="-122"/>
                <a:cs typeface="+mn-ea"/>
              </a:rPr>
              <a:t>添加账户</a:t>
            </a:r>
            <a:r>
              <a:rPr lang="zh-CN" altLang="en-US" sz="1600" dirty="0">
                <a:solidFill>
                  <a:srgbClr val="595959"/>
                </a:solidFill>
                <a:latin typeface="微软雅黑" panose="020B0503020204020204" pitchFamily="34" charset="-122"/>
                <a:ea typeface="微软雅黑" panose="020B0503020204020204" pitchFamily="34" charset="-122"/>
                <a:cs typeface="+mn-ea"/>
              </a:rPr>
              <a:t>）的操作</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int </a:t>
            </a:r>
            <a:r>
              <a:rPr lang="en-US" altLang="zh-CN" sz="1600" dirty="0" err="1">
                <a:solidFill>
                  <a:srgbClr val="595959"/>
                </a:solidFill>
                <a:latin typeface="微软雅黑" panose="020B0503020204020204" pitchFamily="34" charset="-122"/>
                <a:ea typeface="微软雅黑" panose="020B0503020204020204" pitchFamily="34" charset="-122"/>
                <a:cs typeface="+mn-ea"/>
              </a:rPr>
              <a:t>addAccount</a:t>
            </a:r>
            <a:r>
              <a:rPr lang="en-US" altLang="zh-CN" sz="1600" dirty="0">
                <a:solidFill>
                  <a:srgbClr val="595959"/>
                </a:solidFill>
                <a:latin typeface="微软雅黑" panose="020B0503020204020204" pitchFamily="34" charset="-122"/>
                <a:ea typeface="微软雅黑" panose="020B0503020204020204" pitchFamily="34" charset="-122"/>
                <a:cs typeface="+mn-ea"/>
              </a:rPr>
              <a:t>(Account account)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a:t>
            </a:r>
            <a:r>
              <a:rPr lang="en-US" altLang="zh-CN" sz="1600" dirty="0">
                <a:solidFill>
                  <a:srgbClr val="595959"/>
                </a:solidFill>
                <a:latin typeface="微软雅黑" panose="020B0503020204020204" pitchFamily="34" charset="-122"/>
                <a:ea typeface="微软雅黑" panose="020B0503020204020204" pitchFamily="34" charset="-122"/>
                <a:cs typeface="+mn-ea"/>
              </a:rPr>
              <a:t> = "insert into account(</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username,balance</a:t>
            </a:r>
            <a:r>
              <a:rPr lang="en-US" altLang="zh-CN" sz="1600" dirty="0">
                <a:solidFill>
                  <a:srgbClr val="595959"/>
                </a:solidFill>
                <a:latin typeface="微软雅黑" panose="020B0503020204020204" pitchFamily="34" charset="-122"/>
                <a:ea typeface="微软雅黑" panose="020B0503020204020204" pitchFamily="34" charset="-122"/>
                <a:cs typeface="+mn-ea"/>
              </a:rPr>
              <a:t>) value(?,?)";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Object[] obj = new Object[] {// </a:t>
            </a:r>
            <a:r>
              <a:rPr lang="zh-CN" altLang="zh-CN" sz="1600" dirty="0">
                <a:solidFill>
                  <a:srgbClr val="595959"/>
                </a:solidFill>
                <a:latin typeface="微软雅黑" panose="020B0503020204020204" pitchFamily="34" charset="-122"/>
                <a:ea typeface="微软雅黑" panose="020B0503020204020204" pitchFamily="34" charset="-122"/>
                <a:cs typeface="+mn-ea"/>
              </a:rPr>
              <a:t>定义数组来存放</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语句中的参数</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account.getUsername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account.getBalance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执行添加操作，返回的是受</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语句影响的记录条数</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this.jdbcTemplate.update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sql</a:t>
            </a:r>
            <a:r>
              <a:rPr lang="en-US" altLang="zh-CN" sz="1600" dirty="0">
                <a:solidFill>
                  <a:srgbClr val="595959"/>
                </a:solidFill>
                <a:latin typeface="微软雅黑" panose="020B0503020204020204" pitchFamily="34" charset="-122"/>
                <a:ea typeface="微软雅黑" panose="020B0503020204020204" pitchFamily="34" charset="-122"/>
                <a:cs typeface="+mn-ea"/>
              </a:rPr>
              <a:t>, obj);}</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编写配置文件</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applicationContext.xml</a:t>
            </a:r>
            <a:r>
              <a:rPr lang="zh-CN" altLang="zh-CN" dirty="0">
                <a:solidFill>
                  <a:srgbClr val="595959"/>
                </a:solidFill>
                <a:latin typeface="微软雅黑" panose="020B0503020204020204" pitchFamily="34" charset="-122"/>
                <a:ea typeface="微软雅黑" panose="020B0503020204020204" pitchFamily="34" charset="-122"/>
                <a:cs typeface="+mn-ea"/>
              </a:rPr>
              <a:t>中，定义一个</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rPr>
              <a:t>为</a:t>
            </a:r>
            <a:r>
              <a:rPr lang="en-US" altLang="zh-CN"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en-US" altLang="zh-CN" dirty="0">
                <a:solidFill>
                  <a:srgbClr val="595959"/>
                </a:solidFill>
                <a:latin typeface="微软雅黑" panose="020B0503020204020204" pitchFamily="34" charset="-122"/>
                <a:ea typeface="微软雅黑" panose="020B0503020204020204" pitchFamily="34" charset="-122"/>
                <a:cs typeface="+mn-ea"/>
              </a:rPr>
              <a:t>Bean</a:t>
            </a:r>
            <a:r>
              <a:rPr lang="zh-CN" altLang="zh-CN" dirty="0">
                <a:solidFill>
                  <a:srgbClr val="595959"/>
                </a:solidFill>
                <a:latin typeface="微软雅黑" panose="020B0503020204020204" pitchFamily="34" charset="-122"/>
                <a:ea typeface="微软雅黑" panose="020B0503020204020204" pitchFamily="34" charset="-122"/>
                <a:cs typeface="+mn-ea"/>
              </a:rPr>
              <a:t>，用于将</a:t>
            </a:r>
            <a:r>
              <a:rPr lang="en-US" altLang="zh-CN" dirty="0" err="1">
                <a:solidFill>
                  <a:srgbClr val="595959"/>
                </a:solidFill>
                <a:latin typeface="微软雅黑" panose="020B0503020204020204" pitchFamily="34" charset="-122"/>
                <a:ea typeface="微软雅黑" panose="020B0503020204020204" pitchFamily="34" charset="-122"/>
                <a:cs typeface="+mn-ea"/>
              </a:rPr>
              <a:t>jdbcTemplate</a:t>
            </a:r>
            <a:r>
              <a:rPr lang="zh-CN" altLang="zh-CN" dirty="0">
                <a:solidFill>
                  <a:srgbClr val="595959"/>
                </a:solidFill>
                <a:latin typeface="微软雅黑" panose="020B0503020204020204" pitchFamily="34" charset="-122"/>
                <a:ea typeface="微软雅黑" panose="020B0503020204020204" pitchFamily="34" charset="-122"/>
                <a:cs typeface="+mn-ea"/>
              </a:rPr>
              <a:t>注入到</a:t>
            </a:r>
            <a:r>
              <a:rPr lang="en-US" altLang="zh-CN"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dirty="0">
                <a:solidFill>
                  <a:srgbClr val="595959"/>
                </a:solidFill>
                <a:latin typeface="微软雅黑" panose="020B0503020204020204" pitchFamily="34" charset="-122"/>
                <a:ea typeface="微软雅黑" panose="020B0503020204020204" pitchFamily="34" charset="-122"/>
                <a:cs typeface="+mn-ea"/>
              </a:rPr>
              <a:t>实例中</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800351"/>
            <a:ext cx="7332167" cy="2651759"/>
          </a:xfrm>
          <a:prstGeom prst="rect">
            <a:avLst/>
          </a:prstGeom>
        </p:spPr>
      </p:pic>
      <p:sp>
        <p:nvSpPr>
          <p:cNvPr id="4" name="矩形 3"/>
          <p:cNvSpPr/>
          <p:nvPr/>
        </p:nvSpPr>
        <p:spPr>
          <a:xfrm>
            <a:off x="2646428" y="2834558"/>
            <a:ext cx="7194801" cy="2536400"/>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a:t>
            </a:r>
            <a:r>
              <a:rPr lang="zh-CN" altLang="zh-CN" dirty="0">
                <a:solidFill>
                  <a:srgbClr val="595959"/>
                </a:solidFill>
                <a:latin typeface="微软雅黑" panose="020B0503020204020204" pitchFamily="34" charset="-122"/>
                <a:ea typeface="微软雅黑" panose="020B0503020204020204" pitchFamily="34" charset="-122"/>
                <a:cs typeface="+mn-ea"/>
              </a:rPr>
              <a:t>定义</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rPr>
              <a:t>为</a:t>
            </a:r>
            <a:r>
              <a:rPr lang="en-US" altLang="zh-CN"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en-US" altLang="zh-CN" dirty="0">
                <a:solidFill>
                  <a:srgbClr val="595959"/>
                </a:solidFill>
                <a:latin typeface="微软雅黑" panose="020B0503020204020204" pitchFamily="34" charset="-122"/>
                <a:ea typeface="微软雅黑" panose="020B0503020204020204" pitchFamily="34" charset="-122"/>
                <a:cs typeface="+mn-ea"/>
              </a:rPr>
              <a:t>Bean--&gt;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&lt;bean id="</a:t>
            </a:r>
            <a:r>
              <a:rPr lang="en-US" altLang="zh-CN"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dirty="0">
                <a:solidFill>
                  <a:srgbClr val="595959"/>
                </a:solidFill>
                <a:latin typeface="微软雅黑" panose="020B0503020204020204" pitchFamily="34" charset="-122"/>
                <a:ea typeface="微软雅黑" panose="020B0503020204020204" pitchFamily="34" charset="-122"/>
                <a:cs typeface="+mn-ea"/>
              </a:rPr>
              <a:t>" class="</a:t>
            </a:r>
            <a:r>
              <a:rPr lang="en-US" altLang="zh-CN" dirty="0" err="1">
                <a:solidFill>
                  <a:srgbClr val="595959"/>
                </a:solidFill>
                <a:latin typeface="微软雅黑" panose="020B0503020204020204" pitchFamily="34" charset="-122"/>
                <a:ea typeface="微软雅黑" panose="020B0503020204020204" pitchFamily="34" charset="-122"/>
                <a:cs typeface="+mn-ea"/>
              </a:rPr>
              <a:t>com.itheima.AccountDaoImpl</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&lt;!-- </a:t>
            </a:r>
            <a:r>
              <a:rPr lang="zh-CN" altLang="zh-CN" dirty="0">
                <a:solidFill>
                  <a:srgbClr val="595959"/>
                </a:solidFill>
                <a:latin typeface="微软雅黑" panose="020B0503020204020204" pitchFamily="34" charset="-122"/>
                <a:ea typeface="微软雅黑" panose="020B0503020204020204" pitchFamily="34" charset="-122"/>
                <a:cs typeface="+mn-ea"/>
              </a:rPr>
              <a:t>将</a:t>
            </a:r>
            <a:r>
              <a:rPr lang="en-US" altLang="zh-CN" dirty="0" err="1">
                <a:solidFill>
                  <a:srgbClr val="595959"/>
                </a:solidFill>
                <a:latin typeface="微软雅黑" panose="020B0503020204020204" pitchFamily="34" charset="-122"/>
                <a:ea typeface="微软雅黑" panose="020B0503020204020204" pitchFamily="34" charset="-122"/>
                <a:cs typeface="+mn-ea"/>
              </a:rPr>
              <a:t>jdbcTemplate</a:t>
            </a:r>
            <a:r>
              <a:rPr lang="zh-CN" altLang="zh-CN" dirty="0">
                <a:solidFill>
                  <a:srgbClr val="595959"/>
                </a:solidFill>
                <a:latin typeface="微软雅黑" panose="020B0503020204020204" pitchFamily="34" charset="-122"/>
                <a:ea typeface="微软雅黑" panose="020B0503020204020204" pitchFamily="34" charset="-122"/>
                <a:cs typeface="+mn-ea"/>
              </a:rPr>
              <a:t>注入到</a:t>
            </a:r>
            <a:r>
              <a:rPr lang="en-US" altLang="zh-CN"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dirty="0">
                <a:solidFill>
                  <a:srgbClr val="595959"/>
                </a:solidFill>
                <a:latin typeface="微软雅黑" panose="020B0503020204020204" pitchFamily="34" charset="-122"/>
                <a:ea typeface="微软雅黑" panose="020B0503020204020204" pitchFamily="34" charset="-122"/>
                <a:cs typeface="+mn-ea"/>
              </a:rPr>
              <a:t>实例中</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1369B2"/>
                </a:solidFill>
                <a:latin typeface="微软雅黑" panose="020B0503020204020204" pitchFamily="34" charset="-122"/>
                <a:ea typeface="微软雅黑" panose="020B0503020204020204" pitchFamily="34" charset="-122"/>
                <a:cs typeface="+mn-ea"/>
              </a:rPr>
              <a:t>&lt;property name="</a:t>
            </a:r>
            <a:r>
              <a:rPr lang="en-US" altLang="zh-CN" dirty="0" err="1">
                <a:solidFill>
                  <a:srgbClr val="1369B2"/>
                </a:solidFill>
                <a:latin typeface="微软雅黑" panose="020B0503020204020204" pitchFamily="34" charset="-122"/>
                <a:ea typeface="微软雅黑" panose="020B0503020204020204" pitchFamily="34" charset="-122"/>
                <a:cs typeface="+mn-ea"/>
              </a:rPr>
              <a:t>jdbcTemplate</a:t>
            </a:r>
            <a:r>
              <a:rPr lang="en-US" altLang="zh-CN" dirty="0">
                <a:solidFill>
                  <a:srgbClr val="1369B2"/>
                </a:solidFill>
                <a:latin typeface="微软雅黑" panose="020B0503020204020204" pitchFamily="34" charset="-122"/>
                <a:ea typeface="微软雅黑" panose="020B0503020204020204" pitchFamily="34" charset="-122"/>
                <a:cs typeface="+mn-ea"/>
              </a:rPr>
              <a:t>" ref="</a:t>
            </a:r>
            <a:r>
              <a:rPr lang="en-US" altLang="zh-CN" dirty="0" err="1">
                <a:solidFill>
                  <a:srgbClr val="1369B2"/>
                </a:solidFill>
                <a:latin typeface="微软雅黑" panose="020B0503020204020204" pitchFamily="34" charset="-122"/>
                <a:ea typeface="微软雅黑" panose="020B0503020204020204" pitchFamily="34" charset="-122"/>
                <a:cs typeface="+mn-ea"/>
              </a:rPr>
              <a:t>jdbcTemplate</a:t>
            </a:r>
            <a:r>
              <a:rPr lang="en-US" altLang="zh-CN" dirty="0">
                <a:solidFill>
                  <a:srgbClr val="1369B2"/>
                </a:solidFill>
                <a:latin typeface="微软雅黑" panose="020B0503020204020204" pitchFamily="34" charset="-122"/>
                <a:ea typeface="微软雅黑" panose="020B0503020204020204" pitchFamily="34" charset="-122"/>
                <a:cs typeface="+mn-ea"/>
              </a:rPr>
              <a:t>" /&gt;</a:t>
            </a:r>
            <a:endParaRPr lang="zh-CN" altLang="zh-CN"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&lt;/bean&gt;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70909"/>
            <a:ext cx="7294833" cy="687918"/>
            <a:chOff x="978872" y="1800499"/>
            <a:chExt cx="5471124" cy="515938"/>
          </a:xfrm>
        </p:grpSpPr>
        <p:sp>
          <p:nvSpPr>
            <p:cNvPr id="81" name="Pentagon 3"/>
            <p:cNvSpPr/>
            <p:nvPr/>
          </p:nvSpPr>
          <p:spPr bwMode="auto">
            <a:xfrm>
              <a:off x="978872" y="1800499"/>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理解</a:t>
              </a:r>
              <a:r>
                <a:rPr lang="en-US" altLang="zh-CN" sz="2000" dirty="0" err="1">
                  <a:solidFill>
                    <a:srgbClr val="1369B2"/>
                  </a:solidFill>
                  <a:latin typeface="微软雅黑" panose="020B0503020204020204" pitchFamily="34" charset="-122"/>
                  <a:ea typeface="微软雅黑" panose="020B0503020204020204" pitchFamily="34" charset="-122"/>
                  <a:cs typeface="+mn-ea"/>
                </a:rPr>
                <a:t>Spring事务管理</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440987"/>
            <a:ext cx="7249419" cy="685801"/>
            <a:chOff x="978872" y="2570437"/>
            <a:chExt cx="5437064" cy="514351"/>
          </a:xfrm>
        </p:grpSpPr>
        <p:sp>
          <p:nvSpPr>
            <p:cNvPr id="84" name="Pentagon 5"/>
            <p:cNvSpPr/>
            <p:nvPr/>
          </p:nvSpPr>
          <p:spPr bwMode="auto">
            <a:xfrm>
              <a:off x="978872" y="2570438"/>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err="1">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基</a:t>
              </a:r>
              <a:r>
                <a:rPr lang="en-US" altLang="zh-CN" sz="2000" dirty="0" err="1">
                  <a:solidFill>
                    <a:srgbClr val="1369B2"/>
                  </a:solidFill>
                  <a:latin typeface="微软雅黑" panose="020B0503020204020204" pitchFamily="34" charset="-122"/>
                  <a:ea typeface="微软雅黑" panose="020B0503020204020204" pitchFamily="34" charset="-122"/>
                  <a:cs typeface="+mn-ea"/>
                </a:rPr>
                <a:t>于XML方式的声明式事务</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308948"/>
            <a:ext cx="7249419" cy="687920"/>
            <a:chOff x="978872" y="3338787"/>
            <a:chExt cx="5437064" cy="515940"/>
          </a:xfrm>
        </p:grpSpPr>
        <p:sp>
          <p:nvSpPr>
            <p:cNvPr id="87" name="Pentagon 6"/>
            <p:cNvSpPr/>
            <p:nvPr/>
          </p:nvSpPr>
          <p:spPr bwMode="auto">
            <a:xfrm>
              <a:off x="978872" y="3338789"/>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熟悉</a:t>
              </a:r>
              <a:r>
                <a:rPr lang="en-US" altLang="zh-CN" sz="2000" dirty="0" err="1">
                  <a:solidFill>
                    <a:srgbClr val="1369B2"/>
                  </a:solidFill>
                  <a:latin typeface="微软雅黑" panose="020B0503020204020204" pitchFamily="34" charset="-122"/>
                  <a:ea typeface="微软雅黑" panose="020B0503020204020204" pitchFamily="34" charset="-122"/>
                  <a:cs typeface="+mn-ea"/>
                </a:rPr>
                <a:t>基于注解方式的声明式事务</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50673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测试添加功能</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创建测试类</a:t>
            </a:r>
            <a:r>
              <a:rPr lang="en-US" altLang="zh-CN" dirty="0" err="1">
                <a:solidFill>
                  <a:srgbClr val="595959"/>
                </a:solidFill>
                <a:latin typeface="微软雅黑" panose="020B0503020204020204" pitchFamily="34" charset="-122"/>
                <a:ea typeface="微软雅黑" panose="020B0503020204020204" pitchFamily="34" charset="-122"/>
                <a:cs typeface="+mn-ea"/>
              </a:rPr>
              <a:t>TestAddAccount</a:t>
            </a:r>
            <a:r>
              <a:rPr lang="zh-CN" altLang="zh-CN" dirty="0">
                <a:solidFill>
                  <a:srgbClr val="595959"/>
                </a:solidFill>
                <a:latin typeface="微软雅黑" panose="020B0503020204020204" pitchFamily="34" charset="-122"/>
                <a:ea typeface="微软雅黑" panose="020B0503020204020204" pitchFamily="34" charset="-122"/>
                <a:cs typeface="+mn-ea"/>
              </a:rPr>
              <a:t>，该类主要用于添加用户账户信息</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151906"/>
            <a:ext cx="7332167" cy="4416301"/>
          </a:xfrm>
          <a:prstGeom prst="rect">
            <a:avLst/>
          </a:prstGeom>
        </p:spPr>
      </p:pic>
      <p:sp>
        <p:nvSpPr>
          <p:cNvPr id="4" name="矩形 3"/>
          <p:cNvSpPr/>
          <p:nvPr/>
        </p:nvSpPr>
        <p:spPr>
          <a:xfrm>
            <a:off x="2646428" y="2091608"/>
            <a:ext cx="7194801" cy="4480778"/>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TestAddAcount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static void main(String[]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args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 =new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ClassPathXmlApplicationContext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applicationContext.xml</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applicationContext.getBean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Account account = new Account();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account.setUsername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("tom");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account.setBalance</a:t>
            </a:r>
            <a:r>
              <a:rPr lang="en-US" altLang="zh-CN" sz="1600" dirty="0">
                <a:solidFill>
                  <a:srgbClr val="595959"/>
                </a:solidFill>
                <a:latin typeface="微软雅黑" panose="020B0503020204020204" pitchFamily="34" charset="-122"/>
                <a:ea typeface="微软雅黑" panose="020B0503020204020204" pitchFamily="34" charset="-122"/>
                <a:cs typeface="+mn-ea"/>
              </a:rPr>
              <a:t>(1000.00);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int num =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err="1">
                <a:solidFill>
                  <a:srgbClr val="1369B2"/>
                </a:solidFill>
                <a:latin typeface="微软雅黑" panose="020B0503020204020204" pitchFamily="34" charset="-122"/>
                <a:ea typeface="微软雅黑" panose="020B0503020204020204" pitchFamily="34" charset="-122"/>
                <a:cs typeface="+mn-ea"/>
              </a:rPr>
              <a:t>addAccount</a:t>
            </a:r>
            <a:r>
              <a:rPr lang="en-US" altLang="zh-CN" sz="1600" dirty="0">
                <a:solidFill>
                  <a:srgbClr val="595959"/>
                </a:solidFill>
                <a:latin typeface="微软雅黑" panose="020B0503020204020204" pitchFamily="34" charset="-122"/>
                <a:ea typeface="微软雅黑" panose="020B0503020204020204" pitchFamily="34" charset="-122"/>
                <a:cs typeface="+mn-ea"/>
              </a:rPr>
              <a:t>(account);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if (num &gt; 0)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成功插入了</a:t>
            </a:r>
            <a:r>
              <a:rPr lang="en-US" altLang="zh-CN" sz="1600" dirty="0">
                <a:solidFill>
                  <a:srgbClr val="595959"/>
                </a:solidFill>
                <a:latin typeface="微软雅黑" panose="020B0503020204020204" pitchFamily="34" charset="-122"/>
                <a:ea typeface="微软雅黑" panose="020B0503020204020204" pitchFamily="34" charset="-122"/>
                <a:cs typeface="+mn-ea"/>
              </a:rPr>
              <a:t>" + num + "</a:t>
            </a:r>
            <a:r>
              <a:rPr lang="zh-CN" altLang="zh-CN" sz="1600" dirty="0">
                <a:solidFill>
                  <a:srgbClr val="595959"/>
                </a:solidFill>
                <a:latin typeface="微软雅黑" panose="020B0503020204020204" pitchFamily="34" charset="-122"/>
                <a:ea typeface="微软雅黑" panose="020B0503020204020204" pitchFamily="34" charset="-122"/>
                <a:cs typeface="+mn-ea"/>
              </a:rPr>
              <a:t>条数据！</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else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插入操作执行失败！</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查看执行第</a:t>
            </a:r>
            <a:r>
              <a:rPr lang="en-US" altLang="zh-CN" b="1" dirty="0">
                <a:solidFill>
                  <a:srgbClr val="595959"/>
                </a:solidFill>
                <a:latin typeface="微软雅黑" panose="020B0503020204020204" pitchFamily="34" charset="-122"/>
                <a:ea typeface="微软雅黑" panose="020B0503020204020204" pitchFamily="34" charset="-122"/>
                <a:cs typeface="+mn-ea"/>
              </a:rPr>
              <a:t>5</a:t>
            </a:r>
            <a:r>
              <a:rPr lang="zh-CN" altLang="en-US" b="1" dirty="0">
                <a:solidFill>
                  <a:srgbClr val="595959"/>
                </a:solidFill>
                <a:latin typeface="微软雅黑" panose="020B0503020204020204" pitchFamily="34" charset="-122"/>
                <a:ea typeface="微软雅黑" panose="020B0503020204020204" pitchFamily="34" charset="-122"/>
                <a:cs typeface="+mn-ea"/>
              </a:rPr>
              <a:t>步后的运行结果</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IDEA</a:t>
            </a:r>
            <a:r>
              <a:rPr lang="zh-CN" altLang="zh-CN" dirty="0">
                <a:solidFill>
                  <a:srgbClr val="595959"/>
                </a:solidFill>
                <a:latin typeface="微软雅黑" panose="020B0503020204020204" pitchFamily="34" charset="-122"/>
                <a:ea typeface="微软雅黑" panose="020B0503020204020204" pitchFamily="34" charset="-122"/>
                <a:cs typeface="+mn-ea"/>
              </a:rPr>
              <a:t>中启动</a:t>
            </a:r>
            <a:r>
              <a:rPr lang="en-US" altLang="zh-CN" dirty="0" err="1">
                <a:solidFill>
                  <a:srgbClr val="595959"/>
                </a:solidFill>
                <a:latin typeface="微软雅黑" panose="020B0503020204020204" pitchFamily="34" charset="-122"/>
                <a:ea typeface="微软雅黑" panose="020B0503020204020204" pitchFamily="34" charset="-122"/>
                <a:cs typeface="+mn-ea"/>
              </a:rPr>
              <a:t>TestAddAccount</a:t>
            </a:r>
            <a:r>
              <a:rPr lang="zh-CN" altLang="zh-CN" dirty="0">
                <a:solidFill>
                  <a:srgbClr val="595959"/>
                </a:solidFill>
                <a:latin typeface="微软雅黑" panose="020B0503020204020204" pitchFamily="34" charset="-122"/>
                <a:ea typeface="微软雅黑" panose="020B0503020204020204" pitchFamily="34" charset="-122"/>
                <a:cs typeface="+mn-ea"/>
              </a:rPr>
              <a:t>类，</a:t>
            </a:r>
            <a:r>
              <a:rPr lang="zh-CN" altLang="en-US" dirty="0">
                <a:solidFill>
                  <a:srgbClr val="595959"/>
                </a:solidFill>
                <a:latin typeface="微软雅黑" panose="020B0503020204020204" pitchFamily="34" charset="-122"/>
                <a:ea typeface="微软雅黑" panose="020B0503020204020204" pitchFamily="34" charset="-122"/>
                <a:cs typeface="+mn-ea"/>
              </a:rPr>
              <a:t>控制台会输出结果。</a:t>
            </a:r>
            <a:r>
              <a:rPr lang="zh-CN" altLang="zh-CN" dirty="0">
                <a:solidFill>
                  <a:srgbClr val="595959"/>
                </a:solidFill>
                <a:latin typeface="微软雅黑" panose="020B0503020204020204" pitchFamily="34" charset="-122"/>
                <a:ea typeface="微软雅黑" panose="020B0503020204020204" pitchFamily="34" charset="-122"/>
                <a:cs typeface="+mn-ea"/>
              </a:rPr>
              <a:t>此时再次查询</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zh-CN" altLang="zh-CN" dirty="0">
                <a:solidFill>
                  <a:srgbClr val="595959"/>
                </a:solidFill>
                <a:latin typeface="微软雅黑" panose="020B0503020204020204" pitchFamily="34" charset="-122"/>
                <a:ea typeface="微软雅黑" panose="020B0503020204020204" pitchFamily="34" charset="-122"/>
                <a:cs typeface="+mn-ea"/>
              </a:rPr>
              <a:t>数据库中的</a:t>
            </a:r>
            <a:r>
              <a:rPr lang="en-US" altLang="zh-CN" dirty="0">
                <a:solidFill>
                  <a:srgbClr val="595959"/>
                </a:solidFill>
                <a:latin typeface="微软雅黑" panose="020B0503020204020204" pitchFamily="34" charset="-122"/>
                <a:ea typeface="微软雅黑" panose="020B0503020204020204" pitchFamily="34" charset="-122"/>
                <a:cs typeface="+mn-ea"/>
              </a:rPr>
              <a:t>account</a:t>
            </a:r>
            <a:r>
              <a:rPr lang="zh-CN" altLang="zh-CN" dirty="0">
                <a:solidFill>
                  <a:srgbClr val="595959"/>
                </a:solidFill>
                <a:latin typeface="微软雅黑" panose="020B0503020204020204" pitchFamily="34" charset="-122"/>
                <a:ea typeface="微软雅黑" panose="020B0503020204020204" pitchFamily="34" charset="-122"/>
                <a:cs typeface="+mn-ea"/>
              </a:rPr>
              <a:t>表</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3497580" y="2660015"/>
            <a:ext cx="5166360" cy="276192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测试</a:t>
            </a:r>
            <a:r>
              <a:rPr lang="zh-CN" altLang="en-US" b="1" dirty="0">
                <a:solidFill>
                  <a:srgbClr val="595959"/>
                </a:solidFill>
                <a:latin typeface="微软雅黑" panose="020B0503020204020204" pitchFamily="34" charset="-122"/>
                <a:ea typeface="微软雅黑" panose="020B0503020204020204" pitchFamily="34" charset="-122"/>
                <a:cs typeface="+mn-ea"/>
              </a:rPr>
              <a:t>更新</a:t>
            </a:r>
            <a:r>
              <a:rPr lang="zh-CN" altLang="zh-CN" b="1" dirty="0">
                <a:solidFill>
                  <a:srgbClr val="595959"/>
                </a:solidFill>
                <a:latin typeface="微软雅黑" panose="020B0503020204020204" pitchFamily="34" charset="-122"/>
                <a:ea typeface="微软雅黑" panose="020B0503020204020204" pitchFamily="34" charset="-122"/>
                <a:cs typeface="+mn-ea"/>
              </a:rPr>
              <a:t>功能</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执行完插入操作后，接下来调用</a:t>
            </a:r>
            <a:r>
              <a:rPr lang="en-US" altLang="zh-CN" dirty="0" err="1">
                <a:solidFill>
                  <a:srgbClr val="595959"/>
                </a:solidFill>
                <a:latin typeface="微软雅黑" panose="020B0503020204020204" pitchFamily="34" charset="-122"/>
                <a:ea typeface="微软雅黑" panose="020B0503020204020204" pitchFamily="34" charset="-122"/>
                <a:cs typeface="+mn-ea"/>
              </a:rPr>
              <a:t>JdbcTemplate</a:t>
            </a:r>
            <a:r>
              <a:rPr lang="zh-CN" altLang="zh-CN" dirty="0">
                <a:solidFill>
                  <a:srgbClr val="595959"/>
                </a:solidFill>
                <a:latin typeface="微软雅黑" panose="020B0503020204020204" pitchFamily="34" charset="-122"/>
                <a:ea typeface="微软雅黑" panose="020B0503020204020204" pitchFamily="34" charset="-122"/>
                <a:cs typeface="+mn-ea"/>
              </a:rPr>
              <a:t>类的</a:t>
            </a:r>
            <a:r>
              <a:rPr lang="en-US" altLang="zh-CN" dirty="0">
                <a:solidFill>
                  <a:srgbClr val="595959"/>
                </a:solidFill>
                <a:latin typeface="微软雅黑" panose="020B0503020204020204" pitchFamily="34" charset="-122"/>
                <a:ea typeface="微软雅黑" panose="020B0503020204020204" pitchFamily="34" charset="-122"/>
                <a:cs typeface="+mn-ea"/>
              </a:rPr>
              <a:t>update()</a:t>
            </a:r>
            <a:r>
              <a:rPr lang="zh-CN" altLang="zh-CN" dirty="0">
                <a:solidFill>
                  <a:srgbClr val="595959"/>
                </a:solidFill>
                <a:latin typeface="微软雅黑" panose="020B0503020204020204" pitchFamily="34" charset="-122"/>
                <a:ea typeface="微软雅黑" panose="020B0503020204020204" pitchFamily="34" charset="-122"/>
                <a:cs typeface="+mn-ea"/>
              </a:rPr>
              <a:t>方法</a:t>
            </a:r>
            <a:r>
              <a:rPr lang="zh-CN" altLang="en-US" dirty="0">
                <a:solidFill>
                  <a:srgbClr val="595959"/>
                </a:solidFill>
                <a:latin typeface="微软雅黑" panose="020B0503020204020204" pitchFamily="34" charset="-122"/>
                <a:ea typeface="微软雅黑" panose="020B0503020204020204" pitchFamily="34" charset="-122"/>
                <a:cs typeface="+mn-ea"/>
              </a:rPr>
              <a:t>执行更新操作。</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151906"/>
            <a:ext cx="7332167" cy="4416301"/>
          </a:xfrm>
          <a:prstGeom prst="rect">
            <a:avLst/>
          </a:prstGeom>
        </p:spPr>
      </p:pic>
      <p:sp>
        <p:nvSpPr>
          <p:cNvPr id="4" name="矩形 3"/>
          <p:cNvSpPr/>
          <p:nvPr/>
        </p:nvSpPr>
        <p:spPr>
          <a:xfrm>
            <a:off x="2646428" y="2091608"/>
            <a:ext cx="7194801" cy="4480778"/>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TestUpdateAccount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static void main(String[]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args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 =new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ClassPathXmlApplicationContext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applicationContext.xml</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applicationContext.getBean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Account account = new Account();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account.setId</a:t>
            </a:r>
            <a:r>
              <a:rPr lang="en-US" altLang="zh-CN" sz="1600" dirty="0">
                <a:solidFill>
                  <a:srgbClr val="595959"/>
                </a:solidFill>
                <a:latin typeface="微软雅黑" panose="020B0503020204020204" pitchFamily="34" charset="-122"/>
                <a:ea typeface="微软雅黑" panose="020B0503020204020204" pitchFamily="34" charset="-122"/>
                <a:cs typeface="+mn-ea"/>
              </a:rPr>
              <a:t>(1);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account.setUsername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("tom");</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account.setBalance</a:t>
            </a:r>
            <a:r>
              <a:rPr lang="en-US" altLang="zh-CN" sz="1600" dirty="0">
                <a:solidFill>
                  <a:srgbClr val="595959"/>
                </a:solidFill>
                <a:latin typeface="微软雅黑" panose="020B0503020204020204" pitchFamily="34" charset="-122"/>
                <a:ea typeface="微软雅黑" panose="020B0503020204020204" pitchFamily="34" charset="-122"/>
                <a:cs typeface="+mn-ea"/>
              </a:rPr>
              <a:t>(2000.00);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int num =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err="1">
                <a:solidFill>
                  <a:srgbClr val="1369B2"/>
                </a:solidFill>
                <a:latin typeface="微软雅黑" panose="020B0503020204020204" pitchFamily="34" charset="-122"/>
                <a:ea typeface="微软雅黑" panose="020B0503020204020204" pitchFamily="34" charset="-122"/>
                <a:cs typeface="+mn-ea"/>
              </a:rPr>
              <a:t>updateAccount</a:t>
            </a:r>
            <a:r>
              <a:rPr lang="en-US" altLang="zh-CN" sz="1600" dirty="0">
                <a:solidFill>
                  <a:srgbClr val="595959"/>
                </a:solidFill>
                <a:latin typeface="微软雅黑" panose="020B0503020204020204" pitchFamily="34" charset="-122"/>
                <a:ea typeface="微软雅黑" panose="020B0503020204020204" pitchFamily="34" charset="-122"/>
                <a:cs typeface="+mn-ea"/>
              </a:rPr>
              <a:t>(account);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if (num &gt; 0)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成功修改了</a:t>
            </a:r>
            <a:r>
              <a:rPr lang="en-US" altLang="zh-CN" sz="1600" dirty="0">
                <a:solidFill>
                  <a:srgbClr val="595959"/>
                </a:solidFill>
                <a:latin typeface="微软雅黑" panose="020B0503020204020204" pitchFamily="34" charset="-122"/>
                <a:ea typeface="微软雅黑" panose="020B0503020204020204" pitchFamily="34" charset="-122"/>
                <a:cs typeface="+mn-ea"/>
              </a:rPr>
              <a:t>" + num + "</a:t>
            </a:r>
            <a:r>
              <a:rPr lang="zh-CN" altLang="zh-CN" sz="1600" dirty="0">
                <a:solidFill>
                  <a:srgbClr val="595959"/>
                </a:solidFill>
                <a:latin typeface="微软雅黑" panose="020B0503020204020204" pitchFamily="34" charset="-122"/>
                <a:ea typeface="微软雅黑" panose="020B0503020204020204" pitchFamily="34" charset="-122"/>
                <a:cs typeface="+mn-ea"/>
              </a:rPr>
              <a:t>条数据！</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else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修改操作执行失败！</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08</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查看执行第</a:t>
            </a:r>
            <a:r>
              <a:rPr lang="en-US" altLang="zh-CN" b="1" dirty="0">
                <a:solidFill>
                  <a:srgbClr val="595959"/>
                </a:solidFill>
                <a:latin typeface="微软雅黑" panose="020B0503020204020204" pitchFamily="34" charset="-122"/>
                <a:ea typeface="微软雅黑" panose="020B0503020204020204" pitchFamily="34" charset="-122"/>
                <a:cs typeface="+mn-ea"/>
              </a:rPr>
              <a:t>7</a:t>
            </a:r>
            <a:r>
              <a:rPr lang="zh-CN" altLang="en-US" b="1" dirty="0">
                <a:solidFill>
                  <a:srgbClr val="595959"/>
                </a:solidFill>
                <a:latin typeface="微软雅黑" panose="020B0503020204020204" pitchFamily="34" charset="-122"/>
                <a:ea typeface="微软雅黑" panose="020B0503020204020204" pitchFamily="34" charset="-122"/>
                <a:cs typeface="+mn-ea"/>
              </a:rPr>
              <a:t>步后的运行结果</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IDEA</a:t>
            </a:r>
            <a:r>
              <a:rPr lang="zh-CN" altLang="zh-CN" dirty="0">
                <a:solidFill>
                  <a:srgbClr val="595959"/>
                </a:solidFill>
                <a:latin typeface="微软雅黑" panose="020B0503020204020204" pitchFamily="34" charset="-122"/>
                <a:ea typeface="微软雅黑" panose="020B0503020204020204" pitchFamily="34" charset="-122"/>
                <a:cs typeface="+mn-ea"/>
              </a:rPr>
              <a:t>中启动</a:t>
            </a:r>
            <a:r>
              <a:rPr lang="en-US" altLang="zh-CN" dirty="0" err="1">
                <a:solidFill>
                  <a:srgbClr val="595959"/>
                </a:solidFill>
                <a:latin typeface="微软雅黑" panose="020B0503020204020204" pitchFamily="34" charset="-122"/>
                <a:ea typeface="微软雅黑" panose="020B0503020204020204" pitchFamily="34" charset="-122"/>
                <a:cs typeface="+mn-ea"/>
              </a:rPr>
              <a:t>TestUpdateAccount</a:t>
            </a:r>
            <a:r>
              <a:rPr lang="zh-CN" altLang="zh-CN" dirty="0">
                <a:solidFill>
                  <a:srgbClr val="595959"/>
                </a:solidFill>
                <a:latin typeface="微软雅黑" panose="020B0503020204020204" pitchFamily="34" charset="-122"/>
                <a:ea typeface="微软雅黑" panose="020B0503020204020204" pitchFamily="34" charset="-122"/>
                <a:cs typeface="+mn-ea"/>
              </a:rPr>
              <a:t>类，控制台</a:t>
            </a:r>
            <a:r>
              <a:rPr lang="zh-CN" altLang="en-US" dirty="0">
                <a:solidFill>
                  <a:srgbClr val="595959"/>
                </a:solidFill>
                <a:latin typeface="微软雅黑" panose="020B0503020204020204" pitchFamily="34" charset="-122"/>
                <a:ea typeface="微软雅黑" panose="020B0503020204020204" pitchFamily="34" charset="-122"/>
                <a:cs typeface="+mn-ea"/>
              </a:rPr>
              <a:t>会</a:t>
            </a:r>
            <a:r>
              <a:rPr lang="zh-CN" altLang="zh-CN" dirty="0">
                <a:solidFill>
                  <a:srgbClr val="595959"/>
                </a:solidFill>
                <a:latin typeface="微软雅黑" panose="020B0503020204020204" pitchFamily="34" charset="-122"/>
                <a:ea typeface="微软雅黑" panose="020B0503020204020204" pitchFamily="34" charset="-122"/>
                <a:cs typeface="+mn-ea"/>
              </a:rPr>
              <a:t>输出结果</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此时再次查询</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zh-CN" altLang="zh-CN" dirty="0">
                <a:solidFill>
                  <a:srgbClr val="595959"/>
                </a:solidFill>
                <a:latin typeface="微软雅黑" panose="020B0503020204020204" pitchFamily="34" charset="-122"/>
                <a:ea typeface="微软雅黑" panose="020B0503020204020204" pitchFamily="34" charset="-122"/>
                <a:cs typeface="+mn-ea"/>
              </a:rPr>
              <a:t>数据库中的</a:t>
            </a:r>
            <a:r>
              <a:rPr lang="en-US" altLang="zh-CN" dirty="0">
                <a:solidFill>
                  <a:srgbClr val="595959"/>
                </a:solidFill>
                <a:latin typeface="微软雅黑" panose="020B0503020204020204" pitchFamily="34" charset="-122"/>
                <a:ea typeface="微软雅黑" panose="020B0503020204020204" pitchFamily="34" charset="-122"/>
                <a:cs typeface="+mn-ea"/>
              </a:rPr>
              <a:t>account</a:t>
            </a:r>
            <a:r>
              <a:rPr lang="zh-CN" altLang="zh-CN" dirty="0">
                <a:solidFill>
                  <a:srgbClr val="595959"/>
                </a:solidFill>
                <a:latin typeface="微软雅黑" panose="020B0503020204020204" pitchFamily="34" charset="-122"/>
                <a:ea typeface="微软雅黑" panose="020B0503020204020204" pitchFamily="34" charset="-122"/>
                <a:cs typeface="+mn-ea"/>
              </a:rPr>
              <a:t>表</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3497580" y="2854324"/>
            <a:ext cx="5166360" cy="248348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09</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902942" y="1134379"/>
            <a:ext cx="8485746" cy="92202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测试</a:t>
            </a:r>
            <a:r>
              <a:rPr lang="zh-CN" altLang="en-US" b="1" dirty="0">
                <a:solidFill>
                  <a:srgbClr val="595959"/>
                </a:solidFill>
                <a:latin typeface="微软雅黑" panose="020B0503020204020204" pitchFamily="34" charset="-122"/>
                <a:ea typeface="微软雅黑" panose="020B0503020204020204" pitchFamily="34" charset="-122"/>
                <a:cs typeface="+mn-ea"/>
              </a:rPr>
              <a:t>删除</a:t>
            </a:r>
            <a:r>
              <a:rPr lang="zh-CN" altLang="zh-CN" b="1" dirty="0">
                <a:solidFill>
                  <a:srgbClr val="595959"/>
                </a:solidFill>
                <a:latin typeface="微软雅黑" panose="020B0503020204020204" pitchFamily="34" charset="-122"/>
                <a:ea typeface="微软雅黑" panose="020B0503020204020204" pitchFamily="34" charset="-122"/>
                <a:cs typeface="+mn-ea"/>
              </a:rPr>
              <a:t>功能</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创建测试类</a:t>
            </a:r>
            <a:r>
              <a:rPr lang="en-US" altLang="zh-CN" dirty="0" err="1">
                <a:solidFill>
                  <a:srgbClr val="595959"/>
                </a:solidFill>
                <a:latin typeface="微软雅黑" panose="020B0503020204020204" pitchFamily="34" charset="-122"/>
                <a:ea typeface="微软雅黑" panose="020B0503020204020204" pitchFamily="34" charset="-122"/>
                <a:cs typeface="+mn-ea"/>
              </a:rPr>
              <a:t>TestDeleteAccount</a:t>
            </a:r>
            <a:r>
              <a:rPr lang="zh-CN" altLang="zh-CN" dirty="0">
                <a:solidFill>
                  <a:srgbClr val="595959"/>
                </a:solidFill>
                <a:latin typeface="微软雅黑" panose="020B0503020204020204" pitchFamily="34" charset="-122"/>
                <a:ea typeface="微软雅黑" panose="020B0503020204020204" pitchFamily="34" charset="-122"/>
                <a:cs typeface="+mn-ea"/>
              </a:rPr>
              <a:t>，该类主要用于测试删除用户账户</a:t>
            </a:r>
            <a:r>
              <a:rPr lang="zh-CN" altLang="en-US" dirty="0">
                <a:solidFill>
                  <a:srgbClr val="595959"/>
                </a:solidFill>
                <a:latin typeface="微软雅黑" panose="020B0503020204020204" pitchFamily="34" charset="-122"/>
                <a:ea typeface="微软雅黑" panose="020B0503020204020204" pitchFamily="34" charset="-122"/>
                <a:cs typeface="+mn-ea"/>
              </a:rPr>
              <a:t>信息。</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151906"/>
            <a:ext cx="7332167" cy="4416301"/>
          </a:xfrm>
          <a:prstGeom prst="rect">
            <a:avLst/>
          </a:prstGeom>
        </p:spPr>
      </p:pic>
      <p:sp>
        <p:nvSpPr>
          <p:cNvPr id="4" name="矩形 3"/>
          <p:cNvSpPr/>
          <p:nvPr/>
        </p:nvSpPr>
        <p:spPr>
          <a:xfrm>
            <a:off x="2646428" y="2091608"/>
            <a:ext cx="7194801" cy="4480778"/>
          </a:xfrm>
          <a:prstGeom prst="rect">
            <a:avLst/>
          </a:prstGeom>
        </p:spPr>
        <p:txBody>
          <a:bodyPr wrap="square">
            <a:spAutoFit/>
          </a:bodyPr>
          <a:lstStyle/>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TestDeleteAccount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static void main(String[]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args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加载配置文件</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 =new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ClassPathXmlApplicationContext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applicationContext.xml</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获取</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sz="1600" dirty="0">
                <a:solidFill>
                  <a:srgbClr val="595959"/>
                </a:solidFill>
                <a:latin typeface="微软雅黑" panose="020B0503020204020204" pitchFamily="34" charset="-122"/>
                <a:ea typeface="微软雅黑" panose="020B0503020204020204" pitchFamily="34" charset="-122"/>
                <a:cs typeface="+mn-ea"/>
              </a:rPr>
              <a:t>实例</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applicationContext.getBean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执行</a:t>
            </a:r>
            <a:r>
              <a:rPr lang="en-US" altLang="zh-CN" sz="1600" dirty="0" err="1">
                <a:solidFill>
                  <a:srgbClr val="595959"/>
                </a:solidFill>
                <a:latin typeface="微软雅黑" panose="020B0503020204020204" pitchFamily="34" charset="-122"/>
                <a:ea typeface="微软雅黑" panose="020B0503020204020204" pitchFamily="34" charset="-122"/>
                <a:cs typeface="+mn-ea"/>
              </a:rPr>
              <a:t>deleteAccount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方法，并获取返回结果</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int num =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accountDao.deleteAccount</a:t>
            </a:r>
            <a:r>
              <a:rPr lang="en-US" altLang="zh-CN" sz="1600" dirty="0">
                <a:solidFill>
                  <a:srgbClr val="595959"/>
                </a:solidFill>
                <a:latin typeface="微软雅黑" panose="020B0503020204020204" pitchFamily="34" charset="-122"/>
                <a:ea typeface="微软雅黑" panose="020B0503020204020204" pitchFamily="34" charset="-122"/>
                <a:cs typeface="+mn-ea"/>
              </a:rPr>
              <a:t>(1);</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输出语句省略</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10</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查看执行第</a:t>
            </a:r>
            <a:r>
              <a:rPr lang="en-US" altLang="zh-CN" b="1" dirty="0">
                <a:solidFill>
                  <a:srgbClr val="595959"/>
                </a:solidFill>
                <a:latin typeface="微软雅黑" panose="020B0503020204020204" pitchFamily="34" charset="-122"/>
                <a:ea typeface="微软雅黑" panose="020B0503020204020204" pitchFamily="34" charset="-122"/>
                <a:cs typeface="+mn-ea"/>
              </a:rPr>
              <a:t>9</a:t>
            </a:r>
            <a:r>
              <a:rPr lang="zh-CN" altLang="en-US" b="1" dirty="0">
                <a:solidFill>
                  <a:srgbClr val="595959"/>
                </a:solidFill>
                <a:latin typeface="微软雅黑" panose="020B0503020204020204" pitchFamily="34" charset="-122"/>
                <a:ea typeface="微软雅黑" panose="020B0503020204020204" pitchFamily="34" charset="-122"/>
                <a:cs typeface="+mn-ea"/>
              </a:rPr>
              <a:t>步后的运行结果</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IDEA</a:t>
            </a:r>
            <a:r>
              <a:rPr lang="zh-CN" altLang="zh-CN" dirty="0">
                <a:solidFill>
                  <a:srgbClr val="595959"/>
                </a:solidFill>
                <a:latin typeface="微软雅黑" panose="020B0503020204020204" pitchFamily="34" charset="-122"/>
                <a:ea typeface="微软雅黑" panose="020B0503020204020204" pitchFamily="34" charset="-122"/>
                <a:cs typeface="+mn-ea"/>
              </a:rPr>
              <a:t>中启动</a:t>
            </a:r>
            <a:r>
              <a:rPr lang="en-US" altLang="zh-CN" dirty="0" err="1">
                <a:solidFill>
                  <a:srgbClr val="595959"/>
                </a:solidFill>
                <a:latin typeface="微软雅黑" panose="020B0503020204020204" pitchFamily="34" charset="-122"/>
                <a:ea typeface="微软雅黑" panose="020B0503020204020204" pitchFamily="34" charset="-122"/>
                <a:cs typeface="+mn-ea"/>
              </a:rPr>
              <a:t>TestDeleteAccount</a:t>
            </a:r>
            <a:r>
              <a:rPr lang="zh-CN" altLang="zh-CN" dirty="0">
                <a:solidFill>
                  <a:srgbClr val="595959"/>
                </a:solidFill>
                <a:latin typeface="微软雅黑" panose="020B0503020204020204" pitchFamily="34" charset="-122"/>
                <a:ea typeface="微软雅黑" panose="020B0503020204020204" pitchFamily="34" charset="-122"/>
                <a:cs typeface="+mn-ea"/>
              </a:rPr>
              <a:t>类，控制台</a:t>
            </a:r>
            <a:r>
              <a:rPr lang="zh-CN" altLang="en-US" dirty="0">
                <a:solidFill>
                  <a:srgbClr val="595959"/>
                </a:solidFill>
                <a:latin typeface="微软雅黑" panose="020B0503020204020204" pitchFamily="34" charset="-122"/>
                <a:ea typeface="微软雅黑" panose="020B0503020204020204" pitchFamily="34" charset="-122"/>
                <a:cs typeface="+mn-ea"/>
              </a:rPr>
              <a:t>会</a:t>
            </a:r>
            <a:r>
              <a:rPr lang="zh-CN" altLang="zh-CN" dirty="0">
                <a:solidFill>
                  <a:srgbClr val="595959"/>
                </a:solidFill>
                <a:latin typeface="微软雅黑" panose="020B0503020204020204" pitchFamily="34" charset="-122"/>
                <a:ea typeface="微软雅黑" panose="020B0503020204020204" pitchFamily="34" charset="-122"/>
                <a:cs typeface="+mn-ea"/>
              </a:rPr>
              <a:t>输出结果</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此时再次查询</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zh-CN" altLang="zh-CN" dirty="0">
                <a:solidFill>
                  <a:srgbClr val="595959"/>
                </a:solidFill>
                <a:latin typeface="微软雅黑" panose="020B0503020204020204" pitchFamily="34" charset="-122"/>
                <a:ea typeface="微软雅黑" panose="020B0503020204020204" pitchFamily="34" charset="-122"/>
                <a:cs typeface="+mn-ea"/>
              </a:rPr>
              <a:t>数据库中的</a:t>
            </a:r>
            <a:r>
              <a:rPr lang="en-US" altLang="zh-CN" dirty="0">
                <a:solidFill>
                  <a:srgbClr val="595959"/>
                </a:solidFill>
                <a:latin typeface="微软雅黑" panose="020B0503020204020204" pitchFamily="34" charset="-122"/>
                <a:ea typeface="微软雅黑" panose="020B0503020204020204" pitchFamily="34" charset="-122"/>
                <a:cs typeface="+mn-ea"/>
              </a:rPr>
              <a:t>account</a:t>
            </a:r>
            <a:r>
              <a:rPr lang="zh-CN" altLang="zh-CN" dirty="0">
                <a:solidFill>
                  <a:srgbClr val="595959"/>
                </a:solidFill>
                <a:latin typeface="微软雅黑" panose="020B0503020204020204" pitchFamily="34" charset="-122"/>
                <a:ea typeface="微软雅黑" panose="020B0503020204020204" pitchFamily="34" charset="-122"/>
                <a:cs typeface="+mn-ea"/>
              </a:rPr>
              <a:t>表</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9.2.2  update()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3497580" y="2773362"/>
            <a:ext cx="5166360" cy="272446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966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9.2.3  query()</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11450"/>
            <a:ext cx="466407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熟悉</a:t>
            </a:r>
            <a:r>
              <a:rPr lang="en-US" altLang="zh-CN" sz="2000" dirty="0">
                <a:solidFill>
                  <a:srgbClr val="1369B2"/>
                </a:solidFill>
                <a:latin typeface="微软雅黑" panose="020B0503020204020204" pitchFamily="34" charset="-122"/>
                <a:ea typeface="微软雅黑" panose="020B0503020204020204" pitchFamily="34" charset="-122"/>
              </a:rPr>
              <a:t>query()方法</a:t>
            </a:r>
            <a:r>
              <a:rPr lang="zh-CN" altLang="en-US" sz="2000" dirty="0">
                <a:solidFill>
                  <a:srgbClr val="595959"/>
                </a:solidFill>
                <a:latin typeface="微软雅黑" panose="020B0503020204020204" pitchFamily="34" charset="-122"/>
                <a:ea typeface="微软雅黑" panose="020B0503020204020204" pitchFamily="34" charset="-122"/>
              </a:rPr>
              <a:t>，能够在程序中使用</a:t>
            </a:r>
            <a:r>
              <a:rPr lang="en-US" altLang="zh-CN" sz="2000" dirty="0">
                <a:solidFill>
                  <a:srgbClr val="595959"/>
                </a:solidFill>
                <a:latin typeface="微软雅黑" panose="020B0503020204020204" pitchFamily="34" charset="-122"/>
                <a:ea typeface="微软雅黑" panose="020B0503020204020204" pitchFamily="34" charset="-122"/>
              </a:rPr>
              <a:t>query()</a:t>
            </a:r>
            <a:r>
              <a:rPr lang="zh-CN" altLang="en-US" sz="2000" dirty="0">
                <a:solidFill>
                  <a:srgbClr val="595959"/>
                </a:solidFill>
                <a:latin typeface="微软雅黑" panose="020B0503020204020204" pitchFamily="34" charset="-122"/>
                <a:ea typeface="微软雅黑" panose="020B0503020204020204" pitchFamily="34" charset="-122"/>
              </a:rPr>
              <a:t>方法进行数据查询操作</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5938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229491"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JdbcTemplate</a:t>
            </a:r>
            <a:r>
              <a:rPr lang="zh-CN" altLang="zh-CN" sz="2000" dirty="0">
                <a:solidFill>
                  <a:srgbClr val="1369B2"/>
                </a:solidFill>
                <a:latin typeface="微软雅黑" panose="020B0503020204020204" pitchFamily="34" charset="-122"/>
                <a:ea typeface="微软雅黑" panose="020B0503020204020204" pitchFamily="34" charset="-122"/>
              </a:rPr>
              <a:t>类中常用的</a:t>
            </a:r>
            <a:r>
              <a:rPr lang="zh-CN" altLang="en-US" sz="2000" dirty="0">
                <a:solidFill>
                  <a:srgbClr val="1369B2"/>
                </a:solidFill>
                <a:latin typeface="微软雅黑" panose="020B0503020204020204" pitchFamily="34" charset="-122"/>
                <a:ea typeface="微软雅黑" panose="020B0503020204020204" pitchFamily="34" charset="-122"/>
              </a:rPr>
              <a:t>查询</a:t>
            </a:r>
            <a:r>
              <a:rPr lang="zh-CN" altLang="zh-CN" sz="2000" dirty="0">
                <a:solidFill>
                  <a:srgbClr val="1369B2"/>
                </a:solidFill>
                <a:latin typeface="微软雅黑" panose="020B0503020204020204" pitchFamily="34" charset="-122"/>
                <a:ea typeface="微软雅黑" panose="020B0503020204020204" pitchFamily="34" charset="-122"/>
              </a:rPr>
              <a:t>方法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1767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9.2.3  query()</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215900" y="1969135"/>
          <a:ext cx="11772900" cy="4119245"/>
        </p:xfrm>
        <a:graphic>
          <a:graphicData uri="http://schemas.openxmlformats.org/drawingml/2006/table">
            <a:tbl>
              <a:tblPr>
                <a:tableStyleId>{5C22544A-7EE6-4342-B048-85BDC9FD1C3A}</a:tableStyleId>
              </a:tblPr>
              <a:tblGrid>
                <a:gridCol w="5476875"/>
                <a:gridCol w="6296025"/>
              </a:tblGrid>
              <a:tr h="422275">
                <a:tc>
                  <a:txBody>
                    <a:bodyPr/>
                    <a:lstStyle/>
                    <a:p>
                      <a:pPr marR="292100" indent="0" algn="ctr" defTabSz="1219200" rtl="0" fontAlgn="auto">
                        <a:lnSpc>
                          <a:spcPct val="120000"/>
                        </a:lnSpc>
                        <a:spcBef>
                          <a:spcPts val="0"/>
                        </a:spcBef>
                        <a:spcAft>
                          <a:spcPts val="0"/>
                        </a:spcAft>
                      </a:pPr>
                      <a:r>
                        <a:rPr lang="zh-CN" altLang="en-US" sz="1600" b="1" spc="120">
                          <a:solidFill>
                            <a:schemeClr val="tx1">
                              <a:lumMod val="65000"/>
                              <a:lumOff val="35000"/>
                            </a:schemeClr>
                          </a:solidFill>
                          <a:latin typeface="微软雅黑" panose="020B0503020204020204" pitchFamily="34" charset="-122"/>
                          <a:ea typeface="微软雅黑" panose="020B0503020204020204" pitchFamily="34" charset="-122"/>
                        </a:rPr>
                        <a:t>方法</a:t>
                      </a:r>
                      <a:endParaRPr lang="zh-CN" altLang="en-US" sz="1600" b="1"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en-US" sz="1600" b="1" spc="120">
                          <a:solidFill>
                            <a:schemeClr val="tx1">
                              <a:lumMod val="65000"/>
                              <a:lumOff val="35000"/>
                            </a:schemeClr>
                          </a:solidFill>
                          <a:latin typeface="微软雅黑" panose="020B0503020204020204" pitchFamily="34" charset="-122"/>
                          <a:ea typeface="微软雅黑" panose="020B0503020204020204" pitchFamily="34" charset="-122"/>
                        </a:rPr>
                        <a:t>说明</a:t>
                      </a:r>
                      <a:endParaRPr lang="zh-CN" altLang="en-US" sz="1600" b="1"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672465">
                <a:tc>
                  <a:txBody>
                    <a:bodyPr/>
                    <a:lstStyle/>
                    <a:p>
                      <a:pPr indent="0" algn="l"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List query(String sql, </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p>
                      <a:pPr indent="0" algn="l"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RowMapper rowMapper)</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执行String类型参数提供的SQL语句,并通过参数rowMapper返回一个List类型的结果。</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1007745">
                <a:tc>
                  <a:txBody>
                    <a:bodyPr/>
                    <a:lstStyle/>
                    <a:p>
                      <a:pPr indent="0" algn="l"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List query(String sql, PreparedStatementSetter </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p>
                      <a:pPr indent="0" algn="l"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pss, RowMapper rowMapper)</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根据String类型参数提供的SQL语句创建PreparedStatement对象,通过参数rowMapper将结果返回到List中。</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672465">
                <a:tc>
                  <a:txBody>
                    <a:bodyPr/>
                    <a:lstStyle/>
                    <a:p>
                      <a:pPr indent="0" algn="l"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List query(String sql,Object[] args,</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p>
                      <a:pPr indent="0" algn="l"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RowMapper rowMapper)</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使用Object[]的值来设置SQL语句中的参数值,rowMapper是个回调方法,直接返回List类型的数据。</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671830">
                <a:tc>
                  <a:txBody>
                    <a:bodyPr/>
                    <a:lstStyle/>
                    <a:p>
                      <a:pPr indent="0" algn="l"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queryForObject(String sql,RowMapper rowMapper,Object… args)</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将args参数绑定到SQL语句中,并通过参数rowMapper返回一个Object类型的单行记录。</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672465">
                <a:tc>
                  <a:txBody>
                    <a:bodyPr/>
                    <a:lstStyle/>
                    <a:p>
                      <a:pPr marR="292100" indent="0" algn="l"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queryForList(String sql,Object[] args, class&lt;T&gt; elementType)</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该方法可以返回多行数据的结果,但必须返回列表,args参数是sql语句中的参数,elementType参数返回的是List数据类型。</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258430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72001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1143635" y="837565"/>
            <a:ext cx="10205720"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了解了</a:t>
            </a:r>
            <a:r>
              <a:rPr lang="en-US" altLang="zh-CN" dirty="0" err="1">
                <a:solidFill>
                  <a:srgbClr val="595959"/>
                </a:solidFill>
                <a:latin typeface="微软雅黑" panose="020B0503020204020204" pitchFamily="34" charset="-122"/>
                <a:ea typeface="微软雅黑" panose="020B0503020204020204" pitchFamily="34" charset="-122"/>
                <a:cs typeface="+mn-ea"/>
              </a:rPr>
              <a:t>JdbcTemplate</a:t>
            </a:r>
            <a:r>
              <a:rPr lang="zh-CN" altLang="zh-CN" dirty="0">
                <a:solidFill>
                  <a:srgbClr val="595959"/>
                </a:solidFill>
                <a:latin typeface="微软雅黑" panose="020B0503020204020204" pitchFamily="34" charset="-122"/>
                <a:ea typeface="微软雅黑" panose="020B0503020204020204" pitchFamily="34" charset="-122"/>
                <a:cs typeface="+mn-ea"/>
              </a:rPr>
              <a:t>类中几个常用的</a:t>
            </a:r>
            <a:r>
              <a:rPr lang="en-US" altLang="zh-CN" dirty="0">
                <a:solidFill>
                  <a:srgbClr val="595959"/>
                </a:solidFill>
                <a:latin typeface="微软雅黑" panose="020B0503020204020204" pitchFamily="34" charset="-122"/>
                <a:ea typeface="微软雅黑" panose="020B0503020204020204" pitchFamily="34" charset="-122"/>
                <a:cs typeface="+mn-ea"/>
              </a:rPr>
              <a:t>query()</a:t>
            </a:r>
            <a:r>
              <a:rPr lang="zh-CN" altLang="zh-CN" dirty="0">
                <a:solidFill>
                  <a:srgbClr val="595959"/>
                </a:solidFill>
                <a:latin typeface="微软雅黑" panose="020B0503020204020204" pitchFamily="34" charset="-122"/>
                <a:ea typeface="微软雅黑" panose="020B0503020204020204" pitchFamily="34" charset="-122"/>
                <a:cs typeface="+mn-ea"/>
              </a:rPr>
              <a:t>方法后，接下来通过一个具体的案例演示</a:t>
            </a:r>
            <a:r>
              <a:rPr lang="en-US" altLang="zh-CN" dirty="0">
                <a:solidFill>
                  <a:srgbClr val="595959"/>
                </a:solidFill>
                <a:latin typeface="微软雅黑" panose="020B0503020204020204" pitchFamily="34" charset="-122"/>
                <a:ea typeface="微软雅黑" panose="020B0503020204020204" pitchFamily="34" charset="-122"/>
                <a:cs typeface="+mn-ea"/>
              </a:rPr>
              <a:t>query()</a:t>
            </a:r>
            <a:r>
              <a:rPr lang="zh-CN" altLang="zh-CN" dirty="0">
                <a:solidFill>
                  <a:srgbClr val="595959"/>
                </a:solidFill>
                <a:latin typeface="微软雅黑" panose="020B0503020204020204" pitchFamily="34" charset="-122"/>
                <a:ea typeface="微软雅黑" panose="020B0503020204020204" pitchFamily="34" charset="-122"/>
                <a:cs typeface="+mn-ea"/>
              </a:rPr>
              <a:t>方法的使用，案例实现步骤如下</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968625" y="3554730"/>
            <a:ext cx="7332345" cy="1381760"/>
          </a:xfrm>
          <a:prstGeom prst="rect">
            <a:avLst/>
          </a:prstGeom>
        </p:spPr>
      </p:pic>
      <p:sp>
        <p:nvSpPr>
          <p:cNvPr id="4" name="矩形 3"/>
          <p:cNvSpPr/>
          <p:nvPr/>
        </p:nvSpPr>
        <p:spPr>
          <a:xfrm>
            <a:off x="3151888" y="3497498"/>
            <a:ext cx="7194801" cy="1198880"/>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`account`(`</a:t>
            </a:r>
            <a:r>
              <a:rPr lang="en-US" altLang="zh-CN" sz="1600" dirty="0" err="1">
                <a:solidFill>
                  <a:srgbClr val="595959"/>
                </a:solidFill>
                <a:latin typeface="微软雅黑" panose="020B0503020204020204" pitchFamily="34" charset="-122"/>
                <a:ea typeface="微软雅黑" panose="020B0503020204020204" pitchFamily="34" charset="-122"/>
                <a:cs typeface="+mn-ea"/>
              </a:rPr>
              <a:t>id`,`username`,`balance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values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(1,'zhangsan',100),(3,'lisi',500),(4,'wangwu',300);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9.2.3  query()</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2968625" y="2584450"/>
            <a:ext cx="4937760" cy="368300"/>
          </a:xfrm>
          <a:prstGeom prst="rect">
            <a:avLst/>
          </a:prstGeom>
          <a:noFill/>
        </p:spPr>
        <p:txBody>
          <a:bodyPr wrap="none" rtlCol="0" anchor="t">
            <a:spAutoFit/>
          </a:bodyPr>
          <a:lstStyle/>
          <a:p>
            <a:r>
              <a:rPr lang="zh-CN" altLang="zh-CN" b="1" dirty="0">
                <a:solidFill>
                  <a:srgbClr val="595959"/>
                </a:solidFill>
                <a:latin typeface="微软雅黑" panose="020B0503020204020204" pitchFamily="34" charset="-122"/>
                <a:ea typeface="微软雅黑" panose="020B0503020204020204" pitchFamily="34" charset="-122"/>
                <a:cs typeface="+mn-ea"/>
                <a:sym typeface="+mn-ea"/>
              </a:rPr>
              <a:t>插入数据</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向数据表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account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中插入几条数据</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编写查询方法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zh-CN" altLang="en-US" dirty="0">
                <a:solidFill>
                  <a:srgbClr val="595959"/>
                </a:solidFill>
                <a:latin typeface="微软雅黑" panose="020B0503020204020204" pitchFamily="34" charset="-122"/>
                <a:ea typeface="微软雅黑" panose="020B0503020204020204" pitchFamily="34" charset="-122"/>
                <a:cs typeface="+mn-ea"/>
              </a:rPr>
              <a:t>前面的</a:t>
            </a:r>
            <a:r>
              <a:rPr lang="en-US" altLang="zh-CN"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dirty="0">
                <a:solidFill>
                  <a:srgbClr val="595959"/>
                </a:solidFill>
                <a:latin typeface="微软雅黑" panose="020B0503020204020204" pitchFamily="34" charset="-122"/>
                <a:ea typeface="微软雅黑" panose="020B0503020204020204" pitchFamily="34" charset="-122"/>
                <a:cs typeface="+mn-ea"/>
              </a:rPr>
              <a:t>接口中，声明</a:t>
            </a:r>
            <a:r>
              <a:rPr lang="en-US" altLang="zh-CN" dirty="0" err="1">
                <a:solidFill>
                  <a:srgbClr val="595959"/>
                </a:solidFill>
                <a:latin typeface="微软雅黑" panose="020B0503020204020204" pitchFamily="34" charset="-122"/>
                <a:ea typeface="微软雅黑" panose="020B0503020204020204" pitchFamily="34" charset="-122"/>
                <a:cs typeface="+mn-ea"/>
              </a:rPr>
              <a:t>findAccountById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方法，通过</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rPr>
              <a:t>查询单个账户信息；声明</a:t>
            </a:r>
            <a:r>
              <a:rPr lang="en-US" altLang="zh-CN" dirty="0" err="1">
                <a:solidFill>
                  <a:srgbClr val="595959"/>
                </a:solidFill>
                <a:latin typeface="微软雅黑" panose="020B0503020204020204" pitchFamily="34" charset="-122"/>
                <a:ea typeface="微软雅黑" panose="020B0503020204020204" pitchFamily="34" charset="-122"/>
                <a:cs typeface="+mn-ea"/>
              </a:rPr>
              <a:t>findAllAccount</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方法，用于查询所有账户信息</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3143250"/>
            <a:ext cx="7332167" cy="1821056"/>
          </a:xfrm>
          <a:prstGeom prst="rect">
            <a:avLst/>
          </a:prstGeom>
        </p:spPr>
      </p:pic>
      <p:sp>
        <p:nvSpPr>
          <p:cNvPr id="4" name="矩形 3"/>
          <p:cNvSpPr/>
          <p:nvPr/>
        </p:nvSpPr>
        <p:spPr>
          <a:xfrm>
            <a:off x="3732278" y="3257468"/>
            <a:ext cx="7194801" cy="1526123"/>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通过</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Account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findAccountById</a:t>
            </a:r>
            <a:r>
              <a:rPr lang="en-US" altLang="zh-CN" sz="1600" dirty="0">
                <a:solidFill>
                  <a:srgbClr val="595959"/>
                </a:solidFill>
                <a:latin typeface="微软雅黑" panose="020B0503020204020204" pitchFamily="34" charset="-122"/>
                <a:ea typeface="微软雅黑" panose="020B0503020204020204" pitchFamily="34" charset="-122"/>
                <a:cs typeface="+mn-ea"/>
              </a:rPr>
              <a:t>(int 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查询所有账户</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List&lt;Account&gt;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findAllAccount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9.2.3  query()</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564084"/>
            <a:ext cx="10152454"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en-US" sz="2000" dirty="0">
                <a:solidFill>
                  <a:srgbClr val="595959"/>
                </a:solidFill>
                <a:latin typeface="微软雅黑" panose="020B0503020204020204" pitchFamily="34" charset="-122"/>
                <a:ea typeface="微软雅黑" panose="020B0503020204020204" pitchFamily="34" charset="-122"/>
              </a:rPr>
              <a:t>数据</a:t>
            </a:r>
            <a:r>
              <a:rPr lang="zh-CN" altLang="zh-CN" sz="2000" dirty="0">
                <a:solidFill>
                  <a:srgbClr val="595959"/>
                </a:solidFill>
                <a:latin typeface="微软雅黑" panose="020B0503020204020204" pitchFamily="34" charset="-122"/>
                <a:ea typeface="微软雅黑" panose="020B0503020204020204" pitchFamily="34" charset="-122"/>
              </a:rPr>
              <a:t>库用于处理持久化业务产生的数据，应用程序在运行过程中经常要操作数据库。一般情况下，数据库的操作由持久层来实现。作为扩展性较强的一站式开发框架，</a:t>
            </a:r>
            <a:r>
              <a:rPr lang="en-US" altLang="zh-CN" sz="2000" dirty="0">
                <a:solidFill>
                  <a:srgbClr val="595959"/>
                </a:solidFill>
                <a:latin typeface="微软雅黑" panose="020B0503020204020204" pitchFamily="34" charset="-122"/>
                <a:ea typeface="微软雅黑" panose="020B0503020204020204" pitchFamily="34" charset="-122"/>
              </a:rPr>
              <a:t>Spring</a:t>
            </a:r>
            <a:r>
              <a:rPr lang="zh-CN" altLang="zh-CN" sz="2000" dirty="0">
                <a:solidFill>
                  <a:srgbClr val="595959"/>
                </a:solidFill>
                <a:latin typeface="微软雅黑" panose="020B0503020204020204" pitchFamily="34" charset="-122"/>
                <a:ea typeface="微软雅黑" panose="020B0503020204020204" pitchFamily="34" charset="-122"/>
              </a:rPr>
              <a:t>也提供了持久层</a:t>
            </a:r>
            <a:r>
              <a:rPr lang="en-US" altLang="zh-CN" sz="2000" dirty="0">
                <a:solidFill>
                  <a:srgbClr val="1369B2"/>
                </a:solidFill>
                <a:latin typeface="微软雅黑" panose="020B0503020204020204" pitchFamily="34" charset="-122"/>
                <a:ea typeface="微软雅黑" panose="020B0503020204020204" pitchFamily="34" charset="-122"/>
              </a:rPr>
              <a:t>Spring JDBC</a:t>
            </a:r>
            <a:r>
              <a:rPr lang="zh-CN" altLang="zh-CN" sz="2000" dirty="0">
                <a:solidFill>
                  <a:srgbClr val="595959"/>
                </a:solidFill>
                <a:latin typeface="微软雅黑" panose="020B0503020204020204" pitchFamily="34" charset="-122"/>
                <a:ea typeface="微软雅黑" panose="020B0503020204020204" pitchFamily="34" charset="-122"/>
              </a:rPr>
              <a:t>功能，</a:t>
            </a:r>
            <a:r>
              <a:rPr lang="en-US" altLang="zh-CN" sz="2000" dirty="0">
                <a:solidFill>
                  <a:srgbClr val="595959"/>
                </a:solidFill>
                <a:latin typeface="微软雅黑" panose="020B0503020204020204" pitchFamily="34" charset="-122"/>
                <a:ea typeface="微软雅黑" panose="020B0503020204020204" pitchFamily="34" charset="-122"/>
              </a:rPr>
              <a:t>Spring JDBC</a:t>
            </a:r>
            <a:r>
              <a:rPr lang="zh-CN" altLang="zh-CN" sz="2000" dirty="0">
                <a:solidFill>
                  <a:srgbClr val="595959"/>
                </a:solidFill>
                <a:latin typeface="微软雅黑" panose="020B0503020204020204" pitchFamily="34" charset="-122"/>
                <a:ea typeface="微软雅黑" panose="020B0503020204020204" pitchFamily="34" charset="-122"/>
              </a:rPr>
              <a:t>可以</a:t>
            </a:r>
            <a:r>
              <a:rPr lang="en-US" altLang="zh-CN" sz="2000" dirty="0">
                <a:solidFill>
                  <a:srgbClr val="1369B2"/>
                </a:solidFill>
                <a:latin typeface="微软雅黑" panose="020B0503020204020204" pitchFamily="34" charset="-122"/>
                <a:ea typeface="微软雅黑" panose="020B0503020204020204" pitchFamily="34" charset="-122"/>
              </a:rPr>
              <a:t>管理数据库连接资源</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简化传统JDBC的操作</a:t>
            </a:r>
            <a:r>
              <a:rPr lang="zh-CN" altLang="zh-CN" sz="2000" dirty="0">
                <a:solidFill>
                  <a:srgbClr val="595959"/>
                </a:solidFill>
                <a:latin typeface="微软雅黑" panose="020B0503020204020204" pitchFamily="34" charset="-122"/>
                <a:ea typeface="微软雅黑" panose="020B0503020204020204" pitchFamily="34" charset="-122"/>
              </a:rPr>
              <a:t>，进而</a:t>
            </a:r>
            <a:r>
              <a:rPr lang="en-US" altLang="zh-CN" sz="2000" dirty="0">
                <a:solidFill>
                  <a:srgbClr val="1369B2"/>
                </a:solidFill>
                <a:latin typeface="微软雅黑" panose="020B0503020204020204" pitchFamily="34" charset="-122"/>
                <a:ea typeface="微软雅黑" panose="020B0503020204020204" pitchFamily="34" charset="-122"/>
              </a:rPr>
              <a:t>提升</a:t>
            </a:r>
            <a:r>
              <a:rPr lang="zh-CN" altLang="zh-CN" sz="2000" dirty="0">
                <a:solidFill>
                  <a:srgbClr val="595959"/>
                </a:solidFill>
                <a:latin typeface="微软雅黑" panose="020B0503020204020204" pitchFamily="34" charset="-122"/>
                <a:ea typeface="微软雅黑" panose="020B0503020204020204" pitchFamily="34" charset="-122"/>
              </a:rPr>
              <a:t>程序数据库操作的</a:t>
            </a:r>
            <a:r>
              <a:rPr lang="en-US" altLang="zh-CN" sz="2000" dirty="0">
                <a:solidFill>
                  <a:srgbClr val="1369B2"/>
                </a:solidFill>
                <a:latin typeface="微软雅黑" panose="020B0503020204020204" pitchFamily="34" charset="-122"/>
                <a:ea typeface="微软雅黑" panose="020B0503020204020204" pitchFamily="34" charset="-122"/>
              </a:rPr>
              <a:t>效率</a:t>
            </a:r>
            <a:r>
              <a:rPr lang="zh-CN" altLang="zh-CN" sz="2000" dirty="0">
                <a:solidFill>
                  <a:srgbClr val="595959"/>
                </a:solidFill>
                <a:latin typeface="微软雅黑" panose="020B0503020204020204" pitchFamily="34" charset="-122"/>
                <a:ea typeface="微软雅黑" panose="020B0503020204020204" pitchFamily="34" charset="-122"/>
              </a:rPr>
              <a:t>。本章将对</a:t>
            </a:r>
            <a:r>
              <a:rPr lang="en-US" altLang="zh-CN" sz="2000" dirty="0">
                <a:solidFill>
                  <a:srgbClr val="595959"/>
                </a:solidFill>
                <a:latin typeface="微软雅黑" panose="020B0503020204020204" pitchFamily="34" charset="-122"/>
                <a:ea typeface="微软雅黑" panose="020B0503020204020204" pitchFamily="34" charset="-122"/>
              </a:rPr>
              <a:t>Spring JDBC</a:t>
            </a:r>
            <a:r>
              <a:rPr lang="zh-CN" altLang="zh-CN" sz="2000" dirty="0">
                <a:solidFill>
                  <a:srgbClr val="595959"/>
                </a:solidFill>
                <a:latin typeface="微软雅黑" panose="020B0503020204020204" pitchFamily="34" charset="-122"/>
                <a:ea typeface="微软雅黑" panose="020B0503020204020204" pitchFamily="34" charset="-122"/>
              </a:rPr>
              <a:t>相关知识进行详细讲解</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 </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850" y="979805"/>
            <a:ext cx="8701405" cy="92202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实现查询方法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zh-CN" altLang="en-US" dirty="0">
                <a:solidFill>
                  <a:srgbClr val="595959"/>
                </a:solidFill>
                <a:latin typeface="微软雅黑" panose="020B0503020204020204" pitchFamily="34" charset="-122"/>
                <a:ea typeface="微软雅黑" panose="020B0503020204020204" pitchFamily="34" charset="-122"/>
                <a:cs typeface="+mn-ea"/>
              </a:rPr>
              <a:t>前面的</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en-US" altLang="zh-CN" dirty="0" err="1">
                <a:solidFill>
                  <a:srgbClr val="595959"/>
                </a:solidFill>
                <a:latin typeface="微软雅黑" panose="020B0503020204020204" pitchFamily="34" charset="-122"/>
                <a:ea typeface="微软雅黑" panose="020B0503020204020204" pitchFamily="34" charset="-122"/>
                <a:cs typeface="+mn-ea"/>
              </a:rPr>
              <a:t>AccountDaoImpl</a:t>
            </a:r>
            <a:r>
              <a:rPr lang="zh-CN" altLang="zh-CN" dirty="0">
                <a:solidFill>
                  <a:srgbClr val="595959"/>
                </a:solidFill>
                <a:latin typeface="微软雅黑" panose="020B0503020204020204" pitchFamily="34" charset="-122"/>
                <a:ea typeface="微软雅黑" panose="020B0503020204020204" pitchFamily="34" charset="-122"/>
                <a:cs typeface="+mn-ea"/>
              </a:rPr>
              <a:t>类中，实现</a:t>
            </a:r>
            <a:r>
              <a:rPr lang="en-US" altLang="zh-CN"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dirty="0">
                <a:solidFill>
                  <a:srgbClr val="595959"/>
                </a:solidFill>
                <a:latin typeface="微软雅黑" panose="020B0503020204020204" pitchFamily="34" charset="-122"/>
                <a:ea typeface="微软雅黑" panose="020B0503020204020204" pitchFamily="34" charset="-122"/>
                <a:cs typeface="+mn-ea"/>
              </a:rPr>
              <a:t>接口中的</a:t>
            </a:r>
            <a:r>
              <a:rPr lang="en-US" altLang="zh-CN" dirty="0" err="1">
                <a:solidFill>
                  <a:srgbClr val="595959"/>
                </a:solidFill>
                <a:latin typeface="微软雅黑" panose="020B0503020204020204" pitchFamily="34" charset="-122"/>
                <a:ea typeface="微软雅黑" panose="020B0503020204020204" pitchFamily="34" charset="-122"/>
                <a:cs typeface="+mn-ea"/>
              </a:rPr>
              <a:t>findAccountById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方法和</a:t>
            </a:r>
            <a:r>
              <a:rPr lang="en-US" altLang="zh-CN" dirty="0" err="1">
                <a:solidFill>
                  <a:srgbClr val="595959"/>
                </a:solidFill>
                <a:latin typeface="微软雅黑" panose="020B0503020204020204" pitchFamily="34" charset="-122"/>
                <a:ea typeface="微软雅黑" panose="020B0503020204020204" pitchFamily="34" charset="-122"/>
                <a:cs typeface="+mn-ea"/>
              </a:rPr>
              <a:t>findAllAccount</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方法，并调用</a:t>
            </a:r>
            <a:r>
              <a:rPr lang="en-US" altLang="zh-CN" dirty="0">
                <a:solidFill>
                  <a:srgbClr val="595959"/>
                </a:solidFill>
                <a:latin typeface="微软雅黑" panose="020B0503020204020204" pitchFamily="34" charset="-122"/>
                <a:ea typeface="微软雅黑" panose="020B0503020204020204" pitchFamily="34" charset="-122"/>
                <a:cs typeface="+mn-ea"/>
              </a:rPr>
              <a:t>query()</a:t>
            </a:r>
            <a:r>
              <a:rPr lang="zh-CN" altLang="zh-CN" dirty="0">
                <a:solidFill>
                  <a:srgbClr val="595959"/>
                </a:solidFill>
                <a:latin typeface="微软雅黑" panose="020B0503020204020204" pitchFamily="34" charset="-122"/>
                <a:ea typeface="微软雅黑" panose="020B0503020204020204" pitchFamily="34" charset="-122"/>
                <a:cs typeface="+mn-ea"/>
              </a:rPr>
              <a:t>方法分别进行查询</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400286"/>
            <a:ext cx="7332167" cy="3886214"/>
          </a:xfrm>
          <a:prstGeom prst="rect">
            <a:avLst/>
          </a:prstGeom>
        </p:spPr>
      </p:pic>
      <p:sp>
        <p:nvSpPr>
          <p:cNvPr id="4" name="矩形 3"/>
          <p:cNvSpPr/>
          <p:nvPr/>
        </p:nvSpPr>
        <p:spPr>
          <a:xfrm>
            <a:off x="2600708" y="2457368"/>
            <a:ext cx="7194801" cy="374211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这里只展示了其中一个方法，</a:t>
            </a:r>
            <a:r>
              <a:rPr lang="zh-CN" altLang="zh-CN" sz="1600" dirty="0">
                <a:solidFill>
                  <a:srgbClr val="595959"/>
                </a:solidFill>
                <a:latin typeface="微软雅黑" panose="020B0503020204020204" pitchFamily="34" charset="-122"/>
                <a:ea typeface="微软雅黑" panose="020B0503020204020204" pitchFamily="34" charset="-122"/>
                <a:cs typeface="+mn-ea"/>
              </a:rPr>
              <a:t>通过</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查询单个账户信息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Account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findAccountById</a:t>
            </a:r>
            <a:r>
              <a:rPr lang="en-US" altLang="zh-CN" sz="1600" dirty="0">
                <a:solidFill>
                  <a:srgbClr val="595959"/>
                </a:solidFill>
                <a:latin typeface="微软雅黑" panose="020B0503020204020204" pitchFamily="34" charset="-122"/>
                <a:ea typeface="微软雅黑" panose="020B0503020204020204" pitchFamily="34" charset="-122"/>
                <a:cs typeface="+mn-ea"/>
              </a:rPr>
              <a:t>(int id)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定义</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a:t>
            </a:r>
            <a:r>
              <a:rPr lang="en-US" altLang="zh-CN" sz="1600" dirty="0">
                <a:solidFill>
                  <a:srgbClr val="595959"/>
                </a:solidFill>
                <a:latin typeface="微软雅黑" panose="020B0503020204020204" pitchFamily="34" charset="-122"/>
                <a:ea typeface="微软雅黑" panose="020B0503020204020204" pitchFamily="34" charset="-122"/>
                <a:cs typeface="+mn-ea"/>
              </a:rPr>
              <a:t> = "select * from account where id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创建一个新的</a:t>
            </a:r>
            <a:r>
              <a:rPr lang="en-US" altLang="zh-CN" sz="1600" dirty="0" err="1">
                <a:solidFill>
                  <a:srgbClr val="595959"/>
                </a:solidFill>
                <a:latin typeface="微软雅黑" panose="020B0503020204020204" pitchFamily="34" charset="-122"/>
                <a:ea typeface="微软雅黑" panose="020B0503020204020204" pitchFamily="34" charset="-122"/>
                <a:cs typeface="+mn-ea"/>
              </a:rPr>
              <a:t>BeanPropertyRowMapper</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1369B2"/>
                </a:solidFill>
                <a:latin typeface="微软雅黑" panose="020B0503020204020204" pitchFamily="34" charset="-122"/>
                <a:ea typeface="微软雅黑" panose="020B0503020204020204" pitchFamily="34" charset="-122"/>
                <a:cs typeface="+mn-ea"/>
              </a:rPr>
              <a:t>RowMapper</a:t>
            </a:r>
            <a:r>
              <a:rPr lang="en-US" altLang="zh-CN" sz="1600" dirty="0">
                <a:solidFill>
                  <a:srgbClr val="1369B2"/>
                </a:solidFill>
                <a:latin typeface="微软雅黑" panose="020B0503020204020204" pitchFamily="34" charset="-122"/>
                <a:ea typeface="微软雅黑" panose="020B0503020204020204" pitchFamily="34" charset="-122"/>
                <a:cs typeface="+mn-ea"/>
              </a:rPr>
              <a:t>&lt;Account&gt; </a:t>
            </a:r>
            <a:r>
              <a:rPr lang="en-US" altLang="zh-CN" sz="1600" dirty="0" err="1">
                <a:solidFill>
                  <a:srgbClr val="1369B2"/>
                </a:solidFill>
                <a:latin typeface="微软雅黑" panose="020B0503020204020204" pitchFamily="34" charset="-122"/>
                <a:ea typeface="微软雅黑" panose="020B0503020204020204" pitchFamily="34" charset="-122"/>
                <a:cs typeface="+mn-ea"/>
              </a:rPr>
              <a:t>rowMapper</a:t>
            </a:r>
            <a:r>
              <a:rPr lang="en-US" altLang="zh-CN" sz="1600" dirty="0">
                <a:solidFill>
                  <a:srgbClr val="1369B2"/>
                </a:solidFill>
                <a:latin typeface="微软雅黑" panose="020B0503020204020204" pitchFamily="34" charset="-122"/>
                <a:ea typeface="微软雅黑" panose="020B0503020204020204" pitchFamily="34" charset="-122"/>
                <a:cs typeface="+mn-ea"/>
              </a:rPr>
              <a:t> = </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new </a:t>
            </a:r>
            <a:r>
              <a:rPr lang="en-US" altLang="zh-CN" sz="1600" dirty="0" err="1">
                <a:solidFill>
                  <a:srgbClr val="1369B2"/>
                </a:solidFill>
                <a:latin typeface="微软雅黑" panose="020B0503020204020204" pitchFamily="34" charset="-122"/>
                <a:ea typeface="微软雅黑" panose="020B0503020204020204" pitchFamily="34" charset="-122"/>
                <a:cs typeface="+mn-ea"/>
              </a:rPr>
              <a:t>BeanPropertyRowMapper</a:t>
            </a:r>
            <a:r>
              <a:rPr lang="en-US" altLang="zh-CN" sz="1600" dirty="0">
                <a:solidFill>
                  <a:srgbClr val="1369B2"/>
                </a:solidFill>
                <a:latin typeface="微软雅黑" panose="020B0503020204020204" pitchFamily="34" charset="-122"/>
                <a:ea typeface="微软雅黑" panose="020B0503020204020204" pitchFamily="34" charset="-122"/>
                <a:cs typeface="+mn-ea"/>
              </a:rPr>
              <a:t>&lt;Account&gt;(</a:t>
            </a:r>
            <a:r>
              <a:rPr lang="en-US" altLang="zh-CN" sz="1600" dirty="0" err="1">
                <a:solidFill>
                  <a:srgbClr val="1369B2"/>
                </a:solidFill>
                <a:latin typeface="微软雅黑" panose="020B0503020204020204" pitchFamily="34" charset="-122"/>
                <a:ea typeface="微软雅黑" panose="020B0503020204020204" pitchFamily="34" charset="-122"/>
                <a:cs typeface="+mn-ea"/>
              </a:rPr>
              <a:t>Account.class</a:t>
            </a:r>
            <a:r>
              <a:rPr lang="en-US" altLang="zh-CN" sz="1600" dirty="0">
                <a:solidFill>
                  <a:srgbClr val="1369B2"/>
                </a:solidFill>
                <a:latin typeface="微软雅黑" panose="020B0503020204020204" pitchFamily="34" charset="-122"/>
                <a:ea typeface="微软雅黑" panose="020B0503020204020204" pitchFamily="34" charset="-122"/>
                <a:cs typeface="+mn-ea"/>
              </a:rPr>
              <a: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将</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绑定到</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语句中，通过</a:t>
            </a:r>
            <a:r>
              <a:rPr lang="en-US" altLang="zh-CN" sz="1600" dirty="0" err="1">
                <a:solidFill>
                  <a:srgbClr val="595959"/>
                </a:solidFill>
                <a:latin typeface="微软雅黑" panose="020B0503020204020204" pitchFamily="34" charset="-122"/>
                <a:ea typeface="微软雅黑" panose="020B0503020204020204" pitchFamily="34" charset="-122"/>
                <a:cs typeface="+mn-ea"/>
              </a:rPr>
              <a:t>RowMapper</a:t>
            </a:r>
            <a:r>
              <a:rPr lang="zh-CN" altLang="zh-CN" sz="1600" dirty="0">
                <a:solidFill>
                  <a:srgbClr val="595959"/>
                </a:solidFill>
                <a:latin typeface="微软雅黑" panose="020B0503020204020204" pitchFamily="34" charset="-122"/>
                <a:ea typeface="微软雅黑" panose="020B0503020204020204" pitchFamily="34" charset="-122"/>
                <a:cs typeface="+mn-ea"/>
              </a:rPr>
              <a:t>返回</a:t>
            </a:r>
            <a:r>
              <a:rPr lang="en-US" altLang="zh-CN" sz="1600" dirty="0">
                <a:solidFill>
                  <a:srgbClr val="595959"/>
                </a:solidFill>
                <a:latin typeface="微软雅黑" panose="020B0503020204020204" pitchFamily="34" charset="-122"/>
                <a:ea typeface="微软雅黑" panose="020B0503020204020204" pitchFamily="34" charset="-122"/>
                <a:cs typeface="+mn-ea"/>
              </a:rPr>
              <a:t>Object</a:t>
            </a:r>
            <a:r>
              <a:rPr lang="zh-CN" altLang="zh-CN" sz="1600" dirty="0">
                <a:solidFill>
                  <a:srgbClr val="595959"/>
                </a:solidFill>
                <a:latin typeface="微软雅黑" panose="020B0503020204020204" pitchFamily="34" charset="-122"/>
                <a:ea typeface="微软雅黑" panose="020B0503020204020204" pitchFamily="34" charset="-122"/>
                <a:cs typeface="+mn-ea"/>
              </a:rPr>
              <a:t>类型的单行记录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return </a:t>
            </a:r>
            <a:r>
              <a:rPr lang="en-US" altLang="zh-CN" sz="1600" dirty="0" err="1">
                <a:solidFill>
                  <a:srgbClr val="1369B2"/>
                </a:solidFill>
                <a:latin typeface="微软雅黑" panose="020B0503020204020204" pitchFamily="34" charset="-122"/>
                <a:ea typeface="微软雅黑" panose="020B0503020204020204" pitchFamily="34" charset="-122"/>
                <a:cs typeface="+mn-ea"/>
              </a:rPr>
              <a:t>this.jdbcTemplate.queryForObject</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sql</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err="1">
                <a:solidFill>
                  <a:srgbClr val="1369B2"/>
                </a:solidFill>
                <a:latin typeface="微软雅黑" panose="020B0503020204020204" pitchFamily="34" charset="-122"/>
                <a:ea typeface="微软雅黑" panose="020B0503020204020204" pitchFamily="34" charset="-122"/>
                <a:cs typeface="+mn-ea"/>
              </a:rPr>
              <a:t>rowMapper</a:t>
            </a:r>
            <a:r>
              <a:rPr lang="en-US" altLang="zh-CN" sz="1600" dirty="0">
                <a:solidFill>
                  <a:srgbClr val="1369B2"/>
                </a:solidFill>
                <a:latin typeface="微软雅黑" panose="020B0503020204020204" pitchFamily="34" charset="-122"/>
                <a:ea typeface="微软雅黑" panose="020B0503020204020204" pitchFamily="34" charset="-122"/>
                <a:cs typeface="+mn-ea"/>
              </a:rPr>
              <a:t>, id);</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9.2.3  query()</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50673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测试条件查询</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创建测试类</a:t>
            </a:r>
            <a:r>
              <a:rPr lang="en-US" altLang="zh-CN" dirty="0" err="1">
                <a:solidFill>
                  <a:srgbClr val="595959"/>
                </a:solidFill>
                <a:latin typeface="微软雅黑" panose="020B0503020204020204" pitchFamily="34" charset="-122"/>
                <a:ea typeface="微软雅黑" panose="020B0503020204020204" pitchFamily="34" charset="-122"/>
                <a:cs typeface="+mn-ea"/>
              </a:rPr>
              <a:t>FindAccountByIdTest</a:t>
            </a:r>
            <a:r>
              <a:rPr lang="zh-CN" altLang="zh-CN" dirty="0">
                <a:solidFill>
                  <a:srgbClr val="595959"/>
                </a:solidFill>
                <a:latin typeface="微软雅黑" panose="020B0503020204020204" pitchFamily="34" charset="-122"/>
                <a:ea typeface="微软雅黑" panose="020B0503020204020204" pitchFamily="34" charset="-122"/>
                <a:cs typeface="+mn-ea"/>
              </a:rPr>
              <a:t>，用于测试条件查询</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354565"/>
            <a:ext cx="7332167" cy="4008509"/>
          </a:xfrm>
          <a:prstGeom prst="rect">
            <a:avLst/>
          </a:prstGeom>
        </p:spPr>
      </p:pic>
      <p:sp>
        <p:nvSpPr>
          <p:cNvPr id="4" name="矩形 3"/>
          <p:cNvSpPr/>
          <p:nvPr/>
        </p:nvSpPr>
        <p:spPr>
          <a:xfrm>
            <a:off x="2600708" y="2274488"/>
            <a:ext cx="7194801" cy="4111447"/>
          </a:xfrm>
          <a:prstGeom prst="rect">
            <a:avLst/>
          </a:prstGeom>
        </p:spPr>
        <p:txBody>
          <a:bodyPr wrap="square">
            <a:spAutoFit/>
          </a:bodyPr>
          <a:lstStyle/>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FindAccountByIdTest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static void main(String[]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args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加载配置文件</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 =new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ClassPathXmlApplicationContext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applicationContext.xml</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获取</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sz="1600" dirty="0">
                <a:solidFill>
                  <a:srgbClr val="595959"/>
                </a:solidFill>
                <a:latin typeface="微软雅黑" panose="020B0503020204020204" pitchFamily="34" charset="-122"/>
                <a:ea typeface="微软雅黑" panose="020B0503020204020204" pitchFamily="34" charset="-122"/>
                <a:cs typeface="+mn-ea"/>
              </a:rPr>
              <a:t>实例</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applicationContext.getBean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Account account =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accountDao.findAccountById</a:t>
            </a:r>
            <a:r>
              <a:rPr lang="en-US" altLang="zh-CN" sz="1600" dirty="0">
                <a:solidFill>
                  <a:srgbClr val="595959"/>
                </a:solidFill>
                <a:latin typeface="微软雅黑" panose="020B0503020204020204" pitchFamily="34" charset="-122"/>
                <a:ea typeface="微软雅黑" panose="020B0503020204020204" pitchFamily="34" charset="-122"/>
                <a:cs typeface="+mn-ea"/>
              </a:rPr>
              <a:t>(1);</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(account);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9.2.3  query()</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测试查询所有用户信息</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创建测试类</a:t>
            </a:r>
            <a:r>
              <a:rPr lang="en-US" altLang="zh-CN" dirty="0" err="1">
                <a:solidFill>
                  <a:srgbClr val="595959"/>
                </a:solidFill>
                <a:latin typeface="微软雅黑" panose="020B0503020204020204" pitchFamily="34" charset="-122"/>
                <a:ea typeface="微软雅黑" panose="020B0503020204020204" pitchFamily="34" charset="-122"/>
                <a:cs typeface="+mn-ea"/>
              </a:rPr>
              <a:t>FindAllAccountTest</a:t>
            </a:r>
            <a:r>
              <a:rPr lang="zh-CN" altLang="zh-CN" dirty="0">
                <a:solidFill>
                  <a:srgbClr val="595959"/>
                </a:solidFill>
                <a:latin typeface="微软雅黑" panose="020B0503020204020204" pitchFamily="34" charset="-122"/>
                <a:ea typeface="微软雅黑" panose="020B0503020204020204" pitchFamily="34" charset="-122"/>
                <a:cs typeface="+mn-ea"/>
              </a:rPr>
              <a:t>，用于查询所有用户账户信息</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148826"/>
            <a:ext cx="7332167" cy="4389269"/>
          </a:xfrm>
          <a:prstGeom prst="rect">
            <a:avLst/>
          </a:prstGeom>
        </p:spPr>
      </p:pic>
      <p:sp>
        <p:nvSpPr>
          <p:cNvPr id="4" name="矩形 3"/>
          <p:cNvSpPr/>
          <p:nvPr/>
        </p:nvSpPr>
        <p:spPr>
          <a:xfrm>
            <a:off x="2600708" y="2091608"/>
            <a:ext cx="7194801" cy="4480778"/>
          </a:xfrm>
          <a:prstGeom prst="rect">
            <a:avLst/>
          </a:prstGeom>
        </p:spPr>
        <p:txBody>
          <a:bodyPr wrap="square">
            <a:spAutoFit/>
          </a:bodyPr>
          <a:lstStyle/>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FindAllAccountTest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static void main(String[]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args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加载配置文件</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 =new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ClassPathXmlApplicationContext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applicationContext.xml</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获取</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sz="1600" dirty="0">
                <a:solidFill>
                  <a:srgbClr val="595959"/>
                </a:solidFill>
                <a:latin typeface="微软雅黑" panose="020B0503020204020204" pitchFamily="34" charset="-122"/>
                <a:ea typeface="微软雅黑" panose="020B0503020204020204" pitchFamily="34" charset="-122"/>
                <a:cs typeface="+mn-ea"/>
              </a:rPr>
              <a:t>实例</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applicationContext.getBean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List&lt;Account&gt; account =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accountDao.findAllAccount</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执行方法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fontAlgn="base">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for (Account act : account) {// </a:t>
            </a:r>
            <a:r>
              <a:rPr lang="zh-CN" altLang="zh-CN" sz="1600" dirty="0">
                <a:solidFill>
                  <a:srgbClr val="595959"/>
                </a:solidFill>
                <a:latin typeface="微软雅黑" panose="020B0503020204020204" pitchFamily="34" charset="-122"/>
                <a:ea typeface="微软雅黑" panose="020B0503020204020204" pitchFamily="34" charset="-122"/>
                <a:cs typeface="+mn-ea"/>
              </a:rPr>
              <a:t>循环输出集合中的对象</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(act);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9.2.3  query()</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286144"/>
            <a:ext cx="8485746" cy="506730"/>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查看运行结果</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IDEA</a:t>
            </a:r>
            <a:r>
              <a:rPr lang="zh-CN" altLang="zh-CN" dirty="0">
                <a:solidFill>
                  <a:srgbClr val="595959"/>
                </a:solidFill>
                <a:latin typeface="微软雅黑" panose="020B0503020204020204" pitchFamily="34" charset="-122"/>
                <a:ea typeface="微软雅黑" panose="020B0503020204020204" pitchFamily="34" charset="-122"/>
                <a:cs typeface="+mn-ea"/>
              </a:rPr>
              <a:t>中启动</a:t>
            </a:r>
            <a:r>
              <a:rPr lang="en-US" altLang="zh-CN" dirty="0" err="1">
                <a:solidFill>
                  <a:srgbClr val="595959"/>
                </a:solidFill>
                <a:latin typeface="微软雅黑" panose="020B0503020204020204" pitchFamily="34" charset="-122"/>
                <a:ea typeface="微软雅黑" panose="020B0503020204020204" pitchFamily="34" charset="-122"/>
                <a:cs typeface="+mn-ea"/>
              </a:rPr>
              <a:t>FindAllAccountTest</a:t>
            </a:r>
            <a:r>
              <a:rPr lang="zh-CN" altLang="zh-CN" dirty="0">
                <a:solidFill>
                  <a:srgbClr val="595959"/>
                </a:solidFill>
                <a:latin typeface="微软雅黑" panose="020B0503020204020204" pitchFamily="34" charset="-122"/>
                <a:ea typeface="微软雅黑" panose="020B0503020204020204" pitchFamily="34" charset="-122"/>
                <a:cs typeface="+mn-ea"/>
              </a:rPr>
              <a:t>类，控制台</a:t>
            </a:r>
            <a:r>
              <a:rPr lang="zh-CN" altLang="en-US" dirty="0">
                <a:solidFill>
                  <a:srgbClr val="595959"/>
                </a:solidFill>
                <a:latin typeface="微软雅黑" panose="020B0503020204020204" pitchFamily="34" charset="-122"/>
                <a:ea typeface="微软雅黑" panose="020B0503020204020204" pitchFamily="34" charset="-122"/>
                <a:cs typeface="+mn-ea"/>
              </a:rPr>
              <a:t>会</a:t>
            </a:r>
            <a:r>
              <a:rPr lang="zh-CN" altLang="zh-CN" dirty="0">
                <a:solidFill>
                  <a:srgbClr val="595959"/>
                </a:solidFill>
                <a:latin typeface="微软雅黑" panose="020B0503020204020204" pitchFamily="34" charset="-122"/>
                <a:ea typeface="微软雅黑" panose="020B0503020204020204" pitchFamily="34" charset="-122"/>
                <a:cs typeface="+mn-ea"/>
              </a:rPr>
              <a:t>输出结果</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2338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9.2.3  query()</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48305" y="2259647"/>
            <a:ext cx="6294672" cy="2340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Spring</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事务管理概述</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9</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665730"/>
            <a:ext cx="467296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熟悉</a:t>
            </a:r>
            <a:r>
              <a:rPr lang="zh-CN" altLang="en-US" sz="2000" dirty="0">
                <a:solidFill>
                  <a:srgbClr val="1369B2"/>
                </a:solidFill>
                <a:latin typeface="微软雅黑" panose="020B0503020204020204" pitchFamily="34" charset="-122"/>
                <a:ea typeface="微软雅黑" panose="020B0503020204020204" pitchFamily="34" charset="-122"/>
              </a:rPr>
              <a:t>事务管理的核心接口</a:t>
            </a:r>
            <a:r>
              <a:rPr lang="zh-CN" altLang="en-US" sz="2000" dirty="0">
                <a:solidFill>
                  <a:srgbClr val="595959"/>
                </a:solidFill>
                <a:latin typeface="微软雅黑" panose="020B0503020204020204" pitchFamily="34" charset="-122"/>
                <a:ea typeface="微软雅黑" panose="020B0503020204020204" pitchFamily="34" charset="-122"/>
              </a:rPr>
              <a:t>，能够说出它的</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en-US" sz="2000" dirty="0">
                <a:solidFill>
                  <a:srgbClr val="595959"/>
                </a:solidFill>
                <a:latin typeface="微软雅黑" panose="020B0503020204020204" pitchFamily="34" charset="-122"/>
                <a:ea typeface="微软雅黑" panose="020B0503020204020204" pitchFamily="34" charset="-122"/>
              </a:rPr>
              <a:t>个核心接口及内容</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533345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05343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spring-tx-5.2.8.RELEAS</a:t>
            </a:r>
            <a:r>
              <a:rPr lang="zh-CN" altLang="zh-CN" sz="2000" dirty="0">
                <a:solidFill>
                  <a:srgbClr val="1369B2"/>
                </a:solidFill>
                <a:latin typeface="微软雅黑" panose="020B0503020204020204" pitchFamily="34" charset="-122"/>
                <a:ea typeface="微软雅黑" panose="020B0503020204020204" pitchFamily="34" charset="-122"/>
              </a:rPr>
              <a:t>依赖包</a:t>
            </a:r>
            <a:r>
              <a:rPr lang="zh-CN" altLang="en-US" sz="2000" dirty="0">
                <a:solidFill>
                  <a:srgbClr val="1369B2"/>
                </a:solidFill>
                <a:latin typeface="微软雅黑" panose="020B0503020204020204" pitchFamily="34" charset="-122"/>
                <a:ea typeface="微软雅黑" panose="020B0503020204020204" pitchFamily="34" charset="-122"/>
              </a:rPr>
              <a:t>的</a:t>
            </a:r>
            <a:r>
              <a:rPr lang="en-US" altLang="zh-CN" sz="2000" dirty="0">
                <a:solidFill>
                  <a:srgbClr val="1369B2"/>
                </a:solidFill>
                <a:latin typeface="微软雅黑" panose="020B0503020204020204" pitchFamily="34" charset="-122"/>
                <a:ea typeface="微软雅黑" panose="020B0503020204020204" pitchFamily="34" charset="-122"/>
              </a:rPr>
              <a:t>3</a:t>
            </a:r>
            <a:r>
              <a:rPr lang="zh-CN" altLang="zh-CN" sz="2000" dirty="0">
                <a:solidFill>
                  <a:srgbClr val="1369B2"/>
                </a:solidFill>
                <a:latin typeface="微软雅黑" panose="020B0503020204020204" pitchFamily="34" charset="-122"/>
                <a:ea typeface="微软雅黑" panose="020B0503020204020204" pitchFamily="34" charset="-122"/>
              </a:rPr>
              <a:t>个</a:t>
            </a:r>
            <a:r>
              <a:rPr lang="zh-CN" altLang="en-US" sz="2000" dirty="0">
                <a:solidFill>
                  <a:srgbClr val="1369B2"/>
                </a:solidFill>
                <a:latin typeface="微软雅黑" panose="020B0503020204020204" pitchFamily="34" charset="-122"/>
                <a:ea typeface="微软雅黑" panose="020B0503020204020204" pitchFamily="34" charset="-122"/>
              </a:rPr>
              <a:t>接口</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914650"/>
            <a:ext cx="9414276" cy="13697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PlatformTransactionManager</a:t>
            </a:r>
            <a:r>
              <a:rPr lang="zh-CN" altLang="zh-CN" dirty="0">
                <a:solidFill>
                  <a:srgbClr val="595959"/>
                </a:solidFill>
                <a:latin typeface="微软雅黑" panose="020B0503020204020204" pitchFamily="34" charset="-122"/>
              </a:rPr>
              <a:t>接口：可以根据属性管理事务。</a:t>
            </a:r>
            <a:endParaRPr lang="zh-CN"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TransactionDefinition</a:t>
            </a:r>
            <a:r>
              <a:rPr lang="zh-CN" altLang="zh-CN" dirty="0">
                <a:solidFill>
                  <a:srgbClr val="595959"/>
                </a:solidFill>
                <a:latin typeface="微软雅黑" panose="020B0503020204020204" pitchFamily="34" charset="-122"/>
              </a:rPr>
              <a:t>接口：用于定义事务的属性。</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TransactionStatus</a:t>
            </a:r>
            <a:r>
              <a:rPr lang="zh-CN" altLang="zh-CN" dirty="0">
                <a:solidFill>
                  <a:srgbClr val="595959"/>
                </a:solidFill>
                <a:latin typeface="微软雅黑" panose="020B0503020204020204" pitchFamily="34" charset="-122"/>
              </a:rPr>
              <a:t>接口：用于界定事务的状态 </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07829"/>
            <a:ext cx="9865885" cy="1756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413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1501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6752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395242"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PlatformTransactionManager</a:t>
            </a:r>
            <a:r>
              <a:rPr lang="zh-CN" altLang="en-US" sz="2000" dirty="0">
                <a:solidFill>
                  <a:srgbClr val="1369B2"/>
                </a:solidFill>
                <a:latin typeface="微软雅黑" panose="020B0503020204020204" pitchFamily="34" charset="-122"/>
                <a:ea typeface="微软雅黑" panose="020B0503020204020204" pitchFamily="34" charset="-122"/>
              </a:rPr>
              <a:t>接口</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1296035" y="3089275"/>
          <a:ext cx="9257030" cy="2119630"/>
        </p:xfrm>
        <a:graphic>
          <a:graphicData uri="http://schemas.openxmlformats.org/drawingml/2006/table">
            <a:tbl>
              <a:tblPr>
                <a:tableStyleId>{5C22544A-7EE6-4342-B048-85BDC9FD1C3A}</a:tableStyleId>
              </a:tblPr>
              <a:tblGrid>
                <a:gridCol w="4914900"/>
                <a:gridCol w="4342130"/>
              </a:tblGrid>
              <a:tr h="547370">
                <a:tc>
                  <a:txBody>
                    <a:bodyPr/>
                    <a:lstStyle/>
                    <a:p>
                      <a:pPr marR="292100" indent="0" algn="ctr" defTabSz="1219200" rtl="0"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方法</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71755" marB="7175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说明</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71755" marB="7175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524510">
                <a:tc>
                  <a:txBody>
                    <a:bodyPr/>
                    <a:lstStyle/>
                    <a:p>
                      <a:pPr marR="292100" indent="0" algn="l"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TransactionStatus</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用于获取事务状态信息</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23240">
                <a:tc>
                  <a:txBody>
                    <a:bodyPr/>
                    <a:lstStyle/>
                    <a:p>
                      <a:pPr marR="292100" indent="0" algn="l"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void commit(TransactionStatus status)</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用于提交事务</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24510">
                <a:tc>
                  <a:txBody>
                    <a:bodyPr/>
                    <a:lstStyle/>
                    <a:p>
                      <a:pPr marR="292100" indent="0" algn="l"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void rollback(TransactionStatus status)</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71755" marB="7175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rPr>
                        <a:t>用于回滚事务</a:t>
                      </a:r>
                      <a:endParaRPr lang="zh-CN" altLang="en-US"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71755" marB="7175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
        <p:nvSpPr>
          <p:cNvPr id="2" name="文本框 1"/>
          <p:cNvSpPr txBox="1"/>
          <p:nvPr/>
        </p:nvSpPr>
        <p:spPr>
          <a:xfrm>
            <a:off x="1172845" y="2167255"/>
            <a:ext cx="9962515" cy="506730"/>
          </a:xfrm>
          <a:prstGeom prst="rect">
            <a:avLst/>
          </a:prstGeom>
          <a:noFill/>
        </p:spPr>
        <p:txBody>
          <a:bodyPr wrap="square" rtlCol="0" anchor="t">
            <a:spAutoFit/>
          </a:bodyPr>
          <a:lstStyle/>
          <a:p>
            <a:pPr fontAlgn="auto">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PlatformTransactionManager 接口主要用于管理事务，该接口中提供了三个管理事物的方法。</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69105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457998"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TransactionDefinition</a:t>
            </a:r>
            <a:r>
              <a:rPr lang="zh-CN" altLang="en-US" sz="2000" dirty="0">
                <a:solidFill>
                  <a:srgbClr val="1369B2"/>
                </a:solidFill>
                <a:latin typeface="微软雅黑" panose="020B0503020204020204" pitchFamily="34" charset="-122"/>
                <a:ea typeface="微软雅黑" panose="020B0503020204020204" pitchFamily="34" charset="-122"/>
              </a:rPr>
              <a:t>接口</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983230"/>
            <a:ext cx="9414276" cy="92583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TransactionDefinition</a:t>
            </a:r>
            <a:r>
              <a:rPr lang="zh-CN" altLang="zh-CN" dirty="0">
                <a:solidFill>
                  <a:srgbClr val="595959"/>
                </a:solidFill>
                <a:latin typeface="微软雅黑" panose="020B0503020204020204" pitchFamily="34" charset="-122"/>
              </a:rPr>
              <a:t>接口中定义了事务描述相关的常量，其中包括了事务的隔离级别、事务的传播行为、事务的超时时间和是否为只读事务。</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638348"/>
            <a:ext cx="9865885" cy="156789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5727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38872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42218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281394"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事务的隔离级别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215900" y="2055404"/>
          <a:ext cx="11760200" cy="4216400"/>
        </p:xfrm>
        <a:graphic>
          <a:graphicData uri="http://schemas.openxmlformats.org/drawingml/2006/table">
            <a:tbl>
              <a:tblPr>
                <a:tableStyleId>{5C22544A-7EE6-4342-B048-85BDC9FD1C3A}</a:tableStyleId>
              </a:tblPr>
              <a:tblGrid>
                <a:gridCol w="4295775"/>
                <a:gridCol w="7464425"/>
              </a:tblGrid>
              <a:tr h="367200">
                <a:tc>
                  <a:txBody>
                    <a:bodyPr/>
                    <a:lstStyle/>
                    <a:p>
                      <a:pPr marR="292100" indent="0" algn="ctr" defTabSz="1219200" rtl="0" fontAlgn="auto">
                        <a:lnSpc>
                          <a:spcPct val="120000"/>
                        </a:lnSpc>
                        <a:spcBef>
                          <a:spcPts val="0"/>
                        </a:spcBef>
                        <a:spcAft>
                          <a:spcPts val="0"/>
                        </a:spcAft>
                      </a:pPr>
                      <a:r>
                        <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rPr>
                        <a:t>隔离级别</a:t>
                      </a:r>
                      <a:endPar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rPr>
                        <a:t>说明</a:t>
                      </a:r>
                      <a:endPar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367200">
                <a:tc>
                  <a:txBody>
                    <a:bodyPr/>
                    <a:lstStyle/>
                    <a:p>
                      <a:pPr marR="292100" indent="0" algn="ctr"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ISOLATION_DEFAULT</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采用当前数据库默认的事务隔离级别。</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ctr"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ISOLATION_READ_UNCOMMITTED</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读未提交。允许另外一个事务读取到当前未提交的数据，隔离级别最低，可能会导致脏读、幻读或不可重复读。</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ctr"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ISOLATION_READ_COMMITTED</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读已提交。被一个事务修改的数据提交后才能被另一个事务读取，可以避免脏读，无法避免幻读，而且不可重复读。</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ctr"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ISOLATION_ REPEATABLE_READ</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允许重复读，可以避免脏读，资源消耗上升。这是MySQL数据库的默认隔离级别。</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ctr"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REPEATABLE_SERIALIZABLE</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事务串行执行，也就是按照时间顺序一一执行多个事务，不存在并发问题，最可靠，但性能与效率最低。</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187692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279710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372746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1854747"/>
            <a:ext cx="5143000" cy="612920"/>
            <a:chOff x="4315150" y="953426"/>
            <a:chExt cx="3857250" cy="540057"/>
          </a:xfrm>
        </p:grpSpPr>
        <p:sp>
          <p:nvSpPr>
            <p:cNvPr id="61" name="矩形 60"/>
            <p:cNvSpPr/>
            <p:nvPr/>
          </p:nvSpPr>
          <p:spPr>
            <a:xfrm>
              <a:off x="4618311" y="1036090"/>
              <a:ext cx="2827147" cy="332206"/>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JDBC</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2780283"/>
            <a:ext cx="5143000" cy="612920"/>
            <a:chOff x="4315150" y="1647579"/>
            <a:chExt cx="3857250" cy="540057"/>
          </a:xfrm>
        </p:grpSpPr>
        <p:sp>
          <p:nvSpPr>
            <p:cNvPr id="64" name="矩形 63"/>
            <p:cNvSpPr/>
            <p:nvPr/>
          </p:nvSpPr>
          <p:spPr>
            <a:xfrm>
              <a:off x="4584021" y="1730243"/>
              <a:ext cx="2827147" cy="331231"/>
            </a:xfrm>
            <a:prstGeom prst="rect">
              <a:avLst/>
            </a:prstGeom>
            <a:ln w="15875">
              <a:noFill/>
            </a:ln>
          </p:spPr>
          <p:txBody>
            <a:bodyPr wrap="square" lIns="68580" tIns="34290" rIns="68580" bIns="34290">
              <a:spAutoFit/>
            </a:bodyPr>
            <a:lstStyle/>
            <a:p>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JdbcTemplate</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的常用方法 </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3705820"/>
            <a:ext cx="5143000" cy="612920"/>
            <a:chOff x="4315150" y="2341731"/>
            <a:chExt cx="3857250" cy="540057"/>
          </a:xfrm>
        </p:grpSpPr>
        <p:sp>
          <p:nvSpPr>
            <p:cNvPr id="67" name="矩形 66"/>
            <p:cNvSpPr/>
            <p:nvPr/>
          </p:nvSpPr>
          <p:spPr>
            <a:xfrm>
              <a:off x="4594740" y="2424395"/>
              <a:ext cx="3499396" cy="332206"/>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事务管理概述</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 name="组合 1"/>
          <p:cNvGrpSpPr/>
          <p:nvPr/>
        </p:nvGrpSpPr>
        <p:grpSpPr>
          <a:xfrm>
            <a:off x="3119671" y="4631550"/>
            <a:ext cx="1192345" cy="612920"/>
            <a:chOff x="2215144" y="982844"/>
            <a:chExt cx="1244730" cy="842780"/>
          </a:xfrm>
        </p:grpSpPr>
        <p:sp>
          <p:nvSpPr>
            <p:cNvPr id="3" name="平行四边形 2"/>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 name="组合 4"/>
          <p:cNvGrpSpPr/>
          <p:nvPr/>
        </p:nvGrpSpPr>
        <p:grpSpPr>
          <a:xfrm>
            <a:off x="3119671" y="5551735"/>
            <a:ext cx="1192345" cy="618263"/>
            <a:chOff x="2215144" y="2026500"/>
            <a:chExt cx="1244730" cy="850129"/>
          </a:xfrm>
        </p:grpSpPr>
        <p:sp>
          <p:nvSpPr>
            <p:cNvPr id="6" name="平行四边形 5"/>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7"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8" name="组合 7"/>
          <p:cNvGrpSpPr/>
          <p:nvPr/>
        </p:nvGrpSpPr>
        <p:grpSpPr>
          <a:xfrm>
            <a:off x="4025342" y="4609377"/>
            <a:ext cx="5143000" cy="612920"/>
            <a:chOff x="4315150" y="953426"/>
            <a:chExt cx="3857250" cy="540057"/>
          </a:xfrm>
        </p:grpSpPr>
        <p:sp>
          <p:nvSpPr>
            <p:cNvPr id="9" name="矩形 8"/>
            <p:cNvSpPr/>
            <p:nvPr/>
          </p:nvSpPr>
          <p:spPr>
            <a:xfrm>
              <a:off x="4618311" y="1036090"/>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声明式事务管理</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10" name="平行四边形 9"/>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1" name="组合 10"/>
          <p:cNvGrpSpPr/>
          <p:nvPr/>
        </p:nvGrpSpPr>
        <p:grpSpPr>
          <a:xfrm>
            <a:off x="4025342" y="5534913"/>
            <a:ext cx="5143000" cy="612920"/>
            <a:chOff x="4315150" y="1647579"/>
            <a:chExt cx="3857250" cy="540057"/>
          </a:xfrm>
        </p:grpSpPr>
        <p:sp>
          <p:nvSpPr>
            <p:cNvPr id="12" name="矩形 11"/>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案例：实现用户登录</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13" name="平行四边形 12"/>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4107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13071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事务的</a:t>
            </a:r>
            <a:r>
              <a:rPr lang="zh-CN" altLang="en-US" sz="2000" dirty="0">
                <a:solidFill>
                  <a:srgbClr val="1369B2"/>
                </a:solidFill>
                <a:latin typeface="微软雅黑" panose="020B0503020204020204" pitchFamily="34" charset="-122"/>
                <a:ea typeface="微软雅黑" panose="020B0503020204020204" pitchFamily="34" charset="-122"/>
              </a:rPr>
              <a:t>传播行为</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28950"/>
            <a:ext cx="9414276" cy="17602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事务的传播行为是指处于不同事务中的方法在相互调用时，方法执行期间，事务的维护情况。例如，当一个事务的方法</a:t>
            </a:r>
            <a:r>
              <a:rPr lang="en-US" altLang="zh-CN" dirty="0">
                <a:solidFill>
                  <a:srgbClr val="595959"/>
                </a:solidFill>
                <a:latin typeface="微软雅黑" panose="020B0503020204020204" pitchFamily="34" charset="-122"/>
              </a:rPr>
              <a:t>B</a:t>
            </a:r>
            <a:r>
              <a:rPr lang="zh-CN" altLang="zh-CN" dirty="0">
                <a:solidFill>
                  <a:srgbClr val="595959"/>
                </a:solidFill>
                <a:latin typeface="微软雅黑" panose="020B0503020204020204" pitchFamily="34" charset="-122"/>
              </a:rPr>
              <a:t>调用另一个事务的方法</a:t>
            </a:r>
            <a:r>
              <a:rPr lang="en-US" altLang="zh-CN" dirty="0">
                <a:solidFill>
                  <a:srgbClr val="595959"/>
                </a:solidFill>
                <a:latin typeface="微软雅黑" panose="020B0503020204020204" pitchFamily="34" charset="-122"/>
              </a:rPr>
              <a:t>A</a:t>
            </a:r>
            <a:r>
              <a:rPr lang="zh-CN" altLang="zh-CN" dirty="0">
                <a:solidFill>
                  <a:srgbClr val="595959"/>
                </a:solidFill>
                <a:latin typeface="微软雅黑" panose="020B0503020204020204" pitchFamily="34" charset="-122"/>
              </a:rPr>
              <a:t>时，可以规定</a:t>
            </a:r>
            <a:r>
              <a:rPr lang="en-US" altLang="zh-CN" dirty="0">
                <a:solidFill>
                  <a:srgbClr val="595959"/>
                </a:solidFill>
                <a:latin typeface="微软雅黑" panose="020B0503020204020204" pitchFamily="34" charset="-122"/>
              </a:rPr>
              <a:t>A</a:t>
            </a:r>
            <a:r>
              <a:rPr lang="zh-CN" altLang="zh-CN" dirty="0">
                <a:solidFill>
                  <a:srgbClr val="595959"/>
                </a:solidFill>
                <a:latin typeface="微软雅黑" panose="020B0503020204020204" pitchFamily="34" charset="-122"/>
              </a:rPr>
              <a:t>方法继续在</a:t>
            </a:r>
            <a:r>
              <a:rPr lang="en-US" altLang="zh-CN" dirty="0">
                <a:solidFill>
                  <a:srgbClr val="595959"/>
                </a:solidFill>
                <a:latin typeface="微软雅黑" panose="020B0503020204020204" pitchFamily="34" charset="-122"/>
              </a:rPr>
              <a:t>B</a:t>
            </a:r>
            <a:r>
              <a:rPr lang="zh-CN" altLang="zh-CN" dirty="0">
                <a:solidFill>
                  <a:srgbClr val="595959"/>
                </a:solidFill>
                <a:latin typeface="微软雅黑" panose="020B0503020204020204" pitchFamily="34" charset="-122"/>
              </a:rPr>
              <a:t>方法所属的现有事务中运行，也可以规定</a:t>
            </a:r>
            <a:r>
              <a:rPr lang="en-US" altLang="zh-CN" dirty="0">
                <a:solidFill>
                  <a:srgbClr val="595959"/>
                </a:solidFill>
                <a:latin typeface="微软雅黑" panose="020B0503020204020204" pitchFamily="34" charset="-122"/>
              </a:rPr>
              <a:t>A</a:t>
            </a:r>
            <a:r>
              <a:rPr lang="zh-CN" altLang="zh-CN" dirty="0">
                <a:solidFill>
                  <a:srgbClr val="595959"/>
                </a:solidFill>
                <a:latin typeface="微软雅黑" panose="020B0503020204020204" pitchFamily="34" charset="-122"/>
              </a:rPr>
              <a:t>方法开启一个新事务，在新事务中运行，</a:t>
            </a:r>
            <a:r>
              <a:rPr lang="en-US" altLang="zh-CN" dirty="0">
                <a:solidFill>
                  <a:srgbClr val="595959"/>
                </a:solidFill>
                <a:latin typeface="微软雅黑" panose="020B0503020204020204" pitchFamily="34" charset="-122"/>
              </a:rPr>
              <a:t>B</a:t>
            </a:r>
            <a:r>
              <a:rPr lang="zh-CN" altLang="zh-CN" dirty="0">
                <a:solidFill>
                  <a:srgbClr val="595959"/>
                </a:solidFill>
                <a:latin typeface="微软雅黑" panose="020B0503020204020204" pitchFamily="34" charset="-122"/>
              </a:rPr>
              <a:t>方法所属的现有事务先挂起，等</a:t>
            </a:r>
            <a:r>
              <a:rPr lang="en-US" altLang="zh-CN" dirty="0">
                <a:solidFill>
                  <a:srgbClr val="595959"/>
                </a:solidFill>
                <a:latin typeface="微软雅黑" panose="020B0503020204020204" pitchFamily="34" charset="-122"/>
              </a:rPr>
              <a:t>A</a:t>
            </a:r>
            <a:r>
              <a:rPr lang="zh-CN" altLang="zh-CN" dirty="0">
                <a:solidFill>
                  <a:srgbClr val="595959"/>
                </a:solidFill>
                <a:latin typeface="微软雅黑" panose="020B0503020204020204" pitchFamily="34" charset="-122"/>
              </a:rPr>
              <a:t>方法的新事务执行完毕后再恢复。</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66060"/>
            <a:ext cx="9865885" cy="224027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985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6873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931176"/>
            <a:ext cx="670843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057714"/>
            <a:ext cx="6279283"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TransactionDefinition</a:t>
            </a:r>
            <a:r>
              <a:rPr lang="zh-CN" altLang="zh-CN" sz="2000" dirty="0">
                <a:solidFill>
                  <a:srgbClr val="1369B2"/>
                </a:solidFill>
                <a:latin typeface="微软雅黑" panose="020B0503020204020204" pitchFamily="34" charset="-122"/>
                <a:ea typeface="微软雅黑" panose="020B0503020204020204" pitchFamily="34" charset="-122"/>
              </a:rPr>
              <a:t>接口中定义的</a:t>
            </a:r>
            <a:r>
              <a:rPr lang="en-US" altLang="zh-CN" sz="2000" dirty="0">
                <a:solidFill>
                  <a:srgbClr val="1369B2"/>
                </a:solidFill>
                <a:latin typeface="微软雅黑" panose="020B0503020204020204" pitchFamily="34" charset="-122"/>
                <a:ea typeface="微软雅黑" panose="020B0503020204020204" pitchFamily="34" charset="-122"/>
              </a:rPr>
              <a:t>7</a:t>
            </a:r>
            <a:r>
              <a:rPr lang="zh-CN" altLang="zh-CN" sz="2000" dirty="0">
                <a:solidFill>
                  <a:srgbClr val="1369B2"/>
                </a:solidFill>
                <a:latin typeface="微软雅黑" panose="020B0503020204020204" pitchFamily="34" charset="-122"/>
                <a:ea typeface="微软雅黑" panose="020B0503020204020204" pitchFamily="34" charset="-122"/>
              </a:rPr>
              <a:t>种事务传播行为</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215900" y="1994444"/>
          <a:ext cx="11760200" cy="3804920"/>
        </p:xfrm>
        <a:graphic>
          <a:graphicData uri="http://schemas.openxmlformats.org/drawingml/2006/table">
            <a:tbl>
              <a:tblPr>
                <a:tableStyleId>{5C22544A-7EE6-4342-B048-85BDC9FD1C3A}</a:tableStyleId>
              </a:tblPr>
              <a:tblGrid>
                <a:gridCol w="4045585"/>
                <a:gridCol w="7714615"/>
              </a:tblGrid>
              <a:tr h="367200">
                <a:tc>
                  <a:txBody>
                    <a:bodyPr/>
                    <a:lstStyle/>
                    <a:p>
                      <a:pPr marR="292100" indent="0" algn="ctr" defTabSz="1219200" rtl="0" fontAlgn="auto">
                        <a:lnSpc>
                          <a:spcPct val="120000"/>
                        </a:lnSpc>
                        <a:spcBef>
                          <a:spcPts val="0"/>
                        </a:spcBef>
                        <a:spcAft>
                          <a:spcPts val="0"/>
                        </a:spcAft>
                      </a:pPr>
                      <a:r>
                        <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rPr>
                        <a:t>传播行为</a:t>
                      </a:r>
                      <a:endPar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rPr>
                        <a:t>说明</a:t>
                      </a:r>
                      <a:endPar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367200">
                <a:tc>
                  <a:txBody>
                    <a:bodyPr/>
                    <a:lstStyle/>
                    <a:p>
                      <a:pPr marR="292100" indent="0" algn="ctr"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PROPAGATION_REQUIRED</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默认的事务传播行为。如果当前存在一个事务，则加入该事务；如果当前没有事务，则创建一个新的事务。</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ctr"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PROPAGATION_SUPPORTS</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读未提交。允许如果当前存在一个事务，则加入该事务；如果当前没有事务，则以非事务方式执行。</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ctr"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PROPAGATION_MANDATORY</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rPr>
                        <a:t>当前必须存在一个事务，如果没有，就抛出异常。</a:t>
                      </a:r>
                      <a:endPar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ctr"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PROPAGATION_REQUIRES_NEW</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创建一个新的事务，如果当前已存在一个事务，将已存在的事务挂起。</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ctr"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PROPAGATION_NOT_SUPPORTED</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不支持事务，在没有事务的情况下执行，如果当前已存在一个事务，则将已存在的事务挂起。</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ctr"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ROPAGATION_NEVER</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永远不支持当前事务，如果当前已存在一个事务，则抛出异常。</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ctr"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PROPAGATION_NESTED</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如果当前存在事务，则在当前事务的一个子事务中执行。</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4107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13071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事务的</a:t>
            </a:r>
            <a:r>
              <a:rPr lang="zh-CN" altLang="en-US" sz="2000" dirty="0">
                <a:solidFill>
                  <a:srgbClr val="1369B2"/>
                </a:solidFill>
                <a:latin typeface="微软雅黑" panose="020B0503020204020204" pitchFamily="34" charset="-122"/>
                <a:ea typeface="微软雅黑" panose="020B0503020204020204" pitchFamily="34" charset="-122"/>
              </a:rPr>
              <a:t>超时时间</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45460"/>
            <a:ext cx="9414276" cy="92583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事务的超时时间是指事务执行的时间界限，超过这个时间界限，事务将会回滚。</a:t>
            </a:r>
            <a:r>
              <a:rPr lang="en-US" altLang="zh-CN" dirty="0" err="1">
                <a:solidFill>
                  <a:srgbClr val="595959"/>
                </a:solidFill>
                <a:latin typeface="微软雅黑" panose="020B0503020204020204" pitchFamily="34" charset="-122"/>
              </a:rPr>
              <a:t>TransactionDefinition</a:t>
            </a:r>
            <a:r>
              <a:rPr lang="zh-CN" altLang="zh-CN" dirty="0">
                <a:solidFill>
                  <a:srgbClr val="595959"/>
                </a:solidFill>
                <a:latin typeface="微软雅黑" panose="020B0503020204020204" pitchFamily="34" charset="-122"/>
              </a:rPr>
              <a:t>接口提供了</a:t>
            </a:r>
            <a:r>
              <a:rPr lang="en-US" altLang="zh-CN" dirty="0">
                <a:solidFill>
                  <a:srgbClr val="595959"/>
                </a:solidFill>
                <a:latin typeface="微软雅黑" panose="020B0503020204020204" pitchFamily="34" charset="-122"/>
              </a:rPr>
              <a:t>TIMEOUT_DEFAULT</a:t>
            </a:r>
            <a:r>
              <a:rPr lang="zh-CN" altLang="zh-CN" dirty="0">
                <a:solidFill>
                  <a:srgbClr val="595959"/>
                </a:solidFill>
                <a:latin typeface="微软雅黑" panose="020B0503020204020204" pitchFamily="34" charset="-122"/>
              </a:rPr>
              <a:t>常量定义事务的超时时间。</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618415"/>
            <a:ext cx="9865885" cy="173006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5664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40295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4107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87423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事务</a:t>
            </a:r>
            <a:r>
              <a:rPr lang="zh-CN" altLang="en-US" sz="2000" dirty="0">
                <a:solidFill>
                  <a:srgbClr val="1369B2"/>
                </a:solidFill>
                <a:latin typeface="微软雅黑" panose="020B0503020204020204" pitchFamily="34" charset="-122"/>
                <a:ea typeface="微软雅黑" panose="020B0503020204020204" pitchFamily="34" charset="-122"/>
              </a:rPr>
              <a:t>是否只读</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642870"/>
            <a:ext cx="9414276" cy="17945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当事务为只读时，该事务不修改任何数据，只读事务有助于提升性能，如果在只读事务中修改数据，会引发异常。</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TransactionDefinition</a:t>
            </a:r>
            <a:r>
              <a:rPr lang="zh-CN" altLang="zh-CN" dirty="0">
                <a:solidFill>
                  <a:srgbClr val="595959"/>
                </a:solidFill>
                <a:latin typeface="微软雅黑" panose="020B0503020204020204" pitchFamily="34" charset="-122"/>
              </a:rPr>
              <a:t>接口中除了提供事务的隔离级别、事务的传播行为、事务的超时时间和是否为只读事务的常量外，还提供了一系列方法来获取事务的属性</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357120"/>
            <a:ext cx="9865885" cy="23317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010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3698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7196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634602"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TransactionDefinition</a:t>
            </a:r>
            <a:r>
              <a:rPr lang="zh-CN" altLang="zh-CN" sz="2000" dirty="0">
                <a:solidFill>
                  <a:srgbClr val="1369B2"/>
                </a:solidFill>
                <a:latin typeface="微软雅黑" panose="020B0503020204020204" pitchFamily="34" charset="-122"/>
                <a:ea typeface="微软雅黑" panose="020B0503020204020204" pitchFamily="34" charset="-122"/>
              </a:rPr>
              <a:t>接口常用方法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1130300" y="2194560"/>
          <a:ext cx="9720580" cy="2853690"/>
        </p:xfrm>
        <a:graphic>
          <a:graphicData uri="http://schemas.openxmlformats.org/drawingml/2006/table">
            <a:tbl>
              <a:tblPr>
                <a:tableStyleId>{5C22544A-7EE6-4342-B048-85BDC9FD1C3A}</a:tableStyleId>
              </a:tblPr>
              <a:tblGrid>
                <a:gridCol w="4900295"/>
                <a:gridCol w="4820285"/>
              </a:tblGrid>
              <a:tr h="475615">
                <a:tc>
                  <a:txBody>
                    <a:bodyPr/>
                    <a:lstStyle/>
                    <a:p>
                      <a:pPr marR="292100" indent="0" algn="ctr" defTabSz="1219200" rtl="0"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方法</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71755" marB="7175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说明</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71755" marB="7175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475615">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int getPropagationBehavior()</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返回事务的传播行为</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75615">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int getIsolationLevel()</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返回事务的隔离层次</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75615">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int getTimeout()</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返回事务的超时属性</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75615">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boolean isReadOnly()</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判断事务是否为只读</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75615">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String getName()</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71755" marB="7175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返回定义的事务名称</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71755" marB="7175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33658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219856"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TransactionStatus</a:t>
            </a:r>
            <a:r>
              <a:rPr lang="zh-CN" altLang="en-US" sz="2000" dirty="0">
                <a:solidFill>
                  <a:srgbClr val="1369B2"/>
                </a:solidFill>
                <a:latin typeface="微软雅黑" panose="020B0503020204020204" pitchFamily="34" charset="-122"/>
                <a:ea typeface="微软雅黑" panose="020B0503020204020204" pitchFamily="34" charset="-122"/>
              </a:rPr>
              <a:t>接口</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事务管理的核心接口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810895" y="2146935"/>
          <a:ext cx="10570210" cy="3911600"/>
        </p:xfrm>
        <a:graphic>
          <a:graphicData uri="http://schemas.openxmlformats.org/drawingml/2006/table">
            <a:tbl>
              <a:tblPr>
                <a:tableStyleId>{5C22544A-7EE6-4342-B048-85BDC9FD1C3A}</a:tableStyleId>
              </a:tblPr>
              <a:tblGrid>
                <a:gridCol w="4564380"/>
                <a:gridCol w="6005830"/>
              </a:tblGrid>
              <a:tr h="558800">
                <a:tc>
                  <a:txBody>
                    <a:bodyPr/>
                    <a:lstStyle/>
                    <a:p>
                      <a:pPr marR="292100" indent="0" algn="ctr" defTabSz="1219200" rtl="0"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方法</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rPr>
                        <a:t>说明</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558800">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boolean isNewTransaction()</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判断当前事务是否为新事务</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58800">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boolean hasSavepoint()</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判断当前事务是否创建了一个保存点</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58800">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boolean isRollbackOnly()</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判断当前事务是否被标记为rollback-only</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58800">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void setRollbackOnly()</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将当前事务标记为rollback-only</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58800">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boolean isCompleted()</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判断当前事务是否已经完成（提交或回滚）</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58800">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void flush()</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刷新底层的修改到数据库</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133350" marB="13335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事务管理的方式</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683510"/>
            <a:ext cx="471741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熟悉</a:t>
            </a:r>
            <a:r>
              <a:rPr lang="zh-CN" altLang="en-US" sz="2000" dirty="0">
                <a:solidFill>
                  <a:srgbClr val="1369B2"/>
                </a:solidFill>
                <a:latin typeface="微软雅黑" panose="020B0503020204020204" pitchFamily="34" charset="-122"/>
                <a:ea typeface="微软雅黑" panose="020B0503020204020204" pitchFamily="34" charset="-122"/>
              </a:rPr>
              <a:t>事务管理的方式</a:t>
            </a:r>
            <a:r>
              <a:rPr lang="zh-CN" altLang="en-US" sz="2000" dirty="0">
                <a:solidFill>
                  <a:srgbClr val="595959"/>
                </a:solidFill>
                <a:latin typeface="微软雅黑" panose="020B0503020204020204" pitchFamily="34" charset="-122"/>
                <a:ea typeface="微软雅黑" panose="020B0503020204020204" pitchFamily="34" charset="-122"/>
              </a:rPr>
              <a:t>，能够说出</a:t>
            </a:r>
            <a:r>
              <a:rPr lang="en-US" altLang="zh-CN" sz="2000" dirty="0">
                <a:solidFill>
                  <a:srgbClr val="595959"/>
                </a:solidFill>
                <a:latin typeface="微软雅黑" panose="020B0503020204020204" pitchFamily="34" charset="-122"/>
                <a:ea typeface="微软雅黑" panose="020B0503020204020204" pitchFamily="34" charset="-122"/>
              </a:rPr>
              <a:t>Spring</a:t>
            </a:r>
            <a:r>
              <a:rPr lang="zh-CN" altLang="en-US" sz="2000" dirty="0">
                <a:solidFill>
                  <a:srgbClr val="595959"/>
                </a:solidFill>
                <a:latin typeface="微软雅黑" panose="020B0503020204020204" pitchFamily="34" charset="-122"/>
                <a:ea typeface="微软雅黑" panose="020B0503020204020204" pitchFamily="34" charset="-122"/>
              </a:rPr>
              <a:t>事务管理的两种方式分别是什么</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2395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85874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zh-CN" sz="2000" dirty="0">
                <a:solidFill>
                  <a:srgbClr val="1369B2"/>
                </a:solidFill>
                <a:latin typeface="微软雅黑" panose="020B0503020204020204" pitchFamily="34" charset="-122"/>
                <a:ea typeface="微软雅黑" panose="020B0503020204020204" pitchFamily="34" charset="-122"/>
              </a:rPr>
              <a:t>中的事务管理</a:t>
            </a:r>
            <a:r>
              <a:rPr lang="zh-CN" altLang="en-US" sz="2000" dirty="0">
                <a:solidFill>
                  <a:srgbClr val="1369B2"/>
                </a:solidFill>
                <a:latin typeface="微软雅黑" panose="020B0503020204020204" pitchFamily="34" charset="-122"/>
                <a:ea typeface="微软雅黑" panose="020B0503020204020204" pitchFamily="34" charset="-122"/>
              </a:rPr>
              <a:t>的</a:t>
            </a:r>
            <a:r>
              <a:rPr lang="zh-CN" altLang="zh-CN" sz="2000" dirty="0">
                <a:solidFill>
                  <a:srgbClr val="1369B2"/>
                </a:solidFill>
                <a:latin typeface="微软雅黑" panose="020B0503020204020204" pitchFamily="34" charset="-122"/>
                <a:ea typeface="微软雅黑" panose="020B0503020204020204" pitchFamily="34" charset="-122"/>
              </a:rPr>
              <a:t>两种方式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910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事务管理的方式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38730"/>
            <a:ext cx="9414276" cy="255497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中的事务管理分为两种方式，一种是传统的编程式事务管理，另一种是声明式事务管理。</a:t>
            </a:r>
            <a:endParaRPr lang="zh-CN" altLang="zh-CN" dirty="0">
              <a:solidFill>
                <a:srgbClr val="595959"/>
              </a:solidFill>
              <a:latin typeface="微软雅黑" panose="020B0503020204020204" pitchFamily="34" charset="-122"/>
            </a:endParaRPr>
          </a:p>
          <a:p>
            <a:pPr lvl="0">
              <a:lnSpc>
                <a:spcPct val="150000"/>
              </a:lnSpc>
            </a:pPr>
            <a:r>
              <a:rPr lang="zh-CN" altLang="zh-CN" dirty="0">
                <a:solidFill>
                  <a:srgbClr val="1369B2"/>
                </a:solidFill>
                <a:latin typeface="微软雅黑" panose="020B0503020204020204" pitchFamily="34" charset="-122"/>
              </a:rPr>
              <a:t>       编程式事务管理</a:t>
            </a:r>
            <a:r>
              <a:rPr lang="zh-CN" altLang="zh-CN" dirty="0">
                <a:solidFill>
                  <a:srgbClr val="595959"/>
                </a:solidFill>
                <a:latin typeface="微软雅黑" panose="020B0503020204020204" pitchFamily="34" charset="-122"/>
              </a:rPr>
              <a:t>：通过编写代码实现的事务管理，包括定义事务的开始、正常执行后的事务提交和异常时的事务回滚。</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1369B2"/>
                </a:solidFill>
                <a:latin typeface="微软雅黑" panose="020B0503020204020204" pitchFamily="34" charset="-122"/>
              </a:rPr>
              <a:t>       声明式事务管理</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AOP</a:t>
            </a:r>
            <a:r>
              <a:rPr lang="zh-CN" altLang="zh-CN" dirty="0">
                <a:solidFill>
                  <a:srgbClr val="595959"/>
                </a:solidFill>
                <a:latin typeface="微软雅黑" panose="020B0503020204020204" pitchFamily="34" charset="-122"/>
              </a:rPr>
              <a:t>技术实现的事务管理，其主要思想是将事务管理作为一个“切面”代码单独编写，然后通过</a:t>
            </a:r>
            <a:r>
              <a:rPr lang="en-US" altLang="zh-CN" dirty="0">
                <a:solidFill>
                  <a:srgbClr val="595959"/>
                </a:solidFill>
                <a:latin typeface="微软雅黑" panose="020B0503020204020204" pitchFamily="34" charset="-122"/>
              </a:rPr>
              <a:t>AOP</a:t>
            </a:r>
            <a:r>
              <a:rPr lang="zh-CN" altLang="zh-CN" dirty="0">
                <a:solidFill>
                  <a:srgbClr val="595959"/>
                </a:solidFill>
                <a:latin typeface="微软雅黑" panose="020B0503020204020204" pitchFamily="34" charset="-122"/>
              </a:rPr>
              <a:t>技术将事务管理的“切面”代码植入到业务目标类中</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241550"/>
            <a:ext cx="9865885" cy="313790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1968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09321" y="50429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声明式事务管理</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9</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495216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683510"/>
            <a:ext cx="476250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en-US" altLang="zh-CN" sz="2000" dirty="0">
                <a:solidFill>
                  <a:srgbClr val="1369B2"/>
                </a:solidFill>
                <a:latin typeface="微软雅黑" panose="020B0503020204020204" pitchFamily="34" charset="-122"/>
                <a:ea typeface="微软雅黑" panose="020B0503020204020204" pitchFamily="34" charset="-122"/>
              </a:rPr>
              <a:t>基于XML方式的声明式事务</a:t>
            </a:r>
            <a:r>
              <a:rPr lang="zh-CN" altLang="en-US" sz="2000" dirty="0">
                <a:solidFill>
                  <a:srgbClr val="595959"/>
                </a:solidFill>
                <a:latin typeface="微软雅黑" panose="020B0503020204020204" pitchFamily="34" charset="-122"/>
                <a:ea typeface="微软雅黑" panose="020B0503020204020204" pitchFamily="34" charset="-122"/>
              </a:rPr>
              <a:t>，能够</a:t>
            </a:r>
            <a:endParaRPr lang="zh-CN" altLang="en-US" sz="2000" dirty="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xml</a:t>
            </a:r>
            <a:r>
              <a:rPr lang="zh-CN" altLang="en-US" sz="2000" dirty="0">
                <a:solidFill>
                  <a:srgbClr val="595959"/>
                </a:solidFill>
                <a:latin typeface="微软雅黑" panose="020B0503020204020204" pitchFamily="34" charset="-122"/>
                <a:ea typeface="微软雅黑" panose="020B0503020204020204" pitchFamily="34" charset="-122"/>
              </a:rPr>
              <a:t>置文件中配置事务的相关声明</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Spring</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JDBC</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9</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2395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80905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如何实现</a:t>
            </a:r>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en-US" sz="2000" dirty="0">
                <a:solidFill>
                  <a:srgbClr val="1369B2"/>
                </a:solidFill>
                <a:latin typeface="微软雅黑" panose="020B0503020204020204" pitchFamily="34" charset="-122"/>
                <a:ea typeface="微软雅黑" panose="020B0503020204020204" pitchFamily="34" charset="-122"/>
              </a:rPr>
              <a:t>方式的声明式事务</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256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586230" y="2312035"/>
            <a:ext cx="9414510" cy="298450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基于</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方式的声明式事务管理是通过在配置文件中配置事务规则的相关声明来实现的。在使用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文件配置声明式事务管理时，首先要引入</a:t>
            </a:r>
            <a:r>
              <a:rPr lang="en-US" altLang="zh-CN" dirty="0" err="1">
                <a:solidFill>
                  <a:srgbClr val="595959"/>
                </a:solidFill>
                <a:latin typeface="微软雅黑" panose="020B0503020204020204" pitchFamily="34" charset="-122"/>
              </a:rPr>
              <a:t>tx</a:t>
            </a:r>
            <a:r>
              <a:rPr lang="zh-CN" altLang="zh-CN" dirty="0">
                <a:solidFill>
                  <a:srgbClr val="595959"/>
                </a:solidFill>
                <a:latin typeface="微软雅黑" panose="020B0503020204020204" pitchFamily="34" charset="-122"/>
              </a:rPr>
              <a:t>命名空间，在引入</a:t>
            </a:r>
            <a:r>
              <a:rPr lang="en-US" altLang="zh-CN" dirty="0" err="1">
                <a:solidFill>
                  <a:srgbClr val="595959"/>
                </a:solidFill>
                <a:latin typeface="微软雅黑" panose="020B0503020204020204" pitchFamily="34" charset="-122"/>
              </a:rPr>
              <a:t>tx</a:t>
            </a:r>
            <a:r>
              <a:rPr lang="zh-CN" altLang="zh-CN" dirty="0">
                <a:solidFill>
                  <a:srgbClr val="595959"/>
                </a:solidFill>
                <a:latin typeface="微软雅黑" panose="020B0503020204020204" pitchFamily="34" charset="-122"/>
              </a:rPr>
              <a:t>命名空间之后，可以使用</a:t>
            </a:r>
            <a:r>
              <a:rPr lang="en-US" altLang="zh-CN" dirty="0">
                <a:solidFill>
                  <a:srgbClr val="1369B2"/>
                </a:solidFill>
                <a:latin typeface="微软雅黑" panose="020B0503020204020204" pitchFamily="34" charset="-122"/>
              </a:rPr>
              <a:t>&lt;</a:t>
            </a:r>
            <a:r>
              <a:rPr lang="en-US" altLang="zh-CN" dirty="0" err="1">
                <a:solidFill>
                  <a:srgbClr val="1369B2"/>
                </a:solidFill>
                <a:latin typeface="微软雅黑" panose="020B0503020204020204" pitchFamily="34" charset="-122"/>
              </a:rPr>
              <a:t>tx:advice</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元素来配置事务管理的通知，进而通过</a:t>
            </a:r>
            <a:r>
              <a:rPr lang="en-US" altLang="zh-CN" dirty="0">
                <a:solidFill>
                  <a:srgbClr val="595959"/>
                </a:solidFill>
                <a:latin typeface="微软雅黑" panose="020B0503020204020204" pitchFamily="34" charset="-122"/>
              </a:rPr>
              <a:t>Spring AOP</a:t>
            </a:r>
            <a:r>
              <a:rPr lang="zh-CN" altLang="zh-CN" dirty="0">
                <a:solidFill>
                  <a:srgbClr val="595959"/>
                </a:solidFill>
                <a:latin typeface="微软雅黑" panose="020B0503020204020204" pitchFamily="34" charset="-122"/>
              </a:rPr>
              <a:t>实现事务管理。</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       配置&lt;tx:advice&gt;元素时，通常需要指定 id 和 transaction-manager 属性，其中，id 属性是配置文件中的唯一标识，transaction-manager 属性用于指定事务管理器。除此之外，&lt;tx:advice&gt;元素还包含子元素</a:t>
            </a:r>
            <a:r>
              <a:rPr lang="zh-CN" altLang="zh-CN" dirty="0">
                <a:solidFill>
                  <a:srgbClr val="1369B2"/>
                </a:solidFill>
                <a:latin typeface="微软雅黑" panose="020B0503020204020204" pitchFamily="34" charset="-122"/>
              </a:rPr>
              <a:t>&lt;tx: attributes&gt;</a:t>
            </a:r>
            <a:r>
              <a:rPr lang="zh-CN" altLang="zh-CN" dirty="0">
                <a:solidFill>
                  <a:srgbClr val="595959"/>
                </a:solidFill>
                <a:latin typeface="微软雅黑" panose="020B0503020204020204" pitchFamily="34" charset="-122"/>
              </a:rPr>
              <a:t>，&lt;tx:attributes&gt;元素可配置多个</a:t>
            </a:r>
            <a:r>
              <a:rPr lang="zh-CN" altLang="zh-CN" dirty="0">
                <a:solidFill>
                  <a:srgbClr val="1369B2"/>
                </a:solidFill>
                <a:latin typeface="微软雅黑" panose="020B0503020204020204" pitchFamily="34" charset="-122"/>
              </a:rPr>
              <a:t>&lt;tx:method&gt;</a:t>
            </a:r>
            <a:r>
              <a:rPr lang="zh-CN" altLang="zh-CN" dirty="0">
                <a:solidFill>
                  <a:srgbClr val="595959"/>
                </a:solidFill>
                <a:latin typeface="微软雅黑" panose="020B0503020204020204" pitchFamily="34" charset="-122"/>
              </a:rPr>
              <a:t>子元素，&lt;tx:method&gt;子元素主要用于配置事务的属性。</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170" y="2153920"/>
            <a:ext cx="9865995" cy="33007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0901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59791" y="508806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11382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99891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err="1">
                <a:solidFill>
                  <a:srgbClr val="1369B2"/>
                </a:solidFill>
                <a:latin typeface="微软雅黑" panose="020B0503020204020204" pitchFamily="34" charset="-122"/>
                <a:ea typeface="微软雅黑" panose="020B0503020204020204" pitchFamily="34" charset="-122"/>
              </a:rPr>
              <a:t>tx:method</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zh-CN" sz="2000" dirty="0">
                <a:solidFill>
                  <a:srgbClr val="1369B2"/>
                </a:solidFill>
                <a:latin typeface="微软雅黑" panose="020B0503020204020204" pitchFamily="34" charset="-122"/>
                <a:ea typeface="微软雅黑" panose="020B0503020204020204" pitchFamily="34" charset="-122"/>
              </a:rPr>
              <a:t>元素</a:t>
            </a:r>
            <a:r>
              <a:rPr lang="zh-CN" altLang="en-US" sz="2000" dirty="0">
                <a:solidFill>
                  <a:srgbClr val="1369B2"/>
                </a:solidFill>
                <a:latin typeface="微软雅黑" panose="020B0503020204020204" pitchFamily="34" charset="-122"/>
                <a:ea typeface="微软雅黑" panose="020B0503020204020204" pitchFamily="34" charset="-122"/>
              </a:rPr>
              <a:t>的常用</a:t>
            </a:r>
            <a:r>
              <a:rPr lang="zh-CN" altLang="zh-CN" sz="2000" dirty="0">
                <a:solidFill>
                  <a:srgbClr val="1369B2"/>
                </a:solidFill>
                <a:latin typeface="微软雅黑" panose="020B0503020204020204" pitchFamily="34" charset="-122"/>
                <a:ea typeface="微软雅黑" panose="020B0503020204020204" pitchFamily="34" charset="-122"/>
              </a:rPr>
              <a:t>属性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85691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431800" y="2219325"/>
          <a:ext cx="11624310" cy="3362960"/>
        </p:xfrm>
        <a:graphic>
          <a:graphicData uri="http://schemas.openxmlformats.org/drawingml/2006/table">
            <a:tbl>
              <a:tblPr>
                <a:tableStyleId>{5C22544A-7EE6-4342-B048-85BDC9FD1C3A}</a:tableStyleId>
              </a:tblPr>
              <a:tblGrid>
                <a:gridCol w="2988310"/>
                <a:gridCol w="8636000"/>
              </a:tblGrid>
              <a:tr h="420370">
                <a:tc>
                  <a:txBody>
                    <a:bodyPr/>
                    <a:lstStyle/>
                    <a:p>
                      <a:pPr marR="292100" indent="0" algn="ctr" defTabSz="1219200" rtl="0" fontAlgn="auto">
                        <a:lnSpc>
                          <a:spcPct val="120000"/>
                        </a:lnSpc>
                        <a:spcBef>
                          <a:spcPts val="0"/>
                        </a:spcBef>
                        <a:spcAft>
                          <a:spcPts val="0"/>
                        </a:spcAft>
                      </a:pPr>
                      <a:r>
                        <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rPr>
                        <a:t>属性</a:t>
                      </a:r>
                      <a:endPar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rPr>
                        <a:t>说明</a:t>
                      </a:r>
                      <a:endPar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420370">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name</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用于指定方法名的匹配模式，该属性为必选属性，它指定了与事务属性相关的方法名。</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20370">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propagation</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用于指定事务的传播行为。</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20370">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isolation</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用于指定事务的隔离级别。</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20370">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read-only</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用于指定事务是否只读。</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20370">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timeout</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用于指定事务超时时间。</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20370">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rollback-for</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用于指定触发事务回滚的异常类。</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20370">
                <a:tc>
                  <a:txBody>
                    <a:bodyPr/>
                    <a:lstStyle/>
                    <a:p>
                      <a:pPr marR="292100" indent="0" algn="ctr" defTabSz="1219200" rtl="0" fontAlgn="auto">
                        <a:lnSpc>
                          <a:spcPct val="120000"/>
                        </a:lnSpc>
                        <a:spcBef>
                          <a:spcPts val="0"/>
                        </a:spcBef>
                        <a:spcAft>
                          <a:spcPts val="0"/>
                        </a:spcAft>
                      </a:pPr>
                      <a:r>
                        <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rPr>
                        <a:t>no-rollback-for</a:t>
                      </a:r>
                      <a:endParaRPr lang="en-US"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rPr>
                        <a:t>用于指定不触发事务回滚的异常类。</a:t>
                      </a:r>
                      <a:endParaRPr lang="zh-CN" altLang="zh-CN" sz="16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215900" marR="215900" marT="0" marB="3619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25320" y="2256013"/>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14444" y="2391721"/>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1015365" y="837565"/>
            <a:ext cx="10513695"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接下来通过一个案例演示如何通过</a:t>
            </a:r>
            <a:r>
              <a:rPr lang="en-US" altLang="zh-CN" dirty="0">
                <a:solidFill>
                  <a:srgbClr val="595959"/>
                </a:solidFill>
                <a:latin typeface="微软雅黑" panose="020B0503020204020204" pitchFamily="34" charset="-122"/>
                <a:ea typeface="微软雅黑" panose="020B0503020204020204" pitchFamily="34" charset="-122"/>
                <a:cs typeface="+mn-ea"/>
              </a:rPr>
              <a:t>XML</a:t>
            </a:r>
            <a:r>
              <a:rPr lang="zh-CN" altLang="zh-CN" dirty="0">
                <a:solidFill>
                  <a:srgbClr val="595959"/>
                </a:solidFill>
                <a:latin typeface="微软雅黑" panose="020B0503020204020204" pitchFamily="34" charset="-122"/>
                <a:ea typeface="微软雅黑" panose="020B0503020204020204" pitchFamily="34" charset="-122"/>
                <a:cs typeface="+mn-ea"/>
              </a:rPr>
              <a:t>方式实现</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zh-CN" altLang="zh-CN" dirty="0">
                <a:solidFill>
                  <a:srgbClr val="595959"/>
                </a:solidFill>
                <a:latin typeface="微软雅黑" panose="020B0503020204020204" pitchFamily="34" charset="-122"/>
                <a:ea typeface="微软雅黑" panose="020B0503020204020204" pitchFamily="34" charset="-122"/>
                <a:cs typeface="+mn-ea"/>
              </a:rPr>
              <a:t>的声明式事务管理。本案例以</a:t>
            </a:r>
            <a:r>
              <a:rPr lang="en-US" altLang="zh-CN" dirty="0">
                <a:solidFill>
                  <a:srgbClr val="595959"/>
                </a:solidFill>
                <a:latin typeface="微软雅黑" panose="020B0503020204020204" pitchFamily="34" charset="-122"/>
                <a:ea typeface="微软雅黑" panose="020B0503020204020204" pitchFamily="34" charset="-122"/>
                <a:cs typeface="+mn-ea"/>
              </a:rPr>
              <a:t>9.2</a:t>
            </a:r>
            <a:r>
              <a:rPr lang="zh-CN" altLang="zh-CN" dirty="0">
                <a:solidFill>
                  <a:srgbClr val="595959"/>
                </a:solidFill>
                <a:latin typeface="微软雅黑" panose="020B0503020204020204" pitchFamily="34" charset="-122"/>
                <a:ea typeface="微软雅黑" panose="020B0503020204020204" pitchFamily="34" charset="-122"/>
                <a:cs typeface="+mn-ea"/>
              </a:rPr>
              <a:t>小节的项目代码和数据表为基础，编写一个模拟银行转账的程序，要求在转账时通过</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zh-CN" altLang="zh-CN" dirty="0">
                <a:solidFill>
                  <a:srgbClr val="595959"/>
                </a:solidFill>
                <a:latin typeface="微软雅黑" panose="020B0503020204020204" pitchFamily="34" charset="-122"/>
                <a:ea typeface="微软雅黑" panose="020B0503020204020204" pitchFamily="34" charset="-122"/>
                <a:cs typeface="+mn-ea"/>
              </a:rPr>
              <a:t>对事务进行控制。案例具体实现步骤如下</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3128867"/>
            <a:ext cx="7332167" cy="3242795"/>
          </a:xfrm>
          <a:prstGeom prst="rect">
            <a:avLst/>
          </a:prstGeom>
        </p:spPr>
      </p:pic>
      <p:sp>
        <p:nvSpPr>
          <p:cNvPr id="4" name="矩形 3"/>
          <p:cNvSpPr/>
          <p:nvPr/>
        </p:nvSpPr>
        <p:spPr>
          <a:xfrm>
            <a:off x="3263648" y="3028868"/>
            <a:ext cx="6115483" cy="3416320"/>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en-US" altLang="zh-CN" sz="1600" dirty="0" err="1">
                <a:solidFill>
                  <a:srgbClr val="595959"/>
                </a:solidFill>
                <a:latin typeface="微软雅黑" panose="020B0503020204020204" pitchFamily="34" charset="-122"/>
                <a:ea typeface="微软雅黑" panose="020B0503020204020204" pitchFamily="34" charset="-122"/>
                <a:cs typeface="+mn-ea"/>
              </a:rPr>
              <a:t>org.aspectj</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en-US" altLang="zh-CN" sz="1600" dirty="0" err="1">
                <a:solidFill>
                  <a:srgbClr val="1369B2"/>
                </a:solidFill>
                <a:latin typeface="微软雅黑" panose="020B0503020204020204" pitchFamily="34" charset="-122"/>
                <a:ea typeface="微软雅黑" panose="020B0503020204020204" pitchFamily="34" charset="-122"/>
                <a:cs typeface="+mn-ea"/>
              </a:rPr>
              <a:t>aspectjweaver</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&lt;version&gt;1.9.6&lt;/version&gt;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&lt;scope&gt;runtime&lt;/scope&gt;	&lt;/dependency&gt;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en-US" altLang="zh-CN" sz="1600" dirty="0" err="1">
                <a:solidFill>
                  <a:srgbClr val="595959"/>
                </a:solidFill>
                <a:latin typeface="微软雅黑" panose="020B0503020204020204" pitchFamily="34" charset="-122"/>
                <a:ea typeface="微软雅黑" panose="020B0503020204020204" pitchFamily="34" charset="-122"/>
                <a:cs typeface="+mn-ea"/>
              </a:rPr>
              <a:t>aopalliance</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en-US" altLang="zh-CN" sz="1600" dirty="0" err="1">
                <a:solidFill>
                  <a:srgbClr val="595959"/>
                </a:solidFill>
                <a:latin typeface="微软雅黑" panose="020B0503020204020204" pitchFamily="34" charset="-122"/>
                <a:ea typeface="微软雅黑" panose="020B0503020204020204" pitchFamily="34" charset="-122"/>
                <a:cs typeface="+mn-ea"/>
              </a:rPr>
              <a:t>aopalliance</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&lt;version&gt;1.0&lt;/version&gt;	&lt;/dependency&gt;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2863850" y="2206625"/>
            <a:ext cx="8141970" cy="922020"/>
          </a:xfrm>
          <a:prstGeom prst="rect">
            <a:avLst/>
          </a:prstGeom>
          <a:noFill/>
        </p:spPr>
        <p:txBody>
          <a:bodyPr wrap="square" rtlCol="0" anchor="t">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sym typeface="+mn-ea"/>
              </a:rPr>
              <a:t>导入依赖</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chapter09</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项目的</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pom.xml</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文件中加入</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aspectjweaver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依赖包和</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aopalliance</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依赖包作为实现切面所需的依赖包</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850" y="979805"/>
            <a:ext cx="7131050" cy="50673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定义</a:t>
            </a:r>
            <a:r>
              <a:rPr lang="en-US" altLang="zh-CN" b="1" dirty="0">
                <a:solidFill>
                  <a:srgbClr val="595959"/>
                </a:solidFill>
                <a:latin typeface="微软雅黑" panose="020B0503020204020204" pitchFamily="34" charset="-122"/>
                <a:ea typeface="微软雅黑" panose="020B0503020204020204" pitchFamily="34" charset="-122"/>
                <a:cs typeface="+mn-ea"/>
              </a:rPr>
              <a:t>Dao</a:t>
            </a:r>
            <a:r>
              <a:rPr lang="zh-CN" altLang="zh-CN" b="1" dirty="0">
                <a:solidFill>
                  <a:srgbClr val="595959"/>
                </a:solidFill>
                <a:latin typeface="微软雅黑" panose="020B0503020204020204" pitchFamily="34" charset="-122"/>
                <a:ea typeface="微软雅黑" panose="020B0503020204020204" pitchFamily="34" charset="-122"/>
                <a:cs typeface="+mn-ea"/>
              </a:rPr>
              <a:t>层方法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dirty="0">
                <a:solidFill>
                  <a:srgbClr val="595959"/>
                </a:solidFill>
                <a:latin typeface="微软雅黑" panose="020B0503020204020204" pitchFamily="34" charset="-122"/>
                <a:ea typeface="微软雅黑" panose="020B0503020204020204" pitchFamily="34" charset="-122"/>
                <a:cs typeface="+mn-ea"/>
              </a:rPr>
              <a:t>接口中声明转账方法</a:t>
            </a:r>
            <a:r>
              <a:rPr lang="en-US" altLang="zh-CN" dirty="0">
                <a:solidFill>
                  <a:srgbClr val="595959"/>
                </a:solidFill>
                <a:latin typeface="微软雅黑" panose="020B0503020204020204" pitchFamily="34" charset="-122"/>
                <a:ea typeface="微软雅黑" panose="020B0503020204020204" pitchFamily="34" charset="-122"/>
                <a:cs typeface="+mn-ea"/>
              </a:rPr>
              <a:t>transfer()</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858357"/>
            <a:ext cx="7332167" cy="1923193"/>
          </a:xfrm>
          <a:prstGeom prst="rect">
            <a:avLst/>
          </a:prstGeom>
        </p:spPr>
      </p:pic>
      <p:sp>
        <p:nvSpPr>
          <p:cNvPr id="4" name="矩形 3"/>
          <p:cNvSpPr/>
          <p:nvPr/>
        </p:nvSpPr>
        <p:spPr>
          <a:xfrm>
            <a:off x="3469388" y="2918378"/>
            <a:ext cx="7194801" cy="1705403"/>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转账</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void transfer(String </a:t>
            </a:r>
            <a:r>
              <a:rPr lang="en-US" altLang="zh-CN" dirty="0" err="1">
                <a:solidFill>
                  <a:srgbClr val="595959"/>
                </a:solidFill>
                <a:latin typeface="微软雅黑" panose="020B0503020204020204" pitchFamily="34" charset="-122"/>
                <a:ea typeface="微软雅黑" panose="020B0503020204020204" pitchFamily="34" charset="-122"/>
                <a:cs typeface="+mn-ea"/>
              </a:rPr>
              <a:t>outUser</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String </a:t>
            </a:r>
            <a:r>
              <a:rPr lang="en-US" altLang="zh-CN" dirty="0" err="1">
                <a:solidFill>
                  <a:srgbClr val="595959"/>
                </a:solidFill>
                <a:latin typeface="微软雅黑" panose="020B0503020204020204" pitchFamily="34" charset="-122"/>
                <a:ea typeface="微软雅黑" panose="020B0503020204020204" pitchFamily="34" charset="-122"/>
                <a:cs typeface="+mn-ea"/>
              </a:rPr>
              <a:t>inUser</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Double money);</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实现</a:t>
            </a:r>
            <a:r>
              <a:rPr lang="en-US" altLang="zh-CN" b="1" dirty="0">
                <a:solidFill>
                  <a:srgbClr val="595959"/>
                </a:solidFill>
                <a:latin typeface="微软雅黑" panose="020B0503020204020204" pitchFamily="34" charset="-122"/>
                <a:ea typeface="微软雅黑" panose="020B0503020204020204" pitchFamily="34" charset="-122"/>
                <a:cs typeface="+mn-ea"/>
              </a:rPr>
              <a:t>Dao</a:t>
            </a:r>
            <a:r>
              <a:rPr lang="zh-CN" altLang="zh-CN" b="1" dirty="0">
                <a:solidFill>
                  <a:srgbClr val="595959"/>
                </a:solidFill>
                <a:latin typeface="微软雅黑" panose="020B0503020204020204" pitchFamily="34" charset="-122"/>
                <a:ea typeface="微软雅黑" panose="020B0503020204020204" pitchFamily="34" charset="-122"/>
                <a:cs typeface="+mn-ea"/>
              </a:rPr>
              <a:t>层方法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AccountDaoImpl</a:t>
            </a:r>
            <a:r>
              <a:rPr lang="zh-CN" altLang="zh-CN" dirty="0">
                <a:solidFill>
                  <a:srgbClr val="595959"/>
                </a:solidFill>
                <a:latin typeface="微软雅黑" panose="020B0503020204020204" pitchFamily="34" charset="-122"/>
                <a:ea typeface="微软雅黑" panose="020B0503020204020204" pitchFamily="34" charset="-122"/>
                <a:cs typeface="+mn-ea"/>
              </a:rPr>
              <a:t>实现类中实现</a:t>
            </a:r>
            <a:r>
              <a:rPr lang="en-US" altLang="zh-CN"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dirty="0">
                <a:solidFill>
                  <a:srgbClr val="595959"/>
                </a:solidFill>
                <a:latin typeface="微软雅黑" panose="020B0503020204020204" pitchFamily="34" charset="-122"/>
                <a:ea typeface="微软雅黑" panose="020B0503020204020204" pitchFamily="34" charset="-122"/>
                <a:cs typeface="+mn-ea"/>
              </a:rPr>
              <a:t>接口中的</a:t>
            </a:r>
            <a:r>
              <a:rPr lang="en-US" altLang="zh-CN" dirty="0">
                <a:solidFill>
                  <a:srgbClr val="595959"/>
                </a:solidFill>
                <a:latin typeface="微软雅黑" panose="020B0503020204020204" pitchFamily="34" charset="-122"/>
                <a:ea typeface="微软雅黑" panose="020B0503020204020204" pitchFamily="34" charset="-122"/>
                <a:cs typeface="+mn-ea"/>
              </a:rPr>
              <a:t>transfer()</a:t>
            </a:r>
            <a:r>
              <a:rPr lang="zh-CN" altLang="zh-CN" dirty="0">
                <a:solidFill>
                  <a:srgbClr val="595959"/>
                </a:solidFill>
                <a:latin typeface="微软雅黑" panose="020B0503020204020204" pitchFamily="34" charset="-122"/>
                <a:ea typeface="微软雅黑" panose="020B0503020204020204" pitchFamily="34" charset="-122"/>
                <a:cs typeface="+mn-ea"/>
              </a:rPr>
              <a:t>方法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320208"/>
            <a:ext cx="7332167" cy="4111447"/>
          </a:xfrm>
          <a:prstGeom prst="rect">
            <a:avLst/>
          </a:prstGeom>
        </p:spPr>
      </p:pic>
      <p:sp>
        <p:nvSpPr>
          <p:cNvPr id="4" name="矩形 3"/>
          <p:cNvSpPr/>
          <p:nvPr/>
        </p:nvSpPr>
        <p:spPr>
          <a:xfrm>
            <a:off x="2657858" y="2274488"/>
            <a:ext cx="7194801" cy="4111447"/>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转账</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inUser</a:t>
            </a:r>
            <a:r>
              <a:rPr lang="zh-CN" altLang="zh-CN" sz="1600" dirty="0">
                <a:solidFill>
                  <a:srgbClr val="595959"/>
                </a:solidFill>
                <a:latin typeface="微软雅黑" panose="020B0503020204020204" pitchFamily="34" charset="-122"/>
                <a:ea typeface="微软雅黑" panose="020B0503020204020204" pitchFamily="34" charset="-122"/>
                <a:cs typeface="+mn-ea"/>
              </a:rPr>
              <a:t>：收款人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outUser</a:t>
            </a:r>
            <a:r>
              <a:rPr lang="zh-CN" altLang="zh-CN" sz="1600" dirty="0">
                <a:solidFill>
                  <a:srgbClr val="595959"/>
                </a:solidFill>
                <a:latin typeface="微软雅黑" panose="020B0503020204020204" pitchFamily="34" charset="-122"/>
                <a:ea typeface="微软雅黑" panose="020B0503020204020204" pitchFamily="34" charset="-122"/>
                <a:cs typeface="+mn-ea"/>
              </a:rPr>
              <a:t>：汇款人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 money</a:t>
            </a:r>
            <a:r>
              <a:rPr lang="zh-CN" altLang="zh-CN" sz="1600" dirty="0">
                <a:solidFill>
                  <a:srgbClr val="595959"/>
                </a:solidFill>
                <a:latin typeface="微软雅黑" panose="020B0503020204020204" pitchFamily="34" charset="-122"/>
                <a:ea typeface="微软雅黑" panose="020B0503020204020204" pitchFamily="34" charset="-122"/>
                <a:cs typeface="+mn-ea"/>
              </a:rPr>
              <a:t>：收款金额</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transfer(String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outUser</a:t>
            </a:r>
            <a:r>
              <a:rPr lang="en-US" altLang="zh-CN" sz="1600" dirty="0">
                <a:solidFill>
                  <a:srgbClr val="595959"/>
                </a:solidFill>
                <a:latin typeface="微软雅黑" panose="020B0503020204020204" pitchFamily="34" charset="-122"/>
                <a:ea typeface="微软雅黑" panose="020B0503020204020204" pitchFamily="34" charset="-122"/>
                <a:cs typeface="+mn-ea"/>
              </a:rPr>
              <a:t>,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inUser</a:t>
            </a:r>
            <a:r>
              <a:rPr lang="en-US" altLang="zh-CN" sz="1600" dirty="0">
                <a:solidFill>
                  <a:srgbClr val="595959"/>
                </a:solidFill>
                <a:latin typeface="微软雅黑" panose="020B0503020204020204" pitchFamily="34" charset="-122"/>
                <a:ea typeface="微软雅黑" panose="020B0503020204020204" pitchFamily="34" charset="-122"/>
                <a:cs typeface="+mn-ea"/>
              </a:rPr>
              <a:t>, Double money)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收款时，收款用户的余额</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现有余额</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所汇金额</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err="1">
                <a:solidFill>
                  <a:srgbClr val="1369B2"/>
                </a:solidFill>
                <a:latin typeface="微软雅黑" panose="020B0503020204020204" pitchFamily="34" charset="-122"/>
                <a:ea typeface="微软雅黑" panose="020B0503020204020204" pitchFamily="34" charset="-122"/>
                <a:cs typeface="+mn-ea"/>
              </a:rPr>
              <a:t>this.jdbcTemplate.update</a:t>
            </a:r>
            <a:r>
              <a:rPr lang="en-US" altLang="zh-CN" sz="1600" dirty="0">
                <a:solidFill>
                  <a:srgbClr val="1369B2"/>
                </a:solidFill>
                <a:latin typeface="微软雅黑" panose="020B0503020204020204" pitchFamily="34" charset="-122"/>
                <a:ea typeface="微软雅黑" panose="020B0503020204020204" pitchFamily="34" charset="-122"/>
                <a:cs typeface="+mn-ea"/>
              </a:rPr>
              <a:t>("update account set balance = balance +? "</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 "where username = ?",money, </a:t>
            </a:r>
            <a:r>
              <a:rPr lang="en-US" altLang="zh-CN" sz="1600" dirty="0" err="1">
                <a:solidFill>
                  <a:srgbClr val="1369B2"/>
                </a:solidFill>
                <a:latin typeface="微软雅黑" panose="020B0503020204020204" pitchFamily="34" charset="-122"/>
                <a:ea typeface="微软雅黑" panose="020B0503020204020204" pitchFamily="34" charset="-122"/>
                <a:cs typeface="+mn-ea"/>
              </a:rPr>
              <a:t>inUser</a:t>
            </a:r>
            <a:r>
              <a:rPr lang="en-US" altLang="zh-CN" sz="1600" dirty="0">
                <a:solidFill>
                  <a:srgbClr val="1369B2"/>
                </a:solidFill>
                <a:latin typeface="微软雅黑" panose="020B0503020204020204" pitchFamily="34" charset="-122"/>
                <a:ea typeface="微软雅黑" panose="020B0503020204020204" pitchFamily="34" charset="-122"/>
                <a:cs typeface="+mn-ea"/>
              </a:rPr>
              <a: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模拟系统运行时的突发性问题</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int </a:t>
            </a:r>
            <a:r>
              <a:rPr lang="en-US" altLang="zh-CN" sz="1600" dirty="0" err="1">
                <a:solidFill>
                  <a:srgbClr val="595959"/>
                </a:solidFill>
                <a:latin typeface="微软雅黑" panose="020B0503020204020204" pitchFamily="34" charset="-122"/>
                <a:ea typeface="微软雅黑" panose="020B0503020204020204" pitchFamily="34" charset="-122"/>
                <a:cs typeface="+mn-ea"/>
              </a:rPr>
              <a:t>i</a:t>
            </a:r>
            <a:r>
              <a:rPr lang="en-US" altLang="zh-CN" sz="1600" dirty="0">
                <a:solidFill>
                  <a:srgbClr val="595959"/>
                </a:solidFill>
                <a:latin typeface="微软雅黑" panose="020B0503020204020204" pitchFamily="34" charset="-122"/>
                <a:ea typeface="微软雅黑" panose="020B0503020204020204" pitchFamily="34" charset="-122"/>
                <a:cs typeface="+mn-ea"/>
              </a:rPr>
              <a:t> = 1/0;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汇款时，汇款用户的余额</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现有余额</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所汇金额</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err="1">
                <a:solidFill>
                  <a:srgbClr val="1369B2"/>
                </a:solidFill>
                <a:latin typeface="微软雅黑" panose="020B0503020204020204" pitchFamily="34" charset="-122"/>
                <a:ea typeface="微软雅黑" panose="020B0503020204020204" pitchFamily="34" charset="-122"/>
                <a:cs typeface="+mn-ea"/>
              </a:rPr>
              <a:t>this.jdbcTemplate.update</a:t>
            </a:r>
            <a:r>
              <a:rPr lang="en-US" altLang="zh-CN" sz="1600" dirty="0">
                <a:solidFill>
                  <a:srgbClr val="1369B2"/>
                </a:solidFill>
                <a:latin typeface="微软雅黑" panose="020B0503020204020204" pitchFamily="34" charset="-122"/>
                <a:ea typeface="微软雅黑" panose="020B0503020204020204" pitchFamily="34" charset="-122"/>
                <a:cs typeface="+mn-ea"/>
              </a:rPr>
              <a:t>("update account set balance = balance-? "</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 "where username = ?",money, </a:t>
            </a:r>
            <a:r>
              <a:rPr lang="en-US" altLang="zh-CN" sz="1600" dirty="0" err="1">
                <a:solidFill>
                  <a:srgbClr val="1369B2"/>
                </a:solidFill>
                <a:latin typeface="微软雅黑" panose="020B0503020204020204" pitchFamily="34" charset="-122"/>
                <a:ea typeface="微软雅黑" panose="020B0503020204020204" pitchFamily="34" charset="-122"/>
                <a:cs typeface="+mn-ea"/>
              </a:rPr>
              <a:t>outUser</a:t>
            </a:r>
            <a:r>
              <a:rPr lang="en-US" altLang="zh-CN" sz="1600" dirty="0">
                <a:solidFill>
                  <a:srgbClr val="1369B2"/>
                </a:solidFill>
                <a:latin typeface="微软雅黑" panose="020B0503020204020204" pitchFamily="34" charset="-122"/>
                <a:ea typeface="微软雅黑" panose="020B0503020204020204" pitchFamily="34" charset="-122"/>
                <a:cs typeface="+mn-ea"/>
              </a:rPr>
              <a: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修改配置文件</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修改</a:t>
            </a:r>
            <a:r>
              <a:rPr lang="en-US" altLang="zh-CN" dirty="0">
                <a:solidFill>
                  <a:srgbClr val="595959"/>
                </a:solidFill>
                <a:latin typeface="微软雅黑" panose="020B0503020204020204" pitchFamily="34" charset="-122"/>
                <a:ea typeface="微软雅黑" panose="020B0503020204020204" pitchFamily="34" charset="-122"/>
                <a:cs typeface="+mn-ea"/>
              </a:rPr>
              <a:t>chapter09</a:t>
            </a:r>
            <a:r>
              <a:rPr lang="zh-CN" altLang="zh-CN" dirty="0">
                <a:solidFill>
                  <a:srgbClr val="595959"/>
                </a:solidFill>
                <a:latin typeface="微软雅黑" panose="020B0503020204020204" pitchFamily="34" charset="-122"/>
                <a:ea typeface="微软雅黑" panose="020B0503020204020204" pitchFamily="34" charset="-122"/>
                <a:cs typeface="+mn-ea"/>
              </a:rPr>
              <a:t>项目的配置文件</a:t>
            </a:r>
            <a:r>
              <a:rPr lang="en-US" altLang="zh-CN" dirty="0" err="1">
                <a:solidFill>
                  <a:srgbClr val="595959"/>
                </a:solidFill>
                <a:latin typeface="微软雅黑" panose="020B0503020204020204" pitchFamily="34" charset="-122"/>
                <a:ea typeface="微软雅黑" panose="020B0503020204020204" pitchFamily="34" charset="-122"/>
                <a:cs typeface="+mn-ea"/>
              </a:rPr>
              <a:t>applicationContext.xml</a:t>
            </a:r>
            <a:r>
              <a:rPr lang="zh-CN" altLang="zh-CN" dirty="0">
                <a:solidFill>
                  <a:srgbClr val="595959"/>
                </a:solidFill>
                <a:latin typeface="微软雅黑" panose="020B0503020204020204" pitchFamily="34" charset="-122"/>
                <a:ea typeface="微软雅黑" panose="020B0503020204020204" pitchFamily="34" charset="-122"/>
                <a:cs typeface="+mn-ea"/>
              </a:rPr>
              <a:t>，添加命名空间等相关配置代码</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320208"/>
            <a:ext cx="7332167" cy="4111447"/>
          </a:xfrm>
          <a:prstGeom prst="rect">
            <a:avLst/>
          </a:prstGeom>
        </p:spPr>
      </p:pic>
      <p:sp>
        <p:nvSpPr>
          <p:cNvPr id="4" name="矩形 3"/>
          <p:cNvSpPr/>
          <p:nvPr/>
        </p:nvSpPr>
        <p:spPr>
          <a:xfrm>
            <a:off x="2657858" y="2285918"/>
            <a:ext cx="7194801" cy="4111447"/>
          </a:xfrm>
          <a:prstGeom prst="rect">
            <a:avLst/>
          </a:prstGeom>
        </p:spPr>
        <p:txBody>
          <a:bodyPr wrap="square">
            <a:spAutoFit/>
          </a:bodyPr>
          <a:lstStyle/>
          <a:p>
            <a:pPr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&lt;beans </a:t>
            </a:r>
            <a:r>
              <a:rPr lang="en-US" altLang="zh-CN" sz="1600" dirty="0" err="1">
                <a:solidFill>
                  <a:srgbClr val="595959"/>
                </a:solidFill>
                <a:latin typeface="微软雅黑" panose="020B0503020204020204" pitchFamily="34" charset="-122"/>
                <a:ea typeface="微软雅黑" panose="020B0503020204020204" pitchFamily="34" charset="-122"/>
                <a:cs typeface="+mn-ea"/>
              </a:rPr>
              <a:t>xmlns</a:t>
            </a:r>
            <a:r>
              <a:rPr lang="en-US" altLang="zh-CN" sz="1600" dirty="0">
                <a:solidFill>
                  <a:srgbClr val="595959"/>
                </a:solidFill>
                <a:latin typeface="微软雅黑" panose="020B0503020204020204" pitchFamily="34" charset="-122"/>
                <a:ea typeface="微软雅黑" panose="020B0503020204020204" pitchFamily="34" charset="-122"/>
                <a:cs typeface="+mn-ea"/>
              </a:rPr>
              <a:t>="http://</a:t>
            </a:r>
            <a:r>
              <a:rPr lang="en-US" altLang="zh-CN" sz="1600" dirty="0" err="1">
                <a:solidFill>
                  <a:srgbClr val="595959"/>
                </a:solidFill>
                <a:latin typeface="微软雅黑" panose="020B0503020204020204" pitchFamily="34" charset="-122"/>
                <a:ea typeface="微软雅黑" panose="020B0503020204020204" pitchFamily="34" charset="-122"/>
                <a:cs typeface="+mn-ea"/>
              </a:rPr>
              <a:t>www.springframework.org</a:t>
            </a:r>
            <a:r>
              <a:rPr lang="en-US" altLang="zh-CN" sz="1600" dirty="0">
                <a:solidFill>
                  <a:srgbClr val="595959"/>
                </a:solidFill>
                <a:latin typeface="微软雅黑" panose="020B0503020204020204" pitchFamily="34" charset="-122"/>
                <a:ea typeface="微软雅黑" panose="020B0503020204020204" pitchFamily="34" charset="-122"/>
                <a:cs typeface="+mn-ea"/>
              </a:rPr>
              <a:t>/schema/beans"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1369B2"/>
                </a:solidFill>
                <a:latin typeface="微软雅黑" panose="020B0503020204020204" pitchFamily="34" charset="-122"/>
                <a:ea typeface="微软雅黑" panose="020B0503020204020204" pitchFamily="34" charset="-122"/>
                <a:cs typeface="+mn-ea"/>
              </a:rPr>
              <a:t>xmlns:aop</a:t>
            </a:r>
            <a:r>
              <a:rPr lang="en-US" altLang="zh-CN" sz="1600" dirty="0">
                <a:solidFill>
                  <a:srgbClr val="1369B2"/>
                </a:solidFill>
                <a:latin typeface="微软雅黑" panose="020B0503020204020204" pitchFamily="34" charset="-122"/>
                <a:ea typeface="微软雅黑" panose="020B0503020204020204" pitchFamily="34" charset="-122"/>
                <a:cs typeface="+mn-ea"/>
              </a:rPr>
              <a:t>="http://</a:t>
            </a:r>
            <a:r>
              <a:rPr lang="en-US" altLang="zh-CN" sz="1600" dirty="0" err="1">
                <a:solidFill>
                  <a:srgbClr val="1369B2"/>
                </a:solidFill>
                <a:latin typeface="微软雅黑" panose="020B0503020204020204" pitchFamily="34" charset="-122"/>
                <a:ea typeface="微软雅黑" panose="020B0503020204020204" pitchFamily="34" charset="-122"/>
                <a:cs typeface="+mn-ea"/>
              </a:rPr>
              <a:t>www.springframework.org</a:t>
            </a:r>
            <a:r>
              <a:rPr lang="en-US" altLang="zh-CN" sz="1600" dirty="0">
                <a:solidFill>
                  <a:srgbClr val="1369B2"/>
                </a:solidFill>
                <a:latin typeface="微软雅黑" panose="020B0503020204020204" pitchFamily="34" charset="-122"/>
                <a:ea typeface="微软雅黑" panose="020B0503020204020204" pitchFamily="34" charset="-122"/>
                <a:cs typeface="+mn-ea"/>
              </a:rPr>
              <a:t>/schema/</a:t>
            </a:r>
            <a:r>
              <a:rPr lang="en-US" altLang="zh-CN" sz="1600" dirty="0" err="1">
                <a:solidFill>
                  <a:srgbClr val="1369B2"/>
                </a:solidFill>
                <a:latin typeface="微软雅黑" panose="020B0503020204020204" pitchFamily="34" charset="-122"/>
                <a:ea typeface="微软雅黑" panose="020B0503020204020204" pitchFamily="34" charset="-122"/>
                <a:cs typeface="+mn-ea"/>
              </a:rPr>
              <a:t>aop</a:t>
            </a:r>
            <a:r>
              <a:rPr lang="en-US" altLang="zh-CN" sz="1600" dirty="0">
                <a:solidFill>
                  <a:srgbClr val="1369B2"/>
                </a:solidFill>
                <a:latin typeface="微软雅黑" panose="020B0503020204020204" pitchFamily="34" charset="-122"/>
                <a:ea typeface="微软雅黑" panose="020B0503020204020204" pitchFamily="34" charset="-122"/>
                <a:cs typeface="+mn-ea"/>
              </a:rPr>
              <a: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fontAlgn="base">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err="1">
                <a:solidFill>
                  <a:srgbClr val="1369B2"/>
                </a:solidFill>
                <a:latin typeface="微软雅黑" panose="020B0503020204020204" pitchFamily="34" charset="-122"/>
                <a:ea typeface="微软雅黑" panose="020B0503020204020204" pitchFamily="34" charset="-122"/>
                <a:cs typeface="+mn-ea"/>
              </a:rPr>
              <a:t>xmlns:tx</a:t>
            </a:r>
            <a:r>
              <a:rPr lang="en-US" altLang="zh-CN" sz="1600" dirty="0">
                <a:solidFill>
                  <a:srgbClr val="1369B2"/>
                </a:solidFill>
                <a:latin typeface="微软雅黑" panose="020B0503020204020204" pitchFamily="34" charset="-122"/>
                <a:ea typeface="微软雅黑" panose="020B0503020204020204" pitchFamily="34" charset="-122"/>
                <a:cs typeface="+mn-ea"/>
              </a:rPr>
              <a:t>="http://</a:t>
            </a:r>
            <a:r>
              <a:rPr lang="en-US" altLang="zh-CN" sz="1600" dirty="0" err="1">
                <a:solidFill>
                  <a:srgbClr val="1369B2"/>
                </a:solidFill>
                <a:latin typeface="微软雅黑" panose="020B0503020204020204" pitchFamily="34" charset="-122"/>
                <a:ea typeface="微软雅黑" panose="020B0503020204020204" pitchFamily="34" charset="-122"/>
                <a:cs typeface="+mn-ea"/>
              </a:rPr>
              <a:t>www.springframework.org</a:t>
            </a:r>
            <a:r>
              <a:rPr lang="en-US" altLang="zh-CN" sz="1600" dirty="0">
                <a:solidFill>
                  <a:srgbClr val="1369B2"/>
                </a:solidFill>
                <a:latin typeface="微软雅黑" panose="020B0503020204020204" pitchFamily="34" charset="-122"/>
                <a:ea typeface="微软雅黑" panose="020B0503020204020204" pitchFamily="34" charset="-122"/>
                <a:cs typeface="+mn-ea"/>
              </a:rPr>
              <a:t>/schema/</a:t>
            </a:r>
            <a:r>
              <a:rPr lang="en-US" altLang="zh-CN" sz="1600" dirty="0" err="1">
                <a:solidFill>
                  <a:srgbClr val="1369B2"/>
                </a:solidFill>
                <a:latin typeface="微软雅黑" panose="020B0503020204020204" pitchFamily="34" charset="-122"/>
                <a:ea typeface="微软雅黑" panose="020B0503020204020204" pitchFamily="34" charset="-122"/>
                <a:cs typeface="+mn-ea"/>
              </a:rPr>
              <a:t>tx</a:t>
            </a:r>
            <a:r>
              <a:rPr lang="en-US" altLang="zh-CN" sz="1600" dirty="0">
                <a:solidFill>
                  <a:srgbClr val="1369B2"/>
                </a:solidFill>
                <a:latin typeface="微软雅黑" panose="020B0503020204020204" pitchFamily="34" charset="-122"/>
                <a:ea typeface="微软雅黑" panose="020B0503020204020204" pitchFamily="34" charset="-122"/>
                <a:cs typeface="+mn-ea"/>
              </a:rPr>
              <a: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fontAlgn="base">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“&gt;</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en-US" sz="1600" dirty="0">
                <a:solidFill>
                  <a:srgbClr val="595959"/>
                </a:solidFill>
                <a:latin typeface="微软雅黑" panose="020B0503020204020204" pitchFamily="34" charset="-122"/>
                <a:ea typeface="微软雅黑" panose="020B0503020204020204" pitchFamily="34" charset="-122"/>
                <a:cs typeface="+mn-ea"/>
              </a:rPr>
              <a:t> 引入命名空间，这里只列举了两个</a:t>
            </a:r>
            <a:r>
              <a:rPr lang="en-US" altLang="zh-CN" sz="1600" dirty="0">
                <a:solidFill>
                  <a:srgbClr val="595959"/>
                </a:solidFill>
                <a:latin typeface="微软雅黑" panose="020B0503020204020204" pitchFamily="34" charset="-122"/>
                <a:ea typeface="微软雅黑" panose="020B0503020204020204" pitchFamily="34" charset="-122"/>
                <a:cs typeface="+mn-ea"/>
                <a:sym typeface="Wingdings" panose="05000000000000000000" pitchFamily="2" charset="2"/>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&lt;!-- 1.</a:t>
            </a:r>
            <a:r>
              <a:rPr lang="zh-CN" altLang="zh-CN" sz="1600" dirty="0">
                <a:solidFill>
                  <a:srgbClr val="595959"/>
                </a:solidFill>
                <a:latin typeface="微软雅黑" panose="020B0503020204020204" pitchFamily="34" charset="-122"/>
                <a:ea typeface="微软雅黑" panose="020B0503020204020204" pitchFamily="34" charset="-122"/>
                <a:cs typeface="+mn-ea"/>
              </a:rPr>
              <a:t>配置数据源</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配置</a:t>
            </a:r>
            <a:r>
              <a:rPr lang="en-US" altLang="zh-CN" sz="1600" dirty="0">
                <a:solidFill>
                  <a:srgbClr val="595959"/>
                </a:solidFill>
                <a:latin typeface="微软雅黑" panose="020B0503020204020204" pitchFamily="34" charset="-122"/>
                <a:ea typeface="微软雅黑" panose="020B0503020204020204" pitchFamily="34" charset="-122"/>
                <a:cs typeface="+mn-ea"/>
              </a:rPr>
              <a:t>JDBC</a:t>
            </a:r>
            <a:r>
              <a:rPr lang="zh-CN" altLang="zh-CN" sz="1600" dirty="0">
                <a:solidFill>
                  <a:srgbClr val="595959"/>
                </a:solidFill>
                <a:latin typeface="微软雅黑" panose="020B0503020204020204" pitchFamily="34" charset="-122"/>
                <a:ea typeface="微软雅黑" panose="020B0503020204020204" pitchFamily="34" charset="-122"/>
                <a:cs typeface="+mn-ea"/>
              </a:rPr>
              <a:t>模板</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3.</a:t>
            </a:r>
            <a:r>
              <a:rPr lang="zh-CN" altLang="zh-CN" sz="1600" dirty="0">
                <a:solidFill>
                  <a:srgbClr val="595959"/>
                </a:solidFill>
                <a:latin typeface="微软雅黑" panose="020B0503020204020204" pitchFamily="34" charset="-122"/>
                <a:ea typeface="微软雅黑" panose="020B0503020204020204" pitchFamily="34" charset="-122"/>
                <a:cs typeface="+mn-ea"/>
              </a:rPr>
              <a:t>定义</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Bean</a:t>
            </a:r>
            <a:r>
              <a:rPr lang="zh-CN" altLang="en-US" sz="1600" dirty="0">
                <a:solidFill>
                  <a:srgbClr val="595959"/>
                </a:solidFill>
                <a:latin typeface="微软雅黑" panose="020B0503020204020204" pitchFamily="34" charset="-122"/>
                <a:ea typeface="微软雅黑" panose="020B0503020204020204" pitchFamily="34" charset="-122"/>
                <a:cs typeface="+mn-ea"/>
              </a:rPr>
              <a:t>；前</a:t>
            </a:r>
            <a:r>
              <a:rPr lang="en-US" altLang="zh-CN" sz="1600" dirty="0">
                <a:solidFill>
                  <a:srgbClr val="595959"/>
                </a:solidFill>
                <a:latin typeface="微软雅黑" panose="020B0503020204020204" pitchFamily="34" charset="-122"/>
                <a:ea typeface="微软雅黑" panose="020B0503020204020204" pitchFamily="34" charset="-122"/>
                <a:cs typeface="+mn-ea"/>
              </a:rPr>
              <a:t>3</a:t>
            </a:r>
            <a:r>
              <a:rPr lang="zh-CN" altLang="en-US" sz="1600" dirty="0">
                <a:solidFill>
                  <a:srgbClr val="595959"/>
                </a:solidFill>
                <a:latin typeface="微软雅黑" panose="020B0503020204020204" pitchFamily="34" charset="-122"/>
                <a:ea typeface="微软雅黑" panose="020B0503020204020204" pitchFamily="34" charset="-122"/>
                <a:cs typeface="+mn-ea"/>
              </a:rPr>
              <a:t>步省略</a:t>
            </a:r>
            <a:r>
              <a:rPr lang="en-US" altLang="zh-CN" sz="1600" dirty="0">
                <a:solidFill>
                  <a:srgbClr val="595959"/>
                </a:solidFill>
                <a:latin typeface="微软雅黑" panose="020B0503020204020204" pitchFamily="34" charset="-122"/>
                <a:ea typeface="微软雅黑" panose="020B0503020204020204" pitchFamily="34" charset="-122"/>
                <a:cs typeface="+mn-ea"/>
              </a:rPr>
              <a:t>--&gt;&lt;!-- 4.</a:t>
            </a:r>
            <a:r>
              <a:rPr lang="zh-CN" altLang="zh-CN" sz="1600" dirty="0">
                <a:solidFill>
                  <a:srgbClr val="595959"/>
                </a:solidFill>
                <a:latin typeface="微软雅黑" panose="020B0503020204020204" pitchFamily="34" charset="-122"/>
                <a:ea typeface="微软雅黑" panose="020B0503020204020204" pitchFamily="34" charset="-122"/>
                <a:cs typeface="+mn-ea"/>
              </a:rPr>
              <a:t>事务管理器，依赖于数据源</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&lt;bean id="</a:t>
            </a:r>
            <a:r>
              <a:rPr lang="en-US" altLang="zh-CN" sz="1600" dirty="0" err="1">
                <a:solidFill>
                  <a:srgbClr val="1369B2"/>
                </a:solidFill>
                <a:latin typeface="微软雅黑" panose="020B0503020204020204" pitchFamily="34" charset="-122"/>
                <a:ea typeface="微软雅黑" panose="020B0503020204020204" pitchFamily="34" charset="-122"/>
                <a:cs typeface="+mn-ea"/>
              </a:rPr>
              <a:t>transactionManager</a:t>
            </a:r>
            <a:r>
              <a:rPr lang="en-US" altLang="zh-CN" sz="1600" dirty="0">
                <a:solidFill>
                  <a:srgbClr val="1369B2"/>
                </a:solidFill>
                <a:latin typeface="微软雅黑" panose="020B0503020204020204" pitchFamily="34" charset="-122"/>
                <a:ea typeface="微软雅黑" panose="020B0503020204020204" pitchFamily="34" charset="-122"/>
                <a:cs typeface="+mn-ea"/>
              </a:rPr>
              <a:t>" class= "org.springframework.jdbc.datasource.DataSourceTransactionManager"&gt;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&lt;property name="</a:t>
            </a:r>
            <a:r>
              <a:rPr lang="en-US" altLang="zh-CN" sz="1600" dirty="0" err="1">
                <a:solidFill>
                  <a:srgbClr val="1369B2"/>
                </a:solidFill>
                <a:latin typeface="微软雅黑" panose="020B0503020204020204" pitchFamily="34" charset="-122"/>
                <a:ea typeface="微软雅黑" panose="020B0503020204020204" pitchFamily="34" charset="-122"/>
                <a:cs typeface="+mn-ea"/>
              </a:rPr>
              <a:t>dataSource</a:t>
            </a:r>
            <a:r>
              <a:rPr lang="en-US" altLang="zh-CN" sz="1600" dirty="0">
                <a:solidFill>
                  <a:srgbClr val="1369B2"/>
                </a:solidFill>
                <a:latin typeface="微软雅黑" panose="020B0503020204020204" pitchFamily="34" charset="-122"/>
                <a:ea typeface="微软雅黑" panose="020B0503020204020204" pitchFamily="34" charset="-122"/>
                <a:cs typeface="+mn-ea"/>
              </a:rPr>
              <a:t>" ref="</a:t>
            </a:r>
            <a:r>
              <a:rPr lang="en-US" altLang="zh-CN" sz="1600" dirty="0" err="1">
                <a:solidFill>
                  <a:srgbClr val="1369B2"/>
                </a:solidFill>
                <a:latin typeface="微软雅黑" panose="020B0503020204020204" pitchFamily="34" charset="-122"/>
                <a:ea typeface="微软雅黑" panose="020B0503020204020204" pitchFamily="34" charset="-122"/>
                <a:cs typeface="+mn-ea"/>
              </a:rPr>
              <a:t>dataSource</a:t>
            </a:r>
            <a:r>
              <a:rPr lang="en-US" altLang="zh-CN" sz="1600" dirty="0">
                <a:solidFill>
                  <a:srgbClr val="1369B2"/>
                </a:solidFill>
                <a:latin typeface="微软雅黑" panose="020B0503020204020204" pitchFamily="34" charset="-122"/>
                <a:ea typeface="微软雅黑" panose="020B0503020204020204" pitchFamily="34" charset="-122"/>
                <a:cs typeface="+mn-ea"/>
              </a:rPr>
              <a:t>" /&gt;&lt;/bean&gt;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&lt;/beans&gt;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77185" y="1045845"/>
            <a:ext cx="7167245" cy="50673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测试系统</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创建测试类</a:t>
            </a:r>
            <a:r>
              <a:rPr lang="en-US" altLang="zh-CN" dirty="0" err="1">
                <a:solidFill>
                  <a:srgbClr val="595959"/>
                </a:solidFill>
                <a:latin typeface="微软雅黑" panose="020B0503020204020204" pitchFamily="34" charset="-122"/>
                <a:ea typeface="微软雅黑" panose="020B0503020204020204" pitchFamily="34" charset="-122"/>
                <a:cs typeface="+mn-ea"/>
              </a:rPr>
              <a:t>TransactionTest</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320208"/>
            <a:ext cx="7332167" cy="4111447"/>
          </a:xfrm>
          <a:prstGeom prst="rect">
            <a:avLst/>
          </a:prstGeom>
        </p:spPr>
      </p:pic>
      <p:sp>
        <p:nvSpPr>
          <p:cNvPr id="4" name="矩形 3"/>
          <p:cNvSpPr/>
          <p:nvPr/>
        </p:nvSpPr>
        <p:spPr>
          <a:xfrm>
            <a:off x="2657858" y="2285918"/>
            <a:ext cx="7194801" cy="4111447"/>
          </a:xfrm>
          <a:prstGeom prst="rect">
            <a:avLst/>
          </a:prstGeom>
        </p:spPr>
        <p:txBody>
          <a:bodyPr wrap="square">
            <a:spAutoFit/>
          </a:bodyPr>
          <a:lstStyle/>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TransactionTest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static void main(String[]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args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ClassPathXmlApplicationContext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applicationContext.xml</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获取</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sz="1600" dirty="0">
                <a:solidFill>
                  <a:srgbClr val="595959"/>
                </a:solidFill>
                <a:latin typeface="微软雅黑" panose="020B0503020204020204" pitchFamily="34" charset="-122"/>
                <a:ea typeface="微软雅黑" panose="020B0503020204020204" pitchFamily="34" charset="-122"/>
                <a:cs typeface="+mn-ea"/>
              </a:rPr>
              <a:t>实例</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applicationContext.getBean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调用实例中的转账方法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accountDao.transfer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lisi</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zhangsan</a:t>
            </a:r>
            <a:r>
              <a:rPr lang="en-US" altLang="zh-CN" sz="1600" dirty="0">
                <a:solidFill>
                  <a:srgbClr val="595959"/>
                </a:solidFill>
                <a:latin typeface="微软雅黑" panose="020B0503020204020204" pitchFamily="34" charset="-122"/>
                <a:ea typeface="微软雅黑" panose="020B0503020204020204" pitchFamily="34" charset="-122"/>
                <a:cs typeface="+mn-ea"/>
              </a:rPr>
              <a:t>", 100.0);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输出提示信息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转账成功！</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查看表数据</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在执行转账操作前，</a:t>
            </a:r>
            <a:r>
              <a:rPr lang="zh-CN" altLang="en-US" dirty="0">
                <a:solidFill>
                  <a:srgbClr val="595959"/>
                </a:solidFill>
                <a:latin typeface="微软雅黑" panose="020B0503020204020204" pitchFamily="34" charset="-122"/>
                <a:ea typeface="微软雅黑" panose="020B0503020204020204" pitchFamily="34" charset="-122"/>
                <a:cs typeface="+mn-ea"/>
              </a:rPr>
              <a:t>也就是在执行第</a:t>
            </a:r>
            <a:r>
              <a:rPr lang="en-US" altLang="zh-CN" dirty="0">
                <a:solidFill>
                  <a:srgbClr val="595959"/>
                </a:solidFill>
                <a:latin typeface="微软雅黑" panose="020B0503020204020204" pitchFamily="34" charset="-122"/>
                <a:ea typeface="微软雅黑" panose="020B0503020204020204" pitchFamily="34" charset="-122"/>
                <a:cs typeface="+mn-ea"/>
              </a:rPr>
              <a:t>5</a:t>
            </a:r>
            <a:r>
              <a:rPr lang="zh-CN" altLang="en-US" dirty="0">
                <a:solidFill>
                  <a:srgbClr val="595959"/>
                </a:solidFill>
                <a:latin typeface="微软雅黑" panose="020B0503020204020204" pitchFamily="34" charset="-122"/>
                <a:ea typeface="微软雅黑" panose="020B0503020204020204" pitchFamily="34" charset="-122"/>
                <a:cs typeface="+mn-ea"/>
              </a:rPr>
              <a:t>不操作前，</a:t>
            </a:r>
            <a:r>
              <a:rPr lang="zh-CN" altLang="zh-CN" dirty="0">
                <a:solidFill>
                  <a:srgbClr val="595959"/>
                </a:solidFill>
                <a:latin typeface="微软雅黑" panose="020B0503020204020204" pitchFamily="34" charset="-122"/>
                <a:ea typeface="微软雅黑" panose="020B0503020204020204" pitchFamily="34" charset="-122"/>
                <a:cs typeface="+mn-ea"/>
              </a:rPr>
              <a:t>先查看</a:t>
            </a:r>
            <a:r>
              <a:rPr lang="en-US" altLang="zh-CN" dirty="0">
                <a:solidFill>
                  <a:srgbClr val="595959"/>
                </a:solidFill>
                <a:latin typeface="微软雅黑" panose="020B0503020204020204" pitchFamily="34" charset="-122"/>
                <a:ea typeface="微软雅黑" panose="020B0503020204020204" pitchFamily="34" charset="-122"/>
                <a:cs typeface="+mn-ea"/>
              </a:rPr>
              <a:t>account</a:t>
            </a:r>
            <a:r>
              <a:rPr lang="zh-CN" altLang="zh-CN" dirty="0">
                <a:solidFill>
                  <a:srgbClr val="595959"/>
                </a:solidFill>
                <a:latin typeface="微软雅黑" panose="020B0503020204020204" pitchFamily="34" charset="-122"/>
                <a:ea typeface="微软雅黑" panose="020B0503020204020204" pitchFamily="34" charset="-122"/>
                <a:cs typeface="+mn-ea"/>
              </a:rPr>
              <a:t>表中的数据</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788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3497580" y="2473642"/>
            <a:ext cx="5166360" cy="311562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再查看表数据</a:t>
            </a:r>
            <a:r>
              <a:rPr lang="zh-CN" altLang="en-US" dirty="0">
                <a:solidFill>
                  <a:srgbClr val="595959"/>
                </a:solidFill>
                <a:latin typeface="微软雅黑" panose="020B0503020204020204" pitchFamily="34" charset="-122"/>
                <a:ea typeface="微软雅黑" panose="020B0503020204020204" pitchFamily="34" charset="-122"/>
                <a:cs typeface="+mn-ea"/>
              </a:rPr>
              <a:t>：在执行第</a:t>
            </a:r>
            <a:r>
              <a:rPr lang="en-US" altLang="zh-CN" dirty="0">
                <a:solidFill>
                  <a:srgbClr val="595959"/>
                </a:solidFill>
                <a:latin typeface="微软雅黑" panose="020B0503020204020204" pitchFamily="34" charset="-122"/>
                <a:ea typeface="微软雅黑" panose="020B0503020204020204" pitchFamily="34" charset="-122"/>
                <a:cs typeface="+mn-ea"/>
              </a:rPr>
              <a:t>5</a:t>
            </a:r>
            <a:r>
              <a:rPr lang="zh-CN" altLang="en-US" dirty="0">
                <a:solidFill>
                  <a:srgbClr val="595959"/>
                </a:solidFill>
                <a:latin typeface="微软雅黑" panose="020B0503020204020204" pitchFamily="34" charset="-122"/>
                <a:ea typeface="微软雅黑" panose="020B0503020204020204" pitchFamily="34" charset="-122"/>
                <a:cs typeface="+mn-ea"/>
              </a:rPr>
              <a:t>步后，</a:t>
            </a:r>
            <a:r>
              <a:rPr lang="zh-CN" altLang="zh-CN" dirty="0">
                <a:solidFill>
                  <a:srgbClr val="595959"/>
                </a:solidFill>
                <a:latin typeface="微软雅黑" panose="020B0503020204020204" pitchFamily="34" charset="-122"/>
                <a:ea typeface="微软雅黑" panose="020B0503020204020204" pitchFamily="34" charset="-122"/>
                <a:cs typeface="+mn-ea"/>
              </a:rPr>
              <a:t>控制台中报出了“</a:t>
            </a:r>
            <a:r>
              <a:rPr lang="en-US" altLang="zh-CN" dirty="0">
                <a:solidFill>
                  <a:srgbClr val="595959"/>
                </a:solidFill>
                <a:latin typeface="微软雅黑" panose="020B0503020204020204" pitchFamily="34" charset="-122"/>
                <a:ea typeface="微软雅黑" panose="020B0503020204020204" pitchFamily="34" charset="-122"/>
                <a:cs typeface="+mn-ea"/>
              </a:rPr>
              <a:t>/by zero</a:t>
            </a:r>
            <a:r>
              <a:rPr lang="zh-CN" altLang="zh-CN" dirty="0">
                <a:solidFill>
                  <a:srgbClr val="595959"/>
                </a:solidFill>
                <a:latin typeface="微软雅黑" panose="020B0503020204020204" pitchFamily="34" charset="-122"/>
                <a:ea typeface="微软雅黑" panose="020B0503020204020204" pitchFamily="34" charset="-122"/>
                <a:cs typeface="+mn-ea"/>
              </a:rPr>
              <a:t>”的算术异常信息。此时再次查询数据表</a:t>
            </a:r>
            <a:r>
              <a:rPr lang="en-US" altLang="zh-CN" dirty="0">
                <a:solidFill>
                  <a:srgbClr val="595959"/>
                </a:solidFill>
                <a:latin typeface="微软雅黑" panose="020B0503020204020204" pitchFamily="34" charset="-122"/>
                <a:ea typeface="微软雅黑" panose="020B0503020204020204" pitchFamily="34" charset="-122"/>
                <a:cs typeface="+mn-ea"/>
              </a:rPr>
              <a:t>account</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788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3497580" y="2585402"/>
            <a:ext cx="5166360" cy="286670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22228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4947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未使用事物管理的缺陷</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256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00400"/>
            <a:ext cx="9414276" cy="14133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en-US" dirty="0">
                <a:solidFill>
                  <a:srgbClr val="595959"/>
                </a:solidFill>
                <a:latin typeface="微软雅黑" panose="020B0503020204020204" pitchFamily="34" charset="-122"/>
                <a:ea typeface="微软雅黑" panose="020B0503020204020204" pitchFamily="34" charset="-122"/>
              </a:rPr>
              <a:t>由</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方式实现声明式事务管理</a:t>
            </a:r>
            <a:r>
              <a:rPr lang="zh-CN" altLang="en-US" dirty="0">
                <a:solidFill>
                  <a:srgbClr val="595959"/>
                </a:solidFill>
                <a:latin typeface="微软雅黑" panose="020B0503020204020204" pitchFamily="34" charset="-122"/>
                <a:ea typeface="微软雅黑" panose="020B0503020204020204" pitchFamily="34" charset="-122"/>
              </a:rPr>
              <a:t>的案例可知，</a:t>
            </a:r>
            <a:r>
              <a:rPr lang="en-US" altLang="zh-CN" dirty="0" err="1">
                <a:solidFill>
                  <a:srgbClr val="595959"/>
                </a:solidFill>
                <a:latin typeface="微软雅黑" panose="020B0503020204020204" pitchFamily="34" charset="-122"/>
              </a:rPr>
              <a:t>zhangsan</a:t>
            </a:r>
            <a:r>
              <a:rPr lang="zh-CN" altLang="zh-CN" dirty="0">
                <a:solidFill>
                  <a:srgbClr val="595959"/>
                </a:solidFill>
                <a:latin typeface="微软雅黑" panose="020B0503020204020204" pitchFamily="34" charset="-122"/>
              </a:rPr>
              <a:t>的账户余额增加了</a:t>
            </a:r>
            <a:r>
              <a:rPr lang="en-US" altLang="zh-CN" dirty="0">
                <a:solidFill>
                  <a:srgbClr val="595959"/>
                </a:solidFill>
                <a:latin typeface="微软雅黑" panose="020B0503020204020204" pitchFamily="34" charset="-122"/>
              </a:rPr>
              <a:t>100</a:t>
            </a:r>
            <a:r>
              <a:rPr lang="zh-CN" altLang="zh-CN" dirty="0">
                <a:solidFill>
                  <a:srgbClr val="595959"/>
                </a:solidFill>
                <a:latin typeface="微软雅黑" panose="020B0503020204020204" pitchFamily="34" charset="-122"/>
              </a:rPr>
              <a:t>，而</a:t>
            </a:r>
            <a:r>
              <a:rPr lang="en-US" altLang="zh-CN" dirty="0" err="1">
                <a:solidFill>
                  <a:srgbClr val="595959"/>
                </a:solidFill>
                <a:latin typeface="微软雅黑" panose="020B0503020204020204" pitchFamily="34" charset="-122"/>
              </a:rPr>
              <a:t>lisi</a:t>
            </a:r>
            <a:r>
              <a:rPr lang="zh-CN" altLang="zh-CN" dirty="0">
                <a:solidFill>
                  <a:srgbClr val="595959"/>
                </a:solidFill>
                <a:latin typeface="微软雅黑" panose="020B0503020204020204" pitchFamily="34" charset="-122"/>
              </a:rPr>
              <a:t>的账户确没有任何变化，这样的情况显然是不合理的。这就是没有事务管理，系统无法保证数据的安全性与一致性，下面使用事务管理解决该问题。</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3025414"/>
            <a:ext cx="9865885" cy="172946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9614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359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9996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JDBCTemplate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712720"/>
            <a:ext cx="411543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了解</a:t>
            </a:r>
            <a:r>
              <a:rPr lang="en-US" altLang="zh-CN" sz="2000" dirty="0" err="1">
                <a:solidFill>
                  <a:srgbClr val="1369B2"/>
                </a:solidFill>
                <a:latin typeface="微软雅黑" panose="020B0503020204020204" pitchFamily="34" charset="-122"/>
                <a:ea typeface="微软雅黑" panose="020B0503020204020204" pitchFamily="34" charset="-122"/>
              </a:rPr>
              <a:t>JDBCTemplate概述</a:t>
            </a:r>
            <a:r>
              <a:rPr lang="zh-CN" altLang="en-US" sz="2000" dirty="0">
                <a:solidFill>
                  <a:srgbClr val="595959"/>
                </a:solidFill>
                <a:latin typeface="微软雅黑" panose="020B0503020204020204" pitchFamily="34" charset="-122"/>
                <a:ea typeface="微软雅黑" panose="020B0503020204020204" pitchFamily="34" charset="-122"/>
              </a:rPr>
              <a:t>，能够说出</a:t>
            </a:r>
            <a:r>
              <a:rPr lang="en-US" altLang="zh-CN" sz="2000" dirty="0" err="1">
                <a:solidFill>
                  <a:srgbClr val="1369B2"/>
                </a:solidFill>
                <a:latin typeface="微软雅黑" panose="020B0503020204020204" pitchFamily="34" charset="-122"/>
                <a:ea typeface="微软雅黑" panose="020B0503020204020204" pitchFamily="34" charset="-122"/>
              </a:rPr>
              <a:t>JDBCTemplate</a:t>
            </a:r>
            <a:r>
              <a:rPr lang="zh-CN" altLang="en-US" sz="2000" dirty="0">
                <a:solidFill>
                  <a:srgbClr val="1369B2"/>
                </a:solidFill>
                <a:latin typeface="微软雅黑" panose="020B0503020204020204" pitchFamily="34" charset="-122"/>
                <a:ea typeface="微软雅黑" panose="020B0503020204020204" pitchFamily="34" charset="-122"/>
              </a:rPr>
              <a:t>的作用</a:t>
            </a:r>
            <a:endParaRPr lang="zh-CN" altLang="en-US" sz="2000"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08</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231534"/>
            <a:ext cx="8485746" cy="50673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使用事务管理测试系统</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zh-CN" altLang="en-US" dirty="0">
                <a:solidFill>
                  <a:srgbClr val="595959"/>
                </a:solidFill>
                <a:latin typeface="微软雅黑" panose="020B0503020204020204" pitchFamily="34" charset="-122"/>
                <a:ea typeface="微软雅黑" panose="020B0503020204020204" pitchFamily="34" charset="-122"/>
                <a:cs typeface="+mn-ea"/>
              </a:rPr>
              <a:t>第</a:t>
            </a:r>
            <a:r>
              <a:rPr lang="en-US" altLang="zh-CN" dirty="0">
                <a:solidFill>
                  <a:srgbClr val="595959"/>
                </a:solidFill>
                <a:latin typeface="微软雅黑" panose="020B0503020204020204" pitchFamily="34" charset="-122"/>
                <a:ea typeface="微软雅黑" panose="020B0503020204020204" pitchFamily="34" charset="-122"/>
                <a:cs typeface="+mn-ea"/>
              </a:rPr>
              <a:t>4</a:t>
            </a:r>
            <a:r>
              <a:rPr lang="zh-CN" altLang="en-US" dirty="0">
                <a:solidFill>
                  <a:srgbClr val="595959"/>
                </a:solidFill>
                <a:latin typeface="微软雅黑" panose="020B0503020204020204" pitchFamily="34" charset="-122"/>
                <a:ea typeface="微软雅黑" panose="020B0503020204020204" pitchFamily="34" charset="-122"/>
                <a:cs typeface="+mn-ea"/>
              </a:rPr>
              <a:t>步的代码文件中</a:t>
            </a:r>
            <a:r>
              <a:rPr lang="zh-CN" altLang="zh-CN" dirty="0">
                <a:solidFill>
                  <a:srgbClr val="595959"/>
                </a:solidFill>
                <a:latin typeface="微软雅黑" panose="020B0503020204020204" pitchFamily="34" charset="-122"/>
                <a:ea typeface="微软雅黑" panose="020B0503020204020204" pitchFamily="34" charset="-122"/>
                <a:cs typeface="+mn-ea"/>
              </a:rPr>
              <a:t>添加事务管理的配置</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171686"/>
            <a:ext cx="7332167" cy="4419381"/>
          </a:xfrm>
          <a:prstGeom prst="rect">
            <a:avLst/>
          </a:prstGeom>
        </p:spPr>
      </p:pic>
      <p:sp>
        <p:nvSpPr>
          <p:cNvPr id="4" name="矩形 3"/>
          <p:cNvSpPr/>
          <p:nvPr/>
        </p:nvSpPr>
        <p:spPr>
          <a:xfrm>
            <a:off x="2600708" y="2114468"/>
            <a:ext cx="8360662" cy="4480778"/>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&lt;!-- 5.</a:t>
            </a:r>
            <a:r>
              <a:rPr lang="zh-CN" altLang="zh-CN" sz="1600" dirty="0">
                <a:solidFill>
                  <a:srgbClr val="595959"/>
                </a:solidFill>
                <a:latin typeface="微软雅黑" panose="020B0503020204020204" pitchFamily="34" charset="-122"/>
                <a:ea typeface="微软雅黑" panose="020B0503020204020204" pitchFamily="34" charset="-122"/>
                <a:cs typeface="+mn-ea"/>
              </a:rPr>
              <a:t>编写通知</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需要编写对切入点和具体执行事务细节</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tx:advice</a:t>
            </a:r>
            <a:r>
              <a:rPr lang="en-US" altLang="zh-CN" sz="1600" dirty="0">
                <a:solidFill>
                  <a:srgbClr val="595959"/>
                </a:solidFill>
                <a:latin typeface="微软雅黑" panose="020B0503020204020204" pitchFamily="34" charset="-122"/>
                <a:ea typeface="微软雅黑" panose="020B0503020204020204" pitchFamily="34" charset="-122"/>
                <a:cs typeface="+mn-ea"/>
              </a:rPr>
              <a: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txAdvice</a:t>
            </a:r>
            <a:r>
              <a:rPr lang="en-US" altLang="zh-CN" sz="1600" dirty="0">
                <a:solidFill>
                  <a:srgbClr val="595959"/>
                </a:solidFill>
                <a:latin typeface="微软雅黑" panose="020B0503020204020204" pitchFamily="34" charset="-122"/>
                <a:ea typeface="微软雅黑" panose="020B0503020204020204" pitchFamily="34" charset="-122"/>
                <a:cs typeface="+mn-ea"/>
              </a:rPr>
              <a:t>" transaction-manager="</a:t>
            </a:r>
            <a:r>
              <a:rPr lang="en-US" altLang="zh-CN" sz="1600" dirty="0" err="1">
                <a:solidFill>
                  <a:srgbClr val="595959"/>
                </a:solidFill>
                <a:latin typeface="微软雅黑" panose="020B0503020204020204" pitchFamily="34" charset="-122"/>
                <a:ea typeface="微软雅黑" panose="020B0503020204020204" pitchFamily="34" charset="-122"/>
                <a:cs typeface="+mn-ea"/>
              </a:rPr>
              <a:t>transactionManager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tx:attributes</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tx:method</a:t>
            </a:r>
            <a:r>
              <a:rPr lang="en-US" altLang="zh-CN" sz="1600" dirty="0">
                <a:solidFill>
                  <a:srgbClr val="595959"/>
                </a:solidFill>
                <a:latin typeface="微软雅黑" panose="020B0503020204020204" pitchFamily="34" charset="-122"/>
                <a:ea typeface="微软雅黑" panose="020B0503020204020204" pitchFamily="34" charset="-122"/>
                <a:cs typeface="+mn-ea"/>
              </a:rPr>
              <a:t> name="*" propagation="REQUIRED"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isolation="DEFAULT" read-only="false" /&gt;&lt;/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tx:attributes</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tx:advice</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&lt;!-- 6.</a:t>
            </a:r>
            <a:r>
              <a:rPr lang="zh-CN" altLang="zh-CN" sz="1600" dirty="0">
                <a:solidFill>
                  <a:srgbClr val="595959"/>
                </a:solidFill>
                <a:latin typeface="微软雅黑" panose="020B0503020204020204" pitchFamily="34" charset="-122"/>
                <a:ea typeface="微软雅黑" panose="020B0503020204020204" pitchFamily="34" charset="-122"/>
                <a:cs typeface="+mn-ea"/>
              </a:rPr>
              <a:t>编写</a:t>
            </a:r>
            <a:r>
              <a:rPr lang="en-US" altLang="zh-CN" sz="1600" dirty="0" err="1">
                <a:solidFill>
                  <a:srgbClr val="595959"/>
                </a:solidFill>
                <a:latin typeface="微软雅黑" panose="020B0503020204020204" pitchFamily="34" charset="-122"/>
                <a:ea typeface="微软雅黑" panose="020B0503020204020204" pitchFamily="34" charset="-122"/>
                <a:cs typeface="+mn-ea"/>
              </a:rPr>
              <a:t>aop</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a:solidFill>
                  <a:srgbClr val="595959"/>
                </a:solidFill>
                <a:latin typeface="微软雅黑" panose="020B0503020204020204" pitchFamily="34" charset="-122"/>
                <a:ea typeface="微软雅黑" panose="020B0503020204020204" pitchFamily="34" charset="-122"/>
                <a:cs typeface="+mn-ea"/>
              </a:rPr>
              <a:t>AspectJ</a:t>
            </a:r>
            <a:r>
              <a:rPr lang="zh-CN" altLang="zh-CN" sz="1600" dirty="0">
                <a:solidFill>
                  <a:srgbClr val="595959"/>
                </a:solidFill>
                <a:latin typeface="微软雅黑" panose="020B0503020204020204" pitchFamily="34" charset="-122"/>
                <a:ea typeface="微软雅黑" panose="020B0503020204020204" pitchFamily="34" charset="-122"/>
                <a:cs typeface="+mn-ea"/>
              </a:rPr>
              <a:t>的表达式</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让</a:t>
            </a:r>
            <a:r>
              <a:rPr lang="en-US" altLang="zh-CN" sz="1600" dirty="0">
                <a:solidFill>
                  <a:srgbClr val="595959"/>
                </a:solidFill>
                <a:latin typeface="微软雅黑" panose="020B0503020204020204" pitchFamily="34" charset="-122"/>
                <a:ea typeface="微软雅黑" panose="020B0503020204020204" pitchFamily="34" charset="-122"/>
                <a:cs typeface="+mn-ea"/>
              </a:rPr>
              <a:t>spring</a:t>
            </a:r>
            <a:r>
              <a:rPr lang="zh-CN" altLang="zh-CN" sz="1600" dirty="0">
                <a:solidFill>
                  <a:srgbClr val="595959"/>
                </a:solidFill>
                <a:latin typeface="微软雅黑" panose="020B0503020204020204" pitchFamily="34" charset="-122"/>
                <a:ea typeface="微软雅黑" panose="020B0503020204020204" pitchFamily="34" charset="-122"/>
                <a:cs typeface="+mn-ea"/>
              </a:rPr>
              <a:t>自动对目标生成代理</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aop:config</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aop:pointcut</a:t>
            </a:r>
            <a:r>
              <a:rPr lang="en-US" altLang="zh-CN" sz="1600" dirty="0">
                <a:solidFill>
                  <a:srgbClr val="595959"/>
                </a:solidFill>
                <a:latin typeface="微软雅黑" panose="020B0503020204020204" pitchFamily="34" charset="-122"/>
                <a:ea typeface="微软雅黑" panose="020B0503020204020204" pitchFamily="34" charset="-122"/>
                <a:cs typeface="+mn-ea"/>
              </a:rPr>
              <a:t> expression="execution(* </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txPointCut</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aop:advisor</a:t>
            </a:r>
            <a:r>
              <a:rPr lang="en-US" altLang="zh-CN" sz="1600" dirty="0">
                <a:solidFill>
                  <a:srgbClr val="595959"/>
                </a:solidFill>
                <a:latin typeface="微软雅黑" panose="020B0503020204020204" pitchFamily="34" charset="-122"/>
                <a:ea typeface="微软雅黑" panose="020B0503020204020204" pitchFamily="34" charset="-122"/>
                <a:cs typeface="+mn-ea"/>
              </a:rPr>
              <a:t> advice-ref="</a:t>
            </a:r>
            <a:r>
              <a:rPr lang="en-US" altLang="zh-CN" sz="1600" dirty="0" err="1">
                <a:solidFill>
                  <a:srgbClr val="595959"/>
                </a:solidFill>
                <a:latin typeface="微软雅黑" panose="020B0503020204020204" pitchFamily="34" charset="-122"/>
                <a:ea typeface="微软雅黑" panose="020B0503020204020204" pitchFamily="34" charset="-122"/>
                <a:cs typeface="+mn-ea"/>
              </a:rPr>
              <a:t>txAdvice</a:t>
            </a:r>
            <a:r>
              <a:rPr lang="en-US" altLang="zh-CN" sz="1600" dirty="0">
                <a:solidFill>
                  <a:srgbClr val="595959"/>
                </a:solidFill>
                <a:latin typeface="微软雅黑" panose="020B0503020204020204" pitchFamily="34" charset="-122"/>
                <a:ea typeface="微软雅黑" panose="020B0503020204020204" pitchFamily="34" charset="-122"/>
                <a:cs typeface="+mn-ea"/>
              </a:rPr>
              <a:t>" pointcut-ref="</a:t>
            </a:r>
            <a:r>
              <a:rPr lang="en-US" altLang="zh-CN" sz="1600" dirty="0" err="1">
                <a:solidFill>
                  <a:srgbClr val="595959"/>
                </a:solidFill>
                <a:latin typeface="微软雅黑" panose="020B0503020204020204" pitchFamily="34" charset="-122"/>
                <a:ea typeface="微软雅黑" panose="020B0503020204020204" pitchFamily="34" charset="-122"/>
                <a:cs typeface="+mn-ea"/>
              </a:rPr>
              <a:t>txPointCut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aop:config</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495216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基于注解方式的声明式事务</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69940" y="2665730"/>
            <a:ext cx="458216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熟悉</a:t>
            </a:r>
            <a:r>
              <a:rPr lang="zh-CN" altLang="en-US" sz="2000" dirty="0">
                <a:solidFill>
                  <a:srgbClr val="1369B2"/>
                </a:solidFill>
                <a:latin typeface="微软雅黑" panose="020B0503020204020204" pitchFamily="34" charset="-122"/>
                <a:ea typeface="微软雅黑" panose="020B0503020204020204" pitchFamily="34" charset="-122"/>
              </a:rPr>
              <a:t>基于注解方式的声明式事务</a:t>
            </a:r>
            <a:r>
              <a:rPr lang="zh-CN" altLang="en-US" sz="2000" dirty="0">
                <a:solidFill>
                  <a:srgbClr val="595959"/>
                </a:solidFill>
                <a:latin typeface="微软雅黑" panose="020B0503020204020204" pitchFamily="34" charset="-122"/>
                <a:ea typeface="微软雅黑" panose="020B0503020204020204" pitchFamily="34" charset="-122"/>
              </a:rPr>
              <a:t>，能够使用注解的方式配置事务的相关声明</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24514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12617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@Transactional</a:t>
            </a:r>
            <a:r>
              <a:rPr lang="zh-CN" altLang="en-US" sz="2000" dirty="0">
                <a:solidFill>
                  <a:srgbClr val="1369B2"/>
                </a:solidFill>
                <a:latin typeface="微软雅黑" panose="020B0503020204020204" pitchFamily="34" charset="-122"/>
                <a:ea typeface="微软雅黑" panose="020B0503020204020204" pitchFamily="34" charset="-122"/>
              </a:rPr>
              <a:t>的</a:t>
            </a:r>
            <a:r>
              <a:rPr lang="zh-CN" altLang="zh-CN" sz="2000" dirty="0">
                <a:solidFill>
                  <a:srgbClr val="1369B2"/>
                </a:solidFill>
                <a:latin typeface="微软雅黑" panose="020B0503020204020204" pitchFamily="34" charset="-122"/>
                <a:ea typeface="微软雅黑" panose="020B0503020204020204" pitchFamily="34" charset="-122"/>
              </a:rPr>
              <a:t>属性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85691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基于注解方式的声明式事务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993775" y="2075180"/>
          <a:ext cx="9409430" cy="4068000"/>
        </p:xfrm>
        <a:graphic>
          <a:graphicData uri="http://schemas.openxmlformats.org/drawingml/2006/table">
            <a:tbl>
              <a:tblPr>
                <a:tableStyleId>{5C22544A-7EE6-4342-B048-85BDC9FD1C3A}</a:tableStyleId>
              </a:tblPr>
              <a:tblGrid>
                <a:gridCol w="3789680"/>
                <a:gridCol w="5619750"/>
              </a:tblGrid>
              <a:tr h="504000">
                <a:tc>
                  <a:txBody>
                    <a:bodyPr/>
                    <a:lstStyle/>
                    <a:p>
                      <a:pPr marR="292100" indent="0" algn="ctr" defTabSz="1219200" rtl="0" fontAlgn="auto">
                        <a:lnSpc>
                          <a:spcPct val="120000"/>
                        </a:lnSpc>
                        <a:spcBef>
                          <a:spcPts val="0"/>
                        </a:spcBef>
                        <a:spcAft>
                          <a:spcPts val="0"/>
                        </a:spcAft>
                      </a:pPr>
                      <a:r>
                        <a:rPr lang="zh-CN" altLang="en-US" sz="1600" b="1" spc="120">
                          <a:solidFill>
                            <a:schemeClr val="tx1">
                              <a:lumMod val="65000"/>
                              <a:lumOff val="35000"/>
                            </a:schemeClr>
                          </a:solidFill>
                          <a:latin typeface="微软雅黑" panose="020B0503020204020204" pitchFamily="34" charset="-122"/>
                          <a:ea typeface="微软雅黑" panose="020B0503020204020204" pitchFamily="34" charset="-122"/>
                        </a:rPr>
                        <a:t>属性</a:t>
                      </a:r>
                      <a:endParaRPr lang="zh-CN" altLang="en-US" sz="1600" b="1"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en-US" sz="1600" b="1" spc="120">
                          <a:solidFill>
                            <a:schemeClr val="tx1">
                              <a:lumMod val="65000"/>
                              <a:lumOff val="35000"/>
                            </a:schemeClr>
                          </a:solidFill>
                          <a:latin typeface="微软雅黑" panose="020B0503020204020204" pitchFamily="34" charset="-122"/>
                          <a:ea typeface="微软雅黑" panose="020B0503020204020204" pitchFamily="34" charset="-122"/>
                        </a:rPr>
                        <a:t>说明</a:t>
                      </a:r>
                      <a:endParaRPr lang="zh-CN" altLang="en-US" sz="1600" b="1"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396000">
                <a:tc>
                  <a:txBody>
                    <a:bodyPr/>
                    <a:lstStyle/>
                    <a:p>
                      <a:pPr marR="292100" indent="0" algn="ctr"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value</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用于指定使用的事务管理器</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96000">
                <a:tc>
                  <a:txBody>
                    <a:bodyPr/>
                    <a:lstStyle/>
                    <a:p>
                      <a:pPr marR="292100" indent="0" algn="ctr"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propagation</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用于指定事务的传播行为</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96000">
                <a:tc>
                  <a:txBody>
                    <a:bodyPr/>
                    <a:lstStyle/>
                    <a:p>
                      <a:pPr marR="292100" indent="0" algn="ctr"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isolation</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用于指定事务的隔离级别</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96000">
                <a:tc>
                  <a:txBody>
                    <a:bodyPr/>
                    <a:lstStyle/>
                    <a:p>
                      <a:pPr marR="292100" indent="0" algn="ctr"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timeout</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用于指定事务的超时时间</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96000">
                <a:tc>
                  <a:txBody>
                    <a:bodyPr/>
                    <a:lstStyle/>
                    <a:p>
                      <a:pPr marR="292100" indent="0" algn="ctr"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readonly</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用于指定事务是否为只读</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96000">
                <a:tc>
                  <a:txBody>
                    <a:bodyPr/>
                    <a:lstStyle/>
                    <a:p>
                      <a:pPr marR="292100" indent="0" algn="ctr"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rollbackFor</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用于指定导致事务回滚的异常类数组</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96000">
                <a:tc>
                  <a:txBody>
                    <a:bodyPr/>
                    <a:lstStyle/>
                    <a:p>
                      <a:pPr marR="292100" indent="0" algn="ctr"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rollbackForClassName</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用于指定导致事务回滚的异常类名称数组</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96000">
                <a:tc>
                  <a:txBody>
                    <a:bodyPr/>
                    <a:lstStyle/>
                    <a:p>
                      <a:pPr marR="292100" indent="0" algn="ctr"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noRollbackFor</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用于指定不会导致事务回滚的异常类数组</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96000">
                <a:tc>
                  <a:txBody>
                    <a:bodyPr/>
                    <a:lstStyle/>
                    <a:p>
                      <a:pPr marR="292100" indent="0" algn="ctr" defTabSz="1219200" rtl="0" fontAlgn="auto">
                        <a:lnSpc>
                          <a:spcPct val="120000"/>
                        </a:lnSpc>
                        <a:spcBef>
                          <a:spcPts val="0"/>
                        </a:spcBef>
                        <a:spcAft>
                          <a:spcPts val="0"/>
                        </a:spcAf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noRollbackForClassName</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fontAlgn="auto">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用于指定不会导致事务回滚的异常类名称数组</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73848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87419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1050925" y="979805"/>
            <a:ext cx="10298430"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接下来对上一小节的案例进行修改，以注解方式来实现项目中的事务管理，具体实现步骤如下</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936291"/>
            <a:ext cx="7332167" cy="3458232"/>
          </a:xfrm>
          <a:prstGeom prst="rect">
            <a:avLst/>
          </a:prstGeom>
        </p:spPr>
      </p:pic>
      <p:sp>
        <p:nvSpPr>
          <p:cNvPr id="4" name="矩形 3"/>
          <p:cNvSpPr/>
          <p:nvPr/>
        </p:nvSpPr>
        <p:spPr>
          <a:xfrm>
            <a:off x="2509268" y="2971718"/>
            <a:ext cx="7194801"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en-US" sz="1600" dirty="0">
                <a:solidFill>
                  <a:srgbClr val="595959"/>
                </a:solidFill>
                <a:latin typeface="微软雅黑" panose="020B0503020204020204" pitchFamily="34" charset="-122"/>
                <a:ea typeface="微软雅黑" panose="020B0503020204020204" pitchFamily="34" charset="-122"/>
                <a:cs typeface="+mn-ea"/>
              </a:rPr>
              <a:t>前四步省略</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&lt;!-- 1.</a:t>
            </a:r>
            <a:r>
              <a:rPr lang="zh-CN" altLang="zh-CN" sz="1600" dirty="0">
                <a:solidFill>
                  <a:srgbClr val="595959"/>
                </a:solidFill>
                <a:latin typeface="微软雅黑" panose="020B0503020204020204" pitchFamily="34" charset="-122"/>
                <a:ea typeface="微软雅黑" panose="020B0503020204020204" pitchFamily="34" charset="-122"/>
                <a:cs typeface="+mn-ea"/>
              </a:rPr>
              <a:t>配置数据源</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数据库驱动</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连接数据库的</a:t>
            </a:r>
            <a:r>
              <a:rPr lang="en-US" altLang="zh-CN" sz="1600" dirty="0" err="1">
                <a:solidFill>
                  <a:srgbClr val="595959"/>
                </a:solidFill>
                <a:latin typeface="微软雅黑" panose="020B0503020204020204" pitchFamily="34" charset="-122"/>
                <a:ea typeface="微软雅黑" panose="020B0503020204020204" pitchFamily="34" charset="-122"/>
                <a:cs typeface="+mn-ea"/>
              </a:rPr>
              <a:t>url</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连接数据库的用户名</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连接数据库的密码</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&lt;!-- 2.</a:t>
            </a:r>
            <a:r>
              <a:rPr lang="zh-CN" altLang="zh-CN" sz="1600" dirty="0">
                <a:solidFill>
                  <a:srgbClr val="595959"/>
                </a:solidFill>
                <a:latin typeface="微软雅黑" panose="020B0503020204020204" pitchFamily="34" charset="-122"/>
                <a:ea typeface="微软雅黑" panose="020B0503020204020204" pitchFamily="34" charset="-122"/>
                <a:cs typeface="+mn-ea"/>
              </a:rPr>
              <a:t>配置</a:t>
            </a:r>
            <a:r>
              <a:rPr lang="en-US" altLang="zh-CN" sz="1600" dirty="0">
                <a:solidFill>
                  <a:srgbClr val="595959"/>
                </a:solidFill>
                <a:latin typeface="微软雅黑" panose="020B0503020204020204" pitchFamily="34" charset="-122"/>
                <a:ea typeface="微软雅黑" panose="020B0503020204020204" pitchFamily="34" charset="-122"/>
                <a:cs typeface="+mn-ea"/>
              </a:rPr>
              <a:t>JDBC</a:t>
            </a:r>
            <a:r>
              <a:rPr lang="zh-CN" altLang="zh-CN" sz="1600" dirty="0">
                <a:solidFill>
                  <a:srgbClr val="595959"/>
                </a:solidFill>
                <a:latin typeface="微软雅黑" panose="020B0503020204020204" pitchFamily="34" charset="-122"/>
                <a:ea typeface="微软雅黑" panose="020B0503020204020204" pitchFamily="34" charset="-122"/>
                <a:cs typeface="+mn-ea"/>
              </a:rPr>
              <a:t>模板</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默认必须使用数据源</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&lt;!--3.</a:t>
            </a:r>
            <a:r>
              <a:rPr lang="zh-CN" altLang="zh-CN" sz="1600" dirty="0">
                <a:solidFill>
                  <a:srgbClr val="595959"/>
                </a:solidFill>
                <a:latin typeface="微软雅黑" panose="020B0503020204020204" pitchFamily="34" charset="-122"/>
                <a:ea typeface="微软雅黑" panose="020B0503020204020204" pitchFamily="34" charset="-122"/>
                <a:cs typeface="+mn-ea"/>
              </a:rPr>
              <a:t>定义</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Bean</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将</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jdbcTemplate</a:t>
            </a:r>
            <a:r>
              <a:rPr lang="zh-CN" altLang="zh-CN" sz="1600" dirty="0">
                <a:solidFill>
                  <a:srgbClr val="595959"/>
                </a:solidFill>
                <a:latin typeface="微软雅黑" panose="020B0503020204020204" pitchFamily="34" charset="-122"/>
                <a:ea typeface="微软雅黑" panose="020B0503020204020204" pitchFamily="34" charset="-122"/>
                <a:cs typeface="+mn-ea"/>
              </a:rPr>
              <a:t>注入到</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sz="1600" dirty="0">
                <a:solidFill>
                  <a:srgbClr val="595959"/>
                </a:solidFill>
                <a:latin typeface="微软雅黑" panose="020B0503020204020204" pitchFamily="34" charset="-122"/>
                <a:ea typeface="微软雅黑" panose="020B0503020204020204" pitchFamily="34" charset="-122"/>
                <a:cs typeface="+mn-ea"/>
              </a:rPr>
              <a:t>实例中</a:t>
            </a:r>
            <a:r>
              <a:rPr lang="en-US" altLang="zh-CN" sz="1600" dirty="0">
                <a:solidFill>
                  <a:srgbClr val="595959"/>
                </a:solidFill>
                <a:latin typeface="微软雅黑" panose="020B0503020204020204" pitchFamily="34" charset="-122"/>
                <a:ea typeface="微软雅黑" panose="020B0503020204020204" pitchFamily="34" charset="-122"/>
                <a:cs typeface="+mn-ea"/>
              </a:rPr>
              <a:t> --&gt;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&lt;!-- 4.</a:t>
            </a:r>
            <a:r>
              <a:rPr lang="zh-CN" altLang="zh-CN" sz="1600" dirty="0">
                <a:solidFill>
                  <a:srgbClr val="595959"/>
                </a:solidFill>
                <a:latin typeface="微软雅黑" panose="020B0503020204020204" pitchFamily="34" charset="-122"/>
                <a:ea typeface="微软雅黑" panose="020B0503020204020204" pitchFamily="34" charset="-122"/>
                <a:cs typeface="+mn-ea"/>
              </a:rPr>
              <a:t>事务管理器，依赖于数据源</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&lt;!-- 5.</a:t>
            </a:r>
            <a:r>
              <a:rPr lang="zh-CN" altLang="zh-CN" sz="1600" dirty="0">
                <a:solidFill>
                  <a:srgbClr val="595959"/>
                </a:solidFill>
                <a:latin typeface="微软雅黑" panose="020B0503020204020204" pitchFamily="34" charset="-122"/>
                <a:ea typeface="微软雅黑" panose="020B0503020204020204" pitchFamily="34" charset="-122"/>
                <a:cs typeface="+mn-ea"/>
              </a:rPr>
              <a:t>注册事务管理器驱动</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a:t>
            </a:r>
            <a:r>
              <a:rPr lang="en-US" altLang="zh-CN" sz="1600" dirty="0" err="1">
                <a:solidFill>
                  <a:srgbClr val="1369B2"/>
                </a:solidFill>
                <a:latin typeface="微软雅黑" panose="020B0503020204020204" pitchFamily="34" charset="-122"/>
                <a:ea typeface="微软雅黑" panose="020B0503020204020204" pitchFamily="34" charset="-122"/>
                <a:cs typeface="+mn-ea"/>
              </a:rPr>
              <a:t>tx:annotation-driven</a:t>
            </a:r>
            <a:r>
              <a:rPr lang="en-US" altLang="zh-CN" sz="1600" dirty="0">
                <a:solidFill>
                  <a:srgbClr val="1369B2"/>
                </a:solidFill>
                <a:latin typeface="微软雅黑" panose="020B0503020204020204" pitchFamily="34" charset="-122"/>
                <a:ea typeface="微软雅黑" panose="020B0503020204020204" pitchFamily="34" charset="-122"/>
                <a:cs typeface="+mn-ea"/>
              </a:rPr>
              <a:t> transaction-manager="</a:t>
            </a:r>
            <a:r>
              <a:rPr lang="en-US" altLang="zh-CN" sz="1600" dirty="0" err="1">
                <a:solidFill>
                  <a:srgbClr val="1369B2"/>
                </a:solidFill>
                <a:latin typeface="微软雅黑" panose="020B0503020204020204" pitchFamily="34" charset="-122"/>
                <a:ea typeface="微软雅黑" panose="020B0503020204020204" pitchFamily="34" charset="-122"/>
                <a:cs typeface="+mn-ea"/>
              </a:rPr>
              <a:t>transactionManager</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基于注解方式的声明式事务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2773680" y="1674495"/>
            <a:ext cx="8575675" cy="922020"/>
          </a:xfrm>
          <a:prstGeom prst="rect">
            <a:avLst/>
          </a:prstGeom>
          <a:noFill/>
        </p:spPr>
        <p:txBody>
          <a:bodyPr wrap="square" rtlCol="0" anchor="t">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sym typeface="+mn-ea"/>
              </a:rPr>
              <a:t>创建配置文件</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创建配置文件</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applicationContext-annotation.xml</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，在该文件中声明事务管理器等配置信息</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修改</a:t>
            </a:r>
            <a:r>
              <a:rPr lang="en-US" altLang="zh-CN" b="1" dirty="0">
                <a:solidFill>
                  <a:srgbClr val="595959"/>
                </a:solidFill>
                <a:latin typeface="微软雅黑" panose="020B0503020204020204" pitchFamily="34" charset="-122"/>
                <a:ea typeface="微软雅黑" panose="020B0503020204020204" pitchFamily="34" charset="-122"/>
                <a:cs typeface="+mn-ea"/>
              </a:rPr>
              <a:t>Dao</a:t>
            </a:r>
            <a:r>
              <a:rPr lang="zh-CN" altLang="zh-CN" b="1" dirty="0">
                <a:solidFill>
                  <a:srgbClr val="595959"/>
                </a:solidFill>
                <a:latin typeface="微软雅黑" panose="020B0503020204020204" pitchFamily="34" charset="-122"/>
                <a:ea typeface="微软雅黑" panose="020B0503020204020204" pitchFamily="34" charset="-122"/>
                <a:cs typeface="+mn-ea"/>
              </a:rPr>
              <a:t>层实现类</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AccountDaoImpl</a:t>
            </a:r>
            <a:r>
              <a:rPr lang="zh-CN" altLang="zh-CN" dirty="0">
                <a:solidFill>
                  <a:srgbClr val="595959"/>
                </a:solidFill>
                <a:latin typeface="微软雅黑" panose="020B0503020204020204" pitchFamily="34" charset="-122"/>
                <a:ea typeface="微软雅黑" panose="020B0503020204020204" pitchFamily="34" charset="-122"/>
                <a:cs typeface="+mn-ea"/>
              </a:rPr>
              <a:t>类的</a:t>
            </a:r>
            <a:r>
              <a:rPr lang="en-US" altLang="zh-CN" dirty="0">
                <a:solidFill>
                  <a:srgbClr val="595959"/>
                </a:solidFill>
                <a:latin typeface="微软雅黑" panose="020B0503020204020204" pitchFamily="34" charset="-122"/>
                <a:ea typeface="微软雅黑" panose="020B0503020204020204" pitchFamily="34" charset="-122"/>
                <a:cs typeface="+mn-ea"/>
              </a:rPr>
              <a:t>transfer()</a:t>
            </a:r>
            <a:r>
              <a:rPr lang="zh-CN" altLang="zh-CN" dirty="0">
                <a:solidFill>
                  <a:srgbClr val="595959"/>
                </a:solidFill>
                <a:latin typeface="微软雅黑" panose="020B0503020204020204" pitchFamily="34" charset="-122"/>
                <a:ea typeface="微软雅黑" panose="020B0503020204020204" pitchFamily="34" charset="-122"/>
                <a:cs typeface="+mn-ea"/>
              </a:rPr>
              <a:t>方法上添加事务注解</a:t>
            </a:r>
            <a:r>
              <a:rPr lang="en-US" altLang="zh-CN" dirty="0">
                <a:solidFill>
                  <a:srgbClr val="595959"/>
                </a:solidFill>
                <a:latin typeface="微软雅黑" panose="020B0503020204020204" pitchFamily="34" charset="-122"/>
                <a:ea typeface="微软雅黑" panose="020B0503020204020204" pitchFamily="34" charset="-122"/>
                <a:cs typeface="+mn-ea"/>
              </a:rPr>
              <a:t>@Transactional</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080245"/>
            <a:ext cx="7332167" cy="4448141"/>
          </a:xfrm>
          <a:prstGeom prst="rect">
            <a:avLst/>
          </a:prstGeom>
        </p:spPr>
      </p:pic>
      <p:sp>
        <p:nvSpPr>
          <p:cNvPr id="4" name="矩形 3"/>
          <p:cNvSpPr/>
          <p:nvPr/>
        </p:nvSpPr>
        <p:spPr>
          <a:xfrm>
            <a:off x="2509268" y="2023028"/>
            <a:ext cx="7194801" cy="4480778"/>
          </a:xfrm>
          <a:prstGeom prst="rect">
            <a:avLst/>
          </a:prstGeom>
        </p:spPr>
        <p:txBody>
          <a:bodyPr wrap="square">
            <a:spAutoFit/>
          </a:bodyPr>
          <a:lstStyle/>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@Transactional(propagation = </a:t>
            </a:r>
            <a:r>
              <a:rPr lang="en-US" altLang="zh-CN" sz="1600" dirty="0" err="1">
                <a:solidFill>
                  <a:srgbClr val="1369B2"/>
                </a:solidFill>
                <a:latin typeface="微软雅黑" panose="020B0503020204020204" pitchFamily="34" charset="-122"/>
                <a:ea typeface="微软雅黑" panose="020B0503020204020204" pitchFamily="34" charset="-122"/>
                <a:cs typeface="+mn-ea"/>
              </a:rPr>
              <a:t>Propagation.REQUIRED</a:t>
            </a:r>
            <a:r>
              <a:rPr lang="en-US" altLang="zh-CN" sz="1600" dirty="0">
                <a:solidFill>
                  <a:srgbClr val="1369B2"/>
                </a:solidFill>
                <a:latin typeface="微软雅黑" panose="020B0503020204020204" pitchFamily="34" charset="-122"/>
                <a:ea typeface="微软雅黑" panose="020B0503020204020204" pitchFamily="34" charset="-122"/>
                <a:cs typeface="+mn-ea"/>
              </a:rPr>
              <a:t>, </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isolation = </a:t>
            </a:r>
            <a:r>
              <a:rPr lang="en-US" altLang="zh-CN" sz="1600" dirty="0" err="1">
                <a:solidFill>
                  <a:srgbClr val="1369B2"/>
                </a:solidFill>
                <a:latin typeface="微软雅黑" panose="020B0503020204020204" pitchFamily="34" charset="-122"/>
                <a:ea typeface="微软雅黑" panose="020B0503020204020204" pitchFamily="34" charset="-122"/>
                <a:cs typeface="+mn-ea"/>
              </a:rPr>
              <a:t>Isolation.DEFAULT</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err="1">
                <a:solidFill>
                  <a:srgbClr val="1369B2"/>
                </a:solidFill>
                <a:latin typeface="微软雅黑" panose="020B0503020204020204" pitchFamily="34" charset="-122"/>
                <a:ea typeface="微软雅黑" panose="020B0503020204020204" pitchFamily="34" charset="-122"/>
                <a:cs typeface="+mn-ea"/>
              </a:rPr>
              <a:t>readOnly</a:t>
            </a:r>
            <a:r>
              <a:rPr lang="en-US" altLang="zh-CN" sz="1600" dirty="0">
                <a:solidFill>
                  <a:srgbClr val="1369B2"/>
                </a:solidFill>
                <a:latin typeface="微软雅黑" panose="020B0503020204020204" pitchFamily="34" charset="-122"/>
                <a:ea typeface="微软雅黑" panose="020B0503020204020204" pitchFamily="34" charset="-122"/>
                <a:cs typeface="+mn-ea"/>
              </a:rPr>
              <a:t> = false)</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transfer(String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outUser</a:t>
            </a:r>
            <a:r>
              <a:rPr lang="en-US" altLang="zh-CN" sz="1600" dirty="0">
                <a:solidFill>
                  <a:srgbClr val="595959"/>
                </a:solidFill>
                <a:latin typeface="微软雅黑" panose="020B0503020204020204" pitchFamily="34" charset="-122"/>
                <a:ea typeface="微软雅黑" panose="020B0503020204020204" pitchFamily="34" charset="-122"/>
                <a:cs typeface="+mn-ea"/>
              </a:rPr>
              <a:t>,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inUser</a:t>
            </a:r>
            <a:r>
              <a:rPr lang="en-US" altLang="zh-CN" sz="1600" dirty="0">
                <a:solidFill>
                  <a:srgbClr val="595959"/>
                </a:solidFill>
                <a:latin typeface="微软雅黑" panose="020B0503020204020204" pitchFamily="34" charset="-122"/>
                <a:ea typeface="微软雅黑" panose="020B0503020204020204" pitchFamily="34" charset="-122"/>
                <a:cs typeface="+mn-ea"/>
              </a:rPr>
              <a:t>, Double money)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收款时，收款用户的余额</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现有余额</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所汇金额</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this.jdbcTemplate.update</a:t>
            </a:r>
            <a:r>
              <a:rPr lang="en-US" altLang="zh-CN" sz="1600" dirty="0">
                <a:solidFill>
                  <a:srgbClr val="595959"/>
                </a:solidFill>
                <a:latin typeface="微软雅黑" panose="020B0503020204020204" pitchFamily="34" charset="-122"/>
                <a:ea typeface="微软雅黑" panose="020B0503020204020204" pitchFamily="34" charset="-122"/>
                <a:cs typeface="+mn-ea"/>
              </a:rPr>
              <a:t>("update account set balance = balance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"where username = ?",money, </a:t>
            </a:r>
            <a:r>
              <a:rPr lang="en-US" altLang="zh-CN" sz="1600" dirty="0" err="1">
                <a:solidFill>
                  <a:srgbClr val="595959"/>
                </a:solidFill>
                <a:latin typeface="微软雅黑" panose="020B0503020204020204" pitchFamily="34" charset="-122"/>
                <a:ea typeface="微软雅黑" panose="020B0503020204020204" pitchFamily="34" charset="-122"/>
                <a:cs typeface="+mn-ea"/>
              </a:rPr>
              <a:t>inUser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模拟系统运行时的突发性问题</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int </a:t>
            </a:r>
            <a:r>
              <a:rPr lang="en-US" altLang="zh-CN" sz="1600" dirty="0" err="1">
                <a:solidFill>
                  <a:srgbClr val="595959"/>
                </a:solidFill>
                <a:latin typeface="微软雅黑" panose="020B0503020204020204" pitchFamily="34" charset="-122"/>
                <a:ea typeface="微软雅黑" panose="020B0503020204020204" pitchFamily="34" charset="-122"/>
                <a:cs typeface="+mn-ea"/>
              </a:rPr>
              <a:t>i</a:t>
            </a:r>
            <a:r>
              <a:rPr lang="en-US" altLang="zh-CN" sz="1600" dirty="0">
                <a:solidFill>
                  <a:srgbClr val="595959"/>
                </a:solidFill>
                <a:latin typeface="微软雅黑" panose="020B0503020204020204" pitchFamily="34" charset="-122"/>
                <a:ea typeface="微软雅黑" panose="020B0503020204020204" pitchFamily="34" charset="-122"/>
                <a:cs typeface="+mn-ea"/>
              </a:rPr>
              <a:t> = 1/0;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汇款时，汇款用户的余额</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现有余额</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所汇金额</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this.jdbcTemplate.update</a:t>
            </a:r>
            <a:r>
              <a:rPr lang="en-US" altLang="zh-CN" sz="1600" dirty="0">
                <a:solidFill>
                  <a:srgbClr val="595959"/>
                </a:solidFill>
                <a:latin typeface="微软雅黑" panose="020B0503020204020204" pitchFamily="34" charset="-122"/>
                <a:ea typeface="微软雅黑" panose="020B0503020204020204" pitchFamily="34" charset="-122"/>
                <a:cs typeface="+mn-ea"/>
              </a:rPr>
              <a:t>("update account set balance = balance-?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"where username = ?",money, </a:t>
            </a:r>
            <a:r>
              <a:rPr lang="en-US" altLang="zh-CN" sz="1600" dirty="0" err="1">
                <a:solidFill>
                  <a:srgbClr val="595959"/>
                </a:solidFill>
                <a:latin typeface="微软雅黑" panose="020B0503020204020204" pitchFamily="34" charset="-122"/>
                <a:ea typeface="微软雅黑" panose="020B0503020204020204" pitchFamily="34" charset="-122"/>
                <a:cs typeface="+mn-ea"/>
              </a:rPr>
              <a:t>outUser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基于注解方式的声明式事务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850" y="979805"/>
            <a:ext cx="6839585" cy="50673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编写测试类</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创建测试类</a:t>
            </a:r>
            <a:r>
              <a:rPr lang="en-US" altLang="zh-CN" dirty="0" err="1">
                <a:solidFill>
                  <a:srgbClr val="595959"/>
                </a:solidFill>
                <a:latin typeface="微软雅黑" panose="020B0503020204020204" pitchFamily="34" charset="-122"/>
                <a:ea typeface="微软雅黑" panose="020B0503020204020204" pitchFamily="34" charset="-122"/>
                <a:cs typeface="+mn-ea"/>
              </a:rPr>
              <a:t>AnnotationTest</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080245"/>
            <a:ext cx="7332167" cy="4448141"/>
          </a:xfrm>
          <a:prstGeom prst="rect">
            <a:avLst/>
          </a:prstGeom>
        </p:spPr>
      </p:pic>
      <p:sp>
        <p:nvSpPr>
          <p:cNvPr id="4" name="矩形 3"/>
          <p:cNvSpPr/>
          <p:nvPr/>
        </p:nvSpPr>
        <p:spPr>
          <a:xfrm>
            <a:off x="2509268" y="2023028"/>
            <a:ext cx="7194801" cy="4480778"/>
          </a:xfrm>
          <a:prstGeom prst="rect">
            <a:avLst/>
          </a:prstGeom>
        </p:spPr>
        <p:txBody>
          <a:bodyPr wrap="square">
            <a:spAutoFit/>
          </a:bodyPr>
          <a:lstStyle/>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AnnotationTest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static void main(String[]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args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 =new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ClassPathXmlApplicationContext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applicationContext-annotation.xml</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获取</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sz="1600" dirty="0">
                <a:solidFill>
                  <a:srgbClr val="595959"/>
                </a:solidFill>
                <a:latin typeface="微软雅黑" panose="020B0503020204020204" pitchFamily="34" charset="-122"/>
                <a:ea typeface="微软雅黑" panose="020B0503020204020204" pitchFamily="34" charset="-122"/>
                <a:cs typeface="+mn-ea"/>
              </a:rPr>
              <a:t>实例</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applicationContext.getBean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调用实例中的转账方法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accountDao.transfer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lisi</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zhangsan</a:t>
            </a:r>
            <a:r>
              <a:rPr lang="en-US" altLang="zh-CN" sz="1600" dirty="0">
                <a:solidFill>
                  <a:srgbClr val="595959"/>
                </a:solidFill>
                <a:latin typeface="微软雅黑" panose="020B0503020204020204" pitchFamily="34" charset="-122"/>
                <a:ea typeface="微软雅黑" panose="020B0503020204020204" pitchFamily="34" charset="-122"/>
                <a:cs typeface="+mn-ea"/>
              </a:rPr>
              <a:t>", 100.0);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输出提示信息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转账成功！</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527982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基于注解方式的声明式事务</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9</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7939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600" y="2665730"/>
            <a:ext cx="481647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通过所学的</a:t>
            </a:r>
            <a:r>
              <a:rPr lang="en-US" altLang="zh-CN" sz="2000" dirty="0">
                <a:solidFill>
                  <a:srgbClr val="595959"/>
                </a:solidFill>
                <a:latin typeface="微软雅黑" panose="020B0503020204020204" pitchFamily="34" charset="-122"/>
                <a:ea typeface="微软雅黑" panose="020B0503020204020204" pitchFamily="34" charset="-122"/>
              </a:rPr>
              <a:t>Spring</a:t>
            </a:r>
            <a:r>
              <a:rPr lang="zh-CN" altLang="zh-CN" sz="2000" dirty="0">
                <a:solidFill>
                  <a:srgbClr val="595959"/>
                </a:solidFill>
                <a:latin typeface="微软雅黑" panose="020B0503020204020204" pitchFamily="34" charset="-122"/>
                <a:ea typeface="微软雅黑" panose="020B0503020204020204" pitchFamily="34" charset="-122"/>
              </a:rPr>
              <a:t>数据库编程知识，实现学生管理系统的</a:t>
            </a:r>
            <a:r>
              <a:rPr lang="zh-CN" altLang="zh-CN" sz="2000" dirty="0">
                <a:solidFill>
                  <a:srgbClr val="1369B2"/>
                </a:solidFill>
                <a:latin typeface="微软雅黑" panose="020B0503020204020204" pitchFamily="34" charset="-122"/>
                <a:ea typeface="微软雅黑" panose="020B0503020204020204" pitchFamily="34" charset="-122"/>
              </a:rPr>
              <a:t>用户登录功能</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 </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165637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案例要求</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83775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279651"/>
            <a:ext cx="9414276" cy="9829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本案例要求学生在控制台输入用户名密码，如果用户账号密码正确则显示用户所属班级，如果登录失败则显示登录失败。实现用户登录项目运行成功后控制台效果</a:t>
            </a:r>
            <a:r>
              <a:rPr lang="zh-CN" altLang="en-US" dirty="0">
                <a:solidFill>
                  <a:srgbClr val="595959"/>
                </a:solidFill>
                <a:latin typeface="微软雅黑" panose="020B0503020204020204" pitchFamily="34" charset="-122"/>
              </a:rPr>
              <a:t>如下所示。</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093234"/>
            <a:ext cx="9865885" cy="130655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0178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30808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65855" y="3631565"/>
            <a:ext cx="4859998" cy="2520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165637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思路分析</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83775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640331"/>
            <a:ext cx="9414276" cy="25946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根据学生管理系统及其登录要求，可以分析案例的实现步骤如下。</a:t>
            </a:r>
            <a:endParaRPr lang="zh-CN"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为了存储学生信息，需要创建一个数据库。</a:t>
            </a:r>
            <a:endParaRPr lang="zh-CN"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为了程序连接数据库并完成对数据的增删改查操作，需要在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配置文件中配置数据库连接和事务等信息。</a:t>
            </a:r>
            <a:endParaRPr lang="zh-CN"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Dao</a:t>
            </a:r>
            <a:r>
              <a:rPr lang="zh-CN" altLang="zh-CN" dirty="0">
                <a:solidFill>
                  <a:srgbClr val="595959"/>
                </a:solidFill>
                <a:latin typeface="微软雅黑" panose="020B0503020204020204" pitchFamily="34" charset="-122"/>
              </a:rPr>
              <a:t>层实现查询用户信息的方法。</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Controller</a:t>
            </a:r>
            <a:r>
              <a:rPr lang="zh-CN" altLang="zh-CN" dirty="0">
                <a:solidFill>
                  <a:srgbClr val="595959"/>
                </a:solidFill>
                <a:latin typeface="微软雅黑" panose="020B0503020204020204" pitchFamily="34" charset="-122"/>
              </a:rPr>
              <a:t>层处理业务逻辑，如判断用户输入的用户名与密码是否正确 </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431054"/>
            <a:ext cx="9865885" cy="29981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556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1102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9251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43934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JDBCTemplate</a:t>
            </a:r>
            <a:r>
              <a:rPr lang="zh-CN" altLang="en-US" sz="2000" dirty="0">
                <a:solidFill>
                  <a:srgbClr val="1369B2"/>
                </a:solidFill>
                <a:latin typeface="微软雅黑" panose="020B0503020204020204" pitchFamily="34" charset="-122"/>
                <a:ea typeface="微软雅黑" panose="020B0503020204020204" pitchFamily="34" charset="-122"/>
              </a:rPr>
              <a:t>作用</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JDBCTemplate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74670"/>
            <a:ext cx="9087451" cy="212782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针对数据库操作，</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框架提供了</a:t>
            </a:r>
            <a:r>
              <a:rPr lang="en-US" altLang="zh-CN" dirty="0">
                <a:solidFill>
                  <a:srgbClr val="1369B2"/>
                </a:solidFill>
                <a:latin typeface="微软雅黑" panose="020B0503020204020204" pitchFamily="34" charset="-122"/>
                <a:cs typeface="+mn-cs"/>
              </a:rPr>
              <a:t>JdbcTemplate类</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JdbcTemplate</a:t>
            </a:r>
            <a:r>
              <a:rPr lang="zh-CN" altLang="zh-CN" dirty="0">
                <a:solidFill>
                  <a:srgbClr val="595959"/>
                </a:solidFill>
                <a:latin typeface="微软雅黑" panose="020B0503020204020204" pitchFamily="34" charset="-122"/>
              </a:rPr>
              <a:t>是一个</a:t>
            </a:r>
            <a:r>
              <a:rPr lang="zh-CN" altLang="zh-CN" dirty="0">
                <a:solidFill>
                  <a:srgbClr val="1369B2"/>
                </a:solidFill>
                <a:latin typeface="微软雅黑" panose="020B0503020204020204" pitchFamily="34" charset="-122"/>
              </a:rPr>
              <a:t>模板类</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JDBC</a:t>
            </a:r>
            <a:r>
              <a:rPr lang="zh-CN" altLang="zh-CN" dirty="0">
                <a:solidFill>
                  <a:srgbClr val="595959"/>
                </a:solidFill>
                <a:latin typeface="微软雅黑" panose="020B0503020204020204" pitchFamily="34" charset="-122"/>
              </a:rPr>
              <a:t>中的更高层次的抽象类均在</a:t>
            </a:r>
            <a:r>
              <a:rPr lang="en-US" altLang="zh-CN" dirty="0" err="1">
                <a:solidFill>
                  <a:srgbClr val="595959"/>
                </a:solidFill>
                <a:latin typeface="微软雅黑" panose="020B0503020204020204" pitchFamily="34" charset="-122"/>
              </a:rPr>
              <a:t>JdbcTemplate</a:t>
            </a:r>
            <a:r>
              <a:rPr lang="zh-CN" altLang="zh-CN" dirty="0">
                <a:solidFill>
                  <a:srgbClr val="595959"/>
                </a:solidFill>
                <a:latin typeface="微软雅黑" panose="020B0503020204020204" pitchFamily="34" charset="-122"/>
              </a:rPr>
              <a:t>模板类的基础上创建。</a:t>
            </a:r>
            <a:endParaRPr lang="zh-CN" altLang="zh-CN" dirty="0">
              <a:solidFill>
                <a:srgbClr val="595959"/>
              </a:solidFill>
              <a:latin typeface="微软雅黑" panose="020B0503020204020204" pitchFamily="34" charset="-122"/>
            </a:endParaRPr>
          </a:p>
          <a:p>
            <a:pPr>
              <a:lnSpc>
                <a:spcPct val="150000"/>
              </a:lnSpc>
            </a:pPr>
            <a:r>
              <a:rPr lang="en-US" altLang="zh-CN" dirty="0" err="1">
                <a:solidFill>
                  <a:srgbClr val="595959"/>
                </a:solidFill>
                <a:latin typeface="微软雅黑" panose="020B0503020204020204" pitchFamily="34" charset="-122"/>
              </a:rPr>
              <a:t>JdbcTemplate</a:t>
            </a:r>
            <a:r>
              <a:rPr lang="zh-CN" altLang="zh-CN" dirty="0">
                <a:solidFill>
                  <a:srgbClr val="595959"/>
                </a:solidFill>
                <a:latin typeface="微软雅黑" panose="020B0503020204020204" pitchFamily="34" charset="-122"/>
              </a:rPr>
              <a:t>类提供了</a:t>
            </a:r>
            <a:r>
              <a:rPr lang="zh-CN" altLang="zh-CN" dirty="0">
                <a:solidFill>
                  <a:srgbClr val="1369B2"/>
                </a:solidFill>
                <a:latin typeface="微软雅黑" panose="020B0503020204020204" pitchFamily="34" charset="-122"/>
              </a:rPr>
              <a:t>操作数据库</a:t>
            </a:r>
            <a:r>
              <a:rPr lang="zh-CN" altLang="zh-CN" dirty="0">
                <a:solidFill>
                  <a:srgbClr val="595959"/>
                </a:solidFill>
                <a:latin typeface="微软雅黑" panose="020B0503020204020204" pitchFamily="34" charset="-122"/>
              </a:rPr>
              <a:t>的基本方法</a:t>
            </a:r>
            <a:r>
              <a:rPr lang="zh-CN" altLang="zh-CN" dirty="0">
                <a:solidFill>
                  <a:srgbClr val="595959"/>
                </a:solidFill>
                <a:latin typeface="微软雅黑" panose="020B0503020204020204" pitchFamily="34" charset="-122"/>
              </a:rPr>
              <a:t>，包括</a:t>
            </a:r>
            <a:r>
              <a:rPr lang="zh-CN" altLang="zh-CN" dirty="0">
                <a:solidFill>
                  <a:srgbClr val="1369B2"/>
                </a:solidFill>
                <a:latin typeface="微软雅黑" panose="020B0503020204020204" pitchFamily="34" charset="-122"/>
              </a:rPr>
              <a:t>添加</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删除</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查询</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更新</a:t>
            </a:r>
            <a:r>
              <a:rPr lang="zh-CN" altLang="zh-CN" dirty="0">
                <a:solidFill>
                  <a:srgbClr val="595959"/>
                </a:solidFill>
                <a:latin typeface="微软雅黑" panose="020B0503020204020204" pitchFamily="34" charset="-122"/>
              </a:rPr>
              <a:t>。在操作数据库时，</a:t>
            </a:r>
            <a:r>
              <a:rPr lang="en-US" altLang="zh-CN" dirty="0" err="1">
                <a:solidFill>
                  <a:srgbClr val="595959"/>
                </a:solidFill>
                <a:latin typeface="微软雅黑" panose="020B0503020204020204" pitchFamily="34" charset="-122"/>
              </a:rPr>
              <a:t>JdbcTemplate</a:t>
            </a:r>
            <a:r>
              <a:rPr lang="zh-CN" altLang="zh-CN" dirty="0">
                <a:solidFill>
                  <a:srgbClr val="595959"/>
                </a:solidFill>
                <a:latin typeface="微软雅黑" panose="020B0503020204020204" pitchFamily="34" charset="-122"/>
              </a:rPr>
              <a:t>类</a:t>
            </a:r>
            <a:r>
              <a:rPr lang="zh-CN" altLang="zh-CN" dirty="0">
                <a:solidFill>
                  <a:srgbClr val="1369B2"/>
                </a:solidFill>
                <a:latin typeface="微软雅黑" panose="020B0503020204020204" pitchFamily="34" charset="-122"/>
              </a:rPr>
              <a:t>简化</a:t>
            </a:r>
            <a:r>
              <a:rPr lang="zh-CN" altLang="zh-CN" dirty="0">
                <a:solidFill>
                  <a:srgbClr val="595959"/>
                </a:solidFill>
                <a:latin typeface="微软雅黑" panose="020B0503020204020204" pitchFamily="34" charset="-122"/>
              </a:rPr>
              <a:t>了传统</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中的复杂</a:t>
            </a:r>
            <a:r>
              <a:rPr lang="zh-CN" altLang="zh-CN" dirty="0">
                <a:solidFill>
                  <a:srgbClr val="1369B2"/>
                </a:solidFill>
                <a:latin typeface="微软雅黑" panose="020B0503020204020204" pitchFamily="34" charset="-122"/>
              </a:rPr>
              <a:t>步骤</a:t>
            </a:r>
            <a:r>
              <a:rPr lang="zh-CN" altLang="zh-CN" dirty="0">
                <a:solidFill>
                  <a:srgbClr val="595959"/>
                </a:solidFill>
                <a:latin typeface="微软雅黑" panose="020B0503020204020204" pitchFamily="34" charset="-122"/>
              </a:rPr>
              <a:t>，这可以让开发人员将更多精力投入到业务逻辑中。</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5" y="2858540"/>
            <a:ext cx="9658732" cy="259356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013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1331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81352" y="1267094"/>
            <a:ext cx="8485746" cy="50673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创建数据库</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MySQL</a:t>
            </a:r>
            <a:r>
              <a:rPr lang="zh-CN" altLang="zh-CN" dirty="0">
                <a:solidFill>
                  <a:srgbClr val="595959"/>
                </a:solidFill>
                <a:latin typeface="微软雅黑" panose="020B0503020204020204" pitchFamily="34" charset="-122"/>
                <a:ea typeface="微软雅黑" panose="020B0503020204020204" pitchFamily="34" charset="-122"/>
                <a:cs typeface="+mn-ea"/>
              </a:rPr>
              <a:t>中的</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zh-CN" altLang="zh-CN" dirty="0">
                <a:solidFill>
                  <a:srgbClr val="595959"/>
                </a:solidFill>
                <a:latin typeface="微软雅黑" panose="020B0503020204020204" pitchFamily="34" charset="-122"/>
                <a:ea typeface="微软雅黑" panose="020B0503020204020204" pitchFamily="34" charset="-122"/>
                <a:cs typeface="+mn-ea"/>
              </a:rPr>
              <a:t>数据库中创建一个名为</a:t>
            </a:r>
            <a:r>
              <a:rPr lang="en-US" altLang="zh-CN" dirty="0">
                <a:solidFill>
                  <a:srgbClr val="595959"/>
                </a:solidFill>
                <a:latin typeface="微软雅黑" panose="020B0503020204020204" pitchFamily="34" charset="-122"/>
                <a:ea typeface="微软雅黑" panose="020B0503020204020204" pitchFamily="34" charset="-122"/>
                <a:cs typeface="+mn-ea"/>
              </a:rPr>
              <a:t>student</a:t>
            </a:r>
            <a:r>
              <a:rPr lang="zh-CN" altLang="zh-CN" dirty="0">
                <a:solidFill>
                  <a:srgbClr val="595959"/>
                </a:solidFill>
                <a:latin typeface="微软雅黑" panose="020B0503020204020204" pitchFamily="34" charset="-122"/>
                <a:ea typeface="微软雅黑" panose="020B0503020204020204" pitchFamily="34" charset="-122"/>
                <a:cs typeface="+mn-ea"/>
              </a:rPr>
              <a:t>的表</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5196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8" name="表格 7"/>
          <p:cNvGraphicFramePr>
            <a:graphicFrameLocks noGrp="1"/>
          </p:cNvGraphicFramePr>
          <p:nvPr>
            <p:custDataLst>
              <p:tags r:id="rId2"/>
            </p:custDataLst>
          </p:nvPr>
        </p:nvGraphicFramePr>
        <p:xfrm>
          <a:off x="1179830" y="2577465"/>
          <a:ext cx="10008235" cy="2282825"/>
        </p:xfrm>
        <a:graphic>
          <a:graphicData uri="http://schemas.openxmlformats.org/drawingml/2006/table">
            <a:tbl>
              <a:tblPr>
                <a:tableStyleId>{5C22544A-7EE6-4342-B048-85BDC9FD1C3A}</a:tableStyleId>
              </a:tblPr>
              <a:tblGrid>
                <a:gridCol w="2375535"/>
                <a:gridCol w="1980565"/>
                <a:gridCol w="1447165"/>
                <a:gridCol w="2124075"/>
                <a:gridCol w="2080895"/>
              </a:tblGrid>
              <a:tr h="479425">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200" b="1">
                          <a:solidFill>
                            <a:schemeClr val="tx1">
                              <a:lumMod val="65000"/>
                              <a:lumOff val="35000"/>
                            </a:schemeClr>
                          </a:solidFill>
                          <a:latin typeface="微软雅黑" panose="020B0503020204020204" pitchFamily="34" charset="-122"/>
                          <a:ea typeface="微软雅黑" panose="020B0503020204020204" pitchFamily="34" charset="-122"/>
                        </a:rPr>
                        <a:t>字段名</a:t>
                      </a:r>
                      <a:endParaRPr lang="zh-CN" altLang="en-US" sz="22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200" b="1">
                          <a:solidFill>
                            <a:schemeClr val="tx1">
                              <a:lumMod val="65000"/>
                              <a:lumOff val="35000"/>
                            </a:schemeClr>
                          </a:solidFill>
                          <a:latin typeface="微软雅黑" panose="020B0503020204020204" pitchFamily="34" charset="-122"/>
                          <a:ea typeface="微软雅黑" panose="020B0503020204020204" pitchFamily="34" charset="-122"/>
                        </a:rPr>
                        <a:t>类型</a:t>
                      </a:r>
                      <a:endParaRPr lang="zh-CN" altLang="en-US" sz="22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200" b="1">
                          <a:solidFill>
                            <a:schemeClr val="tx1">
                              <a:lumMod val="65000"/>
                              <a:lumOff val="35000"/>
                            </a:schemeClr>
                          </a:solidFill>
                          <a:latin typeface="微软雅黑" panose="020B0503020204020204" pitchFamily="34" charset="-122"/>
                          <a:ea typeface="微软雅黑" panose="020B0503020204020204" pitchFamily="34" charset="-122"/>
                        </a:rPr>
                        <a:t>长度</a:t>
                      </a:r>
                      <a:endParaRPr lang="zh-CN" altLang="en-US" sz="22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200" b="1">
                          <a:solidFill>
                            <a:schemeClr val="tx1">
                              <a:lumMod val="65000"/>
                              <a:lumOff val="35000"/>
                            </a:schemeClr>
                          </a:solidFill>
                          <a:latin typeface="微软雅黑" panose="020B0503020204020204" pitchFamily="34" charset="-122"/>
                          <a:ea typeface="微软雅黑" panose="020B0503020204020204" pitchFamily="34" charset="-122"/>
                        </a:rPr>
                        <a:t>是否主键</a:t>
                      </a:r>
                      <a:endParaRPr lang="zh-CN" altLang="en-US" sz="22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200" b="1">
                          <a:solidFill>
                            <a:schemeClr val="tx1">
                              <a:lumMod val="65000"/>
                              <a:lumOff val="35000"/>
                            </a:schemeClr>
                          </a:solidFill>
                          <a:latin typeface="微软雅黑" panose="020B0503020204020204" pitchFamily="34" charset="-122"/>
                          <a:ea typeface="微软雅黑" panose="020B0503020204020204" pitchFamily="34" charset="-122"/>
                        </a:rPr>
                        <a:t>说明</a:t>
                      </a:r>
                      <a:endParaRPr lang="zh-CN" altLang="en-US" sz="2200" b="1">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450215">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id</a:t>
                      </a:r>
                      <a:endPar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int</a:t>
                      </a:r>
                      <a:endPar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11</a:t>
                      </a:r>
                      <a:endPar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rPr>
                        <a:t>是</a:t>
                      </a:r>
                      <a:endPar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rPr>
                        <a:t>学生编号</a:t>
                      </a:r>
                      <a:endPar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51485">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username</a:t>
                      </a:r>
                      <a:endPar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255</a:t>
                      </a:r>
                      <a:endPar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rPr>
                        <a:t>学生姓名</a:t>
                      </a:r>
                      <a:endPar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50215">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password</a:t>
                      </a:r>
                      <a:endPar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255</a:t>
                      </a:r>
                      <a:endPar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rPr>
                        <a:t>学生密码</a:t>
                      </a:r>
                      <a:endPar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51485">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course</a:t>
                      </a:r>
                      <a:endPar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varchar</a:t>
                      </a:r>
                      <a:endPar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rPr>
                        <a:t>255</a:t>
                      </a:r>
                      <a:endParaRPr lang="en-US" altLang="zh-CN" sz="20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rPr>
                        <a:t>否</a:t>
                      </a:r>
                      <a:endPar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tabLst>
                          <a:tab pos="228600" algn="l"/>
                          <a:tab pos="266700" algn="l"/>
                        </a:tabLst>
                      </a:pPr>
                      <a:r>
                        <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rPr>
                        <a:t>学生班级</a:t>
                      </a:r>
                      <a:endParaRPr lang="zh-CN" altLang="en-US" sz="2000" b="0"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编写实体类</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创建</a:t>
            </a:r>
            <a:r>
              <a:rPr lang="en-US" altLang="zh-CN" dirty="0">
                <a:solidFill>
                  <a:srgbClr val="595959"/>
                </a:solidFill>
                <a:latin typeface="微软雅黑" panose="020B0503020204020204" pitchFamily="34" charset="-122"/>
                <a:ea typeface="微软雅黑" panose="020B0503020204020204" pitchFamily="34" charset="-122"/>
                <a:cs typeface="+mn-ea"/>
              </a:rPr>
              <a:t>Student</a:t>
            </a:r>
            <a:r>
              <a:rPr lang="zh-CN" altLang="zh-CN" dirty="0">
                <a:solidFill>
                  <a:srgbClr val="595959"/>
                </a:solidFill>
                <a:latin typeface="微软雅黑" panose="020B0503020204020204" pitchFamily="34" charset="-122"/>
                <a:ea typeface="微软雅黑" panose="020B0503020204020204" pitchFamily="34" charset="-122"/>
                <a:cs typeface="+mn-ea"/>
              </a:rPr>
              <a:t>类，在该类中定义</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username</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password</a:t>
            </a:r>
            <a:r>
              <a:rPr lang="zh-CN" altLang="zh-CN" dirty="0">
                <a:solidFill>
                  <a:srgbClr val="595959"/>
                </a:solidFill>
                <a:latin typeface="微软雅黑" panose="020B0503020204020204" pitchFamily="34" charset="-122"/>
                <a:ea typeface="微软雅黑" panose="020B0503020204020204" pitchFamily="34" charset="-122"/>
                <a:cs typeface="+mn-ea"/>
              </a:rPr>
              <a:t>和</a:t>
            </a:r>
            <a:r>
              <a:rPr lang="en-US" altLang="zh-CN" dirty="0">
                <a:solidFill>
                  <a:srgbClr val="595959"/>
                </a:solidFill>
                <a:latin typeface="微软雅黑" panose="020B0503020204020204" pitchFamily="34" charset="-122"/>
                <a:ea typeface="微软雅黑" panose="020B0503020204020204" pitchFamily="34" charset="-122"/>
                <a:cs typeface="+mn-ea"/>
              </a:rPr>
              <a:t>course</a:t>
            </a:r>
            <a:r>
              <a:rPr lang="zh-CN" altLang="zh-CN" dirty="0">
                <a:solidFill>
                  <a:srgbClr val="595959"/>
                </a:solidFill>
                <a:latin typeface="微软雅黑" panose="020B0503020204020204" pitchFamily="34" charset="-122"/>
                <a:ea typeface="微软雅黑" panose="020B0503020204020204" pitchFamily="34" charset="-122"/>
                <a:cs typeface="+mn-ea"/>
              </a:rPr>
              <a:t>属性，以及属性对应的</a:t>
            </a:r>
            <a:r>
              <a:rPr lang="en-US" altLang="zh-CN" dirty="0">
                <a:solidFill>
                  <a:srgbClr val="595959"/>
                </a:solidFill>
                <a:latin typeface="微软雅黑" panose="020B0503020204020204" pitchFamily="34" charset="-122"/>
                <a:ea typeface="微软雅黑" panose="020B0503020204020204" pitchFamily="34" charset="-122"/>
                <a:cs typeface="+mn-ea"/>
              </a:rPr>
              <a:t>getter/setter</a:t>
            </a:r>
            <a:r>
              <a:rPr lang="zh-CN" altLang="zh-CN" dirty="0">
                <a:solidFill>
                  <a:srgbClr val="595959"/>
                </a:solidFill>
                <a:latin typeface="微软雅黑" panose="020B0503020204020204" pitchFamily="34" charset="-122"/>
                <a:ea typeface="微软雅黑" panose="020B0503020204020204" pitchFamily="34" charset="-122"/>
                <a:cs typeface="+mn-ea"/>
              </a:rPr>
              <a:t>方法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343068"/>
            <a:ext cx="7332167" cy="4051455"/>
          </a:xfrm>
          <a:prstGeom prst="rect">
            <a:avLst/>
          </a:prstGeom>
        </p:spPr>
      </p:pic>
      <p:sp>
        <p:nvSpPr>
          <p:cNvPr id="4" name="矩形 3"/>
          <p:cNvSpPr/>
          <p:nvPr/>
        </p:nvSpPr>
        <p:spPr>
          <a:xfrm>
            <a:off x="3515108" y="2285918"/>
            <a:ext cx="7194801"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Student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学生</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学生姓名</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username;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学生密码</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password;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学生班级</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course;</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6339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编写配置文件</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创建配置文件</a:t>
            </a:r>
            <a:r>
              <a:rPr lang="en-US" altLang="zh-CN" dirty="0" err="1">
                <a:solidFill>
                  <a:srgbClr val="595959"/>
                </a:solidFill>
                <a:latin typeface="微软雅黑" panose="020B0503020204020204" pitchFamily="34" charset="-122"/>
                <a:ea typeface="微软雅黑" panose="020B0503020204020204" pitchFamily="34" charset="-122"/>
                <a:cs typeface="+mn-ea"/>
              </a:rPr>
              <a:t>applicationContext-student.xml</a:t>
            </a:r>
            <a:r>
              <a:rPr lang="zh-CN" altLang="zh-CN" dirty="0">
                <a:solidFill>
                  <a:srgbClr val="595959"/>
                </a:solidFill>
                <a:latin typeface="微软雅黑" panose="020B0503020204020204" pitchFamily="34" charset="-122"/>
                <a:ea typeface="微软雅黑" panose="020B0503020204020204" pitchFamily="34" charset="-122"/>
                <a:cs typeface="+mn-ea"/>
              </a:rPr>
              <a:t>，在该文件中配置</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rPr>
              <a:t>为</a:t>
            </a:r>
            <a:r>
              <a:rPr lang="en-US" altLang="zh-CN" dirty="0" err="1">
                <a:solidFill>
                  <a:srgbClr val="595959"/>
                </a:solidFill>
                <a:latin typeface="微软雅黑" panose="020B0503020204020204" pitchFamily="34" charset="-122"/>
                <a:ea typeface="微软雅黑" panose="020B0503020204020204" pitchFamily="34" charset="-122"/>
                <a:cs typeface="+mn-ea"/>
              </a:rPr>
              <a:t>dataSource</a:t>
            </a:r>
            <a:r>
              <a:rPr lang="zh-CN" altLang="zh-CN" dirty="0">
                <a:solidFill>
                  <a:srgbClr val="595959"/>
                </a:solidFill>
                <a:latin typeface="微软雅黑" panose="020B0503020204020204" pitchFamily="34" charset="-122"/>
                <a:ea typeface="微软雅黑" panose="020B0503020204020204" pitchFamily="34" charset="-122"/>
                <a:cs typeface="+mn-ea"/>
              </a:rPr>
              <a:t>的数据源</a:t>
            </a:r>
            <a:r>
              <a:rPr lang="en-US" altLang="zh-CN" dirty="0">
                <a:solidFill>
                  <a:srgbClr val="595959"/>
                </a:solidFill>
                <a:latin typeface="微软雅黑" panose="020B0503020204020204" pitchFamily="34" charset="-122"/>
                <a:ea typeface="微软雅黑" panose="020B0503020204020204" pitchFamily="34" charset="-122"/>
                <a:cs typeface="+mn-ea"/>
              </a:rPr>
              <a:t>Bean</a:t>
            </a:r>
            <a:r>
              <a:rPr lang="zh-CN" altLang="zh-CN" dirty="0">
                <a:solidFill>
                  <a:srgbClr val="595959"/>
                </a:solidFill>
                <a:latin typeface="微软雅黑" panose="020B0503020204020204" pitchFamily="34" charset="-122"/>
                <a:ea typeface="微软雅黑" panose="020B0503020204020204" pitchFamily="34" charset="-122"/>
                <a:cs typeface="+mn-ea"/>
              </a:rPr>
              <a:t>和</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rPr>
              <a:t>为</a:t>
            </a:r>
            <a:r>
              <a:rPr lang="en-US" altLang="zh-CN" dirty="0" err="1">
                <a:solidFill>
                  <a:srgbClr val="595959"/>
                </a:solidFill>
                <a:latin typeface="微软雅黑" panose="020B0503020204020204" pitchFamily="34" charset="-122"/>
                <a:ea typeface="微软雅黑" panose="020B0503020204020204" pitchFamily="34" charset="-122"/>
                <a:cs typeface="+mn-ea"/>
              </a:rPr>
              <a:t>jdbcTemplate</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en-US" altLang="zh-CN" dirty="0">
                <a:solidFill>
                  <a:srgbClr val="595959"/>
                </a:solidFill>
                <a:latin typeface="微软雅黑" panose="020B0503020204020204" pitchFamily="34" charset="-122"/>
                <a:ea typeface="微软雅黑" panose="020B0503020204020204" pitchFamily="34" charset="-122"/>
                <a:cs typeface="+mn-ea"/>
              </a:rPr>
              <a:t>JDBC</a:t>
            </a:r>
            <a:r>
              <a:rPr lang="zh-CN" altLang="zh-CN" dirty="0">
                <a:solidFill>
                  <a:srgbClr val="595959"/>
                </a:solidFill>
                <a:latin typeface="微软雅黑" panose="020B0503020204020204" pitchFamily="34" charset="-122"/>
                <a:ea typeface="微软雅黑" panose="020B0503020204020204" pitchFamily="34" charset="-122"/>
                <a:cs typeface="+mn-ea"/>
              </a:rPr>
              <a:t>模板</a:t>
            </a:r>
            <a:r>
              <a:rPr lang="en-US" altLang="zh-CN" dirty="0">
                <a:solidFill>
                  <a:srgbClr val="595959"/>
                </a:solidFill>
                <a:latin typeface="微软雅黑" panose="020B0503020204020204" pitchFamily="34" charset="-122"/>
                <a:ea typeface="微软雅黑" panose="020B0503020204020204" pitchFamily="34" charset="-122"/>
                <a:cs typeface="+mn-ea"/>
              </a:rPr>
              <a:t>Bean</a:t>
            </a:r>
            <a:r>
              <a:rPr lang="zh-CN" altLang="zh-CN" dirty="0">
                <a:solidFill>
                  <a:srgbClr val="595959"/>
                </a:solidFill>
                <a:latin typeface="微软雅黑" panose="020B0503020204020204" pitchFamily="34" charset="-122"/>
                <a:ea typeface="微软雅黑" panose="020B0503020204020204" pitchFamily="34" charset="-122"/>
                <a:cs typeface="+mn-ea"/>
              </a:rPr>
              <a:t>，并将数据源注入到</a:t>
            </a:r>
            <a:r>
              <a:rPr lang="en-US" altLang="zh-CN" dirty="0">
                <a:solidFill>
                  <a:srgbClr val="595959"/>
                </a:solidFill>
                <a:latin typeface="微软雅黑" panose="020B0503020204020204" pitchFamily="34" charset="-122"/>
                <a:ea typeface="微软雅黑" panose="020B0503020204020204" pitchFamily="34" charset="-122"/>
                <a:cs typeface="+mn-ea"/>
              </a:rPr>
              <a:t>JDBC</a:t>
            </a:r>
            <a:r>
              <a:rPr lang="zh-CN" altLang="zh-CN" dirty="0">
                <a:solidFill>
                  <a:srgbClr val="595959"/>
                </a:solidFill>
                <a:latin typeface="微软雅黑" panose="020B0503020204020204" pitchFamily="34" charset="-122"/>
                <a:ea typeface="微软雅黑" panose="020B0503020204020204" pitchFamily="34" charset="-122"/>
                <a:cs typeface="+mn-ea"/>
              </a:rPr>
              <a:t>模板中</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343068"/>
            <a:ext cx="7332167" cy="4051455"/>
          </a:xfrm>
          <a:prstGeom prst="rect">
            <a:avLst/>
          </a:prstGeom>
        </p:spPr>
      </p:pic>
      <p:sp>
        <p:nvSpPr>
          <p:cNvPr id="4" name="矩形 3"/>
          <p:cNvSpPr/>
          <p:nvPr/>
        </p:nvSpPr>
        <p:spPr>
          <a:xfrm>
            <a:off x="3515108" y="2297348"/>
            <a:ext cx="7194801" cy="4111447"/>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&lt;!-- 1.</a:t>
            </a:r>
            <a:r>
              <a:rPr lang="zh-CN" altLang="zh-CN" sz="1600" dirty="0">
                <a:solidFill>
                  <a:srgbClr val="595959"/>
                </a:solidFill>
                <a:latin typeface="微软雅黑" panose="020B0503020204020204" pitchFamily="34" charset="-122"/>
                <a:ea typeface="微软雅黑" panose="020B0503020204020204" pitchFamily="34" charset="-122"/>
                <a:cs typeface="+mn-ea"/>
              </a:rPr>
              <a:t>配置数据源</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数据库驱动</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连接数据库的</a:t>
            </a:r>
            <a:r>
              <a:rPr lang="en-US" altLang="zh-CN" sz="1600" dirty="0" err="1">
                <a:solidFill>
                  <a:srgbClr val="595959"/>
                </a:solidFill>
                <a:latin typeface="微软雅黑" panose="020B0503020204020204" pitchFamily="34" charset="-122"/>
                <a:ea typeface="微软雅黑" panose="020B0503020204020204" pitchFamily="34" charset="-122"/>
                <a:cs typeface="+mn-ea"/>
              </a:rPr>
              <a:t>url</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连接数据库的用户名</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连接数据库的密码</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&lt;!-- 2.</a:t>
            </a:r>
            <a:r>
              <a:rPr lang="zh-CN" altLang="zh-CN" sz="1600" dirty="0">
                <a:solidFill>
                  <a:srgbClr val="595959"/>
                </a:solidFill>
                <a:latin typeface="微软雅黑" panose="020B0503020204020204" pitchFamily="34" charset="-122"/>
                <a:ea typeface="微软雅黑" panose="020B0503020204020204" pitchFamily="34" charset="-122"/>
                <a:cs typeface="+mn-ea"/>
              </a:rPr>
              <a:t>配置</a:t>
            </a:r>
            <a:r>
              <a:rPr lang="en-US" altLang="zh-CN" sz="1600" dirty="0">
                <a:solidFill>
                  <a:srgbClr val="595959"/>
                </a:solidFill>
                <a:latin typeface="微软雅黑" panose="020B0503020204020204" pitchFamily="34" charset="-122"/>
                <a:ea typeface="微软雅黑" panose="020B0503020204020204" pitchFamily="34" charset="-122"/>
                <a:cs typeface="+mn-ea"/>
              </a:rPr>
              <a:t>JDBC</a:t>
            </a:r>
            <a:r>
              <a:rPr lang="zh-CN" altLang="zh-CN" sz="1600" dirty="0">
                <a:solidFill>
                  <a:srgbClr val="595959"/>
                </a:solidFill>
                <a:latin typeface="微软雅黑" panose="020B0503020204020204" pitchFamily="34" charset="-122"/>
                <a:ea typeface="微软雅黑" panose="020B0503020204020204" pitchFamily="34" charset="-122"/>
                <a:cs typeface="+mn-ea"/>
              </a:rPr>
              <a:t>模板</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默认必须使用数据源</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&lt;!-- 3.</a:t>
            </a:r>
            <a:r>
              <a:rPr lang="zh-CN" altLang="zh-CN" sz="1600" dirty="0">
                <a:solidFill>
                  <a:srgbClr val="595959"/>
                </a:solidFill>
                <a:latin typeface="微软雅黑" panose="020B0503020204020204" pitchFamily="34" charset="-122"/>
                <a:ea typeface="微软雅黑" panose="020B0503020204020204" pitchFamily="34" charset="-122"/>
                <a:cs typeface="+mn-ea"/>
              </a:rPr>
              <a:t>定义</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Bean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将</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jdbcTemplate</a:t>
            </a:r>
            <a:r>
              <a:rPr lang="zh-CN" altLang="zh-CN" sz="1600" dirty="0">
                <a:solidFill>
                  <a:srgbClr val="595959"/>
                </a:solidFill>
                <a:latin typeface="微软雅黑" panose="020B0503020204020204" pitchFamily="34" charset="-122"/>
                <a:ea typeface="微软雅黑" panose="020B0503020204020204" pitchFamily="34" charset="-122"/>
                <a:cs typeface="+mn-ea"/>
              </a:rPr>
              <a:t>注入到</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sz="1600" dirty="0">
                <a:solidFill>
                  <a:srgbClr val="595959"/>
                </a:solidFill>
                <a:latin typeface="微软雅黑" panose="020B0503020204020204" pitchFamily="34" charset="-122"/>
                <a:ea typeface="微软雅黑" panose="020B0503020204020204" pitchFamily="34" charset="-122"/>
                <a:cs typeface="+mn-ea"/>
              </a:rPr>
              <a:t>实例中</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&lt;!-- 4.</a:t>
            </a:r>
            <a:r>
              <a:rPr lang="zh-CN" altLang="zh-CN" sz="1600" dirty="0">
                <a:solidFill>
                  <a:srgbClr val="595959"/>
                </a:solidFill>
                <a:latin typeface="微软雅黑" panose="020B0503020204020204" pitchFamily="34" charset="-122"/>
                <a:ea typeface="微软雅黑" panose="020B0503020204020204" pitchFamily="34" charset="-122"/>
                <a:cs typeface="+mn-ea"/>
              </a:rPr>
              <a:t>事务管理器，依赖于数据源</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&lt;!-- 5.</a:t>
            </a:r>
            <a:r>
              <a:rPr lang="zh-CN" altLang="zh-CN" sz="1600" dirty="0">
                <a:solidFill>
                  <a:srgbClr val="595959"/>
                </a:solidFill>
                <a:latin typeface="微软雅黑" panose="020B0503020204020204" pitchFamily="34" charset="-122"/>
                <a:ea typeface="微软雅黑" panose="020B0503020204020204" pitchFamily="34" charset="-122"/>
                <a:cs typeface="+mn-ea"/>
              </a:rPr>
              <a:t>注册事务管理器驱动</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6339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编写</a:t>
            </a:r>
            <a:r>
              <a:rPr lang="en-US" altLang="zh-CN" b="1" dirty="0">
                <a:solidFill>
                  <a:srgbClr val="595959"/>
                </a:solidFill>
                <a:latin typeface="微软雅黑" panose="020B0503020204020204" pitchFamily="34" charset="-122"/>
                <a:ea typeface="微软雅黑" panose="020B0503020204020204" pitchFamily="34" charset="-122"/>
                <a:cs typeface="+mn-ea"/>
              </a:rPr>
              <a:t>Dao</a:t>
            </a:r>
            <a:r>
              <a:rPr lang="zh-CN" altLang="zh-CN" b="1" dirty="0">
                <a:solidFill>
                  <a:srgbClr val="595959"/>
                </a:solidFill>
                <a:latin typeface="微软雅黑" panose="020B0503020204020204" pitchFamily="34" charset="-122"/>
                <a:ea typeface="微软雅黑" panose="020B0503020204020204" pitchFamily="34" charset="-122"/>
                <a:cs typeface="+mn-ea"/>
              </a:rPr>
              <a:t>层方法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创建</a:t>
            </a:r>
            <a:r>
              <a:rPr lang="en-US" altLang="zh-CN" dirty="0" err="1">
                <a:solidFill>
                  <a:srgbClr val="595959"/>
                </a:solidFill>
                <a:latin typeface="微软雅黑" panose="020B0503020204020204" pitchFamily="34" charset="-122"/>
                <a:ea typeface="微软雅黑" panose="020B0503020204020204" pitchFamily="34" charset="-122"/>
                <a:cs typeface="+mn-ea"/>
              </a:rPr>
              <a:t>StudentDao</a:t>
            </a:r>
            <a:r>
              <a:rPr lang="zh-CN" altLang="zh-CN" dirty="0">
                <a:solidFill>
                  <a:srgbClr val="595959"/>
                </a:solidFill>
                <a:latin typeface="微软雅黑" panose="020B0503020204020204" pitchFamily="34" charset="-122"/>
                <a:ea typeface="微软雅黑" panose="020B0503020204020204" pitchFamily="34" charset="-122"/>
                <a:cs typeface="+mn-ea"/>
              </a:rPr>
              <a:t>接口，在</a:t>
            </a:r>
            <a:r>
              <a:rPr lang="en-US" altLang="zh-CN" dirty="0" err="1">
                <a:solidFill>
                  <a:srgbClr val="595959"/>
                </a:solidFill>
                <a:latin typeface="微软雅黑" panose="020B0503020204020204" pitchFamily="34" charset="-122"/>
                <a:ea typeface="微软雅黑" panose="020B0503020204020204" pitchFamily="34" charset="-122"/>
                <a:cs typeface="+mn-ea"/>
              </a:rPr>
              <a:t>StudentDao</a:t>
            </a:r>
            <a:r>
              <a:rPr lang="zh-CN" altLang="zh-CN" dirty="0">
                <a:solidFill>
                  <a:srgbClr val="595959"/>
                </a:solidFill>
                <a:latin typeface="微软雅黑" panose="020B0503020204020204" pitchFamily="34" charset="-122"/>
                <a:ea typeface="微软雅黑" panose="020B0503020204020204" pitchFamily="34" charset="-122"/>
                <a:cs typeface="+mn-ea"/>
              </a:rPr>
              <a:t>接口中声明查询所有用户信息的方法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868849"/>
            <a:ext cx="7332167" cy="2607926"/>
          </a:xfrm>
          <a:prstGeom prst="rect">
            <a:avLst/>
          </a:prstGeom>
        </p:spPr>
      </p:pic>
      <p:sp>
        <p:nvSpPr>
          <p:cNvPr id="4" name="矩形 3"/>
          <p:cNvSpPr/>
          <p:nvPr/>
        </p:nvSpPr>
        <p:spPr>
          <a:xfrm>
            <a:off x="2909318" y="2845988"/>
            <a:ext cx="7194801" cy="2536400"/>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package </a:t>
            </a:r>
            <a:r>
              <a:rPr lang="en-US" altLang="zh-CN" dirty="0" err="1">
                <a:solidFill>
                  <a:srgbClr val="595959"/>
                </a:solidFill>
                <a:latin typeface="微软雅黑" panose="020B0503020204020204" pitchFamily="34" charset="-122"/>
                <a:ea typeface="微软雅黑" panose="020B0503020204020204" pitchFamily="34" charset="-122"/>
                <a:cs typeface="+mn-ea"/>
              </a:rPr>
              <a:t>com.itheima.dao</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import </a:t>
            </a:r>
            <a:r>
              <a:rPr lang="en-US" altLang="zh-CN" dirty="0" err="1">
                <a:solidFill>
                  <a:srgbClr val="595959"/>
                </a:solidFill>
                <a:latin typeface="微软雅黑" panose="020B0503020204020204" pitchFamily="34" charset="-122"/>
                <a:ea typeface="微软雅黑" panose="020B0503020204020204" pitchFamily="34" charset="-122"/>
                <a:cs typeface="+mn-ea"/>
              </a:rPr>
              <a:t>com.itheima.entity.Student</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import </a:t>
            </a:r>
            <a:r>
              <a:rPr lang="en-US" altLang="zh-CN" dirty="0" err="1">
                <a:solidFill>
                  <a:srgbClr val="595959"/>
                </a:solidFill>
                <a:latin typeface="微软雅黑" panose="020B0503020204020204" pitchFamily="34" charset="-122"/>
                <a:ea typeface="微软雅黑" panose="020B0503020204020204" pitchFamily="34" charset="-122"/>
                <a:cs typeface="+mn-ea"/>
              </a:rPr>
              <a:t>java.util.List</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interface </a:t>
            </a:r>
            <a:r>
              <a:rPr lang="en-US" altLang="zh-CN" dirty="0" err="1">
                <a:solidFill>
                  <a:srgbClr val="595959"/>
                </a:solidFill>
                <a:latin typeface="微软雅黑" panose="020B0503020204020204" pitchFamily="34" charset="-122"/>
                <a:ea typeface="微软雅黑" panose="020B0503020204020204" pitchFamily="34" charset="-122"/>
                <a:cs typeface="+mn-ea"/>
              </a:rPr>
              <a:t>StudentDao</a:t>
            </a: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查询所有账户</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public List&lt;Student&gt; </a:t>
            </a:r>
            <a:r>
              <a:rPr lang="en-US" altLang="zh-CN" dirty="0" err="1">
                <a:solidFill>
                  <a:srgbClr val="595959"/>
                </a:solidFill>
                <a:latin typeface="微软雅黑" panose="020B0503020204020204" pitchFamily="34" charset="-122"/>
                <a:ea typeface="微软雅黑" panose="020B0503020204020204" pitchFamily="34" charset="-122"/>
                <a:cs typeface="+mn-ea"/>
              </a:rPr>
              <a:t>findAllStudent</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latin typeface="微软雅黑" panose="020B0503020204020204" pitchFamily="34" charset="-122"/>
              <a:ea typeface="微软雅黑" panose="020B0503020204020204" pitchFamily="34" charset="-122"/>
            </a:endParaRPr>
          </a:p>
        </p:txBody>
      </p:sp>
      <p:sp>
        <p:nvSpPr>
          <p:cNvPr id="13" name="Title 1"/>
          <p:cNvSpPr txBox="1"/>
          <p:nvPr/>
        </p:nvSpPr>
        <p:spPr>
          <a:xfrm>
            <a:off x="1143838" y="266933"/>
            <a:ext cx="36339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实现</a:t>
            </a:r>
            <a:r>
              <a:rPr lang="en-US" altLang="zh-CN" b="1" dirty="0">
                <a:solidFill>
                  <a:srgbClr val="595959"/>
                </a:solidFill>
                <a:latin typeface="微软雅黑" panose="020B0503020204020204" pitchFamily="34" charset="-122"/>
                <a:ea typeface="微软雅黑" panose="020B0503020204020204" pitchFamily="34" charset="-122"/>
                <a:cs typeface="+mn-ea"/>
              </a:rPr>
              <a:t>Dao</a:t>
            </a:r>
            <a:r>
              <a:rPr lang="zh-CN" altLang="zh-CN" b="1" dirty="0">
                <a:solidFill>
                  <a:srgbClr val="595959"/>
                </a:solidFill>
                <a:latin typeface="微软雅黑" panose="020B0503020204020204" pitchFamily="34" charset="-122"/>
                <a:ea typeface="微软雅黑" panose="020B0503020204020204" pitchFamily="34" charset="-122"/>
                <a:cs typeface="+mn-ea"/>
              </a:rPr>
              <a:t>层方法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创建</a:t>
            </a:r>
            <a:r>
              <a:rPr lang="en-US" altLang="zh-CN" dirty="0" err="1">
                <a:solidFill>
                  <a:srgbClr val="595959"/>
                </a:solidFill>
                <a:latin typeface="微软雅黑" panose="020B0503020204020204" pitchFamily="34" charset="-122"/>
                <a:ea typeface="微软雅黑" panose="020B0503020204020204" pitchFamily="34" charset="-122"/>
                <a:cs typeface="+mn-ea"/>
              </a:rPr>
              <a:t>StudentDaoImpl</a:t>
            </a:r>
            <a:r>
              <a:rPr lang="zh-CN" altLang="zh-CN" dirty="0">
                <a:solidFill>
                  <a:srgbClr val="595959"/>
                </a:solidFill>
                <a:latin typeface="微软雅黑" panose="020B0503020204020204" pitchFamily="34" charset="-122"/>
                <a:ea typeface="微软雅黑" panose="020B0503020204020204" pitchFamily="34" charset="-122"/>
                <a:cs typeface="+mn-ea"/>
              </a:rPr>
              <a:t>实现类，在</a:t>
            </a:r>
            <a:r>
              <a:rPr lang="en-US" altLang="zh-CN" dirty="0" err="1">
                <a:solidFill>
                  <a:srgbClr val="595959"/>
                </a:solidFill>
                <a:latin typeface="微软雅黑" panose="020B0503020204020204" pitchFamily="34" charset="-122"/>
                <a:ea typeface="微软雅黑" panose="020B0503020204020204" pitchFamily="34" charset="-122"/>
                <a:cs typeface="+mn-ea"/>
              </a:rPr>
              <a:t>StudentDaoImpl</a:t>
            </a:r>
            <a:r>
              <a:rPr lang="zh-CN" altLang="zh-CN" dirty="0">
                <a:solidFill>
                  <a:srgbClr val="595959"/>
                </a:solidFill>
                <a:latin typeface="微软雅黑" panose="020B0503020204020204" pitchFamily="34" charset="-122"/>
                <a:ea typeface="微软雅黑" panose="020B0503020204020204" pitchFamily="34" charset="-122"/>
                <a:cs typeface="+mn-ea"/>
              </a:rPr>
              <a:t>类中实现</a:t>
            </a:r>
            <a:r>
              <a:rPr lang="en-US" altLang="zh-CN" dirty="0" err="1">
                <a:solidFill>
                  <a:srgbClr val="595959"/>
                </a:solidFill>
                <a:latin typeface="微软雅黑" panose="020B0503020204020204" pitchFamily="34" charset="-122"/>
                <a:ea typeface="微软雅黑" panose="020B0503020204020204" pitchFamily="34" charset="-122"/>
                <a:cs typeface="+mn-ea"/>
              </a:rPr>
              <a:t>StudentDao</a:t>
            </a:r>
            <a:r>
              <a:rPr lang="zh-CN" altLang="zh-CN" dirty="0">
                <a:solidFill>
                  <a:srgbClr val="595959"/>
                </a:solidFill>
                <a:latin typeface="微软雅黑" panose="020B0503020204020204" pitchFamily="34" charset="-122"/>
                <a:ea typeface="微软雅黑" panose="020B0503020204020204" pitchFamily="34" charset="-122"/>
                <a:cs typeface="+mn-ea"/>
              </a:rPr>
              <a:t>接口中的</a:t>
            </a:r>
            <a:r>
              <a:rPr lang="en-US" altLang="zh-CN" dirty="0" err="1">
                <a:solidFill>
                  <a:srgbClr val="595959"/>
                </a:solidFill>
                <a:latin typeface="微软雅黑" panose="020B0503020204020204" pitchFamily="34" charset="-122"/>
                <a:ea typeface="微软雅黑" panose="020B0503020204020204" pitchFamily="34" charset="-122"/>
                <a:cs typeface="+mn-ea"/>
              </a:rPr>
              <a:t>findAllStudent</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526030"/>
            <a:ext cx="7332167" cy="3764893"/>
          </a:xfrm>
          <a:prstGeom prst="rect">
            <a:avLst/>
          </a:prstGeom>
        </p:spPr>
      </p:pic>
      <p:sp>
        <p:nvSpPr>
          <p:cNvPr id="4" name="矩形 3"/>
          <p:cNvSpPr/>
          <p:nvPr/>
        </p:nvSpPr>
        <p:spPr>
          <a:xfrm>
            <a:off x="2726438" y="2525948"/>
            <a:ext cx="7194801" cy="374211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StudentDaoImpl</a:t>
            </a:r>
            <a:r>
              <a:rPr lang="en-US" altLang="zh-CN" sz="1600" dirty="0">
                <a:solidFill>
                  <a:srgbClr val="595959"/>
                </a:solidFill>
                <a:latin typeface="微软雅黑" panose="020B0503020204020204" pitchFamily="34" charset="-122"/>
                <a:ea typeface="微软雅黑" panose="020B0503020204020204" pitchFamily="34" charset="-122"/>
                <a:cs typeface="+mn-ea"/>
              </a:rPr>
              <a:t> implements </a:t>
            </a:r>
            <a:r>
              <a:rPr lang="en-US" altLang="zh-CN" sz="1600" dirty="0" err="1">
                <a:solidFill>
                  <a:srgbClr val="595959"/>
                </a:solidFill>
                <a:latin typeface="微软雅黑" panose="020B0503020204020204" pitchFamily="34" charset="-122"/>
                <a:ea typeface="微软雅黑" panose="020B0503020204020204" pitchFamily="34" charset="-122"/>
                <a:cs typeface="+mn-ea"/>
              </a:rPr>
              <a:t>StudentDao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声明</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JdbcTemplate</a:t>
            </a:r>
            <a:r>
              <a:rPr lang="zh-CN" altLang="zh-CN" sz="1600" dirty="0">
                <a:solidFill>
                  <a:srgbClr val="595959"/>
                </a:solidFill>
                <a:latin typeface="微软雅黑" panose="020B0503020204020204" pitchFamily="34" charset="-122"/>
                <a:ea typeface="微软雅黑" panose="020B0503020204020204" pitchFamily="34" charset="-122"/>
                <a:cs typeface="+mn-ea"/>
              </a:rPr>
              <a:t>属性</a:t>
            </a:r>
            <a:r>
              <a:rPr lang="zh-CN" altLang="en-US" sz="1600" dirty="0">
                <a:solidFill>
                  <a:srgbClr val="595959"/>
                </a:solidFill>
                <a:latin typeface="微软雅黑" panose="020B0503020204020204" pitchFamily="34" charset="-122"/>
                <a:ea typeface="微软雅黑" panose="020B0503020204020204" pitchFamily="34" charset="-122"/>
                <a:cs typeface="+mn-ea"/>
              </a:rPr>
              <a:t>，省略了</a:t>
            </a:r>
            <a:r>
              <a:rPr lang="en-US" altLang="zh-CN" sz="1600" dirty="0">
                <a:solidFill>
                  <a:srgbClr val="595959"/>
                </a:solidFill>
                <a:latin typeface="微软雅黑" panose="020B0503020204020204" pitchFamily="34" charset="-122"/>
                <a:ea typeface="微软雅黑" panose="020B0503020204020204" pitchFamily="34" charset="-122"/>
                <a:cs typeface="+mn-ea"/>
              </a:rPr>
              <a:t>setter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JdbcTemplate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jdbcTemplate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List&lt;Student&gt;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findAllStudent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a:t>
            </a:r>
            <a:r>
              <a:rPr lang="en-US" altLang="zh-CN" sz="1600" dirty="0">
                <a:solidFill>
                  <a:srgbClr val="595959"/>
                </a:solidFill>
                <a:latin typeface="微软雅黑" panose="020B0503020204020204" pitchFamily="34" charset="-122"/>
                <a:ea typeface="微软雅黑" panose="020B0503020204020204" pitchFamily="34" charset="-122"/>
                <a:cs typeface="+mn-ea"/>
              </a:rPr>
              <a:t> = "select * from student";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RowMapper</a:t>
            </a:r>
            <a:r>
              <a:rPr lang="en-US" altLang="zh-CN" sz="1600" dirty="0">
                <a:solidFill>
                  <a:srgbClr val="595959"/>
                </a:solidFill>
                <a:latin typeface="微软雅黑" panose="020B0503020204020204" pitchFamily="34" charset="-122"/>
                <a:ea typeface="微软雅黑" panose="020B0503020204020204" pitchFamily="34" charset="-122"/>
                <a:cs typeface="+mn-ea"/>
              </a:rPr>
              <a:t>&lt;Student&gt; </a:t>
            </a:r>
            <a:r>
              <a:rPr lang="en-US" altLang="zh-CN" sz="1600" dirty="0" err="1">
                <a:solidFill>
                  <a:srgbClr val="595959"/>
                </a:solidFill>
                <a:latin typeface="微软雅黑" panose="020B0503020204020204" pitchFamily="34" charset="-122"/>
                <a:ea typeface="微软雅黑" panose="020B0503020204020204" pitchFamily="34" charset="-122"/>
                <a:cs typeface="+mn-ea"/>
              </a:rPr>
              <a:t>rowMapper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BeanPropertyRowMapper</a:t>
            </a:r>
            <a:r>
              <a:rPr lang="en-US" altLang="zh-CN" sz="1600" dirty="0">
                <a:solidFill>
                  <a:srgbClr val="595959"/>
                </a:solidFill>
                <a:latin typeface="微软雅黑" panose="020B0503020204020204" pitchFamily="34" charset="-122"/>
                <a:ea typeface="微软雅黑" panose="020B0503020204020204" pitchFamily="34" charset="-122"/>
                <a:cs typeface="+mn-ea"/>
              </a:rPr>
              <a:t>&lt;Student&gt;(</a:t>
            </a:r>
            <a:r>
              <a:rPr lang="en-US" altLang="zh-CN" sz="1600" dirty="0" err="1">
                <a:solidFill>
                  <a:srgbClr val="595959"/>
                </a:solidFill>
                <a:latin typeface="微软雅黑" panose="020B0503020204020204" pitchFamily="34" charset="-122"/>
                <a:ea typeface="微软雅黑" panose="020B0503020204020204" pitchFamily="34" charset="-122"/>
                <a:cs typeface="+mn-ea"/>
              </a:rPr>
              <a:t>Student.class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执行静态的</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查询，并通过</a:t>
            </a:r>
            <a:r>
              <a:rPr lang="en-US" altLang="zh-CN" sz="1600" dirty="0" err="1">
                <a:solidFill>
                  <a:srgbClr val="595959"/>
                </a:solidFill>
                <a:latin typeface="微软雅黑" panose="020B0503020204020204" pitchFamily="34" charset="-122"/>
                <a:ea typeface="微软雅黑" panose="020B0503020204020204" pitchFamily="34" charset="-122"/>
                <a:cs typeface="+mn-ea"/>
              </a:rPr>
              <a:t>RowMapper</a:t>
            </a:r>
            <a:r>
              <a:rPr lang="zh-CN" altLang="zh-CN" sz="1600" dirty="0">
                <a:solidFill>
                  <a:srgbClr val="595959"/>
                </a:solidFill>
                <a:latin typeface="微软雅黑" panose="020B0503020204020204" pitchFamily="34" charset="-122"/>
                <a:ea typeface="微软雅黑" panose="020B0503020204020204" pitchFamily="34" charset="-122"/>
                <a:cs typeface="+mn-ea"/>
              </a:rPr>
              <a:t>返回结果</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this.jdbcTemplate.query</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sql</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rowMapper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6339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506730"/>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编写</a:t>
            </a:r>
            <a:r>
              <a:rPr lang="en-US" altLang="zh-CN" b="1" dirty="0">
                <a:solidFill>
                  <a:srgbClr val="595959"/>
                </a:solidFill>
                <a:latin typeface="微软雅黑" panose="020B0503020204020204" pitchFamily="34" charset="-122"/>
                <a:ea typeface="微软雅黑" panose="020B0503020204020204" pitchFamily="34" charset="-122"/>
                <a:cs typeface="+mn-ea"/>
              </a:rPr>
              <a:t>Controller</a:t>
            </a:r>
            <a:r>
              <a:rPr lang="zh-CN" altLang="zh-CN" b="1" dirty="0">
                <a:solidFill>
                  <a:srgbClr val="595959"/>
                </a:solidFill>
                <a:latin typeface="微软雅黑" panose="020B0503020204020204" pitchFamily="34" charset="-122"/>
                <a:ea typeface="微软雅黑" panose="020B0503020204020204" pitchFamily="34" charset="-122"/>
                <a:cs typeface="+mn-ea"/>
              </a:rPr>
              <a:t>层</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创建</a:t>
            </a:r>
            <a:r>
              <a:rPr lang="en-US" altLang="zh-CN" dirty="0" err="1">
                <a:solidFill>
                  <a:srgbClr val="595959"/>
                </a:solidFill>
                <a:latin typeface="微软雅黑" panose="020B0503020204020204" pitchFamily="34" charset="-122"/>
                <a:ea typeface="微软雅黑" panose="020B0503020204020204" pitchFamily="34" charset="-122"/>
                <a:cs typeface="+mn-ea"/>
              </a:rPr>
              <a:t>StudentController</a:t>
            </a:r>
            <a:r>
              <a:rPr lang="zh-CN" altLang="zh-CN" dirty="0">
                <a:solidFill>
                  <a:srgbClr val="595959"/>
                </a:solidFill>
                <a:latin typeface="微软雅黑" panose="020B0503020204020204" pitchFamily="34" charset="-122"/>
                <a:ea typeface="微软雅黑" panose="020B0503020204020204" pitchFamily="34" charset="-122"/>
                <a:cs typeface="+mn-ea"/>
              </a:rPr>
              <a:t>类，用于实现用户登录操作</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382374"/>
            <a:ext cx="7332167" cy="4117861"/>
          </a:xfrm>
          <a:prstGeom prst="rect">
            <a:avLst/>
          </a:prstGeom>
        </p:spPr>
      </p:pic>
      <p:sp>
        <p:nvSpPr>
          <p:cNvPr id="4" name="矩形 3"/>
          <p:cNvSpPr/>
          <p:nvPr/>
        </p:nvSpPr>
        <p:spPr>
          <a:xfrm>
            <a:off x="2589278" y="2377358"/>
            <a:ext cx="7754872" cy="4111447"/>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StudentController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static void main(String[]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args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Scanner </a:t>
            </a:r>
            <a:r>
              <a:rPr lang="en-US" altLang="zh-CN" sz="1600" dirty="0" err="1">
                <a:solidFill>
                  <a:srgbClr val="595959"/>
                </a:solidFill>
                <a:latin typeface="微软雅黑" panose="020B0503020204020204" pitchFamily="34" charset="-122"/>
                <a:ea typeface="微软雅黑" panose="020B0503020204020204" pitchFamily="34" charset="-122"/>
                <a:cs typeface="+mn-ea"/>
              </a:rPr>
              <a:t>sca</a:t>
            </a:r>
            <a:r>
              <a:rPr lang="en-US" altLang="zh-CN" sz="1600" dirty="0">
                <a:solidFill>
                  <a:srgbClr val="595959"/>
                </a:solidFill>
                <a:latin typeface="微软雅黑" panose="020B0503020204020204" pitchFamily="34" charset="-122"/>
                <a:ea typeface="微软雅黑" panose="020B0503020204020204" pitchFamily="34" charset="-122"/>
                <a:cs typeface="+mn-ea"/>
              </a:rPr>
              <a:t>=new Scanner(</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System.in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sca.nextLine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 =new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ClassPathXmlApplicationContext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applicationContext-student.xml</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获取</a:t>
            </a:r>
            <a:r>
              <a:rPr lang="en-US" altLang="zh-CN" sz="1600" dirty="0" err="1">
                <a:solidFill>
                  <a:srgbClr val="595959"/>
                </a:solidFill>
                <a:latin typeface="微软雅黑" panose="020B0503020204020204" pitchFamily="34" charset="-122"/>
                <a:ea typeface="微软雅黑" panose="020B0503020204020204" pitchFamily="34" charset="-122"/>
                <a:cs typeface="+mn-ea"/>
              </a:rPr>
              <a:t>AccountDao</a:t>
            </a:r>
            <a:r>
              <a:rPr lang="zh-CN" altLang="zh-CN" sz="1600" dirty="0">
                <a:solidFill>
                  <a:srgbClr val="595959"/>
                </a:solidFill>
                <a:latin typeface="微软雅黑" panose="020B0503020204020204" pitchFamily="34" charset="-122"/>
                <a:ea typeface="微软雅黑" panose="020B0503020204020204" pitchFamily="34" charset="-122"/>
                <a:cs typeface="+mn-ea"/>
              </a:rPr>
              <a:t>实例</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StudentDao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studentDao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StudentDao</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applicationContext.getBean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studentDao</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List&lt;Student&gt; student = </a:t>
            </a:r>
            <a:r>
              <a:rPr lang="en-US" altLang="zh-CN" sz="1600" dirty="0" err="1">
                <a:solidFill>
                  <a:srgbClr val="595959"/>
                </a:solidFill>
                <a:latin typeface="微软雅黑" panose="020B0503020204020204" pitchFamily="34" charset="-122"/>
                <a:ea typeface="微软雅黑" panose="020B0503020204020204" pitchFamily="34" charset="-122"/>
                <a:cs typeface="+mn-ea"/>
              </a:rPr>
              <a:t>studentDao.findAllStudent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for</a:t>
            </a:r>
            <a:r>
              <a:rPr lang="zh-CN" altLang="en-US" sz="1600" dirty="0">
                <a:solidFill>
                  <a:srgbClr val="595959"/>
                </a:solidFill>
                <a:latin typeface="微软雅黑" panose="020B0503020204020204" pitchFamily="34" charset="-122"/>
                <a:ea typeface="微软雅黑" panose="020B0503020204020204" pitchFamily="34" charset="-122"/>
                <a:cs typeface="+mn-ea"/>
              </a:rPr>
              <a:t>循环输出集合中的对象，此处省略</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6339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查看运行结果</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IDEA</a:t>
            </a:r>
            <a:r>
              <a:rPr lang="zh-CN" altLang="zh-CN" dirty="0">
                <a:solidFill>
                  <a:srgbClr val="595959"/>
                </a:solidFill>
                <a:latin typeface="微软雅黑" panose="020B0503020204020204" pitchFamily="34" charset="-122"/>
                <a:ea typeface="微软雅黑" panose="020B0503020204020204" pitchFamily="34" charset="-122"/>
                <a:cs typeface="+mn-ea"/>
              </a:rPr>
              <a:t>中启动</a:t>
            </a:r>
            <a:r>
              <a:rPr lang="en-US" altLang="zh-CN" dirty="0" err="1">
                <a:solidFill>
                  <a:srgbClr val="595959"/>
                </a:solidFill>
                <a:latin typeface="微软雅黑" panose="020B0503020204020204" pitchFamily="34" charset="-122"/>
                <a:ea typeface="微软雅黑" panose="020B0503020204020204" pitchFamily="34" charset="-122"/>
                <a:cs typeface="+mn-ea"/>
              </a:rPr>
              <a:t>StudentController</a:t>
            </a:r>
            <a:r>
              <a:rPr lang="zh-CN" altLang="zh-CN" dirty="0">
                <a:solidFill>
                  <a:srgbClr val="595959"/>
                </a:solidFill>
                <a:latin typeface="微软雅黑" panose="020B0503020204020204" pitchFamily="34" charset="-122"/>
                <a:ea typeface="微软雅黑" panose="020B0503020204020204" pitchFamily="34" charset="-122"/>
                <a:cs typeface="+mn-ea"/>
              </a:rPr>
              <a:t>类，在控制台按照提示输入账号密码进行登录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6339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案例：实现用户登录</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25165" y="2710815"/>
            <a:ext cx="5741858" cy="2880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endParaRPr lang="zh-CN" altLang="en-GB"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7" name="圆角矩形 26"/>
          <p:cNvSpPr/>
          <p:nvPr/>
        </p:nvSpPr>
        <p:spPr>
          <a:xfrm>
            <a:off x="1303056" y="1891410"/>
            <a:ext cx="9794240" cy="365286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endParaRPr lang="zh-CN" altLang="en-US" sz="2800" b="1"/>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endParaRPr lang="zh-CN" altLang="en-US" sz="2800" b="1" dirty="0">
              <a:sym typeface="+mn-ea"/>
            </a:endParaRP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endParaRPr lang="zh-CN" altLang="en-US" sz="2800" b="1" dirty="0">
              <a:sym typeface="+mn-ea"/>
            </a:endParaRP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endParaRPr lang="zh-CN" altLang="en-US" sz="2800" b="1">
              <a:sym typeface="+mn-ea"/>
            </a:endParaRPr>
          </a:p>
        </p:txBody>
      </p:sp>
      <p:sp>
        <p:nvSpPr>
          <p:cNvPr id="12" name="TextBox 35"/>
          <p:cNvSpPr txBox="1">
            <a:spLocks noChangeArrowheads="1"/>
          </p:cNvSpPr>
          <p:nvPr/>
        </p:nvSpPr>
        <p:spPr bwMode="auto">
          <a:xfrm>
            <a:off x="1521042" y="2440640"/>
            <a:ext cx="9504297" cy="256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本章主要讲解了</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的数据库编程。首先介绍了</a:t>
            </a:r>
            <a:r>
              <a:rPr lang="en-US" altLang="zh-CN" dirty="0">
                <a:solidFill>
                  <a:srgbClr val="1369B2"/>
                </a:solidFill>
                <a:latin typeface="微软雅黑" panose="020B0503020204020204" pitchFamily="34" charset="-122"/>
                <a:ea typeface="微软雅黑" panose="020B0503020204020204" pitchFamily="34" charset="-122"/>
              </a:rPr>
              <a:t>Spring JDBC</a:t>
            </a:r>
            <a:r>
              <a:rPr lang="zh-CN" altLang="zh-CN" dirty="0">
                <a:solidFill>
                  <a:srgbClr val="595959"/>
                </a:solidFill>
                <a:latin typeface="微软雅黑" panose="020B0503020204020204" pitchFamily="34" charset="-122"/>
                <a:ea typeface="微软雅黑" panose="020B0503020204020204" pitchFamily="34" charset="-122"/>
              </a:rPr>
              <a:t>，包括</a:t>
            </a:r>
            <a:r>
              <a:rPr lang="en-US" altLang="zh-CN" dirty="0" err="1">
                <a:solidFill>
                  <a:srgbClr val="595959"/>
                </a:solidFill>
                <a:latin typeface="微软雅黑" panose="020B0503020204020204" pitchFamily="34" charset="-122"/>
                <a:ea typeface="微软雅黑" panose="020B0503020204020204" pitchFamily="34" charset="-122"/>
              </a:rPr>
              <a:t>JdbcTemplate</a:t>
            </a:r>
            <a:r>
              <a:rPr lang="zh-CN" altLang="zh-CN" dirty="0">
                <a:solidFill>
                  <a:srgbClr val="595959"/>
                </a:solidFill>
                <a:latin typeface="微软雅黑" panose="020B0503020204020204" pitchFamily="34" charset="-122"/>
                <a:ea typeface="微软雅黑" panose="020B0503020204020204" pitchFamily="34" charset="-122"/>
              </a:rPr>
              <a:t>概述和</a:t>
            </a:r>
            <a:r>
              <a:rPr lang="en-US" altLang="zh-CN" dirty="0">
                <a:solidFill>
                  <a:srgbClr val="595959"/>
                </a:solidFill>
                <a:latin typeface="微软雅黑" panose="020B0503020204020204" pitchFamily="34" charset="-122"/>
                <a:ea typeface="微软雅黑" panose="020B0503020204020204" pitchFamily="34" charset="-122"/>
              </a:rPr>
              <a:t>Spring JDBC</a:t>
            </a:r>
            <a:r>
              <a:rPr lang="zh-CN" altLang="zh-CN" dirty="0">
                <a:solidFill>
                  <a:srgbClr val="595959"/>
                </a:solidFill>
                <a:latin typeface="微软雅黑" panose="020B0503020204020204" pitchFamily="34" charset="-122"/>
                <a:ea typeface="微软雅黑" panose="020B0503020204020204" pitchFamily="34" charset="-122"/>
              </a:rPr>
              <a:t>的配置；然后讲解了</a:t>
            </a:r>
            <a:r>
              <a:rPr lang="en-US" altLang="zh-CN" dirty="0" err="1">
                <a:solidFill>
                  <a:srgbClr val="1369B2"/>
                </a:solidFill>
                <a:latin typeface="微软雅黑" panose="020B0503020204020204" pitchFamily="34" charset="-122"/>
                <a:ea typeface="微软雅黑" panose="020B0503020204020204" pitchFamily="34" charset="-122"/>
              </a:rPr>
              <a:t>JdbcTemplate</a:t>
            </a:r>
            <a:r>
              <a:rPr lang="zh-CN" altLang="zh-CN" dirty="0">
                <a:solidFill>
                  <a:srgbClr val="595959"/>
                </a:solidFill>
                <a:latin typeface="微软雅黑" panose="020B0503020204020204" pitchFamily="34" charset="-122"/>
                <a:ea typeface="微软雅黑" panose="020B0503020204020204" pitchFamily="34" charset="-122"/>
              </a:rPr>
              <a:t>的</a:t>
            </a:r>
            <a:r>
              <a:rPr lang="zh-CN" altLang="zh-CN" dirty="0">
                <a:solidFill>
                  <a:srgbClr val="1369B2"/>
                </a:solidFill>
                <a:latin typeface="微软雅黑" panose="020B0503020204020204" pitchFamily="34" charset="-122"/>
                <a:ea typeface="微软雅黑" panose="020B0503020204020204" pitchFamily="34" charset="-122"/>
              </a:rPr>
              <a:t>增删改查</a:t>
            </a:r>
            <a:r>
              <a:rPr lang="zh-CN" altLang="zh-CN" dirty="0">
                <a:solidFill>
                  <a:srgbClr val="595959"/>
                </a:solidFill>
                <a:latin typeface="微软雅黑" panose="020B0503020204020204" pitchFamily="34" charset="-122"/>
                <a:ea typeface="微软雅黑" panose="020B0503020204020204" pitchFamily="34" charset="-122"/>
              </a:rPr>
              <a:t>操作，包括</a:t>
            </a:r>
            <a:r>
              <a:rPr lang="en-US" altLang="zh-CN" dirty="0" err="1">
                <a:solidFill>
                  <a:srgbClr val="595959"/>
                </a:solidFill>
                <a:latin typeface="微软雅黑" panose="020B0503020204020204" pitchFamily="34" charset="-122"/>
                <a:ea typeface="微软雅黑" panose="020B0503020204020204" pitchFamily="34" charset="-122"/>
              </a:rPr>
              <a:t>excute</a:t>
            </a:r>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方法、</a:t>
            </a:r>
            <a:r>
              <a:rPr lang="en-US" altLang="zh-CN" dirty="0">
                <a:solidFill>
                  <a:srgbClr val="595959"/>
                </a:solidFill>
                <a:latin typeface="微软雅黑" panose="020B0503020204020204" pitchFamily="34" charset="-122"/>
                <a:ea typeface="微软雅黑" panose="020B0503020204020204" pitchFamily="34" charset="-122"/>
              </a:rPr>
              <a:t>update()</a:t>
            </a:r>
            <a:r>
              <a:rPr lang="zh-CN" altLang="zh-CN" dirty="0">
                <a:solidFill>
                  <a:srgbClr val="595959"/>
                </a:solidFill>
                <a:latin typeface="微软雅黑" panose="020B0503020204020204" pitchFamily="34" charset="-122"/>
                <a:ea typeface="微软雅黑" panose="020B0503020204020204" pitchFamily="34" charset="-122"/>
              </a:rPr>
              <a:t>方法和</a:t>
            </a:r>
            <a:r>
              <a:rPr lang="en-US" altLang="zh-CN" dirty="0">
                <a:solidFill>
                  <a:srgbClr val="595959"/>
                </a:solidFill>
                <a:latin typeface="微软雅黑" panose="020B0503020204020204" pitchFamily="34" charset="-122"/>
                <a:ea typeface="微软雅黑" panose="020B0503020204020204" pitchFamily="34" charset="-122"/>
              </a:rPr>
              <a:t>query()</a:t>
            </a:r>
            <a:r>
              <a:rPr lang="zh-CN" altLang="zh-CN" dirty="0">
                <a:solidFill>
                  <a:srgbClr val="595959"/>
                </a:solidFill>
                <a:latin typeface="微软雅黑" panose="020B0503020204020204" pitchFamily="34" charset="-122"/>
                <a:ea typeface="微软雅黑" panose="020B0503020204020204" pitchFamily="34" charset="-122"/>
              </a:rPr>
              <a:t>方法；接着讲解了</a:t>
            </a:r>
            <a:r>
              <a:rPr lang="en-US" altLang="zh-CN" dirty="0">
                <a:solidFill>
                  <a:srgbClr val="1369B2"/>
                </a:solidFill>
                <a:latin typeface="微软雅黑" panose="020B0503020204020204" pitchFamily="34" charset="-122"/>
                <a:ea typeface="微软雅黑" panose="020B0503020204020204" pitchFamily="34" charset="-122"/>
              </a:rPr>
              <a:t>Spring</a:t>
            </a:r>
            <a:r>
              <a:rPr lang="zh-CN" altLang="zh-CN" dirty="0">
                <a:solidFill>
                  <a:srgbClr val="1369B2"/>
                </a:solidFill>
                <a:latin typeface="微软雅黑" panose="020B0503020204020204" pitchFamily="34" charset="-122"/>
                <a:ea typeface="微软雅黑" panose="020B0503020204020204" pitchFamily="34" charset="-122"/>
              </a:rPr>
              <a:t>事务管理</a:t>
            </a:r>
            <a:r>
              <a:rPr lang="zh-CN" altLang="zh-CN" dirty="0">
                <a:solidFill>
                  <a:srgbClr val="595959"/>
                </a:solidFill>
                <a:latin typeface="微软雅黑" panose="020B0503020204020204" pitchFamily="34" charset="-122"/>
                <a:ea typeface="微软雅黑" panose="020B0503020204020204" pitchFamily="34" charset="-122"/>
              </a:rPr>
              <a:t>概述，包括事务管理的核心接口和事务管理的方式；最后讲解了两种实现声明式事务管理的方式，</a:t>
            </a:r>
            <a:r>
              <a:rPr lang="zh-CN" altLang="zh-CN" dirty="0">
                <a:solidFill>
                  <a:srgbClr val="1369B2"/>
                </a:solidFill>
                <a:latin typeface="微软雅黑" panose="020B0503020204020204" pitchFamily="34" charset="-122"/>
                <a:ea typeface="微软雅黑" panose="020B0503020204020204" pitchFamily="34" charset="-122"/>
              </a:rPr>
              <a:t>基于</a:t>
            </a:r>
            <a:r>
              <a:rPr lang="en-US" altLang="zh-CN" dirty="0">
                <a:solidFill>
                  <a:srgbClr val="1369B2"/>
                </a:solidFill>
                <a:latin typeface="微软雅黑" panose="020B0503020204020204" pitchFamily="34" charset="-122"/>
                <a:ea typeface="微软雅黑" panose="020B0503020204020204" pitchFamily="34" charset="-122"/>
              </a:rPr>
              <a:t>XML</a:t>
            </a:r>
            <a:r>
              <a:rPr lang="zh-CN" altLang="zh-CN" dirty="0">
                <a:solidFill>
                  <a:srgbClr val="1369B2"/>
                </a:solidFill>
                <a:latin typeface="微软雅黑" panose="020B0503020204020204" pitchFamily="34" charset="-122"/>
                <a:ea typeface="微软雅黑" panose="020B0503020204020204" pitchFamily="34" charset="-122"/>
              </a:rPr>
              <a:t>方式的声明式事务</a:t>
            </a:r>
            <a:r>
              <a:rPr lang="zh-CN" altLang="zh-CN" dirty="0">
                <a:solidFill>
                  <a:srgbClr val="595959"/>
                </a:solidFill>
                <a:latin typeface="微软雅黑" panose="020B0503020204020204" pitchFamily="34" charset="-122"/>
                <a:ea typeface="微软雅黑" panose="020B0503020204020204" pitchFamily="34" charset="-122"/>
              </a:rPr>
              <a:t>和</a:t>
            </a:r>
            <a:r>
              <a:rPr lang="zh-CN" altLang="zh-CN" dirty="0">
                <a:solidFill>
                  <a:srgbClr val="1369B2"/>
                </a:solidFill>
                <a:latin typeface="微软雅黑" panose="020B0503020204020204" pitchFamily="34" charset="-122"/>
                <a:ea typeface="微软雅黑" panose="020B0503020204020204" pitchFamily="34" charset="-122"/>
              </a:rPr>
              <a:t>基于注解方式的声明式事务</a:t>
            </a:r>
            <a:r>
              <a:rPr lang="zh-CN" altLang="zh-CN" dirty="0">
                <a:solidFill>
                  <a:srgbClr val="595959"/>
                </a:solidFill>
                <a:latin typeface="微软雅黑" panose="020B0503020204020204" pitchFamily="34" charset="-122"/>
                <a:ea typeface="微软雅黑" panose="020B0503020204020204" pitchFamily="34" charset="-122"/>
              </a:rPr>
              <a:t>。通过本章的学习，读者可以对</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的数据库编程有一定的了解，为框架中数据库开发奠定了基础</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80521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37660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抽象类</a:t>
            </a:r>
            <a:r>
              <a:rPr lang="en-US" altLang="zh-CN" sz="2000" dirty="0" err="1">
                <a:solidFill>
                  <a:srgbClr val="1369B2"/>
                </a:solidFill>
                <a:latin typeface="微软雅黑" panose="020B0503020204020204" pitchFamily="34" charset="-122"/>
                <a:ea typeface="微软雅黑" panose="020B0503020204020204" pitchFamily="34" charset="-122"/>
              </a:rPr>
              <a:t>JdbcAccessor</a:t>
            </a:r>
            <a:r>
              <a:rPr lang="zh-CN" altLang="en-US" sz="2000" dirty="0">
                <a:solidFill>
                  <a:srgbClr val="1369B2"/>
                </a:solidFill>
                <a:latin typeface="微软雅黑" panose="020B0503020204020204" pitchFamily="34" charset="-122"/>
                <a:ea typeface="微软雅黑" panose="020B0503020204020204" pitchFamily="34" charset="-122"/>
              </a:rPr>
              <a:t>的属性</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9.1.1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JDBCTemplate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937509"/>
            <a:ext cx="9087451" cy="25271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JdbcTemplate</a:t>
            </a:r>
            <a:r>
              <a:rPr lang="zh-CN" altLang="zh-CN" dirty="0">
                <a:solidFill>
                  <a:srgbClr val="595959"/>
                </a:solidFill>
                <a:latin typeface="微软雅黑" panose="020B0503020204020204" pitchFamily="34" charset="-122"/>
              </a:rPr>
              <a:t>类继承自抽象类</a:t>
            </a:r>
            <a:r>
              <a:rPr lang="en-US" altLang="zh-CN" dirty="0" err="1">
                <a:solidFill>
                  <a:srgbClr val="595959"/>
                </a:solidFill>
                <a:latin typeface="微软雅黑" panose="020B0503020204020204" pitchFamily="34" charset="-122"/>
              </a:rPr>
              <a:t>JdbcAccessor</a:t>
            </a:r>
            <a:r>
              <a:rPr lang="zh-CN" altLang="zh-CN" dirty="0">
                <a:solidFill>
                  <a:srgbClr val="595959"/>
                </a:solidFill>
                <a:latin typeface="微软雅黑" panose="020B0503020204020204" pitchFamily="34" charset="-122"/>
              </a:rPr>
              <a:t>，同时实现了</a:t>
            </a:r>
            <a:r>
              <a:rPr lang="en-US" altLang="zh-CN" dirty="0" err="1">
                <a:solidFill>
                  <a:srgbClr val="595959"/>
                </a:solidFill>
                <a:latin typeface="微软雅黑" panose="020B0503020204020204" pitchFamily="34" charset="-122"/>
              </a:rPr>
              <a:t>JdbcTemplate</a:t>
            </a:r>
            <a:r>
              <a:rPr lang="zh-CN" altLang="zh-CN" dirty="0">
                <a:solidFill>
                  <a:srgbClr val="595959"/>
                </a:solidFill>
                <a:latin typeface="微软雅黑" panose="020B0503020204020204" pitchFamily="34" charset="-122"/>
              </a:rPr>
              <a:t>接口。抽象类</a:t>
            </a:r>
            <a:r>
              <a:rPr lang="en-US" altLang="zh-CN" dirty="0" err="1">
                <a:solidFill>
                  <a:srgbClr val="595959"/>
                </a:solidFill>
                <a:latin typeface="微软雅黑" panose="020B0503020204020204" pitchFamily="34" charset="-122"/>
              </a:rPr>
              <a:t>JdbcAccessor</a:t>
            </a:r>
            <a:r>
              <a:rPr lang="zh-CN" altLang="zh-CN" dirty="0">
                <a:solidFill>
                  <a:srgbClr val="595959"/>
                </a:solidFill>
                <a:latin typeface="微软雅黑" panose="020B0503020204020204" pitchFamily="34" charset="-122"/>
              </a:rPr>
              <a:t>提供了一些访问数据库时使用的公共属性，具体如下</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DataSource</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DataSource</a:t>
            </a:r>
            <a:r>
              <a:rPr lang="zh-CN" altLang="zh-CN" dirty="0">
                <a:solidFill>
                  <a:srgbClr val="595959"/>
                </a:solidFill>
                <a:latin typeface="微软雅黑" panose="020B0503020204020204" pitchFamily="34" charset="-122"/>
              </a:rPr>
              <a:t>主要功能是获取数据库连接。在具体的数据操作中，</a:t>
            </a:r>
            <a:r>
              <a:rPr lang="zh-CN" altLang="en-US" dirty="0">
                <a:solidFill>
                  <a:srgbClr val="595959"/>
                </a:solidFill>
                <a:latin typeface="微软雅黑" panose="020B0503020204020204" pitchFamily="34" charset="-122"/>
              </a:rPr>
              <a:t>它还</a:t>
            </a:r>
            <a:r>
              <a:rPr lang="zh-CN" altLang="zh-CN" dirty="0">
                <a:solidFill>
                  <a:srgbClr val="595959"/>
                </a:solidFill>
                <a:latin typeface="微软雅黑" panose="020B0503020204020204" pitchFamily="34" charset="-122"/>
              </a:rPr>
              <a:t>提供对数据库连接的缓冲池和分布式事务的支持。</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en-US" altLang="zh-CN" dirty="0" err="1">
                <a:solidFill>
                  <a:srgbClr val="1369B2"/>
                </a:solidFill>
                <a:latin typeface="微软雅黑" panose="020B0503020204020204" pitchFamily="34" charset="-122"/>
              </a:rPr>
              <a:t>SQLExceptionTranslator</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SQLExceptionTranslator</a:t>
            </a:r>
            <a:r>
              <a:rPr lang="zh-CN" altLang="zh-CN" dirty="0">
                <a:solidFill>
                  <a:srgbClr val="595959"/>
                </a:solidFill>
                <a:latin typeface="微软雅黑" panose="020B0503020204020204" pitchFamily="34" charset="-122"/>
              </a:rPr>
              <a:t>是一个接口，</a:t>
            </a:r>
            <a:r>
              <a:rPr lang="zh-CN" altLang="en-US" dirty="0">
                <a:solidFill>
                  <a:srgbClr val="595959"/>
                </a:solidFill>
                <a:latin typeface="微软雅黑" panose="020B0503020204020204" pitchFamily="34" charset="-122"/>
              </a:rPr>
              <a:t>它</a:t>
            </a:r>
            <a:r>
              <a:rPr lang="zh-CN" altLang="zh-CN" dirty="0">
                <a:solidFill>
                  <a:srgbClr val="595959"/>
                </a:solidFill>
                <a:latin typeface="微软雅黑" panose="020B0503020204020204" pitchFamily="34" charset="-122"/>
              </a:rPr>
              <a:t>负责对</a:t>
            </a:r>
            <a:r>
              <a:rPr lang="en-US" altLang="zh-CN" dirty="0" err="1">
                <a:solidFill>
                  <a:srgbClr val="595959"/>
                </a:solidFill>
                <a:latin typeface="微软雅黑" panose="020B0503020204020204" pitchFamily="34" charset="-122"/>
              </a:rPr>
              <a:t>SQLException</a:t>
            </a:r>
            <a:r>
              <a:rPr lang="zh-CN" altLang="zh-CN" dirty="0">
                <a:solidFill>
                  <a:srgbClr val="595959"/>
                </a:solidFill>
                <a:latin typeface="微软雅黑" panose="020B0503020204020204" pitchFamily="34" charset="-122"/>
              </a:rPr>
              <a:t>异常进行转译工作。</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5" y="2640330"/>
            <a:ext cx="9658732" cy="312647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5842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4303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xml><?xml version="1.0" encoding="utf-8"?>
<p:tagLst xmlns:p="http://schemas.openxmlformats.org/presentationml/2006/main">
  <p:tag name="PA" val="v5.2.7"/>
  <p:tag name="RESOURCELIBID_ANIM" val="450"/>
</p:tagLst>
</file>

<file path=ppt/tags/tag13.xml><?xml version="1.0" encoding="utf-8"?>
<p:tagLst xmlns:p="http://schemas.openxmlformats.org/presentationml/2006/main">
  <p:tag name="KSO_WM_UNIT_PLACING_PICTURE_USER_VIEWPORT" val="{&quot;height&quot;:3278.8409448818898,&quot;width&quot;:11546.71968503937}"/>
</p:tagLst>
</file>

<file path=ppt/tags/tag14.xml><?xml version="1.0" encoding="utf-8"?>
<p:tagLst xmlns:p="http://schemas.openxmlformats.org/presentationml/2006/main">
  <p:tag name="PA" val="v5.2.7"/>
  <p:tag name="RESOURCELIBID_ANIM" val="450"/>
</p:tagLst>
</file>

<file path=ppt/tags/tag15.xml><?xml version="1.0" encoding="utf-8"?>
<p:tagLst xmlns:p="http://schemas.openxmlformats.org/presentationml/2006/main">
  <p:tag name="PA" val="v5.2.7"/>
  <p:tag name="RESOURCELIBID_ANIM" val="450"/>
</p:tagLst>
</file>

<file path=ppt/tags/tag16.xml><?xml version="1.0" encoding="utf-8"?>
<p:tagLst xmlns:p="http://schemas.openxmlformats.org/presentationml/2006/main">
  <p:tag name="PA" val="v5.2.7"/>
  <p:tag name="RESOURCELIBID_ANIM" val="450"/>
</p:tagLst>
</file>

<file path=ppt/tags/tag17.xml><?xml version="1.0" encoding="utf-8"?>
<p:tagLst xmlns:p="http://schemas.openxmlformats.org/presentationml/2006/main">
  <p:tag name="PA" val="v5.2.7"/>
  <p:tag name="RESOURCELIBID_ANIM" val="450"/>
</p:tagLst>
</file>

<file path=ppt/tags/tag18.xml><?xml version="1.0" encoding="utf-8"?>
<p:tagLst xmlns:p="http://schemas.openxmlformats.org/presentationml/2006/main">
  <p:tag name="PA" val="v5.2.7"/>
  <p:tag name="RESOURCELIBID_ANIM" val="45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xml><?xml version="1.0" encoding="utf-8"?>
<p:tagLst xmlns:p="http://schemas.openxmlformats.org/presentationml/2006/main">
  <p:tag name="KSO_WM_UNIT_TABLE_BEAUTIFY" val="smartTable{0edd4b05-9efb-4516-8269-e9545205e03b}"/>
</p:tagLst>
</file>

<file path=ppt/tags/tag21.xml><?xml version="1.0" encoding="utf-8"?>
<p:tagLst xmlns:p="http://schemas.openxmlformats.org/presentationml/2006/main">
  <p:tag name="PA" val="v5.2.7"/>
  <p:tag name="RESOURCELIBID_ANIM" val="450"/>
</p:tagLst>
</file>

<file path=ppt/tags/tag22.xml><?xml version="1.0" encoding="utf-8"?>
<p:tagLst xmlns:p="http://schemas.openxmlformats.org/presentationml/2006/main">
  <p:tag name="PA" val="v5.2.7"/>
  <p:tag name="RESOURCELIBID_ANIM" val="450"/>
</p:tagLst>
</file>

<file path=ppt/tags/tag23.xml><?xml version="1.0" encoding="utf-8"?>
<p:tagLst xmlns:p="http://schemas.openxmlformats.org/presentationml/2006/main">
  <p:tag name="PA" val="v5.2.7"/>
  <p:tag name="RESOURCELIBID_ANIM" val="450"/>
</p:tagLst>
</file>

<file path=ppt/tags/tag24.xml><?xml version="1.0" encoding="utf-8"?>
<p:tagLst xmlns:p="http://schemas.openxmlformats.org/presentationml/2006/main">
  <p:tag name="PA" val="v5.2.7"/>
  <p:tag name="RESOURCELIBID_ANIM" val="450"/>
</p:tagLst>
</file>

<file path=ppt/tags/tag25.xml><?xml version="1.0" encoding="utf-8"?>
<p:tagLst xmlns:p="http://schemas.openxmlformats.org/presentationml/2006/main">
  <p:tag name="PA" val="v5.2.7"/>
  <p:tag name="RESOURCELIBID_ANIM" val="450"/>
</p:tagLst>
</file>

<file path=ppt/tags/tag26.xml><?xml version="1.0" encoding="utf-8"?>
<p:tagLst xmlns:p="http://schemas.openxmlformats.org/presentationml/2006/main">
  <p:tag name="PA" val="v5.2.7"/>
  <p:tag name="RESOURCELIBID_ANIM" val="450"/>
</p:tagLst>
</file>

<file path=ppt/tags/tag27.xml><?xml version="1.0" encoding="utf-8"?>
<p:tagLst xmlns:p="http://schemas.openxmlformats.org/presentationml/2006/main">
  <p:tag name="PA" val="v5.2.7"/>
  <p:tag name="RESOURCELIBID_ANIM" val="450"/>
</p:tagLst>
</file>

<file path=ppt/tags/tag28.xml><?xml version="1.0" encoding="utf-8"?>
<p:tagLst xmlns:p="http://schemas.openxmlformats.org/presentationml/2006/main">
  <p:tag name="PA" val="v5.2.7"/>
  <p:tag name="RESOURCELIBID_ANIM" val="450"/>
</p:tagLst>
</file>

<file path=ppt/tags/tag29.xml><?xml version="1.0" encoding="utf-8"?>
<p:tagLst xmlns:p="http://schemas.openxmlformats.org/presentationml/2006/main">
  <p:tag name="PA" val="v5.2.7"/>
  <p:tag name="RESOURCELIBID_ANIM" val="450"/>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0.xml><?xml version="1.0" encoding="utf-8"?>
<p:tagLst xmlns:p="http://schemas.openxmlformats.org/presentationml/2006/main">
  <p:tag name="PA" val="v5.2.7"/>
  <p:tag name="RESOURCELIBID_ANIM" val="450"/>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2.xml><?xml version="1.0" encoding="utf-8"?>
<p:tagLst xmlns:p="http://schemas.openxmlformats.org/presentationml/2006/main">
  <p:tag name="KSO_WM_UNIT_TABLE_BEAUTIFY" val="smartTable{1d68d610-ba19-41dc-8424-cd2ba8e6ca10}"/>
  <p:tag name="TABLE_ENDDRAG_ORIGIN_RECT" val="872*406"/>
  <p:tag name="TABLE_ENDDRAG_RECT" val="61*151*872*406"/>
</p:tagLst>
</file>

<file path=ppt/tags/tag33.xml><?xml version="1.0" encoding="utf-8"?>
<p:tagLst xmlns:p="http://schemas.openxmlformats.org/presentationml/2006/main">
  <p:tag name="PA" val="v5.2.7"/>
  <p:tag name="RESOURCELIBID_ANIM" val="450"/>
</p:tagLst>
</file>

<file path=ppt/tags/tag34.xml><?xml version="1.0" encoding="utf-8"?>
<p:tagLst xmlns:p="http://schemas.openxmlformats.org/presentationml/2006/main">
  <p:tag name="PA" val="v5.2.7"/>
  <p:tag name="RESOURCELIBID_ANIM" val="450"/>
</p:tagLst>
</file>

<file path=ppt/tags/tag35.xml><?xml version="1.0" encoding="utf-8"?>
<p:tagLst xmlns:p="http://schemas.openxmlformats.org/presentationml/2006/main">
  <p:tag name="PA" val="v5.2.7"/>
  <p:tag name="RESOURCELIBID_ANIM" val="450"/>
</p:tagLst>
</file>

<file path=ppt/tags/tag36.xml><?xml version="1.0" encoding="utf-8"?>
<p:tagLst xmlns:p="http://schemas.openxmlformats.org/presentationml/2006/main">
  <p:tag name="PA" val="v5.2.7"/>
  <p:tag name="RESOURCELIBID_ANIM" val="450"/>
</p:tagLst>
</file>

<file path=ppt/tags/tag37.xml><?xml version="1.0" encoding="utf-8"?>
<p:tagLst xmlns:p="http://schemas.openxmlformats.org/presentationml/2006/main">
  <p:tag name="PA" val="v5.2.7"/>
  <p:tag name="RESOURCELIBID_ANIM" val="450"/>
</p:tagLst>
</file>

<file path=ppt/tags/tag38.xml><?xml version="1.0" encoding="utf-8"?>
<p:tagLst xmlns:p="http://schemas.openxmlformats.org/presentationml/2006/main">
  <p:tag name="PA" val="v5.2.7"/>
  <p:tag name="RESOURCELIBID_ANIM" val="450"/>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2.xml><?xml version="1.0" encoding="utf-8"?>
<p:tagLst xmlns:p="http://schemas.openxmlformats.org/presentationml/2006/main">
  <p:tag name="KSO_WM_UNIT_TABLE_BEAUTIFY" val="smartTable{2422efe8-dc83-42bf-8b32-cc3888c27f5a}"/>
  <p:tag name="TABLE_ENDDRAG_ORIGIN_RECT" val="628*121"/>
  <p:tag name="TABLE_ENDDRAG_RECT" val="205*222*628*12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p="http://schemas.openxmlformats.org/presentationml/2006/main">
  <p:tag name="KSO_WM_UNIT_TABLE_BEAUTIFY" val="smartTable{1e8fb407-7132-4d2b-89b4-34477107bdf3}"/>
  <p:tag name="TABLE_ENDDRAG_ORIGIN_RECT" val="718*321"/>
  <p:tag name="TABLE_ENDDRAG_RECT" val="182*211*718*32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0.xml><?xml version="1.0" encoding="utf-8"?>
<p:tagLst xmlns:p="http://schemas.openxmlformats.org/presentationml/2006/main">
  <p:tag name="KSO_WM_UNIT_TABLE_BEAUTIFY" val="smartTable{0eaaea4d-8e38-4656-a13f-34a4c83a10c9}"/>
  <p:tag name="TABLE_ENDDRAG_ORIGIN_RECT" val="772*435"/>
  <p:tag name="TABLE_ENDDRAG_RECT" val="98*138*772*435"/>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6.xml><?xml version="1.0" encoding="utf-8"?>
<p:tagLst xmlns:p="http://schemas.openxmlformats.org/presentationml/2006/main">
  <p:tag name="KSO_WM_UNIT_TABLE_BEAUTIFY" val="smartTable{607e335b-e9d8-4dd6-af66-077e237c49f2}"/>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8.xml><?xml version="1.0" encoding="utf-8"?>
<p:tagLst xmlns:p="http://schemas.openxmlformats.org/presentationml/2006/main">
  <p:tag name="KSO_WM_UNIT_TABLE_BEAUTIFY" val="smartTable{44c64eea-b13c-4459-a9f5-f9cbbf13d53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xml><?xml version="1.0" encoding="utf-8"?>
<p:tagLst xmlns:p="http://schemas.openxmlformats.org/presentationml/2006/main">
  <p:tag name="KSO_WM_UNIT_TABLE_BEAUTIFY" val="smartTable{473ace6c-8aec-4bf8-94ad-10e02908c7cf}"/>
</p:tagLst>
</file>

<file path=ppt/tags/tag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p="http://schemas.openxmlformats.org/presentationml/2006/main">
  <p:tag name="KSO_WM_UNIT_TABLE_BEAUTIFY" val="smartTable{47944af1-681f-4cba-ba7f-7158b410557b}"/>
</p:tagLst>
</file>

<file path=ppt/tags/tag65.xml><?xml version="1.0" encoding="utf-8"?>
<p:tagLst xmlns:p="http://schemas.openxmlformats.org/presentationml/2006/main">
  <p:tag name="PA" val="v5.2.7"/>
  <p:tag name="RESOURCELIBID_ANIM" val="450"/>
</p:tagLst>
</file>

<file path=ppt/tags/tag66.xml><?xml version="1.0" encoding="utf-8"?>
<p:tagLst xmlns:p="http://schemas.openxmlformats.org/presentationml/2006/main">
  <p:tag name="PA" val="v5.2.7"/>
  <p:tag name="RESOURCELIBID_ANIM" val="450"/>
</p:tagLst>
</file>

<file path=ppt/tags/tag67.xml><?xml version="1.0" encoding="utf-8"?>
<p:tagLst xmlns:p="http://schemas.openxmlformats.org/presentationml/2006/main">
  <p:tag name="PA" val="v5.2.7"/>
  <p:tag name="RESOURCELIBID_ANIM" val="450"/>
</p:tagLst>
</file>

<file path=ppt/tags/tag68.xml><?xml version="1.0" encoding="utf-8"?>
<p:tagLst xmlns:p="http://schemas.openxmlformats.org/presentationml/2006/main">
  <p:tag name="PA" val="v5.2.7"/>
  <p:tag name="RESOURCELIBID_ANIM" val="450"/>
</p:tagLst>
</file>

<file path=ppt/tags/tag69.xml><?xml version="1.0" encoding="utf-8"?>
<p:tagLst xmlns:p="http://schemas.openxmlformats.org/presentationml/2006/main">
  <p:tag name="PA" val="v5.2.7"/>
  <p:tag name="RESOURCELIBID_ANIM" val="450"/>
</p:tagLst>
</file>

<file path=ppt/tags/tag7.xml><?xml version="1.0" encoding="utf-8"?>
<p:tagLst xmlns:p="http://schemas.openxmlformats.org/presentationml/2006/main">
  <p:tag name="PA" val="v5.2.7"/>
  <p:tag name="RESOURCELIBID_ANIM" val="450"/>
</p:tagLst>
</file>

<file path=ppt/tags/tag70.xml><?xml version="1.0" encoding="utf-8"?>
<p:tagLst xmlns:p="http://schemas.openxmlformats.org/presentationml/2006/main">
  <p:tag name="PA" val="v5.2.7"/>
  <p:tag name="RESOURCELIBID_ANIM" val="450"/>
</p:tagLst>
</file>

<file path=ppt/tags/tag71.xml><?xml version="1.0" encoding="utf-8"?>
<p:tagLst xmlns:p="http://schemas.openxmlformats.org/presentationml/2006/main">
  <p:tag name="PA" val="v5.2.7"/>
  <p:tag name="RESOURCELIBID_ANIM" val="450"/>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4.xml><?xml version="1.0" encoding="utf-8"?>
<p:tagLst xmlns:p="http://schemas.openxmlformats.org/presentationml/2006/main">
  <p:tag name="PA" val="v5.2.7"/>
  <p:tag name="RESOURCELIBID_ANIM" val="450"/>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6.xml><?xml version="1.0" encoding="utf-8"?>
<p:tagLst xmlns:p="http://schemas.openxmlformats.org/presentationml/2006/main">
  <p:tag name="KSO_WM_UNIT_TABLE_BEAUTIFY" val="smartTable{90cdd42d-c5c6-4223-9ebb-2afebe4b4a12}"/>
  <p:tag name="TABLE_ENDDRAG_ORIGIN_RECT" val="644*323"/>
  <p:tag name="TABLE_ENDDRAG_RECT" val="189*186*644*323"/>
</p:tagLst>
</file>

<file path=ppt/tags/tag77.xml><?xml version="1.0" encoding="utf-8"?>
<p:tagLst xmlns:p="http://schemas.openxmlformats.org/presentationml/2006/main">
  <p:tag name="PA" val="v5.2.7"/>
  <p:tag name="RESOURCELIBID_ANIM" val="450"/>
</p:tagLst>
</file>

<file path=ppt/tags/tag78.xml><?xml version="1.0" encoding="utf-8"?>
<p:tagLst xmlns:p="http://schemas.openxmlformats.org/presentationml/2006/main">
  <p:tag name="PA" val="v5.2.7"/>
  <p:tag name="RESOURCELIBID_ANIM" val="450"/>
</p:tagLst>
</file>

<file path=ppt/tags/tag79.xml><?xml version="1.0" encoding="utf-8"?>
<p:tagLst xmlns:p="http://schemas.openxmlformats.org/presentationml/2006/main">
  <p:tag name="PA" val="v5.2.7"/>
  <p:tag name="RESOURCELIBID_ANIM" val="45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4.xml><?xml version="1.0" encoding="utf-8"?>
<p:tagLst xmlns:p="http://schemas.openxmlformats.org/presentationml/2006/main">
  <p:tag name="PA" val="v5.2.7"/>
  <p:tag name="RESOURCELIBID_ANIM" val="450"/>
</p:tagLst>
</file>

<file path=ppt/tags/tag85.xml><?xml version="1.0" encoding="utf-8"?>
<p:tagLst xmlns:p="http://schemas.openxmlformats.org/presentationml/2006/main">
  <p:tag name="KSO_WM_UNIT_TABLE_BEAUTIFY" val="smartTable{c5118544-ba59-4fc7-9e29-423562137675}"/>
</p:tagLst>
</file>

<file path=ppt/tags/tag86.xml><?xml version="1.0" encoding="utf-8"?>
<p:tagLst xmlns:p="http://schemas.openxmlformats.org/presentationml/2006/main">
  <p:tag name="PA" val="v5.2.7"/>
  <p:tag name="RESOURCELIBID_ANIM" val="450"/>
</p:tagLst>
</file>

<file path=ppt/tags/tag87.xml><?xml version="1.0" encoding="utf-8"?>
<p:tagLst xmlns:p="http://schemas.openxmlformats.org/presentationml/2006/main">
  <p:tag name="PA" val="v5.2.7"/>
  <p:tag name="RESOURCELIBID_ANIM" val="450"/>
</p:tagLst>
</file>

<file path=ppt/tags/tag88.xml><?xml version="1.0" encoding="utf-8"?>
<p:tagLst xmlns:p="http://schemas.openxmlformats.org/presentationml/2006/main">
  <p:tag name="PA" val="v5.2.7"/>
  <p:tag name="RESOURCELIBID_ANIM" val="450"/>
</p:tagLst>
</file>

<file path=ppt/tags/tag89.xml><?xml version="1.0" encoding="utf-8"?>
<p:tagLst xmlns:p="http://schemas.openxmlformats.org/presentationml/2006/main">
  <p:tag name="PA" val="v5.2.7"/>
  <p:tag name="RESOURCELIBID_ANIM" val="450"/>
</p:tagLst>
</file>

<file path=ppt/tags/tag9.xml><?xml version="1.0" encoding="utf-8"?>
<p:tagLst xmlns:p="http://schemas.openxmlformats.org/presentationml/2006/main">
  <p:tag name="KSO_WM_UNIT_TABLE_BEAUTIFY" val="smartTable{33c924e2-1962-4ab4-8a46-046ff484af38}"/>
</p:tagLst>
</file>

<file path=ppt/tags/tag90.xml><?xml version="1.0" encoding="utf-8"?>
<p:tagLst xmlns:p="http://schemas.openxmlformats.org/presentationml/2006/main">
  <p:tag name="PA" val="v5.2.7"/>
  <p:tag name="RESOURCELIBID_ANIM" val="450"/>
</p:tagLst>
</file>

<file path=ppt/tags/tag91.xml><?xml version="1.0" encoding="utf-8"?>
<p:tagLst xmlns:p="http://schemas.openxmlformats.org/presentationml/2006/main">
  <p:tag name="PA" val="v5.2.7"/>
  <p:tag name="RESOURCELIBID_ANIM" val="450"/>
</p:tagLst>
</file>

<file path=ppt/tags/tag92.xml><?xml version="1.0" encoding="utf-8"?>
<p:tagLst xmlns:p="http://schemas.openxmlformats.org/presentationml/2006/main">
  <p:tag name="ISPRING_RESOURCE_PATHS_HASH_PRESENTER" val="a94153ef6312bc9afc5f4be1f2e717ea832bbed"/>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22787</Words>
  <Application>WPS 演示</Application>
  <PresentationFormat>宽屏</PresentationFormat>
  <Paragraphs>1229</Paragraphs>
  <Slides>88</Slides>
  <Notes>88</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88</vt:i4>
      </vt:variant>
    </vt:vector>
  </HeadingPairs>
  <TitlesOfParts>
    <vt:vector size="108" baseType="lpstr">
      <vt:lpstr>Arial</vt:lpstr>
      <vt:lpstr>宋体</vt:lpstr>
      <vt:lpstr>Wingdings</vt:lpstr>
      <vt:lpstr>微软雅黑</vt:lpstr>
      <vt:lpstr>思源黑体 CN Medium</vt:lpstr>
      <vt:lpstr>黑体</vt:lpstr>
      <vt:lpstr>字魂58号-创中黑</vt:lpstr>
      <vt:lpstr>Source Han Sans K Bold</vt:lpstr>
      <vt:lpstr>Calibri</vt:lpstr>
      <vt:lpstr>U.S. 101</vt:lpstr>
      <vt:lpstr>Roboto</vt:lpstr>
      <vt:lpstr>Open Sans Light</vt:lpstr>
      <vt:lpstr>等线</vt:lpstr>
      <vt:lpstr>Arial Unicode MS</vt:lpstr>
      <vt:lpstr>等线 Light</vt:lpstr>
      <vt:lpstr>Impact</vt:lpstr>
      <vt:lpstr>MS UI Gothic</vt:lpstr>
      <vt:lpstr>Segoe Print</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甘金龙</cp:lastModifiedBy>
  <cp:revision>1781</cp:revision>
  <dcterms:created xsi:type="dcterms:W3CDTF">2020-11-25T06:00:00Z</dcterms:created>
  <dcterms:modified xsi:type="dcterms:W3CDTF">2021-10-22T08:33:33Z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y fmtid="{D5CDD505-2E9C-101B-9397-08002B2CF9AE}" pid="3" name="ICV">
    <vt:lpwstr>BD4B67CD63344334BF4D9D2575F8E199</vt:lpwstr>
  </property>
</Properties>
</file>