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5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53.xml" ContentType="application/vnd.openxmlformats-officedocument.presentationml.tags+xml"/>
  <Override PartName="/ppt/notesSlides/notesSlide5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6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6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6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6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6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sldIdLst>
    <p:sldId id="459" r:id="rId2"/>
    <p:sldId id="1008" r:id="rId3"/>
    <p:sldId id="460" r:id="rId4"/>
    <p:sldId id="963" r:id="rId5"/>
    <p:sldId id="964" r:id="rId6"/>
    <p:sldId id="969" r:id="rId7"/>
    <p:sldId id="970" r:id="rId8"/>
    <p:sldId id="462" r:id="rId9"/>
    <p:sldId id="464" r:id="rId10"/>
    <p:sldId id="466" r:id="rId11"/>
    <p:sldId id="966" r:id="rId12"/>
    <p:sldId id="959" r:id="rId13"/>
    <p:sldId id="960" r:id="rId14"/>
    <p:sldId id="961" r:id="rId15"/>
    <p:sldId id="972" r:id="rId16"/>
    <p:sldId id="475" r:id="rId17"/>
    <p:sldId id="476" r:id="rId18"/>
    <p:sldId id="519" r:id="rId19"/>
    <p:sldId id="860" r:id="rId20"/>
    <p:sldId id="973" r:id="rId21"/>
    <p:sldId id="861" r:id="rId22"/>
    <p:sldId id="525" r:id="rId23"/>
    <p:sldId id="990" r:id="rId24"/>
    <p:sldId id="991" r:id="rId25"/>
    <p:sldId id="527" r:id="rId26"/>
    <p:sldId id="1012" r:id="rId27"/>
    <p:sldId id="1009" r:id="rId28"/>
    <p:sldId id="1010" r:id="rId29"/>
    <p:sldId id="1011" r:id="rId30"/>
    <p:sldId id="978" r:id="rId31"/>
    <p:sldId id="977" r:id="rId32"/>
    <p:sldId id="1013" r:id="rId33"/>
    <p:sldId id="980" r:id="rId34"/>
    <p:sldId id="981" r:id="rId35"/>
    <p:sldId id="982" r:id="rId36"/>
    <p:sldId id="983" r:id="rId37"/>
    <p:sldId id="936" r:id="rId38"/>
    <p:sldId id="544" r:id="rId39"/>
    <p:sldId id="937" r:id="rId40"/>
    <p:sldId id="1014" r:id="rId41"/>
    <p:sldId id="1015" r:id="rId42"/>
    <p:sldId id="938" r:id="rId43"/>
    <p:sldId id="939" r:id="rId44"/>
    <p:sldId id="586" r:id="rId45"/>
    <p:sldId id="940" r:id="rId46"/>
    <p:sldId id="962" r:id="rId47"/>
    <p:sldId id="941" r:id="rId48"/>
    <p:sldId id="942" r:id="rId49"/>
    <p:sldId id="993" r:id="rId50"/>
    <p:sldId id="943" r:id="rId51"/>
    <p:sldId id="944" r:id="rId52"/>
    <p:sldId id="992" r:id="rId53"/>
    <p:sldId id="996" r:id="rId54"/>
    <p:sldId id="995" r:id="rId55"/>
    <p:sldId id="989" r:id="rId56"/>
    <p:sldId id="587" r:id="rId57"/>
    <p:sldId id="945" r:id="rId58"/>
    <p:sldId id="946" r:id="rId59"/>
    <p:sldId id="947" r:id="rId60"/>
    <p:sldId id="948" r:id="rId61"/>
    <p:sldId id="997" r:id="rId62"/>
    <p:sldId id="998" r:id="rId63"/>
    <p:sldId id="999" r:id="rId64"/>
    <p:sldId id="1001" r:id="rId65"/>
    <p:sldId id="1002" r:id="rId66"/>
    <p:sldId id="1003" r:id="rId67"/>
    <p:sldId id="1004" r:id="rId68"/>
    <p:sldId id="1005" r:id="rId69"/>
    <p:sldId id="1006" r:id="rId70"/>
    <p:sldId id="1007" r:id="rId71"/>
    <p:sldId id="531" r:id="rId72"/>
  </p:sldIdLst>
  <p:sldSz cx="12192000" cy="6858000"/>
  <p:notesSz cx="6858000" cy="9144000"/>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0593"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857"/>
  </p:normalViewPr>
  <p:slideViewPr>
    <p:cSldViewPr snapToGrid="0" snapToObjects="1">
      <p:cViewPr varScale="1">
        <p:scale>
          <a:sx n="114" d="100"/>
          <a:sy n="114" d="100"/>
        </p:scale>
        <p:origin x="-822" y="-108"/>
      </p:cViewPr>
      <p:guideLst>
        <p:guide orient="horz" pos="2133"/>
        <p:guide pos="3840"/>
      </p:guideLst>
    </p:cSldViewPr>
  </p:slideViewPr>
  <p:notesTextViewPr>
    <p:cViewPr>
      <p:scale>
        <a:sx n="1" d="1"/>
        <a:sy n="1" d="1"/>
      </p:scale>
      <p:origin x="0" y="0"/>
    </p:cViewPr>
  </p:notesTextViewPr>
  <p:sorterViewPr>
    <p:cViewPr>
      <p:scale>
        <a:sx n="100" d="100"/>
        <a:sy n="100" d="100"/>
      </p:scale>
      <p:origin x="0" y="14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2022/2/27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1624250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125548"/>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10091797" y="314576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hyperlink" Target="https://mybatis.org/mybatis-3/zh/index.html"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https://github.com/" TargetMode="External"/><Relationship Id="rId5" Type="http://schemas.openxmlformats.org/officeDocument/2006/relationships/hyperlink" Target="https://mvnrepository.com/" TargetMode="External"/><Relationship Id="rId4" Type="http://schemas.openxmlformats.org/officeDocument/2006/relationships/notesSlide" Target="../notesSlides/notesSlide23.xml"/><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hyperlink" Target="https://github.com/" TargetMode="External"/><Relationship Id="rId5" Type="http://schemas.openxmlformats.org/officeDocument/2006/relationships/hyperlink" Target="https://mvnrepository.com/" TargetMode="Externa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hyperlink" Target="https://maven.apache.org/download.cgi" TargetMode="Externa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hyperlink" Target="https://www.jetbrains.com/idea/" TargetMode="Externa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39.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tags" Target="../tags/tag40.xml"/><Relationship Id="rId5" Type="http://schemas.openxmlformats.org/officeDocument/2006/relationships/image" Target="../media/image1.sv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4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46.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4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1.sv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51.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5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53.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5.png"/><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6.png"/><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7.png"/><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30.png"/><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31.pn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34.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35.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968840" y="1829909"/>
            <a:ext cx="5887293" cy="923330"/>
          </a:xfrm>
          <a:prstGeom prst="rect">
            <a:avLst/>
          </a:prstGeom>
          <a:noFill/>
        </p:spPr>
        <p:txBody>
          <a:bodyPr wrap="square" rtlCol="0">
            <a:spAutoFit/>
          </a:bodyPr>
          <a:lstStyle/>
          <a:p>
            <a:r>
              <a:rPr lang="en-US" altLang="zh-CN" sz="54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 EE  </a:t>
            </a:r>
            <a:r>
              <a:rPr lang="zh-CN" altLang="en-US" sz="54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程序设计</a:t>
            </a:r>
            <a:endPar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133600" y="3860800"/>
            <a:ext cx="7974965"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
        <p:nvSpPr>
          <p:cNvPr id="2" name="TextBox 1"/>
          <p:cNvSpPr txBox="1"/>
          <p:nvPr/>
        </p:nvSpPr>
        <p:spPr>
          <a:xfrm>
            <a:off x="3273637" y="5266266"/>
            <a:ext cx="5901266" cy="369332"/>
          </a:xfrm>
          <a:prstGeom prst="rect">
            <a:avLst/>
          </a:prstGeom>
          <a:noFill/>
        </p:spPr>
        <p:txBody>
          <a:bodyPr wrap="square" rtlCol="0">
            <a:spAutoFit/>
          </a:bodyPr>
          <a:lstStyle/>
          <a:p>
            <a:r>
              <a:rPr lang="zh-CN" altLang="en-US" dirty="0" smtClean="0"/>
              <a:t>湖北工程学院计算机与信息科学学院      郑艳君</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897455" y="2268612"/>
            <a:ext cx="10117289" cy="325134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        框架</a:t>
            </a:r>
            <a:r>
              <a:rPr lang="zh-CN" altLang="en-US" dirty="0">
                <a:solidFill>
                  <a:srgbClr val="595959"/>
                </a:solidFill>
                <a:latin typeface="微软雅黑" panose="020B0503020204020204" pitchFamily="34" charset="-122"/>
              </a:rPr>
              <a:t>的英文为</a:t>
            </a:r>
            <a:r>
              <a:rPr lang="en-US" altLang="zh-CN" dirty="0" smtClean="0">
                <a:solidFill>
                  <a:srgbClr val="595959"/>
                </a:solidFill>
                <a:latin typeface="微软雅黑" panose="020B0503020204020204" pitchFamily="34" charset="-122"/>
              </a:rPr>
              <a:t>Framework</a:t>
            </a:r>
            <a:r>
              <a:rPr lang="zh-CN" altLang="en-US" dirty="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意思</a:t>
            </a:r>
            <a:r>
              <a:rPr lang="zh-CN" altLang="en-US" dirty="0">
                <a:solidFill>
                  <a:srgbClr val="595959"/>
                </a:solidFill>
                <a:latin typeface="微软雅黑" panose="020B0503020204020204" pitchFamily="34" charset="-122"/>
              </a:rPr>
              <a:t>是框架、机制、准则</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框架</a:t>
            </a:r>
            <a:r>
              <a:rPr lang="zh-CN" altLang="zh-CN" dirty="0" smtClean="0">
                <a:solidFill>
                  <a:srgbClr val="595959"/>
                </a:solidFill>
                <a:latin typeface="微软雅黑" panose="020B0503020204020204" pitchFamily="34" charset="-122"/>
              </a:rPr>
              <a:t>最早</a:t>
            </a:r>
            <a:r>
              <a:rPr lang="zh-CN" altLang="zh-CN" dirty="0">
                <a:solidFill>
                  <a:srgbClr val="595959"/>
                </a:solidFill>
                <a:latin typeface="微软雅黑" panose="020B0503020204020204" pitchFamily="34" charset="-122"/>
              </a:rPr>
              <a:t>出现在建筑领域，指的是在建造房屋前期构建的建筑骨架</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现在</a:t>
            </a:r>
            <a:r>
              <a:rPr lang="zh-CN" altLang="en-US" dirty="0">
                <a:solidFill>
                  <a:srgbClr val="595959"/>
                </a:solidFill>
                <a:latin typeface="微软雅黑" panose="020B0503020204020204" pitchFamily="34" charset="-122"/>
              </a:rPr>
              <a:t>，框架这个广泛的定义使用的十分流行，尤其在软件行业</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在</a:t>
            </a:r>
            <a:r>
              <a:rPr lang="zh-CN" altLang="en-US" dirty="0">
                <a:solidFill>
                  <a:srgbClr val="595959"/>
                </a:solidFill>
                <a:latin typeface="微软雅黑" panose="020B0503020204020204" pitchFamily="34" charset="-122"/>
              </a:rPr>
              <a:t>软件工程中，框架被定义为整个或部分系统的可重用设计，表现为一组抽象构件及构件实例间交互的方法</a:t>
            </a:r>
            <a:r>
              <a:rPr lang="en-US" altLang="zh-CN" dirty="0" smtClean="0">
                <a:solidFill>
                  <a:srgbClr val="595959"/>
                </a:solidFill>
                <a:latin typeface="微软雅黑" panose="020B0503020204020204" pitchFamily="34" charset="-122"/>
              </a:rPr>
              <a:t>; </a:t>
            </a:r>
            <a:r>
              <a:rPr lang="zh-CN" altLang="en-US" dirty="0" smtClean="0">
                <a:solidFill>
                  <a:srgbClr val="595959"/>
                </a:solidFill>
                <a:latin typeface="微软雅黑" panose="020B0503020204020204" pitchFamily="34" charset="-122"/>
              </a:rPr>
              <a:t>另</a:t>
            </a:r>
            <a:r>
              <a:rPr lang="zh-CN" altLang="en-US" dirty="0">
                <a:solidFill>
                  <a:srgbClr val="595959"/>
                </a:solidFill>
                <a:latin typeface="微软雅黑" panose="020B0503020204020204" pitchFamily="34" charset="-122"/>
              </a:rPr>
              <a:t>一种定义认为，框架是可被应用开发者定制的应用骨架</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通俗</a:t>
            </a:r>
            <a:r>
              <a:rPr lang="zh-CN" altLang="en-US" dirty="0">
                <a:solidFill>
                  <a:srgbClr val="595959"/>
                </a:solidFill>
                <a:latin typeface="微软雅黑" panose="020B0503020204020204" pitchFamily="34" charset="-122"/>
              </a:rPr>
              <a:t>的说，框架是实现某种功能的半成品，提供了一些常用的工具类和一些基础通用化的组件，可以供开发人员在此基础上，更高效的满足各自的业务需求。</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65812" y="1419439"/>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620557" y="971929"/>
            <a:ext cx="24161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897455" y="1757621"/>
            <a:ext cx="10117289" cy="45844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        一</a:t>
            </a:r>
            <a:r>
              <a:rPr lang="zh-CN" altLang="en-US" dirty="0">
                <a:solidFill>
                  <a:srgbClr val="595959"/>
                </a:solidFill>
                <a:latin typeface="微软雅黑" panose="020B0503020204020204" pitchFamily="34" charset="-122"/>
              </a:rPr>
              <a:t>个优秀的的框架，它相当于是一个模板代码库，很多基础性的功能</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底层功能操作都已经帮我们实现了，我们只需要专心的实现所需要的业务逻辑就可以了。这样，就大大提高了我们的开发</a:t>
            </a:r>
            <a:r>
              <a:rPr lang="zh-CN" altLang="en-US" dirty="0" smtClean="0">
                <a:solidFill>
                  <a:srgbClr val="595959"/>
                </a:solidFill>
                <a:latin typeface="微软雅黑" panose="020B0503020204020204" pitchFamily="34" charset="-122"/>
              </a:rPr>
              <a:t>效率。</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框架</a:t>
            </a:r>
            <a:r>
              <a:rPr lang="zh-CN" altLang="en-US" dirty="0">
                <a:solidFill>
                  <a:srgbClr val="595959"/>
                </a:solidFill>
                <a:latin typeface="微软雅黑" panose="020B0503020204020204" pitchFamily="34" charset="-122"/>
              </a:rPr>
              <a:t>一般都有统一的代码风格，同一分层的不同类代码，都是大同小异的模板化结构，方便使用模板工具统一生成，减少大量重复代码的编写。在学习时通常只要理解某一层有代表性的一个类，就等于了解了同一层的其他大部分类结构和功能，容易上手。团队中不同的人员采用相同的调用风格进行编码，很大程度提高了代码的可读性，方便维护与管理</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使用</a:t>
            </a:r>
            <a:r>
              <a:rPr lang="zh-CN" altLang="en-US" dirty="0">
                <a:solidFill>
                  <a:srgbClr val="595959"/>
                </a:solidFill>
                <a:latin typeface="微软雅黑" panose="020B0503020204020204" pitchFamily="34" charset="-122"/>
              </a:rPr>
              <a:t>框架进行软件开发，可以减少程序中的冗余</a:t>
            </a:r>
            <a:r>
              <a:rPr lang="zh-CN" altLang="en-US" dirty="0" smtClean="0">
                <a:solidFill>
                  <a:srgbClr val="595959"/>
                </a:solidFill>
                <a:latin typeface="微软雅黑" panose="020B0503020204020204" pitchFamily="34" charset="-122"/>
              </a:rPr>
              <a:t>代码，</a:t>
            </a:r>
            <a:r>
              <a:rPr lang="zh-CN" altLang="zh-CN" dirty="0">
                <a:solidFill>
                  <a:srgbClr val="595959"/>
                </a:solidFill>
                <a:latin typeface="微软雅黑" panose="020B0503020204020204" pitchFamily="34" charset="-122"/>
              </a:rPr>
              <a:t>提高软件性能</a:t>
            </a:r>
            <a:r>
              <a:rPr lang="zh-CN" altLang="en-US" dirty="0">
                <a:solidFill>
                  <a:srgbClr val="595959"/>
                </a:solidFill>
                <a:latin typeface="微软雅黑" panose="020B0503020204020204" pitchFamily="34" charset="-122"/>
              </a:rPr>
              <a:t>。例如，使用</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框架开发时，通过</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IOC</a:t>
            </a:r>
            <a:r>
              <a:rPr lang="zh-CN" altLang="en-US" dirty="0">
                <a:solidFill>
                  <a:srgbClr val="595959"/>
                </a:solidFill>
                <a:latin typeface="微软雅黑" panose="020B0503020204020204" pitchFamily="34" charset="-122"/>
              </a:rPr>
              <a:t>特性，可以将对象之间的依赖关系交给</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控制，方便解耦，简化开发；使用</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框架开发时，</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XML</a:t>
            </a:r>
            <a:r>
              <a:rPr lang="zh-CN" altLang="en-US" dirty="0">
                <a:solidFill>
                  <a:srgbClr val="595959"/>
                </a:solidFill>
                <a:latin typeface="微软雅黑" panose="020B0503020204020204" pitchFamily="34" charset="-122"/>
              </a:rPr>
              <a:t>标签，支持动态的</a:t>
            </a:r>
            <a:r>
              <a:rPr lang="en-US" altLang="zh-CN" dirty="0">
                <a:solidFill>
                  <a:srgbClr val="595959"/>
                </a:solidFill>
                <a:latin typeface="微软雅黑" panose="020B0503020204020204" pitchFamily="34" charset="-122"/>
              </a:rPr>
              <a:t>SQL</a:t>
            </a:r>
            <a:r>
              <a:rPr lang="zh-CN" altLang="en-US" dirty="0">
                <a:solidFill>
                  <a:srgbClr val="595959"/>
                </a:solidFill>
                <a:latin typeface="微软雅黑" panose="020B0503020204020204" pitchFamily="34" charset="-122"/>
              </a:rPr>
              <a:t>，开发人员无需在类中编写大量的</a:t>
            </a:r>
            <a:r>
              <a:rPr lang="en-US" altLang="zh-CN" dirty="0">
                <a:solidFill>
                  <a:srgbClr val="595959"/>
                </a:solidFill>
                <a:latin typeface="微软雅黑" panose="020B0503020204020204" pitchFamily="34" charset="-122"/>
              </a:rPr>
              <a:t>SQL</a:t>
            </a:r>
            <a:r>
              <a:rPr lang="zh-CN" altLang="en-US" dirty="0">
                <a:solidFill>
                  <a:srgbClr val="595959"/>
                </a:solidFill>
                <a:latin typeface="微软雅黑" panose="020B0503020204020204" pitchFamily="34" charset="-122"/>
              </a:rPr>
              <a:t>语句，只需要在配置文件中进行配置即可。 </a:t>
            </a:r>
          </a:p>
          <a:p>
            <a:pPr>
              <a:lnSpc>
                <a:spcPct val="150000"/>
              </a:lnSpc>
            </a:pPr>
            <a:endParaRPr lang="zh-CN" altLang="en-US"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947638" y="1104855"/>
            <a:ext cx="1980029"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a:t>
            </a:r>
            <a:r>
              <a:rPr lang="zh-CN" altLang="en-US" sz="2000" dirty="0">
                <a:solidFill>
                  <a:srgbClr val="1369B2"/>
                </a:solidFill>
                <a:latin typeface="微软雅黑" panose="020B0503020204020204" pitchFamily="34" charset="-122"/>
                <a:ea typeface="微软雅黑" panose="020B0503020204020204" pitchFamily="34" charset="-122"/>
              </a:rPr>
              <a:t>要使用框架</a:t>
            </a:r>
          </a:p>
        </p:txBody>
      </p:sp>
    </p:spTree>
    <p:extLst>
      <p:ext uri="{BB962C8B-B14F-4D97-AF65-F5344CB8AC3E}">
        <p14:creationId xmlns:p14="http://schemas.microsoft.com/office/powerpoint/2010/main" val="1491658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612228" y="2207235"/>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84976" y="3463543"/>
            <a:ext cx="10092402" cy="16021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开源框架</a:t>
            </a:r>
            <a:r>
              <a:rPr lang="zh-CN" altLang="zh-CN" dirty="0">
                <a:solidFill>
                  <a:srgbClr val="595959"/>
                </a:solidFill>
                <a:latin typeface="微软雅黑" panose="020B0503020204020204" pitchFamily="34" charset="-122"/>
              </a:rPr>
              <a:t>，是为了解决企业应用程序开发复杂性而创建的，其主要优势之一就是</a:t>
            </a:r>
            <a:r>
              <a:rPr lang="zh-CN" altLang="zh-CN" dirty="0">
                <a:solidFill>
                  <a:srgbClr val="1369B2"/>
                </a:solidFill>
                <a:latin typeface="微软雅黑" panose="020B0503020204020204" pitchFamily="34" charset="-122"/>
              </a:rPr>
              <a:t>分层架构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提供了更完善的开发环境，可以为</a:t>
            </a:r>
            <a:r>
              <a:rPr lang="en-US" altLang="zh-CN" dirty="0">
                <a:solidFill>
                  <a:srgbClr val="1369B2"/>
                </a:solidFill>
                <a:latin typeface="微软雅黑" panose="020B0503020204020204" pitchFamily="34" charset="-122"/>
              </a:rPr>
              <a:t>POJO</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Plain Ordinary Java Object</a:t>
            </a:r>
            <a:r>
              <a:rPr lang="zh-CN" altLang="zh-CN" dirty="0">
                <a:solidFill>
                  <a:srgbClr val="1369B2"/>
                </a:solidFill>
                <a:latin typeface="微软雅黑" panose="020B0503020204020204" pitchFamily="34" charset="-122"/>
              </a:rPr>
              <a:t>，普通</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对象提供企业级的服务</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038120" y="2346901"/>
            <a:ext cx="14975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
        <p:nvSpPr>
          <p:cNvPr id="6" name="矩形 5"/>
          <p:cNvSpPr/>
          <p:nvPr/>
        </p:nvSpPr>
        <p:spPr>
          <a:xfrm>
            <a:off x="1635853" y="1268429"/>
            <a:ext cx="8942664" cy="646331"/>
          </a:xfrm>
          <a:prstGeom prst="rect">
            <a:avLst/>
          </a:prstGeom>
        </p:spPr>
        <p:txBody>
          <a:bodyPr wrap="square">
            <a:spAutoFit/>
          </a:bodyPr>
          <a:lstStyle/>
          <a:p>
            <a:r>
              <a:rPr lang="zh-CN" altLang="en-US" dirty="0">
                <a:solidFill>
                  <a:srgbClr val="595959"/>
                </a:solidFill>
                <a:latin typeface="微软雅黑" panose="020B0503020204020204" pitchFamily="34" charset="-122"/>
                <a:ea typeface="微软雅黑" panose="020B0503020204020204" pitchFamily="34" charset="-122"/>
              </a:rPr>
              <a:t>当前市场上的</a:t>
            </a:r>
            <a:r>
              <a:rPr lang="en-US" altLang="zh-CN" dirty="0">
                <a:solidFill>
                  <a:srgbClr val="1369B2"/>
                </a:solidFill>
                <a:latin typeface="微软雅黑" panose="020B0503020204020204" pitchFamily="34" charset="-122"/>
                <a:ea typeface="微软雅黑" panose="020B0503020204020204" pitchFamily="34" charset="-122"/>
              </a:rPr>
              <a:t>Java</a:t>
            </a:r>
            <a:r>
              <a:rPr lang="zh-CN" altLang="en-US" dirty="0">
                <a:solidFill>
                  <a:srgbClr val="1369B2"/>
                </a:solidFill>
                <a:latin typeface="微软雅黑" panose="020B0503020204020204" pitchFamily="34" charset="-122"/>
                <a:ea typeface="微软雅黑" panose="020B0503020204020204" pitchFamily="34" charset="-122"/>
              </a:rPr>
              <a:t> </a:t>
            </a:r>
            <a:r>
              <a:rPr lang="en-US" altLang="zh-CN" dirty="0">
                <a:solidFill>
                  <a:srgbClr val="1369B2"/>
                </a:solidFill>
                <a:latin typeface="微软雅黑" panose="020B0503020204020204" pitchFamily="34" charset="-122"/>
                <a:ea typeface="微软雅黑" panose="020B0503020204020204" pitchFamily="34" charset="-122"/>
              </a:rPr>
              <a:t>EE</a:t>
            </a:r>
            <a:r>
              <a:rPr lang="zh-CN" altLang="en-US" dirty="0">
                <a:solidFill>
                  <a:srgbClr val="595959"/>
                </a:solidFill>
                <a:latin typeface="微软雅黑" panose="020B0503020204020204" pitchFamily="34" charset="-122"/>
                <a:ea typeface="微软雅黑" panose="020B0503020204020204" pitchFamily="34" charset="-122"/>
              </a:rPr>
              <a:t>开发主流框架有</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err="1" smtClean="0">
                <a:solidFill>
                  <a:srgbClr val="1369B2"/>
                </a:solidFill>
                <a:latin typeface="微软雅黑" panose="020B0503020204020204" pitchFamily="34" charset="-122"/>
                <a:ea typeface="微软雅黑" panose="020B0503020204020204" pitchFamily="34" charset="-122"/>
              </a:rPr>
              <a:t>SpringMVC</a:t>
            </a:r>
            <a:r>
              <a:rPr lang="zh-CN" altLang="en-US" dirty="0" smtClean="0">
                <a:solidFill>
                  <a:srgbClr val="1369B2"/>
                </a:solidFill>
                <a:latin typeface="微软雅黑" panose="020B0503020204020204" pitchFamily="34" charset="-122"/>
                <a:ea typeface="微软雅黑" panose="020B0503020204020204" pitchFamily="34" charset="-122"/>
              </a:rPr>
              <a:t>、</a:t>
            </a:r>
            <a:r>
              <a:rPr lang="en-US" altLang="zh-CN" dirty="0" err="1" smtClean="0">
                <a:solidFill>
                  <a:srgbClr val="1369B2"/>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、Spring </a:t>
            </a:r>
            <a:r>
              <a:rPr lang="zh-CN" altLang="en-US" dirty="0" smtClean="0">
                <a:solidFill>
                  <a:srgbClr val="1369B2"/>
                </a:solidFill>
                <a:latin typeface="微软雅黑" panose="020B0503020204020204" pitchFamily="34" charset="-122"/>
                <a:ea typeface="微软雅黑" panose="020B0503020204020204" pitchFamily="34" charset="-122"/>
              </a:rPr>
              <a:t>Boot、</a:t>
            </a:r>
            <a:r>
              <a:rPr lang="en-US" altLang="zh-CN" dirty="0">
                <a:solidFill>
                  <a:srgbClr val="1369B2"/>
                </a:solidFill>
                <a:latin typeface="微软雅黑" panose="020B0503020204020204" pitchFamily="34" charset="-122"/>
                <a:ea typeface="微软雅黑" panose="020B0503020204020204" pitchFamily="34" charset="-122"/>
              </a:rPr>
              <a:t>Spring Cloud </a:t>
            </a:r>
            <a:r>
              <a:rPr lang="zh-CN" altLang="en-US" dirty="0" smtClean="0">
                <a:solidFill>
                  <a:srgbClr val="1369B2"/>
                </a:solidFill>
                <a:latin typeface="微软雅黑" panose="020B0503020204020204" pitchFamily="34" charset="-122"/>
                <a:ea typeface="微软雅黑" panose="020B0503020204020204" pitchFamily="34" charset="-122"/>
              </a:rPr>
              <a:t>框架</a:t>
            </a:r>
            <a:r>
              <a:rPr lang="zh-CN" altLang="en-US" dirty="0" smtClean="0">
                <a:solidFill>
                  <a:srgbClr val="595959"/>
                </a:solidFill>
                <a:latin typeface="微软雅黑" panose="020B0503020204020204" pitchFamily="34" charset="-122"/>
                <a:ea typeface="微软雅黑" panose="020B0503020204020204" pitchFamily="34" charset="-122"/>
              </a:rPr>
              <a:t>等</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83122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17270" y="2360295"/>
            <a:ext cx="10123170" cy="33572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是</a:t>
            </a:r>
            <a:r>
              <a:rPr lang="zh-CN" altLang="en-US" dirty="0">
                <a:solidFill>
                  <a:srgbClr val="595959"/>
                </a:solidFill>
                <a:latin typeface="微软雅黑" panose="020B0503020204020204" pitchFamily="34" charset="-122"/>
              </a:rPr>
              <a:t>一个</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开发框架</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可以将它</a:t>
            </a:r>
            <a:r>
              <a:rPr lang="zh-CN" altLang="zh-CN" dirty="0">
                <a:solidFill>
                  <a:srgbClr val="595959"/>
                </a:solidFill>
                <a:latin typeface="微软雅黑" panose="020B0503020204020204" pitchFamily="34" charset="-122"/>
              </a:rPr>
              <a:t>理解为</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模式中，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作为</a:t>
            </a: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用于实现模型与视图的数据交互，是结构最清晰的。</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框架采用松耦合、可插拔的组件结构，具有高度可配置性，与其他的</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框架相比，具有更强的</a:t>
            </a:r>
            <a:r>
              <a:rPr lang="zh-CN" altLang="zh-CN" dirty="0">
                <a:solidFill>
                  <a:srgbClr val="1369B2"/>
                </a:solidFill>
                <a:latin typeface="微软雅黑" panose="020B0503020204020204" pitchFamily="34" charset="-122"/>
              </a:rPr>
              <a:t>扩展性和灵活性</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54062" y="1280539"/>
            <a:ext cx="223715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200122"/>
            <a:ext cx="9430295" cy="3842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MyBatis </a:t>
            </a:r>
            <a:r>
              <a:rPr lang="zh-CN" altLang="zh-CN" dirty="0">
                <a:solidFill>
                  <a:srgbClr val="595959"/>
                </a:solidFill>
                <a:latin typeface="微软雅黑" panose="020B0503020204020204" pitchFamily="34" charset="-122"/>
              </a:rPr>
              <a:t>是</a:t>
            </a:r>
            <a:r>
              <a:rPr lang="en-US" altLang="zh-CN" dirty="0">
                <a:solidFill>
                  <a:srgbClr val="1369B2"/>
                </a:solidFill>
                <a:latin typeface="微软雅黑" panose="020B0503020204020204" pitchFamily="34" charset="-122"/>
              </a:rPr>
              <a:t>Apache</a:t>
            </a:r>
            <a:r>
              <a:rPr lang="zh-CN" altLang="zh-CN" dirty="0">
                <a:solidFill>
                  <a:srgbClr val="595959"/>
                </a:solidFill>
                <a:latin typeface="微软雅黑" panose="020B0503020204020204" pitchFamily="34" charset="-122"/>
              </a:rPr>
              <a:t>的一个开源项目</a:t>
            </a:r>
            <a:r>
              <a:rPr lang="en-US" altLang="zh-CN" dirty="0" err="1">
                <a:solidFill>
                  <a:srgbClr val="595959"/>
                </a:solidFill>
                <a:latin typeface="微软雅黑" panose="020B0503020204020204" pitchFamily="34" charset="-122"/>
              </a:rPr>
              <a:t>iBatis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2010</a:t>
            </a:r>
            <a:r>
              <a:rPr lang="zh-CN" altLang="zh-CN" dirty="0">
                <a:solidFill>
                  <a:srgbClr val="595959"/>
                </a:solidFill>
                <a:latin typeface="微软雅黑" panose="020B0503020204020204" pitchFamily="34" charset="-122"/>
              </a:rPr>
              <a:t>年这个项目由</a:t>
            </a:r>
            <a:r>
              <a:rPr lang="en-US" altLang="zh-CN" dirty="0">
                <a:solidFill>
                  <a:srgbClr val="595959"/>
                </a:solidFill>
                <a:latin typeface="微软雅黑" panose="020B0503020204020204" pitchFamily="34" charset="-122"/>
              </a:rPr>
              <a:t>Apache Software Foundation</a:t>
            </a:r>
            <a:r>
              <a:rPr lang="zh-CN" altLang="zh-CN" dirty="0">
                <a:solidFill>
                  <a:srgbClr val="595959"/>
                </a:solidFill>
                <a:latin typeface="微软雅黑" panose="020B0503020204020204" pitchFamily="34" charset="-122"/>
              </a:rPr>
              <a:t>迁移到了</a:t>
            </a:r>
            <a:r>
              <a:rPr lang="en-US" altLang="zh-CN" dirty="0">
                <a:solidFill>
                  <a:srgbClr val="595959"/>
                </a:solidFill>
                <a:latin typeface="微软雅黑" panose="020B0503020204020204" pitchFamily="34" charset="-122"/>
              </a:rPr>
              <a:t>Google Code</a:t>
            </a:r>
            <a:r>
              <a:rPr lang="zh-CN" altLang="zh-CN" dirty="0">
                <a:solidFill>
                  <a:srgbClr val="595959"/>
                </a:solidFill>
                <a:latin typeface="微软雅黑" panose="020B0503020204020204" pitchFamily="34" charset="-122"/>
              </a:rPr>
              <a:t>，并且改名为</a:t>
            </a:r>
            <a:r>
              <a:rPr lang="en-US" altLang="zh-CN" dirty="0">
                <a:solidFill>
                  <a:srgbClr val="595959"/>
                </a:solidFill>
                <a:latin typeface="微软雅黑" panose="020B0503020204020204" pitchFamily="34" charset="-122"/>
              </a:rPr>
              <a:t>MyBatis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2013</a:t>
            </a:r>
            <a:r>
              <a:rPr lang="zh-CN" altLang="zh-CN" dirty="0">
                <a:solidFill>
                  <a:srgbClr val="595959"/>
                </a:solidFill>
                <a:latin typeface="微软雅黑" panose="020B0503020204020204" pitchFamily="34" charset="-122"/>
              </a:rPr>
              <a:t>年</a:t>
            </a:r>
            <a:r>
              <a:rPr lang="en-US" altLang="zh-CN" dirty="0">
                <a:solidFill>
                  <a:srgbClr val="595959"/>
                </a:solidFill>
                <a:latin typeface="微软雅黑" panose="020B0503020204020204" pitchFamily="34" charset="-122"/>
              </a:rPr>
              <a:t>11</a:t>
            </a:r>
            <a:r>
              <a:rPr lang="zh-CN" altLang="zh-CN" dirty="0">
                <a:solidFill>
                  <a:srgbClr val="595959"/>
                </a:solidFill>
                <a:latin typeface="微软雅黑" panose="020B0503020204020204" pitchFamily="34" charset="-122"/>
              </a:rPr>
              <a:t>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又被迁移到</a:t>
            </a:r>
            <a:r>
              <a:rPr lang="en-US" altLang="zh-CN" dirty="0" err="1" smtClean="0">
                <a:solidFill>
                  <a:srgbClr val="595959"/>
                </a:solidFill>
                <a:latin typeface="微软雅黑" panose="020B0503020204020204" pitchFamily="34" charset="-122"/>
              </a:rPr>
              <a:t>Github</a:t>
            </a:r>
            <a:r>
              <a:rPr lang="en-US" altLang="zh-CN" dirty="0" smtClean="0">
                <a:solidFill>
                  <a:srgbClr val="595959"/>
                </a:solidFill>
                <a:latin typeface="微软雅黑" panose="020B0503020204020204" pitchFamily="34" charset="-122"/>
              </a:rPr>
              <a:t> (</a:t>
            </a:r>
            <a:r>
              <a:rPr lang="en-US" altLang="zh-CN" dirty="0" err="1"/>
              <a:t>GitHub</a:t>
            </a:r>
            <a:r>
              <a:rPr lang="zh-CN" altLang="en-US" dirty="0"/>
              <a:t>是世界上最大的代码托管平台</a:t>
            </a:r>
            <a:r>
              <a:rPr lang="en-US" altLang="zh-CN"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sym typeface="+mn-ea"/>
              </a:rPr>
              <a:t>MyBatis</a:t>
            </a:r>
            <a:r>
              <a:rPr lang="zh-CN" altLang="zh-CN" dirty="0">
                <a:solidFill>
                  <a:srgbClr val="595959"/>
                </a:solidFill>
                <a:latin typeface="微软雅黑" panose="020B0503020204020204" pitchFamily="34" charset="-122"/>
              </a:rPr>
              <a:t>是一个优秀的</a:t>
            </a:r>
            <a:r>
              <a:rPr lang="zh-CN" altLang="zh-CN" dirty="0">
                <a:solidFill>
                  <a:srgbClr val="1369B2"/>
                </a:solidFill>
                <a:latin typeface="微软雅黑" panose="020B0503020204020204" pitchFamily="34" charset="-122"/>
              </a:rPr>
              <a:t>持久层框架</a:t>
            </a:r>
            <a:r>
              <a:rPr lang="zh-CN" altLang="zh-CN" dirty="0">
                <a:solidFill>
                  <a:srgbClr val="595959"/>
                </a:solidFill>
                <a:latin typeface="微软雅黑" panose="020B0503020204020204" pitchFamily="34" charset="-122"/>
              </a:rPr>
              <a:t>，它可以在实体类和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语句之间建立映射关系，是一种半自动化的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，即对象关系映射）实现</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封装性要低于</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，但它性能优越、简单易学，在互联网应用的开发中被广泛使用。</a:t>
            </a:r>
          </a:p>
          <a:p>
            <a:pPr>
              <a:lnSpc>
                <a:spcPct val="150000"/>
              </a:lnSpc>
            </a:pPr>
            <a:r>
              <a:rPr lang="zh-CN" altLang="en-US"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669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Picture 2" descr="https://img2018.cnblogs.com/blog/1737046/201909/1737046-20190918151909695-13614718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84" y="1520329"/>
            <a:ext cx="10366617" cy="46533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3458" y="956345"/>
            <a:ext cx="3624044" cy="369332"/>
          </a:xfrm>
          <a:prstGeom prst="rect">
            <a:avLst/>
          </a:prstGeom>
          <a:noFill/>
        </p:spPr>
        <p:txBody>
          <a:bodyPr wrap="square" rtlCol="0">
            <a:spAutoFit/>
          </a:bodyPr>
          <a:lstStyle/>
          <a:p>
            <a:r>
              <a:rPr lang="zh-CN" altLang="en-US" dirty="0" smtClean="0"/>
              <a:t>三个框架在三层架构中的位置：</a:t>
            </a:r>
            <a:endParaRPr lang="zh-CN" altLang="en-US" dirty="0"/>
          </a:p>
        </p:txBody>
      </p:sp>
    </p:spTree>
    <p:extLst>
      <p:ext uri="{BB962C8B-B14F-4D97-AF65-F5344CB8AC3E}">
        <p14:creationId xmlns:p14="http://schemas.microsoft.com/office/powerpoint/2010/main" val="2090282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0917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5593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11885" y="2168525"/>
            <a:ext cx="9831705" cy="35413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 </a:t>
            </a:r>
            <a:r>
              <a:rPr lang="zh-CN" altLang="zh-CN" dirty="0">
                <a:solidFill>
                  <a:srgbClr val="595959"/>
                </a:solidFill>
                <a:latin typeface="微软雅黑" panose="020B0503020204020204" pitchFamily="34" charset="-122"/>
              </a:rPr>
              <a:t>框架是 Pivotal 团队</a:t>
            </a:r>
            <a:r>
              <a:rPr lang="en-US" altLang="zh-CN" dirty="0" err="1">
                <a:solidFill>
                  <a:srgbClr val="1369B2"/>
                </a:solidFill>
                <a:latin typeface="微软雅黑" panose="020B0503020204020204" pitchFamily="34" charset="-122"/>
              </a:rPr>
              <a:t>基于 Spring</a:t>
            </a:r>
            <a:r>
              <a:rPr lang="zh-CN" altLang="zh-CN" dirty="0">
                <a:solidFill>
                  <a:srgbClr val="595959"/>
                </a:solidFill>
                <a:latin typeface="微软雅黑" panose="020B0503020204020204" pitchFamily="34" charset="-122"/>
              </a:rPr>
              <a:t> 开发的全新框架，其设计初衷是为了</a:t>
            </a:r>
            <a:r>
              <a:rPr lang="en-US" altLang="zh-CN" dirty="0" err="1">
                <a:solidFill>
                  <a:srgbClr val="1369B2"/>
                </a:solidFill>
                <a:latin typeface="微软雅黑" panose="020B0503020204020204" pitchFamily="34" charset="-122"/>
              </a:rPr>
              <a:t>简化 </a:t>
            </a:r>
            <a:r>
              <a:rPr lang="zh-CN" altLang="zh-CN" dirty="0">
                <a:solidFill>
                  <a:srgbClr val="595959"/>
                </a:solidFill>
                <a:latin typeface="微软雅黑" panose="020B0503020204020204" pitchFamily="34" charset="-122"/>
              </a:rPr>
              <a:t>Spring 的</a:t>
            </a:r>
            <a:r>
              <a:rPr lang="en-US" altLang="zh-CN" dirty="0" err="1">
                <a:solidFill>
                  <a:srgbClr val="1369B2"/>
                </a:solidFill>
                <a:latin typeface="微软雅黑" panose="020B0503020204020204" pitchFamily="34" charset="-122"/>
              </a:rPr>
              <a:t>配置</a:t>
            </a:r>
            <a:r>
              <a:rPr lang="zh-CN" altLang="zh-CN" dirty="0">
                <a:solidFill>
                  <a:srgbClr val="595959"/>
                </a:solidFill>
                <a:latin typeface="微软雅黑" panose="020B0503020204020204" pitchFamily="34" charset="-122"/>
              </a:rPr>
              <a:t>，使用户能够构建</a:t>
            </a:r>
            <a:r>
              <a:rPr lang="en-US" altLang="zh-CN" dirty="0" err="1">
                <a:solidFill>
                  <a:srgbClr val="1369B2"/>
                </a:solidFill>
                <a:latin typeface="微软雅黑" panose="020B0503020204020204" pitchFamily="34" charset="-122"/>
              </a:rPr>
              <a:t>独立运行</a:t>
            </a:r>
            <a:r>
              <a:rPr lang="zh-CN" altLang="zh-CN" dirty="0">
                <a:solidFill>
                  <a:srgbClr val="595959"/>
                </a:solidFill>
                <a:latin typeface="微软雅黑" panose="020B0503020204020204" pitchFamily="34" charset="-122"/>
              </a:rPr>
              <a:t>的程序，提高开发效率。</a:t>
            </a:r>
          </a:p>
          <a:p>
            <a:pPr>
              <a:lnSpc>
                <a:spcPct val="150000"/>
              </a:lnSpc>
            </a:pPr>
            <a:r>
              <a:rPr lang="zh-CN"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框架本身并</a:t>
            </a:r>
            <a:r>
              <a:rPr lang="en-US" altLang="zh-CN" dirty="0" err="1">
                <a:solidFill>
                  <a:srgbClr val="1369B2"/>
                </a:solidFill>
                <a:latin typeface="微软雅黑" panose="020B0503020204020204" pitchFamily="34" charset="-122"/>
              </a:rPr>
              <a:t>不提供</a:t>
            </a:r>
            <a:r>
              <a:rPr lang="zh-CN" altLang="zh-CN" dirty="0">
                <a:solidFill>
                  <a:srgbClr val="595959"/>
                </a:solidFill>
                <a:latin typeface="微软雅黑" panose="020B0503020204020204" pitchFamily="34" charset="-122"/>
              </a:rPr>
              <a:t> Spring 框架的核心特性及扩展功能，它只是用于快速、敏捷地开发新一代基于 Spring 框架的应用，同时它还</a:t>
            </a:r>
            <a:r>
              <a:rPr lang="en-US" altLang="zh-CN" dirty="0" err="1">
                <a:solidFill>
                  <a:srgbClr val="1369B2"/>
                </a:solidFill>
                <a:latin typeface="微软雅黑" panose="020B0503020204020204" pitchFamily="34" charset="-122"/>
              </a:rPr>
              <a:t>集成</a:t>
            </a:r>
            <a:r>
              <a:rPr lang="zh-CN" altLang="zh-CN" dirty="0">
                <a:solidFill>
                  <a:srgbClr val="595959"/>
                </a:solidFill>
                <a:latin typeface="微软雅黑" panose="020B0503020204020204" pitchFamily="34" charset="-122"/>
              </a:rPr>
              <a:t>了大量的</a:t>
            </a:r>
            <a:r>
              <a:rPr lang="en-US" altLang="zh-CN" dirty="0" err="1">
                <a:solidFill>
                  <a:srgbClr val="1369B2"/>
                </a:solidFill>
                <a:latin typeface="微软雅黑" panose="020B0503020204020204" pitchFamily="34" charset="-122"/>
              </a:rPr>
              <a:t>第三方类库</a:t>
            </a:r>
            <a:r>
              <a:rPr lang="zh-CN" altLang="zh-CN" dirty="0">
                <a:solidFill>
                  <a:srgbClr val="595959"/>
                </a:solidFill>
                <a:latin typeface="微软雅黑" panose="020B0503020204020204" pitchFamily="34" charset="-122"/>
              </a:rPr>
              <a:t>（如Jackson、JDBC、Redis 等），使用户只需少量配置就能完成相应功能。</a:t>
            </a:r>
          </a:p>
        </p:txBody>
      </p:sp>
      <p:sp>
        <p:nvSpPr>
          <p:cNvPr id="2" name="文本框 1"/>
          <p:cNvSpPr txBox="1"/>
          <p:nvPr/>
        </p:nvSpPr>
        <p:spPr>
          <a:xfrm>
            <a:off x="1111822" y="1280539"/>
            <a:ext cx="220916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Spring Boot 框架</a:t>
            </a:r>
            <a:r>
              <a:rPr lang="zh-CN" altLang="zh-CN" sz="2000" dirty="0"/>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380522" y="2360142"/>
            <a:ext cx="9430295" cy="30644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Cloud </a:t>
            </a:r>
            <a:r>
              <a:rPr lang="zh-CN" altLang="zh-CN" dirty="0">
                <a:solidFill>
                  <a:srgbClr val="595959"/>
                </a:solidFill>
                <a:latin typeface="微软雅黑" panose="020B0503020204020204" pitchFamily="34" charset="-122"/>
              </a:rPr>
              <a:t>是一系列框架的</a:t>
            </a:r>
            <a:r>
              <a:rPr lang="en-US" altLang="zh-CN" dirty="0" err="1">
                <a:solidFill>
                  <a:srgbClr val="1369B2"/>
                </a:solidFill>
                <a:latin typeface="微软雅黑" panose="020B0503020204020204" pitchFamily="34" charset="-122"/>
              </a:rPr>
              <a:t>有序集合</a:t>
            </a:r>
            <a:r>
              <a:rPr lang="zh-CN" altLang="zh-CN" dirty="0">
                <a:solidFill>
                  <a:srgbClr val="595959"/>
                </a:solidFill>
                <a:latin typeface="微软雅黑" panose="020B0503020204020204" pitchFamily="34" charset="-122"/>
              </a:rPr>
              <a:t>，为开发人员构建微服务架构提供了</a:t>
            </a:r>
            <a:r>
              <a:rPr lang="en-US" altLang="zh-CN" dirty="0" err="1">
                <a:solidFill>
                  <a:srgbClr val="1369B2"/>
                </a:solidFill>
                <a:latin typeface="微软雅黑" panose="020B0503020204020204" pitchFamily="34" charset="-122"/>
              </a:rPr>
              <a:t>完整的解决方案</a:t>
            </a:r>
            <a:r>
              <a:rPr lang="zh-CN" altLang="zh-CN" dirty="0">
                <a:solidFill>
                  <a:srgbClr val="595959"/>
                </a:solidFill>
                <a:latin typeface="微软雅黑" panose="020B0503020204020204" pitchFamily="34" charset="-122"/>
              </a:rPr>
              <a:t>，它利用</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的开发便利性巧妙地</a:t>
            </a:r>
            <a:r>
              <a:rPr lang="en-US" altLang="zh-CN" dirty="0" err="1">
                <a:solidFill>
                  <a:srgbClr val="1369B2"/>
                </a:solidFill>
                <a:latin typeface="微软雅黑" panose="020B0503020204020204" pitchFamily="34" charset="-122"/>
              </a:rPr>
              <a:t>简化</a:t>
            </a:r>
            <a:r>
              <a:rPr lang="zh-CN" altLang="zh-CN" dirty="0">
                <a:solidFill>
                  <a:srgbClr val="595959"/>
                </a:solidFill>
                <a:latin typeface="微软雅黑" panose="020B0503020204020204" pitchFamily="34" charset="-122"/>
              </a:rPr>
              <a:t>了分布式系统的开发。例如，配置管理、服务发现、控制总线等操作，都可以使用 Spring Boot 做到一键启动和部署。可以说，Spring Cloud 将 Spring Boot 框架进行了</a:t>
            </a:r>
            <a:r>
              <a:rPr lang="en-US" altLang="zh-CN" dirty="0" err="1">
                <a:solidFill>
                  <a:srgbClr val="1369B2"/>
                </a:solidFill>
                <a:latin typeface="微软雅黑" panose="020B0503020204020204" pitchFamily="34" charset="-122"/>
              </a:rPr>
              <a:t>再封装</a:t>
            </a:r>
            <a:r>
              <a:rPr lang="zh-CN" altLang="zh-CN" dirty="0">
                <a:solidFill>
                  <a:srgbClr val="595959"/>
                </a:solidFill>
                <a:latin typeface="微软雅黑" panose="020B0503020204020204" pitchFamily="34" charset="-122"/>
              </a:rPr>
              <a:t>，屏蔽掉了复杂的配置和实现原理，具有简单易懂、易部署和易维护等特点。</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005142" y="1280539"/>
            <a:ext cx="2135505" cy="368300"/>
          </a:xfrm>
          <a:prstGeom prst="rect">
            <a:avLst/>
          </a:prstGeom>
          <a:noFill/>
        </p:spPr>
        <p:txBody>
          <a:bodyPr wrap="none" rtlCol="0">
            <a:spAutoFit/>
          </a:bodyPr>
          <a:lstStyle/>
          <a:p>
            <a:pPr algn="l"/>
            <a:r>
              <a:rPr lang="en-US" altLang="zh-CN" dirty="0">
                <a:solidFill>
                  <a:srgbClr val="1369B2"/>
                </a:solidFill>
                <a:latin typeface="微软雅黑" panose="020B0503020204020204" pitchFamily="34" charset="-122"/>
                <a:ea typeface="微软雅黑" panose="020B0503020204020204" pitchFamily="34" charset="-122"/>
              </a:rPr>
              <a:t>Spring Cloud </a:t>
            </a:r>
            <a:r>
              <a:rPr lang="zh-CN" altLang="en-US"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136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735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的劣势</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09054"/>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JDBC</a:t>
            </a:r>
            <a:r>
              <a:rPr lang="zh-CN" altLang="zh-CN" dirty="0">
                <a:solidFill>
                  <a:schemeClr val="bg2">
                    <a:lumMod val="50000"/>
                  </a:schemeClr>
                </a:solidFill>
              </a:rPr>
              <a:t>是</a:t>
            </a:r>
            <a:r>
              <a:rPr lang="en-US" altLang="zh-CN" dirty="0">
                <a:solidFill>
                  <a:schemeClr val="bg2">
                    <a:lumMod val="50000"/>
                  </a:schemeClr>
                </a:solidFill>
              </a:rPr>
              <a:t>Java</a:t>
            </a:r>
            <a:r>
              <a:rPr lang="zh-CN" altLang="zh-CN" dirty="0">
                <a:solidFill>
                  <a:schemeClr val="bg2">
                    <a:lumMod val="50000"/>
                  </a:schemeClr>
                </a:solidFill>
              </a:rPr>
              <a:t>程序实现</a:t>
            </a:r>
            <a:r>
              <a:rPr lang="zh-CN" altLang="zh-CN" dirty="0">
                <a:solidFill>
                  <a:srgbClr val="1369B2"/>
                </a:solidFill>
                <a:latin typeface="微软雅黑" panose="020B0503020204020204" pitchFamily="34" charset="-122"/>
              </a:rPr>
              <a:t>数据访问</a:t>
            </a:r>
            <a:r>
              <a:rPr lang="zh-CN" altLang="zh-CN" dirty="0">
                <a:solidFill>
                  <a:schemeClr val="bg2">
                    <a:lumMod val="50000"/>
                  </a:schemeClr>
                </a:solidFill>
              </a:rPr>
              <a:t>的基础，</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的劣势</a:t>
            </a:r>
            <a:r>
              <a:rPr lang="zh-CN" altLang="zh-CN" dirty="0">
                <a:solidFill>
                  <a:schemeClr val="bg2">
                    <a:lumMod val="50000"/>
                  </a:schemeClr>
                </a:solidFill>
              </a:rPr>
              <a:t>主要有以下几个方面</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1</a:t>
            </a:r>
            <a:r>
              <a:rPr lang="zh-CN" altLang="en-US" dirty="0">
                <a:solidFill>
                  <a:schemeClr val="bg2">
                    <a:lumMod val="50000"/>
                  </a:schemeClr>
                </a:solidFill>
              </a:rPr>
              <a:t>）</a:t>
            </a:r>
            <a:r>
              <a:rPr lang="zh-CN" altLang="zh-CN" dirty="0">
                <a:solidFill>
                  <a:schemeClr val="bg2">
                    <a:lumMod val="50000"/>
                  </a:schemeClr>
                </a:solidFill>
              </a:rPr>
              <a:t>数据库连接创建、释放频繁会造成系统资源浪费，从而</a:t>
            </a:r>
            <a:r>
              <a:rPr lang="zh-CN" altLang="zh-CN" dirty="0">
                <a:solidFill>
                  <a:srgbClr val="1369B2"/>
                </a:solidFill>
                <a:latin typeface="微软雅黑" panose="020B0503020204020204" pitchFamily="34" charset="-122"/>
              </a:rPr>
              <a:t>影响系统性能</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2</a:t>
            </a:r>
            <a:r>
              <a:rPr lang="zh-CN" altLang="en-US" dirty="0">
                <a:solidFill>
                  <a:schemeClr val="bg2">
                    <a:lumMod val="50000"/>
                  </a:schemeClr>
                </a:solidFill>
              </a:rPr>
              <a:t>）</a:t>
            </a:r>
            <a:r>
              <a:rPr lang="en-US" altLang="zh-CN" dirty="0"/>
              <a:t> </a:t>
            </a:r>
            <a:r>
              <a:rPr lang="en-US" altLang="zh-CN" dirty="0">
                <a:solidFill>
                  <a:schemeClr val="bg2">
                    <a:lumMod val="50000"/>
                  </a:schemeClr>
                </a:solidFill>
              </a:rPr>
              <a:t>SQL</a:t>
            </a:r>
            <a:r>
              <a:rPr lang="zh-CN" altLang="zh-CN" dirty="0">
                <a:solidFill>
                  <a:schemeClr val="bg2">
                    <a:lumMod val="50000"/>
                  </a:schemeClr>
                </a:solidFill>
              </a:rPr>
              <a:t>语句在代码中硬编码，造成代码不易维护。在实际应用的开发中，</a:t>
            </a:r>
            <a:r>
              <a:rPr lang="en-US" altLang="zh-CN" dirty="0">
                <a:solidFill>
                  <a:schemeClr val="bg2">
                    <a:lumMod val="50000"/>
                  </a:schemeClr>
                </a:solidFill>
              </a:rPr>
              <a:t>SQL</a:t>
            </a:r>
            <a:r>
              <a:rPr lang="zh-CN" altLang="zh-CN" dirty="0">
                <a:solidFill>
                  <a:schemeClr val="bg2">
                    <a:lumMod val="50000"/>
                  </a:schemeClr>
                </a:solidFill>
              </a:rPr>
              <a:t>变化的可能性较大。在传统</a:t>
            </a:r>
            <a:r>
              <a:rPr lang="en-US" altLang="zh-CN" dirty="0">
                <a:solidFill>
                  <a:schemeClr val="bg2">
                    <a:lumMod val="50000"/>
                  </a:schemeClr>
                </a:solidFill>
              </a:rPr>
              <a:t>JDBC</a:t>
            </a:r>
            <a:r>
              <a:rPr lang="zh-CN" altLang="zh-CN" dirty="0">
                <a:solidFill>
                  <a:schemeClr val="bg2">
                    <a:lumMod val="50000"/>
                  </a:schemeClr>
                </a:solidFill>
              </a:rPr>
              <a:t>编程中，</a:t>
            </a:r>
            <a:r>
              <a:rPr lang="en-US" altLang="zh-CN" dirty="0">
                <a:solidFill>
                  <a:schemeClr val="bg2">
                    <a:lumMod val="50000"/>
                  </a:schemeClr>
                </a:solidFill>
              </a:rPr>
              <a:t>SQL</a:t>
            </a:r>
            <a:r>
              <a:rPr lang="zh-CN" altLang="zh-CN" dirty="0">
                <a:solidFill>
                  <a:schemeClr val="bg2">
                    <a:lumMod val="50000"/>
                  </a:schemeClr>
                </a:solidFill>
              </a:rPr>
              <a:t>变动需要改变</a:t>
            </a:r>
            <a:r>
              <a:rPr lang="en-US" altLang="zh-CN" dirty="0">
                <a:solidFill>
                  <a:schemeClr val="bg2">
                    <a:lumMod val="50000"/>
                  </a:schemeClr>
                </a:solidFill>
              </a:rPr>
              <a:t>Java</a:t>
            </a:r>
            <a:r>
              <a:rPr lang="zh-CN" altLang="zh-CN" dirty="0">
                <a:solidFill>
                  <a:schemeClr val="bg2">
                    <a:lumMod val="50000"/>
                  </a:schemeClr>
                </a:solidFill>
              </a:rPr>
              <a:t>代码，</a:t>
            </a:r>
            <a:r>
              <a:rPr lang="zh-CN" altLang="zh-CN" dirty="0">
                <a:solidFill>
                  <a:srgbClr val="1369B2"/>
                </a:solidFill>
                <a:latin typeface="微软雅黑" panose="020B0503020204020204" pitchFamily="34" charset="-122"/>
              </a:rPr>
              <a:t>违反</a:t>
            </a:r>
            <a:r>
              <a:rPr lang="zh-CN" altLang="zh-CN" dirty="0">
                <a:solidFill>
                  <a:schemeClr val="bg2">
                    <a:lumMod val="50000"/>
                  </a:schemeClr>
                </a:solidFill>
              </a:rPr>
              <a:t>了</a:t>
            </a:r>
            <a:r>
              <a:rPr lang="zh-CN" altLang="zh-CN" dirty="0">
                <a:solidFill>
                  <a:srgbClr val="1369B2"/>
                </a:solidFill>
                <a:latin typeface="微软雅黑" panose="020B0503020204020204" pitchFamily="34" charset="-122"/>
              </a:rPr>
              <a:t>开闭原则</a:t>
            </a:r>
            <a:r>
              <a:rPr lang="zh-CN" altLang="zh-CN"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3</a:t>
            </a:r>
            <a:r>
              <a:rPr lang="zh-CN" altLang="en-US" dirty="0">
                <a:solidFill>
                  <a:schemeClr val="bg2">
                    <a:lumMod val="50000"/>
                  </a:schemeClr>
                </a:solidFill>
              </a:rPr>
              <a:t>）</a:t>
            </a:r>
            <a:r>
              <a:rPr lang="zh-CN" altLang="zh-CN" dirty="0">
                <a:solidFill>
                  <a:schemeClr val="bg2">
                    <a:lumMod val="50000"/>
                  </a:schemeClr>
                </a:solidFill>
              </a:rPr>
              <a:t>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向占位符传参数</a:t>
            </a:r>
            <a:r>
              <a:rPr lang="zh-CN" altLang="zh-CN" dirty="0">
                <a:solidFill>
                  <a:schemeClr val="bg2">
                    <a:lumMod val="50000"/>
                  </a:schemeClr>
                </a:solidFill>
              </a:rPr>
              <a:t>存在硬编码，因为</a:t>
            </a:r>
            <a:r>
              <a:rPr lang="en-US" altLang="zh-CN" dirty="0">
                <a:solidFill>
                  <a:schemeClr val="bg2">
                    <a:lumMod val="50000"/>
                  </a:schemeClr>
                </a:solidFill>
              </a:rPr>
              <a:t>SQL</a:t>
            </a:r>
            <a:r>
              <a:rPr lang="zh-CN" altLang="zh-CN" dirty="0">
                <a:solidFill>
                  <a:schemeClr val="bg2">
                    <a:lumMod val="50000"/>
                  </a:schemeClr>
                </a:solidFill>
              </a:rPr>
              <a:t>语句的</a:t>
            </a:r>
            <a:r>
              <a:rPr lang="en-US" altLang="zh-CN" dirty="0">
                <a:solidFill>
                  <a:schemeClr val="bg2">
                    <a:lumMod val="50000"/>
                  </a:schemeClr>
                </a:solidFill>
              </a:rPr>
              <a:t>where</a:t>
            </a:r>
            <a:r>
              <a:rPr lang="zh-CN" altLang="zh-CN" dirty="0">
                <a:solidFill>
                  <a:schemeClr val="bg2">
                    <a:lumMod val="50000"/>
                  </a:schemeClr>
                </a:solidFill>
              </a:rPr>
              <a:t>条件不一定，可能多也可能少，修改</a:t>
            </a:r>
            <a:r>
              <a:rPr lang="en-US" altLang="zh-CN" dirty="0">
                <a:solidFill>
                  <a:schemeClr val="bg2">
                    <a:lumMod val="50000"/>
                  </a:schemeClr>
                </a:solidFill>
              </a:rPr>
              <a:t>SQL</a:t>
            </a:r>
            <a:r>
              <a:rPr lang="zh-CN" altLang="zh-CN" dirty="0">
                <a:solidFill>
                  <a:schemeClr val="bg2">
                    <a:lumMod val="50000"/>
                  </a:schemeClr>
                </a:solidFill>
              </a:rPr>
              <a:t>需要修改代码，造成系统不易维护</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4</a:t>
            </a:r>
            <a:r>
              <a:rPr lang="zh-CN" altLang="en-US" dirty="0">
                <a:solidFill>
                  <a:schemeClr val="bg2">
                    <a:lumMod val="50000"/>
                  </a:schemeClr>
                </a:solidFill>
              </a:rPr>
              <a:t>）</a:t>
            </a:r>
            <a:r>
              <a:rPr lang="en-US" altLang="zh-CN" dirty="0">
                <a:solidFill>
                  <a:schemeClr val="bg2">
                    <a:lumMod val="50000"/>
                  </a:schemeClr>
                </a:solidFill>
              </a:rPr>
              <a:t> JDBC</a:t>
            </a:r>
            <a:r>
              <a:rPr lang="zh-CN" altLang="zh-CN" dirty="0">
                <a:solidFill>
                  <a:schemeClr val="bg2">
                    <a:lumMod val="50000"/>
                  </a:schemeClr>
                </a:solidFill>
              </a:rPr>
              <a:t>对</a:t>
            </a:r>
            <a:r>
              <a:rPr lang="zh-CN" altLang="zh-CN" dirty="0">
                <a:solidFill>
                  <a:srgbClr val="1369B2"/>
                </a:solidFill>
                <a:latin typeface="微软雅黑" panose="020B0503020204020204" pitchFamily="34" charset="-122"/>
              </a:rPr>
              <a:t>结果集解析</a:t>
            </a:r>
            <a:r>
              <a:rPr lang="zh-CN" altLang="zh-CN" dirty="0">
                <a:solidFill>
                  <a:schemeClr val="bg2">
                    <a:lumMod val="50000"/>
                  </a:schemeClr>
                </a:solidFill>
              </a:rPr>
              <a:t>存在硬编码（查询列名），</a:t>
            </a:r>
            <a:r>
              <a:rPr lang="en-US" altLang="zh-CN" dirty="0">
                <a:solidFill>
                  <a:schemeClr val="bg2">
                    <a:lumMod val="50000"/>
                  </a:schemeClr>
                </a:solidFill>
              </a:rPr>
              <a:t>SQL</a:t>
            </a:r>
            <a:r>
              <a:rPr lang="zh-CN" altLang="zh-CN" dirty="0">
                <a:solidFill>
                  <a:schemeClr val="bg2">
                    <a:lumMod val="50000"/>
                  </a:schemeClr>
                </a:solidFill>
              </a:rPr>
              <a:t>变化导致解析代码变化，造成系统不易维护</a:t>
            </a:r>
            <a:r>
              <a:rPr lang="zh-CN" altLang="en-US" dirty="0">
                <a:solidFill>
                  <a:schemeClr val="bg2">
                    <a:lumMod val="50000"/>
                  </a:schemeClr>
                </a:solidFill>
              </a:rPr>
              <a:t>。</a:t>
            </a:r>
            <a:r>
              <a:rPr lang="zh-CN" altLang="zh-CN" dirty="0">
                <a:solidFill>
                  <a:schemeClr val="bg2">
                    <a:lumMod val="50000"/>
                  </a:schemeClr>
                </a:solidFill>
              </a:rPr>
              <a:t> </a:t>
            </a:r>
          </a:p>
          <a:p>
            <a:pPr>
              <a:lnSpc>
                <a:spcPct val="150000"/>
              </a:lnSpc>
            </a:pP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37605"/>
            <a:ext cx="9658732" cy="3737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81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48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60840" y="2075443"/>
            <a:ext cx="7768271" cy="923330"/>
          </a:xfrm>
          <a:prstGeom prst="rect">
            <a:avLst/>
          </a:prstGeom>
          <a:noFill/>
        </p:spPr>
        <p:txBody>
          <a:bodyPr wrap="square" rtlCol="0">
            <a:spAutoFit/>
          </a:bodyPr>
          <a:lstStyle/>
          <a:p>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初识</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框架</a:t>
            </a: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Tree>
    <p:extLst>
      <p:ext uri="{BB962C8B-B14F-4D97-AF65-F5344CB8AC3E}">
        <p14:creationId xmlns:p14="http://schemas.microsoft.com/office/powerpoint/2010/main" val="3803367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935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MyBatis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39503" y="2611238"/>
            <a:ext cx="9087451" cy="220404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Arial" panose="020B0604020202020204" pitchFamily="34" charset="0"/>
              <a:buChar char="•"/>
            </a:pPr>
            <a:r>
              <a:rPr lang="en-US" altLang="zh-CN" dirty="0" err="1" smtClean="0">
                <a:solidFill>
                  <a:srgbClr val="1369B2"/>
                </a:solidFill>
                <a:latin typeface="微软雅黑" panose="020B0503020204020204" pitchFamily="34" charset="-122"/>
              </a:rPr>
              <a:t>MyBatis</a:t>
            </a:r>
            <a:r>
              <a:rPr lang="en-US" altLang="zh-CN" dirty="0" smtClean="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是一款优秀的持久层框架，它支持自定义 </a:t>
            </a:r>
            <a:r>
              <a:rPr lang="en-US" altLang="zh-CN" dirty="0">
                <a:solidFill>
                  <a:srgbClr val="1369B2"/>
                </a:solidFill>
                <a:latin typeface="微软雅黑" panose="020B0503020204020204" pitchFamily="34" charset="-122"/>
              </a:rPr>
              <a:t>SQL</a:t>
            </a:r>
            <a:r>
              <a:rPr lang="zh-CN" altLang="en-US" dirty="0">
                <a:solidFill>
                  <a:srgbClr val="595959"/>
                </a:solidFill>
                <a:latin typeface="微软雅黑" panose="020B0503020204020204" pitchFamily="34" charset="-122"/>
              </a:rPr>
              <a:t>、存储过程以及高级映射</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smtClean="0">
                <a:solidFill>
                  <a:srgbClr val="1369B2"/>
                </a:solidFill>
                <a:latin typeface="微软雅黑" panose="020B0503020204020204" pitchFamily="34" charset="-122"/>
              </a:rPr>
              <a:t>MyBatis</a:t>
            </a:r>
            <a:r>
              <a:rPr lang="en-US" altLang="zh-CN" dirty="0" smtClean="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免除了几乎所有的 </a:t>
            </a:r>
            <a:r>
              <a:rPr lang="en-US" altLang="zh-CN" dirty="0">
                <a:solidFill>
                  <a:srgbClr val="1369B2"/>
                </a:solidFill>
                <a:latin typeface="微软雅黑" panose="020B0503020204020204" pitchFamily="34" charset="-122"/>
              </a:rPr>
              <a:t>JDBC </a:t>
            </a:r>
            <a:r>
              <a:rPr lang="zh-CN" altLang="en-US" dirty="0">
                <a:solidFill>
                  <a:srgbClr val="595959"/>
                </a:solidFill>
                <a:latin typeface="微软雅黑" panose="020B0503020204020204" pitchFamily="34" charset="-122"/>
              </a:rPr>
              <a:t>代码以及设置参数和获取结果集的工作</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MyBatis</a:t>
            </a:r>
            <a:r>
              <a:rPr lang="en-US" altLang="zh-CN" dirty="0" smtClean="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可以通过简单的 </a:t>
            </a:r>
            <a:r>
              <a:rPr lang="en-US" altLang="zh-CN" dirty="0">
                <a:solidFill>
                  <a:srgbClr val="1369B2"/>
                </a:solidFill>
                <a:latin typeface="微软雅黑" panose="020B0503020204020204" pitchFamily="34" charset="-122"/>
              </a:rPr>
              <a:t>XML</a:t>
            </a: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或注解来配置和映射原始类型、接口和 </a:t>
            </a:r>
            <a:r>
              <a:rPr lang="en-US" altLang="zh-CN" dirty="0">
                <a:solidFill>
                  <a:srgbClr val="1369B2"/>
                </a:solidFill>
                <a:latin typeface="微软雅黑" panose="020B0503020204020204" pitchFamily="34" charset="-122"/>
              </a:rPr>
              <a:t>Java POJO</a:t>
            </a:r>
            <a:r>
              <a:rPr lang="zh-CN" altLang="en-US"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Plain Old Java Objects</a:t>
            </a:r>
            <a:r>
              <a:rPr lang="zh-CN" altLang="en-US" dirty="0">
                <a:solidFill>
                  <a:srgbClr val="595959"/>
                </a:solidFill>
                <a:latin typeface="微软雅黑" panose="020B0503020204020204" pitchFamily="34" charset="-122"/>
              </a:rPr>
              <a:t>，普通老式 </a:t>
            </a:r>
            <a:r>
              <a:rPr lang="en-US" altLang="zh-CN" dirty="0">
                <a:solidFill>
                  <a:srgbClr val="1369B2"/>
                </a:solidFill>
                <a:latin typeface="微软雅黑" panose="020B0503020204020204" pitchFamily="34" charset="-122"/>
              </a:rPr>
              <a:t>Java</a:t>
            </a: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对象）为数据库中的</a:t>
            </a:r>
            <a:r>
              <a:rPr lang="zh-CN" altLang="en-US" dirty="0" smtClean="0">
                <a:solidFill>
                  <a:srgbClr val="595959"/>
                </a:solidFill>
                <a:latin typeface="微软雅黑" panose="020B0503020204020204" pitchFamily="34" charset="-122"/>
              </a:rPr>
              <a:t>记录</a:t>
            </a:r>
            <a:r>
              <a:rPr lang="zh-CN" altLang="zh-CN"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使得</a:t>
            </a:r>
            <a:r>
              <a:rPr lang="en-US" altLang="zh-CN" dirty="0">
                <a:solidFill>
                  <a:srgbClr val="1369B2"/>
                </a:solidFill>
                <a:latin typeface="微软雅黑" panose="020B0503020204020204" pitchFamily="34" charset="-122"/>
              </a:rPr>
              <a:t>Java</a:t>
            </a:r>
            <a:r>
              <a:rPr lang="zh-CN" altLang="zh-CN" dirty="0">
                <a:solidFill>
                  <a:srgbClr val="595959"/>
                </a:solidFill>
                <a:latin typeface="微软雅黑" panose="020B0503020204020204" pitchFamily="34" charset="-122"/>
              </a:rPr>
              <a:t>开发人员可以使用面向对象的编程思想来操作数据库</a:t>
            </a:r>
            <a:r>
              <a:rPr lang="zh-CN" altLang="en-US" dirty="0" smtClean="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453863" y="2499919"/>
            <a:ext cx="9658732" cy="25955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07022" y="24495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790580" y="478508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0853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935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MyBatis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4151391" y="1266837"/>
            <a:ext cx="6670407" cy="369332"/>
          </a:xfrm>
          <a:prstGeom prst="rect">
            <a:avLst/>
          </a:prstGeom>
        </p:spPr>
        <p:txBody>
          <a:bodyPr wrap="square">
            <a:spAutoFit/>
          </a:bodyPr>
          <a:lstStyle/>
          <a:p>
            <a:r>
              <a:rPr lang="zh-CN" altLang="en-US" dirty="0" smtClean="0"/>
              <a:t>官网文档：</a:t>
            </a:r>
            <a:r>
              <a:rPr lang="en-US" altLang="zh-CN" dirty="0" smtClean="0">
                <a:hlinkClick r:id="rId4"/>
              </a:rPr>
              <a:t>https</a:t>
            </a:r>
            <a:r>
              <a:rPr lang="en-US" altLang="zh-CN" dirty="0">
                <a:hlinkClick r:id="rId4"/>
              </a:rPr>
              <a:t>://mybatis.org/mybatis-3/zh/index.html</a:t>
            </a:r>
            <a:endParaRPr lang="zh-CN" alt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700" y="1830724"/>
            <a:ext cx="7541309" cy="464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1327024"/>
            <a:ext cx="9817529" cy="17829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框架是一个</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a:t>
            </a:r>
            <a:r>
              <a:rPr lang="zh-CN" altLang="zh-CN" dirty="0">
                <a:solidFill>
                  <a:srgbClr val="1369B2"/>
                </a:solidFill>
                <a:latin typeface="微软雅黑" panose="020B0503020204020204" pitchFamily="34" charset="-122"/>
              </a:rPr>
              <a:t>对象关系映射</a:t>
            </a:r>
            <a:r>
              <a:rPr lang="zh-CN" altLang="zh-CN" dirty="0">
                <a:solidFill>
                  <a:srgbClr val="595959"/>
                </a:solidFill>
                <a:latin typeface="微软雅黑" panose="020B0503020204020204" pitchFamily="34" charset="-122"/>
              </a:rPr>
              <a:t>）框架。所谓的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就是一种为了解决面向对象与关系型数据库中数据类型不匹配的技术，它通过描述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对象与数据库表之间的映射关系，自动将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应用程序中的对象持久化到关系型数据库的表中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ORM</a:t>
            </a:r>
            <a:r>
              <a:rPr lang="zh-CN" altLang="en-US" dirty="0">
                <a:solidFill>
                  <a:srgbClr val="595959"/>
                </a:solidFill>
                <a:latin typeface="微软雅黑" panose="020B0503020204020204" pitchFamily="34" charset="-122"/>
              </a:rPr>
              <a:t>框架的工作原理可以通过一张图来展示。</a:t>
            </a: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551501" y="3187043"/>
          <a:ext cx="8742427" cy="2138604"/>
        </p:xfrm>
        <a:graphic>
          <a:graphicData uri="http://schemas.openxmlformats.org/presentationml/2006/ole">
            <mc:AlternateContent xmlns:mc="http://schemas.openxmlformats.org/markup-compatibility/2006">
              <mc:Choice xmlns:v="urn:schemas-microsoft-com:vml" Requires="v">
                <p:oleObj spid="_x0000_s2617" r:id="rId5" imgW="9615805" imgH="2359660" progId="Visio.Drawing.11">
                  <p:embed/>
                </p:oleObj>
              </mc:Choice>
              <mc:Fallback>
                <p:oleObj r:id="rId5" imgW="9615805" imgH="2359660" progId="Visio.Drawing.11">
                  <p:embed/>
                  <p:pic>
                    <p:nvPicPr>
                      <p:cNvPr id="0" name="Object 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01" y="3187043"/>
                        <a:ext cx="8742427" cy="213860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677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16615" cy="400110"/>
          </a:xfrm>
          <a:prstGeom prst="rect">
            <a:avLst/>
          </a:prstGeom>
          <a:noFill/>
        </p:spPr>
        <p:txBody>
          <a:bodyPr wrap="square" rtlCol="0">
            <a:spAutoFit/>
          </a:bodyPr>
          <a:lstStyle/>
          <a:p>
            <a:r>
              <a:rPr lang="en-US" altLang="zh-CN" sz="2000" dirty="0" err="1" smtClean="0">
                <a:solidFill>
                  <a:srgbClr val="1369B2"/>
                </a:solidFill>
                <a:latin typeface="微软雅黑" panose="020B0503020204020204" pitchFamily="34" charset="-122"/>
                <a:ea typeface="微软雅黑" panose="020B0503020204020204" pitchFamily="34" charset="-122"/>
              </a:rPr>
              <a:t>MyBatis</a:t>
            </a:r>
            <a:r>
              <a:rPr lang="zh-CN" altLang="en-US" sz="2000" dirty="0" smtClean="0">
                <a:solidFill>
                  <a:srgbClr val="1369B2"/>
                </a:solidFill>
                <a:latin typeface="微软雅黑" panose="020B0503020204020204" pitchFamily="34" charset="-122"/>
                <a:ea typeface="微软雅黑" panose="020B0503020204020204" pitchFamily="34" charset="-122"/>
              </a:rPr>
              <a:t>获取途径</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48934" y="2287434"/>
            <a:ext cx="3897899" cy="28394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Arial" panose="020B0604020202020204" pitchFamily="34" charset="0"/>
              <a:buChar char="•"/>
            </a:pPr>
            <a:r>
              <a:rPr lang="en-US" altLang="zh-CN" dirty="0" smtClean="0">
                <a:solidFill>
                  <a:srgbClr val="595959"/>
                </a:solidFill>
                <a:latin typeface="微软雅黑" panose="020B0503020204020204" pitchFamily="34" charset="-122"/>
              </a:rPr>
              <a:t>Maven</a:t>
            </a:r>
            <a:r>
              <a:rPr lang="zh-CN" altLang="en-US" dirty="0" smtClean="0">
                <a:solidFill>
                  <a:srgbClr val="595959"/>
                </a:solidFill>
                <a:latin typeface="微软雅黑" panose="020B0503020204020204" pitchFamily="34" charset="-122"/>
              </a:rPr>
              <a:t>仓库： </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hlinkClick r:id="rId5"/>
              </a:rPr>
              <a:t>https</a:t>
            </a:r>
            <a:r>
              <a:rPr lang="en-US" altLang="zh-CN" dirty="0">
                <a:solidFill>
                  <a:srgbClr val="595959"/>
                </a:solidFill>
                <a:latin typeface="微软雅黑" panose="020B0503020204020204" pitchFamily="34" charset="-122"/>
                <a:hlinkClick r:id="rId5"/>
              </a:rPr>
              <a:t>://mvnrepository.com</a:t>
            </a:r>
            <a:r>
              <a:rPr lang="en-US" altLang="zh-CN" dirty="0" smtClean="0">
                <a:solidFill>
                  <a:srgbClr val="595959"/>
                </a:solidFill>
                <a:latin typeface="微软雅黑" panose="020B0503020204020204" pitchFamily="34" charset="-122"/>
                <a:hlinkClick r:id="rId5"/>
              </a:rPr>
              <a:t>/</a:t>
            </a:r>
            <a:endParaRPr lang="en-US" altLang="zh-CN" dirty="0" smtClean="0">
              <a:solidFill>
                <a:srgbClr val="595959"/>
              </a:solidFill>
              <a:latin typeface="微软雅黑" panose="020B0503020204020204" pitchFamily="34" charset="-122"/>
            </a:endParaRPr>
          </a:p>
          <a:p>
            <a:pPr>
              <a:lnSpc>
                <a:spcPct val="150000"/>
              </a:lnSpc>
            </a:pP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smtClean="0">
                <a:solidFill>
                  <a:srgbClr val="595959"/>
                </a:solidFill>
                <a:latin typeface="微软雅黑" panose="020B0503020204020204" pitchFamily="34" charset="-122"/>
              </a:rPr>
              <a:t>Github</a:t>
            </a:r>
            <a:r>
              <a:rPr lang="en-US" altLang="zh-CN" dirty="0" smtClean="0">
                <a:solidFill>
                  <a:srgbClr val="595959"/>
                </a:solidFill>
                <a:latin typeface="微软雅黑" panose="020B0503020204020204" pitchFamily="34" charset="-122"/>
              </a:rPr>
              <a:t>:    </a:t>
            </a:r>
          </a:p>
          <a:p>
            <a:pPr>
              <a:lnSpc>
                <a:spcPct val="150000"/>
              </a:lnSpc>
            </a:pPr>
            <a:r>
              <a:rPr lang="en-US" altLang="zh-CN" dirty="0" smtClean="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hlinkClick r:id="rId6"/>
              </a:rPr>
              <a:t>https://github.com/</a:t>
            </a:r>
            <a:endParaRPr lang="en-US" altLang="zh-CN" dirty="0" smtClean="0">
              <a:solidFill>
                <a:srgbClr val="595959"/>
              </a:solidFill>
              <a:latin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rPr>
              <a:t>          </a:t>
            </a:r>
          </a:p>
          <a:p>
            <a:pPr>
              <a:lnSpc>
                <a:spcPct val="150000"/>
              </a:lnSpc>
            </a:pPr>
            <a:r>
              <a:rPr lang="zh-CN" altLang="en-US" dirty="0" smtClean="0">
                <a:solidFill>
                  <a:srgbClr val="595959"/>
                </a:solidFill>
                <a:latin typeface="微软雅黑" panose="020B0503020204020204" pitchFamily="34" charset="-122"/>
              </a:rPr>
              <a:t>         在搜索框中搜索</a:t>
            </a:r>
            <a:r>
              <a:rPr lang="en-US" altLang="zh-CN" dirty="0" err="1" smtClean="0">
                <a:solidFill>
                  <a:srgbClr val="595959"/>
                </a:solidFill>
                <a:latin typeface="微软雅黑" panose="020B0503020204020204" pitchFamily="34" charset="-122"/>
              </a:rPr>
              <a:t>mybatis</a:t>
            </a: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595959"/>
              </a:solidFill>
              <a:latin typeface="微软雅黑" panose="020B0503020204020204" pitchFamily="34" charset="-122"/>
            </a:endParaRPr>
          </a:p>
        </p:txBody>
      </p:sp>
      <p:sp>
        <p:nvSpPr>
          <p:cNvPr id="12" name="圆角矩形 11"/>
          <p:cNvSpPr/>
          <p:nvPr/>
        </p:nvSpPr>
        <p:spPr>
          <a:xfrm>
            <a:off x="363295" y="2176114"/>
            <a:ext cx="4318002" cy="33438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310632" y="2065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4354811" y="5084356"/>
            <a:ext cx="384043" cy="49476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0073" y="1091196"/>
            <a:ext cx="3715638" cy="491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7079" y="998073"/>
            <a:ext cx="3629915" cy="235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3018" y="3546933"/>
            <a:ext cx="63627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83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 calcmode="lin" valueType="num">
                                      <p:cBhvr>
                                        <p:cTn id="17" dur="500" fill="hold"/>
                                        <p:tgtEl>
                                          <p:spTgt spid="3075"/>
                                        </p:tgtEl>
                                        <p:attrNameLst>
                                          <p:attrName>ppt_w</p:attrName>
                                        </p:attrNameLst>
                                      </p:cBhvr>
                                      <p:tavLst>
                                        <p:tav tm="0">
                                          <p:val>
                                            <p:fltVal val="0"/>
                                          </p:val>
                                        </p:tav>
                                        <p:tav tm="100000">
                                          <p:val>
                                            <p:strVal val="#ppt_w"/>
                                          </p:val>
                                        </p:tav>
                                      </p:tavLst>
                                    </p:anim>
                                    <p:anim calcmode="lin" valueType="num">
                                      <p:cBhvr>
                                        <p:cTn id="18" dur="500" fill="hold"/>
                                        <p:tgtEl>
                                          <p:spTgt spid="3075"/>
                                        </p:tgtEl>
                                        <p:attrNameLst>
                                          <p:attrName>ppt_h</p:attrName>
                                        </p:attrNameLst>
                                      </p:cBhvr>
                                      <p:tavLst>
                                        <p:tav tm="0">
                                          <p:val>
                                            <p:fltVal val="0"/>
                                          </p:val>
                                        </p:tav>
                                        <p:tav tm="100000">
                                          <p:val>
                                            <p:strVal val="#ppt_h"/>
                                          </p:val>
                                        </p:tav>
                                      </p:tavLst>
                                    </p:anim>
                                    <p:animEffect transition="in" filter="fade">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077"/>
                                        </p:tgtEl>
                                        <p:attrNameLst>
                                          <p:attrName>style.visibility</p:attrName>
                                        </p:attrNameLst>
                                      </p:cBhvr>
                                      <p:to>
                                        <p:strVal val="visible"/>
                                      </p:to>
                                    </p:set>
                                    <p:animEffect transition="in" filter="barn(inVertical)">
                                      <p:cBhvr>
                                        <p:cTn id="24" dur="500"/>
                                        <p:tgtEl>
                                          <p:spTgt spid="307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barn(inVertical)">
                                      <p:cBhvr>
                                        <p:cTn id="29"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677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16615" cy="400110"/>
          </a:xfrm>
          <a:prstGeom prst="rect">
            <a:avLst/>
          </a:prstGeom>
          <a:noFill/>
        </p:spPr>
        <p:txBody>
          <a:bodyPr wrap="square" rtlCol="0">
            <a:spAutoFit/>
          </a:bodyPr>
          <a:lstStyle/>
          <a:p>
            <a:r>
              <a:rPr lang="en-US" altLang="zh-CN" sz="2000" dirty="0" err="1" smtClean="0">
                <a:solidFill>
                  <a:srgbClr val="1369B2"/>
                </a:solidFill>
                <a:latin typeface="微软雅黑" panose="020B0503020204020204" pitchFamily="34" charset="-122"/>
                <a:ea typeface="微软雅黑" panose="020B0503020204020204" pitchFamily="34" charset="-122"/>
              </a:rPr>
              <a:t>MyBatis</a:t>
            </a:r>
            <a:r>
              <a:rPr lang="zh-CN" altLang="en-US" sz="2000" dirty="0" smtClean="0">
                <a:solidFill>
                  <a:srgbClr val="1369B2"/>
                </a:solidFill>
                <a:latin typeface="微软雅黑" panose="020B0503020204020204" pitchFamily="34" charset="-122"/>
                <a:ea typeface="微软雅黑" panose="020B0503020204020204" pitchFamily="34" charset="-122"/>
              </a:rPr>
              <a:t>获取途径</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48934" y="2287434"/>
            <a:ext cx="3897899" cy="28394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Arial" panose="020B0604020202020204" pitchFamily="34" charset="0"/>
              <a:buChar char="•"/>
            </a:pPr>
            <a:r>
              <a:rPr lang="en-US" altLang="zh-CN" dirty="0" smtClean="0">
                <a:solidFill>
                  <a:srgbClr val="595959"/>
                </a:solidFill>
                <a:latin typeface="微软雅黑" panose="020B0503020204020204" pitchFamily="34" charset="-122"/>
              </a:rPr>
              <a:t>Maven</a:t>
            </a:r>
            <a:r>
              <a:rPr lang="zh-CN" altLang="en-US" dirty="0" smtClean="0">
                <a:solidFill>
                  <a:srgbClr val="595959"/>
                </a:solidFill>
                <a:latin typeface="微软雅黑" panose="020B0503020204020204" pitchFamily="34" charset="-122"/>
              </a:rPr>
              <a:t>仓库： </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hlinkClick r:id="rId5"/>
              </a:rPr>
              <a:t>https</a:t>
            </a:r>
            <a:r>
              <a:rPr lang="en-US" altLang="zh-CN" dirty="0">
                <a:solidFill>
                  <a:srgbClr val="595959"/>
                </a:solidFill>
                <a:latin typeface="微软雅黑" panose="020B0503020204020204" pitchFamily="34" charset="-122"/>
                <a:hlinkClick r:id="rId5"/>
              </a:rPr>
              <a:t>://mvnrepository.com</a:t>
            </a:r>
            <a:r>
              <a:rPr lang="en-US" altLang="zh-CN" dirty="0" smtClean="0">
                <a:solidFill>
                  <a:srgbClr val="595959"/>
                </a:solidFill>
                <a:latin typeface="微软雅黑" panose="020B0503020204020204" pitchFamily="34" charset="-122"/>
                <a:hlinkClick r:id="rId5"/>
              </a:rPr>
              <a:t>/</a:t>
            </a:r>
            <a:endParaRPr lang="en-US" altLang="zh-CN" dirty="0" smtClean="0">
              <a:solidFill>
                <a:srgbClr val="595959"/>
              </a:solidFill>
              <a:latin typeface="微软雅黑" panose="020B0503020204020204" pitchFamily="34" charset="-122"/>
            </a:endParaRPr>
          </a:p>
          <a:p>
            <a:pPr>
              <a:lnSpc>
                <a:spcPct val="150000"/>
              </a:lnSpc>
            </a:pP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smtClean="0">
                <a:solidFill>
                  <a:srgbClr val="595959"/>
                </a:solidFill>
                <a:latin typeface="微软雅黑" panose="020B0503020204020204" pitchFamily="34" charset="-122"/>
              </a:rPr>
              <a:t>Github</a:t>
            </a: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hlinkClick r:id="rId6"/>
              </a:rPr>
              <a:t>https</a:t>
            </a:r>
            <a:r>
              <a:rPr lang="en-US" altLang="zh-CN" dirty="0">
                <a:solidFill>
                  <a:srgbClr val="595959"/>
                </a:solidFill>
                <a:latin typeface="微软雅黑" panose="020B0503020204020204" pitchFamily="34" charset="-122"/>
                <a:hlinkClick r:id="rId6"/>
              </a:rPr>
              <a:t>://github.com</a:t>
            </a:r>
            <a:r>
              <a:rPr lang="en-US" altLang="zh-CN" dirty="0" smtClean="0">
                <a:solidFill>
                  <a:srgbClr val="595959"/>
                </a:solidFill>
                <a:latin typeface="微软雅黑" panose="020B0503020204020204" pitchFamily="34" charset="-122"/>
                <a:hlinkClick r:id="rId6"/>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p>
          <a:p>
            <a:pPr>
              <a:lnSpc>
                <a:spcPct val="150000"/>
              </a:lnSpc>
            </a:pPr>
            <a:r>
              <a:rPr lang="zh-CN" altLang="en-US" dirty="0" smtClean="0">
                <a:solidFill>
                  <a:srgbClr val="595959"/>
                </a:solidFill>
                <a:latin typeface="微软雅黑" panose="020B0503020204020204" pitchFamily="34" charset="-122"/>
              </a:rPr>
              <a:t>         在搜索框中搜索</a:t>
            </a:r>
            <a:r>
              <a:rPr lang="en-US" altLang="zh-CN" dirty="0" err="1" smtClean="0">
                <a:solidFill>
                  <a:srgbClr val="595959"/>
                </a:solidFill>
                <a:latin typeface="微软雅黑" panose="020B0503020204020204" pitchFamily="34" charset="-122"/>
              </a:rPr>
              <a:t>mybatis</a:t>
            </a:r>
            <a:endParaRPr lang="en-US" altLang="zh-CN" dirty="0" smtClean="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595959"/>
              </a:solidFill>
              <a:latin typeface="微软雅黑" panose="020B0503020204020204" pitchFamily="34" charset="-122"/>
            </a:endParaRPr>
          </a:p>
        </p:txBody>
      </p:sp>
      <p:sp>
        <p:nvSpPr>
          <p:cNvPr id="12" name="圆角矩形 11"/>
          <p:cNvSpPr/>
          <p:nvPr/>
        </p:nvSpPr>
        <p:spPr>
          <a:xfrm>
            <a:off x="363295" y="2176114"/>
            <a:ext cx="4318002" cy="33438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310632" y="2065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4354811" y="5084356"/>
            <a:ext cx="384043" cy="49476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1783" y="1091196"/>
            <a:ext cx="6878973" cy="488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00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73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环境搭建的步骤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60536"/>
            <a:ext cx="9087451" cy="3051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框架进行数据库开发之前，需要先搭建</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环境搭建</a:t>
            </a:r>
            <a:r>
              <a:rPr lang="zh-CN" altLang="en-US" dirty="0">
                <a:solidFill>
                  <a:srgbClr val="595959"/>
                </a:solidFill>
                <a:latin typeface="微软雅黑" panose="020B0503020204020204" pitchFamily="34" charset="-122"/>
              </a:rPr>
              <a:t>主要有如下基本步骤。</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创建工程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引入相关依赖</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数据库准备</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编写数据库连接信息配置文件</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编写核心配置文件</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84707" y="2103362"/>
            <a:ext cx="9658732" cy="35661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861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0" y="53777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20997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1" y="1091196"/>
            <a:ext cx="21862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082391"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 Maven</a:t>
            </a:r>
            <a:r>
              <a:rPr lang="zh-CN" altLang="en-US" sz="2000" dirty="0" smtClean="0">
                <a:solidFill>
                  <a:srgbClr val="1369B2"/>
                </a:solidFill>
                <a:latin typeface="微软雅黑" panose="020B0503020204020204" pitchFamily="34" charset="-122"/>
                <a:ea typeface="微软雅黑" panose="020B0503020204020204" pitchFamily="34" charset="-122"/>
              </a:rPr>
              <a:t>简介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45885" y="2034363"/>
            <a:ext cx="9087451" cy="422382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t>Maven </a:t>
            </a:r>
            <a:r>
              <a:rPr lang="zh-CN" altLang="en-US" dirty="0" smtClean="0"/>
              <a:t>翻译</a:t>
            </a:r>
            <a:r>
              <a:rPr lang="zh-CN" altLang="en-US" dirty="0"/>
              <a:t>为“专家”，</a:t>
            </a:r>
            <a:r>
              <a:rPr lang="zh-CN" altLang="en-US" dirty="0" smtClean="0"/>
              <a:t>“内行”，它是</a:t>
            </a:r>
            <a:r>
              <a:rPr lang="zh-CN" altLang="en-US" dirty="0"/>
              <a:t>跨平台的项目管理工具。主要服务于基于</a:t>
            </a:r>
            <a:r>
              <a:rPr lang="en-US" altLang="zh-CN" dirty="0"/>
              <a:t>Java</a:t>
            </a:r>
            <a:r>
              <a:rPr lang="zh-CN" altLang="en-US" dirty="0"/>
              <a:t>平台的项目构建，依赖管理和项目信息管理</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项目构建就是将</a:t>
            </a:r>
            <a:r>
              <a:rPr lang="zh-CN" altLang="en-US" dirty="0"/>
              <a:t>我们的源代码、配置文件变成可执行的</a:t>
            </a:r>
            <a:r>
              <a:rPr lang="en-US" altLang="zh-CN" dirty="0"/>
              <a:t>war</a:t>
            </a:r>
            <a:r>
              <a:rPr lang="zh-CN" altLang="en-US" dirty="0"/>
              <a:t>包或者</a:t>
            </a:r>
            <a:r>
              <a:rPr lang="en-US" altLang="zh-CN" dirty="0"/>
              <a:t>jar</a:t>
            </a:r>
            <a:r>
              <a:rPr lang="zh-CN" altLang="en-US" dirty="0"/>
              <a:t>包</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solidFill>
                  <a:srgbClr val="595959"/>
                </a:solidFill>
                <a:latin typeface="微软雅黑" panose="020B0503020204020204" pitchFamily="34" charset="-122"/>
              </a:rPr>
              <a:t>依赖管理是通过</a:t>
            </a:r>
            <a:r>
              <a:rPr lang="zh-CN" altLang="en-US" dirty="0" smtClean="0"/>
              <a:t>项目中的一个</a:t>
            </a:r>
            <a:r>
              <a:rPr lang="en-US" altLang="zh-CN" dirty="0" err="1" smtClean="0"/>
              <a:t>pom</a:t>
            </a:r>
            <a:r>
              <a:rPr lang="zh-CN" altLang="en-US" dirty="0" smtClean="0"/>
              <a:t>文件对所有</a:t>
            </a:r>
            <a:r>
              <a:rPr lang="en-US" altLang="zh-CN" dirty="0"/>
              <a:t>jar</a:t>
            </a:r>
            <a:r>
              <a:rPr lang="zh-CN" altLang="en-US" dirty="0"/>
              <a:t>包依赖进行统一</a:t>
            </a:r>
            <a:r>
              <a:rPr lang="zh-CN" altLang="en-US" dirty="0" smtClean="0"/>
              <a:t>管理，我们只需要通过一个坐标引入依赖，再去配置依赖就可以了。</a:t>
            </a:r>
            <a:r>
              <a:rPr lang="en-US" altLang="zh-CN" dirty="0" smtClean="0"/>
              <a:t>Maven</a:t>
            </a:r>
            <a:r>
              <a:rPr lang="zh-CN" altLang="en-US" dirty="0" smtClean="0"/>
              <a:t>会根据我们的配置自动下载该依赖。</a:t>
            </a:r>
            <a:r>
              <a:rPr lang="zh-CN" altLang="en-US" dirty="0"/>
              <a:t>这样就不再需要我们自己到处下载需要的</a:t>
            </a:r>
            <a:r>
              <a:rPr lang="en-US" altLang="zh-CN" dirty="0"/>
              <a:t>jar</a:t>
            </a:r>
            <a:r>
              <a:rPr lang="zh-CN" altLang="en-US" dirty="0"/>
              <a:t>包复制粘贴到项目中</a:t>
            </a:r>
            <a:r>
              <a:rPr lang="zh-CN" altLang="en-US" dirty="0" smtClean="0"/>
              <a:t>。</a:t>
            </a:r>
            <a:endParaRPr lang="en-US" altLang="zh-CN" dirty="0" smtClean="0"/>
          </a:p>
          <a:p>
            <a:pPr marL="285750" indent="-285750">
              <a:lnSpc>
                <a:spcPct val="150000"/>
              </a:lnSpc>
              <a:buFont typeface="Arial" panose="020B0604020202020204" pitchFamily="34" charset="0"/>
              <a:buChar char="•"/>
            </a:pPr>
            <a:r>
              <a:rPr lang="en-US" altLang="zh-CN" dirty="0"/>
              <a:t>Maven</a:t>
            </a:r>
            <a:r>
              <a:rPr lang="zh-CN" altLang="en-US" dirty="0"/>
              <a:t>仓库用来存放</a:t>
            </a:r>
            <a:r>
              <a:rPr lang="en-US" altLang="zh-CN" dirty="0"/>
              <a:t>Maven</a:t>
            </a:r>
            <a:r>
              <a:rPr lang="zh-CN" altLang="en-US" dirty="0"/>
              <a:t>管理的所有</a:t>
            </a:r>
            <a:r>
              <a:rPr lang="en-US" altLang="zh-CN" dirty="0"/>
              <a:t>Jar</a:t>
            </a:r>
            <a:r>
              <a:rPr lang="zh-CN" altLang="en-US" dirty="0"/>
              <a:t>包。</a:t>
            </a:r>
            <a:r>
              <a:rPr lang="zh-CN" altLang="en-US" dirty="0" smtClean="0"/>
              <a:t>分为本地</a:t>
            </a:r>
            <a:r>
              <a:rPr lang="zh-CN" altLang="en-US" dirty="0"/>
              <a:t>仓库 和 中央仓库。本地</a:t>
            </a:r>
            <a:r>
              <a:rPr lang="zh-CN" altLang="en-US" dirty="0" smtClean="0"/>
              <a:t>仓库是</a:t>
            </a:r>
            <a:r>
              <a:rPr lang="en-US" altLang="zh-CN" dirty="0" smtClean="0"/>
              <a:t>Maven</a:t>
            </a:r>
            <a:r>
              <a:rPr lang="zh-CN" altLang="en-US" dirty="0"/>
              <a:t>本地的</a:t>
            </a:r>
            <a:r>
              <a:rPr lang="en-US" altLang="zh-CN" dirty="0"/>
              <a:t>Jar</a:t>
            </a:r>
            <a:r>
              <a:rPr lang="zh-CN" altLang="en-US" dirty="0"/>
              <a:t>包仓库。中央</a:t>
            </a:r>
            <a:r>
              <a:rPr lang="zh-CN" altLang="en-US" dirty="0" smtClean="0"/>
              <a:t>仓库是 </a:t>
            </a:r>
            <a:r>
              <a:rPr lang="en-US" altLang="zh-CN" dirty="0"/>
              <a:t>Maven</a:t>
            </a:r>
            <a:r>
              <a:rPr lang="zh-CN" altLang="en-US" dirty="0"/>
              <a:t>官方提供的远程仓库。当项目编译时，</a:t>
            </a:r>
            <a:r>
              <a:rPr lang="en-US" altLang="zh-CN" dirty="0"/>
              <a:t>Maven</a:t>
            </a:r>
            <a:r>
              <a:rPr lang="zh-CN" altLang="en-US" dirty="0"/>
              <a:t>首先从本地仓库中寻找项目所需的</a:t>
            </a:r>
            <a:r>
              <a:rPr lang="en-US" altLang="zh-CN" dirty="0"/>
              <a:t>Jar</a:t>
            </a:r>
            <a:r>
              <a:rPr lang="zh-CN" altLang="en-US" dirty="0"/>
              <a:t>包，若本地仓库没有，再到</a:t>
            </a:r>
            <a:r>
              <a:rPr lang="en-US" altLang="zh-CN" dirty="0"/>
              <a:t>Maven</a:t>
            </a:r>
            <a:r>
              <a:rPr lang="zh-CN" altLang="en-US" dirty="0"/>
              <a:t>的中央仓库下载所需</a:t>
            </a:r>
            <a:r>
              <a:rPr lang="en-US" altLang="zh-CN" dirty="0"/>
              <a:t>Jar</a:t>
            </a:r>
            <a:r>
              <a:rPr lang="zh-CN" altLang="en-US" dirty="0"/>
              <a:t>包</a:t>
            </a:r>
            <a:r>
              <a:rPr lang="zh-CN" altLang="en-US" dirty="0" smtClean="0"/>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1887345"/>
            <a:ext cx="9658732" cy="437084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20865" y="1887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86653" y="59664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矩形 1"/>
          <p:cNvSpPr/>
          <p:nvPr/>
        </p:nvSpPr>
        <p:spPr>
          <a:xfrm>
            <a:off x="4177717" y="1248512"/>
            <a:ext cx="5828485" cy="369332"/>
          </a:xfrm>
          <a:prstGeom prst="rect">
            <a:avLst/>
          </a:prstGeom>
        </p:spPr>
        <p:txBody>
          <a:bodyPr wrap="square">
            <a:spAutoFit/>
          </a:bodyPr>
          <a:lstStyle/>
          <a:p>
            <a:r>
              <a:rPr lang="zh-CN" altLang="en-US" dirty="0" smtClean="0"/>
              <a:t>下载地址：</a:t>
            </a:r>
            <a:r>
              <a:rPr lang="en-US" altLang="zh-CN" dirty="0" smtClean="0">
                <a:hlinkClick r:id="rId5"/>
              </a:rPr>
              <a:t>https</a:t>
            </a:r>
            <a:r>
              <a:rPr lang="en-US" altLang="zh-CN" dirty="0">
                <a:hlinkClick r:id="rId5"/>
              </a:rPr>
              <a:t>://maven.apache.org/download.cgi</a:t>
            </a:r>
            <a:endParaRPr lang="zh-CN" altLang="en-US" dirty="0"/>
          </a:p>
        </p:txBody>
      </p:sp>
    </p:spTree>
    <p:extLst>
      <p:ext uri="{BB962C8B-B14F-4D97-AF65-F5344CB8AC3E}">
        <p14:creationId xmlns:p14="http://schemas.microsoft.com/office/powerpoint/2010/main" val="3607868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1" y="951883"/>
            <a:ext cx="21862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084808"/>
            <a:ext cx="2082391"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 Maven</a:t>
            </a:r>
            <a:r>
              <a:rPr lang="zh-CN" altLang="en-US" sz="2000" dirty="0" smtClean="0">
                <a:solidFill>
                  <a:srgbClr val="1369B2"/>
                </a:solidFill>
                <a:latin typeface="微软雅黑" panose="020B0503020204020204" pitchFamily="34" charset="-122"/>
                <a:ea typeface="微软雅黑" panose="020B0503020204020204" pitchFamily="34" charset="-122"/>
              </a:rPr>
              <a:t>简介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6505" y="1776296"/>
            <a:ext cx="9087451" cy="44577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t>在</a:t>
            </a:r>
            <a:r>
              <a:rPr lang="en-US" altLang="zh-CN" dirty="0"/>
              <a:t>Maven</a:t>
            </a:r>
            <a:r>
              <a:rPr lang="zh-CN" altLang="en-US" dirty="0"/>
              <a:t>中，坐标是</a:t>
            </a:r>
            <a:r>
              <a:rPr lang="en-US" altLang="zh-CN" dirty="0"/>
              <a:t>Jar</a:t>
            </a:r>
            <a:r>
              <a:rPr lang="zh-CN" altLang="en-US" dirty="0"/>
              <a:t>包的唯一标识，</a:t>
            </a:r>
            <a:r>
              <a:rPr lang="en-US" altLang="zh-CN" dirty="0"/>
              <a:t>Maven</a:t>
            </a:r>
            <a:r>
              <a:rPr lang="zh-CN" altLang="en-US" dirty="0"/>
              <a:t>通过坐标在仓库中找到项目所需的</a:t>
            </a:r>
            <a:r>
              <a:rPr lang="en-US" altLang="zh-CN" dirty="0"/>
              <a:t>Jar</a:t>
            </a:r>
            <a:r>
              <a:rPr lang="zh-CN" altLang="en-US" dirty="0"/>
              <a:t>包。如下代码中，</a:t>
            </a:r>
            <a:r>
              <a:rPr lang="en-US" altLang="zh-CN" dirty="0" err="1"/>
              <a:t>groupId</a:t>
            </a:r>
            <a:r>
              <a:rPr lang="zh-CN" altLang="en-US" dirty="0"/>
              <a:t>和</a:t>
            </a:r>
            <a:r>
              <a:rPr lang="en-US" altLang="zh-CN" dirty="0" err="1"/>
              <a:t>artifactId</a:t>
            </a:r>
            <a:r>
              <a:rPr lang="zh-CN" altLang="en-US" dirty="0"/>
              <a:t>构成了一个</a:t>
            </a:r>
            <a:r>
              <a:rPr lang="en-US" altLang="zh-CN" dirty="0"/>
              <a:t>Jar</a:t>
            </a:r>
            <a:r>
              <a:rPr lang="zh-CN" altLang="en-US" dirty="0"/>
              <a:t>包的坐标</a:t>
            </a:r>
            <a:r>
              <a:rPr lang="zh-CN" altLang="en-US" dirty="0" smtClean="0"/>
              <a:t>。</a:t>
            </a:r>
            <a:endParaRPr lang="en-US" altLang="zh-CN" dirty="0" smtClean="0"/>
          </a:p>
          <a:p>
            <a:pPr>
              <a:lnSpc>
                <a:spcPct val="150000"/>
              </a:lnSpc>
            </a:pPr>
            <a:r>
              <a:rPr lang="en-US" altLang="zh-CN" dirty="0" smtClean="0">
                <a:solidFill>
                  <a:srgbClr val="1369B2"/>
                </a:solidFill>
              </a:rPr>
              <a:t>&lt;</a:t>
            </a:r>
            <a:r>
              <a:rPr lang="en-US" altLang="zh-CN" dirty="0">
                <a:solidFill>
                  <a:srgbClr val="1369B2"/>
                </a:solidFill>
              </a:rPr>
              <a:t>dependency&gt;   </a:t>
            </a:r>
            <a:endParaRPr lang="en-US" altLang="zh-CN" dirty="0" smtClean="0">
              <a:solidFill>
                <a:srgbClr val="1369B2"/>
              </a:solidFill>
            </a:endParaRPr>
          </a:p>
          <a:p>
            <a:pPr>
              <a:lnSpc>
                <a:spcPct val="150000"/>
              </a:lnSpc>
            </a:pPr>
            <a:r>
              <a:rPr lang="en-US" altLang="zh-CN" dirty="0">
                <a:solidFill>
                  <a:srgbClr val="1369B2"/>
                </a:solidFill>
              </a:rPr>
              <a:t> </a:t>
            </a:r>
            <a:r>
              <a:rPr lang="en-US" altLang="zh-CN" dirty="0" smtClean="0">
                <a:solidFill>
                  <a:srgbClr val="1369B2"/>
                </a:solidFill>
              </a:rPr>
              <a:t>     &lt;</a:t>
            </a:r>
            <a:r>
              <a:rPr lang="en-US" altLang="zh-CN" dirty="0" err="1">
                <a:solidFill>
                  <a:srgbClr val="1369B2"/>
                </a:solidFill>
              </a:rPr>
              <a:t>groupId</a:t>
            </a:r>
            <a:r>
              <a:rPr lang="en-US" altLang="zh-CN" dirty="0">
                <a:solidFill>
                  <a:srgbClr val="1369B2"/>
                </a:solidFill>
              </a:rPr>
              <a:t>&gt;</a:t>
            </a:r>
            <a:r>
              <a:rPr lang="en-US" altLang="zh-CN" dirty="0" err="1">
                <a:solidFill>
                  <a:srgbClr val="1369B2"/>
                </a:solidFill>
              </a:rPr>
              <a:t>cn.missbe.web.search</a:t>
            </a:r>
            <a:r>
              <a:rPr lang="en-US" altLang="zh-CN" dirty="0">
                <a:solidFill>
                  <a:srgbClr val="1369B2"/>
                </a:solidFill>
              </a:rPr>
              <a:t>&lt;/</a:t>
            </a:r>
            <a:r>
              <a:rPr lang="en-US" altLang="zh-CN" dirty="0" err="1">
                <a:solidFill>
                  <a:srgbClr val="1369B2"/>
                </a:solidFill>
              </a:rPr>
              <a:t>groupId</a:t>
            </a:r>
            <a:r>
              <a:rPr lang="en-US" altLang="zh-CN" dirty="0">
                <a:solidFill>
                  <a:srgbClr val="1369B2"/>
                </a:solidFill>
              </a:rPr>
              <a:t>&gt;  </a:t>
            </a:r>
            <a:endParaRPr lang="en-US" altLang="zh-CN" dirty="0" smtClean="0">
              <a:solidFill>
                <a:srgbClr val="1369B2"/>
              </a:solidFill>
            </a:endParaRPr>
          </a:p>
          <a:p>
            <a:pPr>
              <a:lnSpc>
                <a:spcPct val="150000"/>
              </a:lnSpc>
            </a:pPr>
            <a:r>
              <a:rPr lang="en-US" altLang="zh-CN" dirty="0" smtClean="0">
                <a:solidFill>
                  <a:srgbClr val="1369B2"/>
                </a:solidFill>
              </a:rPr>
              <a:t>      </a:t>
            </a:r>
            <a:r>
              <a:rPr lang="en-US" altLang="zh-CN" dirty="0">
                <a:solidFill>
                  <a:srgbClr val="1369B2"/>
                </a:solidFill>
              </a:rPr>
              <a:t>&lt;</a:t>
            </a:r>
            <a:r>
              <a:rPr lang="en-US" altLang="zh-CN" dirty="0" err="1">
                <a:solidFill>
                  <a:srgbClr val="1369B2"/>
                </a:solidFill>
              </a:rPr>
              <a:t>artifactId</a:t>
            </a:r>
            <a:r>
              <a:rPr lang="en-US" altLang="zh-CN" dirty="0">
                <a:solidFill>
                  <a:srgbClr val="1369B2"/>
                </a:solidFill>
              </a:rPr>
              <a:t>&gt;resource-search&lt;/</a:t>
            </a:r>
            <a:r>
              <a:rPr lang="en-US" altLang="zh-CN" dirty="0" err="1">
                <a:solidFill>
                  <a:srgbClr val="1369B2"/>
                </a:solidFill>
              </a:rPr>
              <a:t>artifactId</a:t>
            </a:r>
            <a:r>
              <a:rPr lang="en-US" altLang="zh-CN" dirty="0">
                <a:solidFill>
                  <a:srgbClr val="1369B2"/>
                </a:solidFill>
              </a:rPr>
              <a:t>&gt; </a:t>
            </a:r>
            <a:endParaRPr lang="en-US" altLang="zh-CN" dirty="0" smtClean="0">
              <a:solidFill>
                <a:srgbClr val="1369B2"/>
              </a:solidFill>
            </a:endParaRPr>
          </a:p>
          <a:p>
            <a:pPr>
              <a:lnSpc>
                <a:spcPct val="150000"/>
              </a:lnSpc>
            </a:pPr>
            <a:r>
              <a:rPr lang="en-US" altLang="zh-CN" dirty="0" smtClean="0">
                <a:solidFill>
                  <a:srgbClr val="1369B2"/>
                </a:solidFill>
              </a:rPr>
              <a:t>      &lt;</a:t>
            </a:r>
            <a:r>
              <a:rPr lang="en-US" altLang="zh-CN" dirty="0">
                <a:solidFill>
                  <a:srgbClr val="1369B2"/>
                </a:solidFill>
              </a:rPr>
              <a:t>packaging&gt;jar&lt;/packaging&gt;   </a:t>
            </a:r>
            <a:endParaRPr lang="en-US" altLang="zh-CN" dirty="0" smtClean="0">
              <a:solidFill>
                <a:srgbClr val="1369B2"/>
              </a:solidFill>
            </a:endParaRPr>
          </a:p>
          <a:p>
            <a:pPr>
              <a:lnSpc>
                <a:spcPct val="150000"/>
              </a:lnSpc>
            </a:pPr>
            <a:r>
              <a:rPr lang="en-US" altLang="zh-CN" dirty="0" smtClean="0">
                <a:solidFill>
                  <a:srgbClr val="1369B2"/>
                </a:solidFill>
              </a:rPr>
              <a:t>      &lt;</a:t>
            </a:r>
            <a:r>
              <a:rPr lang="en-US" altLang="zh-CN" dirty="0">
                <a:solidFill>
                  <a:srgbClr val="1369B2"/>
                </a:solidFill>
              </a:rPr>
              <a:t>version&gt;1.0-SNAPSHOT&lt;/version</a:t>
            </a:r>
            <a:r>
              <a:rPr lang="en-US" altLang="zh-CN" dirty="0" smtClean="0">
                <a:solidFill>
                  <a:srgbClr val="1369B2"/>
                </a:solidFill>
              </a:rPr>
              <a:t>&gt;</a:t>
            </a:r>
          </a:p>
          <a:p>
            <a:pPr>
              <a:lnSpc>
                <a:spcPct val="150000"/>
              </a:lnSpc>
            </a:pPr>
            <a:r>
              <a:rPr lang="en-US" altLang="zh-CN" dirty="0" smtClean="0">
                <a:solidFill>
                  <a:srgbClr val="1369B2"/>
                </a:solidFill>
              </a:rPr>
              <a:t>&lt;/</a:t>
            </a:r>
            <a:r>
              <a:rPr lang="en-US" altLang="zh-CN" dirty="0">
                <a:solidFill>
                  <a:srgbClr val="1369B2"/>
                </a:solidFill>
              </a:rPr>
              <a:t>dependency</a:t>
            </a:r>
            <a:r>
              <a:rPr lang="en-US" altLang="zh-CN" dirty="0" smtClean="0">
                <a:solidFill>
                  <a:srgbClr val="1369B2"/>
                </a:solidFill>
              </a:rPr>
              <a:t>&gt;</a:t>
            </a:r>
          </a:p>
          <a:p>
            <a:pPr marL="285750" indent="-285750">
              <a:lnSpc>
                <a:spcPct val="150000"/>
              </a:lnSpc>
              <a:buFont typeface="Arial" panose="020B0604020202020204" pitchFamily="34" charset="0"/>
              <a:buChar char="•"/>
            </a:pPr>
            <a:r>
              <a:rPr lang="en-US" altLang="zh-CN" dirty="0" err="1" smtClean="0"/>
              <a:t>groupId</a:t>
            </a:r>
            <a:r>
              <a:rPr lang="en-US" altLang="zh-CN" dirty="0"/>
              <a:t>:</a:t>
            </a:r>
            <a:r>
              <a:rPr lang="zh-CN" altLang="en-US" dirty="0"/>
              <a:t>所需</a:t>
            </a:r>
            <a:r>
              <a:rPr lang="en-US" altLang="zh-CN" dirty="0"/>
              <a:t>Jar</a:t>
            </a:r>
            <a:r>
              <a:rPr lang="zh-CN" altLang="en-US" dirty="0"/>
              <a:t>包的项目</a:t>
            </a:r>
            <a:r>
              <a:rPr lang="zh-CN" altLang="en-US" dirty="0" smtClean="0"/>
              <a:t>名</a:t>
            </a:r>
            <a:endParaRPr lang="en-US" altLang="zh-CN" dirty="0" smtClean="0"/>
          </a:p>
          <a:p>
            <a:pPr marL="285750" indent="-285750">
              <a:lnSpc>
                <a:spcPct val="150000"/>
              </a:lnSpc>
              <a:buFont typeface="Arial" panose="020B0604020202020204" pitchFamily="34" charset="0"/>
              <a:buChar char="•"/>
            </a:pPr>
            <a:r>
              <a:rPr lang="en-US" altLang="zh-CN" dirty="0" err="1" smtClean="0"/>
              <a:t>artifactId</a:t>
            </a:r>
            <a:r>
              <a:rPr lang="en-US" altLang="zh-CN" dirty="0"/>
              <a:t>:</a:t>
            </a:r>
            <a:r>
              <a:rPr lang="zh-CN" altLang="en-US" dirty="0"/>
              <a:t>所需</a:t>
            </a:r>
            <a:r>
              <a:rPr lang="en-US" altLang="zh-CN" dirty="0"/>
              <a:t>Jar</a:t>
            </a:r>
            <a:r>
              <a:rPr lang="zh-CN" altLang="en-US" dirty="0"/>
              <a:t>包的模块</a:t>
            </a:r>
            <a:r>
              <a:rPr lang="zh-CN" altLang="en-US" dirty="0" smtClean="0"/>
              <a:t>名</a:t>
            </a:r>
            <a:endParaRPr lang="en-US" altLang="zh-CN" dirty="0" smtClean="0"/>
          </a:p>
          <a:p>
            <a:pPr marL="285750" indent="-285750">
              <a:lnSpc>
                <a:spcPct val="150000"/>
              </a:lnSpc>
              <a:buFont typeface="Arial" panose="020B0604020202020204" pitchFamily="34" charset="0"/>
              <a:buChar char="•"/>
            </a:pPr>
            <a:r>
              <a:rPr lang="en-US" altLang="zh-CN" dirty="0" smtClean="0"/>
              <a:t>version</a:t>
            </a:r>
            <a:r>
              <a:rPr lang="en-US" altLang="zh-CN" dirty="0"/>
              <a:t>:</a:t>
            </a:r>
            <a:r>
              <a:rPr lang="zh-CN" altLang="en-US" dirty="0"/>
              <a:t>所需</a:t>
            </a:r>
            <a:r>
              <a:rPr lang="en-US" altLang="zh-CN" dirty="0"/>
              <a:t>Jar</a:t>
            </a:r>
            <a:r>
              <a:rPr lang="zh-CN" altLang="en-US" dirty="0"/>
              <a:t>包的</a:t>
            </a:r>
            <a:r>
              <a:rPr lang="zh-CN" altLang="en-US" dirty="0" smtClean="0"/>
              <a:t>版本号</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20865" y="1702787"/>
            <a:ext cx="9658732" cy="46476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20864" y="169532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76672" y="60420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7057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1" y="951883"/>
            <a:ext cx="21862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084808"/>
            <a:ext cx="2082391"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 Maven</a:t>
            </a:r>
            <a:r>
              <a:rPr lang="zh-CN" altLang="en-US" sz="2000" dirty="0" smtClean="0">
                <a:solidFill>
                  <a:srgbClr val="1369B2"/>
                </a:solidFill>
                <a:latin typeface="微软雅黑" panose="020B0503020204020204" pitchFamily="34" charset="-122"/>
                <a:ea typeface="微软雅黑" panose="020B0503020204020204" pitchFamily="34" charset="-122"/>
              </a:rPr>
              <a:t>简介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6505" y="1617843"/>
            <a:ext cx="9087451" cy="50262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t>Maven</a:t>
            </a:r>
            <a:r>
              <a:rPr lang="zh-CN" altLang="en-US" dirty="0"/>
              <a:t>默认约定了一套目录结构，在通过</a:t>
            </a:r>
            <a:r>
              <a:rPr lang="en-US" altLang="zh-CN" dirty="0"/>
              <a:t>Maven</a:t>
            </a:r>
            <a:r>
              <a:rPr lang="zh-CN" altLang="en-US" dirty="0"/>
              <a:t>创建了项目以后，项目的目录结构就是以这套目录结构作为模板创建</a:t>
            </a:r>
            <a:r>
              <a:rPr lang="zh-CN" altLang="en-US" dirty="0" smtClean="0"/>
              <a:t>的。</a:t>
            </a:r>
            <a:endParaRPr lang="zh-CN" altLang="en-US" dirty="0"/>
          </a:p>
          <a:p>
            <a:pPr marL="742950" lvl="1" indent="-285750">
              <a:lnSpc>
                <a:spcPct val="150000"/>
              </a:lnSpc>
              <a:buFont typeface="Arial" panose="020B0604020202020204" pitchFamily="34" charset="0"/>
              <a:buChar char="•"/>
            </a:pPr>
            <a:r>
              <a:rPr lang="en-US" altLang="zh-CN" dirty="0" err="1"/>
              <a:t>src</a:t>
            </a:r>
            <a:r>
              <a:rPr lang="en-US" altLang="zh-CN" dirty="0"/>
              <a:t>/main/java </a:t>
            </a:r>
            <a:r>
              <a:rPr lang="zh-CN" altLang="en-US" dirty="0"/>
              <a:t>项目的源代码所在的目录</a:t>
            </a:r>
          </a:p>
          <a:p>
            <a:pPr marL="742950" lvl="1" indent="-285750">
              <a:lnSpc>
                <a:spcPct val="150000"/>
              </a:lnSpc>
              <a:buFont typeface="Arial" panose="020B0604020202020204" pitchFamily="34" charset="0"/>
              <a:buChar char="•"/>
            </a:pPr>
            <a:r>
              <a:rPr lang="en-US" altLang="zh-CN" dirty="0" err="1"/>
              <a:t>src</a:t>
            </a:r>
            <a:r>
              <a:rPr lang="en-US" altLang="zh-CN" dirty="0"/>
              <a:t>/main/resources </a:t>
            </a:r>
            <a:r>
              <a:rPr lang="zh-CN" altLang="en-US" dirty="0"/>
              <a:t>项目的资源文件所在的目录</a:t>
            </a:r>
          </a:p>
          <a:p>
            <a:pPr marL="742950" lvl="1" indent="-285750">
              <a:lnSpc>
                <a:spcPct val="150000"/>
              </a:lnSpc>
              <a:buFont typeface="Arial" panose="020B0604020202020204" pitchFamily="34" charset="0"/>
              <a:buChar char="•"/>
            </a:pPr>
            <a:r>
              <a:rPr lang="en-US" altLang="zh-CN" dirty="0" err="1"/>
              <a:t>src</a:t>
            </a:r>
            <a:r>
              <a:rPr lang="en-US" altLang="zh-CN" dirty="0"/>
              <a:t>/main/filters </a:t>
            </a:r>
            <a:r>
              <a:rPr lang="zh-CN" altLang="en-US" dirty="0"/>
              <a:t>项目的资源过滤文件所在的目录</a:t>
            </a:r>
          </a:p>
          <a:p>
            <a:pPr marL="742950" lvl="1" indent="-285750">
              <a:lnSpc>
                <a:spcPct val="150000"/>
              </a:lnSpc>
              <a:buFont typeface="Arial" panose="020B0604020202020204" pitchFamily="34" charset="0"/>
              <a:buChar char="•"/>
            </a:pPr>
            <a:r>
              <a:rPr lang="en-US" altLang="zh-CN" dirty="0" err="1"/>
              <a:t>src</a:t>
            </a:r>
            <a:r>
              <a:rPr lang="en-US" altLang="zh-CN" dirty="0"/>
              <a:t>/main/</a:t>
            </a:r>
            <a:r>
              <a:rPr lang="en-US" altLang="zh-CN" dirty="0" err="1"/>
              <a:t>webapp</a:t>
            </a:r>
            <a:r>
              <a:rPr lang="en-US" altLang="zh-CN" dirty="0"/>
              <a:t> </a:t>
            </a:r>
            <a:r>
              <a:rPr lang="zh-CN" altLang="en-US" dirty="0"/>
              <a:t>如果是</a:t>
            </a:r>
            <a:r>
              <a:rPr lang="en-US" altLang="zh-CN" dirty="0"/>
              <a:t>web</a:t>
            </a:r>
            <a:r>
              <a:rPr lang="zh-CN" altLang="en-US" dirty="0"/>
              <a:t>项目，则该目录是</a:t>
            </a:r>
            <a:r>
              <a:rPr lang="en-US" altLang="zh-CN" dirty="0"/>
              <a:t>web</a:t>
            </a:r>
            <a:r>
              <a:rPr lang="zh-CN" altLang="en-US" dirty="0"/>
              <a:t>应用源代码所在的目录，比如</a:t>
            </a:r>
            <a:r>
              <a:rPr lang="en-US" altLang="zh-CN" dirty="0"/>
              <a:t>html</a:t>
            </a:r>
            <a:r>
              <a:rPr lang="zh-CN" altLang="en-US" dirty="0"/>
              <a:t>文件和</a:t>
            </a:r>
            <a:r>
              <a:rPr lang="en-US" altLang="zh-CN" dirty="0"/>
              <a:t>web.xml</a:t>
            </a:r>
            <a:r>
              <a:rPr lang="zh-CN" altLang="en-US" dirty="0"/>
              <a:t>等都在该目录下。</a:t>
            </a:r>
          </a:p>
          <a:p>
            <a:pPr marL="742950" lvl="1" indent="-285750">
              <a:lnSpc>
                <a:spcPct val="150000"/>
              </a:lnSpc>
              <a:buFont typeface="Arial" panose="020B0604020202020204" pitchFamily="34" charset="0"/>
              <a:buChar char="•"/>
            </a:pPr>
            <a:r>
              <a:rPr lang="en-US" altLang="zh-CN" dirty="0" err="1"/>
              <a:t>src</a:t>
            </a:r>
            <a:r>
              <a:rPr lang="en-US" altLang="zh-CN" dirty="0"/>
              <a:t>/test/java </a:t>
            </a:r>
            <a:r>
              <a:rPr lang="zh-CN" altLang="en-US" dirty="0"/>
              <a:t>测试代码所在的目录</a:t>
            </a:r>
          </a:p>
          <a:p>
            <a:pPr marL="742950" lvl="1" indent="-285750">
              <a:lnSpc>
                <a:spcPct val="150000"/>
              </a:lnSpc>
              <a:buFont typeface="Arial" panose="020B0604020202020204" pitchFamily="34" charset="0"/>
              <a:buChar char="•"/>
            </a:pPr>
            <a:r>
              <a:rPr lang="en-US" altLang="zh-CN" dirty="0" err="1"/>
              <a:t>src</a:t>
            </a:r>
            <a:r>
              <a:rPr lang="en-US" altLang="zh-CN" dirty="0"/>
              <a:t>/test/resources </a:t>
            </a:r>
            <a:r>
              <a:rPr lang="zh-CN" altLang="en-US" dirty="0"/>
              <a:t>测试相关的资源文件所在的目录</a:t>
            </a:r>
          </a:p>
          <a:p>
            <a:pPr marL="742950" lvl="1" indent="-285750">
              <a:lnSpc>
                <a:spcPct val="150000"/>
              </a:lnSpc>
              <a:buFont typeface="Arial" panose="020B0604020202020204" pitchFamily="34" charset="0"/>
              <a:buChar char="•"/>
            </a:pPr>
            <a:r>
              <a:rPr lang="en-US" altLang="zh-CN" dirty="0" err="1"/>
              <a:t>src</a:t>
            </a:r>
            <a:r>
              <a:rPr lang="en-US" altLang="zh-CN" dirty="0"/>
              <a:t>/test/filters </a:t>
            </a:r>
            <a:r>
              <a:rPr lang="zh-CN" altLang="en-US" dirty="0"/>
              <a:t>测试相关的资源过滤文件所在的</a:t>
            </a:r>
            <a:r>
              <a:rPr lang="zh-CN" altLang="en-US" dirty="0" smtClean="0"/>
              <a:t>目录</a:t>
            </a:r>
            <a:endParaRPr lang="en-US" altLang="zh-CN" dirty="0" smtClean="0"/>
          </a:p>
          <a:p>
            <a:pPr marL="742950" lvl="1" indent="-285750">
              <a:lnSpc>
                <a:spcPct val="150000"/>
              </a:lnSpc>
              <a:buFont typeface="Arial" panose="020B0604020202020204" pitchFamily="34" charset="0"/>
              <a:buChar char="•"/>
            </a:pPr>
            <a:r>
              <a:rPr lang="en-US" altLang="zh-CN" dirty="0" smtClean="0"/>
              <a:t> </a:t>
            </a:r>
            <a:r>
              <a:rPr lang="en-US" altLang="zh-CN" dirty="0"/>
              <a:t>target —— </a:t>
            </a:r>
            <a:r>
              <a:rPr lang="zh-CN" altLang="en-US" dirty="0"/>
              <a:t>项目输出</a:t>
            </a:r>
            <a:r>
              <a:rPr lang="zh-CN" altLang="en-US" dirty="0" smtClean="0"/>
              <a:t>位置</a:t>
            </a:r>
            <a:endParaRPr lang="en-US" altLang="zh-CN" dirty="0" smtClean="0"/>
          </a:p>
          <a:p>
            <a:pPr marL="742950" lvl="1" indent="-285750">
              <a:lnSpc>
                <a:spcPct val="150000"/>
              </a:lnSpc>
              <a:buFont typeface="Arial" panose="020B0604020202020204" pitchFamily="34" charset="0"/>
              <a:buChar char="•"/>
            </a:pPr>
            <a:r>
              <a:rPr lang="en-US" altLang="zh-CN" dirty="0" smtClean="0"/>
              <a:t> pom.xml</a:t>
            </a:r>
            <a:endParaRPr lang="en-US" altLang="zh-CN" dirty="0"/>
          </a:p>
        </p:txBody>
      </p:sp>
      <p:sp>
        <p:nvSpPr>
          <p:cNvPr id="12" name="圆角矩形 11"/>
          <p:cNvSpPr/>
          <p:nvPr/>
        </p:nvSpPr>
        <p:spPr>
          <a:xfrm>
            <a:off x="1401983" y="1592498"/>
            <a:ext cx="9658732" cy="50515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20863" y="15033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3956" y="63272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73659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72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框架的概念</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和当前流行的框架有哪些</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2842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MyBatis框架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优点</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710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MyBatis环境搭建</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2567148" y="4576065"/>
            <a:ext cx="7294833" cy="687916"/>
            <a:chOff x="978872" y="1800500"/>
            <a:chExt cx="5471124" cy="515937"/>
          </a:xfrm>
        </p:grpSpPr>
        <p:sp>
          <p:nvSpPr>
            <p:cNvPr id="3"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MyBatis入门程序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的编写</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2567148" y="5446146"/>
            <a:ext cx="7249419"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MyBatis工作原理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86574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84395"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IntelliJ</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smtClean="0">
                <a:solidFill>
                  <a:srgbClr val="1369B2"/>
                </a:solidFill>
                <a:latin typeface="微软雅黑" panose="020B0503020204020204" pitchFamily="34" charset="-122"/>
                <a:ea typeface="微软雅黑" panose="020B0503020204020204" pitchFamily="34" charset="-122"/>
              </a:rPr>
              <a:t>IDEA </a:t>
            </a:r>
            <a:r>
              <a:rPr lang="zh-CN" altLang="en-US" sz="2000" dirty="0" smtClean="0">
                <a:solidFill>
                  <a:srgbClr val="1369B2"/>
                </a:solidFill>
                <a:latin typeface="微软雅黑" panose="020B0503020204020204" pitchFamily="34" charset="-122"/>
                <a:ea typeface="微软雅黑" panose="020B0503020204020204" pitchFamily="34" charset="-122"/>
              </a:rPr>
              <a:t>简介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45885" y="2034363"/>
            <a:ext cx="9087451" cy="422382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        IDEA </a:t>
            </a:r>
            <a:r>
              <a:rPr lang="zh-CN" altLang="en-US" dirty="0">
                <a:solidFill>
                  <a:srgbClr val="595959"/>
                </a:solidFill>
                <a:latin typeface="微软雅黑" panose="020B0503020204020204" pitchFamily="34" charset="-122"/>
              </a:rPr>
              <a:t>全称 </a:t>
            </a:r>
            <a:r>
              <a:rPr lang="en-US" altLang="zh-CN" dirty="0" err="1">
                <a:solidFill>
                  <a:srgbClr val="595959"/>
                </a:solidFill>
                <a:latin typeface="微软雅黑" panose="020B0503020204020204" pitchFamily="34" charset="-122"/>
              </a:rPr>
              <a:t>IntelliJ</a:t>
            </a:r>
            <a:r>
              <a:rPr lang="en-US" altLang="zh-CN" dirty="0">
                <a:solidFill>
                  <a:srgbClr val="595959"/>
                </a:solidFill>
                <a:latin typeface="微软雅黑" panose="020B0503020204020204" pitchFamily="34" charset="-122"/>
              </a:rPr>
              <a:t> IDEA</a:t>
            </a:r>
            <a:r>
              <a:rPr lang="zh-CN" altLang="en-US"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java</a:t>
            </a:r>
            <a:r>
              <a:rPr lang="zh-CN" altLang="en-US" dirty="0">
                <a:solidFill>
                  <a:srgbClr val="595959"/>
                </a:solidFill>
                <a:latin typeface="微软雅黑" panose="020B0503020204020204" pitchFamily="34" charset="-122"/>
              </a:rPr>
              <a:t>编程语言开发的集成环境</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err="1" smtClean="0">
                <a:solidFill>
                  <a:srgbClr val="595959"/>
                </a:solidFill>
                <a:latin typeface="微软雅黑" panose="020B0503020204020204" pitchFamily="34" charset="-122"/>
              </a:rPr>
              <a:t>IntelliJ</a:t>
            </a:r>
            <a:r>
              <a:rPr lang="zh-CN" altLang="en-US" dirty="0">
                <a:solidFill>
                  <a:srgbClr val="595959"/>
                </a:solidFill>
                <a:latin typeface="微软雅黑" panose="020B0503020204020204" pitchFamily="34" charset="-122"/>
              </a:rPr>
              <a:t>在业界被公认为最好的</a:t>
            </a:r>
            <a:r>
              <a:rPr lang="en-US" altLang="zh-CN" dirty="0">
                <a:solidFill>
                  <a:srgbClr val="595959"/>
                </a:solidFill>
                <a:latin typeface="微软雅黑" panose="020B0503020204020204" pitchFamily="34" charset="-122"/>
              </a:rPr>
              <a:t>java</a:t>
            </a:r>
            <a:r>
              <a:rPr lang="zh-CN" altLang="en-US" dirty="0">
                <a:solidFill>
                  <a:srgbClr val="595959"/>
                </a:solidFill>
                <a:latin typeface="微软雅黑" panose="020B0503020204020204" pitchFamily="34" charset="-122"/>
              </a:rPr>
              <a:t>开发工具，尤其在智能代码助手、代码自动提示、重构、</a:t>
            </a:r>
            <a:r>
              <a:rPr lang="en-US" altLang="zh-CN" dirty="0" err="1">
                <a:solidFill>
                  <a:srgbClr val="595959"/>
                </a:solidFill>
                <a:latin typeface="微软雅黑" panose="020B0503020204020204" pitchFamily="34" charset="-122"/>
              </a:rPr>
              <a:t>JavaEE</a:t>
            </a:r>
            <a:r>
              <a:rPr lang="zh-CN" altLang="en-US" dirty="0">
                <a:solidFill>
                  <a:srgbClr val="595959"/>
                </a:solidFill>
                <a:latin typeface="微软雅黑" panose="020B0503020204020204" pitchFamily="34" charset="-122"/>
              </a:rPr>
              <a:t>支持、各类版本工具</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git</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svn</a:t>
            </a:r>
            <a:r>
              <a:rPr lang="zh-CN" altLang="en-US"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JUnit</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CVS</a:t>
            </a:r>
            <a:r>
              <a:rPr lang="zh-CN" altLang="en-US" dirty="0">
                <a:solidFill>
                  <a:srgbClr val="595959"/>
                </a:solidFill>
                <a:latin typeface="微软雅黑" panose="020B0503020204020204" pitchFamily="34" charset="-122"/>
              </a:rPr>
              <a:t>整合、代码分析、 创新的</a:t>
            </a:r>
            <a:r>
              <a:rPr lang="en-US" altLang="zh-CN" dirty="0">
                <a:solidFill>
                  <a:srgbClr val="595959"/>
                </a:solidFill>
                <a:latin typeface="微软雅黑" panose="020B0503020204020204" pitchFamily="34" charset="-122"/>
              </a:rPr>
              <a:t>GUI</a:t>
            </a:r>
            <a:r>
              <a:rPr lang="zh-CN" altLang="en-US" dirty="0">
                <a:solidFill>
                  <a:srgbClr val="595959"/>
                </a:solidFill>
                <a:latin typeface="微软雅黑" panose="020B0503020204020204" pitchFamily="34" charset="-122"/>
              </a:rPr>
              <a:t>设计等方面的功能可以说是超常的</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IDEA</a:t>
            </a:r>
            <a:r>
              <a:rPr lang="zh-CN" altLang="en-US"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JetBrains</a:t>
            </a:r>
            <a:r>
              <a:rPr lang="zh-CN" altLang="en-US" dirty="0">
                <a:solidFill>
                  <a:srgbClr val="595959"/>
                </a:solidFill>
                <a:latin typeface="微软雅黑" panose="020B0503020204020204" pitchFamily="34" charset="-122"/>
              </a:rPr>
              <a:t>公司的产品，这家公司总部位于捷克共和国的首都布拉格，开发人员以严谨著称的东欧程序员为主。它的旗舰版本还支持</a:t>
            </a:r>
            <a:r>
              <a:rPr lang="en-US" altLang="zh-CN" dirty="0">
                <a:solidFill>
                  <a:srgbClr val="595959"/>
                </a:solidFill>
                <a:latin typeface="微软雅黑" panose="020B0503020204020204" pitchFamily="34" charset="-122"/>
              </a:rPr>
              <a:t>HTML</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CSS</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PHP</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MySQL</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Python</a:t>
            </a:r>
            <a:r>
              <a:rPr lang="zh-CN" altLang="en-US" dirty="0">
                <a:solidFill>
                  <a:srgbClr val="595959"/>
                </a:solidFill>
                <a:latin typeface="微软雅黑" panose="020B0503020204020204" pitchFamily="34" charset="-122"/>
              </a:rPr>
              <a:t>等</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在官网下载旗舰版，用学生身份可以申请免费使用</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1887345"/>
            <a:ext cx="9658732" cy="437084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20865" y="1887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86653" y="59664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矩形 1"/>
          <p:cNvSpPr/>
          <p:nvPr/>
        </p:nvSpPr>
        <p:spPr>
          <a:xfrm>
            <a:off x="4177717" y="1248512"/>
            <a:ext cx="5828485" cy="369332"/>
          </a:xfrm>
          <a:prstGeom prst="rect">
            <a:avLst/>
          </a:prstGeom>
        </p:spPr>
        <p:txBody>
          <a:bodyPr wrap="square">
            <a:spAutoFit/>
          </a:bodyPr>
          <a:lstStyle/>
          <a:p>
            <a:r>
              <a:rPr lang="zh-CN" altLang="en-US" dirty="0" smtClean="0"/>
              <a:t>下载地址：</a:t>
            </a:r>
            <a:r>
              <a:rPr lang="en-US" altLang="zh-CN" dirty="0">
                <a:hlinkClick r:id="rId5"/>
              </a:rPr>
              <a:t>https://www.jetbrains.com/idea/</a:t>
            </a:r>
            <a:endParaRPr lang="zh-CN" altLang="en-US" dirty="0"/>
          </a:p>
        </p:txBody>
      </p:sp>
    </p:spTree>
    <p:extLst>
      <p:ext uri="{BB962C8B-B14F-4D97-AF65-F5344CB8AC3E}">
        <p14:creationId xmlns:p14="http://schemas.microsoft.com/office/powerpoint/2010/main" val="97958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721452" y="884753"/>
            <a:ext cx="42852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01469" y="1011291"/>
            <a:ext cx="3768579"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 IDEA</a:t>
            </a:r>
            <a:r>
              <a:rPr lang="zh-CN" altLang="en-US" sz="2000" dirty="0" smtClean="0">
                <a:solidFill>
                  <a:srgbClr val="1369B2"/>
                </a:solidFill>
                <a:latin typeface="微软雅黑" panose="020B0503020204020204" pitchFamily="34" charset="-122"/>
                <a:ea typeface="微软雅黑" panose="020B0503020204020204" pitchFamily="34" charset="-122"/>
              </a:rPr>
              <a:t>（</a:t>
            </a:r>
            <a:r>
              <a:rPr lang="en-US" altLang="zh-CN" sz="2000" dirty="0" smtClean="0">
                <a:solidFill>
                  <a:srgbClr val="1369B2"/>
                </a:solidFill>
                <a:latin typeface="微软雅黑" panose="020B0503020204020204" pitchFamily="34" charset="-122"/>
                <a:ea typeface="微软雅黑" panose="020B0503020204020204" pitchFamily="34" charset="-122"/>
              </a:rPr>
              <a:t>2021</a:t>
            </a:r>
            <a:r>
              <a:rPr lang="zh-CN" altLang="en-US" sz="2000" dirty="0" smtClean="0">
                <a:solidFill>
                  <a:srgbClr val="1369B2"/>
                </a:solidFill>
                <a:latin typeface="微软雅黑" panose="020B0503020204020204" pitchFamily="34" charset="-122"/>
                <a:ea typeface="微软雅黑" panose="020B0503020204020204" pitchFamily="34" charset="-122"/>
              </a:rPr>
              <a:t>版）初次打开界面</a:t>
            </a:r>
            <a:r>
              <a:rPr lang="en-US" altLang="zh-CN" sz="2000" dirty="0" smtClean="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758449" y="5487004"/>
            <a:ext cx="10625437" cy="10586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        在 </a:t>
            </a:r>
            <a:r>
              <a:rPr lang="en-US" altLang="zh-CN" dirty="0" err="1">
                <a:solidFill>
                  <a:srgbClr val="595959"/>
                </a:solidFill>
                <a:latin typeface="微软雅黑" panose="020B0503020204020204" pitchFamily="34" charset="-122"/>
              </a:rPr>
              <a:t>IntelliJ</a:t>
            </a:r>
            <a:r>
              <a:rPr lang="en-US" altLang="zh-CN" dirty="0">
                <a:solidFill>
                  <a:srgbClr val="595959"/>
                </a:solidFill>
                <a:latin typeface="微软雅黑" panose="020B0503020204020204" pitchFamily="34" charset="-122"/>
              </a:rPr>
              <a:t> IDEA </a:t>
            </a:r>
            <a:r>
              <a:rPr lang="zh-CN" altLang="en-US"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Project</a:t>
            </a:r>
            <a:r>
              <a:rPr lang="zh-CN" altLang="en-US" dirty="0">
                <a:solidFill>
                  <a:srgbClr val="595959"/>
                </a:solidFill>
                <a:latin typeface="微软雅黑" panose="020B0503020204020204" pitchFamily="34" charset="-122"/>
              </a:rPr>
              <a:t>是最大单元，没有类似于 </a:t>
            </a:r>
            <a:r>
              <a:rPr lang="en-US" altLang="zh-CN" dirty="0">
                <a:solidFill>
                  <a:srgbClr val="595959"/>
                </a:solidFill>
                <a:latin typeface="微软雅黑" panose="020B0503020204020204" pitchFamily="34" charset="-122"/>
              </a:rPr>
              <a:t>Eclipse </a:t>
            </a:r>
            <a:r>
              <a:rPr lang="zh-CN" altLang="en-US" dirty="0">
                <a:solidFill>
                  <a:srgbClr val="595959"/>
                </a:solidFill>
                <a:latin typeface="微软雅黑" panose="020B0503020204020204" pitchFamily="34" charset="-122"/>
              </a:rPr>
              <a:t>的工作空间（</a:t>
            </a:r>
            <a:r>
              <a:rPr lang="en-US" altLang="zh-CN" dirty="0">
                <a:solidFill>
                  <a:srgbClr val="595959"/>
                </a:solidFill>
                <a:latin typeface="微软雅黑" panose="020B0503020204020204" pitchFamily="34" charset="-122"/>
              </a:rPr>
              <a:t>Workspace</a:t>
            </a:r>
            <a:r>
              <a:rPr lang="zh-CN" altLang="en-US" dirty="0">
                <a:solidFill>
                  <a:srgbClr val="595959"/>
                </a:solidFill>
                <a:latin typeface="微软雅黑" panose="020B0503020204020204" pitchFamily="34" charset="-122"/>
              </a:rPr>
              <a:t>）的概念，但是我们可以在一个 </a:t>
            </a:r>
            <a:r>
              <a:rPr lang="en-US" altLang="zh-CN" dirty="0">
                <a:solidFill>
                  <a:srgbClr val="595959"/>
                </a:solidFill>
                <a:latin typeface="微软雅黑" panose="020B0503020204020204" pitchFamily="34" charset="-122"/>
              </a:rPr>
              <a:t>Project</a:t>
            </a:r>
            <a:r>
              <a:rPr lang="zh-CN" altLang="en-US" dirty="0">
                <a:solidFill>
                  <a:srgbClr val="595959"/>
                </a:solidFill>
                <a:latin typeface="微软雅黑" panose="020B0503020204020204" pitchFamily="34" charset="-122"/>
              </a:rPr>
              <a:t>下创建多个</a:t>
            </a:r>
            <a:r>
              <a:rPr lang="en-US" altLang="zh-CN" dirty="0">
                <a:solidFill>
                  <a:srgbClr val="595959"/>
                </a:solidFill>
                <a:latin typeface="微软雅黑" panose="020B0503020204020204" pitchFamily="34" charset="-122"/>
              </a:rPr>
              <a:t>Module</a:t>
            </a:r>
            <a:r>
              <a:rPr lang="zh-CN" altLang="en-US" dirty="0">
                <a:solidFill>
                  <a:srgbClr val="595959"/>
                </a:solidFill>
                <a:latin typeface="微软雅黑" panose="020B0503020204020204" pitchFamily="34" charset="-122"/>
              </a:rPr>
              <a:t>，默认是一个</a:t>
            </a:r>
            <a:r>
              <a:rPr lang="en-US" altLang="zh-CN" dirty="0">
                <a:solidFill>
                  <a:srgbClr val="595959"/>
                </a:solidFill>
                <a:latin typeface="微软雅黑" panose="020B0503020204020204" pitchFamily="34" charset="-122"/>
              </a:rPr>
              <a:t>Project</a:t>
            </a:r>
            <a:r>
              <a:rPr lang="zh-CN" altLang="en-US" dirty="0">
                <a:solidFill>
                  <a:srgbClr val="595959"/>
                </a:solidFill>
                <a:latin typeface="微软雅黑" panose="020B0503020204020204" pitchFamily="34" charset="-122"/>
              </a:rPr>
              <a:t>下创建一个</a:t>
            </a:r>
            <a:r>
              <a:rPr lang="en-US" altLang="zh-CN" dirty="0">
                <a:solidFill>
                  <a:srgbClr val="595959"/>
                </a:solidFill>
                <a:latin typeface="微软雅黑" panose="020B0503020204020204" pitchFamily="34" charset="-122"/>
              </a:rPr>
              <a:t>Module </a:t>
            </a: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607448" y="5427677"/>
            <a:ext cx="10888910" cy="112937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529430" y="536147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1191864" y="62259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77" y="1609416"/>
            <a:ext cx="7676056" cy="364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33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63572" y="1193434"/>
            <a:ext cx="8485746" cy="506730"/>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创建工程</a:t>
            </a: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mybatistest</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zh-CN" altLang="zh-CN" sz="1600" dirty="0">
                <a:solidFill>
                  <a:srgbClr val="595959"/>
                </a:solidFill>
                <a:latin typeface="微软雅黑" panose="020B0503020204020204" pitchFamily="34" charset="-122"/>
                <a:ea typeface="微软雅黑" panose="020B0503020204020204" pitchFamily="34" charset="-122"/>
                <a:cs typeface="+mn-ea"/>
              </a:rPr>
              <a:t>Maven工程</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615" y="121219"/>
            <a:ext cx="6248015" cy="6475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456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22" y="984749"/>
            <a:ext cx="7566039" cy="5439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337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838" y="1031640"/>
            <a:ext cx="10040398" cy="558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571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838" y="981374"/>
            <a:ext cx="10004352" cy="549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6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 y="1076937"/>
            <a:ext cx="11418887"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13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引入相关依赖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由于本项目要连接数据库以及对程序进行测试，所以需要在项目的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驱动包、</a:t>
            </a:r>
            <a:r>
              <a:rPr lang="en-US" altLang="zh-CN" sz="1600" dirty="0">
                <a:solidFill>
                  <a:srgbClr val="595959"/>
                </a:solidFill>
                <a:latin typeface="微软雅黑" panose="020B0503020204020204" pitchFamily="34" charset="-122"/>
                <a:ea typeface="微软雅黑" panose="020B0503020204020204" pitchFamily="34" charset="-122"/>
                <a:cs typeface="+mn-ea"/>
              </a:rPr>
              <a:t>Junit</a:t>
            </a:r>
            <a:r>
              <a:rPr lang="zh-CN" altLang="zh-CN" sz="1600" dirty="0">
                <a:solidFill>
                  <a:srgbClr val="595959"/>
                </a:solidFill>
                <a:latin typeface="微软雅黑" panose="020B0503020204020204" pitchFamily="34" charset="-122"/>
                <a:ea typeface="微软雅黑" panose="020B0503020204020204" pitchFamily="34" charset="-122"/>
                <a:cs typeface="+mn-ea"/>
              </a:rPr>
              <a:t>测试包、</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的核心包等相关依赖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3177959" y="1907007"/>
            <a:ext cx="6016375" cy="4538381"/>
          </a:xfrm>
          <a:prstGeom prst="rect">
            <a:avLst/>
          </a:prstGeom>
        </p:spPr>
      </p:pic>
      <p:sp>
        <p:nvSpPr>
          <p:cNvPr id="4" name="矩形 3"/>
          <p:cNvSpPr/>
          <p:nvPr/>
        </p:nvSpPr>
        <p:spPr>
          <a:xfrm>
            <a:off x="3832301" y="1814312"/>
            <a:ext cx="4892250" cy="4631076"/>
          </a:xfrm>
          <a:prstGeom prst="rect">
            <a:avLst/>
          </a:prstGeom>
        </p:spPr>
        <p:txBody>
          <a:bodyPr wrap="square">
            <a:spAutoFit/>
          </a:bodyPr>
          <a:lstStyle/>
          <a:p>
            <a:pPr lvl="0">
              <a:lnSpc>
                <a:spcPct val="150000"/>
              </a:lnSpc>
            </a:pPr>
            <a:r>
              <a:rPr lang="en-US" altLang="zh-CN" sz="1100" dirty="0"/>
              <a:t>&lt;dependencies&gt;</a:t>
            </a:r>
            <a:br>
              <a:rPr lang="en-US" altLang="zh-CN" sz="1100" dirty="0"/>
            </a:br>
            <a:r>
              <a:rPr lang="en-US" altLang="zh-CN" sz="1100" dirty="0"/>
              <a:t>    &lt;dependency&gt;</a:t>
            </a:r>
            <a:br>
              <a:rPr lang="en-US" altLang="zh-CN" sz="1100" dirty="0"/>
            </a:br>
            <a:r>
              <a:rPr lang="en-US" altLang="zh-CN" sz="1100" dirty="0"/>
              <a:t>        &lt;</a:t>
            </a:r>
            <a:r>
              <a:rPr lang="en-US" altLang="zh-CN" sz="1100" dirty="0" err="1"/>
              <a:t>groupId</a:t>
            </a:r>
            <a:r>
              <a:rPr lang="en-US" altLang="zh-CN" sz="1100" dirty="0"/>
              <a:t>&gt;</a:t>
            </a:r>
            <a:r>
              <a:rPr lang="en-US" altLang="zh-CN" sz="1100" dirty="0" err="1"/>
              <a:t>org.mybatis</a:t>
            </a:r>
            <a:r>
              <a:rPr lang="en-US" altLang="zh-CN" sz="1100" dirty="0"/>
              <a:t>&lt;/</a:t>
            </a:r>
            <a:r>
              <a:rPr lang="en-US" altLang="zh-CN" sz="1100" dirty="0" err="1"/>
              <a:t>groupId</a:t>
            </a:r>
            <a:r>
              <a:rPr lang="en-US" altLang="zh-CN" sz="1100" dirty="0"/>
              <a:t>&gt;</a:t>
            </a:r>
            <a:br>
              <a:rPr lang="en-US" altLang="zh-CN" sz="1100" dirty="0"/>
            </a:br>
            <a:r>
              <a:rPr lang="en-US" altLang="zh-CN" sz="1100" dirty="0"/>
              <a:t>        &lt;</a:t>
            </a:r>
            <a:r>
              <a:rPr lang="en-US" altLang="zh-CN" sz="1100" dirty="0" err="1"/>
              <a:t>artifactId</a:t>
            </a:r>
            <a:r>
              <a:rPr lang="en-US" altLang="zh-CN" sz="1100" dirty="0"/>
              <a:t>&gt;</a:t>
            </a:r>
            <a:r>
              <a:rPr lang="en-US" altLang="zh-CN" sz="1100" dirty="0" err="1"/>
              <a:t>mybatis</a:t>
            </a:r>
            <a:r>
              <a:rPr lang="en-US" altLang="zh-CN" sz="1100" dirty="0"/>
              <a:t>&lt;/</a:t>
            </a:r>
            <a:r>
              <a:rPr lang="en-US" altLang="zh-CN" sz="1100" dirty="0" err="1"/>
              <a:t>artifactId</a:t>
            </a:r>
            <a:r>
              <a:rPr lang="en-US" altLang="zh-CN" sz="1100" dirty="0"/>
              <a:t>&gt;</a:t>
            </a:r>
            <a:br>
              <a:rPr lang="en-US" altLang="zh-CN" sz="1100" dirty="0"/>
            </a:br>
            <a:r>
              <a:rPr lang="en-US" altLang="zh-CN" sz="1100" dirty="0"/>
              <a:t>        &lt;version&gt;3.5.2&lt;/version&gt;</a:t>
            </a:r>
            <a:br>
              <a:rPr lang="en-US" altLang="zh-CN" sz="1100" dirty="0"/>
            </a:br>
            <a:r>
              <a:rPr lang="en-US" altLang="zh-CN" sz="1100" dirty="0"/>
              <a:t>    &lt;/dependency&gt;</a:t>
            </a:r>
            <a:br>
              <a:rPr lang="en-US" altLang="zh-CN" sz="1100" dirty="0"/>
            </a:br>
            <a:r>
              <a:rPr lang="en-US" altLang="zh-CN" sz="1100" dirty="0"/>
              <a:t>    &lt;dependency&gt;</a:t>
            </a:r>
            <a:br>
              <a:rPr lang="en-US" altLang="zh-CN" sz="1100" dirty="0"/>
            </a:br>
            <a:r>
              <a:rPr lang="en-US" altLang="zh-CN" sz="1100" dirty="0"/>
              <a:t>        &lt;</a:t>
            </a:r>
            <a:r>
              <a:rPr lang="en-US" altLang="zh-CN" sz="1100" dirty="0" err="1"/>
              <a:t>groupId</a:t>
            </a:r>
            <a:r>
              <a:rPr lang="en-US" altLang="zh-CN" sz="1100" dirty="0"/>
              <a:t>&gt;</a:t>
            </a:r>
            <a:r>
              <a:rPr lang="en-US" altLang="zh-CN" sz="1100" dirty="0" err="1"/>
              <a:t>mysql</a:t>
            </a:r>
            <a:r>
              <a:rPr lang="en-US" altLang="zh-CN" sz="1100" dirty="0"/>
              <a:t>&lt;/</a:t>
            </a:r>
            <a:r>
              <a:rPr lang="en-US" altLang="zh-CN" sz="1100" dirty="0" err="1"/>
              <a:t>groupId</a:t>
            </a:r>
            <a:r>
              <a:rPr lang="en-US" altLang="zh-CN" sz="1100" dirty="0"/>
              <a:t>&gt;</a:t>
            </a:r>
            <a:br>
              <a:rPr lang="en-US" altLang="zh-CN" sz="1100" dirty="0"/>
            </a:br>
            <a:r>
              <a:rPr lang="en-US" altLang="zh-CN" sz="1100" dirty="0"/>
              <a:t>        &lt;</a:t>
            </a:r>
            <a:r>
              <a:rPr lang="en-US" altLang="zh-CN" sz="1100" dirty="0" err="1"/>
              <a:t>artifactId</a:t>
            </a:r>
            <a:r>
              <a:rPr lang="en-US" altLang="zh-CN" sz="1100" dirty="0"/>
              <a:t>&gt;</a:t>
            </a:r>
            <a:r>
              <a:rPr lang="en-US" altLang="zh-CN" sz="1100" dirty="0" err="1"/>
              <a:t>mysql</a:t>
            </a:r>
            <a:r>
              <a:rPr lang="en-US" altLang="zh-CN" sz="1100" dirty="0"/>
              <a:t>-connector-java&lt;/</a:t>
            </a:r>
            <a:r>
              <a:rPr lang="en-US" altLang="zh-CN" sz="1100" dirty="0" err="1"/>
              <a:t>artifactId</a:t>
            </a:r>
            <a:r>
              <a:rPr lang="en-US" altLang="zh-CN" sz="1100" dirty="0"/>
              <a:t>&gt;</a:t>
            </a:r>
            <a:br>
              <a:rPr lang="en-US" altLang="zh-CN" sz="1100" dirty="0"/>
            </a:br>
            <a:r>
              <a:rPr lang="en-US" altLang="zh-CN" sz="1100" dirty="0"/>
              <a:t>        &lt;version&gt;8.0.11&lt;/version&gt;</a:t>
            </a:r>
            <a:br>
              <a:rPr lang="en-US" altLang="zh-CN" sz="1100" dirty="0"/>
            </a:br>
            <a:r>
              <a:rPr lang="en-US" altLang="zh-CN" sz="1100" dirty="0"/>
              <a:t>    &lt;/dependency&gt;</a:t>
            </a:r>
            <a:br>
              <a:rPr lang="en-US" altLang="zh-CN" sz="1100" dirty="0"/>
            </a:br>
            <a:r>
              <a:rPr lang="en-US" altLang="zh-CN" sz="1100" dirty="0"/>
              <a:t>    &lt;dependency&gt;</a:t>
            </a:r>
            <a:br>
              <a:rPr lang="en-US" altLang="zh-CN" sz="1100" dirty="0"/>
            </a:br>
            <a:r>
              <a:rPr lang="en-US" altLang="zh-CN" sz="1100" dirty="0"/>
              <a:t>        &lt;</a:t>
            </a:r>
            <a:r>
              <a:rPr lang="en-US" altLang="zh-CN" sz="1100" dirty="0" err="1"/>
              <a:t>groupId</a:t>
            </a:r>
            <a:r>
              <a:rPr lang="en-US" altLang="zh-CN" sz="1100" dirty="0"/>
              <a:t>&gt;</a:t>
            </a:r>
            <a:r>
              <a:rPr lang="en-US" altLang="zh-CN" sz="1100" dirty="0" err="1"/>
              <a:t>junit</a:t>
            </a:r>
            <a:r>
              <a:rPr lang="en-US" altLang="zh-CN" sz="1100" dirty="0"/>
              <a:t>&lt;/</a:t>
            </a:r>
            <a:r>
              <a:rPr lang="en-US" altLang="zh-CN" sz="1100" dirty="0" err="1"/>
              <a:t>groupId</a:t>
            </a:r>
            <a:r>
              <a:rPr lang="en-US" altLang="zh-CN" sz="1100" dirty="0"/>
              <a:t>&gt;</a:t>
            </a:r>
            <a:br>
              <a:rPr lang="en-US" altLang="zh-CN" sz="1100" dirty="0"/>
            </a:br>
            <a:r>
              <a:rPr lang="en-US" altLang="zh-CN" sz="1100" dirty="0"/>
              <a:t>        &lt;</a:t>
            </a:r>
            <a:r>
              <a:rPr lang="en-US" altLang="zh-CN" sz="1100" dirty="0" err="1"/>
              <a:t>artifactId</a:t>
            </a:r>
            <a:r>
              <a:rPr lang="en-US" altLang="zh-CN" sz="1100" dirty="0"/>
              <a:t>&gt;</a:t>
            </a:r>
            <a:r>
              <a:rPr lang="en-US" altLang="zh-CN" sz="1100" dirty="0" err="1"/>
              <a:t>junit</a:t>
            </a:r>
            <a:r>
              <a:rPr lang="en-US" altLang="zh-CN" sz="1100" dirty="0"/>
              <a:t>&lt;/</a:t>
            </a:r>
            <a:r>
              <a:rPr lang="en-US" altLang="zh-CN" sz="1100" dirty="0" err="1"/>
              <a:t>artifactId</a:t>
            </a:r>
            <a:r>
              <a:rPr lang="en-US" altLang="zh-CN" sz="1100" dirty="0"/>
              <a:t>&gt;</a:t>
            </a:r>
            <a:br>
              <a:rPr lang="en-US" altLang="zh-CN" sz="1100" dirty="0"/>
            </a:br>
            <a:r>
              <a:rPr lang="en-US" altLang="zh-CN" sz="1100" dirty="0"/>
              <a:t>        &lt;version&gt;4.12&lt;/version&gt;</a:t>
            </a:r>
            <a:br>
              <a:rPr lang="en-US" altLang="zh-CN" sz="1100" dirty="0"/>
            </a:br>
            <a:r>
              <a:rPr lang="en-US" altLang="zh-CN" sz="1100" dirty="0"/>
              <a:t>        &lt;scope&gt;test&lt;/scope&gt;</a:t>
            </a:r>
            <a:br>
              <a:rPr lang="en-US" altLang="zh-CN" sz="1100" dirty="0"/>
            </a:br>
            <a:r>
              <a:rPr lang="en-US" altLang="zh-CN" sz="1100" dirty="0"/>
              <a:t>    &lt;/dependency&gt;</a:t>
            </a:r>
            <a:br>
              <a:rPr lang="en-US" altLang="zh-CN" sz="1100" dirty="0"/>
            </a:br>
            <a:r>
              <a:rPr lang="en-US" altLang="zh-CN" sz="1100" dirty="0"/>
              <a:t>&lt;/dependencies&gt;</a:t>
            </a:r>
            <a:endParaRPr lang="zh-CN" altLang="zh-CN" sz="11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首次引依赖需要联网</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01727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IDEA</a:t>
            </a:r>
            <a:r>
              <a:rPr lang="zh-CN" altLang="zh-CN" dirty="0">
                <a:solidFill>
                  <a:srgbClr val="595959"/>
                </a:solidFill>
                <a:latin typeface="微软雅黑" panose="020B0503020204020204" pitchFamily="34" charset="-122"/>
              </a:rPr>
              <a:t>默认集成的</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，所以在第一次引入依赖时，需要在联网状态下进行，且引入依赖需要较长时间，耐心等待到依赖引入完成即可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79424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48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119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13812" y="1040222"/>
            <a:ext cx="8485746" cy="458908"/>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en-US" sz="1600" dirty="0">
                <a:solidFill>
                  <a:srgbClr val="595959"/>
                </a:solidFill>
                <a:latin typeface="微软雅黑" panose="020B0503020204020204" pitchFamily="34" charset="-122"/>
                <a:ea typeface="微软雅黑" panose="020B0503020204020204" pitchFamily="34" charset="-122"/>
                <a:cs typeface="+mn-ea"/>
              </a:rPr>
              <a:t>语句如下。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4257061" y="1579170"/>
            <a:ext cx="3083306" cy="507831"/>
          </a:xfrm>
          <a:prstGeom prst="rect">
            <a:avLst/>
          </a:prstGeom>
          <a:solidFill>
            <a:schemeClr val="bg1">
              <a:lumMod val="95000"/>
            </a:schemeClr>
          </a:solidFill>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TextBox 1"/>
          <p:cNvSpPr txBox="1"/>
          <p:nvPr/>
        </p:nvSpPr>
        <p:spPr>
          <a:xfrm>
            <a:off x="961514" y="2206305"/>
            <a:ext cx="7571303" cy="369332"/>
          </a:xfrm>
          <a:prstGeom prst="rect">
            <a:avLst/>
          </a:prstGeom>
          <a:noFill/>
        </p:spPr>
        <p:txBody>
          <a:bodyPr wrap="none" rtlCol="0">
            <a:spAutoFit/>
          </a:bodyPr>
          <a:lstStyle/>
          <a:p>
            <a:r>
              <a:rPr lang="zh-CN" altLang="en-US" dirty="0" smtClean="0"/>
              <a:t>数据库创建之后，</a:t>
            </a:r>
            <a:r>
              <a:rPr lang="zh-CN" altLang="en-US" dirty="0" smtClean="0"/>
              <a:t>可以</a:t>
            </a:r>
            <a:r>
              <a:rPr lang="zh-CN" altLang="en-US" dirty="0" smtClean="0"/>
              <a:t>在</a:t>
            </a:r>
            <a:r>
              <a:rPr lang="en-US" altLang="zh-CN" dirty="0" smtClean="0"/>
              <a:t>idea</a:t>
            </a:r>
            <a:r>
              <a:rPr lang="zh-CN" altLang="en-US" dirty="0" smtClean="0"/>
              <a:t>环境</a:t>
            </a:r>
            <a:r>
              <a:rPr lang="zh-CN" altLang="en-US" dirty="0" smtClean="0"/>
              <a:t>中创建连接、创建数据库表、</a:t>
            </a:r>
            <a:r>
              <a:rPr lang="zh-CN" altLang="en-US" dirty="0" smtClean="0"/>
              <a:t>输入数据</a:t>
            </a:r>
            <a:endParaRPr lang="zh-CN" altLang="en-US" dirty="0"/>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92" y="2575637"/>
            <a:ext cx="6012909" cy="3931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1" y="572625"/>
            <a:ext cx="3699283" cy="662379"/>
          </a:xfrm>
          <a:prstGeom prst="rect">
            <a:avLst/>
          </a:prstGeom>
        </p:spPr>
        <p:txBody>
          <a:bodyPr lIns="121917" tIns="60958" rIns="121917" bIns="60958" anchor="ctr">
            <a:noAutofit/>
          </a:bodyPr>
          <a:lstStyle>
            <a:defPPr>
              <a:defRPr lang="zh-CN"/>
            </a:defPPr>
            <a:lvl1pPr indent="0" algn="ctr">
              <a:spcBef>
                <a:spcPct val="20000"/>
              </a:spcBef>
              <a:buFont typeface="Arial" panose="020B0604020202020204" pitchFamily="34" charset="0"/>
              <a:buNone/>
              <a:defRPr sz="3200">
                <a:solidFill>
                  <a:srgbClr val="1369B2"/>
                </a:solidFill>
                <a:latin typeface="微软雅黑" panose="020B0503020204020204" pitchFamily="34" charset="-122"/>
                <a:ea typeface="微软雅黑" panose="020B0503020204020204" pitchFamily="34" charset="-122"/>
                <a:cs typeface="+mn-ea"/>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altLang="zh-CN" dirty="0">
                <a:sym typeface="+mn-lt"/>
              </a:rPr>
              <a:t>Java</a:t>
            </a:r>
            <a:r>
              <a:rPr lang="zh-CN" altLang="en-US" dirty="0">
                <a:sym typeface="+mn-lt"/>
              </a:rPr>
              <a:t>项目开发架构</a:t>
            </a:r>
            <a:endParaRPr lang="en-GB" altLang="zh-CN" dirty="0">
              <a:sym typeface="+mn-lt"/>
            </a:endParaRPr>
          </a:p>
        </p:txBody>
      </p:sp>
      <p:sp>
        <p:nvSpPr>
          <p:cNvPr id="80" name="TextBox 35"/>
          <p:cNvSpPr txBox="1">
            <a:spLocks noChangeArrowheads="1"/>
          </p:cNvSpPr>
          <p:nvPr/>
        </p:nvSpPr>
        <p:spPr bwMode="auto">
          <a:xfrm>
            <a:off x="553932" y="1505578"/>
            <a:ext cx="10897039" cy="520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smtClean="0">
                <a:solidFill>
                  <a:srgbClr val="595959"/>
                </a:solidFill>
                <a:latin typeface="微软雅黑" panose="020B0503020204020204" pitchFamily="34" charset="-122"/>
                <a:ea typeface="微软雅黑" panose="020B0503020204020204" pitchFamily="34" charset="-122"/>
              </a:rPr>
              <a:t>在</a:t>
            </a:r>
            <a:r>
              <a:rPr lang="en-US" altLang="zh-CN" sz="2000" dirty="0" smtClean="0">
                <a:solidFill>
                  <a:srgbClr val="595959"/>
                </a:solidFill>
                <a:latin typeface="微软雅黑" panose="020B0503020204020204" pitchFamily="34" charset="-122"/>
                <a:ea typeface="微软雅黑" panose="020B0503020204020204" pitchFamily="34" charset="-122"/>
              </a:rPr>
              <a:t>Java web</a:t>
            </a:r>
            <a:r>
              <a:rPr lang="zh-CN" altLang="en-US" sz="2000" dirty="0" smtClean="0">
                <a:solidFill>
                  <a:srgbClr val="595959"/>
                </a:solidFill>
                <a:latin typeface="微软雅黑" panose="020B0503020204020204" pitchFamily="34" charset="-122"/>
                <a:ea typeface="微软雅黑" panose="020B0503020204020204" pitchFamily="34" charset="-122"/>
              </a:rPr>
              <a:t>开发</a:t>
            </a:r>
            <a:r>
              <a:rPr lang="zh-CN" altLang="en-US" sz="2000" dirty="0">
                <a:solidFill>
                  <a:srgbClr val="595959"/>
                </a:solidFill>
                <a:latin typeface="微软雅黑" panose="020B0503020204020204" pitchFamily="34" charset="-122"/>
                <a:ea typeface="微软雅黑" panose="020B0503020204020204" pitchFamily="34" charset="-122"/>
              </a:rPr>
              <a:t>中，为了解决</a:t>
            </a:r>
            <a:r>
              <a:rPr lang="en-US" altLang="zh-CN" sz="2000" dirty="0">
                <a:solidFill>
                  <a:srgbClr val="595959"/>
                </a:solidFill>
                <a:latin typeface="微软雅黑" panose="020B0503020204020204" pitchFamily="34" charset="-122"/>
                <a:ea typeface="微软雅黑" panose="020B0503020204020204" pitchFamily="34" charset="-122"/>
              </a:rPr>
              <a:t>BS</a:t>
            </a:r>
            <a:r>
              <a:rPr lang="zh-CN" altLang="en-US" sz="2000" dirty="0">
                <a:solidFill>
                  <a:srgbClr val="595959"/>
                </a:solidFill>
                <a:latin typeface="微软雅黑" panose="020B0503020204020204" pitchFamily="34" charset="-122"/>
                <a:ea typeface="微软雅黑" panose="020B0503020204020204" pitchFamily="34" charset="-122"/>
              </a:rPr>
              <a:t>应用程序视图层各部分的耦合</a:t>
            </a:r>
            <a:r>
              <a:rPr lang="zh-CN" altLang="en-US" sz="2000" dirty="0" smtClean="0">
                <a:solidFill>
                  <a:srgbClr val="595959"/>
                </a:solidFill>
                <a:latin typeface="微软雅黑" panose="020B0503020204020204" pitchFamily="34" charset="-122"/>
                <a:ea typeface="微软雅黑" panose="020B0503020204020204" pitchFamily="34" charset="-122"/>
              </a:rPr>
              <a:t>关系，我们使用</a:t>
            </a:r>
            <a:r>
              <a:rPr lang="en-US" altLang="zh-CN" sz="2000" dirty="0" smtClean="0">
                <a:solidFill>
                  <a:srgbClr val="595959"/>
                </a:solidFill>
                <a:latin typeface="微软雅黑" panose="020B0503020204020204" pitchFamily="34" charset="-122"/>
                <a:ea typeface="微软雅黑" panose="020B0503020204020204" pitchFamily="34" charset="-122"/>
              </a:rPr>
              <a:t>MVC</a:t>
            </a:r>
            <a:r>
              <a:rPr lang="zh-CN" altLang="en-US" sz="2000" dirty="0" smtClean="0">
                <a:solidFill>
                  <a:srgbClr val="595959"/>
                </a:solidFill>
                <a:latin typeface="微软雅黑" panose="020B0503020204020204" pitchFamily="34" charset="-122"/>
                <a:ea typeface="微软雅黑" panose="020B0503020204020204" pitchFamily="34" charset="-122"/>
              </a:rPr>
              <a:t>框架模式：</a:t>
            </a:r>
            <a:r>
              <a:rPr lang="zh-CN" altLang="en-US" sz="2000" dirty="0" smtClean="0"/>
              <a:t> </a:t>
            </a:r>
            <a:r>
              <a:rPr lang="en-US" altLang="zh-CN" sz="2000" dirty="0"/>
              <a:t>Model </a:t>
            </a:r>
            <a:r>
              <a:rPr lang="zh-CN" altLang="en-US" sz="2000" dirty="0"/>
              <a:t>模型、</a:t>
            </a:r>
            <a:r>
              <a:rPr lang="en-US" altLang="zh-CN" sz="2000" dirty="0"/>
              <a:t>View </a:t>
            </a:r>
            <a:r>
              <a:rPr lang="zh-CN" altLang="en-US" sz="2000" dirty="0"/>
              <a:t>视图，及 </a:t>
            </a:r>
            <a:r>
              <a:rPr lang="en-US" altLang="zh-CN" sz="2000" dirty="0"/>
              <a:t>Controller </a:t>
            </a:r>
            <a:r>
              <a:rPr lang="zh-CN" altLang="en-US" sz="2000" dirty="0"/>
              <a:t>控制器</a:t>
            </a:r>
            <a:r>
              <a:rPr lang="zh-CN" altLang="en-US" sz="2000" dirty="0" smtClean="0"/>
              <a:t>。</a:t>
            </a:r>
            <a:endParaRPr lang="en-US" altLang="zh-CN" sz="2000" dirty="0" smtClean="0"/>
          </a:p>
          <a:p>
            <a:pPr marL="342900" indent="-342900" algn="just">
              <a:lnSpc>
                <a:spcPct val="150000"/>
              </a:lnSpc>
              <a:buFont typeface="Arial" panose="020B0604020202020204" pitchFamily="34" charset="0"/>
              <a:buChar char="•"/>
            </a:pPr>
            <a:r>
              <a:rPr lang="en-US" altLang="zh-CN" sz="2000" dirty="0" smtClean="0"/>
              <a:t>View</a:t>
            </a:r>
            <a:r>
              <a:rPr lang="zh-CN" altLang="en-US" sz="2000" dirty="0"/>
              <a:t>：视图</a:t>
            </a:r>
            <a:r>
              <a:rPr lang="zh-CN" altLang="en-US" sz="2000" dirty="0" smtClean="0"/>
              <a:t>，用于展示数据、提供</a:t>
            </a:r>
            <a:r>
              <a:rPr lang="zh-CN" altLang="en-US" sz="2000" dirty="0"/>
              <a:t>用户请求的操作</a:t>
            </a:r>
            <a:r>
              <a:rPr lang="zh-CN" altLang="en-US" sz="2000" dirty="0" smtClean="0"/>
              <a:t>视图，用</a:t>
            </a:r>
            <a:r>
              <a:rPr lang="en-US" altLang="zh-CN" sz="2000" dirty="0" err="1" smtClean="0"/>
              <a:t>jsp</a:t>
            </a:r>
            <a:r>
              <a:rPr lang="zh-CN" altLang="en-US" sz="2000" dirty="0" smtClean="0"/>
              <a:t>页面实现。</a:t>
            </a:r>
            <a:endParaRPr lang="en-US" altLang="zh-CN" sz="2000" dirty="0" smtClean="0"/>
          </a:p>
          <a:p>
            <a:pPr marL="342900" indent="-342900" algn="just">
              <a:lnSpc>
                <a:spcPct val="150000"/>
              </a:lnSpc>
              <a:buFont typeface="Arial" panose="020B0604020202020204" pitchFamily="34" charset="0"/>
              <a:buChar char="•"/>
            </a:pPr>
            <a:r>
              <a:rPr lang="en-US" altLang="zh-CN" sz="2000" dirty="0" smtClean="0"/>
              <a:t>Model</a:t>
            </a:r>
            <a:r>
              <a:rPr lang="zh-CN" altLang="en-US" sz="2000" dirty="0"/>
              <a:t>：模型</a:t>
            </a:r>
            <a:r>
              <a:rPr lang="zh-CN" altLang="en-US" sz="2000" dirty="0" smtClean="0"/>
              <a:t>，用于承载</a:t>
            </a:r>
            <a:r>
              <a:rPr lang="zh-CN" altLang="en-US" sz="2000" dirty="0"/>
              <a:t>数据，并对用户提交请求进行</a:t>
            </a:r>
            <a:r>
              <a:rPr lang="zh-CN" altLang="en-US" sz="2000" dirty="0" smtClean="0"/>
              <a:t>计算。用</a:t>
            </a:r>
            <a:r>
              <a:rPr lang="en-US" altLang="zh-CN" sz="2000" dirty="0" err="1" smtClean="0"/>
              <a:t>javabean</a:t>
            </a:r>
            <a:r>
              <a:rPr lang="zh-CN" altLang="en-US" sz="2000" dirty="0" smtClean="0"/>
              <a:t>实现。其</a:t>
            </a:r>
            <a:r>
              <a:rPr lang="zh-CN" altLang="en-US" sz="2000" dirty="0"/>
              <a:t>分为两类</a:t>
            </a:r>
            <a:r>
              <a:rPr lang="zh-CN" altLang="en-US" sz="2000" dirty="0" smtClean="0"/>
              <a:t>：</a:t>
            </a:r>
            <a:endParaRPr lang="en-US" altLang="zh-CN" sz="2000" dirty="0" smtClean="0"/>
          </a:p>
          <a:p>
            <a:pPr marL="1085850" lvl="1" indent="-342900" algn="just">
              <a:lnSpc>
                <a:spcPct val="150000"/>
              </a:lnSpc>
              <a:buClr>
                <a:srgbClr val="00B0F0"/>
              </a:buClr>
              <a:buFont typeface="Arial" panose="020B0604020202020204" pitchFamily="34" charset="0"/>
              <a:buChar char="•"/>
            </a:pPr>
            <a:r>
              <a:rPr lang="zh-CN" altLang="en-US" sz="2000" dirty="0" smtClean="0"/>
              <a:t>一类</a:t>
            </a:r>
            <a:r>
              <a:rPr lang="zh-CN" altLang="en-US" sz="2000" dirty="0"/>
              <a:t>称为数据承载 </a:t>
            </a:r>
            <a:r>
              <a:rPr lang="en-US" altLang="zh-CN" sz="2000" dirty="0"/>
              <a:t>Bean</a:t>
            </a:r>
            <a:r>
              <a:rPr lang="zh-CN" altLang="en-US" sz="2000" dirty="0"/>
              <a:t>：实体类，专门</a:t>
            </a:r>
            <a:r>
              <a:rPr lang="zh-CN" altLang="en-US" sz="2000" dirty="0" smtClean="0"/>
              <a:t>用于承载业务</a:t>
            </a:r>
            <a:r>
              <a:rPr lang="zh-CN" altLang="en-US" sz="2000" dirty="0"/>
              <a:t>数据的，如 </a:t>
            </a:r>
            <a:r>
              <a:rPr lang="en-US" altLang="zh-CN" sz="2000" dirty="0"/>
              <a:t>Student</a:t>
            </a:r>
            <a:r>
              <a:rPr lang="zh-CN" altLang="en-US" sz="2000" dirty="0"/>
              <a:t>、</a:t>
            </a:r>
            <a:r>
              <a:rPr lang="en-US" altLang="zh-CN" sz="2000" dirty="0"/>
              <a:t>User </a:t>
            </a:r>
            <a:r>
              <a:rPr lang="zh-CN" altLang="en-US" sz="2000" dirty="0" smtClean="0"/>
              <a:t>等</a:t>
            </a:r>
            <a:endParaRPr lang="en-US" altLang="zh-CN" sz="2000" dirty="0" smtClean="0"/>
          </a:p>
          <a:p>
            <a:pPr marL="1085850" lvl="1" indent="-342900" algn="just">
              <a:lnSpc>
                <a:spcPct val="150000"/>
              </a:lnSpc>
              <a:buClr>
                <a:srgbClr val="00B0F0"/>
              </a:buClr>
              <a:buFont typeface="Arial" panose="020B0604020202020204" pitchFamily="34" charset="0"/>
              <a:buChar char="•"/>
            </a:pPr>
            <a:r>
              <a:rPr lang="zh-CN" altLang="en-US" sz="2000" dirty="0" smtClean="0"/>
              <a:t>一类</a:t>
            </a:r>
            <a:r>
              <a:rPr lang="zh-CN" altLang="en-US" sz="2000" dirty="0"/>
              <a:t>称为业务处理 </a:t>
            </a:r>
            <a:r>
              <a:rPr lang="en-US" altLang="zh-CN" sz="2000" dirty="0"/>
              <a:t>Bean</a:t>
            </a:r>
            <a:r>
              <a:rPr lang="zh-CN" altLang="en-US" sz="2000" dirty="0"/>
              <a:t>：指 </a:t>
            </a:r>
            <a:r>
              <a:rPr lang="en-US" altLang="zh-CN" sz="2000" dirty="0"/>
              <a:t>Service </a:t>
            </a:r>
            <a:r>
              <a:rPr lang="zh-CN" altLang="en-US" sz="2000" dirty="0"/>
              <a:t>或 </a:t>
            </a:r>
            <a:r>
              <a:rPr lang="en-US" altLang="zh-CN" sz="2000" dirty="0"/>
              <a:t>Dao </a:t>
            </a:r>
            <a:r>
              <a:rPr lang="zh-CN" altLang="en-US" sz="2000" dirty="0"/>
              <a:t>对象，专门用于处理用户提交请求的</a:t>
            </a:r>
            <a:r>
              <a:rPr lang="zh-CN" altLang="en-US" sz="2000" dirty="0" smtClean="0"/>
              <a:t>。</a:t>
            </a:r>
            <a:endParaRPr lang="en-US" altLang="zh-CN" sz="2000" dirty="0" smtClean="0"/>
          </a:p>
          <a:p>
            <a:pPr marL="342900" indent="-342900" algn="just">
              <a:lnSpc>
                <a:spcPct val="150000"/>
              </a:lnSpc>
              <a:buFont typeface="Arial" panose="020B0604020202020204" pitchFamily="34" charset="0"/>
              <a:buChar char="•"/>
            </a:pPr>
            <a:r>
              <a:rPr lang="en-US" altLang="zh-CN" sz="2000" dirty="0" smtClean="0"/>
              <a:t>Controller</a:t>
            </a:r>
            <a:r>
              <a:rPr lang="zh-CN" altLang="en-US" sz="2000" dirty="0"/>
              <a:t>：控制器，用于将用户请求转发给相应的 </a:t>
            </a:r>
            <a:r>
              <a:rPr lang="en-US" altLang="zh-CN" sz="2000" dirty="0"/>
              <a:t>Model </a:t>
            </a:r>
            <a:r>
              <a:rPr lang="zh-CN" altLang="en-US" sz="2000" dirty="0"/>
              <a:t>进行处理，并根据 </a:t>
            </a:r>
            <a:r>
              <a:rPr lang="en-US" altLang="zh-CN" sz="2000" dirty="0"/>
              <a:t>Model </a:t>
            </a:r>
            <a:r>
              <a:rPr lang="zh-CN" altLang="en-US" sz="2000" dirty="0"/>
              <a:t>的计算结果向用户提供相应</a:t>
            </a:r>
            <a:r>
              <a:rPr lang="zh-CN" altLang="en-US" sz="2000" dirty="0" smtClean="0"/>
              <a:t>响应，用</a:t>
            </a:r>
            <a:r>
              <a:rPr lang="en-US" altLang="zh-CN" sz="2000" dirty="0" smtClean="0"/>
              <a:t>servlet</a:t>
            </a:r>
            <a:r>
              <a:rPr lang="zh-CN" altLang="en-US" sz="2000" dirty="0" smtClean="0"/>
              <a:t>实现。</a:t>
            </a:r>
            <a:endParaRPr lang="en-US" altLang="zh-CN" sz="2000" dirty="0" smtClean="0"/>
          </a:p>
          <a:p>
            <a:pPr algn="just">
              <a:lnSpc>
                <a:spcPct val="150000"/>
              </a:lnSpc>
            </a:pPr>
            <a:r>
              <a:rPr lang="en-US" altLang="zh-CN" sz="2000" dirty="0" smtClean="0">
                <a:solidFill>
                  <a:srgbClr val="595959"/>
                </a:solidFill>
                <a:latin typeface="宋体" panose="02010600030101010101" pitchFamily="2" charset="-122"/>
              </a:rPr>
              <a:t>    MVC</a:t>
            </a:r>
            <a:r>
              <a:rPr lang="zh-CN" altLang="en-US" sz="2000" dirty="0" smtClean="0">
                <a:solidFill>
                  <a:srgbClr val="595959"/>
                </a:solidFill>
                <a:latin typeface="宋体" panose="02010600030101010101" pitchFamily="2" charset="-122"/>
              </a:rPr>
              <a:t>模式是一</a:t>
            </a:r>
            <a:r>
              <a:rPr lang="zh-CN" altLang="en-US" sz="2000" dirty="0">
                <a:solidFill>
                  <a:srgbClr val="595959"/>
                </a:solidFill>
                <a:latin typeface="宋体" panose="02010600030101010101" pitchFamily="2" charset="-122"/>
              </a:rPr>
              <a:t>种软件设计典范，用一种业务逻辑、数据、界面显示分离的方法组织代码，将业务逻辑聚集到一个部件里面，在改进和个性化定制界面及用户交互的同时，不需要重新编写业务逻辑。</a:t>
            </a:r>
          </a:p>
        </p:txBody>
      </p:sp>
    </p:spTree>
    <p:extLst>
      <p:ext uri="{BB962C8B-B14F-4D97-AF65-F5344CB8AC3E}">
        <p14:creationId xmlns:p14="http://schemas.microsoft.com/office/powerpoint/2010/main" val="608398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446" y="266933"/>
            <a:ext cx="7832969" cy="641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730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078" y="966831"/>
            <a:ext cx="359147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2747499"/>
            <a:ext cx="4891770" cy="39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865" y="1361721"/>
            <a:ext cx="5672426" cy="3888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15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arn(inVertic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barn(inVertical)">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zh-CN" b="1" dirty="0">
                <a:solidFill>
                  <a:srgbClr val="595959"/>
                </a:solidFill>
                <a:latin typeface="微软雅黑" panose="020B0503020204020204" pitchFamily="34" charset="-122"/>
                <a:ea typeface="微软雅黑" panose="020B0503020204020204" pitchFamily="34" charset="-122"/>
                <a:cs typeface="+mn-ea"/>
              </a:rPr>
              <a:t>连接信息配置文件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目录下创建数据库连接的配置文件，这里将其命名为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db.properties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，在该文件中配置数据库连接的参数</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3228" y="2365340"/>
            <a:ext cx="9486090" cy="2951898"/>
          </a:xfrm>
          <a:prstGeom prst="rect">
            <a:avLst/>
          </a:prstGeom>
        </p:spPr>
      </p:pic>
      <p:sp>
        <p:nvSpPr>
          <p:cNvPr id="4" name="矩形 3"/>
          <p:cNvSpPr/>
          <p:nvPr/>
        </p:nvSpPr>
        <p:spPr>
          <a:xfrm>
            <a:off x="2583809" y="2554635"/>
            <a:ext cx="8296712" cy="2169825"/>
          </a:xfrm>
          <a:prstGeom prst="rect">
            <a:avLst/>
          </a:prstGeom>
        </p:spPr>
        <p:txBody>
          <a:bodyPr wrap="square">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driver</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com.mysql.cj.jdbc.Driver</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jdbc:mysql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://localhost:3306/</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mybatis?serverTimezone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=UTC&amp;</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characterEncoding</a:t>
            </a:r>
            <a:r>
              <a:rPr lang="en-US" altLang="zh-CN"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=utf8&amp;useUnicode=</a:t>
            </a:r>
            <a:r>
              <a:rPr lang="en-US" altLang="zh-CN"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true&amp;useSSL</a:t>
            </a:r>
            <a:r>
              <a:rPr lang="en-US" altLang="zh-CN"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=false</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username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password</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835600" y="5591208"/>
            <a:ext cx="9395669" cy="646331"/>
          </a:xfrm>
          <a:prstGeom prst="rect">
            <a:avLst/>
          </a:prstGeom>
        </p:spPr>
        <p:txBody>
          <a:bodyPr wrap="square">
            <a:spAutoFit/>
          </a:bodyPr>
          <a:lstStyle/>
          <a:p>
            <a:r>
              <a:rPr lang="en-US" altLang="zh-CN" dirty="0"/>
              <a:t>mysql8.x</a:t>
            </a:r>
            <a:r>
              <a:rPr lang="zh-CN" altLang="en-US" dirty="0"/>
              <a:t>的</a:t>
            </a:r>
            <a:r>
              <a:rPr lang="en-US" altLang="zh-CN" dirty="0" err="1"/>
              <a:t>jdbc</a:t>
            </a:r>
            <a:r>
              <a:rPr lang="zh-CN" altLang="en-US" dirty="0"/>
              <a:t>升级了，增加了时区（</a:t>
            </a:r>
            <a:r>
              <a:rPr lang="en-US" altLang="zh-CN" dirty="0" err="1"/>
              <a:t>serverTimezone</a:t>
            </a:r>
            <a:r>
              <a:rPr lang="zh-CN" altLang="en-US" dirty="0"/>
              <a:t>）属性，并且不允许为空</a:t>
            </a:r>
            <a:r>
              <a:rPr lang="zh-CN" altLang="en-US" dirty="0" smtClean="0"/>
              <a:t>。</a:t>
            </a:r>
            <a:endParaRPr lang="en-US" altLang="zh-CN" dirty="0" smtClean="0"/>
          </a:p>
          <a:p>
            <a:r>
              <a:rPr lang="en-US" altLang="zh-CN" dirty="0"/>
              <a:t>MySQL</a:t>
            </a:r>
            <a:r>
              <a:rPr lang="zh-CN" altLang="en-US" dirty="0"/>
              <a:t>在高版本需要指明是否进行</a:t>
            </a:r>
            <a:r>
              <a:rPr lang="en-US" altLang="zh-CN" dirty="0"/>
              <a:t>SSL</a:t>
            </a:r>
            <a:r>
              <a:rPr lang="zh-CN" altLang="en-US" dirty="0"/>
              <a:t>连接</a:t>
            </a:r>
            <a:r>
              <a:rPr lang="zh-CN" altLang="en-US" dirty="0" smtClean="0"/>
              <a:t>。</a:t>
            </a:r>
            <a:r>
              <a:rPr lang="en-US" altLang="zh-CN" dirty="0" smtClean="0"/>
              <a:t>True</a:t>
            </a:r>
            <a:r>
              <a:rPr lang="zh-CN" altLang="en-US" dirty="0" smtClean="0"/>
              <a:t>或</a:t>
            </a:r>
            <a:r>
              <a:rPr lang="en-US" altLang="zh-CN" dirty="0" smtClean="0"/>
              <a:t>false</a:t>
            </a:r>
            <a:r>
              <a:rPr lang="zh-CN" altLang="en-US" dirty="0" smtClean="0"/>
              <a:t>都可以</a:t>
            </a:r>
            <a:endParaRPr lang="zh-CN" altLang="en-US" dirty="0"/>
          </a:p>
        </p:txBody>
      </p:sp>
      <p:cxnSp>
        <p:nvCxnSpPr>
          <p:cNvPr id="5" name="直接箭头连接符 4"/>
          <p:cNvCxnSpPr>
            <a:stCxn id="2" idx="0"/>
          </p:cNvCxnSpPr>
          <p:nvPr/>
        </p:nvCxnSpPr>
        <p:spPr>
          <a:xfrm flipV="1">
            <a:off x="6533435" y="3380764"/>
            <a:ext cx="1603886" cy="2210444"/>
          </a:xfrm>
          <a:prstGeom prst="straightConnector1">
            <a:avLst/>
          </a:prstGeom>
          <a:ln w="1270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V="1">
            <a:off x="6325299" y="3832031"/>
            <a:ext cx="2801923" cy="2275154"/>
          </a:xfrm>
          <a:prstGeom prst="straightConnector1">
            <a:avLst/>
          </a:prstGeom>
          <a:ln w="12700">
            <a:solidFill>
              <a:srgbClr val="FF0000"/>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MyBatis</a:t>
            </a:r>
            <a:r>
              <a:rPr lang="zh-CN" altLang="zh-CN" b="1" dirty="0">
                <a:solidFill>
                  <a:srgbClr val="595959"/>
                </a:solidFill>
                <a:latin typeface="微软雅黑" panose="020B0503020204020204" pitchFamily="34" charset="-122"/>
                <a:ea typeface="微软雅黑" panose="020B0503020204020204" pitchFamily="34" charset="-122"/>
                <a:cs typeface="+mn-ea"/>
              </a:rPr>
              <a:t>的核心配置文件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的核心配置文件，该文件主要用于项目的环境配置，如数据库连接相关配置等。核心配置文件可以随意命名，但通常将其命名为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3045106" y="2360295"/>
            <a:ext cx="7710523" cy="4221480"/>
          </a:xfrm>
          <a:prstGeom prst="rect">
            <a:avLst/>
          </a:prstGeom>
        </p:spPr>
      </p:pic>
      <p:sp>
        <p:nvSpPr>
          <p:cNvPr id="4" name="矩形 3"/>
          <p:cNvSpPr/>
          <p:nvPr/>
        </p:nvSpPr>
        <p:spPr>
          <a:xfrm>
            <a:off x="3540154" y="2335530"/>
            <a:ext cx="6904140" cy="4246245"/>
          </a:xfrm>
          <a:prstGeom prst="rect">
            <a:avLst/>
          </a:prstGeom>
        </p:spPr>
        <p:txBody>
          <a:bodyPr wrap="square">
            <a:spAutoFit/>
          </a:bodyPr>
          <a:lstStyle/>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&lt;environments default="development"&gt;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 id="development"&gt;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TextBox 1"/>
          <p:cNvSpPr txBox="1"/>
          <p:nvPr/>
        </p:nvSpPr>
        <p:spPr>
          <a:xfrm>
            <a:off x="7642372" y="1792775"/>
            <a:ext cx="3782448" cy="430887"/>
          </a:xfrm>
          <a:prstGeom prst="rect">
            <a:avLst/>
          </a:prstGeom>
          <a:noFill/>
        </p:spPr>
        <p:txBody>
          <a:bodyPr wrap="square" rtlCol="0">
            <a:spAutoFit/>
          </a:bodyPr>
          <a:lstStyle/>
          <a:p>
            <a:r>
              <a:rPr lang="zh-CN" altLang="en-US" sz="2200" dirty="0" smtClean="0">
                <a:solidFill>
                  <a:srgbClr val="FF0000"/>
                </a:solidFill>
              </a:rPr>
              <a:t>代码去官网复制粘贴即可</a:t>
            </a:r>
            <a:endParaRPr lang="zh-CN" altLang="en-US" sz="2200" dirty="0">
              <a:solidFill>
                <a:srgbClr val="FF0000"/>
              </a:solidFill>
            </a:endParaRPr>
          </a:p>
        </p:txBody>
      </p:sp>
      <p:sp>
        <p:nvSpPr>
          <p:cNvPr id="3" name="矩形标注 2"/>
          <p:cNvSpPr/>
          <p:nvPr/>
        </p:nvSpPr>
        <p:spPr>
          <a:xfrm>
            <a:off x="268447" y="2860646"/>
            <a:ext cx="1954635" cy="377504"/>
          </a:xfrm>
          <a:prstGeom prst="wedgeRectCallout">
            <a:avLst>
              <a:gd name="adj1" fmla="val 120095"/>
              <a:gd name="adj2" fmla="val -10861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引入属性配置文件</a:t>
            </a:r>
            <a:endParaRPr lang="zh-CN" altLang="en-US" sz="1600" dirty="0">
              <a:solidFill>
                <a:schemeClr val="tx1"/>
              </a:solidFill>
            </a:endParaRPr>
          </a:p>
        </p:txBody>
      </p:sp>
      <p:sp>
        <p:nvSpPr>
          <p:cNvPr id="14" name="矩形标注 13"/>
          <p:cNvSpPr/>
          <p:nvPr/>
        </p:nvSpPr>
        <p:spPr>
          <a:xfrm>
            <a:off x="327170" y="3456265"/>
            <a:ext cx="1954635" cy="377504"/>
          </a:xfrm>
          <a:prstGeom prst="wedgeRectCallout">
            <a:avLst>
              <a:gd name="adj1" fmla="val 121383"/>
              <a:gd name="adj2" fmla="val -16861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环境配置</a:t>
            </a:r>
            <a:endParaRPr lang="zh-CN" altLang="en-US" sz="1600" dirty="0">
              <a:solidFill>
                <a:schemeClr val="tx1"/>
              </a:solidFill>
            </a:endParaRPr>
          </a:p>
        </p:txBody>
      </p:sp>
      <p:sp>
        <p:nvSpPr>
          <p:cNvPr id="15" name="矩形标注 14"/>
          <p:cNvSpPr/>
          <p:nvPr/>
        </p:nvSpPr>
        <p:spPr>
          <a:xfrm>
            <a:off x="520117" y="4093531"/>
            <a:ext cx="1954635" cy="377504"/>
          </a:xfrm>
          <a:prstGeom prst="wedgeRectCallout">
            <a:avLst>
              <a:gd name="adj1" fmla="val 121383"/>
              <a:gd name="adj2" fmla="val -16861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事务管理配置</a:t>
            </a:r>
            <a:endParaRPr lang="zh-CN" altLang="en-US" sz="1600" dirty="0">
              <a:solidFill>
                <a:schemeClr val="tx1"/>
              </a:solidFill>
            </a:endParaRPr>
          </a:p>
        </p:txBody>
      </p:sp>
      <p:sp>
        <p:nvSpPr>
          <p:cNvPr id="16" name="矩形标注 15"/>
          <p:cNvSpPr/>
          <p:nvPr/>
        </p:nvSpPr>
        <p:spPr>
          <a:xfrm>
            <a:off x="520117" y="4793715"/>
            <a:ext cx="1954635" cy="377504"/>
          </a:xfrm>
          <a:prstGeom prst="wedgeRectCallout">
            <a:avLst>
              <a:gd name="adj1" fmla="val 134258"/>
              <a:gd name="adj2" fmla="val -2575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连接池配置</a:t>
            </a:r>
            <a:endParaRPr lang="zh-CN" altLang="en-US" sz="16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957705"/>
            <a:ext cx="10205720" cy="1014730"/>
          </a:xfrm>
          <a:prstGeom prst="rect">
            <a:avLst/>
          </a:prstGeom>
          <a:noFill/>
          <a:ln>
            <a:noFill/>
          </a:ln>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上一节完成了</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环境的搭建，本节将在</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环境下</a:t>
            </a:r>
            <a:r>
              <a:rPr lang="zh-CN" altLang="en-US" sz="1800" dirty="0">
                <a:solidFill>
                  <a:srgbClr val="1369B2"/>
                </a:solidFill>
                <a:latin typeface="微软雅黑" panose="020B0503020204020204" pitchFamily="34" charset="-122"/>
                <a:ea typeface="微软雅黑" panose="020B0503020204020204" pitchFamily="34" charset="-122"/>
              </a:rPr>
              <a:t>实现一个入门程序</a:t>
            </a:r>
            <a:r>
              <a:rPr lang="zh-CN" altLang="zh-CN" sz="2000" dirty="0">
                <a:solidFill>
                  <a:srgbClr val="595959"/>
                </a:solidFill>
                <a:latin typeface="微软雅黑" panose="020B0503020204020204" pitchFamily="34" charset="-122"/>
                <a:ea typeface="微软雅黑" panose="020B0503020204020204" pitchFamily="34" charset="-122"/>
                <a:cs typeface="+mn-ea"/>
              </a:rPr>
              <a:t>来演示</a:t>
            </a:r>
            <a:r>
              <a:rPr lang="zh-CN" altLang="en-US" sz="1800" dirty="0">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框架的</a:t>
            </a:r>
            <a:r>
              <a:rPr lang="zh-CN" altLang="en-US" sz="1800" dirty="0">
                <a:solidFill>
                  <a:srgbClr val="1369B2"/>
                </a:solidFill>
                <a:latin typeface="微软雅黑" panose="020B0503020204020204" pitchFamily="34" charset="-122"/>
                <a:ea typeface="微软雅黑" panose="020B0503020204020204" pitchFamily="34" charset="-122"/>
              </a:rPr>
              <a:t>使用</a:t>
            </a:r>
            <a:r>
              <a:rPr lang="zh-CN" altLang="zh-CN" sz="2000" dirty="0">
                <a:solidFill>
                  <a:srgbClr val="595959"/>
                </a:solidFill>
                <a:latin typeface="微软雅黑" panose="020B0503020204020204" pitchFamily="34" charset="-122"/>
                <a:ea typeface="微软雅黑" panose="020B0503020204020204" pitchFamily="34" charset="-122"/>
                <a:cs typeface="+mn-ea"/>
              </a:rPr>
              <a:t>，该程序要求实现根据</a:t>
            </a:r>
            <a:r>
              <a:rPr lang="en-US" altLang="zh-CN" sz="2000" dirty="0">
                <a:solidFill>
                  <a:srgbClr val="595959"/>
                </a:solidFill>
                <a:latin typeface="微软雅黑" panose="020B0503020204020204" pitchFamily="34" charset="-122"/>
                <a:ea typeface="微软雅黑" panose="020B0503020204020204" pitchFamily="34" charset="-122"/>
                <a:cs typeface="+mn-ea"/>
              </a:rPr>
              <a:t>id</a:t>
            </a:r>
            <a:r>
              <a:rPr lang="zh-CN" altLang="en-US" sz="1800" dirty="0">
                <a:solidFill>
                  <a:srgbClr val="1369B2"/>
                </a:solidFill>
                <a:latin typeface="微软雅黑" panose="020B0503020204020204" pitchFamily="34" charset="-122"/>
                <a:ea typeface="微软雅黑" panose="020B0503020204020204" pitchFamily="34" charset="-122"/>
              </a:rPr>
              <a:t>查询</a:t>
            </a:r>
            <a:r>
              <a:rPr lang="zh-CN" altLang="zh-CN" sz="2000" dirty="0">
                <a:solidFill>
                  <a:srgbClr val="595959"/>
                </a:solidFill>
                <a:latin typeface="微软雅黑" panose="020B0503020204020204" pitchFamily="34" charset="-122"/>
                <a:ea typeface="微软雅黑" panose="020B0503020204020204" pitchFamily="34" charset="-122"/>
                <a:cs typeface="+mn-ea"/>
              </a:rPr>
              <a:t>用户信息的操作</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users</a:t>
            </a:r>
            <a:r>
              <a:rPr lang="zh-CN" altLang="zh-CN" sz="1600" dirty="0">
                <a:solidFill>
                  <a:srgbClr val="1369B2"/>
                </a:solidFill>
                <a:latin typeface="微软雅黑" panose="020B0503020204020204" pitchFamily="34" charset="-122"/>
                <a:ea typeface="微软雅黑" panose="020B0503020204020204" pitchFamily="34" charset="-122"/>
                <a:cs typeface="+mn-ea"/>
              </a:rPr>
              <a:t>表</a:t>
            </a:r>
            <a:r>
              <a:rPr lang="zh-CN" altLang="zh-CN" sz="1600" dirty="0">
                <a:solidFill>
                  <a:srgbClr val="595959"/>
                </a:solidFill>
                <a:latin typeface="微软雅黑" panose="020B0503020204020204" pitchFamily="34" charset="-122"/>
                <a:ea typeface="微软雅黑" panose="020B0503020204020204" pitchFamily="34" charset="-122"/>
                <a:cs typeface="+mn-ea"/>
              </a:rPr>
              <a:t>，并在</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表中</a:t>
            </a:r>
            <a:r>
              <a:rPr lang="zh-CN" altLang="zh-CN" sz="1600" dirty="0">
                <a:solidFill>
                  <a:srgbClr val="1369B2"/>
                </a:solidFill>
                <a:latin typeface="微软雅黑" panose="020B0503020204020204" pitchFamily="34" charset="-122"/>
                <a:ea typeface="微软雅黑" panose="020B0503020204020204" pitchFamily="34" charset="-122"/>
                <a:cs typeface="+mn-ea"/>
              </a:rPr>
              <a:t>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48251" y="2743053"/>
            <a:ext cx="8363822" cy="2951898"/>
          </a:xfrm>
          <a:prstGeom prst="rect">
            <a:avLst/>
          </a:prstGeom>
        </p:spPr>
      </p:pic>
      <p:sp>
        <p:nvSpPr>
          <p:cNvPr id="4" name="矩形 3"/>
          <p:cNvSpPr/>
          <p:nvPr/>
        </p:nvSpPr>
        <p:spPr>
          <a:xfrm>
            <a:off x="2399252" y="2852338"/>
            <a:ext cx="7692626" cy="2677656"/>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table</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primary key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auto_increment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varchar(20)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insert into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uid,uname,uage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values(null</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笑笑</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’,18),(</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null</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默默</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',19);</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实体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a:t>
            </a:r>
            <a:r>
              <a:rPr lang="zh-CN" altLang="zh-CN" sz="1600" dirty="0">
                <a:solidFill>
                  <a:srgbClr val="1369B2"/>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，该类用于封装</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2" y="2381953"/>
            <a:ext cx="7332167" cy="2951898"/>
          </a:xfrm>
          <a:prstGeom prst="rect">
            <a:avLst/>
          </a:prstGeom>
        </p:spPr>
      </p:pic>
      <p:sp>
        <p:nvSpPr>
          <p:cNvPr id="4" name="矩形 3"/>
          <p:cNvSpPr/>
          <p:nvPr/>
        </p:nvSpPr>
        <p:spPr>
          <a:xfrm>
            <a:off x="2806448" y="2319788"/>
            <a:ext cx="6876488" cy="3003451"/>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用户姓名</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用户年龄</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省略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getter/setter</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方法</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124523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b="1" dirty="0" err="1">
                <a:solidFill>
                  <a:srgbClr val="595959"/>
                </a:solidFill>
                <a:latin typeface="微软雅黑" panose="020B0503020204020204" pitchFamily="34" charset="-122"/>
                <a:ea typeface="微软雅黑" panose="020B0503020204020204" pitchFamily="34" charset="-122"/>
                <a:cs typeface="+mn-ea"/>
              </a:rPr>
              <a:t>UserMapper.xml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目录下创建一个文件夹，在</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对象之间的映射，使</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语句查询出来的关系型数据能够被封装成</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3381635" y="2735389"/>
            <a:ext cx="6702804" cy="3499794"/>
          </a:xfrm>
          <a:prstGeom prst="rect">
            <a:avLst/>
          </a:prstGeom>
        </p:spPr>
      </p:pic>
      <p:sp>
        <p:nvSpPr>
          <p:cNvPr id="4" name="矩形 3"/>
          <p:cNvSpPr/>
          <p:nvPr/>
        </p:nvSpPr>
        <p:spPr>
          <a:xfrm>
            <a:off x="3465524" y="2818863"/>
            <a:ext cx="6618916" cy="3416320"/>
          </a:xfrm>
          <a:prstGeom prst="rect">
            <a:avLst/>
          </a:prstGeom>
        </p:spPr>
        <p:txBody>
          <a:bodyPr wrap="square">
            <a:spAutoFit/>
          </a:bodyPr>
          <a:lstStyle/>
          <a:p>
            <a:pPr lvl="0">
              <a:lnSpc>
                <a:spcPct val="150000"/>
              </a:lnSpc>
            </a:pPr>
            <a:r>
              <a:rPr lang="en-US" altLang="zh-CN" sz="1600" dirty="0"/>
              <a:t>&lt;?xml version="1.0" encoding="UTF-8" </a:t>
            </a:r>
            <a:r>
              <a:rPr lang="en-US" altLang="zh-CN" sz="1600" dirty="0" smtClean="0"/>
              <a:t>?&gt;</a:t>
            </a:r>
          </a:p>
          <a:p>
            <a:pPr lvl="0">
              <a:lnSpc>
                <a:spcPct val="150000"/>
              </a:lnSpc>
            </a:pPr>
            <a:r>
              <a:rPr lang="en-US" altLang="zh-CN" sz="1600" dirty="0" smtClean="0"/>
              <a:t> </a:t>
            </a:r>
            <a:r>
              <a:rPr lang="en-US" altLang="zh-CN" sz="1600" dirty="0"/>
              <a:t>&lt;!DOCTYPE mapper </a:t>
            </a:r>
            <a:endParaRPr lang="en-US" altLang="zh-CN" sz="1600" dirty="0" smtClean="0"/>
          </a:p>
          <a:p>
            <a:pPr lvl="0">
              <a:lnSpc>
                <a:spcPct val="150000"/>
              </a:lnSpc>
            </a:pPr>
            <a:r>
              <a:rPr lang="en-US" altLang="zh-CN" sz="1600" dirty="0"/>
              <a:t> </a:t>
            </a:r>
            <a:r>
              <a:rPr lang="en-US" altLang="zh-CN" sz="1600" dirty="0" smtClean="0"/>
              <a:t>  PUBLIC </a:t>
            </a:r>
            <a:r>
              <a:rPr lang="en-US" altLang="zh-CN" sz="1600" dirty="0"/>
              <a:t>"-//mybatis.org//DTD Mapper 3.0//EN" </a:t>
            </a:r>
            <a:endParaRPr lang="en-US" altLang="zh-CN" sz="1600" dirty="0" smtClean="0"/>
          </a:p>
          <a:p>
            <a:pPr lvl="0">
              <a:lnSpc>
                <a:spcPct val="150000"/>
              </a:lnSpc>
            </a:pPr>
            <a:r>
              <a:rPr lang="en-US" altLang="zh-CN" sz="1600" dirty="0"/>
              <a:t> </a:t>
            </a:r>
            <a:r>
              <a:rPr lang="en-US" altLang="zh-CN" sz="1600" dirty="0" smtClean="0"/>
              <a:t>  "</a:t>
            </a:r>
            <a:r>
              <a:rPr lang="en-US" altLang="zh-CN" sz="1600" dirty="0"/>
              <a:t>http://mybatis.org/</a:t>
            </a:r>
            <a:r>
              <a:rPr lang="en-US" altLang="zh-CN" sz="1600" dirty="0" err="1"/>
              <a:t>dtd</a:t>
            </a:r>
            <a:r>
              <a:rPr lang="en-US" altLang="zh-CN" sz="1600" dirty="0"/>
              <a:t>/mybatis-3-mapper.dtd"&gt; </a:t>
            </a:r>
            <a:endParaRPr lang="en-US" altLang="zh-CN" sz="1600" dirty="0" smtClean="0"/>
          </a:p>
          <a:p>
            <a:pPr lvl="0">
              <a:lnSpc>
                <a:spcPct val="150000"/>
              </a:lnSpc>
            </a:pPr>
            <a:r>
              <a:rPr lang="en-US" altLang="zh-CN" sz="1600" dirty="0" smtClean="0"/>
              <a:t>&lt;</a:t>
            </a:r>
            <a:r>
              <a:rPr lang="en-US" altLang="zh-CN" sz="1600" dirty="0"/>
              <a:t>mapper namespace="</a:t>
            </a:r>
            <a:r>
              <a:rPr lang="en-US" altLang="zh-CN" sz="1600" dirty="0" err="1"/>
              <a:t>org.mybatis.example.BlogMapper</a:t>
            </a:r>
            <a:r>
              <a:rPr lang="en-US" altLang="zh-CN" sz="1600" dirty="0" smtClean="0"/>
              <a:t>"&gt;</a:t>
            </a:r>
          </a:p>
          <a:p>
            <a:pPr lvl="0">
              <a:lnSpc>
                <a:spcPct val="150000"/>
              </a:lnSpc>
            </a:pPr>
            <a:r>
              <a:rPr lang="en-US" altLang="zh-CN" sz="1600" dirty="0" smtClean="0"/>
              <a:t>  &lt;</a:t>
            </a:r>
            <a:r>
              <a:rPr lang="en-US" altLang="zh-CN" sz="1600" dirty="0"/>
              <a:t>select id="</a:t>
            </a:r>
            <a:r>
              <a:rPr lang="en-US" altLang="zh-CN" sz="1600" dirty="0" err="1"/>
              <a:t>selectBlog</a:t>
            </a:r>
            <a:r>
              <a:rPr lang="en-US" altLang="zh-CN" sz="1600" dirty="0"/>
              <a:t>" </a:t>
            </a:r>
            <a:r>
              <a:rPr lang="en-US" altLang="zh-CN" sz="1600" dirty="0" err="1"/>
              <a:t>resultType</a:t>
            </a:r>
            <a:r>
              <a:rPr lang="en-US" altLang="zh-CN" sz="1600" dirty="0"/>
              <a:t>="Blog"&gt; </a:t>
            </a:r>
            <a:endParaRPr lang="en-US" altLang="zh-CN" sz="1600" dirty="0" smtClean="0"/>
          </a:p>
          <a:p>
            <a:pPr lvl="0">
              <a:lnSpc>
                <a:spcPct val="150000"/>
              </a:lnSpc>
            </a:pPr>
            <a:r>
              <a:rPr lang="en-US" altLang="zh-CN" sz="1600" dirty="0" smtClean="0"/>
              <a:t>     select </a:t>
            </a:r>
            <a:r>
              <a:rPr lang="en-US" altLang="zh-CN" sz="1600" dirty="0"/>
              <a:t>* from Blog where id = #{id} </a:t>
            </a:r>
            <a:endParaRPr lang="en-US" altLang="zh-CN" sz="1600" dirty="0" smtClean="0"/>
          </a:p>
          <a:p>
            <a:pPr lvl="0">
              <a:lnSpc>
                <a:spcPct val="150000"/>
              </a:lnSpc>
            </a:pPr>
            <a:r>
              <a:rPr lang="en-US" altLang="zh-CN" sz="1600" dirty="0"/>
              <a:t>  </a:t>
            </a:r>
            <a:r>
              <a:rPr lang="en-US" altLang="zh-CN" sz="1600" dirty="0" smtClean="0"/>
              <a:t>&lt;/</a:t>
            </a:r>
            <a:r>
              <a:rPr lang="en-US" altLang="zh-CN" sz="1600" dirty="0"/>
              <a:t>select&gt; </a:t>
            </a:r>
            <a:endParaRPr lang="en-US" altLang="zh-CN" sz="1600" dirty="0" smtClean="0"/>
          </a:p>
          <a:p>
            <a:pPr lvl="0">
              <a:lnSpc>
                <a:spcPct val="150000"/>
              </a:lnSpc>
            </a:pPr>
            <a:r>
              <a:rPr lang="en-US" altLang="zh-CN" sz="1600" dirty="0" smtClean="0"/>
              <a:t>&lt;/</a:t>
            </a:r>
            <a:r>
              <a:rPr lang="en-US" altLang="zh-CN" sz="1600" dirty="0"/>
              <a: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TextBox 7"/>
          <p:cNvSpPr txBox="1"/>
          <p:nvPr/>
        </p:nvSpPr>
        <p:spPr>
          <a:xfrm>
            <a:off x="2969744" y="2304502"/>
            <a:ext cx="5796751" cy="430887"/>
          </a:xfrm>
          <a:prstGeom prst="rect">
            <a:avLst/>
          </a:prstGeom>
          <a:noFill/>
        </p:spPr>
        <p:txBody>
          <a:bodyPr wrap="square" rtlCol="0">
            <a:spAutoFit/>
          </a:bodyPr>
          <a:lstStyle/>
          <a:p>
            <a:r>
              <a:rPr lang="zh-CN" altLang="en-US" sz="2200" dirty="0" smtClean="0">
                <a:solidFill>
                  <a:srgbClr val="FF0000"/>
                </a:solidFill>
              </a:rPr>
              <a:t>代码去官网复制粘贴，再根据实际情况修改</a:t>
            </a:r>
            <a:endParaRPr lang="zh-CN" altLang="en-US" sz="2200" dirty="0">
              <a:solidFill>
                <a:srgbClr val="FF0000"/>
              </a:solidFill>
            </a:endParaRPr>
          </a:p>
        </p:txBody>
      </p:sp>
      <p:sp>
        <p:nvSpPr>
          <p:cNvPr id="3" name="矩形标注 2"/>
          <p:cNvSpPr/>
          <p:nvPr/>
        </p:nvSpPr>
        <p:spPr>
          <a:xfrm>
            <a:off x="1233181" y="3196206"/>
            <a:ext cx="1821281" cy="612396"/>
          </a:xfrm>
          <a:prstGeom prst="wedgeRectCallout">
            <a:avLst>
              <a:gd name="adj1" fmla="val 123538"/>
              <a:gd name="adj2" fmla="val 1523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命名空间主要是为了绑定接口</a:t>
            </a:r>
            <a:endParaRPr lang="zh-CN" altLang="en-US" sz="1400" dirty="0">
              <a:solidFill>
                <a:schemeClr val="tx1"/>
              </a:solidFill>
            </a:endParaRPr>
          </a:p>
        </p:txBody>
      </p:sp>
      <p:sp>
        <p:nvSpPr>
          <p:cNvPr id="16" name="矩形标注 15"/>
          <p:cNvSpPr/>
          <p:nvPr/>
        </p:nvSpPr>
        <p:spPr>
          <a:xfrm>
            <a:off x="501589" y="4160939"/>
            <a:ext cx="2361983" cy="552366"/>
          </a:xfrm>
          <a:prstGeom prst="wedgeRectCallout">
            <a:avLst>
              <a:gd name="adj1" fmla="val 123322"/>
              <a:gd name="adj2" fmla="val 7126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指定</a:t>
            </a:r>
            <a:r>
              <a:rPr lang="en-US" altLang="zh-CN" sz="1400" dirty="0" smtClean="0">
                <a:solidFill>
                  <a:schemeClr val="tx1"/>
                </a:solidFill>
              </a:rPr>
              <a:t>select</a:t>
            </a:r>
            <a:r>
              <a:rPr lang="zh-CN" altLang="en-US" sz="1400" dirty="0" smtClean="0">
                <a:solidFill>
                  <a:schemeClr val="tx1"/>
                </a:solidFill>
              </a:rPr>
              <a:t>元素的标识，和接口中的方法名一致</a:t>
            </a:r>
            <a:endParaRPr lang="zh-CN" altLang="en-US" sz="1400" dirty="0">
              <a:solidFill>
                <a:schemeClr val="tx1"/>
              </a:solidFill>
            </a:endParaRPr>
          </a:p>
        </p:txBody>
      </p:sp>
      <p:sp>
        <p:nvSpPr>
          <p:cNvPr id="17" name="矩形标注 16"/>
          <p:cNvSpPr/>
          <p:nvPr/>
        </p:nvSpPr>
        <p:spPr>
          <a:xfrm>
            <a:off x="8831857" y="3608573"/>
            <a:ext cx="2361983" cy="552366"/>
          </a:xfrm>
          <a:prstGeom prst="wedgeRectCallout">
            <a:avLst>
              <a:gd name="adj1" fmla="val -122937"/>
              <a:gd name="adj2" fmla="val 1632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指定操作返回的结果类型</a:t>
            </a:r>
            <a:endParaRPr lang="zh-CN" altLang="en-US" sz="1400" dirty="0">
              <a:solidFill>
                <a:schemeClr val="tx1"/>
              </a:solidFill>
            </a:endParaRPr>
          </a:p>
        </p:txBody>
      </p:sp>
      <p:sp>
        <p:nvSpPr>
          <p:cNvPr id="18" name="矩形标注 17"/>
          <p:cNvSpPr/>
          <p:nvPr/>
        </p:nvSpPr>
        <p:spPr>
          <a:xfrm>
            <a:off x="501588" y="5257935"/>
            <a:ext cx="2361983" cy="552366"/>
          </a:xfrm>
          <a:prstGeom prst="wedgeRectCallout">
            <a:avLst>
              <a:gd name="adj1" fmla="val 98460"/>
              <a:gd name="adj2" fmla="val -411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要执行的查询语句</a:t>
            </a:r>
            <a:endParaRPr lang="zh-CN" altLang="en-US" sz="1400" dirty="0">
              <a:solidFill>
                <a:schemeClr val="tx1"/>
              </a:solidFill>
            </a:endParaRPr>
          </a:p>
        </p:txBody>
      </p:sp>
      <p:sp>
        <p:nvSpPr>
          <p:cNvPr id="19" name="矩形标注 18"/>
          <p:cNvSpPr/>
          <p:nvPr/>
        </p:nvSpPr>
        <p:spPr>
          <a:xfrm>
            <a:off x="8831857" y="5454151"/>
            <a:ext cx="2361983" cy="552366"/>
          </a:xfrm>
          <a:prstGeom prst="wedgeRectCallout">
            <a:avLst>
              <a:gd name="adj1" fmla="val -99496"/>
              <a:gd name="adj2" fmla="val -6153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传入的参数</a:t>
            </a:r>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753324" y="4561114"/>
            <a:ext cx="10974485" cy="646331"/>
          </a:xfrm>
          <a:prstGeom prst="rect">
            <a:avLst/>
          </a:prstGeom>
          <a:noFill/>
          <a:ln>
            <a:noFill/>
          </a:ln>
        </p:spPr>
        <p:txBody>
          <a:bodyPr wrap="square" rtlCol="0">
            <a:spAutoFit/>
          </a:bodyPr>
          <a:lstStyle/>
          <a:p>
            <a:r>
              <a:rPr lang="zh-CN" altLang="en-US" dirty="0"/>
              <a:t>数据库中的每个表都应该有一个</a:t>
            </a:r>
            <a:r>
              <a:rPr lang="en-US" altLang="zh-CN" dirty="0"/>
              <a:t>Mapper.xml</a:t>
            </a:r>
            <a:r>
              <a:rPr lang="zh-CN" altLang="en-US" dirty="0"/>
              <a:t>文件与之对应，在文件中指定具体要执行的</a:t>
            </a:r>
            <a:r>
              <a:rPr lang="en-US" altLang="zh-CN" dirty="0" err="1"/>
              <a:t>sql</a:t>
            </a:r>
            <a:r>
              <a:rPr lang="zh-CN" altLang="en-US" dirty="0"/>
              <a:t>语句，实现对于数据库的增删改查操作。</a:t>
            </a:r>
          </a:p>
        </p:txBody>
      </p:sp>
      <p:pic>
        <p:nvPicPr>
          <p:cNvPr id="12" name="图片 11"/>
          <p:cNvPicPr>
            <a:picLocks noChangeAspect="1"/>
          </p:cNvPicPr>
          <p:nvPr/>
        </p:nvPicPr>
        <p:blipFill>
          <a:blip r:embed="rId4"/>
          <a:stretch>
            <a:fillRect/>
          </a:stretch>
        </p:blipFill>
        <p:spPr>
          <a:xfrm>
            <a:off x="729842" y="1731131"/>
            <a:ext cx="10997967" cy="2475272"/>
          </a:xfrm>
          <a:prstGeom prst="rect">
            <a:avLst/>
          </a:prstGeom>
        </p:spPr>
      </p:pic>
      <p:sp>
        <p:nvSpPr>
          <p:cNvPr id="4" name="矩形 3"/>
          <p:cNvSpPr/>
          <p:nvPr/>
        </p:nvSpPr>
        <p:spPr>
          <a:xfrm>
            <a:off x="813731" y="1814605"/>
            <a:ext cx="10779853" cy="2308324"/>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&lt;!--id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接口中的方法名</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传入的参数类型</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返回实体类对象，使用包</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类名</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select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TextBox 7"/>
          <p:cNvSpPr txBox="1"/>
          <p:nvPr/>
        </p:nvSpPr>
        <p:spPr>
          <a:xfrm>
            <a:off x="847329" y="1100338"/>
            <a:ext cx="5796751" cy="430887"/>
          </a:xfrm>
          <a:prstGeom prst="rect">
            <a:avLst/>
          </a:prstGeom>
          <a:noFill/>
        </p:spPr>
        <p:txBody>
          <a:bodyPr wrap="square" rtlCol="0">
            <a:spAutoFit/>
          </a:bodyPr>
          <a:lstStyle/>
          <a:p>
            <a:r>
              <a:rPr lang="zh-CN" altLang="en-US" sz="2200" dirty="0" smtClean="0">
                <a:solidFill>
                  <a:srgbClr val="FF0000"/>
                </a:solidFill>
              </a:rPr>
              <a:t>根据实际情况修改成如下代码：</a:t>
            </a:r>
            <a:endParaRPr lang="zh-CN" altLang="en-US" sz="2200" dirty="0">
              <a:solidFill>
                <a:srgbClr val="FF0000"/>
              </a:solidFill>
            </a:endParaRPr>
          </a:p>
        </p:txBody>
      </p:sp>
    </p:spTree>
    <p:extLst>
      <p:ext uri="{BB962C8B-B14F-4D97-AF65-F5344CB8AC3E}">
        <p14:creationId xmlns:p14="http://schemas.microsoft.com/office/powerpoint/2010/main" val="1703161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dirty="0">
                <a:solidFill>
                  <a:srgbClr val="1369B2"/>
                </a:solidFill>
                <a:latin typeface="微软雅黑" panose="020B0503020204020204" pitchFamily="34" charset="-122"/>
                <a:ea typeface="微软雅黑" panose="020B0503020204020204" pitchFamily="34" charset="-122"/>
                <a:cs typeface="+mn-ea"/>
                <a:sym typeface="+mn-lt"/>
              </a:rPr>
              <a:t>项目开发架构</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496962" y="1465545"/>
            <a:ext cx="10897039" cy="520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从整个体系结构来划分，</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en-US" sz="2000" dirty="0">
                <a:solidFill>
                  <a:srgbClr val="595959"/>
                </a:solidFill>
                <a:latin typeface="微软雅黑" panose="020B0503020204020204" pitchFamily="34" charset="-122"/>
                <a:ea typeface="微软雅黑" panose="020B0503020204020204" pitchFamily="34" charset="-122"/>
              </a:rPr>
              <a:t>系统开发采用三层架构。三层架构就是为了符合“高内聚，低耦合”思想，把各个功能模块划分为：表示层（</a:t>
            </a:r>
            <a:r>
              <a:rPr lang="en-US" altLang="zh-CN" sz="2000" dirty="0">
                <a:solidFill>
                  <a:srgbClr val="595959"/>
                </a:solidFill>
                <a:latin typeface="微软雅黑" panose="020B0503020204020204" pitchFamily="34" charset="-122"/>
                <a:ea typeface="微软雅黑" panose="020B0503020204020204" pitchFamily="34" charset="-122"/>
              </a:rPr>
              <a:t>UI</a:t>
            </a:r>
            <a:r>
              <a:rPr lang="zh-CN" altLang="en-US" sz="2000" dirty="0">
                <a:solidFill>
                  <a:srgbClr val="595959"/>
                </a:solidFill>
                <a:latin typeface="微软雅黑" panose="020B0503020204020204" pitchFamily="34" charset="-122"/>
                <a:ea typeface="微软雅黑" panose="020B0503020204020204" pitchFamily="34" charset="-122"/>
              </a:rPr>
              <a:t>）、业务逻辑层（</a:t>
            </a:r>
            <a:r>
              <a:rPr lang="en-US" altLang="zh-CN" sz="2000" dirty="0">
                <a:solidFill>
                  <a:srgbClr val="595959"/>
                </a:solidFill>
                <a:latin typeface="微软雅黑" panose="020B0503020204020204" pitchFamily="34" charset="-122"/>
                <a:ea typeface="微软雅黑" panose="020B0503020204020204" pitchFamily="34" charset="-122"/>
              </a:rPr>
              <a:t>BLL</a:t>
            </a:r>
            <a:r>
              <a:rPr lang="zh-CN" altLang="en-US" sz="2000" dirty="0">
                <a:solidFill>
                  <a:srgbClr val="595959"/>
                </a:solidFill>
                <a:latin typeface="微软雅黑" panose="020B0503020204020204" pitchFamily="34" charset="-122"/>
                <a:ea typeface="微软雅黑" panose="020B0503020204020204" pitchFamily="34" charset="-122"/>
              </a:rPr>
              <a:t>）和数据访问层（</a:t>
            </a:r>
            <a:r>
              <a:rPr lang="en-US" altLang="zh-CN" sz="2000" dirty="0">
                <a:solidFill>
                  <a:srgbClr val="595959"/>
                </a:solidFill>
                <a:latin typeface="微软雅黑" panose="020B0503020204020204" pitchFamily="34" charset="-122"/>
                <a:ea typeface="微软雅黑" panose="020B0503020204020204" pitchFamily="34" charset="-122"/>
              </a:rPr>
              <a:t>DAL</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800100" lvl="1" indent="-342900" algn="just">
              <a:lnSpc>
                <a:spcPct val="150000"/>
              </a:lnSpc>
              <a:buFont typeface="Arial" panose="020B0604020202020204" pitchFamily="34" charset="0"/>
              <a:buChar char="•"/>
            </a:pPr>
            <a:r>
              <a:rPr lang="zh-CN" altLang="en-US" sz="2000" dirty="0">
                <a:solidFill>
                  <a:srgbClr val="595959"/>
                </a:solidFill>
                <a:latin typeface="微软雅黑" panose="020B0503020204020204" pitchFamily="34" charset="-122"/>
                <a:ea typeface="微软雅黑" panose="020B0503020204020204" pitchFamily="34" charset="-122"/>
              </a:rPr>
              <a:t>表示层（</a:t>
            </a:r>
            <a:r>
              <a:rPr lang="en-US" altLang="zh-CN" sz="2000" dirty="0">
                <a:solidFill>
                  <a:srgbClr val="595959"/>
                </a:solidFill>
                <a:latin typeface="微软雅黑" panose="020B0503020204020204" pitchFamily="34" charset="-122"/>
                <a:ea typeface="微软雅黑" panose="020B0503020204020204" pitchFamily="34" charset="-122"/>
              </a:rPr>
              <a:t>UI</a:t>
            </a:r>
            <a:r>
              <a:rPr lang="zh-CN" altLang="en-US" sz="2000" dirty="0">
                <a:solidFill>
                  <a:srgbClr val="595959"/>
                </a:solidFill>
                <a:latin typeface="微软雅黑" panose="020B0503020204020204" pitchFamily="34" charset="-122"/>
                <a:ea typeface="微软雅黑" panose="020B0503020204020204" pitchFamily="34" charset="-122"/>
              </a:rPr>
              <a:t>）：接受用户请求，调用</a:t>
            </a:r>
            <a:r>
              <a:rPr lang="en-US" altLang="zh-CN" sz="2000" dirty="0">
                <a:solidFill>
                  <a:srgbClr val="595959"/>
                </a:solidFill>
                <a:latin typeface="微软雅黑" panose="020B0503020204020204" pitchFamily="34" charset="-122"/>
                <a:ea typeface="微软雅黑" panose="020B0503020204020204" pitchFamily="34" charset="-122"/>
              </a:rPr>
              <a:t>service</a:t>
            </a:r>
            <a:r>
              <a:rPr lang="zh-CN" altLang="en-US" sz="2000" dirty="0">
                <a:solidFill>
                  <a:srgbClr val="595959"/>
                </a:solidFill>
                <a:latin typeface="微软雅黑" panose="020B0503020204020204" pitchFamily="34" charset="-122"/>
                <a:ea typeface="微软雅黑" panose="020B0503020204020204" pitchFamily="34" charset="-122"/>
              </a:rPr>
              <a:t>，显示请求的处理结果，包含了</a:t>
            </a:r>
            <a:r>
              <a:rPr lang="en-US" altLang="zh-CN" sz="2000" dirty="0" err="1">
                <a:solidFill>
                  <a:srgbClr val="595959"/>
                </a:solidFill>
                <a:latin typeface="微软雅黑" panose="020B0503020204020204" pitchFamily="34" charset="-122"/>
                <a:ea typeface="微软雅黑" panose="020B0503020204020204" pitchFamily="34" charset="-122"/>
              </a:rPr>
              <a:t>jsp</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en-US" sz="2000" dirty="0">
                <a:solidFill>
                  <a:srgbClr val="595959"/>
                </a:solidFill>
                <a:latin typeface="微软雅黑" panose="020B0503020204020204" pitchFamily="34" charset="-122"/>
                <a:ea typeface="微软雅黑" panose="020B0503020204020204" pitchFamily="34" charset="-122"/>
              </a:rPr>
              <a:t>等对象，一般对应</a:t>
            </a:r>
            <a:r>
              <a:rPr lang="en-US" altLang="zh-CN" sz="2000" dirty="0">
                <a:solidFill>
                  <a:srgbClr val="595959"/>
                </a:solidFill>
                <a:latin typeface="微软雅黑" panose="020B0503020204020204" pitchFamily="34" charset="-122"/>
                <a:ea typeface="微软雅黑" panose="020B0503020204020204" pitchFamily="34" charset="-122"/>
              </a:rPr>
              <a:t>controller</a:t>
            </a:r>
            <a:r>
              <a:rPr lang="zh-CN" altLang="en-US" sz="2000" dirty="0">
                <a:solidFill>
                  <a:srgbClr val="595959"/>
                </a:solidFill>
                <a:latin typeface="微软雅黑" panose="020B0503020204020204" pitchFamily="34" charset="-122"/>
                <a:ea typeface="微软雅黑" panose="020B0503020204020204" pitchFamily="34" charset="-122"/>
              </a:rPr>
              <a:t>包。</a:t>
            </a:r>
            <a:endParaRPr lang="en-US" altLang="zh-CN" sz="2000" dirty="0">
              <a:solidFill>
                <a:srgbClr val="595959"/>
              </a:solidFill>
              <a:latin typeface="微软雅黑" panose="020B0503020204020204" pitchFamily="34" charset="-122"/>
              <a:ea typeface="微软雅黑" panose="020B0503020204020204" pitchFamily="34" charset="-122"/>
            </a:endParaRPr>
          </a:p>
          <a:p>
            <a:pPr marL="800100" lvl="1" indent="-342900" algn="just">
              <a:lnSpc>
                <a:spcPct val="150000"/>
              </a:lnSpc>
              <a:buFont typeface="Arial" panose="020B0604020202020204" pitchFamily="34" charset="0"/>
              <a:buChar char="•"/>
            </a:pPr>
            <a:r>
              <a:rPr lang="zh-CN" altLang="en-US" sz="2000" dirty="0">
                <a:solidFill>
                  <a:srgbClr val="595959"/>
                </a:solidFill>
                <a:latin typeface="微软雅黑" panose="020B0503020204020204" pitchFamily="34" charset="-122"/>
                <a:ea typeface="微软雅黑" panose="020B0503020204020204" pitchFamily="34" charset="-122"/>
              </a:rPr>
              <a:t>业务逻辑层（</a:t>
            </a:r>
            <a:r>
              <a:rPr lang="en-US" altLang="zh-CN" sz="2000" dirty="0">
                <a:solidFill>
                  <a:srgbClr val="595959"/>
                </a:solidFill>
                <a:latin typeface="微软雅黑" panose="020B0503020204020204" pitchFamily="34" charset="-122"/>
                <a:ea typeface="微软雅黑" panose="020B0503020204020204" pitchFamily="34" charset="-122"/>
              </a:rPr>
              <a:t>BLL</a:t>
            </a:r>
            <a:r>
              <a:rPr lang="zh-CN" altLang="en-US"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UI</a:t>
            </a:r>
            <a:r>
              <a:rPr lang="zh-CN" altLang="en-US" sz="2000" dirty="0">
                <a:solidFill>
                  <a:srgbClr val="595959"/>
                </a:solidFill>
                <a:latin typeface="微软雅黑" panose="020B0503020204020204" pitchFamily="34" charset="-122"/>
                <a:ea typeface="微软雅黑" panose="020B0503020204020204" pitchFamily="34" charset="-122"/>
              </a:rPr>
              <a:t>与</a:t>
            </a:r>
            <a:r>
              <a:rPr lang="en-US" altLang="zh-CN" sz="2000" dirty="0">
                <a:solidFill>
                  <a:srgbClr val="595959"/>
                </a:solidFill>
                <a:latin typeface="微软雅黑" panose="020B0503020204020204" pitchFamily="34" charset="-122"/>
                <a:ea typeface="微软雅黑" panose="020B0503020204020204" pitchFamily="34" charset="-122"/>
              </a:rPr>
              <a:t>DAL</a:t>
            </a:r>
            <a:r>
              <a:rPr lang="zh-CN" altLang="en-US" sz="2000" dirty="0">
                <a:solidFill>
                  <a:srgbClr val="595959"/>
                </a:solidFill>
                <a:latin typeface="微软雅黑" panose="020B0503020204020204" pitchFamily="34" charset="-122"/>
                <a:ea typeface="微软雅黑" panose="020B0503020204020204" pitchFamily="34" charset="-122"/>
              </a:rPr>
              <a:t>之间的桥梁，对具体问题进行逻辑判断与执行操作，处理业务逻辑，把数据返回给表示层，一般对应</a:t>
            </a:r>
            <a:r>
              <a:rPr lang="en-US" altLang="zh-CN" sz="2000" dirty="0">
                <a:solidFill>
                  <a:srgbClr val="595959"/>
                </a:solidFill>
                <a:latin typeface="微软雅黑" panose="020B0503020204020204" pitchFamily="34" charset="-122"/>
                <a:ea typeface="微软雅黑" panose="020B0503020204020204" pitchFamily="34" charset="-122"/>
              </a:rPr>
              <a:t>service</a:t>
            </a:r>
            <a:r>
              <a:rPr lang="zh-CN" altLang="en-US" sz="2000" dirty="0">
                <a:solidFill>
                  <a:srgbClr val="595959"/>
                </a:solidFill>
                <a:latin typeface="微软雅黑" panose="020B0503020204020204" pitchFamily="34" charset="-122"/>
                <a:ea typeface="微软雅黑" panose="020B0503020204020204" pitchFamily="34" charset="-122"/>
              </a:rPr>
              <a:t>包。</a:t>
            </a:r>
            <a:endParaRPr lang="en-US" altLang="zh-CN" sz="2000" dirty="0">
              <a:solidFill>
                <a:srgbClr val="595959"/>
              </a:solidFill>
              <a:latin typeface="微软雅黑" panose="020B0503020204020204" pitchFamily="34" charset="-122"/>
              <a:ea typeface="微软雅黑" panose="020B0503020204020204" pitchFamily="34" charset="-122"/>
            </a:endParaRPr>
          </a:p>
          <a:p>
            <a:pPr marL="800100" lvl="1" indent="-342900" algn="just">
              <a:lnSpc>
                <a:spcPct val="150000"/>
              </a:lnSpc>
              <a:buFont typeface="Arial" panose="020B0604020202020204" pitchFamily="34" charset="0"/>
              <a:buChar char="•"/>
            </a:pPr>
            <a:r>
              <a:rPr lang="zh-CN" altLang="en-US" sz="2000" dirty="0">
                <a:solidFill>
                  <a:srgbClr val="595959"/>
                </a:solidFill>
                <a:latin typeface="微软雅黑" panose="020B0503020204020204" pitchFamily="34" charset="-122"/>
                <a:ea typeface="微软雅黑" panose="020B0503020204020204" pitchFamily="34" charset="-122"/>
              </a:rPr>
              <a:t>数据访问层（</a:t>
            </a:r>
            <a:r>
              <a:rPr lang="en-US" altLang="zh-CN" sz="2000" dirty="0">
                <a:solidFill>
                  <a:srgbClr val="595959"/>
                </a:solidFill>
                <a:latin typeface="微软雅黑" panose="020B0503020204020204" pitchFamily="34" charset="-122"/>
                <a:ea typeface="微软雅黑" panose="020B0503020204020204" pitchFamily="34" charset="-122"/>
              </a:rPr>
              <a:t>DAL</a:t>
            </a:r>
            <a:r>
              <a:rPr lang="zh-CN" altLang="en-US" sz="2000" dirty="0">
                <a:solidFill>
                  <a:srgbClr val="595959"/>
                </a:solidFill>
                <a:latin typeface="微软雅黑" panose="020B0503020204020204" pitchFamily="34" charset="-122"/>
                <a:ea typeface="微软雅黑" panose="020B0503020204020204" pitchFamily="34" charset="-122"/>
              </a:rPr>
              <a:t>）：读取文件，操作数据库，实现数据的增加、删除、修改、查询等操作，并将操作结果反馈到业务逻辑层，我们通常也把它称作持久层，对应</a:t>
            </a:r>
            <a:r>
              <a:rPr lang="en-US" altLang="zh-CN" sz="2000" dirty="0" err="1">
                <a:solidFill>
                  <a:srgbClr val="595959"/>
                </a:solidFill>
                <a:latin typeface="微软雅黑" panose="020B0503020204020204" pitchFamily="34" charset="-122"/>
                <a:ea typeface="微软雅黑" panose="020B0503020204020204" pitchFamily="34" charset="-122"/>
              </a:rPr>
              <a:t>dao</a:t>
            </a:r>
            <a:r>
              <a:rPr lang="zh-CN" altLang="en-US" sz="2000" dirty="0">
                <a:solidFill>
                  <a:srgbClr val="595959"/>
                </a:solidFill>
                <a:latin typeface="微软雅黑" panose="020B0503020204020204" pitchFamily="34" charset="-122"/>
                <a:ea typeface="微软雅黑" panose="020B0503020204020204" pitchFamily="34" charset="-122"/>
              </a:rPr>
              <a:t>包。</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        各层之间采用接口相互访问，并通过对象模型的实体类（</a:t>
            </a:r>
            <a:r>
              <a:rPr lang="en-US" altLang="zh-CN" sz="2000" dirty="0">
                <a:solidFill>
                  <a:srgbClr val="595959"/>
                </a:solidFill>
                <a:latin typeface="微软雅黑" panose="020B0503020204020204" pitchFamily="34" charset="-122"/>
                <a:ea typeface="微软雅黑" panose="020B0503020204020204" pitchFamily="34" charset="-122"/>
              </a:rPr>
              <a:t>Model</a:t>
            </a:r>
            <a:r>
              <a:rPr lang="zh-CN" altLang="en-US" sz="2000" dirty="0">
                <a:solidFill>
                  <a:srgbClr val="595959"/>
                </a:solidFill>
                <a:latin typeface="微软雅黑" panose="020B0503020204020204" pitchFamily="34" charset="-122"/>
                <a:ea typeface="微软雅黑" panose="020B0503020204020204" pitchFamily="34" charset="-122"/>
              </a:rPr>
              <a:t>）作为数据传递的载体。所以还有一个实体层（</a:t>
            </a:r>
            <a:r>
              <a:rPr lang="en-US" altLang="zh-CN" sz="2000" dirty="0">
                <a:solidFill>
                  <a:srgbClr val="595959"/>
                </a:solidFill>
                <a:latin typeface="微软雅黑" panose="020B0503020204020204" pitchFamily="34" charset="-122"/>
                <a:ea typeface="微软雅黑" panose="020B0503020204020204" pitchFamily="34" charset="-122"/>
              </a:rPr>
              <a:t>Entity</a:t>
            </a:r>
            <a:r>
              <a:rPr lang="zh-CN" altLang="en-US" sz="2000" dirty="0">
                <a:solidFill>
                  <a:srgbClr val="595959"/>
                </a:solidFill>
                <a:latin typeface="微软雅黑" panose="020B0503020204020204" pitchFamily="34" charset="-122"/>
                <a:ea typeface="微软雅黑" panose="020B0503020204020204" pitchFamily="34" charset="-122"/>
              </a:rPr>
              <a:t>）贯穿于三层，在各层之间传递数据。</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4162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877163"/>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FF0000"/>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5"/>
          <a:stretch>
            <a:fillRect/>
          </a:stretch>
        </p:blipFill>
        <p:spPr>
          <a:xfrm>
            <a:off x="2675816" y="2150567"/>
            <a:ext cx="7332167" cy="2065701"/>
          </a:xfrm>
          <a:prstGeom prst="rect">
            <a:avLst/>
          </a:prstGeom>
        </p:spPr>
      </p:pic>
      <p:sp>
        <p:nvSpPr>
          <p:cNvPr id="4" name="矩形 3"/>
          <p:cNvSpPr/>
          <p:nvPr/>
        </p:nvSpPr>
        <p:spPr>
          <a:xfrm>
            <a:off x="3029932" y="2218911"/>
            <a:ext cx="6876488"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mapping</a:t>
            </a:r>
            <a:r>
              <a:rPr lang="zh-CN" altLang="en-US"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文件路径配置</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&lt;mapper resource="mapper/</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UserMapper.xml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形 28" descr="灯泡和齿轮"/>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99804" y="4367122"/>
            <a:ext cx="944034" cy="944034"/>
          </a:xfrm>
          <a:prstGeom prst="rect">
            <a:avLst/>
          </a:prstGeom>
        </p:spPr>
      </p:pic>
      <p:sp>
        <p:nvSpPr>
          <p:cNvPr id="14" name="圆角矩形 13"/>
          <p:cNvSpPr/>
          <p:nvPr/>
        </p:nvSpPr>
        <p:spPr>
          <a:xfrm>
            <a:off x="1478649" y="4338811"/>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8"/>
          <p:cNvSpPr txBox="1"/>
          <p:nvPr>
            <p:custDataLst>
              <p:tags r:id="rId2"/>
            </p:custDataLst>
          </p:nvPr>
        </p:nvSpPr>
        <p:spPr>
          <a:xfrm>
            <a:off x="1835645" y="4583975"/>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如果一个项目有多个映射文件，则</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核心配置文件中需要在</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元素下配置多个</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元素指定映射文件的路径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6" name="矩形 93"/>
          <p:cNvSpPr/>
          <p:nvPr/>
        </p:nvSpPr>
        <p:spPr>
          <a:xfrm>
            <a:off x="1362702" y="4333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88846" y="57222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/test/java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UserTest</a:t>
            </a:r>
            <a:r>
              <a:rPr lang="zh-CN" altLang="zh-CN" sz="1600" dirty="0">
                <a:solidFill>
                  <a:srgbClr val="595959"/>
                </a:solidFill>
                <a:latin typeface="微软雅黑" panose="020B0503020204020204" pitchFamily="34" charset="-122"/>
                <a:ea typeface="微软雅黑" panose="020B0503020204020204" pitchFamily="34" charset="-122"/>
                <a:cs typeface="+mn-ea"/>
              </a:rPr>
              <a:t>类，该类主要用于程序测试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709332" y="2054045"/>
            <a:ext cx="10569141" cy="4531313"/>
          </a:xfrm>
          <a:prstGeom prst="rect">
            <a:avLst/>
          </a:prstGeom>
        </p:spPr>
      </p:pic>
      <p:sp>
        <p:nvSpPr>
          <p:cNvPr id="4" name="矩形 3"/>
          <p:cNvSpPr/>
          <p:nvPr/>
        </p:nvSpPr>
        <p:spPr>
          <a:xfrm>
            <a:off x="961515" y="2077887"/>
            <a:ext cx="10064774" cy="45243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userFindByIdTest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String resources = "mybatis-config.xml";</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Reader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try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reader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IOException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e)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=new </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session=</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sqlMapper.openSession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pic>
        <p:nvPicPr>
          <p:cNvPr id="12" name="图片 11"/>
          <p:cNvPicPr>
            <a:picLocks noChangeAspect="1"/>
          </p:cNvPicPr>
          <p:nvPr/>
        </p:nvPicPr>
        <p:blipFill>
          <a:blip r:embed="rId3"/>
          <a:stretch>
            <a:fillRect/>
          </a:stretch>
        </p:blipFill>
        <p:spPr>
          <a:xfrm>
            <a:off x="798456" y="2087602"/>
            <a:ext cx="10569141" cy="1259606"/>
          </a:xfrm>
          <a:prstGeom prst="rect">
            <a:avLst/>
          </a:prstGeom>
        </p:spPr>
      </p:pic>
      <p:sp>
        <p:nvSpPr>
          <p:cNvPr id="4" name="矩形 3"/>
          <p:cNvSpPr/>
          <p:nvPr/>
        </p:nvSpPr>
        <p:spPr>
          <a:xfrm>
            <a:off x="1050639" y="2087601"/>
            <a:ext cx="10064774" cy="1154162"/>
          </a:xfrm>
          <a:prstGeom prst="rect">
            <a:avLst/>
          </a:prstGeom>
        </p:spPr>
        <p:txBody>
          <a:bodyPr wrap="square">
            <a:spAutoFit/>
          </a:bodyPr>
          <a:lstStyle/>
          <a:p>
            <a:pPr lvl="0">
              <a:lnSpc>
                <a:spcPct val="150000"/>
              </a:lnSpc>
            </a:pPr>
            <a:r>
              <a:rPr lang="en-US" altLang="zh-CN" sz="1600" dirty="0"/>
              <a:t>String resource = "org/</a:t>
            </a:r>
            <a:r>
              <a:rPr lang="en-US" altLang="zh-CN" sz="1600" dirty="0" err="1"/>
              <a:t>mybatis</a:t>
            </a:r>
            <a:r>
              <a:rPr lang="en-US" altLang="zh-CN" sz="1600" dirty="0"/>
              <a:t>/example/mybatis-config.xml"; </a:t>
            </a:r>
            <a:endParaRPr lang="en-US" altLang="zh-CN" sz="1600" dirty="0" smtClean="0"/>
          </a:p>
          <a:p>
            <a:pPr lvl="0">
              <a:lnSpc>
                <a:spcPct val="150000"/>
              </a:lnSpc>
            </a:pPr>
            <a:r>
              <a:rPr lang="en-US" altLang="zh-CN" sz="1600" dirty="0" err="1" smtClean="0"/>
              <a:t>InputStream</a:t>
            </a:r>
            <a:r>
              <a:rPr lang="en-US" altLang="zh-CN" sz="1600" dirty="0" smtClean="0"/>
              <a:t> </a:t>
            </a:r>
            <a:r>
              <a:rPr lang="en-US" altLang="zh-CN" sz="1600" dirty="0" err="1"/>
              <a:t>inputStream</a:t>
            </a:r>
            <a:r>
              <a:rPr lang="en-US" altLang="zh-CN" sz="1600" dirty="0"/>
              <a:t> = </a:t>
            </a:r>
            <a:r>
              <a:rPr lang="en-US" altLang="zh-CN" sz="1600" dirty="0" err="1"/>
              <a:t>Resources.getResourceAsStream</a:t>
            </a:r>
            <a:r>
              <a:rPr lang="en-US" altLang="zh-CN" sz="1600" dirty="0"/>
              <a:t>(resource); </a:t>
            </a:r>
            <a:endParaRPr lang="en-US" altLang="zh-CN" sz="1600" dirty="0" smtClean="0"/>
          </a:p>
          <a:p>
            <a:pPr lvl="0">
              <a:lnSpc>
                <a:spcPct val="150000"/>
              </a:lnSpc>
            </a:pPr>
            <a:r>
              <a:rPr lang="en-US" altLang="zh-CN" sz="1600" dirty="0" err="1" smtClean="0"/>
              <a:t>SqlSessionFactory</a:t>
            </a:r>
            <a:r>
              <a:rPr lang="en-US" altLang="zh-CN" sz="1600" dirty="0" smtClean="0"/>
              <a:t> </a:t>
            </a:r>
            <a:r>
              <a:rPr lang="en-US" altLang="zh-CN" sz="1600" dirty="0" err="1"/>
              <a:t>sqlSessionFactory</a:t>
            </a:r>
            <a:r>
              <a:rPr lang="en-US" altLang="zh-CN" sz="1600" dirty="0"/>
              <a:t> = new </a:t>
            </a:r>
            <a:r>
              <a:rPr lang="en-US" altLang="zh-CN" sz="1600" dirty="0" err="1"/>
              <a:t>SqlSessionFactoryBuilder</a:t>
            </a:r>
            <a:r>
              <a:rPr lang="en-US" altLang="zh-CN" sz="1600" dirty="0"/>
              <a:t>().build(</a:t>
            </a:r>
            <a:r>
              <a:rPr lang="en-US" altLang="zh-CN" sz="1600" dirty="0" err="1"/>
              <a:t>inputStream</a:t>
            </a:r>
            <a:r>
              <a:rPr lang="en-US" altLang="zh-CN" sz="1600" dirty="0"/>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844069" y="980085"/>
            <a:ext cx="10569140" cy="923330"/>
          </a:xfrm>
          <a:prstGeom prst="rect">
            <a:avLst/>
          </a:prstGeom>
        </p:spPr>
        <p:txBody>
          <a:bodyPr wrap="square">
            <a:spAutoFit/>
          </a:bodyPr>
          <a:lstStyle/>
          <a:p>
            <a:r>
              <a:rPr lang="zh-CN" altLang="en-US" dirty="0" smtClean="0"/>
              <a:t>    每个</a:t>
            </a:r>
            <a:r>
              <a:rPr lang="zh-CN" altLang="en-US" dirty="0"/>
              <a:t>基于 </a:t>
            </a:r>
            <a:r>
              <a:rPr lang="en-US" altLang="zh-CN" dirty="0" err="1"/>
              <a:t>MyBatis</a:t>
            </a:r>
            <a:r>
              <a:rPr lang="en-US" altLang="zh-CN" dirty="0"/>
              <a:t> </a:t>
            </a:r>
            <a:r>
              <a:rPr lang="zh-CN" altLang="en-US" dirty="0"/>
              <a:t>的应用都是以一个 </a:t>
            </a:r>
            <a:r>
              <a:rPr lang="en-US" altLang="zh-CN" dirty="0" err="1"/>
              <a:t>SqlSessionFactory</a:t>
            </a:r>
            <a:r>
              <a:rPr lang="en-US" altLang="zh-CN" dirty="0"/>
              <a:t> </a:t>
            </a:r>
            <a:r>
              <a:rPr lang="zh-CN" altLang="en-US" dirty="0"/>
              <a:t>的实例为核心的。</a:t>
            </a:r>
            <a:r>
              <a:rPr lang="en-US" altLang="zh-CN" dirty="0" err="1"/>
              <a:t>SqlSessionFactory</a:t>
            </a:r>
            <a:r>
              <a:rPr lang="en-US" altLang="zh-CN" dirty="0"/>
              <a:t> </a:t>
            </a:r>
            <a:r>
              <a:rPr lang="zh-CN" altLang="en-US" dirty="0"/>
              <a:t>的实例可以通过 </a:t>
            </a:r>
            <a:r>
              <a:rPr lang="en-US" altLang="zh-CN" dirty="0" err="1"/>
              <a:t>SqlSessionFactoryBuilder</a:t>
            </a:r>
            <a:r>
              <a:rPr lang="en-US" altLang="zh-CN" dirty="0"/>
              <a:t> </a:t>
            </a:r>
            <a:r>
              <a:rPr lang="zh-CN" altLang="en-US" dirty="0"/>
              <a:t>获得。而 </a:t>
            </a:r>
            <a:r>
              <a:rPr lang="en-US" altLang="zh-CN" dirty="0" err="1"/>
              <a:t>SqlSessionFactoryBuilder</a:t>
            </a:r>
            <a:r>
              <a:rPr lang="en-US" altLang="zh-CN" dirty="0"/>
              <a:t> </a:t>
            </a:r>
            <a:r>
              <a:rPr lang="zh-CN" altLang="en-US" dirty="0"/>
              <a:t>则可以从 </a:t>
            </a:r>
            <a:r>
              <a:rPr lang="en-US" altLang="zh-CN" dirty="0"/>
              <a:t>XML </a:t>
            </a:r>
            <a:r>
              <a:rPr lang="zh-CN" altLang="en-US" dirty="0"/>
              <a:t>配置文件或一个预先配置的 </a:t>
            </a:r>
            <a:r>
              <a:rPr lang="en-US" altLang="zh-CN" dirty="0"/>
              <a:t>Configuration </a:t>
            </a:r>
            <a:r>
              <a:rPr lang="zh-CN" altLang="en-US" dirty="0"/>
              <a:t>实例来构建出 </a:t>
            </a:r>
            <a:r>
              <a:rPr lang="en-US" altLang="zh-CN" dirty="0" err="1"/>
              <a:t>SqlSessionFactory</a:t>
            </a:r>
            <a:r>
              <a:rPr lang="en-US" altLang="zh-CN" dirty="0"/>
              <a:t> </a:t>
            </a:r>
            <a:r>
              <a:rPr lang="zh-CN" altLang="en-US" dirty="0"/>
              <a:t>实例。</a:t>
            </a:r>
          </a:p>
        </p:txBody>
      </p:sp>
      <p:sp>
        <p:nvSpPr>
          <p:cNvPr id="3" name="矩形 2"/>
          <p:cNvSpPr/>
          <p:nvPr/>
        </p:nvSpPr>
        <p:spPr>
          <a:xfrm>
            <a:off x="798456" y="3586565"/>
            <a:ext cx="10434403" cy="1000274"/>
          </a:xfrm>
          <a:prstGeom prst="rect">
            <a:avLst/>
          </a:prstGeom>
        </p:spPr>
        <p:txBody>
          <a:bodyPr wrap="square">
            <a:spAutoFit/>
          </a:bodyPr>
          <a:lstStyle/>
          <a:p>
            <a:r>
              <a:rPr lang="zh-CN" altLang="en-US" dirty="0" smtClean="0"/>
              <a:t>    有了 </a:t>
            </a:r>
            <a:r>
              <a:rPr lang="en-US" altLang="zh-CN" dirty="0" err="1" smtClean="0"/>
              <a:t>SqlSessionFactory</a:t>
            </a:r>
            <a:r>
              <a:rPr lang="zh-CN" altLang="en-US" dirty="0" smtClean="0"/>
              <a:t>之后，</a:t>
            </a:r>
            <a:r>
              <a:rPr lang="zh-CN" altLang="en-US" dirty="0"/>
              <a:t>我们可以从中获得 </a:t>
            </a:r>
            <a:r>
              <a:rPr lang="en-US" altLang="zh-CN" dirty="0" err="1"/>
              <a:t>SqlSession</a:t>
            </a:r>
            <a:r>
              <a:rPr lang="en-US" altLang="zh-CN" dirty="0"/>
              <a:t> </a:t>
            </a:r>
            <a:r>
              <a:rPr lang="zh-CN" altLang="en-US" dirty="0"/>
              <a:t>的实例</a:t>
            </a:r>
            <a:r>
              <a:rPr lang="zh-CN" altLang="en-US" dirty="0" smtClean="0"/>
              <a:t>。</a:t>
            </a:r>
            <a:endParaRPr lang="en-US" altLang="zh-CN" dirty="0" smtClean="0"/>
          </a:p>
          <a:p>
            <a:pPr>
              <a:spcBef>
                <a:spcPts val="600"/>
              </a:spcBef>
            </a:pPr>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SqlSession</a:t>
            </a:r>
            <a:r>
              <a:rPr lang="en-US" altLang="zh-CN" dirty="0" smtClean="0">
                <a:solidFill>
                  <a:srgbClr val="FF0000"/>
                </a:solidFill>
              </a:rPr>
              <a:t> </a:t>
            </a:r>
            <a:r>
              <a:rPr lang="zh-CN" altLang="en-US" dirty="0">
                <a:solidFill>
                  <a:srgbClr val="FF0000"/>
                </a:solidFill>
              </a:rPr>
              <a:t>提供了在数据库执行 </a:t>
            </a:r>
            <a:r>
              <a:rPr lang="en-US" altLang="zh-CN" dirty="0">
                <a:solidFill>
                  <a:srgbClr val="FF0000"/>
                </a:solidFill>
              </a:rPr>
              <a:t>SQL </a:t>
            </a:r>
            <a:r>
              <a:rPr lang="zh-CN" altLang="en-US" dirty="0">
                <a:solidFill>
                  <a:srgbClr val="FF0000"/>
                </a:solidFill>
              </a:rPr>
              <a:t>命令所需的所有方法。你可以通过 </a:t>
            </a:r>
            <a:r>
              <a:rPr lang="en-US" altLang="zh-CN" dirty="0" err="1">
                <a:solidFill>
                  <a:srgbClr val="FF0000"/>
                </a:solidFill>
              </a:rPr>
              <a:t>SqlSession</a:t>
            </a:r>
            <a:r>
              <a:rPr lang="en-US" altLang="zh-CN" dirty="0">
                <a:solidFill>
                  <a:srgbClr val="FF0000"/>
                </a:solidFill>
              </a:rPr>
              <a:t> </a:t>
            </a:r>
            <a:r>
              <a:rPr lang="zh-CN" altLang="en-US" dirty="0">
                <a:solidFill>
                  <a:srgbClr val="FF0000"/>
                </a:solidFill>
              </a:rPr>
              <a:t>实例来直接执行已映射的 </a:t>
            </a:r>
            <a:r>
              <a:rPr lang="en-US" altLang="zh-CN" dirty="0">
                <a:solidFill>
                  <a:srgbClr val="FF0000"/>
                </a:solidFill>
              </a:rPr>
              <a:t>SQL </a:t>
            </a:r>
            <a:r>
              <a:rPr lang="zh-CN" altLang="en-US" dirty="0">
                <a:solidFill>
                  <a:srgbClr val="FF0000"/>
                </a:solidFill>
              </a:rPr>
              <a:t>语句。</a:t>
            </a:r>
          </a:p>
        </p:txBody>
      </p:sp>
      <p:sp>
        <p:nvSpPr>
          <p:cNvPr id="6" name="矩形 5"/>
          <p:cNvSpPr/>
          <p:nvPr/>
        </p:nvSpPr>
        <p:spPr>
          <a:xfrm>
            <a:off x="1956649" y="4798111"/>
            <a:ext cx="8252753" cy="1200329"/>
          </a:xfrm>
          <a:prstGeom prst="rect">
            <a:avLst/>
          </a:prstGeom>
        </p:spPr>
        <p:txBody>
          <a:bodyPr wrap="square">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en-US" sz="1600" dirty="0"/>
          </a:p>
        </p:txBody>
      </p:sp>
    </p:spTree>
    <p:extLst>
      <p:ext uri="{BB962C8B-B14F-4D97-AF65-F5344CB8AC3E}">
        <p14:creationId xmlns:p14="http://schemas.microsoft.com/office/powerpoint/2010/main" val="393457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695823" y="2487336"/>
            <a:ext cx="4746155" cy="1200329"/>
          </a:xfrm>
          <a:prstGeom prst="rect">
            <a:avLst/>
          </a:prstGeom>
          <a:solidFill>
            <a:schemeClr val="bg1">
              <a:lumMod val="95000"/>
            </a:schemeClr>
          </a:solidFill>
        </p:spPr>
        <p:txBody>
          <a:bodyPr wrap="square">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en-US" sz="1600" dirty="0"/>
          </a:p>
        </p:txBody>
      </p:sp>
      <p:sp>
        <p:nvSpPr>
          <p:cNvPr id="14" name="矩形 13"/>
          <p:cNvSpPr/>
          <p:nvPr/>
        </p:nvSpPr>
        <p:spPr>
          <a:xfrm>
            <a:off x="5962098" y="1531225"/>
            <a:ext cx="5494788" cy="2677656"/>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select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标注 4"/>
          <p:cNvSpPr/>
          <p:nvPr/>
        </p:nvSpPr>
        <p:spPr>
          <a:xfrm>
            <a:off x="695823" y="1829290"/>
            <a:ext cx="2810312" cy="367647"/>
          </a:xfrm>
          <a:prstGeom prst="wedgeRectCallout">
            <a:avLst>
              <a:gd name="adj1" fmla="val 27300"/>
              <a:gd name="adj2" fmla="val 17088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查询方法，返回单个对象</a:t>
            </a:r>
            <a:endParaRPr lang="zh-CN" altLang="en-US" dirty="0">
              <a:solidFill>
                <a:schemeClr val="tx1"/>
              </a:solidFill>
            </a:endParaRPr>
          </a:p>
        </p:txBody>
      </p:sp>
      <p:cxnSp>
        <p:nvCxnSpPr>
          <p:cNvPr id="8" name="直接箭头连接符 7"/>
          <p:cNvCxnSpPr/>
          <p:nvPr/>
        </p:nvCxnSpPr>
        <p:spPr>
          <a:xfrm flipV="1">
            <a:off x="4639112" y="2189529"/>
            <a:ext cx="2265027" cy="4278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06892" y="2785145"/>
            <a:ext cx="5385732" cy="3775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61020" y="4840448"/>
            <a:ext cx="7818540" cy="938719"/>
          </a:xfrm>
          <a:prstGeom prst="rect">
            <a:avLst/>
          </a:prstGeom>
          <a:solidFill>
            <a:schemeClr val="accent5"/>
          </a:solidFill>
        </p:spPr>
        <p:txBody>
          <a:bodyPr wrap="square" rtlCol="0">
            <a:spAutoFit/>
          </a:bodyPr>
          <a:lstStyle/>
          <a:p>
            <a:pPr>
              <a:lnSpc>
                <a:spcPct val="150000"/>
              </a:lnSpc>
            </a:pPr>
            <a:r>
              <a:rPr lang="zh-CN" altLang="en-US" sz="2200" dirty="0" smtClean="0">
                <a:solidFill>
                  <a:srgbClr val="FFC000"/>
                </a:solidFill>
              </a:rPr>
              <a:t>运行结果：</a:t>
            </a:r>
            <a:endParaRPr lang="en-US" altLang="zh-CN" sz="2200" dirty="0" smtClean="0">
              <a:solidFill>
                <a:srgbClr val="FFC000"/>
              </a:solidFill>
            </a:endParaRPr>
          </a:p>
          <a:p>
            <a:r>
              <a:rPr lang="zh-CN" altLang="en-US" sz="2200" dirty="0" smtClean="0">
                <a:solidFill>
                  <a:srgbClr val="FFC000"/>
                </a:solidFill>
              </a:rPr>
              <a:t>得到</a:t>
            </a:r>
            <a:r>
              <a:rPr lang="en-US" altLang="zh-CN" sz="2200" dirty="0" smtClean="0">
                <a:solidFill>
                  <a:srgbClr val="FFC000"/>
                </a:solidFill>
              </a:rPr>
              <a:t>users</a:t>
            </a:r>
            <a:r>
              <a:rPr lang="zh-CN" altLang="en-US" sz="2200" dirty="0" smtClean="0">
                <a:solidFill>
                  <a:srgbClr val="FFC000"/>
                </a:solidFill>
              </a:rPr>
              <a:t>表中</a:t>
            </a:r>
            <a:r>
              <a:rPr lang="en-US" altLang="zh-CN" sz="2200" dirty="0" err="1" smtClean="0">
                <a:solidFill>
                  <a:srgbClr val="FFC000"/>
                </a:solidFill>
              </a:rPr>
              <a:t>uid</a:t>
            </a:r>
            <a:r>
              <a:rPr lang="zh-CN" altLang="en-US" sz="2200" dirty="0" smtClean="0">
                <a:solidFill>
                  <a:srgbClr val="FFC000"/>
                </a:solidFill>
              </a:rPr>
              <a:t>值为</a:t>
            </a:r>
            <a:r>
              <a:rPr lang="en-US" altLang="zh-CN" sz="2200" dirty="0" smtClean="0">
                <a:solidFill>
                  <a:srgbClr val="FFC000"/>
                </a:solidFill>
              </a:rPr>
              <a:t>1</a:t>
            </a:r>
            <a:r>
              <a:rPr lang="zh-CN" altLang="en-US" sz="2200" dirty="0" smtClean="0">
                <a:solidFill>
                  <a:srgbClr val="FFC000"/>
                </a:solidFill>
              </a:rPr>
              <a:t>的记录所对应的对象的</a:t>
            </a:r>
            <a:r>
              <a:rPr lang="en-US" altLang="zh-CN" sz="2200" dirty="0" smtClean="0">
                <a:solidFill>
                  <a:srgbClr val="FFC000"/>
                </a:solidFill>
              </a:rPr>
              <a:t>name</a:t>
            </a:r>
            <a:r>
              <a:rPr lang="zh-CN" altLang="en-US" sz="2200" dirty="0" smtClean="0">
                <a:solidFill>
                  <a:srgbClr val="FFC000"/>
                </a:solidFill>
              </a:rPr>
              <a:t>属性值</a:t>
            </a:r>
            <a:endParaRPr lang="zh-CN" altLang="en-US" sz="2200" dirty="0">
              <a:solidFill>
                <a:srgbClr val="FFC000"/>
              </a:solidFill>
            </a:endParaRPr>
          </a:p>
        </p:txBody>
      </p:sp>
    </p:spTree>
    <p:extLst>
      <p:ext uri="{BB962C8B-B14F-4D97-AF65-F5344CB8AC3E}">
        <p14:creationId xmlns:p14="http://schemas.microsoft.com/office/powerpoint/2010/main" val="328586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966235" y="1380260"/>
            <a:ext cx="10434403" cy="1477328"/>
          </a:xfrm>
          <a:prstGeom prst="rect">
            <a:avLst/>
          </a:prstGeom>
        </p:spPr>
        <p:txBody>
          <a:bodyPr wrap="square">
            <a:spAutoFit/>
          </a:bodyPr>
          <a:lstStyle/>
          <a:p>
            <a:r>
              <a:rPr lang="zh-CN" altLang="en-US" dirty="0"/>
              <a:t>诚然，这种方式能够正常工作，对使用旧版本 </a:t>
            </a:r>
            <a:r>
              <a:rPr lang="en-US" altLang="zh-CN" dirty="0" err="1"/>
              <a:t>MyBatis</a:t>
            </a:r>
            <a:r>
              <a:rPr lang="en-US" altLang="zh-CN" dirty="0"/>
              <a:t> </a:t>
            </a:r>
            <a:r>
              <a:rPr lang="zh-CN" altLang="en-US" dirty="0"/>
              <a:t>的用户来说也比较熟悉。但现在有了一种更简洁的方式</a:t>
            </a:r>
            <a:r>
              <a:rPr lang="en-US" altLang="zh-CN" dirty="0"/>
              <a:t>——</a:t>
            </a:r>
            <a:r>
              <a:rPr lang="zh-CN" altLang="en-US" dirty="0"/>
              <a:t>使用和指定语句的参数和返回值相匹配的接口（比如 </a:t>
            </a:r>
            <a:r>
              <a:rPr lang="en-US" altLang="zh-CN" dirty="0" err="1"/>
              <a:t>BlogMapper.class</a:t>
            </a:r>
            <a:r>
              <a:rPr lang="zh-CN" altLang="en-US" dirty="0"/>
              <a:t>），现在你的代码不仅更清晰，更加类型安全，还不用担心可能出错的字符串字面值以及强制类型转换。</a:t>
            </a:r>
          </a:p>
          <a:p>
            <a:endParaRPr lang="zh-CN" altLang="en-US" dirty="0"/>
          </a:p>
          <a:p>
            <a:r>
              <a:rPr lang="zh-CN" altLang="en-US" dirty="0"/>
              <a:t>例如：</a:t>
            </a:r>
            <a:endParaRPr lang="zh-CN" altLang="en-US" dirty="0">
              <a:solidFill>
                <a:srgbClr val="FF0000"/>
              </a:solidFill>
            </a:endParaRPr>
          </a:p>
        </p:txBody>
      </p:sp>
      <p:sp>
        <p:nvSpPr>
          <p:cNvPr id="5" name="Rectangle 1"/>
          <p:cNvSpPr>
            <a:spLocks noChangeArrowheads="1"/>
          </p:cNvSpPr>
          <p:nvPr/>
        </p:nvSpPr>
        <p:spPr bwMode="auto">
          <a:xfrm>
            <a:off x="1050639" y="3140349"/>
            <a:ext cx="10258234" cy="16055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R="0" indent="0" fontAlgn="base">
              <a:lnSpc>
                <a:spcPct val="150000"/>
              </a:lnSpc>
              <a:spcBef>
                <a:spcPct val="0"/>
              </a:spcBef>
              <a:spcAft>
                <a:spcPct val="0"/>
              </a:spcAft>
              <a:buClrTx/>
              <a:buSzTx/>
              <a:buFontTx/>
              <a:buNone/>
              <a:tabLst/>
            </a:pPr>
            <a:r>
              <a:rPr lang="zh-CN" altLang="zh-CN" sz="1600" dirty="0"/>
              <a:t>try (SqlSession session = sqlSessionFactory.openSession()) { </a:t>
            </a:r>
            <a:endParaRPr lang="en-US" altLang="zh-CN" sz="1600" dirty="0"/>
          </a:p>
          <a:p>
            <a:pPr marR="0" indent="0" fontAlgn="base">
              <a:lnSpc>
                <a:spcPct val="150000"/>
              </a:lnSpc>
              <a:spcBef>
                <a:spcPct val="0"/>
              </a:spcBef>
              <a:spcAft>
                <a:spcPct val="0"/>
              </a:spcAft>
              <a:buClrTx/>
              <a:buSzTx/>
              <a:buFontTx/>
              <a:buNone/>
              <a:tabLst/>
            </a:pPr>
            <a:r>
              <a:rPr lang="en-US" altLang="zh-CN" sz="1600" dirty="0" smtClean="0"/>
              <a:t>     </a:t>
            </a:r>
            <a:r>
              <a:rPr lang="zh-CN" altLang="zh-CN" sz="1600" dirty="0" smtClean="0"/>
              <a:t>BlogMapper </a:t>
            </a:r>
            <a:r>
              <a:rPr lang="zh-CN" altLang="zh-CN" sz="1600" dirty="0"/>
              <a:t>mapper = session.getMapper(BlogMapper.class); </a:t>
            </a:r>
            <a:endParaRPr lang="en-US" altLang="zh-CN" sz="1600" dirty="0"/>
          </a:p>
          <a:p>
            <a:pPr marR="0" indent="0" fontAlgn="base">
              <a:lnSpc>
                <a:spcPct val="150000"/>
              </a:lnSpc>
              <a:spcBef>
                <a:spcPct val="0"/>
              </a:spcBef>
              <a:spcAft>
                <a:spcPct val="0"/>
              </a:spcAft>
              <a:buClrTx/>
              <a:buSzTx/>
              <a:buFontTx/>
              <a:buNone/>
              <a:tabLst/>
            </a:pPr>
            <a:r>
              <a:rPr lang="en-US" altLang="zh-CN" sz="1600" dirty="0" smtClean="0"/>
              <a:t>     </a:t>
            </a:r>
            <a:r>
              <a:rPr lang="zh-CN" altLang="zh-CN" sz="1600" dirty="0" smtClean="0"/>
              <a:t>Blog </a:t>
            </a:r>
            <a:r>
              <a:rPr lang="zh-CN" altLang="zh-CN" sz="1600" dirty="0"/>
              <a:t>blog = mapper.selectBlog(101); </a:t>
            </a:r>
            <a:endParaRPr lang="en-US" altLang="zh-CN" sz="1600" dirty="0" smtClean="0"/>
          </a:p>
          <a:p>
            <a:pPr marR="0" indent="0" fontAlgn="base">
              <a:lnSpc>
                <a:spcPct val="150000"/>
              </a:lnSpc>
              <a:spcBef>
                <a:spcPct val="0"/>
              </a:spcBef>
              <a:spcAft>
                <a:spcPct val="0"/>
              </a:spcAft>
              <a:buClrTx/>
              <a:buSzTx/>
              <a:buFontTx/>
              <a:buNone/>
              <a:tabLst/>
            </a:pPr>
            <a:r>
              <a:rPr lang="zh-CN" altLang="zh-CN" sz="1600" dirty="0" smtClean="0"/>
              <a:t>} </a:t>
            </a:r>
            <a:endParaRPr lang="zh-CN" altLang="zh-CN" sz="1600" dirty="0"/>
          </a:p>
        </p:txBody>
      </p:sp>
      <p:sp>
        <p:nvSpPr>
          <p:cNvPr id="6" name="TextBox 5"/>
          <p:cNvSpPr txBox="1"/>
          <p:nvPr/>
        </p:nvSpPr>
        <p:spPr>
          <a:xfrm>
            <a:off x="2021747" y="5033394"/>
            <a:ext cx="3087148" cy="369332"/>
          </a:xfrm>
          <a:prstGeom prst="rect">
            <a:avLst/>
          </a:prstGeom>
          <a:noFill/>
        </p:spPr>
        <p:txBody>
          <a:bodyPr wrap="square" rtlCol="0">
            <a:spAutoFit/>
          </a:bodyPr>
          <a:lstStyle/>
          <a:p>
            <a:r>
              <a:rPr lang="zh-CN" altLang="en-US" dirty="0" smtClean="0"/>
              <a:t>代码看模块</a:t>
            </a:r>
            <a:r>
              <a:rPr lang="en-US" altLang="zh-CN" dirty="0" smtClean="0"/>
              <a:t>mybaits_t0</a:t>
            </a:r>
            <a:endParaRPr lang="zh-CN" altLang="en-US" dirty="0"/>
          </a:p>
        </p:txBody>
      </p:sp>
    </p:spTree>
    <p:extLst>
      <p:ext uri="{BB962C8B-B14F-4D97-AF65-F5344CB8AC3E}">
        <p14:creationId xmlns:p14="http://schemas.microsoft.com/office/powerpoint/2010/main" val="323935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18191"/>
          </a:xfrm>
          <a:prstGeom prst="rect">
            <a:avLst/>
          </a:prstGeom>
          <a:noFill/>
          <a:ln>
            <a:noFill/>
          </a:ln>
        </p:spPr>
        <p:txBody>
          <a:bodyPr wrap="square" rtlCol="0">
            <a:spAutoFit/>
          </a:bodyPr>
          <a:lstStyle/>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mn-ea"/>
              </a:rPr>
              <a:t>运行程序：</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959" y="1531225"/>
            <a:ext cx="7375391" cy="4961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26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70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193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工作原理图</a:t>
            </a:r>
          </a:p>
        </p:txBody>
      </p:sp>
      <p:sp>
        <p:nvSpPr>
          <p:cNvPr id="11" name="Title 1"/>
          <p:cNvSpPr txBox="1"/>
          <p:nvPr/>
        </p:nvSpPr>
        <p:spPr>
          <a:xfrm>
            <a:off x="1143838" y="266933"/>
            <a:ext cx="35996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1"/>
          <p:cNvPicPr>
            <a:picLocks noChangeAspect="1"/>
          </p:cNvPicPr>
          <p:nvPr/>
        </p:nvPicPr>
        <p:blipFill>
          <a:blip r:embed="rId4"/>
          <a:stretch>
            <a:fillRect/>
          </a:stretch>
        </p:blipFill>
        <p:spPr>
          <a:xfrm>
            <a:off x="4143357" y="857848"/>
            <a:ext cx="5641598" cy="59284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83179"/>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框架在操作数据库时，大体经过了</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个步骤。下面结合</a:t>
            </a:r>
            <a:r>
              <a:rPr lang="en-US" altLang="zh-CN" dirty="0">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工作原理图</a:t>
            </a:r>
            <a:r>
              <a:rPr lang="zh-CN" altLang="zh-CN" dirty="0">
                <a:solidFill>
                  <a:srgbClr val="595959"/>
                </a:solidFill>
                <a:latin typeface="微软雅黑" panose="020B0503020204020204" pitchFamily="34" charset="-122"/>
              </a:rPr>
              <a:t>对每一步流程进行详细讲解，具体如下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读取核心配置文件</a:t>
            </a:r>
            <a:r>
              <a:rPr lang="en-US" altLang="zh-CN" dirty="0" err="1">
                <a:solidFill>
                  <a:srgbClr val="1369B2"/>
                </a:solidFill>
                <a:latin typeface="微软雅黑" panose="020B0503020204020204" pitchFamily="34" charset="-122"/>
              </a:rPr>
              <a:t>mybatis-config.xml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核心配置文件主要配置了</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的运行环境等信息。</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加载映射文件</a:t>
            </a:r>
            <a:r>
              <a:rPr lang="en-US" altLang="zh-CN" dirty="0" err="1">
                <a:solidFill>
                  <a:srgbClr val="1369B2"/>
                </a:solidFill>
                <a:latin typeface="微软雅黑" panose="020B0503020204020204" pitchFamily="34" charset="-122"/>
              </a:rPr>
              <a:t>Mapper.xml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该文件配置了操作数据库的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语句，需要在</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中加载才能执行</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构造会话工厂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的环境等配置信息构建会话工厂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，用于创建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285999"/>
            <a:ext cx="9658732" cy="40005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956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645" y="2579370"/>
            <a:ext cx="9087485" cy="33909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创建会话对象</a:t>
            </a:r>
            <a:r>
              <a:rPr lang="zh-CN" altLang="en-US" dirty="0">
                <a:solidFill>
                  <a:srgbClr val="595959"/>
                </a:solidFill>
                <a:latin typeface="微软雅黑" panose="020B0503020204020204" pitchFamily="34" charset="-122"/>
              </a:rPr>
              <a:t>：</a:t>
            </a:r>
            <a:r>
              <a:rPr altLang="zh-CN" dirty="0" err="1">
                <a:solidFill>
                  <a:srgbClr val="595959"/>
                </a:solidFill>
                <a:latin typeface="微软雅黑" panose="020B0503020204020204" pitchFamily="34" charset="-122"/>
              </a:rPr>
              <a:t>由会话工厂SqlSessionFactory创建SqlSession对象，该对象中包含了执行SQL语句的所有方法</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altLang="zh-CN" dirty="0" err="1">
                <a:solidFill>
                  <a:srgbClr val="1369B2"/>
                </a:solidFill>
                <a:latin typeface="微软雅黑" panose="020B0503020204020204" pitchFamily="34" charset="-122"/>
              </a:rPr>
              <a:t>创建执行器</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会话对象本身不能直接操作数据库，MyBatis底层定义了一个Executor接口用于操作数据库，执行器会根据SqlSession传递的参数动态的生成需要执行的SQL语句，同时负责查询缓存地维护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defTabSz="457200">
              <a:lnSpc>
                <a:spcPct val="150000"/>
              </a:lnSpc>
              <a:defRP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6</a:t>
            </a:r>
            <a:r>
              <a:rPr lang="zh-CN" altLang="en-US" dirty="0">
                <a:solidFill>
                  <a:srgbClr val="595959"/>
                </a:solidFill>
                <a:latin typeface="微软雅黑" panose="020B0503020204020204" pitchFamily="34" charset="-122"/>
              </a:rPr>
              <a:t>）</a:t>
            </a:r>
            <a:r>
              <a:rPr altLang="zh-CN" dirty="0">
                <a:solidFill>
                  <a:srgbClr val="1369B2"/>
                </a:solidFill>
                <a:latin typeface="微软雅黑" panose="020B0503020204020204" pitchFamily="34" charset="-122"/>
              </a:rPr>
              <a:t>封装SQL信息</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SqlSession内部通过执行器Executor操作数据库，执行器将待处理的SQL信息封装到MappedStatement对象中</a:t>
            </a:r>
            <a:r>
              <a:rPr lang="zh-CN" altLang="zh-CN" dirty="0">
                <a:solidFill>
                  <a:srgbClr val="595959"/>
                </a:solidFill>
                <a:latin typeface="微软雅黑" panose="020B0503020204020204" pitchFamily="34" charset="-122"/>
              </a:rPr>
              <a:t>。</a:t>
            </a:r>
          </a:p>
          <a:p>
            <a:pPr lvl="0">
              <a:lnSpc>
                <a:spcPct val="150000"/>
              </a:lnSpc>
            </a:pPr>
            <a:endParaRPr lang="zh-CN" altLang="zh-CN" dirty="0"/>
          </a:p>
        </p:txBody>
      </p:sp>
      <p:sp>
        <p:nvSpPr>
          <p:cNvPr id="12" name="圆角矩形 11"/>
          <p:cNvSpPr/>
          <p:nvPr/>
        </p:nvSpPr>
        <p:spPr>
          <a:xfrm>
            <a:off x="1360245" y="2366009"/>
            <a:ext cx="9658732" cy="358902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dirty="0">
                <a:solidFill>
                  <a:srgbClr val="1369B2"/>
                </a:solidFill>
                <a:latin typeface="微软雅黑" panose="020B0503020204020204" pitchFamily="34" charset="-122"/>
                <a:ea typeface="微软雅黑" panose="020B0503020204020204" pitchFamily="34" charset="-122"/>
                <a:cs typeface="+mn-ea"/>
                <a:sym typeface="+mn-lt"/>
              </a:rPr>
              <a:t>项目开发架构</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671379" y="1893384"/>
            <a:ext cx="10897039" cy="343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这种分层体系结构具有以下四个</a:t>
            </a:r>
            <a:r>
              <a:rPr lang="zh-CN" altLang="en-US" sz="2000" dirty="0" smtClean="0">
                <a:solidFill>
                  <a:srgbClr val="595959"/>
                </a:solidFill>
                <a:latin typeface="微软雅黑" panose="020B0503020204020204" pitchFamily="34" charset="-122"/>
                <a:ea typeface="微软雅黑" panose="020B0503020204020204" pitchFamily="34" charset="-122"/>
              </a:rPr>
              <a:t>优点：</a:t>
            </a:r>
            <a:r>
              <a:rPr lang="en-US" altLang="zh-CN" sz="2000" dirty="0" smtClean="0">
                <a:solidFill>
                  <a:srgbClr val="595959"/>
                </a:solidFill>
                <a:latin typeface="微软雅黑" panose="020B0503020204020204" pitchFamily="34" charset="-122"/>
                <a:ea typeface="微软雅黑" panose="020B0503020204020204" pitchFamily="34" charset="-122"/>
              </a:rPr>
              <a:t> </a:t>
            </a:r>
            <a:endParaRPr lang="en-US" altLang="zh-CN" sz="2000" dirty="0">
              <a:solidFill>
                <a:srgbClr val="595959"/>
              </a:solidFill>
              <a:latin typeface="微软雅黑" panose="020B0503020204020204" pitchFamily="34" charset="-122"/>
              <a:ea typeface="微软雅黑" panose="020B0503020204020204" pitchFamily="34" charset="-122"/>
            </a:endParaRPr>
          </a:p>
          <a:p>
            <a:pPr marL="0" lvl="1" indent="0" algn="just">
              <a:lnSpc>
                <a:spcPct val="150000"/>
              </a:lnSpc>
              <a:spcBef>
                <a:spcPts val="600"/>
              </a:spcBef>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）避免了表示层直接访问数据访问层，表示层只和业务逻辑层有联系，提高了数据安全性。 </a:t>
            </a:r>
            <a:endParaRPr lang="en-US" altLang="zh-CN" sz="2000" dirty="0">
              <a:solidFill>
                <a:srgbClr val="595959"/>
              </a:solidFill>
              <a:latin typeface="微软雅黑" panose="020B0503020204020204" pitchFamily="34" charset="-122"/>
              <a:ea typeface="微软雅黑" panose="020B0503020204020204" pitchFamily="34" charset="-122"/>
            </a:endParaRPr>
          </a:p>
          <a:p>
            <a:pPr marL="0" lvl="1" indent="0"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）有利于系统的分散开发，每一个层可以由不同的人员来开发，只要遵循接口标准，利用相同的对象模型实体类就可以了，这样就可以大大提高系统的开发速度</a:t>
            </a:r>
            <a:r>
              <a:rPr lang="zh-CN" altLang="en-US" sz="2000" dirty="0" smtClean="0">
                <a:solidFill>
                  <a:srgbClr val="595959"/>
                </a:solidFill>
                <a:latin typeface="微软雅黑" panose="020B0503020204020204" pitchFamily="34" charset="-122"/>
                <a:ea typeface="微软雅黑" panose="020B0503020204020204" pitchFamily="34" charset="-122"/>
              </a:rPr>
              <a:t>。</a:t>
            </a:r>
            <a:r>
              <a:rPr lang="en-US" altLang="zh-CN" sz="2000" dirty="0" smtClean="0">
                <a:solidFill>
                  <a:srgbClr val="595959"/>
                </a:solidFill>
                <a:latin typeface="微软雅黑" panose="020B0503020204020204" pitchFamily="34" charset="-122"/>
                <a:ea typeface="微软雅黑" panose="020B0503020204020204" pitchFamily="34" charset="-122"/>
              </a:rPr>
              <a:t> </a:t>
            </a:r>
            <a:endParaRPr lang="en-US" altLang="zh-CN" sz="2000" dirty="0">
              <a:solidFill>
                <a:srgbClr val="595959"/>
              </a:solidFill>
              <a:latin typeface="微软雅黑" panose="020B0503020204020204" pitchFamily="34" charset="-122"/>
              <a:ea typeface="微软雅黑" panose="020B0503020204020204" pitchFamily="34" charset="-122"/>
            </a:endParaRPr>
          </a:p>
          <a:p>
            <a:pPr marL="0" lvl="1" indent="0"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）方便系统的移植，如果要把一个 </a:t>
            </a:r>
            <a:r>
              <a:rPr lang="en-US" altLang="zh-CN" sz="2000" dirty="0">
                <a:solidFill>
                  <a:srgbClr val="595959"/>
                </a:solidFill>
                <a:latin typeface="微软雅黑" panose="020B0503020204020204" pitchFamily="34" charset="-122"/>
                <a:ea typeface="微软雅黑" panose="020B0503020204020204" pitchFamily="34" charset="-122"/>
              </a:rPr>
              <a:t>C/S </a:t>
            </a:r>
            <a:r>
              <a:rPr lang="zh-CN" altLang="en-US" sz="2000" dirty="0">
                <a:solidFill>
                  <a:srgbClr val="595959"/>
                </a:solidFill>
                <a:latin typeface="微软雅黑" panose="020B0503020204020204" pitchFamily="34" charset="-122"/>
                <a:ea typeface="微软雅黑" panose="020B0503020204020204" pitchFamily="34" charset="-122"/>
              </a:rPr>
              <a:t>的系统变成 </a:t>
            </a:r>
            <a:r>
              <a:rPr lang="en-US" altLang="zh-CN" sz="2000" dirty="0">
                <a:solidFill>
                  <a:srgbClr val="595959"/>
                </a:solidFill>
                <a:latin typeface="微软雅黑" panose="020B0503020204020204" pitchFamily="34" charset="-122"/>
                <a:ea typeface="微软雅黑" panose="020B0503020204020204" pitchFamily="34" charset="-122"/>
              </a:rPr>
              <a:t>B/S </a:t>
            </a:r>
            <a:r>
              <a:rPr lang="zh-CN" altLang="en-US" sz="2000" dirty="0">
                <a:solidFill>
                  <a:srgbClr val="595959"/>
                </a:solidFill>
                <a:latin typeface="微软雅黑" panose="020B0503020204020204" pitchFamily="34" charset="-122"/>
                <a:ea typeface="微软雅黑" panose="020B0503020204020204" pitchFamily="34" charset="-122"/>
              </a:rPr>
              <a:t>系统，只要修改三层架构的表示层就可以了，业务逻辑层和数据访问层几乎不用修改就可以轻松的把系统移植到网络上</a:t>
            </a:r>
            <a:r>
              <a:rPr lang="zh-CN" altLang="en-US" sz="2000" dirty="0" smtClean="0">
                <a:solidFill>
                  <a:srgbClr val="595959"/>
                </a:solidFill>
                <a:latin typeface="微软雅黑" panose="020B0503020204020204" pitchFamily="34" charset="-122"/>
                <a:ea typeface="微软雅黑" panose="020B0503020204020204" pitchFamily="34" charset="-122"/>
              </a:rPr>
              <a:t>。</a:t>
            </a:r>
            <a:r>
              <a:rPr lang="en-US" altLang="zh-CN" sz="2000" dirty="0" smtClean="0">
                <a:solidFill>
                  <a:srgbClr val="595959"/>
                </a:solidFill>
                <a:latin typeface="微软雅黑" panose="020B0503020204020204" pitchFamily="34" charset="-122"/>
                <a:ea typeface="微软雅黑" panose="020B0503020204020204" pitchFamily="34" charset="-122"/>
              </a:rPr>
              <a:t> </a:t>
            </a:r>
            <a:endParaRPr lang="en-US" altLang="zh-CN" sz="2000" dirty="0">
              <a:solidFill>
                <a:srgbClr val="595959"/>
              </a:solidFill>
              <a:latin typeface="微软雅黑" panose="020B0503020204020204" pitchFamily="34" charset="-122"/>
              <a:ea typeface="微软雅黑" panose="020B0503020204020204" pitchFamily="34" charset="-122"/>
            </a:endParaRPr>
          </a:p>
          <a:p>
            <a:pPr marL="0" lvl="1" indent="0"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en-US" sz="2000" dirty="0">
                <a:solidFill>
                  <a:srgbClr val="595959"/>
                </a:solidFill>
                <a:latin typeface="微软雅黑" panose="020B0503020204020204" pitchFamily="34" charset="-122"/>
                <a:ea typeface="微软雅黑" panose="020B0503020204020204" pitchFamily="34" charset="-122"/>
              </a:rPr>
              <a:t>）项目结构更清楚，分工更明确，有利于后期的维护和升级。</a:t>
            </a:r>
            <a:endParaRPr lang="en-US" altLang="zh-CN" sz="2000" dirty="0" smtClean="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7847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20340"/>
            <a:ext cx="9087451" cy="26299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7</a:t>
            </a:r>
            <a:r>
              <a:rPr lang="zh-CN" altLang="en-US"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操作数据库</a:t>
            </a:r>
            <a:r>
              <a:rPr lang="zh-CN" altLang="en-US" dirty="0">
                <a:solidFill>
                  <a:srgbClr val="595959"/>
                </a:solidFill>
                <a:latin typeface="微软雅黑" panose="020B0503020204020204" pitchFamily="34" charset="-122"/>
              </a:rPr>
              <a:t>：</a:t>
            </a:r>
            <a:r>
              <a:rPr altLang="zh-CN">
                <a:solidFill>
                  <a:srgbClr val="595959"/>
                </a:solidFill>
                <a:latin typeface="微软雅黑" panose="020B0503020204020204" pitchFamily="34" charset="-122"/>
              </a:rPr>
              <a:t>根据动态生成的SQL操作数据库</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输出结果映射</a:t>
            </a:r>
            <a:r>
              <a:rPr lang="zh-CN" altLang="zh-CN" dirty="0">
                <a:solidFill>
                  <a:srgbClr val="595959"/>
                </a:solidFill>
                <a:latin typeface="微软雅黑" panose="020B0503020204020204" pitchFamily="34" charset="-122"/>
              </a:rPr>
              <a:t>：执行SQL语句之后，通过MappedStatement对象将输出结果映射至Java对象中。</a:t>
            </a:r>
          </a:p>
        </p:txBody>
      </p:sp>
      <p:sp>
        <p:nvSpPr>
          <p:cNvPr id="12" name="圆角矩形 11"/>
          <p:cNvSpPr/>
          <p:nvPr/>
        </p:nvSpPr>
        <p:spPr>
          <a:xfrm>
            <a:off x="1360245" y="2366009"/>
            <a:ext cx="9658732" cy="32742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添加用户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049105" y="1995069"/>
            <a:ext cx="4310604" cy="1472380"/>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、在项目中新建模块</a:t>
            </a:r>
            <a:r>
              <a:rPr lang="en-US" altLang="zh-CN" dirty="0" smtClean="0">
                <a:solidFill>
                  <a:srgbClr val="595959"/>
                </a:solidFill>
                <a:latin typeface="微软雅黑" panose="020B0503020204020204" pitchFamily="34" charset="-122"/>
              </a:rPr>
              <a:t>mybatis_02</a:t>
            </a:r>
          </a:p>
          <a:p>
            <a:pPr lvl="0">
              <a:lnSpc>
                <a:spcPct val="150000"/>
              </a:lnSpc>
            </a:pP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、将 模块</a:t>
            </a:r>
            <a:r>
              <a:rPr lang="en-US" altLang="zh-CN" dirty="0" smtClean="0">
                <a:solidFill>
                  <a:srgbClr val="595959"/>
                </a:solidFill>
                <a:latin typeface="微软雅黑" panose="020B0503020204020204" pitchFamily="34" charset="-122"/>
              </a:rPr>
              <a:t>mybaits_t0</a:t>
            </a:r>
            <a:r>
              <a:rPr lang="zh-CN" altLang="en-US" dirty="0" smtClean="0">
                <a:solidFill>
                  <a:srgbClr val="595959"/>
                </a:solidFill>
                <a:latin typeface="微软雅黑" panose="020B0503020204020204" pitchFamily="34" charset="-122"/>
              </a:rPr>
              <a:t>中的代码复制过来</a:t>
            </a:r>
            <a:endParaRPr lang="en-US" altLang="zh-CN" dirty="0" smtClean="0">
              <a:solidFill>
                <a:srgbClr val="595959"/>
              </a:solidFill>
              <a:latin typeface="微软雅黑" panose="020B0503020204020204" pitchFamily="34" charset="-122"/>
            </a:endParaRPr>
          </a:p>
          <a:p>
            <a:pPr lvl="0">
              <a:lnSpc>
                <a:spcPct val="150000"/>
              </a:lnSpc>
            </a:pP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、在接口中定义增加用户的方法</a:t>
            </a:r>
            <a:endParaRPr lang="zh-CN" altLang="zh-CN" dirty="0">
              <a:solidFill>
                <a:srgbClr val="595959"/>
              </a:solidFill>
              <a:latin typeface="微软雅黑" panose="020B0503020204020204" pitchFamily="34" charset="-122"/>
            </a:endParaRPr>
          </a:p>
        </p:txBody>
      </p:sp>
      <p:sp>
        <p:nvSpPr>
          <p:cNvPr id="16" name="矩形 93"/>
          <p:cNvSpPr/>
          <p:nvPr/>
        </p:nvSpPr>
        <p:spPr>
          <a:xfrm rot="10800000">
            <a:off x="10079755" y="22812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937469"/>
            <a:ext cx="44481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105" y="3717153"/>
            <a:ext cx="46577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43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添加用户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75794" y="1995069"/>
            <a:ext cx="8514826" cy="597129"/>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4</a:t>
            </a:r>
            <a:r>
              <a:rPr lang="zh-CN" altLang="en-US" dirty="0" smtClean="0">
                <a:solidFill>
                  <a:srgbClr val="595959"/>
                </a:solidFill>
                <a:latin typeface="微软雅黑" panose="020B0503020204020204" pitchFamily="34" charset="-122"/>
              </a:rPr>
              <a:t>、在</a:t>
            </a:r>
            <a:r>
              <a:rPr lang="en-US" altLang="zh-CN" dirty="0" smtClean="0">
                <a:solidFill>
                  <a:srgbClr val="595959"/>
                </a:solidFill>
                <a:latin typeface="微软雅黑" panose="020B0503020204020204" pitchFamily="34" charset="-122"/>
              </a:rPr>
              <a:t>UsersMapper.xml</a:t>
            </a:r>
            <a:r>
              <a:rPr lang="zh-CN" altLang="en-US" dirty="0" smtClean="0">
                <a:solidFill>
                  <a:srgbClr val="595959"/>
                </a:solidFill>
                <a:latin typeface="微软雅黑" panose="020B0503020204020204" pitchFamily="34" charset="-122"/>
              </a:rPr>
              <a:t>文件中用</a:t>
            </a:r>
            <a:r>
              <a:rPr lang="en-US" altLang="zh-CN" dirty="0" smtClean="0">
                <a:solidFill>
                  <a:srgbClr val="595959"/>
                </a:solidFill>
                <a:latin typeface="微软雅黑" panose="020B0503020204020204" pitchFamily="34" charset="-122"/>
              </a:rPr>
              <a:t>&lt;insert&gt;</a:t>
            </a:r>
            <a:r>
              <a:rPr lang="zh-CN" altLang="en-US" dirty="0" smtClean="0">
                <a:solidFill>
                  <a:srgbClr val="595959"/>
                </a:solidFill>
                <a:latin typeface="微软雅黑" panose="020B0503020204020204" pitchFamily="34" charset="-122"/>
              </a:rPr>
              <a:t>元素映射插入语句</a:t>
            </a:r>
            <a:endParaRPr lang="zh-CN" altLang="zh-CN" dirty="0">
              <a:solidFill>
                <a:srgbClr val="595959"/>
              </a:solidFill>
              <a:latin typeface="微软雅黑" panose="020B0503020204020204" pitchFamily="34" charset="-122"/>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8290" y="2731672"/>
            <a:ext cx="7102329" cy="376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69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添加用户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59685" y="2280295"/>
            <a:ext cx="2213357" cy="1788366"/>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5</a:t>
            </a:r>
            <a:r>
              <a:rPr lang="zh-CN" altLang="en-US" dirty="0" smtClean="0">
                <a:solidFill>
                  <a:srgbClr val="595959"/>
                </a:solidFill>
                <a:latin typeface="微软雅黑" panose="020B0503020204020204" pitchFamily="34" charset="-122"/>
              </a:rPr>
              <a:t>、在测试类中定义添加用户的方法</a:t>
            </a:r>
            <a:endParaRPr lang="zh-CN" altLang="zh-CN" dirty="0">
              <a:solidFill>
                <a:srgbClr val="595959"/>
              </a:solidFill>
              <a:latin typeface="微软雅黑" panose="020B0503020204020204" pitchFamily="34" charset="-122"/>
            </a:endParaRP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228" y="1130798"/>
            <a:ext cx="7260722" cy="530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18620" y="3397541"/>
            <a:ext cx="5705330" cy="2684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360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添加用户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538" y="2063038"/>
            <a:ext cx="9923463"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8"/>
          <p:cNvSpPr txBox="1"/>
          <p:nvPr>
            <p:custDataLst>
              <p:tags r:id="rId2"/>
            </p:custDataLst>
          </p:nvPr>
        </p:nvSpPr>
        <p:spPr>
          <a:xfrm>
            <a:off x="3449212" y="1169415"/>
            <a:ext cx="2179801" cy="587742"/>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微软雅黑" panose="020B0503020204020204" pitchFamily="34" charset="-122"/>
              </a:rPr>
              <a:t>运行结果：</a:t>
            </a:r>
            <a:endParaRPr lang="zh-CN" altLang="zh-CN" dirty="0">
              <a:solidFill>
                <a:srgbClr val="595959"/>
              </a:solidFill>
              <a:latin typeface="微软雅黑" panose="020B0503020204020204" pitchFamily="34" charset="-122"/>
            </a:endParaRPr>
          </a:p>
        </p:txBody>
      </p:sp>
      <p:sp>
        <p:nvSpPr>
          <p:cNvPr id="4" name="矩形 3"/>
          <p:cNvSpPr/>
          <p:nvPr/>
        </p:nvSpPr>
        <p:spPr>
          <a:xfrm>
            <a:off x="2659310" y="4420998"/>
            <a:ext cx="3474959" cy="511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3842158" y="1824269"/>
            <a:ext cx="125835" cy="25212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025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a:t>
            </a:r>
            <a:r>
              <a:rPr lang="zh-CN" altLang="en-US" sz="2000" dirty="0" smtClean="0">
                <a:solidFill>
                  <a:srgbClr val="1369B2"/>
                </a:solidFill>
                <a:latin typeface="微软雅黑" panose="020B0503020204020204" pitchFamily="34" charset="-122"/>
                <a:ea typeface="微软雅黑" panose="020B0503020204020204" pitchFamily="34" charset="-122"/>
              </a:rPr>
              <a:t>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928425" y="1089684"/>
            <a:ext cx="8069541" cy="965619"/>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、在接口中定义修改用户的方法</a:t>
            </a:r>
            <a:endParaRPr lang="en-US" altLang="zh-CN" dirty="0" smtClean="0">
              <a:solidFill>
                <a:srgbClr val="595959"/>
              </a:solidFill>
              <a:latin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UsersMapper.xml</a:t>
            </a:r>
            <a:r>
              <a:rPr lang="zh-CN" altLang="en-US" dirty="0">
                <a:solidFill>
                  <a:srgbClr val="595959"/>
                </a:solidFill>
                <a:latin typeface="微软雅黑" panose="020B0503020204020204" pitchFamily="34" charset="-122"/>
              </a:rPr>
              <a:t>文件中用</a:t>
            </a:r>
            <a:r>
              <a:rPr lang="en-US" altLang="zh-CN" dirty="0" smtClean="0">
                <a:solidFill>
                  <a:srgbClr val="595959"/>
                </a:solidFill>
                <a:latin typeface="微软雅黑" panose="020B0503020204020204" pitchFamily="34" charset="-122"/>
              </a:rPr>
              <a:t>&lt;update&gt;</a:t>
            </a:r>
            <a:r>
              <a:rPr lang="zh-CN" altLang="en-US" dirty="0">
                <a:solidFill>
                  <a:srgbClr val="595959"/>
                </a:solidFill>
                <a:latin typeface="微软雅黑" panose="020B0503020204020204" pitchFamily="34" charset="-122"/>
              </a:rPr>
              <a:t>元素</a:t>
            </a:r>
            <a:r>
              <a:rPr lang="zh-CN" altLang="en-US" dirty="0" smtClean="0">
                <a:solidFill>
                  <a:srgbClr val="595959"/>
                </a:solidFill>
                <a:latin typeface="微软雅黑" panose="020B0503020204020204" pitchFamily="34" charset="-122"/>
              </a:rPr>
              <a:t>映射更新语句</a:t>
            </a:r>
            <a:endParaRPr lang="zh-CN" altLang="zh-CN" dirty="0">
              <a:solidFill>
                <a:srgbClr val="595959"/>
              </a:solidFill>
              <a:latin typeface="微软雅黑" panose="020B0503020204020204" pitchFamily="34" charset="-122"/>
            </a:endParaRPr>
          </a:p>
          <a:p>
            <a:pPr lvl="0">
              <a:lnSpc>
                <a:spcPct val="150000"/>
              </a:lnSpc>
            </a:pPr>
            <a:endParaRPr lang="zh-CN" altLang="zh-CN" dirty="0">
              <a:solidFill>
                <a:srgbClr val="595959"/>
              </a:solidFill>
              <a:latin typeface="微软雅黑" panose="020B0503020204020204" pitchFamily="34" charset="-122"/>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73" y="2711559"/>
            <a:ext cx="4786827" cy="207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1142" y="2187865"/>
            <a:ext cx="7198671" cy="4520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9008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修改用户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773124" y="1995069"/>
            <a:ext cx="2213357" cy="1788366"/>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、在测试类中定义修改用户的方法</a:t>
            </a:r>
            <a:endParaRPr lang="zh-CN" altLang="zh-CN" dirty="0">
              <a:solidFill>
                <a:srgbClr val="595959"/>
              </a:solidFill>
              <a:latin typeface="微软雅黑" panose="020B0503020204020204" pitchFamily="34" charset="-122"/>
            </a:endParaRPr>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1926" y="940897"/>
            <a:ext cx="8359774" cy="519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57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a:t>
            </a:r>
            <a:r>
              <a:rPr lang="zh-CN" altLang="en-US" sz="2000" dirty="0" smtClean="0">
                <a:solidFill>
                  <a:srgbClr val="1369B2"/>
                </a:solidFill>
                <a:latin typeface="微软雅黑" panose="020B0503020204020204" pitchFamily="34" charset="-122"/>
                <a:ea typeface="微软雅黑" panose="020B0503020204020204" pitchFamily="34" charset="-122"/>
              </a:rPr>
              <a:t>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3449212" y="1169415"/>
            <a:ext cx="2179801" cy="587742"/>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微软雅黑" panose="020B0503020204020204" pitchFamily="34" charset="-122"/>
              </a:rPr>
              <a:t>运行结果：</a:t>
            </a:r>
            <a:endParaRPr lang="zh-CN" altLang="zh-CN" dirty="0">
              <a:solidFill>
                <a:srgbClr val="595959"/>
              </a:solidFill>
              <a:latin typeface="微软雅黑" panose="020B0503020204020204" pitchFamily="34"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5924" y="1896533"/>
            <a:ext cx="9380537"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7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删除</a:t>
            </a:r>
            <a:r>
              <a:rPr lang="zh-CN" altLang="en-US" sz="2000" dirty="0" smtClean="0">
                <a:solidFill>
                  <a:srgbClr val="1369B2"/>
                </a:solidFill>
                <a:latin typeface="微软雅黑" panose="020B0503020204020204" pitchFamily="34" charset="-122"/>
                <a:ea typeface="微软雅黑" panose="020B0503020204020204" pitchFamily="34" charset="-122"/>
              </a:rPr>
              <a:t>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928425" y="1089684"/>
            <a:ext cx="8069541" cy="965619"/>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、在接口中定义删除用户的方法</a:t>
            </a:r>
            <a:endParaRPr lang="en-US" altLang="zh-CN" dirty="0" smtClean="0">
              <a:solidFill>
                <a:srgbClr val="595959"/>
              </a:solidFill>
              <a:latin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UsersMapper.xml</a:t>
            </a:r>
            <a:r>
              <a:rPr lang="zh-CN" altLang="en-US" dirty="0">
                <a:solidFill>
                  <a:srgbClr val="595959"/>
                </a:solidFill>
                <a:latin typeface="微软雅黑" panose="020B0503020204020204" pitchFamily="34" charset="-122"/>
              </a:rPr>
              <a:t>文件中用</a:t>
            </a:r>
            <a:r>
              <a:rPr lang="en-US" altLang="zh-CN" dirty="0" smtClean="0">
                <a:solidFill>
                  <a:srgbClr val="595959"/>
                </a:solidFill>
                <a:latin typeface="微软雅黑" panose="020B0503020204020204" pitchFamily="34" charset="-122"/>
              </a:rPr>
              <a:t>&lt;delete&gt;</a:t>
            </a:r>
            <a:r>
              <a:rPr lang="zh-CN" altLang="en-US" dirty="0">
                <a:solidFill>
                  <a:srgbClr val="595959"/>
                </a:solidFill>
                <a:latin typeface="微软雅黑" panose="020B0503020204020204" pitchFamily="34" charset="-122"/>
              </a:rPr>
              <a:t>元素</a:t>
            </a:r>
            <a:r>
              <a:rPr lang="zh-CN" altLang="en-US" dirty="0" smtClean="0">
                <a:solidFill>
                  <a:srgbClr val="595959"/>
                </a:solidFill>
                <a:latin typeface="微软雅黑" panose="020B0503020204020204" pitchFamily="34" charset="-122"/>
              </a:rPr>
              <a:t>映射删除语句</a:t>
            </a:r>
            <a:endParaRPr lang="zh-CN" altLang="zh-CN" dirty="0">
              <a:solidFill>
                <a:srgbClr val="595959"/>
              </a:solidFill>
              <a:latin typeface="微软雅黑" panose="020B0503020204020204" pitchFamily="34" charset="-122"/>
            </a:endParaRPr>
          </a:p>
          <a:p>
            <a:pPr lvl="0">
              <a:lnSpc>
                <a:spcPct val="150000"/>
              </a:lnSpc>
            </a:pPr>
            <a:endParaRPr lang="zh-CN" altLang="zh-CN" dirty="0">
              <a:solidFill>
                <a:srgbClr val="595959"/>
              </a:solidFill>
              <a:latin typeface="微软雅黑" panose="020B0503020204020204" pitchFamily="34" charset="-122"/>
            </a:endParaRP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65" y="3105384"/>
            <a:ext cx="4037953" cy="223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108" y="2173510"/>
            <a:ext cx="7504987" cy="4402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4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删除用户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773124" y="1995069"/>
            <a:ext cx="2213357" cy="1788366"/>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、在测试类中定义删除用户的方法</a:t>
            </a:r>
            <a:endParaRPr lang="zh-CN" altLang="zh-CN" dirty="0">
              <a:solidFill>
                <a:srgbClr val="595959"/>
              </a:solidFill>
              <a:latin typeface="微软雅黑" panose="020B0503020204020204" pitchFamily="34" charset="-122"/>
            </a:endParaRP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814" y="1610792"/>
            <a:ext cx="8477149" cy="4274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941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dirty="0">
                <a:solidFill>
                  <a:srgbClr val="1369B2"/>
                </a:solidFill>
                <a:latin typeface="微软雅黑" panose="020B0503020204020204" pitchFamily="34" charset="-122"/>
                <a:ea typeface="微软雅黑" panose="020B0503020204020204" pitchFamily="34" charset="-122"/>
                <a:cs typeface="+mn-ea"/>
                <a:sym typeface="+mn-lt"/>
              </a:rPr>
              <a:t>项目开发架构</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461653" y="1499101"/>
            <a:ext cx="11123543" cy="397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和三层架构的区别</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342900" lvl="1" indent="-342900" algn="just">
              <a:lnSpc>
                <a:spcPct val="150000"/>
              </a:lnSpc>
              <a:spcBef>
                <a:spcPts val="600"/>
              </a:spcBef>
              <a:buFont typeface="Arial" panose="020B0604020202020204" pitchFamily="34" charset="0"/>
              <a:buChar char="•"/>
            </a:pP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是设计</a:t>
            </a:r>
            <a:r>
              <a:rPr lang="zh-CN" altLang="en-US" sz="2000" dirty="0" smtClean="0">
                <a:solidFill>
                  <a:srgbClr val="595959"/>
                </a:solidFill>
                <a:latin typeface="微软雅黑" panose="020B0503020204020204" pitchFamily="34" charset="-122"/>
                <a:ea typeface="微软雅黑" panose="020B0503020204020204" pitchFamily="34" charset="-122"/>
              </a:rPr>
              <a:t>模式</a:t>
            </a:r>
            <a:r>
              <a:rPr lang="en-US" altLang="zh-CN" sz="2000" dirty="0" smtClean="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三层模式是体系结构</a:t>
            </a:r>
            <a:r>
              <a:rPr lang="zh-CN" altLang="en-US" sz="2000" dirty="0" smtClean="0">
                <a:solidFill>
                  <a:srgbClr val="595959"/>
                </a:solidFill>
                <a:latin typeface="微软雅黑" panose="020B0503020204020204" pitchFamily="34" charset="-122"/>
                <a:ea typeface="微软雅黑" panose="020B0503020204020204" pitchFamily="34" charset="-122"/>
              </a:rPr>
              <a:t>模式</a:t>
            </a:r>
            <a:r>
              <a:rPr lang="en-US" altLang="zh-CN" sz="2000" dirty="0" smtClean="0">
                <a:solidFill>
                  <a:srgbClr val="595959"/>
                </a:solidFill>
                <a:latin typeface="微软雅黑" panose="020B0503020204020204" pitchFamily="34" charset="-122"/>
                <a:ea typeface="微软雅黑" panose="020B0503020204020204" pitchFamily="34" charset="-122"/>
              </a:rPr>
              <a:t>,</a:t>
            </a:r>
            <a:r>
              <a:rPr lang="zh-CN" altLang="en-US" sz="2000" dirty="0" smtClean="0">
                <a:solidFill>
                  <a:srgbClr val="595959"/>
                </a:solidFill>
                <a:latin typeface="微软雅黑" panose="020B0503020204020204" pitchFamily="34" charset="-122"/>
                <a:ea typeface="微软雅黑" panose="020B0503020204020204" pitchFamily="34" charset="-122"/>
              </a:rPr>
              <a:t>是</a:t>
            </a:r>
            <a:r>
              <a:rPr lang="zh-CN" altLang="en-US" sz="2000" dirty="0">
                <a:solidFill>
                  <a:srgbClr val="595959"/>
                </a:solidFill>
                <a:latin typeface="微软雅黑" panose="020B0503020204020204" pitchFamily="34" charset="-122"/>
                <a:ea typeface="微软雅黑" panose="020B0503020204020204" pitchFamily="34" charset="-122"/>
              </a:rPr>
              <a:t>一</a:t>
            </a:r>
            <a:r>
              <a:rPr lang="zh-CN" altLang="en-US" sz="2000" dirty="0" smtClean="0">
                <a:solidFill>
                  <a:srgbClr val="595959"/>
                </a:solidFill>
                <a:latin typeface="微软雅黑" panose="020B0503020204020204" pitchFamily="34" charset="-122"/>
                <a:ea typeface="微软雅黑" panose="020B0503020204020204" pitchFamily="34" charset="-122"/>
              </a:rPr>
              <a:t>种</a:t>
            </a:r>
            <a:r>
              <a:rPr lang="zh-CN" altLang="en-US" sz="2000" dirty="0">
                <a:solidFill>
                  <a:srgbClr val="595959"/>
                </a:solidFill>
                <a:latin typeface="微软雅黑" panose="020B0503020204020204" pitchFamily="34" charset="-122"/>
                <a:ea typeface="微软雅黑" panose="020B0503020204020204" pitchFamily="34" charset="-122"/>
              </a:rPr>
              <a:t>软件架构，通过接口实现</a:t>
            </a:r>
            <a:r>
              <a:rPr lang="zh-CN" altLang="en-US" sz="2000" dirty="0" smtClean="0">
                <a:solidFill>
                  <a:srgbClr val="595959"/>
                </a:solidFill>
                <a:latin typeface="微软雅黑" panose="020B0503020204020204" pitchFamily="34" charset="-122"/>
                <a:ea typeface="微软雅黑" panose="020B0503020204020204" pitchFamily="34" charset="-122"/>
              </a:rPr>
              <a:t>编程。</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342900" lvl="1" indent="-342900" algn="just">
              <a:lnSpc>
                <a:spcPct val="150000"/>
              </a:lnSpc>
              <a:spcBef>
                <a:spcPts val="600"/>
              </a:spcBef>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rPr>
              <a:t>三</a:t>
            </a:r>
            <a:r>
              <a:rPr lang="zh-CN" altLang="en-US" sz="2000" dirty="0">
                <a:solidFill>
                  <a:srgbClr val="595959"/>
                </a:solidFill>
                <a:latin typeface="微软雅黑" panose="020B0503020204020204" pitchFamily="34" charset="-122"/>
                <a:ea typeface="微软雅黑" panose="020B0503020204020204" pitchFamily="34" charset="-122"/>
              </a:rPr>
              <a:t>层是基于业务逻辑来分的，而</a:t>
            </a:r>
            <a:r>
              <a:rPr lang="en-US" altLang="zh-CN" sz="2000" dirty="0" err="1">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是基于页面来分</a:t>
            </a:r>
            <a:r>
              <a:rPr lang="zh-CN" altLang="en-US" sz="2000" dirty="0" smtClean="0">
                <a:solidFill>
                  <a:srgbClr val="595959"/>
                </a:solidFill>
                <a:latin typeface="微软雅黑" panose="020B0503020204020204" pitchFamily="34" charset="-122"/>
                <a:ea typeface="微软雅黑" panose="020B0503020204020204" pitchFamily="34" charset="-122"/>
              </a:rPr>
              <a:t>的。</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342900" lvl="1" indent="-342900" algn="just">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rPr>
              <a:t>在</a:t>
            </a:r>
            <a:r>
              <a:rPr lang="zh-CN" altLang="en-US" sz="2000" dirty="0">
                <a:solidFill>
                  <a:srgbClr val="595959"/>
                </a:solidFill>
                <a:latin typeface="微软雅黑" panose="020B0503020204020204" pitchFamily="34" charset="-122"/>
                <a:ea typeface="微软雅黑" panose="020B0503020204020204" pitchFamily="34" charset="-122"/>
              </a:rPr>
              <a:t>三层架构中没有定义</a:t>
            </a:r>
            <a:r>
              <a:rPr lang="en-US" altLang="zh-CN" sz="2000" dirty="0">
                <a:solidFill>
                  <a:srgbClr val="595959"/>
                </a:solidFill>
                <a:latin typeface="微软雅黑" panose="020B0503020204020204" pitchFamily="34" charset="-122"/>
                <a:ea typeface="微软雅黑" panose="020B0503020204020204" pitchFamily="34" charset="-122"/>
              </a:rPr>
              <a:t>Controller</a:t>
            </a:r>
            <a:r>
              <a:rPr lang="zh-CN" altLang="en-US" sz="2000" dirty="0">
                <a:solidFill>
                  <a:srgbClr val="595959"/>
                </a:solidFill>
                <a:latin typeface="微软雅黑" panose="020B0503020204020204" pitchFamily="34" charset="-122"/>
                <a:ea typeface="微软雅黑" panose="020B0503020204020204" pitchFamily="34" charset="-122"/>
              </a:rPr>
              <a:t>的概念，而</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也没有把业务的逻辑访问看成两个层，这是采用三层架构或</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搭建程序最主要的区别。</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lvl="1" indent="-342900" algn="just">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rPr>
              <a:t>在</a:t>
            </a:r>
            <a:r>
              <a:rPr lang="zh-CN" altLang="en-US" sz="2000" dirty="0">
                <a:solidFill>
                  <a:srgbClr val="595959"/>
                </a:solidFill>
                <a:latin typeface="微软雅黑" panose="020B0503020204020204" pitchFamily="34" charset="-122"/>
                <a:ea typeface="微软雅黑" panose="020B0503020204020204" pitchFamily="34" charset="-122"/>
              </a:rPr>
              <a:t>三层中也提到了</a:t>
            </a:r>
            <a:r>
              <a:rPr lang="en-US" altLang="zh-CN" sz="2000" dirty="0">
                <a:solidFill>
                  <a:srgbClr val="595959"/>
                </a:solidFill>
                <a:latin typeface="微软雅黑" panose="020B0503020204020204" pitchFamily="34" charset="-122"/>
                <a:ea typeface="微软雅黑" panose="020B0503020204020204" pitchFamily="34" charset="-122"/>
              </a:rPr>
              <a:t>Model</a:t>
            </a:r>
            <a:r>
              <a:rPr lang="zh-CN" altLang="en-US" sz="2000" dirty="0">
                <a:solidFill>
                  <a:srgbClr val="595959"/>
                </a:solidFill>
                <a:latin typeface="微软雅黑" panose="020B0503020204020204" pitchFamily="34" charset="-122"/>
                <a:ea typeface="微软雅黑" panose="020B0503020204020204" pitchFamily="34" charset="-122"/>
              </a:rPr>
              <a:t>，但是三层架构中</a:t>
            </a:r>
            <a:r>
              <a:rPr lang="en-US" altLang="zh-CN" sz="2000" dirty="0">
                <a:solidFill>
                  <a:srgbClr val="595959"/>
                </a:solidFill>
                <a:latin typeface="微软雅黑" panose="020B0503020204020204" pitchFamily="34" charset="-122"/>
                <a:ea typeface="微软雅黑" panose="020B0503020204020204" pitchFamily="34" charset="-122"/>
              </a:rPr>
              <a:t>Model</a:t>
            </a:r>
            <a:r>
              <a:rPr lang="zh-CN" altLang="en-US" sz="2000" dirty="0">
                <a:solidFill>
                  <a:srgbClr val="595959"/>
                </a:solidFill>
                <a:latin typeface="微软雅黑" panose="020B0503020204020204" pitchFamily="34" charset="-122"/>
                <a:ea typeface="微软雅黑" panose="020B0503020204020204" pitchFamily="34" charset="-122"/>
              </a:rPr>
              <a:t>的概念与</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中</a:t>
            </a:r>
            <a:r>
              <a:rPr lang="en-US" altLang="zh-CN" sz="2000" dirty="0">
                <a:solidFill>
                  <a:srgbClr val="595959"/>
                </a:solidFill>
                <a:latin typeface="微软雅黑" panose="020B0503020204020204" pitchFamily="34" charset="-122"/>
                <a:ea typeface="微软雅黑" panose="020B0503020204020204" pitchFamily="34" charset="-122"/>
              </a:rPr>
              <a:t>Model</a:t>
            </a:r>
            <a:r>
              <a:rPr lang="zh-CN" altLang="en-US" sz="2000" dirty="0">
                <a:solidFill>
                  <a:srgbClr val="595959"/>
                </a:solidFill>
                <a:latin typeface="微软雅黑" panose="020B0503020204020204" pitchFamily="34" charset="-122"/>
                <a:ea typeface="微软雅黑" panose="020B0503020204020204" pitchFamily="34" charset="-122"/>
              </a:rPr>
              <a:t>的概念是不一样</a:t>
            </a:r>
            <a:r>
              <a:rPr lang="zh-CN" altLang="en-US" sz="2000" dirty="0" smtClean="0">
                <a:solidFill>
                  <a:srgbClr val="595959"/>
                </a:solidFill>
                <a:latin typeface="微软雅黑" panose="020B0503020204020204" pitchFamily="34" charset="-122"/>
                <a:ea typeface="微软雅黑" panose="020B0503020204020204" pitchFamily="34" charset="-122"/>
              </a:rPr>
              <a:t>的，“三层”</a:t>
            </a:r>
            <a:r>
              <a:rPr lang="zh-CN" altLang="en-US" sz="2000" dirty="0">
                <a:solidFill>
                  <a:srgbClr val="595959"/>
                </a:solidFill>
                <a:latin typeface="微软雅黑" panose="020B0503020204020204" pitchFamily="34" charset="-122"/>
                <a:ea typeface="微软雅黑" panose="020B0503020204020204" pitchFamily="34" charset="-122"/>
              </a:rPr>
              <a:t>中典型的</a:t>
            </a:r>
            <a:r>
              <a:rPr lang="en-US" altLang="zh-CN" sz="2000" dirty="0">
                <a:solidFill>
                  <a:srgbClr val="595959"/>
                </a:solidFill>
                <a:latin typeface="微软雅黑" panose="020B0503020204020204" pitchFamily="34" charset="-122"/>
                <a:ea typeface="微软雅黑" panose="020B0503020204020204" pitchFamily="34" charset="-122"/>
              </a:rPr>
              <a:t>Model</a:t>
            </a:r>
            <a:r>
              <a:rPr lang="zh-CN" altLang="en-US" sz="2000" dirty="0">
                <a:solidFill>
                  <a:srgbClr val="595959"/>
                </a:solidFill>
                <a:latin typeface="微软雅黑" panose="020B0503020204020204" pitchFamily="34" charset="-122"/>
                <a:ea typeface="微软雅黑" panose="020B0503020204020204" pitchFamily="34" charset="-122"/>
              </a:rPr>
              <a:t>层是由业务逻辑与访问数据组成的。而</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en-US" sz="2000" dirty="0">
                <a:solidFill>
                  <a:srgbClr val="595959"/>
                </a:solidFill>
                <a:latin typeface="微软雅黑" panose="020B0503020204020204" pitchFamily="34" charset="-122"/>
                <a:ea typeface="微软雅黑" panose="020B0503020204020204" pitchFamily="34" charset="-122"/>
              </a:rPr>
              <a:t>里，则是以实体类构成的</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0" lvl="1" indent="0" algn="just">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rPr>
              <a:t>          </a:t>
            </a:r>
            <a:r>
              <a:rPr lang="zh-CN" altLang="en-US" sz="2000" dirty="0" smtClean="0">
                <a:solidFill>
                  <a:srgbClr val="595959"/>
                </a:solidFill>
                <a:latin typeface="微软雅黑" panose="020B0503020204020204" pitchFamily="34" charset="-122"/>
                <a:ea typeface="微软雅黑" panose="020B0503020204020204" pitchFamily="34" charset="-122"/>
              </a:rPr>
              <a:t>          </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258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087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148677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删除</a:t>
            </a:r>
            <a:r>
              <a:rPr lang="zh-CN" altLang="en-US" sz="2000" dirty="0" smtClean="0">
                <a:solidFill>
                  <a:srgbClr val="1369B2"/>
                </a:solidFill>
                <a:latin typeface="微软雅黑" panose="020B0503020204020204" pitchFamily="34" charset="-122"/>
                <a:ea typeface="微软雅黑" panose="020B0503020204020204" pitchFamily="34" charset="-122"/>
              </a:rPr>
              <a:t>用户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的增删改</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3449212" y="1169415"/>
            <a:ext cx="2179801" cy="587742"/>
          </a:xfrm>
          <a:prstGeom prst="rect">
            <a:avLst/>
          </a:prstGeom>
          <a:noFill/>
          <a:ln w="3175">
            <a:solidFill>
              <a:schemeClr val="tx1"/>
            </a:solidFill>
          </a:ln>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微软雅黑" panose="020B0503020204020204" pitchFamily="34" charset="-122"/>
              </a:rPr>
              <a:t>运行结果：</a:t>
            </a:r>
            <a:endParaRPr lang="zh-CN" altLang="zh-CN" dirty="0">
              <a:solidFill>
                <a:srgbClr val="595959"/>
              </a:solidFill>
              <a:latin typeface="微软雅黑" panose="020B0503020204020204" pitchFamily="34" charset="-122"/>
            </a:endParaRP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520" y="2241740"/>
            <a:ext cx="9275763"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526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69311" y="2739129"/>
            <a:ext cx="9319633" cy="21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本章主要针对</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框架进行了讲解。首先对</a:t>
            </a:r>
            <a:r>
              <a:rPr lang="zh-CN" altLang="zh-CN" dirty="0">
                <a:solidFill>
                  <a:srgbClr val="1369B2"/>
                </a:solidFill>
                <a:latin typeface="微软雅黑" panose="020B0503020204020204" pitchFamily="34" charset="-122"/>
                <a:ea typeface="微软雅黑" panose="020B0503020204020204" pitchFamily="34" charset="-122"/>
              </a:rPr>
              <a:t>框架的概念</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优点</a:t>
            </a:r>
            <a:r>
              <a:rPr lang="zh-CN" altLang="zh-CN" dirty="0">
                <a:solidFill>
                  <a:srgbClr val="595959"/>
                </a:solidFill>
                <a:latin typeface="微软雅黑" panose="020B0503020204020204" pitchFamily="34" charset="-122"/>
                <a:ea typeface="微软雅黑" panose="020B0503020204020204" pitchFamily="34" charset="-122"/>
              </a:rPr>
              <a:t>和当前一些</a:t>
            </a:r>
            <a:r>
              <a:rPr lang="zh-CN" altLang="zh-CN" dirty="0">
                <a:solidFill>
                  <a:srgbClr val="1369B2"/>
                </a:solidFill>
                <a:latin typeface="微软雅黑" panose="020B0503020204020204" pitchFamily="34" charset="-122"/>
                <a:ea typeface="微软雅黑" panose="020B0503020204020204" pitchFamily="34" charset="-122"/>
              </a:rPr>
              <a:t>主流的</a:t>
            </a:r>
            <a:r>
              <a:rPr lang="en-US" altLang="zh-CN" dirty="0">
                <a:solidFill>
                  <a:srgbClr val="1369B2"/>
                </a:solidFill>
                <a:latin typeface="微软雅黑" panose="020B0503020204020204" pitchFamily="34" charset="-122"/>
                <a:ea typeface="微软雅黑" panose="020B0503020204020204" pitchFamily="34" charset="-122"/>
              </a:rPr>
              <a:t>Java EE</a:t>
            </a:r>
            <a:r>
              <a:rPr lang="zh-CN" altLang="zh-CN" dirty="0">
                <a:solidFill>
                  <a:srgbClr val="1369B2"/>
                </a:solidFill>
                <a:latin typeface="微软雅黑" panose="020B0503020204020204" pitchFamily="34" charset="-122"/>
                <a:ea typeface="微软雅黑" panose="020B0503020204020204" pitchFamily="34" charset="-122"/>
              </a:rPr>
              <a:t>框架</a:t>
            </a:r>
            <a:r>
              <a:rPr lang="zh-CN" altLang="zh-CN" dirty="0">
                <a:solidFill>
                  <a:srgbClr val="595959"/>
                </a:solidFill>
                <a:latin typeface="微软雅黑" panose="020B0503020204020204" pitchFamily="34" charset="-122"/>
                <a:ea typeface="微软雅黑" panose="020B0503020204020204" pitchFamily="34" charset="-122"/>
              </a:rPr>
              <a:t>进行了讲解，然后对</a:t>
            </a:r>
            <a:r>
              <a:rPr lang="zh-CN" altLang="zh-CN"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zh-CN" dirty="0">
                <a:solidFill>
                  <a:srgbClr val="1369B2"/>
                </a:solidFill>
                <a:latin typeface="微软雅黑" panose="020B0503020204020204" pitchFamily="34" charset="-122"/>
                <a:ea typeface="微软雅黑" panose="020B0503020204020204" pitchFamily="34" charset="-122"/>
              </a:rPr>
              <a:t>的劣势</a:t>
            </a:r>
            <a:r>
              <a:rPr lang="zh-CN" altLang="zh-CN" dirty="0">
                <a:solidFill>
                  <a:srgbClr val="595959"/>
                </a:solidFill>
                <a:latin typeface="微软雅黑" panose="020B0503020204020204" pitchFamily="34" charset="-122"/>
                <a:ea typeface="微软雅黑" panose="020B0503020204020204" pitchFamily="34" charset="-122"/>
              </a:rPr>
              <a:t>进行了分析，由此引出了</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框架，并对</a:t>
            </a:r>
            <a:r>
              <a:rPr lang="en-US" altLang="zh-CN" dirty="0">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框架的环境搭建</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入门程序</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工作原理</a:t>
            </a:r>
            <a:r>
              <a:rPr lang="zh-CN" altLang="zh-CN" dirty="0">
                <a:solidFill>
                  <a:srgbClr val="595959"/>
                </a:solidFill>
                <a:latin typeface="微软雅黑" panose="020B0503020204020204" pitchFamily="34" charset="-122"/>
                <a:ea typeface="微软雅黑" panose="020B0503020204020204" pitchFamily="34" charset="-122"/>
              </a:rPr>
              <a:t>进行了详细地讲解。通过本章的学习，读者可以了解</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框架及其作用，熟悉</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的工作原理，并能够独立完成</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框架环境的搭建以及入门程序的</a:t>
            </a:r>
            <a:r>
              <a:rPr lang="zh-CN" altLang="en-US" dirty="0">
                <a:solidFill>
                  <a:srgbClr val="595959"/>
                </a:solidFill>
                <a:latin typeface="微软雅黑" panose="020B0503020204020204" pitchFamily="34" charset="-122"/>
                <a:ea typeface="微软雅黑" panose="020B0503020204020204" pitchFamily="34" charset="-122"/>
              </a:rPr>
              <a:t>编写。</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335560" y="572625"/>
            <a:ext cx="6669247"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smtClean="0">
                <a:solidFill>
                  <a:srgbClr val="1369B2"/>
                </a:solidFill>
                <a:latin typeface="微软雅黑" panose="020B0503020204020204" pitchFamily="34" charset="-122"/>
                <a:ea typeface="微软雅黑" panose="020B0503020204020204" pitchFamily="34" charset="-122"/>
                <a:cs typeface="+mn-ea"/>
                <a:sym typeface="+mn-lt"/>
              </a:rPr>
              <a:t>传统</a:t>
            </a:r>
            <a:r>
              <a:rPr lang="en-US" altLang="zh-CN" dirty="0" err="1" smtClean="0">
                <a:solidFill>
                  <a:srgbClr val="1369B2"/>
                </a:solidFill>
                <a:latin typeface="微软雅黑" panose="020B0503020204020204" pitchFamily="34" charset="-122"/>
                <a:ea typeface="微软雅黑" panose="020B0503020204020204" pitchFamily="34" charset="-122"/>
                <a:cs typeface="+mn-ea"/>
                <a:sym typeface="+mn-lt"/>
              </a:rPr>
              <a:t>JSP+servlet+bean</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mn-lt"/>
              </a:rPr>
              <a:t>模式的弊端</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182848" y="1750771"/>
            <a:ext cx="9462781" cy="289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实际开发中，随着业务的发展，软件系统变得越来越复杂，如果所有的软件都从底层功能开始开发，那将是一个漫长而繁琐的过程。此外，团队协作开发时，由于没有统一的调用规范，系统会出现大量的重复功能的代码，给系统的二次开发和维护带来不便</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smtClean="0">
                <a:solidFill>
                  <a:srgbClr val="595959"/>
                </a:solidFill>
                <a:latin typeface="微软雅黑" panose="020B0503020204020204" pitchFamily="34" charset="-122"/>
                <a:ea typeface="微软雅黑" panose="020B0503020204020204" pitchFamily="34" charset="-122"/>
              </a:rPr>
              <a:t>     </a:t>
            </a:r>
            <a:r>
              <a:rPr lang="zh-CN" altLang="en-US" sz="2000" dirty="0" smtClean="0">
                <a:solidFill>
                  <a:srgbClr val="595959"/>
                </a:solidFill>
                <a:latin typeface="微软雅黑" panose="020B0503020204020204" pitchFamily="34" charset="-122"/>
                <a:ea typeface="微软雅黑" panose="020B0503020204020204" pitchFamily="34" charset="-122"/>
              </a:rPr>
              <a:t>为</a:t>
            </a:r>
            <a:r>
              <a:rPr lang="zh-CN" altLang="en-US" sz="2000" dirty="0">
                <a:solidFill>
                  <a:srgbClr val="595959"/>
                </a:solidFill>
                <a:latin typeface="微软雅黑" panose="020B0503020204020204" pitchFamily="34" charset="-122"/>
                <a:ea typeface="微软雅黑" panose="020B0503020204020204" pitchFamily="34" charset="-122"/>
              </a:rPr>
              <a:t>解决上述问题，</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en-US" sz="2000" dirty="0">
                <a:solidFill>
                  <a:srgbClr val="595959"/>
                </a:solidFill>
                <a:latin typeface="微软雅黑" panose="020B0503020204020204" pitchFamily="34" charset="-122"/>
                <a:ea typeface="微软雅黑" panose="020B0503020204020204" pitchFamily="34" charset="-122"/>
              </a:rPr>
              <a:t>应运而生</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smtClean="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初识框架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69558" y="2875725"/>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4808</TotalTime>
  <Words>5011</Words>
  <Application>Microsoft Office PowerPoint</Application>
  <PresentationFormat>自定义</PresentationFormat>
  <Paragraphs>462</Paragraphs>
  <Slides>71</Slides>
  <Notes>70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3" baseType="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xb21cn</cp:lastModifiedBy>
  <cp:revision>872</cp:revision>
  <dcterms:created xsi:type="dcterms:W3CDTF">2020-11-25T06:00:00Z</dcterms:created>
  <dcterms:modified xsi:type="dcterms:W3CDTF">2022-02-27T02:06:02Z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